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9388475" cy="127714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  <p15:guide id="3" pos="432" userDrawn="1">
          <p15:clr>
            <a:srgbClr val="A4A3A4"/>
          </p15:clr>
        </p15:guide>
        <p15:guide id="4" pos="27216" userDrawn="1">
          <p15:clr>
            <a:srgbClr val="A4A3A4"/>
          </p15:clr>
        </p15:guide>
        <p15:guide id="5" orient="horz" pos="432" userDrawn="1">
          <p15:clr>
            <a:srgbClr val="A4A3A4"/>
          </p15:clr>
        </p15:guide>
        <p15:guide id="6" orient="horz" pos="20304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JIIL8l/BSWO1RmpdFqp9+gq+H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7961"/>
    <a:srgbClr val="013C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2AE91A-7901-41A6-AD1A-4F021C011669}">
  <a:tblStyle styleId="{D02AE91A-7901-41A6-AD1A-4F021C0116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6"/>
    <p:restoredTop sz="94663"/>
  </p:normalViewPr>
  <p:slideViewPr>
    <p:cSldViewPr snapToGrid="0">
      <p:cViewPr varScale="1">
        <p:scale>
          <a:sx n="70" d="100"/>
          <a:sy n="70" d="100"/>
        </p:scale>
        <p:origin x="4064" y="224"/>
      </p:cViewPr>
      <p:guideLst>
        <p:guide orient="horz" pos="10368"/>
        <p:guide pos="13824"/>
        <p:guide pos="432"/>
        <p:guide pos="27216"/>
        <p:guide orient="horz" pos="432"/>
        <p:guide orient="horz" pos="20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059238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225" tIns="13600" rIns="27225" bIns="136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314950" y="0"/>
            <a:ext cx="4081463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225" tIns="13600" rIns="27225" bIns="136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04950" y="962025"/>
            <a:ext cx="6386513" cy="478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55713" y="6072188"/>
            <a:ext cx="6884987" cy="575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225" tIns="13600" rIns="27225" bIns="13600" anchor="t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2122150"/>
            <a:ext cx="4059238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225" tIns="13600" rIns="27225" bIns="136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314950" y="12122150"/>
            <a:ext cx="4081463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225" tIns="13600" rIns="27225" bIns="136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04950" y="962025"/>
            <a:ext cx="6386513" cy="478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255713" y="6072188"/>
            <a:ext cx="6884987" cy="575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225" tIns="13600" rIns="27225" bIns="13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5314950" y="12122150"/>
            <a:ext cx="4081463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225" tIns="13600" rIns="27225" bIns="136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dt" idx="10"/>
          </p:nvPr>
        </p:nvSpPr>
        <p:spPr>
          <a:xfrm>
            <a:off x="3290237" y="29993297"/>
            <a:ext cx="9144000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ftr" idx="11"/>
          </p:nvPr>
        </p:nvSpPr>
        <p:spPr>
          <a:xfrm>
            <a:off x="14997775" y="29993297"/>
            <a:ext cx="13895669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31456968" y="29993297"/>
            <a:ext cx="9144000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 rot="5400000">
            <a:off x="22770490" y="11430322"/>
            <a:ext cx="26334077" cy="932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body" idx="1"/>
          </p:nvPr>
        </p:nvSpPr>
        <p:spPr>
          <a:xfrm rot="5400000">
            <a:off x="4038125" y="2178845"/>
            <a:ext cx="26334077" cy="2782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514291" marR="0" lvl="0" indent="-1214294" algn="l" rtl="0">
              <a:spcBef>
                <a:spcPts val="3014"/>
              </a:spcBef>
              <a:spcAft>
                <a:spcPts val="0"/>
              </a:spcAft>
              <a:buClr>
                <a:schemeClr val="dk1"/>
              </a:buClr>
              <a:buSzPts val="13400"/>
              <a:buFont typeface="Times New Roman"/>
              <a:buChar char="•"/>
              <a:defRPr sz="150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028578" marR="0" lvl="1" indent="-1071437" algn="l" rtl="0">
              <a:spcBef>
                <a:spcPts val="2563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Times New Roman"/>
              <a:buChar char="–"/>
              <a:defRPr sz="1282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542869" marR="0" lvl="2" indent="-978581" algn="l" rtl="0">
              <a:spcBef>
                <a:spcPts val="2270"/>
              </a:spcBef>
              <a:spcAft>
                <a:spcPts val="0"/>
              </a:spcAft>
              <a:buClr>
                <a:schemeClr val="dk1"/>
              </a:buClr>
              <a:buSzPts val="10100"/>
              <a:buFont typeface="Times New Roman"/>
              <a:buChar char="•"/>
              <a:defRPr sz="1136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057155" marR="0" lvl="3" indent="-857150" algn="l" rtl="0">
              <a:spcBef>
                <a:spcPts val="1891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–"/>
              <a:defRPr sz="94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71446" marR="0" lvl="4" indent="-857150" algn="l" rtl="0">
              <a:spcBef>
                <a:spcPts val="1891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94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085738" marR="0" lvl="5" indent="-857150" algn="l" rtl="0">
              <a:spcBef>
                <a:spcPts val="1891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94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600024" marR="0" lvl="6" indent="-857150" algn="l" rtl="0">
              <a:spcBef>
                <a:spcPts val="1891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94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114315" marR="0" lvl="7" indent="-857150" algn="l" rtl="0">
              <a:spcBef>
                <a:spcPts val="1891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94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628602" marR="0" lvl="8" indent="-857150" algn="l" rtl="0">
              <a:spcBef>
                <a:spcPts val="1891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94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dt" idx="10"/>
          </p:nvPr>
        </p:nvSpPr>
        <p:spPr>
          <a:xfrm>
            <a:off x="3290237" y="29993297"/>
            <a:ext cx="9144000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ftr" idx="11"/>
          </p:nvPr>
        </p:nvSpPr>
        <p:spPr>
          <a:xfrm>
            <a:off x="14997775" y="29993297"/>
            <a:ext cx="13895669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31456968" y="29993297"/>
            <a:ext cx="9144000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290244" y="2926723"/>
            <a:ext cx="3731073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290244" y="9512664"/>
            <a:ext cx="37310731" cy="1974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514291" marR="0" lvl="0" indent="-1214294" algn="l" rtl="0">
              <a:spcBef>
                <a:spcPts val="3014"/>
              </a:spcBef>
              <a:spcAft>
                <a:spcPts val="0"/>
              </a:spcAft>
              <a:buClr>
                <a:schemeClr val="dk1"/>
              </a:buClr>
              <a:buSzPts val="13400"/>
              <a:buFont typeface="Times New Roman"/>
              <a:buChar char="•"/>
              <a:defRPr sz="150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028578" marR="0" lvl="1" indent="-1071437" algn="l" rtl="0">
              <a:spcBef>
                <a:spcPts val="2563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Times New Roman"/>
              <a:buChar char="–"/>
              <a:defRPr sz="1282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542869" marR="0" lvl="2" indent="-978581" algn="l" rtl="0">
              <a:spcBef>
                <a:spcPts val="2270"/>
              </a:spcBef>
              <a:spcAft>
                <a:spcPts val="0"/>
              </a:spcAft>
              <a:buClr>
                <a:schemeClr val="dk1"/>
              </a:buClr>
              <a:buSzPts val="10100"/>
              <a:buFont typeface="Times New Roman"/>
              <a:buChar char="•"/>
              <a:defRPr sz="1136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057155" marR="0" lvl="3" indent="-857150" algn="l" rtl="0">
              <a:spcBef>
                <a:spcPts val="1891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–"/>
              <a:defRPr sz="94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71446" marR="0" lvl="4" indent="-857150" algn="l" rtl="0">
              <a:spcBef>
                <a:spcPts val="1891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94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085738" marR="0" lvl="5" indent="-857150" algn="l" rtl="0">
              <a:spcBef>
                <a:spcPts val="1891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94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600024" marR="0" lvl="6" indent="-857150" algn="l" rtl="0">
              <a:spcBef>
                <a:spcPts val="1891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94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114315" marR="0" lvl="7" indent="-857150" algn="l" rtl="0">
              <a:spcBef>
                <a:spcPts val="1891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94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628602" marR="0" lvl="8" indent="-857150" algn="l" rtl="0">
              <a:spcBef>
                <a:spcPts val="1891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94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dt" idx="10"/>
          </p:nvPr>
        </p:nvSpPr>
        <p:spPr>
          <a:xfrm>
            <a:off x="3290237" y="29993297"/>
            <a:ext cx="9144000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ftr" idx="11"/>
          </p:nvPr>
        </p:nvSpPr>
        <p:spPr>
          <a:xfrm>
            <a:off x="14997775" y="29993297"/>
            <a:ext cx="13895669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31456968" y="29993297"/>
            <a:ext cx="9144000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466709" y="21153557"/>
            <a:ext cx="37307520" cy="653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36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466709" y="13952655"/>
            <a:ext cx="37307520" cy="720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b" anchorCtr="0">
            <a:noAutofit/>
          </a:bodyPr>
          <a:lstStyle>
            <a:lvl1pPr marL="514291" marR="0" lvl="0" indent="-257146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sz="191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028578" marR="0" lvl="1" indent="-257146" algn="l" rtl="0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16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542869" marR="0" lvl="2" indent="-257146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057155" marR="0" lvl="3" indent="-257146" algn="l" rtl="0"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34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71446" marR="0" lvl="4" indent="-257146" algn="l" rtl="0"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34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085738" marR="0" lvl="5" indent="-257146" algn="l" rtl="0"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34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600024" marR="0" lvl="6" indent="-257146" algn="l" rtl="0"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34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114315" marR="0" lvl="7" indent="-257146" algn="l" rtl="0"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34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628602" marR="0" lvl="8" indent="-257146" algn="l" rtl="0"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34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dt" idx="10"/>
          </p:nvPr>
        </p:nvSpPr>
        <p:spPr>
          <a:xfrm>
            <a:off x="3290237" y="29993297"/>
            <a:ext cx="9144000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ftr" idx="11"/>
          </p:nvPr>
        </p:nvSpPr>
        <p:spPr>
          <a:xfrm>
            <a:off x="14997775" y="29993297"/>
            <a:ext cx="13895669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31456968" y="29993297"/>
            <a:ext cx="9144000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290244" y="2926723"/>
            <a:ext cx="3731073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290244" y="9512664"/>
            <a:ext cx="18578357" cy="1974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514291" marR="0" lvl="0" indent="-435715" algn="l" rtl="0">
              <a:spcBef>
                <a:spcPts val="562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028578" marR="0" lvl="1" indent="-407146" algn="l" rtl="0"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–"/>
              <a:defRPr sz="236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542869" marR="0" lvl="2" indent="-378576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  <a:defRPr sz="191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057155" marR="0" lvl="3" indent="-364291" algn="l" rtl="0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–"/>
              <a:defRPr sz="16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71446" marR="0" lvl="4" indent="-364291" algn="l" rtl="0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6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085738" marR="0" lvl="5" indent="-364291" algn="l" rtl="0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6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600024" marR="0" lvl="6" indent="-364291" algn="l" rtl="0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6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114315" marR="0" lvl="7" indent="-364291" algn="l" rtl="0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6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628602" marR="0" lvl="8" indent="-364291" algn="l" rtl="0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6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22022606" y="9512664"/>
            <a:ext cx="18578362" cy="1974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514291" marR="0" lvl="0" indent="-435715" algn="l" rtl="0">
              <a:spcBef>
                <a:spcPts val="562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028578" marR="0" lvl="1" indent="-407146" algn="l" rtl="0"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–"/>
              <a:defRPr sz="236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542869" marR="0" lvl="2" indent="-378576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  <a:defRPr sz="191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057155" marR="0" lvl="3" indent="-364291" algn="l" rtl="0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–"/>
              <a:defRPr sz="16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71446" marR="0" lvl="4" indent="-364291" algn="l" rtl="0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6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085738" marR="0" lvl="5" indent="-364291" algn="l" rtl="0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6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600024" marR="0" lvl="6" indent="-364291" algn="l" rtl="0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6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114315" marR="0" lvl="7" indent="-364291" algn="l" rtl="0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6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628602" marR="0" lvl="8" indent="-364291" algn="l" rtl="0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6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3290237" y="29993297"/>
            <a:ext cx="9144000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ftr" idx="11"/>
          </p:nvPr>
        </p:nvSpPr>
        <p:spPr>
          <a:xfrm>
            <a:off x="14997775" y="29993297"/>
            <a:ext cx="13895669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31456968" y="29993297"/>
            <a:ext cx="9144000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2194570" y="1318474"/>
            <a:ext cx="3950208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2194567" y="7368334"/>
            <a:ext cx="19393301" cy="3071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b" anchorCtr="0">
            <a:noAutofit/>
          </a:bodyPr>
          <a:lstStyle>
            <a:lvl1pPr marL="514291" marR="0" lvl="0" indent="-257146" algn="l" rtl="0"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  <a:defRPr sz="2362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028578" marR="0" lvl="1" indent="-257146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sz="191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542869" marR="0" lvl="2" indent="-257146" algn="l" rtl="0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169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057155" marR="0" lvl="3" indent="-257146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574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71446" marR="0" lvl="4" indent="-257146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574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085738" marR="0" lvl="5" indent="-257146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574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600024" marR="0" lvl="6" indent="-257146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574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114315" marR="0" lvl="7" indent="-257146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574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628602" marR="0" lvl="8" indent="-257146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574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2194567" y="10439943"/>
            <a:ext cx="19393301" cy="1896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514291" marR="0" lvl="0" indent="-407146" algn="l" rtl="0"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  <a:defRPr sz="236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028578" marR="0" lvl="1" indent="-378576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–"/>
              <a:defRPr sz="191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542869" marR="0" lvl="2" indent="-364291" algn="l" rtl="0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  <a:defRPr sz="16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057155" marR="0" lvl="3" indent="-357144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 sz="1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71446" marR="0" lvl="4" indent="-357144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085738" marR="0" lvl="5" indent="-357144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600024" marR="0" lvl="6" indent="-357144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114315" marR="0" lvl="7" indent="-357144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628602" marR="0" lvl="8" indent="-357144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22296922" y="7368334"/>
            <a:ext cx="19399718" cy="3071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b" anchorCtr="0">
            <a:noAutofit/>
          </a:bodyPr>
          <a:lstStyle>
            <a:lvl1pPr marL="514291" marR="0" lvl="0" indent="-257146" algn="l" rtl="0"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  <a:defRPr sz="2362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028578" marR="0" lvl="1" indent="-257146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sz="191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542869" marR="0" lvl="2" indent="-257146" algn="l" rtl="0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169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057155" marR="0" lvl="3" indent="-257146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574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71446" marR="0" lvl="4" indent="-257146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574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085738" marR="0" lvl="5" indent="-257146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574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600024" marR="0" lvl="6" indent="-257146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574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114315" marR="0" lvl="7" indent="-257146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574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628602" marR="0" lvl="8" indent="-257146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574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4"/>
          </p:nvPr>
        </p:nvSpPr>
        <p:spPr>
          <a:xfrm>
            <a:off x="22296922" y="10439943"/>
            <a:ext cx="19399718" cy="1896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514291" marR="0" lvl="0" indent="-407146" algn="l" rtl="0"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  <a:defRPr sz="236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028578" marR="0" lvl="1" indent="-378576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–"/>
              <a:defRPr sz="191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542869" marR="0" lvl="2" indent="-364291" algn="l" rtl="0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  <a:defRPr sz="169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057155" marR="0" lvl="3" indent="-357144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 sz="1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71446" marR="0" lvl="4" indent="-357144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085738" marR="0" lvl="5" indent="-357144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600024" marR="0" lvl="6" indent="-357144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114315" marR="0" lvl="7" indent="-357144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628602" marR="0" lvl="8" indent="-357144" algn="l" rtl="0">
              <a:spcBef>
                <a:spcPts val="3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dt" idx="10"/>
          </p:nvPr>
        </p:nvSpPr>
        <p:spPr>
          <a:xfrm>
            <a:off x="3290237" y="29993297"/>
            <a:ext cx="9144000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ftr" idx="11"/>
          </p:nvPr>
        </p:nvSpPr>
        <p:spPr>
          <a:xfrm>
            <a:off x="14997775" y="29993297"/>
            <a:ext cx="13895669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31456968" y="29993297"/>
            <a:ext cx="9144000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3290244" y="2926723"/>
            <a:ext cx="3731073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dt" idx="10"/>
          </p:nvPr>
        </p:nvSpPr>
        <p:spPr>
          <a:xfrm>
            <a:off x="3290237" y="29993297"/>
            <a:ext cx="9144000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ftr" idx="11"/>
          </p:nvPr>
        </p:nvSpPr>
        <p:spPr>
          <a:xfrm>
            <a:off x="14997775" y="29993297"/>
            <a:ext cx="13895669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31456968" y="29993297"/>
            <a:ext cx="9144000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2194567" y="1310441"/>
            <a:ext cx="14439499" cy="557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17160240" y="1310424"/>
            <a:ext cx="24536400" cy="2809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514291" marR="0" lvl="0" indent="-457147" algn="l" rtl="0">
              <a:spcBef>
                <a:spcPts val="629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314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028578" marR="0" lvl="1" indent="-435715" algn="l" rtl="0">
              <a:spcBef>
                <a:spcPts val="562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–"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542869" marR="0" lvl="2" indent="-407146" algn="l" rtl="0"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  <a:defRPr sz="236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057155" marR="0" lvl="3" indent="-378576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–"/>
              <a:defRPr sz="191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71446" marR="0" lvl="4" indent="-378576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»"/>
              <a:defRPr sz="191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085738" marR="0" lvl="5" indent="-378576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»"/>
              <a:defRPr sz="191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600024" marR="0" lvl="6" indent="-378576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»"/>
              <a:defRPr sz="191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114315" marR="0" lvl="7" indent="-378576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»"/>
              <a:defRPr sz="191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628602" marR="0" lvl="8" indent="-378576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»"/>
              <a:defRPr sz="191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2"/>
          </p:nvPr>
        </p:nvSpPr>
        <p:spPr>
          <a:xfrm>
            <a:off x="2194567" y="6888593"/>
            <a:ext cx="14439499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514291" marR="0" lvl="0" indent="-257146" algn="l" rtl="0"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34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028578" marR="0" lvl="1" indent="-257146" algn="l" rtl="0">
              <a:spcBef>
                <a:spcPts val="226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12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542869" marR="0" lvl="2" indent="-257146" algn="l" rtl="0"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9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057155" marR="0" lvl="3" indent="-257146" algn="l" rtl="0"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9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71446" marR="0" lvl="4" indent="-257146" algn="l" rtl="0"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9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085738" marR="0" lvl="5" indent="-257146" algn="l" rtl="0"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9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600024" marR="0" lvl="6" indent="-257146" algn="l" rtl="0"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9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114315" marR="0" lvl="7" indent="-257146" algn="l" rtl="0"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9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628602" marR="0" lvl="8" indent="-257146" algn="l" rtl="0"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9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dt" idx="10"/>
          </p:nvPr>
        </p:nvSpPr>
        <p:spPr>
          <a:xfrm>
            <a:off x="3290237" y="29993297"/>
            <a:ext cx="9144000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ftr" idx="11"/>
          </p:nvPr>
        </p:nvSpPr>
        <p:spPr>
          <a:xfrm>
            <a:off x="14997775" y="29993297"/>
            <a:ext cx="13895669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31456968" y="29993297"/>
            <a:ext cx="9144000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/>
          </p:nvPr>
        </p:nvSpPr>
        <p:spPr>
          <a:xfrm>
            <a:off x="8603381" y="23043531"/>
            <a:ext cx="26334720" cy="271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>
            <a:spLocks noGrp="1"/>
          </p:cNvSpPr>
          <p:nvPr>
            <p:ph type="pic" idx="2"/>
          </p:nvPr>
        </p:nvSpPr>
        <p:spPr>
          <a:xfrm>
            <a:off x="8603381" y="2941221"/>
            <a:ext cx="26334720" cy="1975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l" rtl="0">
              <a:spcBef>
                <a:spcPts val="629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314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2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  <a:defRPr sz="236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sz="191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sz="191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sz="191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sz="191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sz="191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sz="191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8603381" y="25762579"/>
            <a:ext cx="26334720" cy="3863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514291" marR="0" lvl="0" indent="-257146" algn="l" rtl="0">
              <a:spcBef>
                <a:spcPts val="269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34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028578" marR="0" lvl="1" indent="-257146" algn="l" rtl="0">
              <a:spcBef>
                <a:spcPts val="226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12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542869" marR="0" lvl="2" indent="-257146" algn="l" rtl="0"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9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057155" marR="0" lvl="3" indent="-257146" algn="l" rtl="0"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9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71446" marR="0" lvl="4" indent="-257146" algn="l" rtl="0"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9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085738" marR="0" lvl="5" indent="-257146" algn="l" rtl="0"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9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600024" marR="0" lvl="6" indent="-257146" algn="l" rtl="0"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9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114315" marR="0" lvl="7" indent="-257146" algn="l" rtl="0"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9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628602" marR="0" lvl="8" indent="-257146" algn="l" rtl="0">
              <a:spcBef>
                <a:spcPts val="178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9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dt" idx="10"/>
          </p:nvPr>
        </p:nvSpPr>
        <p:spPr>
          <a:xfrm>
            <a:off x="3290237" y="29993297"/>
            <a:ext cx="9144000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ftr" idx="11"/>
          </p:nvPr>
        </p:nvSpPr>
        <p:spPr>
          <a:xfrm>
            <a:off x="14997775" y="29993297"/>
            <a:ext cx="13895669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31456968" y="29993297"/>
            <a:ext cx="9144000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3290244" y="2926723"/>
            <a:ext cx="3731073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62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 rot="5400000">
            <a:off x="12071534" y="731369"/>
            <a:ext cx="19748141" cy="37310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514291" marR="0" lvl="0" indent="-1214294" algn="l" rtl="0">
              <a:spcBef>
                <a:spcPts val="3014"/>
              </a:spcBef>
              <a:spcAft>
                <a:spcPts val="0"/>
              </a:spcAft>
              <a:buClr>
                <a:schemeClr val="dk1"/>
              </a:buClr>
              <a:buSzPts val="13400"/>
              <a:buFont typeface="Times New Roman"/>
              <a:buChar char="•"/>
              <a:defRPr sz="150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028578" marR="0" lvl="1" indent="-1071437" algn="l" rtl="0">
              <a:spcBef>
                <a:spcPts val="2563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Times New Roman"/>
              <a:buChar char="–"/>
              <a:defRPr sz="1282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542869" marR="0" lvl="2" indent="-978581" algn="l" rtl="0">
              <a:spcBef>
                <a:spcPts val="2270"/>
              </a:spcBef>
              <a:spcAft>
                <a:spcPts val="0"/>
              </a:spcAft>
              <a:buClr>
                <a:schemeClr val="dk1"/>
              </a:buClr>
              <a:buSzPts val="10100"/>
              <a:buFont typeface="Times New Roman"/>
              <a:buChar char="•"/>
              <a:defRPr sz="1136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057155" marR="0" lvl="3" indent="-857150" algn="l" rtl="0">
              <a:spcBef>
                <a:spcPts val="1891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–"/>
              <a:defRPr sz="94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71446" marR="0" lvl="4" indent="-857150" algn="l" rtl="0">
              <a:spcBef>
                <a:spcPts val="1891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94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085738" marR="0" lvl="5" indent="-857150" algn="l" rtl="0">
              <a:spcBef>
                <a:spcPts val="1891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94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600024" marR="0" lvl="6" indent="-857150" algn="l" rtl="0">
              <a:spcBef>
                <a:spcPts val="1891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94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114315" marR="0" lvl="7" indent="-857150" algn="l" rtl="0">
              <a:spcBef>
                <a:spcPts val="1891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94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628602" marR="0" lvl="8" indent="-857150" algn="l" rtl="0">
              <a:spcBef>
                <a:spcPts val="1891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94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dt" idx="10"/>
          </p:nvPr>
        </p:nvSpPr>
        <p:spPr>
          <a:xfrm>
            <a:off x="3290237" y="29993297"/>
            <a:ext cx="9144000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ftr" idx="11"/>
          </p:nvPr>
        </p:nvSpPr>
        <p:spPr>
          <a:xfrm>
            <a:off x="14997775" y="29993297"/>
            <a:ext cx="13895669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1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ldNum" idx="12"/>
          </p:nvPr>
        </p:nvSpPr>
        <p:spPr>
          <a:xfrm>
            <a:off x="31456968" y="29993297"/>
            <a:ext cx="9144000" cy="21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8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adap.cloud/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2.emf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7558292" y="27020520"/>
            <a:ext cx="10692835" cy="52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33" tIns="123442" rIns="205733" bIns="123442" anchor="t" anchorCtr="0">
            <a:spAutoFit/>
          </a:bodyPr>
          <a:lstStyle/>
          <a:p>
            <a:r>
              <a:rPr lang="en-US" sz="2688" dirty="0">
                <a:latin typeface="Arial" panose="020B0604020202020204" pitchFamily="34" charset="0"/>
                <a:cs typeface="Arial" panose="020B0604020202020204" pitchFamily="34" charset="0"/>
              </a:rPr>
              <a:t>[1] Deng W et al. Metabolomics study of serum and urine samples reveals metabolic pathways and biomarkers associated with pelvic organ prolapse. J </a:t>
            </a:r>
            <a:r>
              <a:rPr lang="en-US" sz="2688" dirty="0" err="1">
                <a:latin typeface="Arial" panose="020B0604020202020204" pitchFamily="34" charset="0"/>
                <a:cs typeface="Arial" panose="020B0604020202020204" pitchFamily="34" charset="0"/>
              </a:rPr>
              <a:t>Chromatogr</a:t>
            </a:r>
            <a:r>
              <a:rPr lang="en-US" sz="2688" dirty="0"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sz="2688" dirty="0" err="1">
                <a:latin typeface="Arial" panose="020B0604020202020204" pitchFamily="34" charset="0"/>
                <a:cs typeface="Arial" panose="020B0604020202020204" pitchFamily="34" charset="0"/>
              </a:rPr>
              <a:t>Analyt</a:t>
            </a:r>
            <a:r>
              <a:rPr lang="en-US" sz="2688" dirty="0">
                <a:latin typeface="Arial" panose="020B0604020202020204" pitchFamily="34" charset="0"/>
                <a:cs typeface="Arial" panose="020B0604020202020204" pitchFamily="34" charset="0"/>
              </a:rPr>
              <a:t> Technol Biomed Life Sci. 2020 Jan.</a:t>
            </a:r>
          </a:p>
          <a:p>
            <a:endParaRPr lang="en-US" sz="2688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88" dirty="0">
                <a:latin typeface="Arial" panose="020B0604020202020204" pitchFamily="34" charset="0"/>
                <a:cs typeface="Arial" panose="020B0604020202020204" pitchFamily="34" charset="0"/>
              </a:rPr>
              <a:t>[2] Li et al. Predicting Network Activity from High Throughput Metabolomics. </a:t>
            </a:r>
            <a:r>
              <a:rPr lang="en-US" sz="2688" dirty="0" err="1">
                <a:latin typeface="Arial" panose="020B0604020202020204" pitchFamily="34" charset="0"/>
                <a:cs typeface="Arial" panose="020B0604020202020204" pitchFamily="34" charset="0"/>
              </a:rPr>
              <a:t>PLoS</a:t>
            </a:r>
            <a:r>
              <a:rPr lang="en-US" sz="2688" dirty="0">
                <a:latin typeface="Arial" panose="020B0604020202020204" pitchFamily="34" charset="0"/>
                <a:cs typeface="Arial" panose="020B0604020202020204" pitchFamily="34" charset="0"/>
              </a:rPr>
              <a:t> Computational Biology 9.7 (2013): e1003123.</a:t>
            </a:r>
          </a:p>
          <a:p>
            <a:endParaRPr lang="en-US" sz="2688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88" dirty="0">
                <a:latin typeface="Arial" panose="020B0604020202020204" pitchFamily="34" charset="0"/>
                <a:cs typeface="Arial" panose="020B0604020202020204" pitchFamily="34" charset="0"/>
              </a:rPr>
              <a:t>[3] Aleksandr Smirnov, </a:t>
            </a:r>
            <a:r>
              <a:rPr lang="en-US" sz="2688" dirty="0" err="1">
                <a:latin typeface="Arial" panose="020B0604020202020204" pitchFamily="34" charset="0"/>
                <a:cs typeface="Arial" panose="020B0604020202020204" pitchFamily="34" charset="0"/>
              </a:rPr>
              <a:t>Yunfei</a:t>
            </a:r>
            <a:r>
              <a:rPr lang="en-US" sz="2688" dirty="0">
                <a:latin typeface="Arial" panose="020B0604020202020204" pitchFamily="34" charset="0"/>
                <a:cs typeface="Arial" panose="020B0604020202020204" pitchFamily="34" charset="0"/>
              </a:rPr>
              <a:t> Liao, et al. ADAP-KDB: A Spectral Knowledgebase for Tracking and Prioritizing Unknown GC–MS Spectra in the NIH’s Metabolomics Data Repository, Analytical Chemistry 2021 93 (36), 12213-12220.</a:t>
            </a:r>
          </a:p>
        </p:txBody>
      </p:sp>
      <p:sp>
        <p:nvSpPr>
          <p:cNvPr id="92" name="Google Shape;92;p1"/>
          <p:cNvSpPr txBox="1"/>
          <p:nvPr/>
        </p:nvSpPr>
        <p:spPr>
          <a:xfrm>
            <a:off x="22183632" y="5148072"/>
            <a:ext cx="21031200" cy="1474362"/>
          </a:xfrm>
          <a:prstGeom prst="rect">
            <a:avLst/>
          </a:prstGeom>
          <a:solidFill>
            <a:srgbClr val="013C2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258355" tIns="258355" rIns="258355" bIns="258355" anchor="ctr" anchorCtr="0">
            <a:normAutofit/>
          </a:bodyPr>
          <a:lstStyle/>
          <a:p>
            <a:pPr algn="ctr"/>
            <a:r>
              <a:rPr lang="en-US" sz="4498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sz="183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85800" y="5148072"/>
            <a:ext cx="11082528" cy="1499652"/>
          </a:xfrm>
          <a:prstGeom prst="rect">
            <a:avLst/>
          </a:prstGeom>
          <a:solidFill>
            <a:srgbClr val="013C2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258355" tIns="258355" rIns="258355" bIns="258355" anchor="ctr" anchorCtr="0">
            <a:normAutofit/>
          </a:bodyPr>
          <a:lstStyle/>
          <a:p>
            <a:pPr algn="ctr"/>
            <a:r>
              <a:rPr lang="en-US" sz="4498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sz="183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7576536" y="25459432"/>
            <a:ext cx="10765452" cy="1347016"/>
          </a:xfrm>
          <a:prstGeom prst="rect">
            <a:avLst/>
          </a:prstGeom>
          <a:solidFill>
            <a:srgbClr val="013C2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258355" tIns="258355" rIns="258355" bIns="258355" anchor="ctr" anchorCtr="0">
            <a:normAutofit/>
          </a:bodyPr>
          <a:lstStyle/>
          <a:p>
            <a:pPr algn="ctr"/>
            <a:r>
              <a:rPr lang="en-US" sz="4498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sz="183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579057" y="6686653"/>
            <a:ext cx="11082528" cy="260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33" tIns="0" rIns="205733" bIns="123442" anchor="t" anchorCtr="0">
            <a:spAutoFit/>
          </a:bodyPr>
          <a:lstStyle/>
          <a:p>
            <a:r>
              <a:rPr lang="en-US" sz="2688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Biomarkers are indicative of diseases or abnormalities in human bodies and are invaluable in early disease diagnosis. Mass spectrometry-based untargeted metabolomics is a discovery tool and allows researchers to look for a set of metabolites that together can serve as disease biomarkers that are generally more applicable than a single metabolite in diagnosing diseases. </a:t>
            </a:r>
            <a:endParaRPr sz="2688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12000227" y="5148072"/>
            <a:ext cx="9935611" cy="1499652"/>
          </a:xfrm>
          <a:prstGeom prst="rect">
            <a:avLst/>
          </a:prstGeom>
          <a:solidFill>
            <a:srgbClr val="013C2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258355" tIns="258355" rIns="258355" bIns="258355" anchor="ctr" anchorCtr="0">
            <a:normAutofit/>
          </a:bodyPr>
          <a:lstStyle/>
          <a:p>
            <a:pPr algn="ctr"/>
            <a:r>
              <a:rPr lang="en-US" sz="4498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108" name="Google Shape;108;p1"/>
          <p:cNvSpPr/>
          <p:nvPr/>
        </p:nvSpPr>
        <p:spPr>
          <a:xfrm>
            <a:off x="685800" y="685800"/>
            <a:ext cx="42519600" cy="4096512"/>
          </a:xfrm>
          <a:prstGeom prst="rect">
            <a:avLst/>
          </a:prstGeom>
          <a:solidFill>
            <a:srgbClr val="013C20"/>
          </a:solidFill>
          <a:ln>
            <a:noFill/>
          </a:ln>
        </p:spPr>
        <p:txBody>
          <a:bodyPr spcFirstLastPara="1" wrap="square" lIns="86122" tIns="43061" rIns="86122" bIns="43061" anchor="t" anchorCtr="0">
            <a:noAutofit/>
          </a:bodyPr>
          <a:lstStyle/>
          <a:p>
            <a:pPr>
              <a:buClr>
                <a:schemeClr val="dk1"/>
              </a:buClr>
              <a:buSzPts val="2500"/>
            </a:pPr>
            <a:endParaRPr sz="2813">
              <a:solidFill>
                <a:schemeClr val="dk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685800" y="685800"/>
            <a:ext cx="34225992" cy="4006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22" tIns="43061" rIns="86122" bIns="43061" anchor="ctr" anchorCtr="0">
            <a:noAutofit/>
          </a:bodyPr>
          <a:lstStyle/>
          <a:p>
            <a:pPr lvl="0"/>
            <a:r>
              <a:rPr lang="en-US" sz="90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Extraction of Metabolic Signatures from Untargeted Metabolomics Data in Public Data Repositories</a:t>
            </a:r>
            <a:endParaRPr sz="9000" b="1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470"/>
              </a:spcBef>
            </a:pPr>
            <a:r>
              <a:rPr lang="en-US" sz="4498" b="1" u="sng" dirty="0" err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Yunfei</a:t>
            </a:r>
            <a:r>
              <a:rPr lang="en-US" sz="4498" b="1" u="sng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Liao</a:t>
            </a:r>
            <a:r>
              <a:rPr lang="en-US" sz="4498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Aleksandr Smirnov; </a:t>
            </a:r>
            <a:r>
              <a:rPr lang="en-US" sz="4498" b="1" dirty="0" err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Xiuxia</a:t>
            </a:r>
            <a:r>
              <a:rPr lang="en-US" sz="4498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</a:t>
            </a:r>
          </a:p>
          <a:p>
            <a:pPr>
              <a:spcBef>
                <a:spcPts val="470"/>
              </a:spcBef>
            </a:pPr>
            <a:r>
              <a:rPr lang="en-US" sz="4498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North Carolina at Charlotte, Charlotte, NC</a:t>
            </a:r>
            <a:endParaRPr sz="4498" b="1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685800" y="17818615"/>
            <a:ext cx="11082528" cy="75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22" tIns="43061" rIns="86122" bIns="43061" anchor="t" anchorCtr="0">
            <a:noAutofit/>
          </a:bodyPr>
          <a:lstStyle/>
          <a:p>
            <a:pPr marL="385718" indent="-385718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688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Study ST000058 in the Metabolomics Workbench </a:t>
            </a:r>
            <a:r>
              <a:rPr lang="en-US" altLang="zh-CN" sz="2688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shows</a:t>
            </a:r>
            <a:r>
              <a:rPr lang="en-US" sz="2688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 metabolites changes associated with methionine stress sensitivity of cancer using GC-MS analysis.</a:t>
            </a:r>
          </a:p>
          <a:p>
            <a:pPr marL="385718" indent="-385718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US" sz="2688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  <a:p>
            <a:pPr>
              <a:buClr>
                <a:schemeClr val="dk1"/>
              </a:buClr>
              <a:buSzPct val="100000"/>
            </a:pPr>
            <a:endParaRPr lang="en-US" sz="2688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  <a:p>
            <a:pPr marL="385718" indent="-385718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US" sz="2688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  <a:p>
            <a:pPr marL="385718" indent="-385718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US" sz="2688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  <a:p>
            <a:pPr marL="385718" indent="-385718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US" sz="2688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  <a:p>
            <a:pPr marL="385718" indent="-385718"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endParaRPr lang="en-US" sz="2688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  <a:p>
            <a:pPr marL="385718" indent="-385718"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endParaRPr lang="en-US" sz="2688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  <a:p>
            <a:pPr marL="385718" indent="-385718"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endParaRPr lang="en-US" sz="2688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  <a:p>
            <a:pPr marL="385718" indent="-385718"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endParaRPr lang="en-US" sz="2688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  <a:p>
            <a:pPr>
              <a:buClr>
                <a:schemeClr val="dk1"/>
              </a:buClr>
              <a:buSzPts val="2500"/>
            </a:pPr>
            <a:endParaRPr lang="en-US" sz="2688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  <a:p>
            <a:pPr>
              <a:buClr>
                <a:schemeClr val="dk1"/>
              </a:buClr>
              <a:buSzPts val="2500"/>
            </a:pPr>
            <a:endParaRPr lang="en-US" sz="2688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  <a:p>
            <a:pPr marL="385718" indent="-385718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688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Study MTBLS1033</a:t>
            </a:r>
            <a:r>
              <a:rPr lang="en-US" sz="2688" baseline="30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[1]</a:t>
            </a:r>
            <a:r>
              <a:rPr lang="en-US" sz="2688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 of </a:t>
            </a:r>
            <a:r>
              <a:rPr lang="en-US" sz="2688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metabolic pathways </a:t>
            </a:r>
            <a:r>
              <a:rPr lang="en-US" sz="2688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and biomarkers associated with pelvic organ prolapse from the </a:t>
            </a:r>
            <a:r>
              <a:rPr lang="en-US" sz="2688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Metabolights</a:t>
            </a:r>
            <a:r>
              <a:rPr lang="en-US" sz="2688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 repository</a:t>
            </a:r>
            <a:r>
              <a:rPr lang="en-US" sz="2688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(Control samples: 59, POP disease samples: 45, and Pooled Quality Control samples: 14)</a:t>
            </a:r>
            <a:endParaRPr lang="en-US" sz="2688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  <a:p>
            <a:pPr>
              <a:buClr>
                <a:schemeClr val="dk1"/>
              </a:buClr>
              <a:buSzPts val="2500"/>
            </a:pPr>
            <a:endParaRPr lang="en-US" sz="2688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  <a:p>
            <a:pPr>
              <a:buClr>
                <a:schemeClr val="dk1"/>
              </a:buClr>
              <a:buSzPts val="2500"/>
            </a:pPr>
            <a:endParaRPr sz="2688" dirty="0">
              <a:solidFill>
                <a:schemeClr val="dk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685800" y="16414255"/>
            <a:ext cx="11082528" cy="1246212"/>
          </a:xfrm>
          <a:prstGeom prst="rect">
            <a:avLst/>
          </a:prstGeom>
          <a:solidFill>
            <a:srgbClr val="013C2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258355" tIns="258355" rIns="258355" bIns="258355" anchor="ctr" anchorCtr="0">
            <a:normAutofit/>
          </a:bodyPr>
          <a:lstStyle/>
          <a:p>
            <a:pPr algn="ctr"/>
            <a:r>
              <a:rPr lang="en-US" sz="4498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endParaRPr sz="4498" b="1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BF833-0E0B-ACE2-EDB1-FC5EED510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150" y="9196154"/>
            <a:ext cx="9872342" cy="6910642"/>
          </a:xfrm>
          <a:prstGeom prst="rect">
            <a:avLst/>
          </a:prstGeom>
        </p:spPr>
      </p:pic>
      <p:pic>
        <p:nvPicPr>
          <p:cNvPr id="113" name="Google Shape;113;p1"/>
          <p:cNvPicPr preferRelativeResize="0"/>
          <p:nvPr/>
        </p:nvPicPr>
        <p:blipFill>
          <a:blip r:embed="rId4"/>
          <a:srcRect/>
          <a:stretch/>
        </p:blipFill>
        <p:spPr>
          <a:xfrm>
            <a:off x="35638748" y="332008"/>
            <a:ext cx="7398882" cy="4817802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94;p1">
            <a:extLst>
              <a:ext uri="{FF2B5EF4-FFF2-40B4-BE49-F238E27FC236}">
                <a16:creationId xmlns:a16="http://schemas.microsoft.com/office/drawing/2014/main" id="{57E9D7D9-0DC2-4A8E-407E-F4ADD69B4B86}"/>
              </a:ext>
            </a:extLst>
          </p:cNvPr>
          <p:cNvSpPr txBox="1"/>
          <p:nvPr/>
        </p:nvSpPr>
        <p:spPr>
          <a:xfrm>
            <a:off x="685800" y="25456896"/>
            <a:ext cx="6565392" cy="1347016"/>
          </a:xfrm>
          <a:prstGeom prst="rect">
            <a:avLst/>
          </a:prstGeom>
          <a:solidFill>
            <a:srgbClr val="013C2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258355" tIns="258355" rIns="258355" bIns="258355" anchor="ctr" anchorCtr="0">
            <a:normAutofit/>
          </a:bodyPr>
          <a:lstStyle/>
          <a:p>
            <a:pPr algn="ctr"/>
            <a:r>
              <a:rPr lang="en-US" sz="4498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sz="183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C53B83B5-C2D0-42C0-5F70-CB8A3CDAF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9339560"/>
            <a:ext cx="10954529" cy="41262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3" name="Google Shape;99;p1">
            <a:extLst>
              <a:ext uri="{FF2B5EF4-FFF2-40B4-BE49-F238E27FC236}">
                <a16:creationId xmlns:a16="http://schemas.microsoft.com/office/drawing/2014/main" id="{A9F7D805-4F52-3AAA-80E3-3B9500430F60}"/>
              </a:ext>
            </a:extLst>
          </p:cNvPr>
          <p:cNvSpPr txBox="1"/>
          <p:nvPr/>
        </p:nvSpPr>
        <p:spPr>
          <a:xfrm>
            <a:off x="11762399" y="17490269"/>
            <a:ext cx="10038346" cy="3972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33" tIns="123442" rIns="205733" bIns="123442" anchor="t" anchorCtr="0">
            <a:spAutoFit/>
          </a:bodyPr>
          <a:lstStyle/>
          <a:p>
            <a:r>
              <a:rPr lang="en-US" sz="2688" b="1" dirty="0">
                <a:latin typeface="Arial" panose="020B0604020202020204" pitchFamily="34" charset="0"/>
                <a:cs typeface="Arial" panose="020B0604020202020204" pitchFamily="34" charset="0"/>
              </a:rPr>
              <a:t>Figure.1 </a:t>
            </a:r>
            <a:r>
              <a:rPr lang="en-US" sz="2688" dirty="0">
                <a:latin typeface="Arial" panose="020B0604020202020204" pitchFamily="34" charset="0"/>
                <a:cs typeface="Arial" panose="020B0604020202020204" pitchFamily="34" charset="0"/>
              </a:rPr>
              <a:t>Informatics workflow for extracting metabolic signatures. (A) Raw mass spec data; (B) Data preprocessing using ADAP-BIG software tool; (C) Data preparation—data cleaning such as handling null values and targets identification; (D) PLS-DA analysis; (E) Pathway analysis using Mummichog </a:t>
            </a:r>
            <a:r>
              <a:rPr lang="en-US" sz="2688" baseline="30000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r>
              <a:rPr lang="en-US" sz="2688" dirty="0">
                <a:latin typeface="Arial" panose="020B0604020202020204" pitchFamily="34" charset="0"/>
                <a:cs typeface="Arial" panose="020B0604020202020204" pitchFamily="34" charset="0"/>
              </a:rPr>
              <a:t>; (F) PLS-DA scores plot; (G) Leave-one-out cross validation; (H) Publish results to the cloud resource ADAP-KDB at </a:t>
            </a:r>
            <a:r>
              <a:rPr lang="en-US" sz="2688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https://www.adap.cloud/</a:t>
            </a:r>
            <a:r>
              <a:rPr lang="en-US" sz="268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88" baseline="30000" dirty="0"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  <a:r>
              <a:rPr lang="en-US" sz="2688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sz="2688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Google Shape;99;p1">
            <a:extLst>
              <a:ext uri="{FF2B5EF4-FFF2-40B4-BE49-F238E27FC236}">
                <a16:creationId xmlns:a16="http://schemas.microsoft.com/office/drawing/2014/main" id="{2ADFFF96-3FE8-410E-2A27-7B0A24CD645E}"/>
              </a:ext>
            </a:extLst>
          </p:cNvPr>
          <p:cNvSpPr txBox="1"/>
          <p:nvPr/>
        </p:nvSpPr>
        <p:spPr>
          <a:xfrm>
            <a:off x="685800" y="27020520"/>
            <a:ext cx="6567590" cy="3558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33" tIns="123442" rIns="205733" bIns="123442" anchor="t" anchorCtr="0">
            <a:spAutoFit/>
          </a:bodyPr>
          <a:lstStyle/>
          <a:p>
            <a:pPr marL="514291" indent="-514291">
              <a:buFont typeface="Arial" panose="020B0604020202020204" pitchFamily="34" charset="0"/>
              <a:buChar char="•"/>
            </a:pPr>
            <a:r>
              <a:rPr lang="en-US" sz="2688" dirty="0"/>
              <a:t>A total of 12 studies from Metabolomics Workbench have been processed using this pipeline and the results </a:t>
            </a:r>
            <a:r>
              <a:rPr lang="en-US" altLang="zh-CN" sz="2688" dirty="0"/>
              <a:t>will</a:t>
            </a:r>
            <a:r>
              <a:rPr lang="zh-CN" altLang="en-US" sz="2688" dirty="0"/>
              <a:t> </a:t>
            </a:r>
            <a:r>
              <a:rPr lang="en-US" altLang="zh-CN" sz="2688" dirty="0"/>
              <a:t>be</a:t>
            </a:r>
            <a:r>
              <a:rPr lang="en-US" sz="2688" dirty="0"/>
              <a:t> uploaded to ADAP-KDB. Among these 12 studies, 2 are LC-MS studies and the rest are GC-MS studies. </a:t>
            </a:r>
          </a:p>
          <a:p>
            <a:pPr marL="385718" indent="-385718">
              <a:buFont typeface="Arial" panose="020B0604020202020204" pitchFamily="34" charset="0"/>
              <a:buChar char="•"/>
            </a:pPr>
            <a:endParaRPr sz="268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Google Shape;99;p1">
            <a:extLst>
              <a:ext uri="{FF2B5EF4-FFF2-40B4-BE49-F238E27FC236}">
                <a16:creationId xmlns:a16="http://schemas.microsoft.com/office/drawing/2014/main" id="{174008D7-144D-6B58-A37C-6FC6585B47D8}"/>
              </a:ext>
            </a:extLst>
          </p:cNvPr>
          <p:cNvSpPr txBox="1"/>
          <p:nvPr/>
        </p:nvSpPr>
        <p:spPr>
          <a:xfrm>
            <a:off x="685800" y="30230064"/>
            <a:ext cx="6266962" cy="1076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33" tIns="123442" rIns="205733" bIns="123442" anchor="t" anchorCtr="0">
            <a:spAutoFit/>
          </a:bodyPr>
          <a:lstStyle/>
          <a:p>
            <a:pPr marL="385718" indent="-385718">
              <a:buFont typeface="Arial" panose="020B0604020202020204" pitchFamily="34" charset="0"/>
              <a:buChar char="•"/>
            </a:pPr>
            <a:r>
              <a:rPr lang="en-US" sz="2688" dirty="0"/>
              <a:t>The link to use ADAP-BIG and ADAP-KDB are in the QR code.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B24968-0E13-C72F-D1C1-ACE63D08310B}"/>
              </a:ext>
            </a:extLst>
          </p:cNvPr>
          <p:cNvSpPr txBox="1"/>
          <p:nvPr/>
        </p:nvSpPr>
        <p:spPr>
          <a:xfrm>
            <a:off x="40498108" y="-75997"/>
            <a:ext cx="184731" cy="3339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570" dirty="0"/>
          </a:p>
        </p:txBody>
      </p:sp>
      <p:sp>
        <p:nvSpPr>
          <p:cNvPr id="61" name="Google Shape;94;p1">
            <a:extLst>
              <a:ext uri="{FF2B5EF4-FFF2-40B4-BE49-F238E27FC236}">
                <a16:creationId xmlns:a16="http://schemas.microsoft.com/office/drawing/2014/main" id="{8B534892-2443-1F56-15AD-74D2ACC1E522}"/>
              </a:ext>
            </a:extLst>
          </p:cNvPr>
          <p:cNvSpPr txBox="1"/>
          <p:nvPr/>
        </p:nvSpPr>
        <p:spPr>
          <a:xfrm>
            <a:off x="11996310" y="21684922"/>
            <a:ext cx="9939528" cy="1347016"/>
          </a:xfrm>
          <a:prstGeom prst="rect">
            <a:avLst/>
          </a:prstGeom>
          <a:solidFill>
            <a:srgbClr val="013C2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258355" tIns="258355" rIns="258355" bIns="258355" anchor="ctr" anchorCtr="0">
            <a:noAutofit/>
          </a:bodyPr>
          <a:lstStyle/>
          <a:p>
            <a:pPr algn="ctr"/>
            <a:r>
              <a:rPr lang="en-US" sz="4128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Acknowledgement</a:t>
            </a:r>
            <a:endParaRPr sz="412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Google Shape;99;p1">
            <a:extLst>
              <a:ext uri="{FF2B5EF4-FFF2-40B4-BE49-F238E27FC236}">
                <a16:creationId xmlns:a16="http://schemas.microsoft.com/office/drawing/2014/main" id="{DE99C627-C586-223A-9A90-52CDB83D165C}"/>
              </a:ext>
            </a:extLst>
          </p:cNvPr>
          <p:cNvSpPr txBox="1"/>
          <p:nvPr/>
        </p:nvSpPr>
        <p:spPr>
          <a:xfrm>
            <a:off x="11996310" y="23132663"/>
            <a:ext cx="9939528" cy="149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33" tIns="123442" rIns="205733" bIns="123442" anchor="t" anchorCtr="0">
            <a:spAutoFit/>
          </a:bodyPr>
          <a:lstStyle/>
          <a:p>
            <a:r>
              <a:rPr lang="en-US" sz="2688" dirty="0"/>
              <a:t>We thank the funding support under the National Institutes of Health/National Cancer Institute grant U01CA235507 (PI: </a:t>
            </a:r>
            <a:r>
              <a:rPr lang="en-US" sz="2688" dirty="0" err="1"/>
              <a:t>Xiuxia</a:t>
            </a:r>
            <a:r>
              <a:rPr lang="en-US" sz="2688" dirty="0"/>
              <a:t> Du).</a:t>
            </a:r>
            <a:endParaRPr sz="268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Google Shape;99;p1">
            <a:extLst>
              <a:ext uri="{FF2B5EF4-FFF2-40B4-BE49-F238E27FC236}">
                <a16:creationId xmlns:a16="http://schemas.microsoft.com/office/drawing/2014/main" id="{4C2D5724-8472-40C8-70A1-8CB5E0495869}"/>
              </a:ext>
            </a:extLst>
          </p:cNvPr>
          <p:cNvSpPr txBox="1"/>
          <p:nvPr/>
        </p:nvSpPr>
        <p:spPr>
          <a:xfrm>
            <a:off x="23042464" y="29148605"/>
            <a:ext cx="9693053" cy="66293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205733" tIns="123442" rIns="205733" bIns="123442" anchor="t" anchorCtr="0">
            <a:spAutoFit/>
          </a:bodyPr>
          <a:lstStyle/>
          <a:p>
            <a:r>
              <a:rPr lang="en-US" sz="2688" dirty="0">
                <a:latin typeface="Arial" panose="020B0604020202020204" pitchFamily="34" charset="0"/>
                <a:cs typeface="Arial" panose="020B0604020202020204" pitchFamily="34" charset="0"/>
              </a:rPr>
              <a:t>Figure. 4 </a:t>
            </a:r>
            <a:r>
              <a:rPr lang="en-US" altLang="zh-CN" sz="2688" dirty="0">
                <a:latin typeface="Arial" panose="020B0604020202020204" pitchFamily="34" charset="0"/>
                <a:cs typeface="Arial" panose="020B0604020202020204" pitchFamily="34" charset="0"/>
              </a:rPr>
              <a:t>ADAP-KDB</a:t>
            </a:r>
            <a:r>
              <a:rPr lang="zh-CN" altLang="en-US" sz="268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88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zh-CN" altLang="en-US" sz="268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88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68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88" dirty="0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zh-CN" altLang="en-US" sz="268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88" dirty="0">
                <a:latin typeface="Arial" panose="020B0604020202020204" pitchFamily="34" charset="0"/>
                <a:cs typeface="Arial" panose="020B0604020202020204" pitchFamily="34" charset="0"/>
              </a:rPr>
              <a:t>metabolic</a:t>
            </a:r>
            <a:r>
              <a:rPr lang="zh-CN" altLang="en-US" sz="268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88" dirty="0">
                <a:latin typeface="Arial" panose="020B0604020202020204" pitchFamily="34" charset="0"/>
                <a:cs typeface="Arial" panose="020B0604020202020204" pitchFamily="34" charset="0"/>
              </a:rPr>
              <a:t>signatures</a:t>
            </a:r>
            <a:endParaRPr sz="268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4CA2D8-7886-0B82-F5C2-64E9081EF9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80677" y="6404615"/>
            <a:ext cx="9967550" cy="113484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5899B4-10B4-57F1-B9E1-F4AD657985B1}"/>
              </a:ext>
            </a:extLst>
          </p:cNvPr>
          <p:cNvSpPr txBox="1"/>
          <p:nvPr/>
        </p:nvSpPr>
        <p:spPr>
          <a:xfrm>
            <a:off x="42672000" y="31953200"/>
            <a:ext cx="184731" cy="343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Google Shape;99;p1">
            <a:extLst>
              <a:ext uri="{FF2B5EF4-FFF2-40B4-BE49-F238E27FC236}">
                <a16:creationId xmlns:a16="http://schemas.microsoft.com/office/drawing/2014/main" id="{9955A33F-9B65-F3E4-553F-5F77DB4C1406}"/>
              </a:ext>
            </a:extLst>
          </p:cNvPr>
          <p:cNvSpPr txBox="1"/>
          <p:nvPr/>
        </p:nvSpPr>
        <p:spPr>
          <a:xfrm>
            <a:off x="36645202" y="11280159"/>
            <a:ext cx="6526475" cy="686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33" tIns="123442" rIns="205733" bIns="123442" anchor="t" anchorCtr="0">
            <a:spAutoFit/>
          </a:bodyPr>
          <a:lstStyle/>
          <a:p>
            <a:r>
              <a:rPr lang="en-US" sz="2688" b="1" dirty="0">
                <a:latin typeface="Arial" panose="020B0604020202020204" pitchFamily="34" charset="0"/>
                <a:cs typeface="Arial" panose="020B0604020202020204" pitchFamily="34" charset="0"/>
              </a:rPr>
              <a:t>Figure.2  </a:t>
            </a:r>
            <a:r>
              <a:rPr lang="en-US" sz="2688" dirty="0">
                <a:latin typeface="Arial" panose="020B0604020202020204" pitchFamily="34" charset="0"/>
                <a:cs typeface="Arial" panose="020B0604020202020204" pitchFamily="34" charset="0"/>
              </a:rPr>
              <a:t>Figures (A) – (D) are for ST000058. From (A) – (C) are the PLS-DA score plots between Methionine treatment and Homocysteine treatment under 2 hours, 24 hours and 48 hours, respectively.  (D) is the plot for average intensity and VIP scores changing over the different PLS-DA analysis for one metabolite. (E) Permutation test between Methionine group and Homocysteine group in 48 hours. (F) Significant metabolites overlapping between ANOVA and PLS-DA VIPs.</a:t>
            </a:r>
          </a:p>
          <a:p>
            <a:r>
              <a:rPr lang="en-US" sz="2688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numbers showing in the legend is Q</a:t>
            </a:r>
            <a:r>
              <a:rPr lang="en-US" sz="2688" baseline="30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688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score for measuring the PLS-DA models.</a:t>
            </a:r>
            <a:endParaRPr lang="en-US" sz="2688" baseline="30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E90EA6E-2226-BF30-1A5B-9634D60E2E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28823" y="25789551"/>
            <a:ext cx="11443711" cy="4383557"/>
          </a:xfrm>
          <a:prstGeom prst="rect">
            <a:avLst/>
          </a:prstGeom>
        </p:spPr>
      </p:pic>
      <p:pic>
        <p:nvPicPr>
          <p:cNvPr id="33" name="Picture 32" descr="Chart&#10;&#10;Description automatically generated">
            <a:extLst>
              <a:ext uri="{FF2B5EF4-FFF2-40B4-BE49-F238E27FC236}">
                <a16:creationId xmlns:a16="http://schemas.microsoft.com/office/drawing/2014/main" id="{2F22CD5E-5C49-6CAF-F523-E877C01BA4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32625" y="24091893"/>
            <a:ext cx="8150001" cy="7778873"/>
          </a:xfrm>
          <a:prstGeom prst="rect">
            <a:avLst/>
          </a:prstGeom>
        </p:spPr>
      </p:pic>
      <p:sp>
        <p:nvSpPr>
          <p:cNvPr id="38" name="Google Shape;99;p1">
            <a:extLst>
              <a:ext uri="{FF2B5EF4-FFF2-40B4-BE49-F238E27FC236}">
                <a16:creationId xmlns:a16="http://schemas.microsoft.com/office/drawing/2014/main" id="{517CB1AF-B42A-4214-EEF3-1AA512AD974F}"/>
              </a:ext>
            </a:extLst>
          </p:cNvPr>
          <p:cNvSpPr txBox="1"/>
          <p:nvPr/>
        </p:nvSpPr>
        <p:spPr>
          <a:xfrm>
            <a:off x="22293188" y="31308576"/>
            <a:ext cx="11848489" cy="662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33" tIns="123442" rIns="205733" bIns="123442" anchor="t" anchorCtr="0">
            <a:spAutoFit/>
          </a:bodyPr>
          <a:lstStyle/>
          <a:p>
            <a:r>
              <a:rPr lang="en-US" sz="2688" b="1" dirty="0">
                <a:latin typeface="Arial" panose="020B0604020202020204" pitchFamily="34" charset="0"/>
                <a:cs typeface="Arial" panose="020B0604020202020204" pitchFamily="34" charset="0"/>
              </a:rPr>
              <a:t>Figure.4</a:t>
            </a:r>
            <a:r>
              <a:rPr lang="en-US" sz="268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88" dirty="0">
                <a:latin typeface="Arial" panose="020B0604020202020204" pitchFamily="34" charset="0"/>
                <a:cs typeface="Arial" panose="020B0604020202020204" pitchFamily="34" charset="0"/>
              </a:rPr>
              <a:t>ADAP-KDB</a:t>
            </a:r>
            <a:r>
              <a:rPr lang="zh-CN" altLang="en-US" sz="268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88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zh-CN" altLang="en-US" sz="268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88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68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88" dirty="0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zh-CN" altLang="en-US" sz="268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88" dirty="0">
                <a:latin typeface="Arial" panose="020B0604020202020204" pitchFamily="34" charset="0"/>
                <a:cs typeface="Arial" panose="020B0604020202020204" pitchFamily="34" charset="0"/>
              </a:rPr>
              <a:t>metabolic</a:t>
            </a:r>
            <a:r>
              <a:rPr lang="zh-CN" altLang="en-US" sz="268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88" dirty="0">
                <a:latin typeface="Arial" panose="020B0604020202020204" pitchFamily="34" charset="0"/>
                <a:cs typeface="Arial" panose="020B0604020202020204" pitchFamily="34" charset="0"/>
              </a:rPr>
              <a:t>signatures. </a:t>
            </a:r>
            <a:endParaRPr sz="268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7DC183F1-C27F-7051-21AB-54D77A686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2736" y="11690179"/>
            <a:ext cx="6511240" cy="434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20FC5E77-A4E5-AC1D-B28D-6588F566E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7142" y="11317062"/>
            <a:ext cx="5433046" cy="543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>
            <a:extLst>
              <a:ext uri="{FF2B5EF4-FFF2-40B4-BE49-F238E27FC236}">
                <a16:creationId xmlns:a16="http://schemas.microsoft.com/office/drawing/2014/main" id="{2EF3C625-AD9F-5EE5-C4BD-555E33DE3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3800" y="18150419"/>
            <a:ext cx="5668675" cy="424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0">
            <a:extLst>
              <a:ext uri="{FF2B5EF4-FFF2-40B4-BE49-F238E27FC236}">
                <a16:creationId xmlns:a16="http://schemas.microsoft.com/office/drawing/2014/main" id="{2BDB128B-CEC9-B3CD-9966-2D1AFD181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644" y="18985256"/>
            <a:ext cx="8024491" cy="236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683F0B81-AAB6-15FD-BFDC-5EE59D1C30C1}"/>
              </a:ext>
            </a:extLst>
          </p:cNvPr>
          <p:cNvSpPr txBox="1"/>
          <p:nvPr/>
        </p:nvSpPr>
        <p:spPr>
          <a:xfrm>
            <a:off x="23165742" y="11518674"/>
            <a:ext cx="1682558" cy="5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88" dirty="0"/>
              <a:t>(E)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2E57FFB-303F-3C5B-03BF-FD766F78D28A}"/>
              </a:ext>
            </a:extLst>
          </p:cNvPr>
          <p:cNvSpPr txBox="1"/>
          <p:nvPr/>
        </p:nvSpPr>
        <p:spPr>
          <a:xfrm>
            <a:off x="29733622" y="11518674"/>
            <a:ext cx="1682558" cy="5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88" dirty="0"/>
              <a:t>(F)</a:t>
            </a:r>
          </a:p>
        </p:txBody>
      </p:sp>
      <p:sp>
        <p:nvSpPr>
          <p:cNvPr id="59" name="Google Shape;99;p1">
            <a:extLst>
              <a:ext uri="{FF2B5EF4-FFF2-40B4-BE49-F238E27FC236}">
                <a16:creationId xmlns:a16="http://schemas.microsoft.com/office/drawing/2014/main" id="{7A1AF0F9-4C18-5578-79F1-261374976746}"/>
              </a:ext>
            </a:extLst>
          </p:cNvPr>
          <p:cNvSpPr txBox="1"/>
          <p:nvPr/>
        </p:nvSpPr>
        <p:spPr>
          <a:xfrm>
            <a:off x="22375381" y="22342568"/>
            <a:ext cx="20989014" cy="149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33" tIns="123442" rIns="205733" bIns="123442" anchor="t" anchorCtr="0">
            <a:spAutoFit/>
          </a:bodyPr>
          <a:lstStyle/>
          <a:p>
            <a:r>
              <a:rPr lang="en-US" sz="2688" b="1" dirty="0">
                <a:latin typeface="Arial" panose="020B0604020202020204" pitchFamily="34" charset="0"/>
                <a:cs typeface="Arial" panose="020B0604020202020204" pitchFamily="34" charset="0"/>
              </a:rPr>
              <a:t>Figure.3  </a:t>
            </a:r>
            <a:r>
              <a:rPr lang="en-US" sz="2688" dirty="0">
                <a:latin typeface="Arial" panose="020B0604020202020204" pitchFamily="34" charset="0"/>
                <a:cs typeface="Arial" panose="020B0604020202020204" pitchFamily="34" charset="0"/>
              </a:rPr>
              <a:t>Figures (A) – (C) are for MTBLS1033. (A) is the PLS-DA score plots between Control group and POP Disease group;  (B) is the ROC-AUC result of k-folder validation (k=4) using 20% of the whole samples as testing data and 80% for training and feature selections; (C) The pathway enrichment analysis results from Mummichog.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3F699C8-0EBA-CBF0-308E-A33D95D84F38}"/>
              </a:ext>
            </a:extLst>
          </p:cNvPr>
          <p:cNvGrpSpPr/>
          <p:nvPr/>
        </p:nvGrpSpPr>
        <p:grpSpPr>
          <a:xfrm>
            <a:off x="29018644" y="18045193"/>
            <a:ext cx="5673374" cy="4243502"/>
            <a:chOff x="29064431" y="15120419"/>
            <a:chExt cx="5673374" cy="4243502"/>
          </a:xfrm>
        </p:grpSpPr>
        <p:pic>
          <p:nvPicPr>
            <p:cNvPr id="48" name="Picture 8">
              <a:extLst>
                <a:ext uri="{FF2B5EF4-FFF2-40B4-BE49-F238E27FC236}">
                  <a16:creationId xmlns:a16="http://schemas.microsoft.com/office/drawing/2014/main" id="{9165B8B0-0A83-1EF4-D8E6-437D8FFB0A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64431" y="15120419"/>
              <a:ext cx="5673374" cy="4243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4769A0E-4D1E-8012-01B2-6B1591FDC1A3}"/>
                </a:ext>
              </a:extLst>
            </p:cNvPr>
            <p:cNvSpPr txBox="1"/>
            <p:nvPr/>
          </p:nvSpPr>
          <p:spPr>
            <a:xfrm>
              <a:off x="30598283" y="17125562"/>
              <a:ext cx="3175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95% Confidence Intervals (1.0, 1.0)</a:t>
              </a:r>
              <a:endParaRPr lang="en-US" sz="1400" dirty="0"/>
            </a:p>
          </p:txBody>
        </p: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1686A04A-3A4D-12B2-1CBD-5A6627F15E8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899097" y="25459432"/>
            <a:ext cx="3051077" cy="3051077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4438E8A-6C1E-3239-7E48-BB3E0C84E3A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899097" y="29193124"/>
            <a:ext cx="3051077" cy="3051077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172A4EB-4CE8-C578-2CC3-EA70965E52F3}"/>
              </a:ext>
            </a:extLst>
          </p:cNvPr>
          <p:cNvSpPr txBox="1"/>
          <p:nvPr/>
        </p:nvSpPr>
        <p:spPr>
          <a:xfrm>
            <a:off x="28835457" y="18226986"/>
            <a:ext cx="1682558" cy="5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88" dirty="0"/>
              <a:t>(B)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C8B76CB-9604-D70F-B5FC-C494F054DEA4}"/>
              </a:ext>
            </a:extLst>
          </p:cNvPr>
          <p:cNvSpPr txBox="1"/>
          <p:nvPr/>
        </p:nvSpPr>
        <p:spPr>
          <a:xfrm>
            <a:off x="34962644" y="18226986"/>
            <a:ext cx="1682558" cy="5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88" dirty="0"/>
              <a:t>(C)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56A39C1-8087-F754-19B3-F18654E0AD44}"/>
              </a:ext>
            </a:extLst>
          </p:cNvPr>
          <p:cNvSpPr txBox="1"/>
          <p:nvPr/>
        </p:nvSpPr>
        <p:spPr>
          <a:xfrm>
            <a:off x="22748973" y="18226986"/>
            <a:ext cx="1041706" cy="5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88" dirty="0"/>
              <a:t>(A)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AAD5B03-412A-D5CF-F83A-2E642EDAEF2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842736" y="6975728"/>
            <a:ext cx="4884298" cy="366322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B7A229A-7EA2-9555-63E2-E3B93920152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7722487" y="6956197"/>
            <a:ext cx="4910342" cy="36827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CDC190F-211D-BA88-E0FD-0769F143FC0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2635817" y="7013452"/>
            <a:ext cx="4834003" cy="36255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D1DA374-2C4F-B90A-1B13-3F89CA3DFCD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7899393" y="7146700"/>
            <a:ext cx="4656336" cy="349225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85F5A03-C4B1-CA1F-AACA-BBF7D8E1E73E}"/>
              </a:ext>
            </a:extLst>
          </p:cNvPr>
          <p:cNvSpPr txBox="1"/>
          <p:nvPr/>
        </p:nvSpPr>
        <p:spPr>
          <a:xfrm>
            <a:off x="27850615" y="6794038"/>
            <a:ext cx="1682558" cy="5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88" dirty="0"/>
              <a:t>(B)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C7F592-E454-69EE-8683-172CB1568E1A}"/>
              </a:ext>
            </a:extLst>
          </p:cNvPr>
          <p:cNvSpPr txBox="1"/>
          <p:nvPr/>
        </p:nvSpPr>
        <p:spPr>
          <a:xfrm>
            <a:off x="32785949" y="6794038"/>
            <a:ext cx="1682558" cy="5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88" dirty="0"/>
              <a:t>(C)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1E7532-417A-0340-67E6-F762405F38E1}"/>
              </a:ext>
            </a:extLst>
          </p:cNvPr>
          <p:cNvSpPr txBox="1"/>
          <p:nvPr/>
        </p:nvSpPr>
        <p:spPr>
          <a:xfrm>
            <a:off x="23165742" y="6794038"/>
            <a:ext cx="1041706" cy="5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88" dirty="0"/>
              <a:t>(A)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D5C22B9-15F8-4A87-BA4D-2D373BC534DD}"/>
              </a:ext>
            </a:extLst>
          </p:cNvPr>
          <p:cNvSpPr txBox="1"/>
          <p:nvPr/>
        </p:nvSpPr>
        <p:spPr>
          <a:xfrm>
            <a:off x="37536199" y="6794038"/>
            <a:ext cx="1682558" cy="5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88" dirty="0"/>
              <a:t>(D)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6433</TotalTime>
  <Words>669</Words>
  <Application>Microsoft Macintosh PowerPoint</Application>
  <PresentationFormat>Custom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Times New Roman</vt:lpstr>
      <vt:lpstr>Arial</vt:lpstr>
      <vt:lpstr>Blank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Jon Byker</dc:creator>
  <cp:lastModifiedBy>Steven Blanchard</cp:lastModifiedBy>
  <cp:revision>95</cp:revision>
  <cp:lastPrinted>2022-10-13T17:19:10Z</cp:lastPrinted>
  <dcterms:created xsi:type="dcterms:W3CDTF">2011-04-04T18:01:39Z</dcterms:created>
  <dcterms:modified xsi:type="dcterms:W3CDTF">2022-10-13T17:20:23Z</dcterms:modified>
</cp:coreProperties>
</file>