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6" r:id="rId5"/>
    <p:sldId id="258" r:id="rId6"/>
    <p:sldId id="259" r:id="rId7"/>
    <p:sldId id="262" r:id="rId8"/>
    <p:sldId id="276" r:id="rId9"/>
    <p:sldId id="267" r:id="rId10"/>
    <p:sldId id="268" r:id="rId11"/>
    <p:sldId id="269" r:id="rId12"/>
    <p:sldId id="270" r:id="rId13"/>
    <p:sldId id="271" r:id="rId14"/>
    <p:sldId id="277" r:id="rId15"/>
    <p:sldId id="264" r:id="rId16"/>
    <p:sldId id="263" r:id="rId17"/>
    <p:sldId id="265" r:id="rId18"/>
    <p:sldId id="278"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403"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Passenger Screening Algorithm Challenge</a:t>
            </a:r>
            <a:br>
              <a:rPr lang="en-US" dirty="0"/>
            </a:br>
            <a:endParaRPr lang="en-US" dirty="0"/>
          </a:p>
        </p:txBody>
      </p:sp>
      <p:sp>
        <p:nvSpPr>
          <p:cNvPr id="3" name="Subtitle 2"/>
          <p:cNvSpPr>
            <a:spLocks noGrp="1"/>
          </p:cNvSpPr>
          <p:nvPr>
            <p:ph type="subTitle" idx="1"/>
          </p:nvPr>
        </p:nvSpPr>
        <p:spPr/>
        <p:txBody>
          <a:bodyPr/>
          <a:lstStyle/>
          <a:p>
            <a:r>
              <a:rPr lang="en-US" dirty="0" err="1" smtClean="0"/>
              <a:t>Kaggle</a:t>
            </a:r>
            <a:r>
              <a:rPr lang="en-US" dirty="0" smtClean="0"/>
              <a:t> Competitions</a:t>
            </a:r>
            <a:endParaRPr lang="en-US" dirty="0"/>
          </a:p>
        </p:txBody>
      </p:sp>
    </p:spTree>
    <p:extLst>
      <p:ext uri="{BB962C8B-B14F-4D97-AF65-F5344CB8AC3E}">
        <p14:creationId xmlns:p14="http://schemas.microsoft.com/office/powerpoint/2010/main" val="257296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Image </a:t>
            </a:r>
            <a:r>
              <a:rPr lang="en-US" dirty="0"/>
              <a:t>processing group</a:t>
            </a:r>
          </a:p>
        </p:txBody>
      </p:sp>
      <p:sp>
        <p:nvSpPr>
          <p:cNvPr id="3" name="Content Placeholder 2"/>
          <p:cNvSpPr>
            <a:spLocks noGrp="1"/>
          </p:cNvSpPr>
          <p:nvPr>
            <p:ph idx="1"/>
          </p:nvPr>
        </p:nvSpPr>
        <p:spPr/>
        <p:txBody>
          <a:bodyPr>
            <a:normAutofit/>
          </a:bodyPr>
          <a:lstStyle/>
          <a:p>
            <a:r>
              <a:rPr lang="en-US" dirty="0" smtClean="0"/>
              <a:t>Generate a </a:t>
            </a:r>
            <a:r>
              <a:rPr lang="en-US" dirty="0"/>
              <a:t>2D </a:t>
            </a:r>
            <a:r>
              <a:rPr lang="en-US" dirty="0" smtClean="0"/>
              <a:t>image dataset</a:t>
            </a:r>
            <a:endParaRPr lang="he-IL" dirty="0" smtClean="0"/>
          </a:p>
          <a:p>
            <a:r>
              <a:rPr lang="en-US" dirty="0"/>
              <a:t>Segment </a:t>
            </a:r>
            <a:r>
              <a:rPr lang="en-US" dirty="0" smtClean="0"/>
              <a:t>images </a:t>
            </a:r>
            <a:r>
              <a:rPr lang="en-US" dirty="0"/>
              <a:t>into 17 regions according to competition </a:t>
            </a:r>
            <a:r>
              <a:rPr lang="en-US" dirty="0" smtClean="0"/>
              <a:t>settings</a:t>
            </a:r>
            <a:endParaRPr lang="he-IL" dirty="0" smtClean="0"/>
          </a:p>
          <a:p>
            <a:r>
              <a:rPr lang="en-US" dirty="0"/>
              <a:t>Perform analysis </a:t>
            </a:r>
            <a:r>
              <a:rPr lang="en-US" dirty="0" smtClean="0"/>
              <a:t>on each region </a:t>
            </a:r>
            <a:r>
              <a:rPr lang="en-US" dirty="0"/>
              <a:t>and highlight </a:t>
            </a:r>
            <a:r>
              <a:rPr lang="en-US" dirty="0" smtClean="0"/>
              <a:t>irregular sub regions</a:t>
            </a:r>
            <a:endParaRPr lang="he-IL" dirty="0" smtClean="0"/>
          </a:p>
          <a:p>
            <a:r>
              <a:rPr lang="en-US" dirty="0" smtClean="0"/>
              <a:t>Prepare </a:t>
            </a:r>
            <a:r>
              <a:rPr lang="en-US" dirty="0"/>
              <a:t>the images for </a:t>
            </a:r>
            <a:r>
              <a:rPr lang="en-US" dirty="0" smtClean="0"/>
              <a:t>training (folder organization, irregularities / edges enhancement, etc</a:t>
            </a:r>
            <a:r>
              <a:rPr lang="en-US" dirty="0"/>
              <a:t>.</a:t>
            </a:r>
            <a:r>
              <a:rPr lang="en-US" dirty="0" smtClean="0"/>
              <a:t>)</a:t>
            </a:r>
            <a:endParaRPr lang="en-US" dirty="0"/>
          </a:p>
        </p:txBody>
      </p:sp>
    </p:spTree>
    <p:extLst>
      <p:ext uri="{BB962C8B-B14F-4D97-AF65-F5344CB8AC3E}">
        <p14:creationId xmlns:p14="http://schemas.microsoft.com/office/powerpoint/2010/main" val="1188030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Image </a:t>
            </a:r>
            <a:r>
              <a:rPr lang="en-US" dirty="0"/>
              <a:t>processing group</a:t>
            </a:r>
          </a:p>
        </p:txBody>
      </p:sp>
      <p:sp>
        <p:nvSpPr>
          <p:cNvPr id="3" name="Content Placeholder 2"/>
          <p:cNvSpPr>
            <a:spLocks noGrp="1"/>
          </p:cNvSpPr>
          <p:nvPr>
            <p:ph idx="1"/>
          </p:nvPr>
        </p:nvSpPr>
        <p:spPr/>
        <p:txBody>
          <a:bodyPr>
            <a:normAutofit/>
          </a:bodyPr>
          <a:lstStyle/>
          <a:p>
            <a:r>
              <a:rPr lang="en-US" dirty="0" smtClean="0"/>
              <a:t>Decode data </a:t>
            </a:r>
            <a:r>
              <a:rPr lang="en-US" dirty="0"/>
              <a:t>obtained from the competition files</a:t>
            </a:r>
            <a:endParaRPr lang="he-IL" dirty="0" smtClean="0"/>
          </a:p>
          <a:p>
            <a:r>
              <a:rPr lang="en-US" dirty="0" smtClean="0"/>
              <a:t>Building </a:t>
            </a:r>
            <a:r>
              <a:rPr lang="en-US" dirty="0"/>
              <a:t>a three-dimensional </a:t>
            </a:r>
            <a:r>
              <a:rPr lang="en-US" dirty="0" smtClean="0"/>
              <a:t>model</a:t>
            </a:r>
            <a:endParaRPr lang="he-IL" dirty="0" smtClean="0"/>
          </a:p>
          <a:p>
            <a:r>
              <a:rPr lang="en-US" dirty="0"/>
              <a:t>Segment images into 17 regions according to competition settings</a:t>
            </a:r>
            <a:endParaRPr lang="he-IL" dirty="0"/>
          </a:p>
          <a:p>
            <a:r>
              <a:rPr lang="en-US" dirty="0" smtClean="0"/>
              <a:t>Prepare </a:t>
            </a:r>
            <a:r>
              <a:rPr lang="en-US" dirty="0"/>
              <a:t>the images for training</a:t>
            </a:r>
          </a:p>
          <a:p>
            <a:pPr marL="0" indent="0">
              <a:buNone/>
            </a:pPr>
            <a:endParaRPr lang="he-IL" dirty="0"/>
          </a:p>
          <a:p>
            <a:endParaRPr lang="he-IL" dirty="0" smtClean="0"/>
          </a:p>
          <a:p>
            <a:endParaRPr lang="he-IL" dirty="0" smtClean="0"/>
          </a:p>
          <a:p>
            <a:endParaRPr lang="en-US" dirty="0"/>
          </a:p>
        </p:txBody>
      </p:sp>
    </p:spTree>
    <p:extLst>
      <p:ext uri="{BB962C8B-B14F-4D97-AF65-F5344CB8AC3E}">
        <p14:creationId xmlns:p14="http://schemas.microsoft.com/office/powerpoint/2010/main" val="4277303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Dataset </a:t>
            </a:r>
            <a:r>
              <a:rPr lang="en-US" dirty="0"/>
              <a:t>and Pre-processing</a:t>
            </a:r>
          </a:p>
        </p:txBody>
      </p:sp>
      <p:sp>
        <p:nvSpPr>
          <p:cNvPr id="3" name="Content Placeholder 2"/>
          <p:cNvSpPr>
            <a:spLocks noGrp="1"/>
          </p:cNvSpPr>
          <p:nvPr>
            <p:ph idx="1"/>
          </p:nvPr>
        </p:nvSpPr>
        <p:spPr/>
        <p:txBody>
          <a:bodyPr>
            <a:normAutofit/>
          </a:bodyPr>
          <a:lstStyle/>
          <a:p>
            <a:r>
              <a:rPr lang="en-US" dirty="0"/>
              <a:t>Generate a 2D image dataset</a:t>
            </a:r>
            <a:endParaRPr lang="he-IL" dirty="0"/>
          </a:p>
          <a:p>
            <a:r>
              <a:rPr lang="en-US" dirty="0"/>
              <a:t>Segment images into 17 regions according to competition settings</a:t>
            </a:r>
            <a:endParaRPr lang="he-IL" dirty="0"/>
          </a:p>
          <a:p>
            <a:r>
              <a:rPr lang="en-US" dirty="0" smtClean="0"/>
              <a:t>Indexing </a:t>
            </a:r>
            <a:r>
              <a:rPr lang="en-US" dirty="0"/>
              <a:t>and </a:t>
            </a:r>
            <a:r>
              <a:rPr lang="en-US" dirty="0" smtClean="0"/>
              <a:t>pre-processing</a:t>
            </a:r>
          </a:p>
          <a:p>
            <a:r>
              <a:rPr lang="en-US" dirty="0" smtClean="0"/>
              <a:t>Feature evaluation</a:t>
            </a:r>
          </a:p>
          <a:p>
            <a:r>
              <a:rPr lang="en-US" dirty="0" smtClean="0"/>
              <a:t>Dataset partition and preparation</a:t>
            </a:r>
            <a:endParaRPr lang="en-US" dirty="0"/>
          </a:p>
        </p:txBody>
      </p:sp>
    </p:spTree>
    <p:extLst>
      <p:ext uri="{BB962C8B-B14F-4D97-AF65-F5344CB8AC3E}">
        <p14:creationId xmlns:p14="http://schemas.microsoft.com/office/powerpoint/2010/main" val="1597941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Deep learning</a:t>
            </a:r>
          </a:p>
        </p:txBody>
      </p:sp>
      <p:sp>
        <p:nvSpPr>
          <p:cNvPr id="3" name="Content Placeholder 2"/>
          <p:cNvSpPr>
            <a:spLocks noGrp="1"/>
          </p:cNvSpPr>
          <p:nvPr>
            <p:ph idx="1"/>
          </p:nvPr>
        </p:nvSpPr>
        <p:spPr/>
        <p:txBody>
          <a:bodyPr>
            <a:normAutofit/>
          </a:bodyPr>
          <a:lstStyle/>
          <a:p>
            <a:r>
              <a:rPr lang="en-US" dirty="0"/>
              <a:t>Building an infrastructure for machine learning</a:t>
            </a:r>
            <a:endParaRPr lang="en-US" dirty="0" smtClean="0"/>
          </a:p>
          <a:p>
            <a:r>
              <a:rPr lang="en-US" dirty="0"/>
              <a:t>Build </a:t>
            </a:r>
            <a:r>
              <a:rPr lang="en-US" dirty="0" smtClean="0"/>
              <a:t>of </a:t>
            </a:r>
            <a:r>
              <a:rPr lang="en-US" dirty="0"/>
              <a:t>neural </a:t>
            </a:r>
            <a:r>
              <a:rPr lang="en-US" dirty="0" smtClean="0"/>
              <a:t>networks</a:t>
            </a:r>
            <a:r>
              <a:rPr lang="he-IL" dirty="0" smtClean="0"/>
              <a:t>:</a:t>
            </a:r>
            <a:r>
              <a:rPr lang="en-US" dirty="0"/>
              <a:t> for 2D and 3D </a:t>
            </a:r>
            <a:r>
              <a:rPr lang="en-US" dirty="0" smtClean="0"/>
              <a:t>Dimensions</a:t>
            </a:r>
            <a:r>
              <a:rPr lang="he-IL" dirty="0" smtClean="0"/>
              <a:t>:</a:t>
            </a:r>
          </a:p>
          <a:p>
            <a:pPr lvl="1"/>
            <a:r>
              <a:rPr lang="en-US" dirty="0" smtClean="0"/>
              <a:t>CNN</a:t>
            </a:r>
            <a:r>
              <a:rPr lang="he-IL" dirty="0" smtClean="0"/>
              <a:t> </a:t>
            </a:r>
            <a:r>
              <a:rPr lang="en-US" dirty="0" smtClean="0"/>
              <a:t> </a:t>
            </a:r>
          </a:p>
          <a:p>
            <a:pPr lvl="1"/>
            <a:r>
              <a:rPr lang="en-US" dirty="0" smtClean="0"/>
              <a:t>RCNN</a:t>
            </a:r>
          </a:p>
          <a:p>
            <a:pPr lvl="1"/>
            <a:r>
              <a:rPr lang="en-US" dirty="0" smtClean="0"/>
              <a:t>RNN</a:t>
            </a:r>
          </a:p>
          <a:p>
            <a:pPr lvl="1"/>
            <a:r>
              <a:rPr lang="en-US" dirty="0" smtClean="0"/>
              <a:t>DNN</a:t>
            </a:r>
          </a:p>
        </p:txBody>
      </p:sp>
    </p:spTree>
    <p:extLst>
      <p:ext uri="{BB962C8B-B14F-4D97-AF65-F5344CB8AC3E}">
        <p14:creationId xmlns:p14="http://schemas.microsoft.com/office/powerpoint/2010/main" val="3362219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24000"/>
            <a:ext cx="483558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48200"/>
            <a:ext cx="619157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1447800"/>
            <a:ext cx="263814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66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processing </a:t>
            </a:r>
            <a:r>
              <a:rPr lang="en-US" dirty="0" smtClean="0"/>
              <a:t>- body </a:t>
            </a:r>
            <a:r>
              <a:rPr lang="en-US" dirty="0"/>
              <a:t>detection</a:t>
            </a:r>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1"/>
            <a:ext cx="3352799"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600201"/>
            <a:ext cx="3810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image processing body detection kin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962400"/>
            <a:ext cx="3154682" cy="251271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image processing body detection kin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6512" y="4495800"/>
            <a:ext cx="2961773" cy="179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91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Neural Networks and Deep Learning</a:t>
            </a:r>
            <a:endParaRPr lang="en-US" dirty="0"/>
          </a:p>
        </p:txBody>
      </p:sp>
      <p:pic>
        <p:nvPicPr>
          <p:cNvPr id="4100" name="Picture 4" descr="Image result for cnn convolutional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04" y="1295400"/>
            <a:ext cx="8233632" cy="299888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cnn convolution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320" y="4495800"/>
            <a:ext cx="312420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058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Image Classification</a:t>
            </a:r>
            <a:endParaRPr lang="en-US" dirty="0"/>
          </a:p>
        </p:txBody>
      </p:sp>
      <p:pic>
        <p:nvPicPr>
          <p:cNvPr id="6150" name="Picture 6" descr="Image result for svm image classification"/>
          <p:cNvPicPr>
            <a:picLocks noChangeAspect="1" noChangeArrowheads="1"/>
          </p:cNvPicPr>
          <p:nvPr/>
        </p:nvPicPr>
        <p:blipFill rotWithShape="1">
          <a:blip r:embed="rId2">
            <a:extLst>
              <a:ext uri="{28A0092B-C50C-407E-A947-70E740481C1C}">
                <a14:useLocalDpi xmlns:a14="http://schemas.microsoft.com/office/drawing/2010/main" val="0"/>
              </a:ext>
            </a:extLst>
          </a:blip>
          <a:srcRect l="13527" t="17503" r="13180" b="4142"/>
          <a:stretch/>
        </p:blipFill>
        <p:spPr bwMode="auto">
          <a:xfrm>
            <a:off x="304800" y="1578633"/>
            <a:ext cx="8534400" cy="382993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mage result for svm image classific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30" y="4953000"/>
            <a:ext cx="2318324" cy="174056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svm image classific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6153" y="5105400"/>
            <a:ext cx="1941085" cy="158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38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Demonstration</a:t>
            </a:r>
            <a:endParaRPr lang="en-US" dirty="0"/>
          </a:p>
        </p:txBody>
      </p:sp>
      <p:sp>
        <p:nvSpPr>
          <p:cNvPr id="3" name="Content Placeholder 2"/>
          <p:cNvSpPr>
            <a:spLocks noGrp="1"/>
          </p:cNvSpPr>
          <p:nvPr>
            <p:ph idx="1"/>
          </p:nvPr>
        </p:nvSpPr>
        <p:spPr/>
        <p:txBody>
          <a:bodyPr/>
          <a:lstStyle/>
          <a:p>
            <a:r>
              <a:rPr lang="en-US" dirty="0" smtClean="0"/>
              <a:t>(separate demo)</a:t>
            </a:r>
            <a:endParaRPr lang="en-US" dirty="0"/>
          </a:p>
        </p:txBody>
      </p:sp>
    </p:spTree>
    <p:extLst>
      <p:ext uri="{BB962C8B-B14F-4D97-AF65-F5344CB8AC3E}">
        <p14:creationId xmlns:p14="http://schemas.microsoft.com/office/powerpoint/2010/main" val="3060488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8000" dirty="0" smtClean="0"/>
              <a:t>Good Luck</a:t>
            </a:r>
            <a:endParaRPr lang="en-US" sz="8000" dirty="0"/>
          </a:p>
        </p:txBody>
      </p:sp>
    </p:spTree>
    <p:extLst>
      <p:ext uri="{BB962C8B-B14F-4D97-AF65-F5344CB8AC3E}">
        <p14:creationId xmlns:p14="http://schemas.microsoft.com/office/powerpoint/2010/main" val="128213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a:t>Improving students' abilities in image processing and machine </a:t>
            </a:r>
            <a:r>
              <a:rPr lang="en-US" dirty="0" smtClean="0"/>
              <a:t>learning</a:t>
            </a:r>
            <a:endParaRPr lang="he-IL" dirty="0" smtClean="0"/>
          </a:p>
          <a:p>
            <a:r>
              <a:rPr lang="en-US" dirty="0" smtClean="0"/>
              <a:t>Position </a:t>
            </a:r>
            <a:r>
              <a:rPr lang="en-US" dirty="0"/>
              <a:t>in the top 50 </a:t>
            </a:r>
            <a:r>
              <a:rPr lang="en-US" dirty="0" smtClean="0"/>
              <a:t>places</a:t>
            </a:r>
            <a:endParaRPr lang="he-IL" dirty="0" smtClean="0"/>
          </a:p>
          <a:p>
            <a:r>
              <a:rPr lang="en-US" dirty="0"/>
              <a:t>Author of an academic article in the field of image processing and machine </a:t>
            </a:r>
            <a:r>
              <a:rPr lang="en-US" dirty="0" smtClean="0"/>
              <a:t>learning </a:t>
            </a:r>
            <a:r>
              <a:rPr lang="en-US" sz="2000" dirty="0" smtClean="0"/>
              <a:t>(depending on individual contribution)</a:t>
            </a:r>
            <a:endParaRPr lang="he-IL" dirty="0" smtClean="0"/>
          </a:p>
          <a:p>
            <a:r>
              <a:rPr lang="en-US" dirty="0" smtClean="0"/>
              <a:t>Teamwork</a:t>
            </a:r>
            <a:endParaRPr lang="he-IL" dirty="0" smtClean="0"/>
          </a:p>
          <a:p>
            <a:endParaRPr lang="en-US" dirty="0"/>
          </a:p>
        </p:txBody>
      </p:sp>
    </p:spTree>
    <p:extLst>
      <p:ext uri="{BB962C8B-B14F-4D97-AF65-F5344CB8AC3E}">
        <p14:creationId xmlns:p14="http://schemas.microsoft.com/office/powerpoint/2010/main" val="313376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r>
              <a:rPr lang="en-US" dirty="0" smtClean="0"/>
              <a:t> Timeline</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December 4, 2017 - Pre-trained models and external data posting deadline.</a:t>
            </a:r>
          </a:p>
          <a:p>
            <a:pPr fontAlgn="base"/>
            <a:r>
              <a:rPr lang="en-US" dirty="0"/>
              <a:t>December 4, 2017 - Entry &amp; Team Merger deadline. You must accept the competition rules before this date in order to compete.</a:t>
            </a:r>
          </a:p>
          <a:p>
            <a:pPr fontAlgn="base"/>
            <a:r>
              <a:rPr lang="en-US" dirty="0"/>
              <a:t>December 10, 2017 - Model upload &amp; first stage deadline. This is the last day you may upload your model to be eligible for a prize.</a:t>
            </a:r>
          </a:p>
          <a:p>
            <a:pPr fontAlgn="base"/>
            <a:r>
              <a:rPr lang="en-US" dirty="0"/>
              <a:t>December 11, 2017 - Second stage starts. We will release an unseen test dataset for prediction on this date.</a:t>
            </a:r>
          </a:p>
          <a:p>
            <a:pPr fontAlgn="base"/>
            <a:r>
              <a:rPr lang="en-US" dirty="0"/>
              <a:t>December 15, 2017 - Final submission deadline.</a:t>
            </a:r>
          </a:p>
          <a:p>
            <a:endParaRPr lang="en-US" dirty="0"/>
          </a:p>
        </p:txBody>
      </p:sp>
    </p:spTree>
    <p:extLst>
      <p:ext uri="{BB962C8B-B14F-4D97-AF65-F5344CB8AC3E}">
        <p14:creationId xmlns:p14="http://schemas.microsoft.com/office/powerpoint/2010/main" val="360565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Afeka</a:t>
            </a:r>
            <a:r>
              <a:rPr lang="en-US" dirty="0" smtClean="0"/>
              <a:t> Timeline</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September 3, </a:t>
            </a:r>
            <a:r>
              <a:rPr lang="en-US" dirty="0"/>
              <a:t>2017 - Finish building a </a:t>
            </a:r>
            <a:r>
              <a:rPr lang="en-US" dirty="0" smtClean="0"/>
              <a:t>database</a:t>
            </a:r>
            <a:endParaRPr lang="he-IL" dirty="0" smtClean="0"/>
          </a:p>
          <a:p>
            <a:pPr fontAlgn="base"/>
            <a:r>
              <a:rPr lang="en-US" dirty="0"/>
              <a:t>September </a:t>
            </a:r>
            <a:r>
              <a:rPr lang="en-US" dirty="0" smtClean="0"/>
              <a:t> 17, </a:t>
            </a:r>
            <a:r>
              <a:rPr lang="en-US" dirty="0"/>
              <a:t>2017 -  Presentation of </a:t>
            </a:r>
            <a:r>
              <a:rPr lang="en-US" dirty="0" smtClean="0"/>
              <a:t>pre</a:t>
            </a:r>
            <a:r>
              <a:rPr lang="en-US" dirty="0"/>
              <a:t>-</a:t>
            </a:r>
            <a:r>
              <a:rPr lang="en-US" dirty="0" smtClean="0"/>
              <a:t>processing </a:t>
            </a:r>
            <a:r>
              <a:rPr lang="en-US" dirty="0"/>
              <a:t>products, models and </a:t>
            </a:r>
            <a:r>
              <a:rPr lang="en-US" dirty="0" smtClean="0"/>
              <a:t>neural networks. </a:t>
            </a:r>
            <a:endParaRPr lang="he-IL" dirty="0" smtClean="0"/>
          </a:p>
          <a:p>
            <a:pPr fontAlgn="base"/>
            <a:r>
              <a:rPr lang="en-US" dirty="0" smtClean="0"/>
              <a:t>October 1, </a:t>
            </a:r>
            <a:r>
              <a:rPr lang="en-US" dirty="0"/>
              <a:t>2017 - View network run configurations on an </a:t>
            </a:r>
            <a:r>
              <a:rPr lang="en-US" dirty="0" smtClean="0"/>
              <a:t>unprocessed dataset; Pre-processing </a:t>
            </a:r>
            <a:r>
              <a:rPr lang="en-US" dirty="0" smtClean="0"/>
              <a:t>finalization; </a:t>
            </a:r>
            <a:r>
              <a:rPr lang="en-US" dirty="0" smtClean="0"/>
              <a:t>Start running </a:t>
            </a:r>
            <a:r>
              <a:rPr lang="en-US" dirty="0"/>
              <a:t>networks </a:t>
            </a:r>
            <a:r>
              <a:rPr lang="en-US" dirty="0" smtClean="0"/>
              <a:t>on </a:t>
            </a:r>
            <a:r>
              <a:rPr lang="en-US" dirty="0"/>
              <a:t>pre-processed </a:t>
            </a:r>
            <a:r>
              <a:rPr lang="en-US" dirty="0" smtClean="0"/>
              <a:t>dataset; Feature selection</a:t>
            </a:r>
            <a:endParaRPr lang="en-US" dirty="0"/>
          </a:p>
          <a:p>
            <a:pPr fontAlgn="base"/>
            <a:r>
              <a:rPr lang="en-US" dirty="0"/>
              <a:t>October </a:t>
            </a:r>
            <a:r>
              <a:rPr lang="he-IL" dirty="0" smtClean="0"/>
              <a:t>15</a:t>
            </a:r>
            <a:r>
              <a:rPr lang="en-US" dirty="0" smtClean="0"/>
              <a:t>, </a:t>
            </a:r>
            <a:r>
              <a:rPr lang="en-US" dirty="0"/>
              <a:t>2017  - </a:t>
            </a:r>
            <a:r>
              <a:rPr lang="en-US" dirty="0" smtClean="0"/>
              <a:t>Submit initial models. </a:t>
            </a:r>
            <a:endParaRPr lang="he-IL" dirty="0" smtClean="0"/>
          </a:p>
          <a:p>
            <a:pPr fontAlgn="base"/>
            <a:r>
              <a:rPr lang="en-US" dirty="0" smtClean="0"/>
              <a:t>November 15</a:t>
            </a:r>
            <a:r>
              <a:rPr lang="en-US" dirty="0"/>
              <a:t>, 2017 - </a:t>
            </a:r>
            <a:r>
              <a:rPr lang="en-US" dirty="0" smtClean="0"/>
              <a:t>Improving models, features, processes and results</a:t>
            </a:r>
          </a:p>
          <a:p>
            <a:pPr fontAlgn="base"/>
            <a:r>
              <a:rPr lang="en-US" dirty="0" smtClean="0"/>
              <a:t>Nov. 30, 2017 - Final Submission</a:t>
            </a:r>
            <a:endParaRPr lang="en-US" dirty="0"/>
          </a:p>
        </p:txBody>
      </p:sp>
    </p:spTree>
    <p:extLst>
      <p:ext uri="{BB962C8B-B14F-4D97-AF65-F5344CB8AC3E}">
        <p14:creationId xmlns:p14="http://schemas.microsoft.com/office/powerpoint/2010/main" val="220187780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This dataset contains a large number of body scans acquired by a new generation of millimeter wave scanner called the High Definition-Advanced Imaging Technology (HD-AIT) system. The competition task is to predict the probability that a given body zone (out of 17 total body zones) has a threat present.</a:t>
            </a:r>
          </a:p>
          <a:p>
            <a:pPr fontAlgn="base"/>
            <a:r>
              <a:rPr lang="en-US" dirty="0"/>
              <a:t>The images in the dataset are designed to capture real scanning conditions. They are comprised of volunteers wearing different clothing types (from light summer clothes to heavy winter clothes), different body mass indices, different genders, different numbers of threats, and different types of threats. Due to restrictions on revealing the types of threats for which the TSA screens, the threats in the competition images are "inert" objects with varying material </a:t>
            </a:r>
            <a:r>
              <a:rPr lang="en-US" dirty="0" smtClean="0"/>
              <a:t>properties.</a:t>
            </a:r>
            <a:endParaRPr lang="en-US" dirty="0"/>
          </a:p>
          <a:p>
            <a:endParaRPr lang="en-US" dirty="0"/>
          </a:p>
        </p:txBody>
      </p:sp>
    </p:spTree>
    <p:extLst>
      <p:ext uri="{BB962C8B-B14F-4D97-AF65-F5344CB8AC3E}">
        <p14:creationId xmlns:p14="http://schemas.microsoft.com/office/powerpoint/2010/main" val="620731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 open code</a:t>
            </a:r>
            <a:br>
              <a:rPr lang="en-US" dirty="0" smtClean="0"/>
            </a:br>
            <a:r>
              <a:rPr lang="en-US" dirty="0" smtClean="0"/>
              <a:t>read_image.py</a:t>
            </a:r>
            <a:endParaRPr lang="en-US"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4160801" cy="5210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2250" y="1433422"/>
            <a:ext cx="4150750" cy="5204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888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a:xfrm>
            <a:off x="457200" y="1600201"/>
            <a:ext cx="8229600" cy="990600"/>
          </a:xfrm>
        </p:spPr>
        <p:txBody>
          <a:bodyPr>
            <a:normAutofit fontScale="92500" lnSpcReduction="10000"/>
          </a:bodyPr>
          <a:lstStyle/>
          <a:p>
            <a:pPr fontAlgn="base"/>
            <a:r>
              <a:rPr lang="en-US" sz="1600" dirty="0"/>
              <a:t>predict a probability for each Id and body zone</a:t>
            </a:r>
            <a:endParaRPr lang="en-US" sz="1600" dirty="0" smtClean="0"/>
          </a:p>
          <a:p>
            <a:pPr fontAlgn="base"/>
            <a:r>
              <a:rPr lang="en-US" sz="1600" dirty="0" smtClean="0"/>
              <a:t>For </a:t>
            </a:r>
            <a:r>
              <a:rPr lang="en-US" sz="1600" dirty="0"/>
              <a:t>every scan in the dataset, you will be predicting the probability that a threat is present in each of 17 body zones. A diagram of the body zone locations is available in the competition files </a:t>
            </a:r>
            <a:r>
              <a:rPr lang="en-US" sz="1600" dirty="0" smtClean="0"/>
              <a:t>section. The </a:t>
            </a:r>
            <a:r>
              <a:rPr lang="en-US" sz="1600" dirty="0"/>
              <a:t>description of each zone is as follows:</a:t>
            </a:r>
          </a:p>
          <a:p>
            <a:pPr marL="0" indent="0">
              <a:buNone/>
            </a:pPr>
            <a:endParaRPr lang="en-US" dirty="0"/>
          </a:p>
        </p:txBody>
      </p:sp>
      <p:pic>
        <p:nvPicPr>
          <p:cNvPr id="1028" name="Picture 4" descr="Body zone descrip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0"/>
            <a:ext cx="6657975"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1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pic>
        <p:nvPicPr>
          <p:cNvPr id="4098" name="Picture 2" descr="https://storage.googleapis.com/kaggle-competitions-data/kaggle/6775/body_zones.png?GoogleAccessId=competitions-data@kaggle-161607.iam.gserviceaccount.com&amp;Expires=1503554554&amp;Signature=c0XgX0z20YYKYh7X9e0RgL1ooW6%2FcTF2ZDBMis6C%2Bu0ATicyQTFMzWXnLPU4vNndOP3jvh8d4SO7wFLQHKtjDztEdekdgKJLcMRW9N44xgx7zBBNZb%2BTTuMlM4xKB9DUems3gJf4%2FvrGKqKCGeo8hoQNpW0HzQqN92F5cnyHZjXcAG7K7P09U%2FIMhnu7DT8RO1IY9ySEFzJyvO7i0wYDVD19hjoBzBp5Vuq%2FfF7R7503g17XNcvUXqUWOnXtt5zY8frtxcUzc4noSvNdldXaBAf1p3uG%2FD9SEh8saPv5uyTPNkIrk1TPjg%2BAYyiNGxsDlbFO9yjB9NGAK7JMS9HuWg%3D%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56084"/>
            <a:ext cx="5010149" cy="459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13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partition</a:t>
            </a:r>
          </a:p>
        </p:txBody>
      </p:sp>
      <p:pic>
        <p:nvPicPr>
          <p:cNvPr id="42" name="Picture 41"/>
          <p:cNvPicPr>
            <a:picLocks noChangeAspect="1"/>
          </p:cNvPicPr>
          <p:nvPr/>
        </p:nvPicPr>
        <p:blipFill>
          <a:blip r:embed="rId2"/>
          <a:stretch>
            <a:fillRect/>
          </a:stretch>
        </p:blipFill>
        <p:spPr>
          <a:xfrm>
            <a:off x="1534036" y="1388883"/>
            <a:ext cx="6075928" cy="4977632"/>
          </a:xfrm>
          <a:prstGeom prst="rect">
            <a:avLst/>
          </a:prstGeom>
        </p:spPr>
      </p:pic>
    </p:spTree>
    <p:extLst>
      <p:ext uri="{BB962C8B-B14F-4D97-AF65-F5344CB8AC3E}">
        <p14:creationId xmlns:p14="http://schemas.microsoft.com/office/powerpoint/2010/main" val="1176235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1574</TotalTime>
  <Words>404</Words>
  <Application>Microsoft Office PowerPoint</Application>
  <PresentationFormat>On-screen Show (4:3)</PresentationFormat>
  <Paragraphs>61</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Passenger Screening Algorithm Challenge </vt:lpstr>
      <vt:lpstr>Goal</vt:lpstr>
      <vt:lpstr>Kaggle Timeline</vt:lpstr>
      <vt:lpstr>Afeka Timeline</vt:lpstr>
      <vt:lpstr>Dataset</vt:lpstr>
      <vt:lpstr>Example – open code read_image.py</vt:lpstr>
      <vt:lpstr>description</vt:lpstr>
      <vt:lpstr>description</vt:lpstr>
      <vt:lpstr>group partition</vt:lpstr>
      <vt:lpstr>2D Image processing group</vt:lpstr>
      <vt:lpstr>3D Image processing group</vt:lpstr>
      <vt:lpstr>Dataset and Pre-processing</vt:lpstr>
      <vt:lpstr>Deep learning</vt:lpstr>
      <vt:lpstr>GitHub</vt:lpstr>
      <vt:lpstr>image processing - body detection</vt:lpstr>
      <vt:lpstr>Neural Networks and Deep Learning</vt:lpstr>
      <vt:lpstr>SVM Image Classification</vt:lpstr>
      <vt:lpstr>Dataset Demonstration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Passenger Screening Algorithm Challenge</dc:title>
  <dc:creator>OrKatz</dc:creator>
  <cp:lastModifiedBy>Eyal katz</cp:lastModifiedBy>
  <cp:revision>19</cp:revision>
  <dcterms:created xsi:type="dcterms:W3CDTF">2006-08-16T00:00:00Z</dcterms:created>
  <dcterms:modified xsi:type="dcterms:W3CDTF">2017-08-22T13:23:16Z</dcterms:modified>
</cp:coreProperties>
</file>