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A2AB5-B349-43E0-A5F0-A318977E7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Венера-4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8586BB-9DDF-4B9C-A17E-E89E94A10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Команда дружба:</a:t>
            </a:r>
          </a:p>
          <a:p>
            <a:r>
              <a:rPr lang="ru-RU" dirty="0"/>
              <a:t>Зыков Владимир</a:t>
            </a:r>
          </a:p>
          <a:p>
            <a:r>
              <a:rPr lang="ru-RU" dirty="0"/>
              <a:t>Волков Алексей</a:t>
            </a:r>
          </a:p>
          <a:p>
            <a:r>
              <a:rPr lang="ru-RU" dirty="0"/>
              <a:t>Савченко </a:t>
            </a:r>
            <a:r>
              <a:rPr lang="ru-RU" dirty="0" err="1"/>
              <a:t>денис</a:t>
            </a:r>
            <a:endParaRPr lang="ru-RU" dirty="0"/>
          </a:p>
          <a:p>
            <a:r>
              <a:rPr lang="ru-RU" dirty="0"/>
              <a:t>Орехов Михаил</a:t>
            </a:r>
          </a:p>
        </p:txBody>
      </p:sp>
    </p:spTree>
    <p:extLst>
      <p:ext uri="{BB962C8B-B14F-4D97-AF65-F5344CB8AC3E}">
        <p14:creationId xmlns:p14="http://schemas.microsoft.com/office/powerpoint/2010/main" val="1625189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6C349-BB49-4057-9F23-95BD9432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реализация автопилота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6D49E9-E208-4927-A64F-FA8B411385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Запуск ракеты и начало сбора данных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8F332F2-3EAB-428F-AAB8-0B9C65D2A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 rot="5400000">
            <a:off x="9731839" y="3318439"/>
            <a:ext cx="3390551" cy="576262"/>
          </a:xfrm>
        </p:spPr>
        <p:txBody>
          <a:bodyPr/>
          <a:lstStyle/>
          <a:p>
            <a:r>
              <a:rPr lang="ru-RU" dirty="0"/>
              <a:t>Активация ступеней</a:t>
            </a:r>
          </a:p>
        </p:txBody>
      </p:sp>
      <p:pic>
        <p:nvPicPr>
          <p:cNvPr id="9" name="image6.png">
            <a:extLst>
              <a:ext uri="{FF2B5EF4-FFF2-40B4-BE49-F238E27FC236}">
                <a16:creationId xmlns:a16="http://schemas.microsoft.com/office/drawing/2014/main" id="{9D454490-E1B3-4C14-8706-0788CBC3750C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904024" y="2870200"/>
            <a:ext cx="4561002" cy="2921000"/>
          </a:xfrm>
          <a:prstGeom prst="rect">
            <a:avLst/>
          </a:prstGeom>
          <a:ln/>
        </p:spPr>
      </p:pic>
      <p:pic>
        <p:nvPicPr>
          <p:cNvPr id="11" name="image9.png">
            <a:extLst>
              <a:ext uri="{FF2B5EF4-FFF2-40B4-BE49-F238E27FC236}">
                <a16:creationId xmlns:a16="http://schemas.microsoft.com/office/drawing/2014/main" id="{11947A02-E8D7-454B-858E-0C26324D8599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>
          <a:xfrm>
            <a:off x="5932103" y="1911292"/>
            <a:ext cx="5134502" cy="44895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8899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7D6E8-19CC-4213-A515-BDC68EA9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сбора данных</a:t>
            </a:r>
          </a:p>
        </p:txBody>
      </p:sp>
      <p:pic>
        <p:nvPicPr>
          <p:cNvPr id="4" name="image5.png">
            <a:extLst>
              <a:ext uri="{FF2B5EF4-FFF2-40B4-BE49-F238E27FC236}">
                <a16:creationId xmlns:a16="http://schemas.microsoft.com/office/drawing/2014/main" id="{24859E7D-97E6-4B8F-AE35-811FCE8FB0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5800" y="2696471"/>
            <a:ext cx="10131425" cy="253979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22042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D69B6-D167-410F-8BE6-FA0F86AE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140D685-7BDC-436C-AC45-BDBF79585FDA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9300" y="1786856"/>
            <a:ext cx="5452364" cy="3574841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38831CDC-D43B-4FC5-9582-A920C41B178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87805" y="1786856"/>
            <a:ext cx="6174895" cy="357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85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14ADB2-0DF0-43C3-B337-B2B4C3D3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Изменение массы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2A843D1-30A6-43FD-9449-CF74D70FB24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373" y="1805653"/>
            <a:ext cx="8456279" cy="448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40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0D53A1-67C9-40BF-BCF4-714591E7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Сравнение результатов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0C8B98-2259-49D4-AFC8-3A99475646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Скорость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90E456B-7258-4512-A30F-44D82093D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Высота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5C6F2E6-C9FC-4D08-9355-8A2923BA6FA4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1277" t="204"/>
          <a:stretch/>
        </p:blipFill>
        <p:spPr bwMode="auto">
          <a:xfrm>
            <a:off x="685801" y="2888977"/>
            <a:ext cx="4997450" cy="28834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2CE35073-DA77-416C-AAA8-00D6FC52C797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22950" y="2888977"/>
            <a:ext cx="5218430" cy="288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82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5A6C7-C5B9-43F3-A494-546BDB3C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55609"/>
            <a:ext cx="10131425" cy="1456267"/>
          </a:xfrm>
        </p:spPr>
        <p:txBody>
          <a:bodyPr/>
          <a:lstStyle/>
          <a:p>
            <a:pPr algn="ctr"/>
            <a:r>
              <a:rPr lang="ru-RU" dirty="0"/>
              <a:t>Траектория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41F3BEE-896B-4DDC-98E4-6EE98A3E464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944" y="1396129"/>
            <a:ext cx="9060110" cy="483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60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8AA41-6D68-42BD-A92A-E18E85A6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6D957D-0FEE-48ED-AB0C-B9FEB8491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Цели достигнуты, задачи выполнены: построена история полета изучена, </a:t>
            </a:r>
            <a:r>
              <a:rPr lang="ru-RU" dirty="0" err="1"/>
              <a:t>матмодель</a:t>
            </a:r>
            <a:r>
              <a:rPr lang="ru-RU" dirty="0"/>
              <a:t> построена, произведена симуляция в </a:t>
            </a:r>
            <a:r>
              <a:rPr lang="en-US" dirty="0"/>
              <a:t>KSP</a:t>
            </a:r>
            <a:r>
              <a:rPr lang="ru-RU" dirty="0"/>
              <a:t>, произведены анализы полученных результатов.</a:t>
            </a:r>
          </a:p>
          <a:p>
            <a:r>
              <a:rPr lang="ru-RU" dirty="0"/>
              <a:t>Отличный опыт космического моделирования</a:t>
            </a:r>
            <a:r>
              <a:rPr lang="en-US" dirty="0"/>
              <a:t>,</a:t>
            </a:r>
            <a:r>
              <a:rPr lang="ru-RU" dirty="0"/>
              <a:t> первого погружения в эту среду.</a:t>
            </a:r>
          </a:p>
          <a:p>
            <a:r>
              <a:rPr lang="ru-RU" dirty="0"/>
              <a:t>Опыт программирования вычислений на языке </a:t>
            </a:r>
            <a:r>
              <a:rPr lang="en-US" dirty="0"/>
              <a:t>Python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3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A80F5-FACC-404C-AF7A-13049407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Пролог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568F17-CD0B-4C8D-A982-01FA22FAF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45578"/>
            <a:ext cx="11268511" cy="4135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ЦЕЛЬ</a:t>
            </a:r>
          </a:p>
          <a:p>
            <a:r>
              <a:rPr lang="ru-RU" dirty="0"/>
              <a:t>Создать физическую и математическую модели работы первых двух ступеней Молнии-М и сравнить с результатами моделирования в </a:t>
            </a:r>
            <a:r>
              <a:rPr lang="en-US" dirty="0" err="1"/>
              <a:t>Kerbal</a:t>
            </a:r>
            <a:r>
              <a:rPr lang="en-US" dirty="0"/>
              <a:t> Space </a:t>
            </a:r>
            <a:r>
              <a:rPr lang="en-US" dirty="0" err="1"/>
              <a:t>Programm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ЗАДАЧИ</a:t>
            </a:r>
          </a:p>
          <a:p>
            <a:pPr marL="342900" lvl="0" indent="-342900" algn="just">
              <a:lnSpc>
                <a:spcPct val="110000"/>
              </a:lnSpc>
              <a:spcAft>
                <a:spcPts val="200"/>
              </a:spcAft>
              <a:buFont typeface="+mj-lt"/>
              <a:buAutoNum type="arabicPeriod"/>
            </a:pPr>
            <a:r>
              <a:rPr lang="ru-RU" sz="1800" u="none" strike="noStrike" kern="800" dirty="0">
                <a:effectLst/>
                <a:ea typeface="Times New Roman" panose="02020603050405020304" pitchFamily="18" charset="0"/>
              </a:rPr>
              <a:t>Изучить историю миссии «Венера-4».</a:t>
            </a:r>
          </a:p>
          <a:p>
            <a:pPr marL="342900" lvl="0" indent="-342900" algn="just">
              <a:lnSpc>
                <a:spcPct val="110000"/>
              </a:lnSpc>
              <a:spcAft>
                <a:spcPts val="200"/>
              </a:spcAft>
              <a:buFont typeface="+mj-lt"/>
              <a:buAutoNum type="arabicPeriod"/>
            </a:pPr>
            <a:r>
              <a:rPr lang="ru-RU" sz="1800" u="none" strike="noStrike" kern="800" dirty="0">
                <a:effectLst/>
                <a:ea typeface="Times New Roman" panose="02020603050405020304" pitchFamily="18" charset="0"/>
              </a:rPr>
              <a:t>Изучить технические характеристики ракеты-носителя «Молнии-М» и полезного груза «Венеры-4».</a:t>
            </a:r>
          </a:p>
          <a:p>
            <a:pPr marL="342900" lvl="0" indent="-342900" algn="just">
              <a:lnSpc>
                <a:spcPct val="110000"/>
              </a:lnSpc>
              <a:spcAft>
                <a:spcPts val="200"/>
              </a:spcAft>
              <a:buFont typeface="+mj-lt"/>
              <a:buAutoNum type="arabicPeriod"/>
            </a:pPr>
            <a:r>
              <a:rPr lang="ru-RU" sz="1800" u="none" strike="noStrike" kern="800" dirty="0">
                <a:effectLst/>
                <a:ea typeface="Times New Roman" panose="02020603050405020304" pitchFamily="18" charset="0"/>
              </a:rPr>
              <a:t>Создать математическую модель полета.</a:t>
            </a:r>
          </a:p>
          <a:p>
            <a:pPr marL="342900" lvl="0" indent="-342900" algn="just">
              <a:lnSpc>
                <a:spcPct val="110000"/>
              </a:lnSpc>
              <a:spcAft>
                <a:spcPts val="200"/>
              </a:spcAft>
              <a:buFont typeface="+mj-lt"/>
              <a:buAutoNum type="arabicPeriod"/>
            </a:pPr>
            <a:r>
              <a:rPr lang="ru-RU" sz="1800" u="none" strike="noStrike" kern="800" dirty="0">
                <a:effectLst/>
                <a:ea typeface="Times New Roman" panose="02020603050405020304" pitchFamily="18" charset="0"/>
              </a:rPr>
              <a:t>Смоделировать миссию в </a:t>
            </a:r>
            <a:r>
              <a:rPr lang="ru-RU" sz="1800" u="none" strike="noStrike" kern="800" dirty="0" err="1">
                <a:effectLst/>
                <a:ea typeface="Times New Roman" panose="02020603050405020304" pitchFamily="18" charset="0"/>
              </a:rPr>
              <a:t>Kerbal</a:t>
            </a:r>
            <a:r>
              <a:rPr lang="ru-RU" sz="1800" u="none" strike="noStrike" kern="800" dirty="0">
                <a:effectLst/>
                <a:ea typeface="Times New Roman" panose="02020603050405020304" pitchFamily="18" charset="0"/>
              </a:rPr>
              <a:t> Space Program.</a:t>
            </a:r>
          </a:p>
          <a:p>
            <a:pPr marL="342900" lvl="0" indent="-342900" algn="just">
              <a:lnSpc>
                <a:spcPct val="110000"/>
              </a:lnSpc>
              <a:spcAft>
                <a:spcPts val="200"/>
              </a:spcAft>
              <a:buFont typeface="+mj-lt"/>
              <a:buAutoNum type="arabicPeriod"/>
            </a:pPr>
            <a:r>
              <a:rPr lang="ru-RU" sz="1800" u="none" strike="noStrike" kern="800" dirty="0">
                <a:effectLst/>
                <a:ea typeface="Times New Roman" panose="02020603050405020304" pitchFamily="18" charset="0"/>
              </a:rPr>
              <a:t>Сравнить результаты математической модели и компьютерной симуляции.</a:t>
            </a:r>
          </a:p>
          <a:p>
            <a:pPr marL="342900" lvl="0" indent="-342900" algn="just">
              <a:lnSpc>
                <a:spcPct val="110000"/>
              </a:lnSpc>
              <a:spcAft>
                <a:spcPts val="200"/>
              </a:spcAft>
              <a:buFont typeface="+mj-lt"/>
              <a:buAutoNum type="arabicPeriod"/>
            </a:pPr>
            <a:r>
              <a:rPr lang="ru-RU" sz="1800" u="none" strike="noStrike" kern="800" dirty="0">
                <a:effectLst/>
                <a:ea typeface="Times New Roman" panose="02020603050405020304" pitchFamily="18" charset="0"/>
              </a:rPr>
              <a:t>Составить отчет о проделанной работе.</a:t>
            </a:r>
            <a:endParaRPr lang="ru-RU" b="1" kern="800" dirty="0"/>
          </a:p>
          <a:p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498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628F5-F359-4993-A2E4-0A199010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сведения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8F9454-55B1-4C0E-AFC8-96F92967C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b="1" dirty="0">
                <a:effectLst/>
                <a:ea typeface="Times New Roman" panose="02020603050405020304" pitchFamily="18" charset="0"/>
              </a:rPr>
              <a:t>Цель миссии: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 Основной задачей аппарата «Венера-4» было доставить спускаемый аппарат в атмосферу Венеры для проведения исследований.</a:t>
            </a:r>
          </a:p>
          <a:p>
            <a:r>
              <a:rPr lang="ru-RU" sz="1800" b="1" dirty="0">
                <a:effectLst/>
                <a:ea typeface="Times New Roman" panose="02020603050405020304" pitchFamily="18" charset="0"/>
              </a:rPr>
              <a:t>Задачи миссии:</a:t>
            </a:r>
            <a:endParaRPr lang="ru-RU" sz="1800" dirty="0">
              <a:effectLst/>
              <a:ea typeface="Times New Roman" panose="02020603050405020304" pitchFamily="18" charset="0"/>
            </a:endParaRPr>
          </a:p>
          <a:p>
            <a:pPr algn="just"/>
            <a:r>
              <a:rPr lang="ru-RU" sz="1800" dirty="0">
                <a:effectLst/>
                <a:ea typeface="Times New Roman" panose="02020603050405020304" pitchFamily="18" charset="0"/>
              </a:rPr>
              <a:t>- Проникновение в атмосферу Венеры на максимальную глубину, допустимую по прочности и термостойкости спускаемого аппарата.  </a:t>
            </a:r>
          </a:p>
          <a:p>
            <a:pPr algn="just"/>
            <a:r>
              <a:rPr lang="ru-RU" sz="1800" dirty="0">
                <a:effectLst/>
                <a:ea typeface="Times New Roman" panose="02020603050405020304" pitchFamily="18" charset="0"/>
              </a:rPr>
              <a:t>- Попытка достижения поверхности планеты, если температура и давление окажутся в допустимых пределах.  </a:t>
            </a:r>
          </a:p>
          <a:p>
            <a:pPr algn="just"/>
            <a:r>
              <a:rPr lang="ru-RU" sz="1800" dirty="0">
                <a:effectLst/>
                <a:ea typeface="Times New Roman" panose="02020603050405020304" pitchFamily="18" charset="0"/>
              </a:rPr>
              <a:t>- Передача телеметрических данных во время погружения и, при возможности, после приземления на Венере.</a:t>
            </a:r>
          </a:p>
          <a:p>
            <a:r>
              <a:rPr lang="ru-RU" b="1" dirty="0" err="1"/>
              <a:t>Рокета</a:t>
            </a:r>
            <a:r>
              <a:rPr lang="ru-RU" b="1" dirty="0"/>
              <a:t>-носитель</a:t>
            </a:r>
            <a:r>
              <a:rPr lang="ru-RU" dirty="0"/>
              <a:t>: Молния-М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073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14D43-73F6-4EF6-ABF3-254BCDA5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Краткая историческая справка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483A34-B709-4632-B6D9-35F4C5A72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Запуск. 12 июня 1967 года в 5:39:45 по московскому времени был произведён запуск ракеты-носителя «Молния-М».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29 июля 1967 года, когда «Венера-4» находилась на расстоянии 12 миллионов километров от Земли, была проведена коррекция траектории. 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После 128 дней полёта, 18 октября 1967 года, станция приблизилась к Венере. На заключительном этапе, когда до планеты оставалось около 45 000 км, по команде с Земли была выполнена передача данных. При входе станции в плотные слои атмосферы Венеры, по сигналу с приборов, был отделён спускаемый аппарат.</a:t>
            </a: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адиовысотомер сразу после активации показал высоту 26 километров. Этот сбой стал причиной ошибочного предположения, что аппарат достиг поверхности планеты. Однако дальнейший анализ показал, что парашют раскрылся на высоте 61–65 километров, а аппарат, продолжая передавать научные данные, завершил свою миссию в плотных слоях атмосферы Венеры.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Итог: первый аппарат, попавший в атмосферу Венеры.</a:t>
            </a:r>
          </a:p>
          <a:p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453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77208-31B8-40EB-924B-24C7FA7AC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8206"/>
            <a:ext cx="10131425" cy="1456267"/>
          </a:xfrm>
        </p:spPr>
        <p:txBody>
          <a:bodyPr/>
          <a:lstStyle/>
          <a:p>
            <a:r>
              <a:rPr lang="ru-RU" dirty="0"/>
              <a:t>Физико-математическая модель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EBBF1B-57AA-4427-960D-83AEC4222E63}"/>
                  </a:ext>
                </a:extLst>
              </p:cNvPr>
              <p:cNvSpPr txBox="1"/>
              <p:nvPr/>
            </p:nvSpPr>
            <p:spPr>
              <a:xfrm>
                <a:off x="685801" y="2322995"/>
                <a:ext cx="3260258" cy="434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тяги</m:t>
                              </m:r>
                            </m:sub>
                          </m:sSub>
                        </m:e>
                      </m:acc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тяж</m:t>
                              </m:r>
                            </m:sub>
                          </m:sSub>
                        </m:e>
                      </m:acc>
                      <m:r>
                        <a:rPr lang="ru-RU" i="0">
                          <a:latin typeface="Cambria Math" panose="02040503050406030204" pitchFamily="18" charset="0"/>
                        </a:rPr>
                        <m:t> +  </m:t>
                      </m:r>
                      <m:acc>
                        <m:accPr>
                          <m:chr m:val="⃗"/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сопр</m:t>
                              </m:r>
                            </m:sub>
                          </m:sSub>
                        </m:e>
                      </m:acc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EBBF1B-57AA-4427-960D-83AEC4222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2322995"/>
                <a:ext cx="3260258" cy="434158"/>
              </a:xfrm>
              <a:prstGeom prst="rect">
                <a:avLst/>
              </a:prstGeom>
              <a:blipFill>
                <a:blip r:embed="rId2"/>
                <a:stretch>
                  <a:fillRect t="-9859" b="-42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DC68E8C-26F4-4679-8530-8D04359A91D4}"/>
              </a:ext>
            </a:extLst>
          </p:cNvPr>
          <p:cNvSpPr txBox="1"/>
          <p:nvPr/>
        </p:nvSpPr>
        <p:spPr>
          <a:xfrm>
            <a:off x="685801" y="1881201"/>
            <a:ext cx="241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Второй закон Ньютона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283FDE-43CF-4AF8-ADD3-F6DBB0AB67FD}"/>
                  </a:ext>
                </a:extLst>
              </p:cNvPr>
              <p:cNvSpPr txBox="1"/>
              <p:nvPr/>
            </p:nvSpPr>
            <p:spPr>
              <a:xfrm>
                <a:off x="685801" y="3203621"/>
                <a:ext cx="2411622" cy="7604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сопр</m:t>
                        </m:r>
                      </m:sub>
                    </m:sSub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𝐶𝑑</m:t>
                    </m:r>
                    <m:sSub>
                      <m:sSubPr>
                        <m:ctrlP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:endParaRPr lang="ru-RU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283FDE-43CF-4AF8-ADD3-F6DBB0AB6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3203621"/>
                <a:ext cx="2411622" cy="7604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1E4B488-A16A-4E19-B1B8-3D3678BE4385}"/>
              </a:ext>
            </a:extLst>
          </p:cNvPr>
          <p:cNvSpPr txBox="1"/>
          <p:nvPr/>
        </p:nvSpPr>
        <p:spPr>
          <a:xfrm>
            <a:off x="685801" y="2809110"/>
            <a:ext cx="226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Сила сопротивления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0AC1CD0-F3A4-46BA-BEDF-52D87A0D3237}"/>
                  </a:ext>
                </a:extLst>
              </p:cNvPr>
              <p:cNvSpPr txBox="1"/>
              <p:nvPr/>
            </p:nvSpPr>
            <p:spPr>
              <a:xfrm>
                <a:off x="117474" y="3822445"/>
                <a:ext cx="10131425" cy="2123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,           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                       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,          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,           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,           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                               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,           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,    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/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0AC1CD0-F3A4-46BA-BEDF-52D87A0D3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4" y="3822445"/>
                <a:ext cx="10131425" cy="2123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646BBA6-4A24-467F-8FD5-0B387D8FDC08}"/>
                  </a:ext>
                </a:extLst>
              </p:cNvPr>
              <p:cNvSpPr txBox="1"/>
              <p:nvPr/>
            </p:nvSpPr>
            <p:spPr>
              <a:xfrm>
                <a:off x="8581263" y="2207253"/>
                <a:ext cx="3260258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𝜌</m:t>
                      </m:r>
                      <m:d>
                        <m:d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ru-RU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646BBA6-4A24-467F-8FD5-0B387D8FD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263" y="2207253"/>
                <a:ext cx="3260258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CBF84E9-65E7-4977-9B68-307E08FDB8E7}"/>
              </a:ext>
            </a:extLst>
          </p:cNvPr>
          <p:cNvSpPr txBox="1"/>
          <p:nvPr/>
        </p:nvSpPr>
        <p:spPr>
          <a:xfrm>
            <a:off x="8581263" y="1849916"/>
            <a:ext cx="200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Плотность воздуха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50FEFD-9A1E-4DFA-88C4-1D54919FE1D8}"/>
              </a:ext>
            </a:extLst>
          </p:cNvPr>
          <p:cNvSpPr txBox="1"/>
          <p:nvPr/>
        </p:nvSpPr>
        <p:spPr>
          <a:xfrm>
            <a:off x="5349744" y="3453113"/>
            <a:ext cx="80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Масса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991502-81E7-4E56-A9F4-11D0CB20F86A}"/>
                  </a:ext>
                </a:extLst>
              </p:cNvPr>
              <p:cNvSpPr txBox="1"/>
              <p:nvPr/>
            </p:nvSpPr>
            <p:spPr>
              <a:xfrm>
                <a:off x="8581263" y="3324275"/>
                <a:ext cx="1560070" cy="5158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гр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ru-RU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ru-RU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ru-RU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з</m:t>
                            </m:r>
                          </m:sub>
                        </m:sSub>
                        <m:r>
                          <a:rPr lang="ru-RU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⋅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ru-RU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  <m:r>
                                  <a:rPr lang="ru-RU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991502-81E7-4E56-A9F4-11D0CB20F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263" y="3324275"/>
                <a:ext cx="1560070" cy="5158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F2597281-D553-4B56-B853-4A81C3D85D68}"/>
              </a:ext>
            </a:extLst>
          </p:cNvPr>
          <p:cNvSpPr txBox="1"/>
          <p:nvPr/>
        </p:nvSpPr>
        <p:spPr>
          <a:xfrm>
            <a:off x="8581263" y="2921936"/>
            <a:ext cx="166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Сила тяжести</a:t>
            </a:r>
          </a:p>
        </p:txBody>
      </p:sp>
    </p:spTree>
    <p:extLst>
      <p:ext uri="{BB962C8B-B14F-4D97-AF65-F5344CB8AC3E}">
        <p14:creationId xmlns:p14="http://schemas.microsoft.com/office/powerpoint/2010/main" val="1889191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785D95-D6E7-4E86-B9A9-7BCA0C869D18}"/>
                  </a:ext>
                </a:extLst>
              </p:cNvPr>
              <p:cNvSpPr txBox="1"/>
              <p:nvPr/>
            </p:nvSpPr>
            <p:spPr>
              <a:xfrm>
                <a:off x="1208015" y="824461"/>
                <a:ext cx="3964940" cy="12670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Ox</a:t>
                </a: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i="1"/>
                          <m:t>𝑎</m:t>
                        </m:r>
                      </m:e>
                      <m:sub>
                        <m:r>
                          <a:rPr lang="en-US" i="1"/>
                          <m:t>𝑥</m:t>
                        </m:r>
                      </m:sub>
                    </m:sSub>
                    <m:r>
                      <a:rPr lang="ru-RU" i="1"/>
                      <m:t>=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func>
                          <m:funcPr>
                            <m:ctrlPr>
                              <a:rPr lang="ru-RU" i="1"/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ru-RU" i="1"/>
                                </m:ctrlPr>
                              </m:sSubPr>
                              <m:e>
                                <m:r>
                                  <a:rPr lang="en-US" i="1"/>
                                  <m:t>𝐹</m:t>
                                </m:r>
                              </m:e>
                              <m:sub>
                                <m:r>
                                  <a:rPr lang="ru-RU" i="1"/>
                                  <m:t>т</m:t>
                                </m:r>
                                <m:r>
                                  <a:rPr lang="ru-RU" i="1"/>
                                  <m:t>𝑥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/>
                              <m:t> </m:t>
                            </m:r>
                            <m:r>
                              <a:rPr lang="ru-RU" i="1"/>
                              <m:t>−</m:t>
                            </m:r>
                            <m:r>
                              <a:rPr lang="ru-RU" i="1"/>
                              <m:t>𝑚</m:t>
                            </m:r>
                            <m:d>
                              <m:dPr>
                                <m:ctrlPr>
                                  <a:rPr lang="ru-RU" i="1"/>
                                </m:ctrlPr>
                              </m:dPr>
                              <m:e>
                                <m:r>
                                  <a:rPr lang="ru-RU" i="1"/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ru-RU" i="1"/>
                                </m:ctrlPr>
                              </m:sSubPr>
                              <m:e>
                                <m:r>
                                  <a:rPr lang="en-US" i="1"/>
                                  <m:t>𝑔</m:t>
                                </m:r>
                              </m:e>
                              <m:sub>
                                <m:r>
                                  <a:rPr lang="ru-RU" i="1"/>
                                  <m:t>𝑥</m:t>
                                </m:r>
                              </m:sub>
                            </m:sSub>
                            <m:r>
                              <a:rPr lang="ru-RU" i="1"/>
                              <m:t>−</m:t>
                            </m:r>
                            <m:f>
                              <m:fPr>
                                <m:ctrlPr>
                                  <a:rPr lang="ru-RU" i="1"/>
                                </m:ctrlPr>
                              </m:fPr>
                              <m:num>
                                <m:r>
                                  <a:rPr lang="ru-RU" i="1"/>
                                  <m:t>1</m:t>
                                </m:r>
                              </m:num>
                              <m:den>
                                <m:r>
                                  <a:rPr lang="ru-RU" i="1"/>
                                  <m:t>2</m:t>
                                </m:r>
                              </m:den>
                            </m:f>
                            <m:r>
                              <a:rPr lang="ru-RU" i="1"/>
                              <m:t>𝐶𝑑</m:t>
                            </m:r>
                            <m:sSub>
                              <m:sSubPr>
                                <m:ctrlPr>
                                  <a:rPr lang="ru-RU" i="1"/>
                                </m:ctrlPr>
                              </m:sSubPr>
                              <m:e>
                                <m:r>
                                  <a:rPr lang="en-US" i="1"/>
                                  <m:t>𝜌</m:t>
                                </m:r>
                                <m:d>
                                  <m:dPr>
                                    <m:ctrlPr>
                                      <a:rPr lang="ru-RU" i="1"/>
                                    </m:ctrlPr>
                                  </m:dPr>
                                  <m:e>
                                    <m:r>
                                      <a:rPr lang="ru-RU" i="1"/>
                                      <m:t>h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ru-RU" i="1"/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ru-RU" i="1"/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/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i="1"/>
                                              <m:t>𝑥</m:t>
                                            </m:r>
                                          </m:sub>
                                        </m:sSub>
                                        <m:r>
                                          <a:rPr lang="en-US" i="1"/>
                                          <m:t> </m:t>
                                        </m:r>
                                        <m:d>
                                          <m:dPr>
                                            <m:ctrlPr>
                                              <a:rPr lang="ru-RU" i="1"/>
                                            </m:ctrlPr>
                                          </m:dPr>
                                          <m:e>
                                            <m:r>
                                              <a:rPr lang="en-US" i="1"/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ru-RU" i="1"/>
                                      <m:t>2</m:t>
                                    </m:r>
                                  </m:sup>
                                </m:sSup>
                                <m:r>
                                  <a:rPr lang="en-US" i="1"/>
                                  <m:t>𝑆</m:t>
                                </m:r>
                              </m:e>
                              <m:sub>
                                <m:r>
                                  <a:rPr lang="en-US" i="1"/>
                                  <m:t> </m:t>
                                </m:r>
                              </m:sub>
                            </m:sSub>
                          </m:e>
                        </m:func>
                      </m:num>
                      <m:den>
                        <m:r>
                          <a:rPr lang="en-US" i="1"/>
                          <m:t>𝑚</m:t>
                        </m:r>
                        <m:r>
                          <a:rPr lang="ru-RU" i="1"/>
                          <m:t>(</m:t>
                        </m:r>
                        <m:r>
                          <a:rPr lang="en-US" i="1"/>
                          <m:t>𝑡</m:t>
                        </m:r>
                        <m:r>
                          <a:rPr lang="ru-RU" i="1"/>
                          <m:t>)</m:t>
                        </m:r>
                      </m:den>
                    </m:f>
                  </m:oMath>
                </a14:m>
                <a:endParaRPr lang="en-US" sz="1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/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Oy: </a:t>
                </a:r>
                <a:r>
                  <a:rPr lang="ru-RU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𝑎</m:t>
                        </m:r>
                      </m:e>
                      <m:sub>
                        <m:r>
                          <a:rPr lang="en-US" i="1"/>
                          <m:t>𝑦</m:t>
                        </m:r>
                      </m:sub>
                    </m:sSub>
                    <m:r>
                      <a:rPr lang="ru-RU" i="1"/>
                      <m:t>=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func>
                          <m:funcPr>
                            <m:ctrlPr>
                              <a:rPr lang="ru-RU" i="1"/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ru-RU" i="1"/>
                                </m:ctrlPr>
                              </m:sSubPr>
                              <m:e>
                                <m:r>
                                  <a:rPr lang="en-US" i="1"/>
                                  <m:t>𝐹</m:t>
                                </m:r>
                              </m:e>
                              <m:sub>
                                <m:r>
                                  <a:rPr lang="ru-RU" i="1"/>
                                  <m:t>т</m:t>
                                </m:r>
                                <m:r>
                                  <a:rPr lang="ru-RU" i="1"/>
                                  <m:t>𝑦</m:t>
                                </m:r>
                              </m:sub>
                            </m:sSub>
                          </m:fName>
                          <m:e>
                            <m:r>
                              <a:rPr lang="ru-RU" i="1"/>
                              <m:t>−</m:t>
                            </m:r>
                            <m:r>
                              <a:rPr lang="ru-RU" i="1"/>
                              <m:t>𝑚</m:t>
                            </m:r>
                            <m:d>
                              <m:dPr>
                                <m:ctrlPr>
                                  <a:rPr lang="ru-RU" i="1"/>
                                </m:ctrlPr>
                              </m:dPr>
                              <m:e>
                                <m:r>
                                  <a:rPr lang="ru-RU" i="1"/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ru-RU" i="1"/>
                                </m:ctrlPr>
                              </m:sSubPr>
                              <m:e>
                                <m:r>
                                  <a:rPr lang="en-US" i="1"/>
                                  <m:t>𝑔</m:t>
                                </m:r>
                              </m:e>
                              <m:sub>
                                <m:r>
                                  <a:rPr lang="ru-RU" i="1"/>
                                  <m:t>𝑦</m:t>
                                </m:r>
                              </m:sub>
                            </m:sSub>
                            <m:r>
                              <a:rPr lang="ru-RU" i="1"/>
                              <m:t>−</m:t>
                            </m:r>
                            <m:f>
                              <m:fPr>
                                <m:ctrlPr>
                                  <a:rPr lang="ru-RU" i="1"/>
                                </m:ctrlPr>
                              </m:fPr>
                              <m:num>
                                <m:r>
                                  <a:rPr lang="ru-RU" i="1"/>
                                  <m:t>1</m:t>
                                </m:r>
                              </m:num>
                              <m:den>
                                <m:r>
                                  <a:rPr lang="ru-RU" i="1"/>
                                  <m:t>2</m:t>
                                </m:r>
                              </m:den>
                            </m:f>
                            <m:r>
                              <a:rPr lang="ru-RU" i="1"/>
                              <m:t>𝐶𝑑</m:t>
                            </m:r>
                            <m:sSub>
                              <m:sSubPr>
                                <m:ctrlPr>
                                  <a:rPr lang="ru-RU" i="1"/>
                                </m:ctrlPr>
                              </m:sSubPr>
                              <m:e>
                                <m:r>
                                  <a:rPr lang="en-US" i="1"/>
                                  <m:t>𝜌</m:t>
                                </m:r>
                                <m:d>
                                  <m:dPr>
                                    <m:ctrlPr>
                                      <a:rPr lang="ru-RU" i="1"/>
                                    </m:ctrlPr>
                                  </m:dPr>
                                  <m:e>
                                    <m:r>
                                      <a:rPr lang="ru-RU" i="1"/>
                                      <m:t>h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ru-RU" i="1"/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ru-RU" i="1"/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/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i="1"/>
                                              <m:t>𝑦</m:t>
                                            </m:r>
                                          </m:sub>
                                        </m:sSub>
                                        <m:r>
                                          <a:rPr lang="en-US" i="1"/>
                                          <m:t> </m:t>
                                        </m:r>
                                        <m:d>
                                          <m:dPr>
                                            <m:ctrlPr>
                                              <a:rPr lang="ru-RU" i="1"/>
                                            </m:ctrlPr>
                                          </m:dPr>
                                          <m:e>
                                            <m:r>
                                              <a:rPr lang="en-US" i="1"/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ru-RU" i="1"/>
                                      <m:t>2</m:t>
                                    </m:r>
                                  </m:sup>
                                </m:sSup>
                                <m:r>
                                  <a:rPr lang="en-US" i="1"/>
                                  <m:t>𝑆</m:t>
                                </m:r>
                              </m:e>
                              <m:sub>
                                <m:r>
                                  <a:rPr lang="en-US" i="1"/>
                                  <m:t> </m:t>
                                </m:r>
                              </m:sub>
                            </m:sSub>
                          </m:e>
                        </m:func>
                      </m:num>
                      <m:den>
                        <m:r>
                          <a:rPr lang="en-US" i="1"/>
                          <m:t>𝑚</m:t>
                        </m:r>
                        <m:r>
                          <a:rPr lang="ru-RU" i="1"/>
                          <m:t>(</m:t>
                        </m:r>
                        <m:r>
                          <a:rPr lang="en-US" i="1"/>
                          <m:t>𝑡</m:t>
                        </m:r>
                        <m:r>
                          <a:rPr lang="ru-RU" i="1"/>
                          <m:t>)</m:t>
                        </m:r>
                      </m:den>
                    </m:f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785D95-D6E7-4E86-B9A9-7BCA0C869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015" y="824461"/>
                <a:ext cx="3964940" cy="12670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E049F52-B802-4175-A2B9-8FBF77515240}"/>
              </a:ext>
            </a:extLst>
          </p:cNvPr>
          <p:cNvSpPr txBox="1"/>
          <p:nvPr/>
        </p:nvSpPr>
        <p:spPr>
          <a:xfrm>
            <a:off x="1416295" y="455129"/>
            <a:ext cx="243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Проекция ускорений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E18682-3A1E-4B7E-A4AA-A81A3837480F}"/>
                  </a:ext>
                </a:extLst>
              </p:cNvPr>
              <p:cNvSpPr txBox="1"/>
              <p:nvPr/>
            </p:nvSpPr>
            <p:spPr>
              <a:xfrm>
                <a:off x="1416295" y="2830139"/>
                <a:ext cx="2179880" cy="6202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; 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E18682-3A1E-4B7E-A4AA-A81A38374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295" y="2830139"/>
                <a:ext cx="2179880" cy="6202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E1CCB38-09C2-4589-B4A3-D8BE7791F1EB}"/>
              </a:ext>
            </a:extLst>
          </p:cNvPr>
          <p:cNvSpPr txBox="1"/>
          <p:nvPr/>
        </p:nvSpPr>
        <p:spPr>
          <a:xfrm>
            <a:off x="1416295" y="2276141"/>
            <a:ext cx="363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проекций скорости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248B76-F2B5-43EC-8585-B36F835E71D1}"/>
              </a:ext>
            </a:extLst>
          </p:cNvPr>
          <p:cNvSpPr txBox="1"/>
          <p:nvPr/>
        </p:nvSpPr>
        <p:spPr>
          <a:xfrm>
            <a:off x="1501630" y="3764560"/>
            <a:ext cx="28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координат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C512D2-D715-4617-AEEF-E1CBC05AD2E3}"/>
                  </a:ext>
                </a:extLst>
              </p:cNvPr>
              <p:cNvSpPr txBox="1"/>
              <p:nvPr/>
            </p:nvSpPr>
            <p:spPr>
              <a:xfrm>
                <a:off x="1416295" y="4248310"/>
                <a:ext cx="2111928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;  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C512D2-D715-4617-AEEF-E1CBC05AD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295" y="4248310"/>
                <a:ext cx="2111928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62DB9A-E7E2-4AA9-9538-6D5D1BF73B39}"/>
                  </a:ext>
                </a:extLst>
              </p:cNvPr>
              <p:cNvSpPr txBox="1"/>
              <p:nvPr/>
            </p:nvSpPr>
            <p:spPr>
              <a:xfrm>
                <a:off x="6459523" y="856300"/>
                <a:ext cx="327799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&amp;0,        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=0                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,         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62DB9A-E7E2-4AA9-9538-6D5D1BF73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523" y="856300"/>
                <a:ext cx="3277998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3AFAC0-F3A3-490F-95F1-6DBD6BFAAFAE}"/>
                  </a:ext>
                </a:extLst>
              </p:cNvPr>
              <p:cNvSpPr txBox="1"/>
              <p:nvPr/>
            </p:nvSpPr>
            <p:spPr>
              <a:xfrm>
                <a:off x="1424940" y="5444919"/>
                <a:ext cx="1130416" cy="5908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ru-RU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3AFAC0-F3A3-490F-95F1-6DBD6BFAA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940" y="5444919"/>
                <a:ext cx="1130416" cy="5908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FBB11E7-5196-46BF-83B1-738C37DBB032}"/>
              </a:ext>
            </a:extLst>
          </p:cNvPr>
          <p:cNvSpPr txBox="1"/>
          <p:nvPr/>
        </p:nvSpPr>
        <p:spPr>
          <a:xfrm>
            <a:off x="1424940" y="4931765"/>
            <a:ext cx="241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Дискретное время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42DBB9-F49E-4FE1-B5F9-645129442CBD}"/>
              </a:ext>
            </a:extLst>
          </p:cNvPr>
          <p:cNvSpPr txBox="1"/>
          <p:nvPr/>
        </p:nvSpPr>
        <p:spPr>
          <a:xfrm>
            <a:off x="6459523" y="455129"/>
            <a:ext cx="277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F62979-3EE2-4847-BDF8-0CFEF5176760}"/>
              </a:ext>
            </a:extLst>
          </p:cNvPr>
          <p:cNvSpPr txBox="1"/>
          <p:nvPr/>
        </p:nvSpPr>
        <p:spPr>
          <a:xfrm>
            <a:off x="6459523" y="1722143"/>
            <a:ext cx="302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Проекции скоростей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2077981-51BD-4154-9806-A27C6B9A7EFC}"/>
                  </a:ext>
                </a:extLst>
              </p:cNvPr>
              <p:cNvSpPr txBox="1"/>
              <p:nvPr/>
            </p:nvSpPr>
            <p:spPr>
              <a:xfrm>
                <a:off x="6459523" y="2247124"/>
                <a:ext cx="3840060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&amp;0,        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=0                            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,         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2077981-51BD-4154-9806-A27C6B9A7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523" y="2247124"/>
                <a:ext cx="3840060" cy="7101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731E37-2DD1-4DC1-AC57-BD718D9E5054}"/>
                  </a:ext>
                </a:extLst>
              </p:cNvPr>
              <p:cNvSpPr txBox="1"/>
              <p:nvPr/>
            </p:nvSpPr>
            <p:spPr>
              <a:xfrm>
                <a:off x="6459523" y="2957318"/>
                <a:ext cx="3964940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&amp;0,        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=0                            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,         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731E37-2DD1-4DC1-AC57-BD718D9E5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523" y="2957318"/>
                <a:ext cx="3964940" cy="7101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FE9C5DF-B48F-46BC-82E5-FC9BB3EEED0D}"/>
              </a:ext>
            </a:extLst>
          </p:cNvPr>
          <p:cNvSpPr txBox="1"/>
          <p:nvPr/>
        </p:nvSpPr>
        <p:spPr>
          <a:xfrm>
            <a:off x="6591649" y="3878978"/>
            <a:ext cx="370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Координаты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DC034EE-9EEB-4AF6-92AB-667BB8EA381B}"/>
                  </a:ext>
                </a:extLst>
              </p:cNvPr>
              <p:cNvSpPr txBox="1"/>
              <p:nvPr/>
            </p:nvSpPr>
            <p:spPr>
              <a:xfrm>
                <a:off x="6242551" y="4285346"/>
                <a:ext cx="4181912" cy="1605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         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=0     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          </m:t>
                              </m:r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/>
                <a:r>
                  <a:rPr lang="ru-RU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ru-RU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       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     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        </m:t>
                              </m:r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DC034EE-9EEB-4AF6-92AB-667BB8EA3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551" y="4285346"/>
                <a:ext cx="4181912" cy="16050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04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6AD09-07FA-40F5-A234-34C7D545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реализация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5B24D1-576C-4B29-A2A7-5FDC8D1D5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Функция для запуска вычислений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6DDE0F7-8108-45C9-A618-0E4518E20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Функция-сборник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ru-RU" dirty="0">
                <a:cs typeface="Times New Roman" panose="02020603050405020304" pitchFamily="18" charset="0"/>
              </a:rPr>
              <a:t>информации</a:t>
            </a:r>
          </a:p>
        </p:txBody>
      </p:sp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27322A14-61CB-40AD-98CF-75298A83BA8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0171" y="2870200"/>
            <a:ext cx="4301420" cy="2921000"/>
          </a:xfrm>
        </p:spPr>
      </p:pic>
      <p:pic>
        <p:nvPicPr>
          <p:cNvPr id="26" name="Объект 25">
            <a:extLst>
              <a:ext uri="{FF2B5EF4-FFF2-40B4-BE49-F238E27FC236}">
                <a16:creationId xmlns:a16="http://schemas.microsoft.com/office/drawing/2014/main" id="{6BB74AEB-FFFD-4AF6-B7EB-75F179100E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0043" y="2870200"/>
            <a:ext cx="4988964" cy="2921000"/>
          </a:xfrm>
        </p:spPr>
      </p:pic>
    </p:spTree>
    <p:extLst>
      <p:ext uri="{BB962C8B-B14F-4D97-AF65-F5344CB8AC3E}">
        <p14:creationId xmlns:p14="http://schemas.microsoft.com/office/powerpoint/2010/main" val="2515632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4C70B-AC19-46F4-9EAE-E9A177D0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вычисления коэффициентов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613FBC-79F3-44DE-B973-86B37CA26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проекции на ось Ох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486A1527-CF71-40CC-B97B-B5FF0BB74C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0" y="3021666"/>
            <a:ext cx="4997450" cy="2618067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82FE1EF9-F7C2-450F-8AAB-D54311288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Для проекции на ось </a:t>
            </a:r>
            <a:r>
              <a:rPr lang="en-US" dirty="0"/>
              <a:t>Oy</a:t>
            </a: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5338495F-69EB-437E-A4EA-3917F1B8DAC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22949" y="3021666"/>
            <a:ext cx="5373927" cy="2618067"/>
          </a:xfrm>
        </p:spPr>
      </p:pic>
    </p:spTree>
    <p:extLst>
      <p:ext uri="{BB962C8B-B14F-4D97-AF65-F5344CB8AC3E}">
        <p14:creationId xmlns:p14="http://schemas.microsoft.com/office/powerpoint/2010/main" val="222947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F74A0-BC2A-481B-99C4-604C29E9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Симуляция в </a:t>
            </a:r>
            <a:r>
              <a:rPr lang="en-US" dirty="0" err="1"/>
              <a:t>ksp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103475-FF9A-4398-8935-B2D2C5410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Взлет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2D4C0BC-D813-4BA5-AA6A-E39629251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Отделение первой ступени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61D2185-EDE6-41B3-9554-19EF13E94EF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25853"/>
            <a:ext cx="4997450" cy="2809693"/>
          </a:xfrm>
          <a:prstGeom prst="rect">
            <a:avLst/>
          </a:prstGeo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2237854F-781B-49A1-BADE-E3CB0B298051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950" y="2926299"/>
            <a:ext cx="4995863" cy="280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9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140</TotalTime>
  <Words>508</Words>
  <Application>Microsoft Office PowerPoint</Application>
  <PresentationFormat>Широкоэкранный</PresentationFormat>
  <Paragraphs>82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Небесная</vt:lpstr>
      <vt:lpstr>Венера-4</vt:lpstr>
      <vt:lpstr>Пролог</vt:lpstr>
      <vt:lpstr>Общие сведения</vt:lpstr>
      <vt:lpstr>Краткая историческая справка</vt:lpstr>
      <vt:lpstr>Физико-математическая модель</vt:lpstr>
      <vt:lpstr>Презентация PowerPoint</vt:lpstr>
      <vt:lpstr>Программная реализация</vt:lpstr>
      <vt:lpstr>Функции вычисления коэффициентов</vt:lpstr>
      <vt:lpstr>Симуляция в ksp</vt:lpstr>
      <vt:lpstr>Программная реализация автопилота</vt:lpstr>
      <vt:lpstr>Функция сбора данных</vt:lpstr>
      <vt:lpstr>результаты</vt:lpstr>
      <vt:lpstr>Изменение массы</vt:lpstr>
      <vt:lpstr>Сравнение результатов</vt:lpstr>
      <vt:lpstr>Траектория</vt:lpstr>
      <vt:lpstr>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Венера-4</dc:title>
  <dc:creator>flesch.vz@mail.ru</dc:creator>
  <cp:lastModifiedBy>flesch.vz@mail.ru</cp:lastModifiedBy>
  <cp:revision>14</cp:revision>
  <dcterms:created xsi:type="dcterms:W3CDTF">2024-12-24T22:35:48Z</dcterms:created>
  <dcterms:modified xsi:type="dcterms:W3CDTF">2024-12-25T00:56:41Z</dcterms:modified>
</cp:coreProperties>
</file>