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0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068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66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8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00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4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1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5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4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6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5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7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C1E1FAD-7351-4908-963A-08EA8E4AB7A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74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l.utcluj.ro/dce/didactic/cef/" TargetMode="External"/><Relationship Id="rId2" Type="http://schemas.openxmlformats.org/officeDocument/2006/relationships/hyperlink" Target="http://mce.utcluj.ro/iga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39164241-E447-41F3-9229-577E430C6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389"/>
          <a:stretch/>
        </p:blipFill>
        <p:spPr>
          <a:xfrm>
            <a:off x="20" y="-285"/>
            <a:ext cx="11244875" cy="6393594"/>
          </a:xfrm>
          <a:custGeom>
            <a:avLst/>
            <a:gdLst/>
            <a:ahLst/>
            <a:cxnLst/>
            <a:rect l="l" t="t" r="r" b="b"/>
            <a:pathLst>
              <a:path w="11244895" h="6393604">
                <a:moveTo>
                  <a:pt x="0" y="0"/>
                </a:moveTo>
                <a:lnTo>
                  <a:pt x="11024882" y="0"/>
                </a:lnTo>
                <a:lnTo>
                  <a:pt x="11244874" y="5980202"/>
                </a:lnTo>
                <a:cubicBezTo>
                  <a:pt x="11245230" y="5990765"/>
                  <a:pt x="11241062" y="6000472"/>
                  <a:pt x="11234024" y="6007639"/>
                </a:cubicBezTo>
                <a:lnTo>
                  <a:pt x="11206188" y="6019725"/>
                </a:lnTo>
                <a:cubicBezTo>
                  <a:pt x="11206216" y="6020500"/>
                  <a:pt x="11206246" y="6021274"/>
                  <a:pt x="11206274" y="6022049"/>
                </a:cubicBezTo>
                <a:lnTo>
                  <a:pt x="10574878" y="6042984"/>
                </a:lnTo>
                <a:lnTo>
                  <a:pt x="10558875" y="6047706"/>
                </a:lnTo>
                <a:cubicBezTo>
                  <a:pt x="10550278" y="6049738"/>
                  <a:pt x="10538428" y="6051751"/>
                  <a:pt x="10520436" y="6053193"/>
                </a:cubicBezTo>
                <a:cubicBezTo>
                  <a:pt x="10475138" y="6040706"/>
                  <a:pt x="10418243" y="6076360"/>
                  <a:pt x="10361896" y="6059419"/>
                </a:cubicBezTo>
                <a:cubicBezTo>
                  <a:pt x="10341403" y="6055542"/>
                  <a:pt x="10279362" y="6057956"/>
                  <a:pt x="10268486" y="6067189"/>
                </a:cubicBezTo>
                <a:cubicBezTo>
                  <a:pt x="10255727" y="6069499"/>
                  <a:pt x="10240317" y="6066803"/>
                  <a:pt x="10235276" y="6076493"/>
                </a:cubicBezTo>
                <a:cubicBezTo>
                  <a:pt x="10226520" y="6088232"/>
                  <a:pt x="10179594" y="6071903"/>
                  <a:pt x="10187365" y="6085214"/>
                </a:cubicBezTo>
                <a:cubicBezTo>
                  <a:pt x="10154086" y="6074061"/>
                  <a:pt x="10130952" y="6098795"/>
                  <a:pt x="10104570" y="6105527"/>
                </a:cubicBezTo>
                <a:lnTo>
                  <a:pt x="10024444" y="6115758"/>
                </a:lnTo>
                <a:lnTo>
                  <a:pt x="9970441" y="6119015"/>
                </a:lnTo>
                <a:lnTo>
                  <a:pt x="9962588" y="6118985"/>
                </a:lnTo>
                <a:lnTo>
                  <a:pt x="9897357" y="6110779"/>
                </a:lnTo>
                <a:cubicBezTo>
                  <a:pt x="9895915" y="6112721"/>
                  <a:pt x="9893945" y="6114547"/>
                  <a:pt x="9891504" y="6116195"/>
                </a:cubicBezTo>
                <a:lnTo>
                  <a:pt x="9871379" y="6122185"/>
                </a:lnTo>
                <a:lnTo>
                  <a:pt x="9853740" y="6116538"/>
                </a:lnTo>
                <a:lnTo>
                  <a:pt x="9771804" y="6108146"/>
                </a:lnTo>
                <a:lnTo>
                  <a:pt x="9652162" y="6101878"/>
                </a:lnTo>
                <a:lnTo>
                  <a:pt x="9633903" y="6096074"/>
                </a:lnTo>
                <a:cubicBezTo>
                  <a:pt x="9592509" y="6090410"/>
                  <a:pt x="9543168" y="6099341"/>
                  <a:pt x="9516360" y="6084309"/>
                </a:cubicBezTo>
                <a:lnTo>
                  <a:pt x="9454893" y="6083927"/>
                </a:lnTo>
                <a:lnTo>
                  <a:pt x="9448281" y="6090004"/>
                </a:lnTo>
                <a:lnTo>
                  <a:pt x="9430107" y="6089060"/>
                </a:lnTo>
                <a:lnTo>
                  <a:pt x="9425264" y="6090092"/>
                </a:lnTo>
                <a:cubicBezTo>
                  <a:pt x="9416026" y="6092092"/>
                  <a:pt x="9406854" y="6093861"/>
                  <a:pt x="9397520" y="6094724"/>
                </a:cubicBezTo>
                <a:cubicBezTo>
                  <a:pt x="9398304" y="6089168"/>
                  <a:pt x="9396028" y="6085782"/>
                  <a:pt x="9391940" y="6083785"/>
                </a:cubicBezTo>
                <a:lnTo>
                  <a:pt x="9383661" y="6082480"/>
                </a:lnTo>
                <a:lnTo>
                  <a:pt x="9082566" y="6092463"/>
                </a:lnTo>
                <a:lnTo>
                  <a:pt x="9057129" y="6103516"/>
                </a:lnTo>
                <a:lnTo>
                  <a:pt x="8977002" y="6113748"/>
                </a:lnTo>
                <a:lnTo>
                  <a:pt x="8922998" y="6117005"/>
                </a:lnTo>
                <a:lnTo>
                  <a:pt x="8915145" y="6116975"/>
                </a:lnTo>
                <a:lnTo>
                  <a:pt x="8849913" y="6108769"/>
                </a:lnTo>
                <a:cubicBezTo>
                  <a:pt x="8848472" y="6110709"/>
                  <a:pt x="8846502" y="6112536"/>
                  <a:pt x="8844062" y="6114185"/>
                </a:cubicBezTo>
                <a:lnTo>
                  <a:pt x="8823936" y="6120175"/>
                </a:lnTo>
                <a:lnTo>
                  <a:pt x="8806296" y="6114528"/>
                </a:lnTo>
                <a:lnTo>
                  <a:pt x="8724361" y="6106136"/>
                </a:lnTo>
                <a:lnTo>
                  <a:pt x="8703362" y="6105036"/>
                </a:lnTo>
                <a:lnTo>
                  <a:pt x="7828889" y="6134030"/>
                </a:lnTo>
                <a:lnTo>
                  <a:pt x="7072945" y="6159094"/>
                </a:lnTo>
                <a:lnTo>
                  <a:pt x="6575033" y="6175603"/>
                </a:lnTo>
                <a:lnTo>
                  <a:pt x="6535251" y="6177101"/>
                </a:lnTo>
                <a:cubicBezTo>
                  <a:pt x="6544375" y="6185039"/>
                  <a:pt x="6360160" y="6189774"/>
                  <a:pt x="6293471" y="6185203"/>
                </a:cubicBezTo>
                <a:lnTo>
                  <a:pt x="6291786" y="6184994"/>
                </a:lnTo>
                <a:lnTo>
                  <a:pt x="3497393" y="6277645"/>
                </a:lnTo>
                <a:lnTo>
                  <a:pt x="0" y="6393604"/>
                </a:lnTo>
                <a:close/>
              </a:path>
            </a:pathLst>
          </a:cu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B08C11FE-DF68-4995-A0CE-C9F2691FD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707666"/>
            <a:ext cx="9428258" cy="134377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Amplificatoare de putere in clasa A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890E41C-A41A-4EA0-BBD5-A6F2F2C31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207" y="5345018"/>
            <a:ext cx="2367499" cy="4696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Afetelor Ioana 2123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0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0813C73-AB61-4A36-8FB3-9FF34B2E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783857" y="563879"/>
            <a:ext cx="2307624" cy="4843007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8A557BE3-844C-43F9-984A-5E9A98134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41" y="0"/>
            <a:ext cx="8763759" cy="4008467"/>
          </a:xfr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51E1D5B9-1B6F-4962-93D8-7678428D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1" y="4308357"/>
            <a:ext cx="8893311" cy="23852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CF2A757-66DB-4302-A2C9-BC34D2705D6D}"/>
              </a:ext>
            </a:extLst>
          </p:cNvPr>
          <p:cNvSpPr/>
          <p:nvPr/>
        </p:nvSpPr>
        <p:spPr>
          <a:xfrm>
            <a:off x="749030" y="2286000"/>
            <a:ext cx="2441642" cy="52529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AC374832-C404-4604-9AE0-38898B0770C8}"/>
              </a:ext>
            </a:extLst>
          </p:cNvPr>
          <p:cNvCxnSpPr/>
          <p:nvPr/>
        </p:nvCxnSpPr>
        <p:spPr>
          <a:xfrm>
            <a:off x="890546" y="2811294"/>
            <a:ext cx="0" cy="1197173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0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846B4C8-A0C8-4678-A710-E7861136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95" y="4530810"/>
            <a:ext cx="7606208" cy="1869989"/>
          </a:xfrm>
        </p:spPr>
        <p:txBody>
          <a:bodyPr/>
          <a:lstStyle/>
          <a:p>
            <a:r>
              <a:rPr lang="en-US" dirty="0"/>
              <a:t>Deschide un fisier pdf</a:t>
            </a:r>
            <a:br>
              <a:rPr lang="en-US" dirty="0"/>
            </a:br>
            <a:r>
              <a:rPr lang="en-US" dirty="0"/>
              <a:t>Deschide un fisier pptx</a:t>
            </a:r>
            <a:endParaRPr lang="de-DE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6BEDBA0F-564E-44F5-A6A7-971D341A2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254" y="-25301"/>
            <a:ext cx="8763759" cy="4054191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E7A3D7C-501D-48FA-BE8E-5A26B9409AB7}"/>
              </a:ext>
            </a:extLst>
          </p:cNvPr>
          <p:cNvSpPr/>
          <p:nvPr/>
        </p:nvSpPr>
        <p:spPr>
          <a:xfrm>
            <a:off x="1977081" y="2001795"/>
            <a:ext cx="2075935" cy="453081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23058-BF68-4973-AA18-D0AE6E660072}"/>
              </a:ext>
            </a:extLst>
          </p:cNvPr>
          <p:cNvSpPr/>
          <p:nvPr/>
        </p:nvSpPr>
        <p:spPr>
          <a:xfrm>
            <a:off x="1977081" y="2743200"/>
            <a:ext cx="2150076" cy="37070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ăgeată: curbată la dreapta 8">
            <a:extLst>
              <a:ext uri="{FF2B5EF4-FFF2-40B4-BE49-F238E27FC236}">
                <a16:creationId xmlns:a16="http://schemas.microsoft.com/office/drawing/2014/main" id="{E926415B-F784-4B8E-B230-F26DE9A32631}"/>
              </a:ext>
            </a:extLst>
          </p:cNvPr>
          <p:cNvSpPr/>
          <p:nvPr/>
        </p:nvSpPr>
        <p:spPr>
          <a:xfrm>
            <a:off x="980303" y="2265405"/>
            <a:ext cx="996778" cy="3097427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Săgeată: curbată la dreapta 9">
            <a:extLst>
              <a:ext uri="{FF2B5EF4-FFF2-40B4-BE49-F238E27FC236}">
                <a16:creationId xmlns:a16="http://schemas.microsoft.com/office/drawing/2014/main" id="{42301FF3-112A-4064-B717-F1F90F3F705D}"/>
              </a:ext>
            </a:extLst>
          </p:cNvPr>
          <p:cNvSpPr/>
          <p:nvPr/>
        </p:nvSpPr>
        <p:spPr>
          <a:xfrm>
            <a:off x="1046205" y="2931495"/>
            <a:ext cx="930876" cy="29256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4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66458B5-DA05-4344-B6C0-83ECFAB3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Bibliografie:</a:t>
            </a:r>
            <a:endParaRPr lang="de-D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4D6B9D7-600B-4826-89B8-9A534ED9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de-DE" dirty="0"/>
              <a:t> </a:t>
            </a:r>
            <a:r>
              <a:rPr lang="de-DE" dirty="0">
                <a:hlinkClick r:id="rId2"/>
              </a:rPr>
              <a:t>http://mce.utcluj.ro/igac.html</a:t>
            </a:r>
            <a:endParaRPr lang="de-DE" dirty="0"/>
          </a:p>
          <a:p>
            <a:pPr marL="36900" indent="0">
              <a:buNone/>
            </a:pPr>
            <a:r>
              <a:rPr lang="de-DE" dirty="0">
                <a:hlinkClick r:id="rId3"/>
              </a:rPr>
              <a:t>Circuite electronice fundamentale (utcluj.ro)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32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34C7D4E-F516-4062-A227-FE462B61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7" y="723569"/>
            <a:ext cx="3401212" cy="598365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Aplicatia contine 5 butoane de tip pushbutton si schema unui amplificator de putere in clasa A.</a:t>
            </a:r>
            <a:endParaRPr lang="de-DE" sz="2800" dirty="0">
              <a:solidFill>
                <a:schemeClr val="tx1"/>
              </a:solidFill>
            </a:endParaRPr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38C7BF80-8B80-468C-934C-AADB62917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772" y="284667"/>
            <a:ext cx="7858766" cy="4452702"/>
          </a:xfrm>
        </p:spPr>
      </p:pic>
    </p:spTree>
    <p:extLst>
      <p:ext uri="{BB962C8B-B14F-4D97-AF65-F5344CB8AC3E}">
        <p14:creationId xmlns:p14="http://schemas.microsoft.com/office/powerpoint/2010/main" val="112356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914DFEB-A716-4949-A623-6C819483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147" y="4118776"/>
            <a:ext cx="9493249" cy="14868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Primul buton (Calcule),contine o aplicatie in care se calculeaza Amplitudinea maxima, randamnetul, Puterea si Puterea totala. Aplicatia ne permite sa schimbam valorile si putem introduce doar valori pozitive</a:t>
            </a:r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3D7D6458-53B8-4E70-B219-5752FEA91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147" y="0"/>
            <a:ext cx="8644760" cy="4006850"/>
          </a:xfrm>
        </p:spPr>
      </p:pic>
    </p:spTree>
    <p:extLst>
      <p:ext uri="{BB962C8B-B14F-4D97-AF65-F5344CB8AC3E}">
        <p14:creationId xmlns:p14="http://schemas.microsoft.com/office/powerpoint/2010/main" val="34651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1D68DB7-FB8D-4138-BBF3-8861F6EC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0" y="4031311"/>
            <a:ext cx="10353762" cy="2631882"/>
          </a:xfrm>
        </p:spPr>
        <p:txBody>
          <a:bodyPr>
            <a:normAutofit/>
          </a:bodyPr>
          <a:lstStyle/>
          <a:p>
            <a:r>
              <a:rPr lang="en-US" sz="3200" dirty="0"/>
              <a:t>In cazul in care introducem valori negative sau egale cu 0,se va afisa un mesaj “(INTRODUCETI VALORI POZITIVE)”, iar toate rezultatele vor fi 0 (formulele nu vor functiona).</a:t>
            </a:r>
            <a:endParaRPr lang="de-DE" sz="32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C840A2B0-EF99-4D97-8F8C-F81946619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43" y="72506"/>
            <a:ext cx="8740897" cy="3863675"/>
          </a:xfrm>
        </p:spPr>
      </p:pic>
    </p:spTree>
    <p:extLst>
      <p:ext uri="{BB962C8B-B14F-4D97-AF65-F5344CB8AC3E}">
        <p14:creationId xmlns:p14="http://schemas.microsoft.com/office/powerpoint/2010/main" val="421620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83FF1CF-7A55-4762-B0E3-13F18BFE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76" y="4114801"/>
            <a:ext cx="9290520" cy="264380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In al 2-lea buton (Grafice) putem vizualiza graphic urmatoarele:</a:t>
            </a:r>
            <a:br>
              <a:rPr lang="en-US" sz="2400" dirty="0"/>
            </a:br>
            <a:r>
              <a:rPr lang="en-US" sz="2400" dirty="0"/>
              <a:t>-Curentul prin circuit</a:t>
            </a:r>
            <a:br>
              <a:rPr lang="en-US" sz="2400" dirty="0"/>
            </a:br>
            <a:r>
              <a:rPr lang="en-US" sz="2400" dirty="0"/>
              <a:t>-Tensiunea de intrare</a:t>
            </a:r>
            <a:br>
              <a:rPr lang="en-US" sz="2400" dirty="0"/>
            </a:br>
            <a:r>
              <a:rPr lang="en-US" sz="2400" dirty="0"/>
              <a:t>-Tensiunea de iesire</a:t>
            </a:r>
            <a:br>
              <a:rPr lang="en-US" sz="2400" dirty="0"/>
            </a:br>
            <a:r>
              <a:rPr lang="en-US" sz="2400" dirty="0"/>
              <a:t>-Ambele tensiuni</a:t>
            </a:r>
            <a:br>
              <a:rPr lang="en-US" sz="2400" dirty="0"/>
            </a:br>
            <a:r>
              <a:rPr lang="en-US" sz="2400" dirty="0"/>
              <a:t>-I0 in functie de V0</a:t>
            </a:r>
            <a:br>
              <a:rPr lang="en-US" sz="2400" dirty="0"/>
            </a:br>
            <a:r>
              <a:rPr lang="en-US" sz="2400" dirty="0"/>
              <a:t>-Vi in functie de V0</a:t>
            </a:r>
            <a:br>
              <a:rPr lang="en-US" sz="2400" dirty="0"/>
            </a:br>
            <a:endParaRPr lang="de-DE" sz="24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EDB71DB5-C15B-48FA-9A58-4FFD59B1F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867523" cy="4023709"/>
          </a:xfr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001E6091-6E1F-4123-8008-68FE4C9AD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058" y="3318161"/>
            <a:ext cx="2606266" cy="2118544"/>
          </a:xfrm>
          <a:prstGeom prst="rect">
            <a:avLst/>
          </a:prstGeom>
        </p:spPr>
      </p:pic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C245EDA9-DA23-4849-9832-B2315ACE3A0C}"/>
              </a:ext>
            </a:extLst>
          </p:cNvPr>
          <p:cNvCxnSpPr/>
          <p:nvPr/>
        </p:nvCxnSpPr>
        <p:spPr>
          <a:xfrm flipH="1" flipV="1">
            <a:off x="4007457" y="2719346"/>
            <a:ext cx="5231959" cy="18526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64736E9-3A50-40E1-AA5A-FC21D4211EB7}"/>
              </a:ext>
            </a:extLst>
          </p:cNvPr>
          <p:cNvSpPr/>
          <p:nvPr/>
        </p:nvSpPr>
        <p:spPr>
          <a:xfrm>
            <a:off x="2751151" y="2218414"/>
            <a:ext cx="1335819" cy="7315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reptunghi: colțuri rotunjite 19">
            <a:extLst>
              <a:ext uri="{FF2B5EF4-FFF2-40B4-BE49-F238E27FC236}">
                <a16:creationId xmlns:a16="http://schemas.microsoft.com/office/drawing/2014/main" id="{F4E6B9B6-DD58-4C82-A92C-9D23F81B8A2A}"/>
              </a:ext>
            </a:extLst>
          </p:cNvPr>
          <p:cNvSpPr/>
          <p:nvPr/>
        </p:nvSpPr>
        <p:spPr>
          <a:xfrm>
            <a:off x="9239416" y="3085106"/>
            <a:ext cx="2862469" cy="276705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53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66D195-6631-4C33-8312-D0312479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91" y="159026"/>
            <a:ext cx="10353762" cy="715617"/>
          </a:xfrm>
        </p:spPr>
        <p:txBody>
          <a:bodyPr>
            <a:normAutofit/>
          </a:bodyPr>
          <a:lstStyle/>
          <a:p>
            <a:r>
              <a:rPr lang="en-US" sz="2400" dirty="0"/>
              <a:t>Graficele pentru valori pozitive</a:t>
            </a:r>
            <a:endParaRPr lang="de-DE" sz="24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E58AB83-8254-4AD3-AE58-554507220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6122"/>
            <a:ext cx="3566412" cy="2673032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86C7556C-59BC-4D19-BEEF-38BD3C52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47" y="1016123"/>
            <a:ext cx="4429856" cy="2673031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AC3D10D7-A512-4BAA-90BA-977975A9F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303" y="1016123"/>
            <a:ext cx="3825572" cy="2673031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C061E34D-1790-4F7C-94B3-2C8D1A85D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89155"/>
            <a:ext cx="3711262" cy="3168845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6F45C0CF-3B13-46A1-A835-CC3A95A87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261" y="3689154"/>
            <a:ext cx="4280971" cy="3168845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8258B16B-4CA6-4334-9874-4B7474DD5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490" y="3625795"/>
            <a:ext cx="3906648" cy="32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D4215C2-2D48-476C-86F5-3AA5CD8D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64" y="4780993"/>
            <a:ext cx="10353762" cy="1651612"/>
          </a:xfrm>
        </p:spPr>
        <p:txBody>
          <a:bodyPr>
            <a:normAutofit/>
          </a:bodyPr>
          <a:lstStyle/>
          <a:p>
            <a:r>
              <a:rPr lang="en-US" sz="3200" dirty="0"/>
              <a:t>In cazul in care R0=0, I0 si Ic nu se vor mai afisa in </a:t>
            </a:r>
            <a:r>
              <a:rPr lang="en-US" sz="3200" dirty="0" err="1"/>
              <a:t>grapic.Pentru</a:t>
            </a:r>
            <a:r>
              <a:rPr lang="en-US" sz="3200" dirty="0"/>
              <a:t> aceeasi formula, pentru RE=0, Ic si Ire nu se vor mai afisa in grafic.</a:t>
            </a:r>
            <a:endParaRPr lang="de-DE" sz="32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69EE506F-8385-407C-BDDB-ACECC48A3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1" y="180622"/>
            <a:ext cx="8748518" cy="403895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1AD1E5-D297-43C8-A126-C763103AB058}"/>
              </a:ext>
            </a:extLst>
          </p:cNvPr>
          <p:cNvSpPr/>
          <p:nvPr/>
        </p:nvSpPr>
        <p:spPr>
          <a:xfrm>
            <a:off x="55659" y="1598212"/>
            <a:ext cx="2003729" cy="4850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BF8BCC47-6DBD-4059-8941-3715A0417284}"/>
              </a:ext>
            </a:extLst>
          </p:cNvPr>
          <p:cNvCxnSpPr/>
          <p:nvPr/>
        </p:nvCxnSpPr>
        <p:spPr>
          <a:xfrm>
            <a:off x="2170706" y="1924216"/>
            <a:ext cx="524786" cy="9859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FF68D0D-6359-4FB4-AF88-D7A0FFD05B8F}"/>
              </a:ext>
            </a:extLst>
          </p:cNvPr>
          <p:cNvSpPr/>
          <p:nvPr/>
        </p:nvSpPr>
        <p:spPr>
          <a:xfrm>
            <a:off x="1685677" y="2910177"/>
            <a:ext cx="3188473" cy="98596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1FF1DDCF-F7F1-4A86-A4EE-A601C42EC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854" y="3156669"/>
            <a:ext cx="2555765" cy="1246072"/>
          </a:xfrm>
          <a:prstGeom prst="rect">
            <a:avLst/>
          </a:prstGeom>
        </p:spPr>
      </p:pic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CC28618-09D3-4052-8E39-D7F94DFBAF79}"/>
              </a:ext>
            </a:extLst>
          </p:cNvPr>
          <p:cNvCxnSpPr/>
          <p:nvPr/>
        </p:nvCxnSpPr>
        <p:spPr>
          <a:xfrm>
            <a:off x="4929809" y="3339548"/>
            <a:ext cx="4126727" cy="8269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ine 3">
            <a:extLst>
              <a:ext uri="{FF2B5EF4-FFF2-40B4-BE49-F238E27FC236}">
                <a16:creationId xmlns:a16="http://schemas.microsoft.com/office/drawing/2014/main" id="{8B128B4A-CCB9-47A4-952A-EDE0D0523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475" y="300312"/>
            <a:ext cx="2301439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268F8E-96AC-4578-85F4-D3AE55B2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19" y="5245210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/>
              <a:t>Pentru E=0, V0 nu se va mai afisa pe grafic</a:t>
            </a:r>
            <a:endParaRPr lang="de-DE" sz="32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B096266-240A-4C98-8A6B-EE235BD06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19" y="0"/>
            <a:ext cx="8612771" cy="405923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51D8F34-AA2D-4A67-9BD4-26ADDA9B8532}"/>
              </a:ext>
            </a:extLst>
          </p:cNvPr>
          <p:cNvSpPr/>
          <p:nvPr/>
        </p:nvSpPr>
        <p:spPr>
          <a:xfrm>
            <a:off x="119270" y="3429000"/>
            <a:ext cx="1876507" cy="4671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ăgeată: îndoită în sus 6">
            <a:extLst>
              <a:ext uri="{FF2B5EF4-FFF2-40B4-BE49-F238E27FC236}">
                <a16:creationId xmlns:a16="http://schemas.microsoft.com/office/drawing/2014/main" id="{321788E9-5DF5-46DB-BEA4-B0608646013D}"/>
              </a:ext>
            </a:extLst>
          </p:cNvPr>
          <p:cNvSpPr/>
          <p:nvPr/>
        </p:nvSpPr>
        <p:spPr>
          <a:xfrm>
            <a:off x="2258170" y="3429000"/>
            <a:ext cx="811033" cy="331967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3E446-FAAE-4044-931E-356775401B59}"/>
              </a:ext>
            </a:extLst>
          </p:cNvPr>
          <p:cNvSpPr/>
          <p:nvPr/>
        </p:nvSpPr>
        <p:spPr>
          <a:xfrm>
            <a:off x="1733384" y="2727297"/>
            <a:ext cx="3005593" cy="70170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8F9156E-49CA-4590-BC44-33AAADD45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838" y="3983604"/>
            <a:ext cx="1523387" cy="1076326"/>
          </a:xfrm>
          <a:prstGeom prst="rect">
            <a:avLst/>
          </a:prstGeom>
        </p:spPr>
      </p:pic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F6AE7030-7D35-489B-B21E-56B0C334D71E}"/>
              </a:ext>
            </a:extLst>
          </p:cNvPr>
          <p:cNvCxnSpPr/>
          <p:nvPr/>
        </p:nvCxnSpPr>
        <p:spPr>
          <a:xfrm>
            <a:off x="4643562" y="3283889"/>
            <a:ext cx="5112688" cy="10972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ine 3">
            <a:extLst>
              <a:ext uri="{FF2B5EF4-FFF2-40B4-BE49-F238E27FC236}">
                <a16:creationId xmlns:a16="http://schemas.microsoft.com/office/drawing/2014/main" id="{ED74C7FE-77EF-45DC-AC9C-7948F64E6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077" y="308329"/>
            <a:ext cx="2301439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0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86A310-7719-439B-B9B4-AF7348E0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7" y="4782766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Pentru valori negative introduce in f, R0, RE, nu se va afisa nimic pe grafic</a:t>
            </a:r>
            <a:endParaRPr lang="de-DE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AE1A65F-ECDA-486E-AD5C-26E8B2B88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779001" cy="401608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BA1237E-BE5B-4E09-A222-67A53DF5906B}"/>
              </a:ext>
            </a:extLst>
          </p:cNvPr>
          <p:cNvSpPr/>
          <p:nvPr/>
        </p:nvSpPr>
        <p:spPr>
          <a:xfrm>
            <a:off x="0" y="1009816"/>
            <a:ext cx="1868557" cy="53273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8E9D4446-B8DB-4D26-B453-63B52C2236E8}"/>
              </a:ext>
            </a:extLst>
          </p:cNvPr>
          <p:cNvCxnSpPr>
            <a:cxnSpLocks/>
          </p:cNvCxnSpPr>
          <p:nvPr/>
        </p:nvCxnSpPr>
        <p:spPr>
          <a:xfrm>
            <a:off x="1971923" y="1304014"/>
            <a:ext cx="659959" cy="143918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33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zie">
  <a:themeElements>
    <a:clrScheme name="Ardezi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zi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zi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F94D22077F4EAB5514D56BB1D704" ma:contentTypeVersion="9" ma:contentTypeDescription="Create a new document." ma:contentTypeScope="" ma:versionID="c0e25cc1993de323ac277d61072d948d">
  <xsd:schema xmlns:xsd="http://www.w3.org/2001/XMLSchema" xmlns:xs="http://www.w3.org/2001/XMLSchema" xmlns:p="http://schemas.microsoft.com/office/2006/metadata/properties" xmlns:ns3="1e7624d3-19f6-46d5-aab2-d0e558c35323" xmlns:ns4="31a544cf-0560-45d3-9a19-1298b1e3c9d1" targetNamespace="http://schemas.microsoft.com/office/2006/metadata/properties" ma:root="true" ma:fieldsID="d538eb7a5a0435214ed1487276e90444" ns3:_="" ns4:_="">
    <xsd:import namespace="1e7624d3-19f6-46d5-aab2-d0e558c35323"/>
    <xsd:import namespace="31a544cf-0560-45d3-9a19-1298b1e3c9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624d3-19f6-46d5-aab2-d0e558c35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544cf-0560-45d3-9a19-1298b1e3c9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3BA796-C3B3-4D0E-A0C4-246F87DE412A}">
  <ds:schemaRefs>
    <ds:schemaRef ds:uri="http://purl.org/dc/terms/"/>
    <ds:schemaRef ds:uri="http://purl.org/dc/dcmitype/"/>
    <ds:schemaRef ds:uri="31a544cf-0560-45d3-9a19-1298b1e3c9d1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e7624d3-19f6-46d5-aab2-d0e558c3532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5615B5-1D56-4442-B3C8-60C8E4BE33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41AC1A-156A-48E5-8FA7-748FC886F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7624d3-19f6-46d5-aab2-d0e558c35323"/>
    <ds:schemaRef ds:uri="31a544cf-0560-45d3-9a19-1298b1e3c9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TM04033929[[fn=Ardezie]]</Template>
  <TotalTime>0</TotalTime>
  <Words>243</Words>
  <Application>Microsoft Office PowerPoint</Application>
  <PresentationFormat>Ecran lat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Ardezie</vt:lpstr>
      <vt:lpstr>Amplificatoare de putere in clasa A</vt:lpstr>
      <vt:lpstr>Aplicatia contine 5 butoane de tip pushbutton si schema unui amplificator de putere in clasa A.</vt:lpstr>
      <vt:lpstr>Primul buton (Calcule),contine o aplicatie in care se calculeaza Amplitudinea maxima, randamnetul, Puterea si Puterea totala. Aplicatia ne permite sa schimbam valorile si putem introduce doar valori pozitive</vt:lpstr>
      <vt:lpstr>In cazul in care introducem valori negative sau egale cu 0,se va afisa un mesaj “(INTRODUCETI VALORI POZITIVE)”, iar toate rezultatele vor fi 0 (formulele nu vor functiona).</vt:lpstr>
      <vt:lpstr>In al 2-lea buton (Grafice) putem vizualiza graphic urmatoarele: -Curentul prin circuit -Tensiunea de intrare -Tensiunea de iesire -Ambele tensiuni -I0 in functie de V0 -Vi in functie de V0 </vt:lpstr>
      <vt:lpstr>Graficele pentru valori pozitive</vt:lpstr>
      <vt:lpstr>In cazul in care R0=0, I0 si Ic nu se vor mai afisa in grapic.Pentru aceeasi formula, pentru RE=0, Ic si Ire nu se vor mai afisa in grafic.</vt:lpstr>
      <vt:lpstr>Pentru E=0, V0 nu se va mai afisa pe grafic</vt:lpstr>
      <vt:lpstr>Pentru valori negative introduce in f, R0, RE, nu se va afisa nimic pe grafic</vt:lpstr>
      <vt:lpstr>Prezentare PowerPoint</vt:lpstr>
      <vt:lpstr>Deschide un fisier pdf Deschide un fisier pptx</vt:lpstr>
      <vt:lpstr>Bibliografie: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Amplificatoare de putere in clasa A</dc:title>
  <dc:creator>Ioana Afetelor</dc:creator>
  <cp:lastModifiedBy>Ioana</cp:lastModifiedBy>
  <cp:revision>5</cp:revision>
  <dcterms:created xsi:type="dcterms:W3CDTF">2022-01-09T21:52:19Z</dcterms:created>
  <dcterms:modified xsi:type="dcterms:W3CDTF">2022-01-10T09:40:57Z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0x0101001CFAF94D22077F4EAB5514D56BB1D704</vt:lpwstr>
  </property>
</Properties>
</file>