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sldIdLst>
    <p:sldId id="257" r:id="rId5"/>
    <p:sldId id="292" r:id="rId6"/>
    <p:sldId id="296" r:id="rId7"/>
    <p:sldId id="293" r:id="rId8"/>
    <p:sldId id="294" r:id="rId9"/>
    <p:sldId id="297" r:id="rId10"/>
    <p:sldId id="295" r:id="rId11"/>
    <p:sldId id="298" r:id="rId12"/>
    <p:sldId id="289" r:id="rId13"/>
    <p:sldId id="290" r:id="rId14"/>
    <p:sldId id="270" r:id="rId15"/>
    <p:sldId id="259" r:id="rId16"/>
    <p:sldId id="261" r:id="rId17"/>
    <p:sldId id="260" r:id="rId18"/>
    <p:sldId id="262" r:id="rId19"/>
    <p:sldId id="281" r:id="rId20"/>
    <p:sldId id="286" r:id="rId21"/>
    <p:sldId id="263"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379" autoAdjust="0"/>
  </p:normalViewPr>
  <p:slideViewPr>
    <p:cSldViewPr snapToGrid="0">
      <p:cViewPr varScale="1">
        <p:scale>
          <a:sx n="67" d="100"/>
          <a:sy n="67" d="100"/>
        </p:scale>
        <p:origin x="858" y="7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831AB1-174E-4B1F-9F40-0065FCDF7A11}" type="datetimeFigureOut">
              <a:rPr lang="en-US" smtClean="0"/>
              <a:t>12/30/2014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3120CD-58E6-4459-9F1D-36D0C06BC6EE}" type="slidenum">
              <a:rPr lang="en-US" smtClean="0"/>
              <a:t>‹#›</a:t>
            </a:fld>
            <a:endParaRPr lang="en-US"/>
          </a:p>
        </p:txBody>
      </p:sp>
    </p:spTree>
    <p:extLst>
      <p:ext uri="{BB962C8B-B14F-4D97-AF65-F5344CB8AC3E}">
        <p14:creationId xmlns:p14="http://schemas.microsoft.com/office/powerpoint/2010/main" val="174910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22989008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Page layout</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Christopher Harrison</a:t>
            </a:r>
          </a:p>
          <a:p>
            <a:r>
              <a:rPr lang="en-US" dirty="0" smtClean="0"/>
              <a:t>@</a:t>
            </a:r>
            <a:r>
              <a:rPr lang="en-US" dirty="0" err="1" smtClean="0"/>
              <a:t>geektrainer</a:t>
            </a:r>
            <a:endParaRPr lang="en-US" dirty="0" smtClean="0"/>
          </a:p>
          <a:p>
            <a:r>
              <a:rPr lang="en-US" dirty="0" smtClean="0"/>
              <a:t>Content Developer</a:t>
            </a:r>
          </a:p>
          <a:p>
            <a:r>
              <a:rPr lang="en-US" dirty="0" smtClean="0"/>
              <a:t>Microsoft</a:t>
            </a:r>
          </a:p>
        </p:txBody>
      </p:sp>
    </p:spTree>
    <p:extLst>
      <p:ext uri="{BB962C8B-B14F-4D97-AF65-F5344CB8AC3E}">
        <p14:creationId xmlns:p14="http://schemas.microsoft.com/office/powerpoint/2010/main" val="38935242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Layout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9870" y="1289634"/>
            <a:ext cx="2342071" cy="42642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865" y="1245702"/>
            <a:ext cx="6029184" cy="4308146"/>
          </a:xfrm>
          <a:prstGeom prst="rect">
            <a:avLst/>
          </a:prstGeom>
        </p:spPr>
      </p:pic>
    </p:spTree>
    <p:extLst>
      <p:ext uri="{BB962C8B-B14F-4D97-AF65-F5344CB8AC3E}">
        <p14:creationId xmlns:p14="http://schemas.microsoft.com/office/powerpoint/2010/main" val="9514396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Design</a:t>
            </a:r>
            <a:endParaRPr lang="en-US" dirty="0"/>
          </a:p>
        </p:txBody>
      </p:sp>
      <p:sp>
        <p:nvSpPr>
          <p:cNvPr id="4" name="Rectangle 3"/>
          <p:cNvSpPr/>
          <p:nvPr/>
        </p:nvSpPr>
        <p:spPr>
          <a:xfrm>
            <a:off x="379514" y="1245702"/>
            <a:ext cx="11401154" cy="505744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Rounded Rectangle 4"/>
          <p:cNvSpPr/>
          <p:nvPr/>
        </p:nvSpPr>
        <p:spPr>
          <a:xfrm>
            <a:off x="772357" y="1518082"/>
            <a:ext cx="10422385" cy="94103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smtClean="0"/>
              <a:t>Banner</a:t>
            </a:r>
            <a:endParaRPr lang="en-US" sz="3200" dirty="0"/>
          </a:p>
        </p:txBody>
      </p:sp>
      <p:sp>
        <p:nvSpPr>
          <p:cNvPr id="6" name="Rounded Rectangle 5"/>
          <p:cNvSpPr/>
          <p:nvPr/>
        </p:nvSpPr>
        <p:spPr>
          <a:xfrm>
            <a:off x="772358" y="2581569"/>
            <a:ext cx="1455938"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Cover Art</a:t>
            </a:r>
            <a:endParaRPr lang="en-US" sz="2400" dirty="0"/>
          </a:p>
        </p:txBody>
      </p:sp>
      <p:sp>
        <p:nvSpPr>
          <p:cNvPr id="7" name="Rounded Rectangle 6"/>
          <p:cNvSpPr/>
          <p:nvPr/>
        </p:nvSpPr>
        <p:spPr>
          <a:xfrm>
            <a:off x="2621140" y="2581569"/>
            <a:ext cx="8573602"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Title</a:t>
            </a:r>
          </a:p>
          <a:p>
            <a:pPr algn="ctr"/>
            <a:r>
              <a:rPr lang="en-US" sz="2400" dirty="0" smtClean="0"/>
              <a:t>Artist</a:t>
            </a:r>
          </a:p>
          <a:p>
            <a:pPr algn="ctr"/>
            <a:r>
              <a:rPr lang="en-US" sz="2400" dirty="0" smtClean="0"/>
              <a:t>Bio</a:t>
            </a:r>
            <a:endParaRPr lang="en-US" sz="2400" dirty="0"/>
          </a:p>
        </p:txBody>
      </p:sp>
      <p:sp>
        <p:nvSpPr>
          <p:cNvPr id="8" name="Rounded Rectangle 7"/>
          <p:cNvSpPr/>
          <p:nvPr/>
        </p:nvSpPr>
        <p:spPr>
          <a:xfrm>
            <a:off x="4820575" y="3867526"/>
            <a:ext cx="6374167"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400" dirty="0"/>
          </a:p>
        </p:txBody>
      </p:sp>
      <p:sp>
        <p:nvSpPr>
          <p:cNvPr id="9" name="Rounded Rectangle 8"/>
          <p:cNvSpPr/>
          <p:nvPr/>
        </p:nvSpPr>
        <p:spPr>
          <a:xfrm>
            <a:off x="5154226" y="4026024"/>
            <a:ext cx="3764132"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Track</a:t>
            </a:r>
          </a:p>
          <a:p>
            <a:pPr algn="ctr"/>
            <a:r>
              <a:rPr lang="en-US" dirty="0" smtClean="0"/>
              <a:t>Track</a:t>
            </a:r>
          </a:p>
          <a:p>
            <a:pPr algn="ctr"/>
            <a:r>
              <a:rPr lang="en-US" dirty="0" smtClean="0"/>
              <a:t>Track</a:t>
            </a:r>
          </a:p>
          <a:p>
            <a:pPr algn="ctr"/>
            <a:r>
              <a:rPr lang="en-US" dirty="0" smtClean="0"/>
              <a:t>Track</a:t>
            </a:r>
          </a:p>
          <a:p>
            <a:pPr algn="ctr"/>
            <a:r>
              <a:rPr lang="en-US" dirty="0" smtClean="0"/>
              <a:t>Track</a:t>
            </a:r>
            <a:endParaRPr lang="en-US" dirty="0"/>
          </a:p>
        </p:txBody>
      </p:sp>
      <p:sp>
        <p:nvSpPr>
          <p:cNvPr id="11" name="Rounded Rectangle 10"/>
          <p:cNvSpPr/>
          <p:nvPr/>
        </p:nvSpPr>
        <p:spPr>
          <a:xfrm>
            <a:off x="9149178" y="4026023"/>
            <a:ext cx="1853954"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Time</a:t>
            </a:r>
          </a:p>
          <a:p>
            <a:pPr algn="ctr"/>
            <a:r>
              <a:rPr lang="en-US" dirty="0" smtClean="0"/>
              <a:t>Time</a:t>
            </a:r>
          </a:p>
          <a:p>
            <a:pPr algn="ctr"/>
            <a:r>
              <a:rPr lang="en-US" dirty="0" smtClean="0"/>
              <a:t>Time</a:t>
            </a:r>
          </a:p>
          <a:p>
            <a:pPr algn="ctr"/>
            <a:r>
              <a:rPr lang="en-US" dirty="0" smtClean="0"/>
              <a:t>Time</a:t>
            </a:r>
          </a:p>
          <a:p>
            <a:pPr algn="ctr"/>
            <a:r>
              <a:rPr lang="en-US" dirty="0" smtClean="0"/>
              <a:t>Time</a:t>
            </a:r>
            <a:endParaRPr lang="en-US" dirty="0"/>
          </a:p>
        </p:txBody>
      </p:sp>
      <p:sp>
        <p:nvSpPr>
          <p:cNvPr id="12" name="Rounded Rectangle 11"/>
          <p:cNvSpPr/>
          <p:nvPr/>
        </p:nvSpPr>
        <p:spPr>
          <a:xfrm>
            <a:off x="811567" y="3842198"/>
            <a:ext cx="3817398"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Expert Review</a:t>
            </a:r>
          </a:p>
          <a:p>
            <a:pPr algn="ctr"/>
            <a:endParaRPr lang="en-US" sz="2400" dirty="0"/>
          </a:p>
          <a:p>
            <a:pPr algn="ctr"/>
            <a:endParaRPr lang="en-US" sz="2400" dirty="0" smtClean="0"/>
          </a:p>
          <a:p>
            <a:pPr algn="ctr"/>
            <a:endParaRPr lang="en-US" sz="2400" dirty="0"/>
          </a:p>
        </p:txBody>
      </p:sp>
    </p:spTree>
    <p:extLst>
      <p:ext uri="{BB962C8B-B14F-4D97-AF65-F5344CB8AC3E}">
        <p14:creationId xmlns:p14="http://schemas.microsoft.com/office/powerpoint/2010/main" val="12671635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Grid</a:t>
            </a:r>
            <a:endParaRPr lang="en-US" dirty="0"/>
          </a:p>
        </p:txBody>
      </p:sp>
      <p:sp>
        <p:nvSpPr>
          <p:cNvPr id="3" name="Content Placeholder 2"/>
          <p:cNvSpPr>
            <a:spLocks noGrp="1"/>
          </p:cNvSpPr>
          <p:nvPr>
            <p:ph sz="quarter" idx="10"/>
          </p:nvPr>
        </p:nvSpPr>
        <p:spPr/>
        <p:txBody>
          <a:bodyPr/>
          <a:lstStyle/>
          <a:p>
            <a:r>
              <a:rPr lang="en-US" dirty="0" smtClean="0"/>
              <a:t>Bootstrap works on a grid</a:t>
            </a:r>
          </a:p>
          <a:p>
            <a:r>
              <a:rPr lang="en-US" dirty="0" smtClean="0"/>
              <a:t>The grid has 12 columns</a:t>
            </a:r>
          </a:p>
          <a:p>
            <a:r>
              <a:rPr lang="en-US" dirty="0" smtClean="0"/>
              <a:t>There are four grids</a:t>
            </a:r>
          </a:p>
          <a:p>
            <a:pPr lvl="1"/>
            <a:r>
              <a:rPr lang="en-US" dirty="0" smtClean="0"/>
              <a:t>One grid for each screen size</a:t>
            </a:r>
          </a:p>
          <a:p>
            <a:pPr lvl="2"/>
            <a:r>
              <a:rPr lang="en-US" dirty="0" smtClean="0"/>
              <a:t>Large (1200px and higher)</a:t>
            </a:r>
          </a:p>
          <a:p>
            <a:pPr lvl="2"/>
            <a:r>
              <a:rPr lang="en-US" dirty="0" smtClean="0"/>
              <a:t>Medium (992px-1200px)</a:t>
            </a:r>
          </a:p>
          <a:p>
            <a:pPr lvl="2"/>
            <a:r>
              <a:rPr lang="en-US" dirty="0" smtClean="0"/>
              <a:t>Small (768px-991px)</a:t>
            </a:r>
          </a:p>
          <a:p>
            <a:pPr lvl="2"/>
            <a:r>
              <a:rPr lang="en-US" dirty="0" smtClean="0"/>
              <a:t>Extra small (less than 768px)</a:t>
            </a:r>
            <a:endParaRPr lang="en-US" dirty="0"/>
          </a:p>
        </p:txBody>
      </p:sp>
    </p:spTree>
    <p:extLst>
      <p:ext uri="{BB962C8B-B14F-4D97-AF65-F5344CB8AC3E}">
        <p14:creationId xmlns:p14="http://schemas.microsoft.com/office/powerpoint/2010/main" val="20387961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Grid</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28628819"/>
              </p:ext>
            </p:extLst>
          </p:nvPr>
        </p:nvGraphicFramePr>
        <p:xfrm>
          <a:off x="379413" y="1387475"/>
          <a:ext cx="11525256" cy="1112520"/>
        </p:xfrm>
        <a:graphic>
          <a:graphicData uri="http://schemas.openxmlformats.org/drawingml/2006/table">
            <a:tbl>
              <a:tblPr firstRow="1" bandRow="1">
                <a:tableStyleId>{8A107856-5554-42FB-B03E-39F5DBC370BA}</a:tableStyleId>
              </a:tblPr>
              <a:tblGrid>
                <a:gridCol w="960438"/>
                <a:gridCol w="960438"/>
                <a:gridCol w="960438"/>
                <a:gridCol w="960438"/>
                <a:gridCol w="960438"/>
                <a:gridCol w="960438"/>
                <a:gridCol w="960438"/>
                <a:gridCol w="960438"/>
                <a:gridCol w="960438"/>
                <a:gridCol w="960438"/>
                <a:gridCol w="960438"/>
                <a:gridCol w="960438"/>
              </a:tblGrid>
              <a:tr h="37084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446815579"/>
              </p:ext>
            </p:extLst>
          </p:nvPr>
        </p:nvGraphicFramePr>
        <p:xfrm>
          <a:off x="378690" y="2773871"/>
          <a:ext cx="9614400" cy="1112520"/>
        </p:xfrm>
        <a:graphic>
          <a:graphicData uri="http://schemas.openxmlformats.org/drawingml/2006/table">
            <a:tbl>
              <a:tblPr firstRow="1" bandRow="1">
                <a:tableStyleId>{69CF1AB2-1976-4502-BF36-3FF5EA218861}</a:tableStyleId>
              </a:tblPr>
              <a:tblGrid>
                <a:gridCol w="801200"/>
                <a:gridCol w="801200"/>
                <a:gridCol w="801200"/>
                <a:gridCol w="801200"/>
                <a:gridCol w="801200"/>
                <a:gridCol w="801200"/>
                <a:gridCol w="801200"/>
                <a:gridCol w="801200"/>
                <a:gridCol w="801200"/>
                <a:gridCol w="801200"/>
                <a:gridCol w="801200"/>
                <a:gridCol w="801200"/>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1932779157"/>
              </p:ext>
            </p:extLst>
          </p:nvPr>
        </p:nvGraphicFramePr>
        <p:xfrm>
          <a:off x="378690" y="4169145"/>
          <a:ext cx="7336560" cy="1112520"/>
        </p:xfrm>
        <a:graphic>
          <a:graphicData uri="http://schemas.openxmlformats.org/drawingml/2006/table">
            <a:tbl>
              <a:tblPr firstRow="1" bandRow="1">
                <a:tableStyleId>{0505E3EF-67EA-436B-97B2-0124C06EBD24}</a:tableStyleId>
              </a:tblPr>
              <a:tblGrid>
                <a:gridCol w="611380"/>
                <a:gridCol w="611380"/>
                <a:gridCol w="611380"/>
                <a:gridCol w="611380"/>
                <a:gridCol w="611380"/>
                <a:gridCol w="611380"/>
                <a:gridCol w="611380"/>
                <a:gridCol w="611380"/>
                <a:gridCol w="611380"/>
                <a:gridCol w="611380"/>
                <a:gridCol w="611380"/>
                <a:gridCol w="611380"/>
              </a:tblGrid>
              <a:tr h="37084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4107111990"/>
              </p:ext>
            </p:extLst>
          </p:nvPr>
        </p:nvGraphicFramePr>
        <p:xfrm>
          <a:off x="379514" y="5537786"/>
          <a:ext cx="5245680" cy="1112520"/>
        </p:xfrm>
        <a:graphic>
          <a:graphicData uri="http://schemas.openxmlformats.org/drawingml/2006/table">
            <a:tbl>
              <a:tblPr firstRow="1" bandRow="1">
                <a:tableStyleId>{C4B1156A-380E-4F78-BDF5-A606A8083BF9}</a:tableStyleId>
              </a:tblPr>
              <a:tblGrid>
                <a:gridCol w="437140"/>
                <a:gridCol w="437140"/>
                <a:gridCol w="437140"/>
                <a:gridCol w="437140"/>
                <a:gridCol w="437140"/>
                <a:gridCol w="437140"/>
                <a:gridCol w="437140"/>
                <a:gridCol w="437140"/>
                <a:gridCol w="437140"/>
                <a:gridCol w="437140"/>
                <a:gridCol w="437140"/>
                <a:gridCol w="437140"/>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8" name="Rounded Rectangle 7"/>
          <p:cNvSpPr/>
          <p:nvPr/>
        </p:nvSpPr>
        <p:spPr>
          <a:xfrm>
            <a:off x="10230034" y="6458505"/>
            <a:ext cx="1961965" cy="39949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Extra Small</a:t>
            </a:r>
            <a:endParaRPr lang="en-US" dirty="0"/>
          </a:p>
        </p:txBody>
      </p:sp>
      <p:sp>
        <p:nvSpPr>
          <p:cNvPr id="9" name="Rounded Rectangle 8"/>
          <p:cNvSpPr/>
          <p:nvPr/>
        </p:nvSpPr>
        <p:spPr>
          <a:xfrm>
            <a:off x="10230035" y="5007811"/>
            <a:ext cx="1961965" cy="39949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Small</a:t>
            </a:r>
            <a:endParaRPr lang="en-US" dirty="0"/>
          </a:p>
        </p:txBody>
      </p:sp>
      <p:sp>
        <p:nvSpPr>
          <p:cNvPr id="10" name="Rounded Rectangle 9"/>
          <p:cNvSpPr/>
          <p:nvPr/>
        </p:nvSpPr>
        <p:spPr>
          <a:xfrm>
            <a:off x="10230035" y="2236367"/>
            <a:ext cx="1961965" cy="39949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Large</a:t>
            </a:r>
            <a:endParaRPr lang="en-US" dirty="0"/>
          </a:p>
        </p:txBody>
      </p:sp>
      <p:sp>
        <p:nvSpPr>
          <p:cNvPr id="11" name="Rounded Rectangle 10"/>
          <p:cNvSpPr/>
          <p:nvPr/>
        </p:nvSpPr>
        <p:spPr>
          <a:xfrm>
            <a:off x="10230035" y="3626528"/>
            <a:ext cx="1961965" cy="39949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Medium</a:t>
            </a:r>
            <a:endParaRPr lang="en-US" dirty="0"/>
          </a:p>
        </p:txBody>
      </p:sp>
    </p:spTree>
    <p:extLst>
      <p:ext uri="{BB962C8B-B14F-4D97-AF65-F5344CB8AC3E}">
        <p14:creationId xmlns:p14="http://schemas.microsoft.com/office/powerpoint/2010/main" val="8192227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 classes</a:t>
            </a:r>
            <a:endParaRPr lang="en-US" dirty="0"/>
          </a:p>
        </p:txBody>
      </p:sp>
      <p:sp>
        <p:nvSpPr>
          <p:cNvPr id="3" name="Content Placeholder 2"/>
          <p:cNvSpPr>
            <a:spLocks noGrp="1"/>
          </p:cNvSpPr>
          <p:nvPr>
            <p:ph sz="quarter" idx="10"/>
          </p:nvPr>
        </p:nvSpPr>
        <p:spPr/>
        <p:txBody>
          <a:bodyPr>
            <a:normAutofit/>
          </a:bodyPr>
          <a:lstStyle/>
          <a:p>
            <a:r>
              <a:rPr lang="en-US" dirty="0" smtClean="0"/>
              <a:t>Identified with three parts</a:t>
            </a:r>
          </a:p>
          <a:p>
            <a:endParaRPr lang="en-US" dirty="0" smtClean="0"/>
          </a:p>
          <a:p>
            <a:r>
              <a:rPr lang="en-US" dirty="0" smtClean="0">
                <a:latin typeface="Consolas" panose="020B0609020204030204" pitchFamily="49" charset="0"/>
                <a:cs typeface="Consolas" panose="020B0609020204030204" pitchFamily="49" charset="0"/>
              </a:rPr>
              <a:t>col</a:t>
            </a:r>
          </a:p>
          <a:p>
            <a:pPr lvl="1"/>
            <a:r>
              <a:rPr lang="en-US" dirty="0" smtClean="0"/>
              <a:t>Indicates column</a:t>
            </a:r>
          </a:p>
          <a:p>
            <a:r>
              <a:rPr lang="en-US" dirty="0" smtClean="0"/>
              <a:t>Grid size</a:t>
            </a:r>
          </a:p>
          <a:p>
            <a:pPr lvl="1"/>
            <a:r>
              <a:rPr lang="en-US" dirty="0" err="1" smtClean="0">
                <a:latin typeface="Consolas" panose="020B0609020204030204" pitchFamily="49" charset="0"/>
                <a:cs typeface="Consolas" panose="020B0609020204030204" pitchFamily="49" charset="0"/>
              </a:rPr>
              <a:t>lg</a:t>
            </a:r>
            <a:r>
              <a:rPr lang="en-US" dirty="0" smtClean="0"/>
              <a:t>, </a:t>
            </a:r>
            <a:r>
              <a:rPr lang="en-US" dirty="0" smtClean="0">
                <a:latin typeface="Consolas" panose="020B0609020204030204" pitchFamily="49" charset="0"/>
                <a:cs typeface="Consolas" panose="020B0609020204030204" pitchFamily="49" charset="0"/>
              </a:rPr>
              <a:t>md</a:t>
            </a:r>
            <a:r>
              <a:rPr lang="en-US" dirty="0" smtClean="0"/>
              <a:t>, </a:t>
            </a:r>
            <a:r>
              <a:rPr lang="en-US" dirty="0" err="1" smtClean="0">
                <a:latin typeface="Consolas" panose="020B0609020204030204" pitchFamily="49" charset="0"/>
                <a:cs typeface="Consolas" panose="020B0609020204030204" pitchFamily="49" charset="0"/>
              </a:rPr>
              <a:t>sm</a:t>
            </a:r>
            <a:r>
              <a:rPr lang="en-US" dirty="0" smtClean="0"/>
              <a:t>, </a:t>
            </a:r>
            <a:r>
              <a:rPr lang="en-US" dirty="0" err="1" smtClean="0">
                <a:latin typeface="Consolas" panose="020B0609020204030204" pitchFamily="49" charset="0"/>
                <a:cs typeface="Consolas" panose="020B0609020204030204" pitchFamily="49" charset="0"/>
              </a:rPr>
              <a:t>xs</a:t>
            </a:r>
            <a:endParaRPr lang="en-US" dirty="0" smtClean="0">
              <a:latin typeface="Consolas" panose="020B0609020204030204" pitchFamily="49" charset="0"/>
              <a:cs typeface="Consolas" panose="020B0609020204030204" pitchFamily="49" charset="0"/>
            </a:endParaRPr>
          </a:p>
          <a:p>
            <a:pPr lvl="1"/>
            <a:r>
              <a:rPr lang="en-US" dirty="0" smtClean="0"/>
              <a:t>Each size applies to itself and larger, unless overridden</a:t>
            </a:r>
          </a:p>
          <a:p>
            <a:pPr lvl="2"/>
            <a:r>
              <a:rPr lang="en-US" dirty="0" err="1" smtClean="0"/>
              <a:t>sm</a:t>
            </a:r>
            <a:r>
              <a:rPr lang="en-US" dirty="0" smtClean="0"/>
              <a:t> applies to Small, Medium and Large</a:t>
            </a:r>
          </a:p>
          <a:p>
            <a:r>
              <a:rPr lang="en-US" dirty="0" smtClean="0"/>
              <a:t>Number of columns</a:t>
            </a:r>
            <a:endParaRPr lang="en-US" dirty="0"/>
          </a:p>
        </p:txBody>
      </p:sp>
    </p:spTree>
    <p:extLst>
      <p:ext uri="{BB962C8B-B14F-4D97-AF65-F5344CB8AC3E}">
        <p14:creationId xmlns:p14="http://schemas.microsoft.com/office/powerpoint/2010/main" val="15674436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sz="quarter" idx="10"/>
          </p:nvPr>
        </p:nvSpPr>
        <p:spPr/>
        <p:txBody>
          <a:bodyPr/>
          <a:lstStyle/>
          <a:p>
            <a:r>
              <a:rPr lang="en-US" dirty="0" smtClean="0"/>
              <a:t>col-lg-6</a:t>
            </a:r>
          </a:p>
          <a:p>
            <a:pPr lvl="1"/>
            <a:r>
              <a:rPr lang="en-US" dirty="0" smtClean="0"/>
              <a:t>Applies to large (&gt;1200px)</a:t>
            </a:r>
          </a:p>
          <a:p>
            <a:pPr lvl="1"/>
            <a:r>
              <a:rPr lang="en-US" dirty="0" smtClean="0"/>
              <a:t>Takes up 6 columns</a:t>
            </a:r>
          </a:p>
          <a:p>
            <a:r>
              <a:rPr lang="en-US" dirty="0" smtClean="0"/>
              <a:t>col-md-4</a:t>
            </a:r>
          </a:p>
          <a:p>
            <a:pPr lvl="1"/>
            <a:r>
              <a:rPr lang="en-US" dirty="0" smtClean="0"/>
              <a:t>Applies to medium (992px-1200px)</a:t>
            </a:r>
          </a:p>
          <a:p>
            <a:pPr lvl="1"/>
            <a:r>
              <a:rPr lang="en-US" dirty="0" smtClean="0"/>
              <a:t>Takes up 4 columns</a:t>
            </a:r>
          </a:p>
          <a:p>
            <a:r>
              <a:rPr lang="en-US" dirty="0" smtClean="0"/>
              <a:t>col-sm-12</a:t>
            </a:r>
          </a:p>
          <a:p>
            <a:pPr lvl="1"/>
            <a:r>
              <a:rPr lang="en-US" dirty="0" smtClean="0"/>
              <a:t>Applies to small (768px-991px)</a:t>
            </a:r>
          </a:p>
          <a:p>
            <a:pPr lvl="1"/>
            <a:r>
              <a:rPr lang="en-US" dirty="0" smtClean="0"/>
              <a:t>Takes up 12 columns (the entire row)</a:t>
            </a:r>
            <a:endParaRPr lang="en-US" dirty="0"/>
          </a:p>
        </p:txBody>
      </p:sp>
    </p:spTree>
    <p:extLst>
      <p:ext uri="{BB962C8B-B14F-4D97-AF65-F5344CB8AC3E}">
        <p14:creationId xmlns:p14="http://schemas.microsoft.com/office/powerpoint/2010/main" val="349190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system</a:t>
            </a:r>
            <a:endParaRPr lang="en-US" dirty="0"/>
          </a:p>
        </p:txBody>
      </p:sp>
      <p:graphicFrame>
        <p:nvGraphicFramePr>
          <p:cNvPr id="7" name="Content Placeholder 6"/>
          <p:cNvGraphicFramePr>
            <a:graphicFrameLocks noGrp="1"/>
          </p:cNvGraphicFramePr>
          <p:nvPr>
            <p:ph sz="quarter" idx="10"/>
            <p:extLst>
              <p:ext uri="{D42A27DB-BD31-4B8C-83A1-F6EECF244321}">
                <p14:modId xmlns:p14="http://schemas.microsoft.com/office/powerpoint/2010/main" val="2240251645"/>
              </p:ext>
            </p:extLst>
          </p:nvPr>
        </p:nvGraphicFramePr>
        <p:xfrm>
          <a:off x="680225" y="1750740"/>
          <a:ext cx="10786520" cy="3631380"/>
        </p:xfrm>
        <a:graphic>
          <a:graphicData uri="http://schemas.openxmlformats.org/drawingml/2006/table">
            <a:tbl>
              <a:tblPr firstRow="1">
                <a:tableStyleId>{B301B821-A1FF-4177-AEE7-76D212191A09}</a:tableStyleId>
              </a:tblPr>
              <a:tblGrid>
                <a:gridCol w="2157304"/>
                <a:gridCol w="2157304"/>
                <a:gridCol w="2157304"/>
                <a:gridCol w="2157304"/>
                <a:gridCol w="2157304"/>
              </a:tblGrid>
              <a:tr h="847322">
                <a:tc>
                  <a:txBody>
                    <a:bodyPr/>
                    <a:lstStyle/>
                    <a:p>
                      <a:endParaRPr lang="en-US" dirty="0"/>
                    </a:p>
                  </a:txBody>
                  <a:tcPr anchor="ctr"/>
                </a:tc>
                <a:tc>
                  <a:txBody>
                    <a:bodyPr/>
                    <a:lstStyle/>
                    <a:p>
                      <a:r>
                        <a:rPr lang="en-US"/>
                        <a:t>Extra small devices Phones (&lt;768px) </a:t>
                      </a:r>
                    </a:p>
                  </a:txBody>
                  <a:tcPr anchor="ctr"/>
                </a:tc>
                <a:tc>
                  <a:txBody>
                    <a:bodyPr/>
                    <a:lstStyle/>
                    <a:p>
                      <a:r>
                        <a:rPr lang="en-US"/>
                        <a:t>Small devices Tablets (≥768px) </a:t>
                      </a:r>
                    </a:p>
                  </a:txBody>
                  <a:tcPr anchor="ctr"/>
                </a:tc>
                <a:tc>
                  <a:txBody>
                    <a:bodyPr/>
                    <a:lstStyle/>
                    <a:p>
                      <a:r>
                        <a:rPr lang="en-US"/>
                        <a:t>Medium devices Desktops (≥992px) </a:t>
                      </a:r>
                    </a:p>
                  </a:txBody>
                  <a:tcPr anchor="ctr"/>
                </a:tc>
                <a:tc>
                  <a:txBody>
                    <a:bodyPr/>
                    <a:lstStyle/>
                    <a:p>
                      <a:r>
                        <a:rPr lang="en-US"/>
                        <a:t>Large devices Desktops (≥1200px) </a:t>
                      </a:r>
                    </a:p>
                  </a:txBody>
                  <a:tcPr anchor="ctr"/>
                </a:tc>
              </a:tr>
              <a:tr h="847322">
                <a:tc>
                  <a:txBody>
                    <a:bodyPr/>
                    <a:lstStyle/>
                    <a:p>
                      <a:r>
                        <a:rPr lang="en-US"/>
                        <a:t>Grid behavior</a:t>
                      </a:r>
                    </a:p>
                  </a:txBody>
                  <a:tcPr anchor="ctr"/>
                </a:tc>
                <a:tc>
                  <a:txBody>
                    <a:bodyPr/>
                    <a:lstStyle/>
                    <a:p>
                      <a:r>
                        <a:rPr lang="en-US"/>
                        <a:t>Horizontal at all times</a:t>
                      </a:r>
                    </a:p>
                  </a:txBody>
                  <a:tcPr anchor="ctr"/>
                </a:tc>
                <a:tc gridSpan="3">
                  <a:txBody>
                    <a:bodyPr/>
                    <a:lstStyle/>
                    <a:p>
                      <a:r>
                        <a:rPr lang="en-US" dirty="0"/>
                        <a:t>Collapsed to start, horizontal above breakpoints</a:t>
                      </a:r>
                    </a:p>
                  </a:txBody>
                  <a:tcPr anchor="ctr"/>
                </a:tc>
                <a:tc hMerge="1">
                  <a:txBody>
                    <a:bodyPr/>
                    <a:lstStyle/>
                    <a:p>
                      <a:endParaRPr lang="en-US"/>
                    </a:p>
                  </a:txBody>
                  <a:tcPr/>
                </a:tc>
                <a:tc hMerge="1">
                  <a:txBody>
                    <a:bodyPr/>
                    <a:lstStyle/>
                    <a:p>
                      <a:endParaRPr lang="en-US"/>
                    </a:p>
                  </a:txBody>
                  <a:tcPr/>
                </a:tc>
              </a:tr>
              <a:tr h="484184">
                <a:tc>
                  <a:txBody>
                    <a:bodyPr/>
                    <a:lstStyle/>
                    <a:p>
                      <a:r>
                        <a:rPr lang="en-US"/>
                        <a:t>Container width</a:t>
                      </a:r>
                    </a:p>
                  </a:txBody>
                  <a:tcPr anchor="ctr"/>
                </a:tc>
                <a:tc>
                  <a:txBody>
                    <a:bodyPr/>
                    <a:lstStyle/>
                    <a:p>
                      <a:r>
                        <a:rPr lang="en-US"/>
                        <a:t>None (auto)</a:t>
                      </a:r>
                    </a:p>
                  </a:txBody>
                  <a:tcPr anchor="ctr"/>
                </a:tc>
                <a:tc>
                  <a:txBody>
                    <a:bodyPr/>
                    <a:lstStyle/>
                    <a:p>
                      <a:r>
                        <a:rPr lang="en-US"/>
                        <a:t>750px</a:t>
                      </a:r>
                    </a:p>
                  </a:txBody>
                  <a:tcPr anchor="ctr"/>
                </a:tc>
                <a:tc>
                  <a:txBody>
                    <a:bodyPr/>
                    <a:lstStyle/>
                    <a:p>
                      <a:r>
                        <a:rPr lang="en-US"/>
                        <a:t>970px</a:t>
                      </a:r>
                    </a:p>
                  </a:txBody>
                  <a:tcPr anchor="ctr"/>
                </a:tc>
                <a:tc>
                  <a:txBody>
                    <a:bodyPr/>
                    <a:lstStyle/>
                    <a:p>
                      <a:r>
                        <a:rPr lang="en-US"/>
                        <a:t>1170px</a:t>
                      </a:r>
                    </a:p>
                  </a:txBody>
                  <a:tcPr anchor="ctr"/>
                </a:tc>
              </a:tr>
              <a:tr h="484184">
                <a:tc>
                  <a:txBody>
                    <a:bodyPr/>
                    <a:lstStyle/>
                    <a:p>
                      <a:r>
                        <a:rPr lang="en-US"/>
                        <a:t>Class prefix</a:t>
                      </a:r>
                    </a:p>
                  </a:txBody>
                  <a:tcPr anchor="ctr"/>
                </a:tc>
                <a:tc>
                  <a:txBody>
                    <a:bodyPr/>
                    <a:lstStyle/>
                    <a:p>
                      <a:r>
                        <a:rPr lang="en-US"/>
                        <a:t>.col-xs-</a:t>
                      </a:r>
                    </a:p>
                  </a:txBody>
                  <a:tcPr anchor="ctr"/>
                </a:tc>
                <a:tc>
                  <a:txBody>
                    <a:bodyPr/>
                    <a:lstStyle/>
                    <a:p>
                      <a:r>
                        <a:rPr lang="en-US"/>
                        <a:t>.col-sm-</a:t>
                      </a:r>
                    </a:p>
                  </a:txBody>
                  <a:tcPr anchor="ctr"/>
                </a:tc>
                <a:tc>
                  <a:txBody>
                    <a:bodyPr/>
                    <a:lstStyle/>
                    <a:p>
                      <a:r>
                        <a:rPr lang="en-US"/>
                        <a:t>.col-md-</a:t>
                      </a:r>
                    </a:p>
                  </a:txBody>
                  <a:tcPr anchor="ctr"/>
                </a:tc>
                <a:tc>
                  <a:txBody>
                    <a:bodyPr/>
                    <a:lstStyle/>
                    <a:p>
                      <a:r>
                        <a:rPr lang="en-US"/>
                        <a:t>.col-lg-</a:t>
                      </a:r>
                    </a:p>
                  </a:txBody>
                  <a:tcPr anchor="ctr"/>
                </a:tc>
              </a:tr>
              <a:tr h="484184">
                <a:tc>
                  <a:txBody>
                    <a:bodyPr/>
                    <a:lstStyle/>
                    <a:p>
                      <a:r>
                        <a:rPr lang="en-US" dirty="0"/>
                        <a:t>Column width</a:t>
                      </a:r>
                    </a:p>
                  </a:txBody>
                  <a:tcPr anchor="ctr"/>
                </a:tc>
                <a:tc>
                  <a:txBody>
                    <a:bodyPr/>
                    <a:lstStyle/>
                    <a:p>
                      <a:r>
                        <a:rPr lang="en-US"/>
                        <a:t>Auto</a:t>
                      </a:r>
                    </a:p>
                  </a:txBody>
                  <a:tcPr anchor="ctr"/>
                </a:tc>
                <a:tc>
                  <a:txBody>
                    <a:bodyPr/>
                    <a:lstStyle/>
                    <a:p>
                      <a:r>
                        <a:rPr lang="en-US"/>
                        <a:t>60px</a:t>
                      </a:r>
                    </a:p>
                  </a:txBody>
                  <a:tcPr anchor="ctr"/>
                </a:tc>
                <a:tc>
                  <a:txBody>
                    <a:bodyPr/>
                    <a:lstStyle/>
                    <a:p>
                      <a:r>
                        <a:rPr lang="en-US"/>
                        <a:t>78px</a:t>
                      </a:r>
                    </a:p>
                  </a:txBody>
                  <a:tcPr anchor="ctr"/>
                </a:tc>
                <a:tc>
                  <a:txBody>
                    <a:bodyPr/>
                    <a:lstStyle/>
                    <a:p>
                      <a:r>
                        <a:rPr lang="en-US"/>
                        <a:t>95px</a:t>
                      </a:r>
                    </a:p>
                  </a:txBody>
                  <a:tcPr anchor="ctr"/>
                </a:tc>
              </a:tr>
              <a:tr h="484184">
                <a:tc>
                  <a:txBody>
                    <a:bodyPr/>
                    <a:lstStyle/>
                    <a:p>
                      <a:r>
                        <a:rPr lang="en-US"/>
                        <a:t>Gutter width</a:t>
                      </a:r>
                    </a:p>
                  </a:txBody>
                  <a:tcPr anchor="ctr"/>
                </a:tc>
                <a:tc gridSpan="4">
                  <a:txBody>
                    <a:bodyPr/>
                    <a:lstStyle/>
                    <a:p>
                      <a:r>
                        <a:rPr lang="en-US" dirty="0"/>
                        <a:t>30px (15px on each side of a column)</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3" name="Rounded Rectangle 2"/>
          <p:cNvSpPr/>
          <p:nvPr/>
        </p:nvSpPr>
        <p:spPr>
          <a:xfrm>
            <a:off x="8219090" y="5864772"/>
            <a:ext cx="3684856" cy="672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Always 12 columns</a:t>
            </a:r>
            <a:endParaRPr lang="en-US" dirty="0"/>
          </a:p>
        </p:txBody>
      </p:sp>
    </p:spTree>
    <p:extLst>
      <p:ext uri="{BB962C8B-B14F-4D97-AF65-F5344CB8AC3E}">
        <p14:creationId xmlns:p14="http://schemas.microsoft.com/office/powerpoint/2010/main" val="13744125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Design</a:t>
            </a:r>
            <a:endParaRPr lang="en-US" dirty="0"/>
          </a:p>
        </p:txBody>
      </p:sp>
      <p:sp>
        <p:nvSpPr>
          <p:cNvPr id="4" name="Rectangle 3"/>
          <p:cNvSpPr/>
          <p:nvPr/>
        </p:nvSpPr>
        <p:spPr>
          <a:xfrm>
            <a:off x="379514" y="1245702"/>
            <a:ext cx="11401154" cy="505744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Rounded Rectangle 4"/>
          <p:cNvSpPr/>
          <p:nvPr/>
        </p:nvSpPr>
        <p:spPr>
          <a:xfrm>
            <a:off x="772357" y="1518082"/>
            <a:ext cx="10422385" cy="94103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smtClean="0"/>
              <a:t>Banner</a:t>
            </a:r>
            <a:endParaRPr lang="en-US" sz="3200" dirty="0"/>
          </a:p>
        </p:txBody>
      </p:sp>
      <p:sp>
        <p:nvSpPr>
          <p:cNvPr id="6" name="Rounded Rectangle 5"/>
          <p:cNvSpPr/>
          <p:nvPr/>
        </p:nvSpPr>
        <p:spPr>
          <a:xfrm>
            <a:off x="772358" y="2581569"/>
            <a:ext cx="1455938"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Cover Art</a:t>
            </a:r>
            <a:endParaRPr lang="en-US" sz="2400" dirty="0"/>
          </a:p>
        </p:txBody>
      </p:sp>
      <p:sp>
        <p:nvSpPr>
          <p:cNvPr id="7" name="Rounded Rectangle 6"/>
          <p:cNvSpPr/>
          <p:nvPr/>
        </p:nvSpPr>
        <p:spPr>
          <a:xfrm>
            <a:off x="2621140" y="2581569"/>
            <a:ext cx="8573602"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Title</a:t>
            </a:r>
          </a:p>
          <a:p>
            <a:pPr algn="ctr"/>
            <a:r>
              <a:rPr lang="en-US" sz="2400" dirty="0" smtClean="0"/>
              <a:t>Artist</a:t>
            </a:r>
          </a:p>
          <a:p>
            <a:pPr algn="ctr"/>
            <a:r>
              <a:rPr lang="en-US" sz="2400" dirty="0" smtClean="0"/>
              <a:t>Bio</a:t>
            </a:r>
            <a:endParaRPr lang="en-US" sz="2400" dirty="0"/>
          </a:p>
        </p:txBody>
      </p:sp>
      <p:sp>
        <p:nvSpPr>
          <p:cNvPr id="8" name="Rounded Rectangle 7"/>
          <p:cNvSpPr/>
          <p:nvPr/>
        </p:nvSpPr>
        <p:spPr>
          <a:xfrm>
            <a:off x="4820575" y="3867526"/>
            <a:ext cx="6374167"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400" dirty="0"/>
          </a:p>
        </p:txBody>
      </p:sp>
      <p:sp>
        <p:nvSpPr>
          <p:cNvPr id="9" name="Rounded Rectangle 8"/>
          <p:cNvSpPr/>
          <p:nvPr/>
        </p:nvSpPr>
        <p:spPr>
          <a:xfrm>
            <a:off x="5154226" y="4026024"/>
            <a:ext cx="3764132"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Track</a:t>
            </a:r>
          </a:p>
          <a:p>
            <a:pPr algn="ctr"/>
            <a:r>
              <a:rPr lang="en-US" dirty="0" smtClean="0"/>
              <a:t>Track</a:t>
            </a:r>
          </a:p>
          <a:p>
            <a:pPr algn="ctr"/>
            <a:r>
              <a:rPr lang="en-US" dirty="0" smtClean="0"/>
              <a:t>Track</a:t>
            </a:r>
          </a:p>
          <a:p>
            <a:pPr algn="ctr"/>
            <a:r>
              <a:rPr lang="en-US" dirty="0" smtClean="0"/>
              <a:t>Track</a:t>
            </a:r>
          </a:p>
          <a:p>
            <a:pPr algn="ctr"/>
            <a:r>
              <a:rPr lang="en-US" dirty="0" smtClean="0"/>
              <a:t>Track</a:t>
            </a:r>
            <a:endParaRPr lang="en-US" dirty="0"/>
          </a:p>
        </p:txBody>
      </p:sp>
      <p:sp>
        <p:nvSpPr>
          <p:cNvPr id="11" name="Rounded Rectangle 10"/>
          <p:cNvSpPr/>
          <p:nvPr/>
        </p:nvSpPr>
        <p:spPr>
          <a:xfrm>
            <a:off x="9149178" y="4026023"/>
            <a:ext cx="1853954"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Time</a:t>
            </a:r>
          </a:p>
          <a:p>
            <a:pPr algn="ctr"/>
            <a:r>
              <a:rPr lang="en-US" dirty="0" smtClean="0"/>
              <a:t>Time</a:t>
            </a:r>
          </a:p>
          <a:p>
            <a:pPr algn="ctr"/>
            <a:r>
              <a:rPr lang="en-US" dirty="0" smtClean="0"/>
              <a:t>Time</a:t>
            </a:r>
          </a:p>
          <a:p>
            <a:pPr algn="ctr"/>
            <a:r>
              <a:rPr lang="en-US" dirty="0" smtClean="0"/>
              <a:t>Time</a:t>
            </a:r>
          </a:p>
          <a:p>
            <a:pPr algn="ctr"/>
            <a:r>
              <a:rPr lang="en-US" dirty="0" smtClean="0"/>
              <a:t>Time</a:t>
            </a:r>
            <a:endParaRPr lang="en-US" dirty="0"/>
          </a:p>
        </p:txBody>
      </p:sp>
      <p:sp>
        <p:nvSpPr>
          <p:cNvPr id="12" name="Rounded Rectangle 11"/>
          <p:cNvSpPr/>
          <p:nvPr/>
        </p:nvSpPr>
        <p:spPr>
          <a:xfrm>
            <a:off x="811567" y="3842198"/>
            <a:ext cx="3817398"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Expert Review</a:t>
            </a:r>
          </a:p>
          <a:p>
            <a:pPr algn="ctr"/>
            <a:endParaRPr lang="en-US" sz="2400" dirty="0"/>
          </a:p>
          <a:p>
            <a:pPr algn="ctr"/>
            <a:endParaRPr lang="en-US" sz="2400" dirty="0" smtClean="0"/>
          </a:p>
          <a:p>
            <a:pPr algn="ctr"/>
            <a:endParaRPr lang="en-US" sz="2400" dirty="0"/>
          </a:p>
        </p:txBody>
      </p:sp>
    </p:spTree>
    <p:extLst>
      <p:ext uri="{BB962C8B-B14F-4D97-AF65-F5344CB8AC3E}">
        <p14:creationId xmlns:p14="http://schemas.microsoft.com/office/powerpoint/2010/main" val="30769213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Page Layouts</a:t>
            </a:r>
            <a:endParaRPr lang="en-US" dirty="0"/>
          </a:p>
        </p:txBody>
      </p:sp>
    </p:spTree>
    <p:extLst>
      <p:ext uri="{BB962C8B-B14F-4D97-AF65-F5344CB8AC3E}">
        <p14:creationId xmlns:p14="http://schemas.microsoft.com/office/powerpoint/2010/main" val="1703149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6507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Bootstrap classes</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518618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Bootstrap classes</a:t>
            </a:r>
            <a:endParaRPr lang="en-US" dirty="0"/>
          </a:p>
        </p:txBody>
      </p:sp>
      <p:sp>
        <p:nvSpPr>
          <p:cNvPr id="5" name="Content Placeholder 4"/>
          <p:cNvSpPr>
            <a:spLocks noGrp="1"/>
          </p:cNvSpPr>
          <p:nvPr>
            <p:ph sz="quarter" idx="10"/>
          </p:nvPr>
        </p:nvSpPr>
        <p:spPr/>
        <p:txBody>
          <a:bodyPr/>
          <a:lstStyle/>
          <a:p>
            <a:r>
              <a:rPr lang="en-US" dirty="0" smtClean="0"/>
              <a:t>“Call” Bootstrap components</a:t>
            </a:r>
          </a:p>
          <a:p>
            <a:r>
              <a:rPr lang="en-US" dirty="0" smtClean="0"/>
              <a:t>Three common starting classes</a:t>
            </a:r>
          </a:p>
          <a:p>
            <a:pPr lvl="1"/>
            <a:r>
              <a:rPr lang="en-US" dirty="0" smtClean="0"/>
              <a:t>container</a:t>
            </a:r>
          </a:p>
          <a:p>
            <a:pPr lvl="2"/>
            <a:r>
              <a:rPr lang="en-US" dirty="0" smtClean="0"/>
              <a:t>Creates a “fixed width” container</a:t>
            </a:r>
          </a:p>
          <a:p>
            <a:pPr lvl="1"/>
            <a:r>
              <a:rPr lang="en-US" dirty="0" smtClean="0"/>
              <a:t>container-fluid</a:t>
            </a:r>
          </a:p>
          <a:p>
            <a:pPr lvl="2"/>
            <a:r>
              <a:rPr lang="en-US" dirty="0" smtClean="0"/>
              <a:t>Container will always be the width of the browser</a:t>
            </a:r>
          </a:p>
          <a:p>
            <a:pPr lvl="1"/>
            <a:r>
              <a:rPr lang="en-US" dirty="0" err="1" smtClean="0"/>
              <a:t>jumbotron</a:t>
            </a:r>
            <a:endParaRPr lang="en-US" dirty="0" smtClean="0"/>
          </a:p>
          <a:p>
            <a:pPr lvl="2"/>
            <a:r>
              <a:rPr lang="en-US" dirty="0" smtClean="0"/>
              <a:t>Used to create title sections</a:t>
            </a:r>
            <a:endParaRPr lang="en-US" dirty="0"/>
          </a:p>
        </p:txBody>
      </p:sp>
    </p:spTree>
    <p:extLst>
      <p:ext uri="{BB962C8B-B14F-4D97-AF65-F5344CB8AC3E}">
        <p14:creationId xmlns:p14="http://schemas.microsoft.com/office/powerpoint/2010/main" val="2146623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 Class IntelliSense</a:t>
            </a:r>
            <a:endParaRPr lang="en-US" dirty="0"/>
          </a:p>
        </p:txBody>
      </p:sp>
      <p:pic>
        <p:nvPicPr>
          <p:cNvPr id="4" name="Content Placeholder 3"/>
          <p:cNvPicPr>
            <a:picLocks noGrp="1" noChangeAspect="1"/>
          </p:cNvPicPr>
          <p:nvPr>
            <p:ph sz="quarter" idx="10"/>
          </p:nvPr>
        </p:nvPicPr>
        <p:blipFill>
          <a:blip r:embed="rId2"/>
          <a:stretch>
            <a:fillRect/>
          </a:stretch>
        </p:blipFill>
        <p:spPr>
          <a:xfrm>
            <a:off x="2440146" y="1973767"/>
            <a:ext cx="5902167" cy="3283240"/>
          </a:xfrm>
          <a:prstGeom prst="rect">
            <a:avLst/>
          </a:prstGeom>
        </p:spPr>
      </p:pic>
    </p:spTree>
    <p:extLst>
      <p:ext uri="{BB962C8B-B14F-4D97-AF65-F5344CB8AC3E}">
        <p14:creationId xmlns:p14="http://schemas.microsoft.com/office/powerpoint/2010/main" val="2442902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 Missing Class Detection</a:t>
            </a:r>
            <a:endParaRPr lang="en-US" dirty="0"/>
          </a:p>
        </p:txBody>
      </p:sp>
      <p:pic>
        <p:nvPicPr>
          <p:cNvPr id="4" name="Content Placeholder 3"/>
          <p:cNvPicPr>
            <a:picLocks noGrp="1" noChangeAspect="1"/>
          </p:cNvPicPr>
          <p:nvPr>
            <p:ph sz="quarter" idx="10"/>
          </p:nvPr>
        </p:nvPicPr>
        <p:blipFill>
          <a:blip r:embed="rId2"/>
          <a:stretch>
            <a:fillRect/>
          </a:stretch>
        </p:blipFill>
        <p:spPr>
          <a:xfrm>
            <a:off x="961984" y="2386361"/>
            <a:ext cx="7276367" cy="1598709"/>
          </a:xfrm>
          <a:prstGeom prst="rect">
            <a:avLst/>
          </a:prstGeom>
        </p:spPr>
      </p:pic>
    </p:spTree>
    <p:extLst>
      <p:ext uri="{BB962C8B-B14F-4D97-AF65-F5344CB8AC3E}">
        <p14:creationId xmlns:p14="http://schemas.microsoft.com/office/powerpoint/2010/main" val="33347929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snippets</a:t>
            </a:r>
            <a:endParaRPr lang="en-US" dirty="0"/>
          </a:p>
        </p:txBody>
      </p:sp>
      <p:sp>
        <p:nvSpPr>
          <p:cNvPr id="3" name="Content Placeholder 2"/>
          <p:cNvSpPr>
            <a:spLocks noGrp="1"/>
          </p:cNvSpPr>
          <p:nvPr>
            <p:ph sz="quarter" idx="10"/>
          </p:nvPr>
        </p:nvSpPr>
        <p:spPr/>
        <p:txBody>
          <a:bodyPr/>
          <a:lstStyle/>
          <a:p>
            <a:r>
              <a:rPr lang="en-US" dirty="0" smtClean="0"/>
              <a:t>Snippets are an “enhanced copy/paste”</a:t>
            </a:r>
          </a:p>
          <a:p>
            <a:pPr lvl="1"/>
            <a:r>
              <a:rPr lang="en-US" dirty="0" smtClean="0"/>
              <a:t>Simplify typing out blocks of code</a:t>
            </a:r>
          </a:p>
          <a:p>
            <a:pPr lvl="1"/>
            <a:r>
              <a:rPr lang="en-US" dirty="0" smtClean="0"/>
              <a:t>Accessed by:</a:t>
            </a:r>
          </a:p>
          <a:p>
            <a:pPr lvl="2"/>
            <a:r>
              <a:rPr lang="en-US" dirty="0" smtClean="0"/>
              <a:t>Right click &gt; Insert Snippet</a:t>
            </a:r>
          </a:p>
          <a:p>
            <a:pPr lvl="2"/>
            <a:r>
              <a:rPr lang="en-US" dirty="0" err="1" smtClean="0"/>
              <a:t>Ctl</a:t>
            </a:r>
            <a:r>
              <a:rPr lang="en-US" dirty="0" smtClean="0"/>
              <a:t>-K, </a:t>
            </a:r>
            <a:r>
              <a:rPr lang="en-US" dirty="0" err="1" smtClean="0"/>
              <a:t>Ctl</a:t>
            </a:r>
            <a:r>
              <a:rPr lang="en-US" dirty="0" smtClean="0"/>
              <a:t>-X</a:t>
            </a:r>
            <a:endParaRPr lang="en-US" dirty="0"/>
          </a:p>
          <a:p>
            <a:pPr lvl="1"/>
            <a:endParaRPr lang="en-US" dirty="0" smtClean="0"/>
          </a:p>
          <a:p>
            <a:r>
              <a:rPr lang="en-US" dirty="0" smtClean="0"/>
              <a:t>Snippets are available for Bootstrap</a:t>
            </a:r>
          </a:p>
          <a:p>
            <a:pPr lvl="1"/>
            <a:r>
              <a:rPr lang="en-US" dirty="0" smtClean="0"/>
              <a:t>GitHub project by Eric </a:t>
            </a:r>
            <a:r>
              <a:rPr lang="en-US" dirty="0" err="1" smtClean="0"/>
              <a:t>Lebetsamer</a:t>
            </a:r>
            <a:endParaRPr lang="en-US" dirty="0" smtClean="0"/>
          </a:p>
          <a:p>
            <a:pPr lvl="2"/>
            <a:r>
              <a:rPr lang="en-US" dirty="0"/>
              <a:t>https://</a:t>
            </a:r>
            <a:r>
              <a:rPr lang="en-US" dirty="0" smtClean="0"/>
              <a:t>github.com/elebetsamer</a:t>
            </a:r>
          </a:p>
          <a:p>
            <a:pPr marL="914090" lvl="2" indent="0">
              <a:buNone/>
            </a:pPr>
            <a:endParaRPr lang="en-US" dirty="0"/>
          </a:p>
        </p:txBody>
      </p:sp>
    </p:spTree>
    <p:extLst>
      <p:ext uri="{BB962C8B-B14F-4D97-AF65-F5344CB8AC3E}">
        <p14:creationId xmlns:p14="http://schemas.microsoft.com/office/powerpoint/2010/main" val="26801711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a:t>
            </a:r>
            <a:r>
              <a:rPr lang="en-US" smtClean="0"/>
              <a:t>Studio Support</a:t>
            </a:r>
            <a:endParaRPr lang="en-US" dirty="0"/>
          </a:p>
        </p:txBody>
      </p:sp>
    </p:spTree>
    <p:extLst>
      <p:ext uri="{BB962C8B-B14F-4D97-AF65-F5344CB8AC3E}">
        <p14:creationId xmlns:p14="http://schemas.microsoft.com/office/powerpoint/2010/main" val="42099505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Bootstrap Grid</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890014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Layout</a:t>
            </a:r>
            <a:endParaRPr lang="en-US" dirty="0"/>
          </a:p>
        </p:txBody>
      </p:sp>
      <p:pic>
        <p:nvPicPr>
          <p:cNvPr id="4" name="Content Placeholder 3" descr="Screen Clipping"/>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128113" y="1208989"/>
            <a:ext cx="5935774" cy="4440022"/>
          </a:xfrm>
        </p:spPr>
      </p:pic>
    </p:spTree>
    <p:extLst>
      <p:ext uri="{BB962C8B-B14F-4D97-AF65-F5344CB8AC3E}">
        <p14:creationId xmlns:p14="http://schemas.microsoft.com/office/powerpoint/2010/main" val="1580714056"/>
      </p:ext>
    </p:extLst>
  </p:cSld>
  <p:clrMapOvr>
    <a:masterClrMapping/>
  </p:clrMapOvr>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6A4A2F-D536-414F-A6A8-B65706EA048E}">
  <ds:schemaRefs>
    <ds:schemaRef ds:uri="http://schemas.microsoft.com/sharepoint/v3/contenttype/forms"/>
  </ds:schemaRefs>
</ds:datastoreItem>
</file>

<file path=customXml/itemProps2.xml><?xml version="1.0" encoding="utf-8"?>
<ds:datastoreItem xmlns:ds="http://schemas.openxmlformats.org/officeDocument/2006/customXml" ds:itemID="{2C359FA1-DD3A-49D9-8299-D7EB8CDA4CEF}">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239b4775-11ac-4188-ac69-b5b775bb2155"/>
    <ds:schemaRef ds:uri="http://www.w3.org/XML/1998/namespace"/>
  </ds:schemaRefs>
</ds:datastoreItem>
</file>

<file path=customXml/itemProps3.xml><?xml version="1.0" encoding="utf-8"?>
<ds:datastoreItem xmlns:ds="http://schemas.openxmlformats.org/officeDocument/2006/customXml" ds:itemID="{A36A52FC-B7FF-4857-853D-F9A69800E8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MVA</Template>
  <TotalTime>9096</TotalTime>
  <Words>359</Words>
  <Application>Microsoft Office PowerPoint</Application>
  <PresentationFormat>Widescreen</PresentationFormat>
  <Paragraphs>129</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Consolas</vt:lpstr>
      <vt:lpstr>Segoe</vt:lpstr>
      <vt:lpstr>Segoe UI</vt:lpstr>
      <vt:lpstr>Segoe UI Light</vt:lpstr>
      <vt:lpstr>MVA</vt:lpstr>
      <vt:lpstr>PowerPoint Presentation</vt:lpstr>
      <vt:lpstr>PowerPoint Presentation</vt:lpstr>
      <vt:lpstr>Bootstrap classes</vt:lpstr>
      <vt:lpstr>Visual Studio – Class IntelliSense</vt:lpstr>
      <vt:lpstr>Visual Studio – Missing Class Detection</vt:lpstr>
      <vt:lpstr>Bootstrap snippets</vt:lpstr>
      <vt:lpstr>Visual Studio Support</vt:lpstr>
      <vt:lpstr>PowerPoint Presentation</vt:lpstr>
      <vt:lpstr>Responsive Layout</vt:lpstr>
      <vt:lpstr>Responsive Layout</vt:lpstr>
      <vt:lpstr>Site Design</vt:lpstr>
      <vt:lpstr>Bootstrap Grid</vt:lpstr>
      <vt:lpstr>Bootstrap Grid</vt:lpstr>
      <vt:lpstr>Column classes</vt:lpstr>
      <vt:lpstr>Examples</vt:lpstr>
      <vt:lpstr>Grid system</vt:lpstr>
      <vt:lpstr>Site Design</vt:lpstr>
      <vt:lpstr>Page Layouts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Harrison</dc:creator>
  <cp:lastModifiedBy>Christopher Harrison</cp:lastModifiedBy>
  <cp:revision>30</cp:revision>
  <dcterms:created xsi:type="dcterms:W3CDTF">2014-08-11T22:17:29Z</dcterms:created>
  <dcterms:modified xsi:type="dcterms:W3CDTF">2014-12-30T18:15:40Z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ies>
</file>