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97" r:id="rId6"/>
    <p:sldId id="298" r:id="rId7"/>
    <p:sldId id="292" r:id="rId8"/>
    <p:sldId id="291" r:id="rId9"/>
    <p:sldId id="293" r:id="rId10"/>
    <p:sldId id="295" r:id="rId11"/>
    <p:sldId id="294" r:id="rId12"/>
    <p:sldId id="296" r:id="rId13"/>
    <p:sldId id="289" r:id="rId14"/>
    <p:sldId id="288" r:id="rId15"/>
    <p:sldId id="290"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varScale="1">
        <p:scale>
          <a:sx n="80" d="100"/>
          <a:sy n="80" d="100"/>
        </p:scale>
        <p:origin x="174" y="7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Page design</a:t>
            </a:r>
            <a:endParaRPr lang="en-US" dirty="0"/>
          </a:p>
        </p:txBody>
      </p:sp>
      <p:sp>
        <p:nvSpPr>
          <p:cNvPr id="4" name="Subtitle 3"/>
          <p:cNvSpPr>
            <a:spLocks noGrp="1"/>
          </p:cNvSpPr>
          <p:nvPr>
            <p:ph type="subTitle" idx="1"/>
          </p:nvPr>
        </p:nvSpPr>
        <p:spPr/>
        <p:txBody>
          <a:bodyPr>
            <a:normAutofit fontScale="92500" lnSpcReduction="20000"/>
          </a:bodyPr>
          <a:lstStyle/>
          <a:p>
            <a:r>
              <a:rPr lang="en-US" dirty="0" smtClean="0"/>
              <a:t>Christopher Harrison</a:t>
            </a:r>
          </a:p>
          <a:p>
            <a:r>
              <a:rPr lang="en-US" dirty="0" smtClean="0"/>
              <a:t>@</a:t>
            </a:r>
            <a:r>
              <a:rPr lang="en-US" dirty="0" err="1" smtClean="0"/>
              <a:t>geektrainer</a:t>
            </a:r>
            <a:endParaRPr lang="en-US" dirty="0" smtClean="0"/>
          </a:p>
          <a:p>
            <a:r>
              <a:rPr lang="en-US" dirty="0" smtClean="0"/>
              <a:t>Content Developer</a:t>
            </a:r>
          </a:p>
          <a:p>
            <a:r>
              <a:rPr lang="en-US" dirty="0" smtClean="0"/>
              <a:t>Microsoft</a:t>
            </a:r>
            <a:endParaRPr lang="en-US" dirty="0"/>
          </a:p>
        </p:txBody>
      </p:sp>
    </p:spTree>
    <p:extLst>
      <p:ext uri="{BB962C8B-B14F-4D97-AF65-F5344CB8AC3E}">
        <p14:creationId xmlns:p14="http://schemas.microsoft.com/office/powerpoint/2010/main" val="642877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3052516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Visibility</a:t>
            </a:r>
            <a:endParaRPr lang="en-US" dirty="0"/>
          </a:p>
        </p:txBody>
      </p:sp>
      <p:sp>
        <p:nvSpPr>
          <p:cNvPr id="3" name="Content Placeholder 2"/>
          <p:cNvSpPr>
            <a:spLocks noGrp="1"/>
          </p:cNvSpPr>
          <p:nvPr>
            <p:ph sz="quarter" idx="10"/>
          </p:nvPr>
        </p:nvSpPr>
        <p:spPr/>
        <p:txBody>
          <a:bodyPr/>
          <a:lstStyle/>
          <a:p>
            <a:r>
              <a:rPr lang="en-US" dirty="0" smtClean="0"/>
              <a:t>Options</a:t>
            </a:r>
          </a:p>
          <a:p>
            <a:pPr lvl="1"/>
            <a:r>
              <a:rPr lang="en-US" dirty="0" smtClean="0"/>
              <a:t>Hidden</a:t>
            </a:r>
          </a:p>
          <a:p>
            <a:pPr lvl="2"/>
            <a:r>
              <a:rPr lang="en-US" dirty="0" smtClean="0"/>
              <a:t>Visible by default</a:t>
            </a:r>
          </a:p>
          <a:p>
            <a:pPr lvl="1"/>
            <a:r>
              <a:rPr lang="en-US" dirty="0" smtClean="0"/>
              <a:t>Visible</a:t>
            </a:r>
          </a:p>
          <a:p>
            <a:pPr lvl="2"/>
            <a:r>
              <a:rPr lang="en-US" dirty="0" smtClean="0"/>
              <a:t>Hidden by default</a:t>
            </a:r>
          </a:p>
          <a:p>
            <a:r>
              <a:rPr lang="en-US" dirty="0" smtClean="0"/>
              <a:t>Modes</a:t>
            </a:r>
          </a:p>
          <a:p>
            <a:pPr lvl="1"/>
            <a:r>
              <a:rPr lang="en-US" dirty="0" smtClean="0"/>
              <a:t>Screen size</a:t>
            </a:r>
          </a:p>
          <a:p>
            <a:pPr lvl="1"/>
            <a:r>
              <a:rPr lang="en-US" dirty="0" smtClean="0"/>
              <a:t>Print</a:t>
            </a:r>
            <a:endParaRPr lang="en-US" dirty="0"/>
          </a:p>
        </p:txBody>
      </p:sp>
    </p:spTree>
    <p:extLst>
      <p:ext uri="{BB962C8B-B14F-4D97-AF65-F5344CB8AC3E}">
        <p14:creationId xmlns:p14="http://schemas.microsoft.com/office/powerpoint/2010/main" val="2378960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Controlling Visibility</a:t>
            </a:r>
            <a:endParaRPr lang="en-US" dirty="0"/>
          </a:p>
        </p:txBody>
      </p:sp>
    </p:spTree>
    <p:extLst>
      <p:ext uri="{BB962C8B-B14F-4D97-AF65-F5344CB8AC3E}">
        <p14:creationId xmlns:p14="http://schemas.microsoft.com/office/powerpoint/2010/main" val="3576410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3447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a:t>
            </a:r>
            <a:r>
              <a:rPr lang="en-US" dirty="0" smtClean="0"/>
              <a:t>grids</a:t>
            </a:r>
            <a:endParaRPr lang="en-US" dirty="0"/>
          </a:p>
        </p:txBody>
      </p:sp>
      <p:graphicFrame>
        <p:nvGraphicFramePr>
          <p:cNvPr id="4" name="Content Placeholder 3"/>
          <p:cNvGraphicFramePr>
            <a:graphicFrameLocks noGrp="1"/>
          </p:cNvGraphicFramePr>
          <p:nvPr>
            <p:ph sz="quarter" idx="10"/>
            <p:extLst/>
          </p:nvPr>
        </p:nvGraphicFramePr>
        <p:xfrm>
          <a:off x="379413" y="1387475"/>
          <a:ext cx="11525256" cy="1112520"/>
        </p:xfrm>
        <a:graphic>
          <a:graphicData uri="http://schemas.openxmlformats.org/drawingml/2006/table">
            <a:tbl>
              <a:tblPr firstRow="1" bandRow="1">
                <a:tableStyleId>{8A107856-5554-42FB-B03E-39F5DBC370BA}</a:tableStyleId>
              </a:tblPr>
              <a:tblGrid>
                <a:gridCol w="960438"/>
                <a:gridCol w="960438"/>
                <a:gridCol w="960438"/>
                <a:gridCol w="960438"/>
                <a:gridCol w="960438"/>
                <a:gridCol w="960438"/>
                <a:gridCol w="960438"/>
                <a:gridCol w="960438"/>
                <a:gridCol w="960438"/>
                <a:gridCol w="960438"/>
                <a:gridCol w="960438"/>
                <a:gridCol w="960438"/>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5" name="Content Placeholder 3"/>
          <p:cNvGraphicFramePr>
            <a:graphicFrameLocks/>
          </p:cNvGraphicFramePr>
          <p:nvPr>
            <p:extLst/>
          </p:nvPr>
        </p:nvGraphicFramePr>
        <p:xfrm>
          <a:off x="378690" y="2773871"/>
          <a:ext cx="9614400" cy="1112520"/>
        </p:xfrm>
        <a:graphic>
          <a:graphicData uri="http://schemas.openxmlformats.org/drawingml/2006/table">
            <a:tbl>
              <a:tblPr firstRow="1" bandRow="1">
                <a:tableStyleId>{69CF1AB2-1976-4502-BF36-3FF5EA218861}</a:tableStyleId>
              </a:tblPr>
              <a:tblGrid>
                <a:gridCol w="801200"/>
                <a:gridCol w="801200"/>
                <a:gridCol w="801200"/>
                <a:gridCol w="801200"/>
                <a:gridCol w="801200"/>
                <a:gridCol w="801200"/>
                <a:gridCol w="801200"/>
                <a:gridCol w="801200"/>
                <a:gridCol w="801200"/>
                <a:gridCol w="801200"/>
                <a:gridCol w="801200"/>
                <a:gridCol w="8012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6" name="Content Placeholder 3"/>
          <p:cNvGraphicFramePr>
            <a:graphicFrameLocks/>
          </p:cNvGraphicFramePr>
          <p:nvPr>
            <p:extLst/>
          </p:nvPr>
        </p:nvGraphicFramePr>
        <p:xfrm>
          <a:off x="378690" y="4169145"/>
          <a:ext cx="7336560" cy="1112520"/>
        </p:xfrm>
        <a:graphic>
          <a:graphicData uri="http://schemas.openxmlformats.org/drawingml/2006/table">
            <a:tbl>
              <a:tblPr firstRow="1" bandRow="1">
                <a:tableStyleId>{0505E3EF-67EA-436B-97B2-0124C06EBD24}</a:tableStyleId>
              </a:tblPr>
              <a:tblGrid>
                <a:gridCol w="611380"/>
                <a:gridCol w="611380"/>
                <a:gridCol w="611380"/>
                <a:gridCol w="611380"/>
                <a:gridCol w="611380"/>
                <a:gridCol w="611380"/>
                <a:gridCol w="611380"/>
                <a:gridCol w="611380"/>
                <a:gridCol w="611380"/>
                <a:gridCol w="611380"/>
                <a:gridCol w="611380"/>
                <a:gridCol w="611380"/>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7" name="Content Placeholder 3"/>
          <p:cNvGraphicFramePr>
            <a:graphicFrameLocks/>
          </p:cNvGraphicFramePr>
          <p:nvPr>
            <p:extLst/>
          </p:nvPr>
        </p:nvGraphicFramePr>
        <p:xfrm>
          <a:off x="379514" y="5537786"/>
          <a:ext cx="5245680" cy="1112520"/>
        </p:xfrm>
        <a:graphic>
          <a:graphicData uri="http://schemas.openxmlformats.org/drawingml/2006/table">
            <a:tbl>
              <a:tblPr firstRow="1" bandRow="1">
                <a:tableStyleId>{C4B1156A-380E-4F78-BDF5-A606A8083BF9}</a:tableStyleId>
              </a:tblPr>
              <a:tblGrid>
                <a:gridCol w="437140"/>
                <a:gridCol w="437140"/>
                <a:gridCol w="437140"/>
                <a:gridCol w="437140"/>
                <a:gridCol w="437140"/>
                <a:gridCol w="437140"/>
                <a:gridCol w="437140"/>
                <a:gridCol w="437140"/>
                <a:gridCol w="437140"/>
                <a:gridCol w="437140"/>
                <a:gridCol w="437140"/>
                <a:gridCol w="437140"/>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8" name="Rounded Rectangle 7"/>
          <p:cNvSpPr/>
          <p:nvPr/>
        </p:nvSpPr>
        <p:spPr>
          <a:xfrm>
            <a:off x="10230034" y="6458505"/>
            <a:ext cx="1961965" cy="39949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Extra Small</a:t>
            </a:r>
            <a:endParaRPr lang="en-US" dirty="0"/>
          </a:p>
        </p:txBody>
      </p:sp>
      <p:sp>
        <p:nvSpPr>
          <p:cNvPr id="9" name="Rounded Rectangle 8"/>
          <p:cNvSpPr/>
          <p:nvPr/>
        </p:nvSpPr>
        <p:spPr>
          <a:xfrm>
            <a:off x="10230035" y="5007811"/>
            <a:ext cx="1961965" cy="39949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Small</a:t>
            </a:r>
            <a:endParaRPr lang="en-US" dirty="0"/>
          </a:p>
        </p:txBody>
      </p:sp>
      <p:sp>
        <p:nvSpPr>
          <p:cNvPr id="10" name="Rounded Rectangle 9"/>
          <p:cNvSpPr/>
          <p:nvPr/>
        </p:nvSpPr>
        <p:spPr>
          <a:xfrm>
            <a:off x="10230035" y="2236367"/>
            <a:ext cx="1961965" cy="39949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Large</a:t>
            </a:r>
            <a:endParaRPr lang="en-US" dirty="0"/>
          </a:p>
        </p:txBody>
      </p:sp>
      <p:sp>
        <p:nvSpPr>
          <p:cNvPr id="11" name="Rounded Rectangle 10"/>
          <p:cNvSpPr/>
          <p:nvPr/>
        </p:nvSpPr>
        <p:spPr>
          <a:xfrm>
            <a:off x="10230035" y="3626528"/>
            <a:ext cx="1961965" cy="3994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Medium</a:t>
            </a:r>
            <a:endParaRPr lang="en-US" dirty="0"/>
          </a:p>
        </p:txBody>
      </p:sp>
    </p:spTree>
    <p:extLst>
      <p:ext uri="{BB962C8B-B14F-4D97-AF65-F5344CB8AC3E}">
        <p14:creationId xmlns:p14="http://schemas.microsoft.com/office/powerpoint/2010/main" val="3949511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graphicFrame>
        <p:nvGraphicFramePr>
          <p:cNvPr id="7" name="Content Placeholder 6"/>
          <p:cNvGraphicFramePr>
            <a:graphicFrameLocks noGrp="1"/>
          </p:cNvGraphicFramePr>
          <p:nvPr>
            <p:ph sz="quarter" idx="10"/>
            <p:extLst/>
          </p:nvPr>
        </p:nvGraphicFramePr>
        <p:xfrm>
          <a:off x="680225" y="1750740"/>
          <a:ext cx="10786520" cy="3631380"/>
        </p:xfrm>
        <a:graphic>
          <a:graphicData uri="http://schemas.openxmlformats.org/drawingml/2006/table">
            <a:tbl>
              <a:tblPr firstRow="1">
                <a:tableStyleId>{B301B821-A1FF-4177-AEE7-76D212191A09}</a:tableStyleId>
              </a:tblPr>
              <a:tblGrid>
                <a:gridCol w="2157304"/>
                <a:gridCol w="2157304"/>
                <a:gridCol w="2157304"/>
                <a:gridCol w="2157304"/>
                <a:gridCol w="2157304"/>
              </a:tblGrid>
              <a:tr h="847322">
                <a:tc>
                  <a:txBody>
                    <a:bodyPr/>
                    <a:lstStyle/>
                    <a:p>
                      <a:endParaRPr lang="en-US" dirty="0"/>
                    </a:p>
                  </a:txBody>
                  <a:tcPr anchor="ctr"/>
                </a:tc>
                <a:tc>
                  <a:txBody>
                    <a:bodyPr/>
                    <a:lstStyle/>
                    <a:p>
                      <a:r>
                        <a:rPr lang="en-US"/>
                        <a:t>Extra small devices Phones (&lt;768px) </a:t>
                      </a:r>
                    </a:p>
                  </a:txBody>
                  <a:tcPr anchor="ctr"/>
                </a:tc>
                <a:tc>
                  <a:txBody>
                    <a:bodyPr/>
                    <a:lstStyle/>
                    <a:p>
                      <a:r>
                        <a:rPr lang="en-US"/>
                        <a:t>Small devices Tablets (≥768px) </a:t>
                      </a:r>
                    </a:p>
                  </a:txBody>
                  <a:tcPr anchor="ctr"/>
                </a:tc>
                <a:tc>
                  <a:txBody>
                    <a:bodyPr/>
                    <a:lstStyle/>
                    <a:p>
                      <a:r>
                        <a:rPr lang="en-US"/>
                        <a:t>Medium devices Desktops (≥992px) </a:t>
                      </a:r>
                    </a:p>
                  </a:txBody>
                  <a:tcPr anchor="ctr"/>
                </a:tc>
                <a:tc>
                  <a:txBody>
                    <a:bodyPr/>
                    <a:lstStyle/>
                    <a:p>
                      <a:r>
                        <a:rPr lang="en-US"/>
                        <a:t>Large devices Desktops (≥1200px) </a:t>
                      </a:r>
                    </a:p>
                  </a:txBody>
                  <a:tcPr anchor="ctr"/>
                </a:tc>
              </a:tr>
              <a:tr h="847322">
                <a:tc>
                  <a:txBody>
                    <a:bodyPr/>
                    <a:lstStyle/>
                    <a:p>
                      <a:r>
                        <a:rPr lang="en-US"/>
                        <a:t>Grid behavior</a:t>
                      </a:r>
                    </a:p>
                  </a:txBody>
                  <a:tcPr anchor="ctr"/>
                </a:tc>
                <a:tc>
                  <a:txBody>
                    <a:bodyPr/>
                    <a:lstStyle/>
                    <a:p>
                      <a:r>
                        <a:rPr lang="en-US"/>
                        <a:t>Horizontal at all times</a:t>
                      </a:r>
                    </a:p>
                  </a:txBody>
                  <a:tcPr anchor="ctr"/>
                </a:tc>
                <a:tc gridSpan="3">
                  <a:txBody>
                    <a:bodyPr/>
                    <a:lstStyle/>
                    <a:p>
                      <a:r>
                        <a:rPr lang="en-US" dirty="0"/>
                        <a:t>Collapsed to start, horizontal above breakpoints</a:t>
                      </a:r>
                    </a:p>
                  </a:txBody>
                  <a:tcPr anchor="ctr"/>
                </a:tc>
                <a:tc hMerge="1">
                  <a:txBody>
                    <a:bodyPr/>
                    <a:lstStyle/>
                    <a:p>
                      <a:endParaRPr lang="en-US"/>
                    </a:p>
                  </a:txBody>
                  <a:tcPr/>
                </a:tc>
                <a:tc hMerge="1">
                  <a:txBody>
                    <a:bodyPr/>
                    <a:lstStyle/>
                    <a:p>
                      <a:endParaRPr lang="en-US"/>
                    </a:p>
                  </a:txBody>
                  <a:tcPr/>
                </a:tc>
              </a:tr>
              <a:tr h="484184">
                <a:tc>
                  <a:txBody>
                    <a:bodyPr/>
                    <a:lstStyle/>
                    <a:p>
                      <a:r>
                        <a:rPr lang="en-US"/>
                        <a:t>Container width</a:t>
                      </a:r>
                    </a:p>
                  </a:txBody>
                  <a:tcPr anchor="ctr"/>
                </a:tc>
                <a:tc>
                  <a:txBody>
                    <a:bodyPr/>
                    <a:lstStyle/>
                    <a:p>
                      <a:r>
                        <a:rPr lang="en-US"/>
                        <a:t>None (auto)</a:t>
                      </a:r>
                    </a:p>
                  </a:txBody>
                  <a:tcPr anchor="ctr"/>
                </a:tc>
                <a:tc>
                  <a:txBody>
                    <a:bodyPr/>
                    <a:lstStyle/>
                    <a:p>
                      <a:r>
                        <a:rPr lang="en-US"/>
                        <a:t>750px</a:t>
                      </a:r>
                    </a:p>
                  </a:txBody>
                  <a:tcPr anchor="ctr"/>
                </a:tc>
                <a:tc>
                  <a:txBody>
                    <a:bodyPr/>
                    <a:lstStyle/>
                    <a:p>
                      <a:r>
                        <a:rPr lang="en-US"/>
                        <a:t>970px</a:t>
                      </a:r>
                    </a:p>
                  </a:txBody>
                  <a:tcPr anchor="ctr"/>
                </a:tc>
                <a:tc>
                  <a:txBody>
                    <a:bodyPr/>
                    <a:lstStyle/>
                    <a:p>
                      <a:r>
                        <a:rPr lang="en-US"/>
                        <a:t>1170px</a:t>
                      </a:r>
                    </a:p>
                  </a:txBody>
                  <a:tcPr anchor="ctr"/>
                </a:tc>
              </a:tr>
              <a:tr h="484184">
                <a:tc>
                  <a:txBody>
                    <a:bodyPr/>
                    <a:lstStyle/>
                    <a:p>
                      <a:r>
                        <a:rPr lang="en-US"/>
                        <a:t>Class prefix</a:t>
                      </a:r>
                    </a:p>
                  </a:txBody>
                  <a:tcPr anchor="ctr"/>
                </a:tc>
                <a:tc>
                  <a:txBody>
                    <a:bodyPr/>
                    <a:lstStyle/>
                    <a:p>
                      <a:r>
                        <a:rPr lang="en-US"/>
                        <a:t>.col-xs-</a:t>
                      </a:r>
                    </a:p>
                  </a:txBody>
                  <a:tcPr anchor="ctr"/>
                </a:tc>
                <a:tc>
                  <a:txBody>
                    <a:bodyPr/>
                    <a:lstStyle/>
                    <a:p>
                      <a:r>
                        <a:rPr lang="en-US"/>
                        <a:t>.col-sm-</a:t>
                      </a:r>
                    </a:p>
                  </a:txBody>
                  <a:tcPr anchor="ctr"/>
                </a:tc>
                <a:tc>
                  <a:txBody>
                    <a:bodyPr/>
                    <a:lstStyle/>
                    <a:p>
                      <a:r>
                        <a:rPr lang="en-US"/>
                        <a:t>.col-md-</a:t>
                      </a:r>
                    </a:p>
                  </a:txBody>
                  <a:tcPr anchor="ctr"/>
                </a:tc>
                <a:tc>
                  <a:txBody>
                    <a:bodyPr/>
                    <a:lstStyle/>
                    <a:p>
                      <a:r>
                        <a:rPr lang="en-US"/>
                        <a:t>.col-lg-</a:t>
                      </a:r>
                    </a:p>
                  </a:txBody>
                  <a:tcPr anchor="ctr"/>
                </a:tc>
              </a:tr>
              <a:tr h="484184">
                <a:tc>
                  <a:txBody>
                    <a:bodyPr/>
                    <a:lstStyle/>
                    <a:p>
                      <a:r>
                        <a:rPr lang="en-US" dirty="0"/>
                        <a:t>Column width</a:t>
                      </a:r>
                    </a:p>
                  </a:txBody>
                  <a:tcPr anchor="ctr"/>
                </a:tc>
                <a:tc>
                  <a:txBody>
                    <a:bodyPr/>
                    <a:lstStyle/>
                    <a:p>
                      <a:r>
                        <a:rPr lang="en-US"/>
                        <a:t>Auto</a:t>
                      </a:r>
                    </a:p>
                  </a:txBody>
                  <a:tcPr anchor="ctr"/>
                </a:tc>
                <a:tc>
                  <a:txBody>
                    <a:bodyPr/>
                    <a:lstStyle/>
                    <a:p>
                      <a:r>
                        <a:rPr lang="en-US"/>
                        <a:t>60px</a:t>
                      </a:r>
                    </a:p>
                  </a:txBody>
                  <a:tcPr anchor="ctr"/>
                </a:tc>
                <a:tc>
                  <a:txBody>
                    <a:bodyPr/>
                    <a:lstStyle/>
                    <a:p>
                      <a:r>
                        <a:rPr lang="en-US"/>
                        <a:t>78px</a:t>
                      </a:r>
                    </a:p>
                  </a:txBody>
                  <a:tcPr anchor="ctr"/>
                </a:tc>
                <a:tc>
                  <a:txBody>
                    <a:bodyPr/>
                    <a:lstStyle/>
                    <a:p>
                      <a:r>
                        <a:rPr lang="en-US"/>
                        <a:t>95px</a:t>
                      </a:r>
                    </a:p>
                  </a:txBody>
                  <a:tcPr anchor="ctr"/>
                </a:tc>
              </a:tr>
              <a:tr h="484184">
                <a:tc>
                  <a:txBody>
                    <a:bodyPr/>
                    <a:lstStyle/>
                    <a:p>
                      <a:r>
                        <a:rPr lang="en-US"/>
                        <a:t>Gutter width</a:t>
                      </a:r>
                    </a:p>
                  </a:txBody>
                  <a:tcPr anchor="ctr"/>
                </a:tc>
                <a:tc gridSpan="4">
                  <a:txBody>
                    <a:bodyPr/>
                    <a:lstStyle/>
                    <a:p>
                      <a:r>
                        <a:rPr lang="en-US" dirty="0"/>
                        <a:t>30px (15px on each side of a column)</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 name="Rounded Rectangle 2"/>
          <p:cNvSpPr/>
          <p:nvPr/>
        </p:nvSpPr>
        <p:spPr>
          <a:xfrm>
            <a:off x="8219090" y="5864772"/>
            <a:ext cx="3684856" cy="672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Always 12 columns</a:t>
            </a:r>
            <a:endParaRPr lang="en-US" dirty="0"/>
          </a:p>
        </p:txBody>
      </p:sp>
    </p:spTree>
    <p:extLst>
      <p:ext uri="{BB962C8B-B14F-4D97-AF65-F5344CB8AC3E}">
        <p14:creationId xmlns:p14="http://schemas.microsoft.com/office/powerpoint/2010/main" val="2580732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3321405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Nesting Columns</a:t>
            </a:r>
            <a:endParaRPr lang="en-US" dirty="0"/>
          </a:p>
        </p:txBody>
      </p:sp>
      <p:sp>
        <p:nvSpPr>
          <p:cNvPr id="4" name="Content Placeholder 3"/>
          <p:cNvSpPr>
            <a:spLocks noGrp="1"/>
          </p:cNvSpPr>
          <p:nvPr>
            <p:ph sz="quarter" idx="10"/>
          </p:nvPr>
        </p:nvSpPr>
        <p:spPr/>
        <p:txBody>
          <a:bodyPr/>
          <a:lstStyle/>
          <a:p>
            <a:r>
              <a:rPr lang="en-US" dirty="0" smtClean="0"/>
              <a:t>Create rows in a column</a:t>
            </a:r>
          </a:p>
          <a:p>
            <a:r>
              <a:rPr lang="en-US" dirty="0" smtClean="0"/>
              <a:t>Each row has 12 new columns</a:t>
            </a:r>
            <a:endParaRPr lang="en-US" dirty="0"/>
          </a:p>
        </p:txBody>
      </p:sp>
    </p:spTree>
    <p:extLst>
      <p:ext uri="{BB962C8B-B14F-4D97-AF65-F5344CB8AC3E}">
        <p14:creationId xmlns:p14="http://schemas.microsoft.com/office/powerpoint/2010/main" val="2654479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Nesting Columns</a:t>
            </a:r>
            <a:endParaRPr lang="en-US" dirty="0"/>
          </a:p>
        </p:txBody>
      </p:sp>
    </p:spTree>
    <p:extLst>
      <p:ext uri="{BB962C8B-B14F-4D97-AF65-F5344CB8AC3E}">
        <p14:creationId xmlns:p14="http://schemas.microsoft.com/office/powerpoint/2010/main" val="3781112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Design</a:t>
            </a:r>
            <a:endParaRPr lang="en-US" dirty="0"/>
          </a:p>
        </p:txBody>
      </p:sp>
      <p:sp>
        <p:nvSpPr>
          <p:cNvPr id="4" name="Rectangle 3"/>
          <p:cNvSpPr/>
          <p:nvPr/>
        </p:nvSpPr>
        <p:spPr>
          <a:xfrm>
            <a:off x="379514" y="1245702"/>
            <a:ext cx="11401154" cy="50574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72357" y="1518082"/>
            <a:ext cx="10422385" cy="9410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smtClean="0"/>
              <a:t>Banner</a:t>
            </a:r>
            <a:endParaRPr lang="en-US" sz="3200" dirty="0"/>
          </a:p>
        </p:txBody>
      </p:sp>
      <p:sp>
        <p:nvSpPr>
          <p:cNvPr id="6" name="Rounded Rectangle 5"/>
          <p:cNvSpPr/>
          <p:nvPr/>
        </p:nvSpPr>
        <p:spPr>
          <a:xfrm>
            <a:off x="772358" y="2581569"/>
            <a:ext cx="1455938"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Cover Art</a:t>
            </a:r>
            <a:endParaRPr lang="en-US" sz="2400" dirty="0"/>
          </a:p>
        </p:txBody>
      </p:sp>
      <p:sp>
        <p:nvSpPr>
          <p:cNvPr id="7" name="Rounded Rectangle 6"/>
          <p:cNvSpPr/>
          <p:nvPr/>
        </p:nvSpPr>
        <p:spPr>
          <a:xfrm>
            <a:off x="2621140" y="2581569"/>
            <a:ext cx="8573602" cy="11381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Title</a:t>
            </a:r>
          </a:p>
          <a:p>
            <a:pPr algn="ctr"/>
            <a:r>
              <a:rPr lang="en-US" sz="2400" dirty="0" smtClean="0"/>
              <a:t>Artist</a:t>
            </a:r>
          </a:p>
          <a:p>
            <a:pPr algn="ctr"/>
            <a:r>
              <a:rPr lang="en-US" sz="2400" dirty="0" smtClean="0"/>
              <a:t>Bio</a:t>
            </a:r>
            <a:endParaRPr lang="en-US" sz="2400" dirty="0"/>
          </a:p>
        </p:txBody>
      </p:sp>
      <p:sp>
        <p:nvSpPr>
          <p:cNvPr id="8" name="Rounded Rectangle 7"/>
          <p:cNvSpPr/>
          <p:nvPr/>
        </p:nvSpPr>
        <p:spPr>
          <a:xfrm>
            <a:off x="4820575" y="3867526"/>
            <a:ext cx="6374167"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400" dirty="0"/>
          </a:p>
        </p:txBody>
      </p:sp>
      <p:sp>
        <p:nvSpPr>
          <p:cNvPr id="9" name="Rounded Rectangle 8"/>
          <p:cNvSpPr/>
          <p:nvPr/>
        </p:nvSpPr>
        <p:spPr>
          <a:xfrm>
            <a:off x="5154226" y="4026024"/>
            <a:ext cx="3764132"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Track</a:t>
            </a:r>
          </a:p>
          <a:p>
            <a:pPr algn="ctr"/>
            <a:r>
              <a:rPr lang="en-US" dirty="0" smtClean="0"/>
              <a:t>Track</a:t>
            </a:r>
          </a:p>
          <a:p>
            <a:pPr algn="ctr"/>
            <a:r>
              <a:rPr lang="en-US" dirty="0" smtClean="0"/>
              <a:t>Track</a:t>
            </a:r>
          </a:p>
          <a:p>
            <a:pPr algn="ctr"/>
            <a:r>
              <a:rPr lang="en-US" dirty="0" smtClean="0"/>
              <a:t>Track</a:t>
            </a:r>
          </a:p>
          <a:p>
            <a:pPr algn="ctr"/>
            <a:r>
              <a:rPr lang="en-US" dirty="0" smtClean="0"/>
              <a:t>Track</a:t>
            </a:r>
            <a:endParaRPr lang="en-US" dirty="0"/>
          </a:p>
        </p:txBody>
      </p:sp>
      <p:sp>
        <p:nvSpPr>
          <p:cNvPr id="11" name="Rounded Rectangle 10"/>
          <p:cNvSpPr/>
          <p:nvPr/>
        </p:nvSpPr>
        <p:spPr>
          <a:xfrm>
            <a:off x="9149178" y="4026023"/>
            <a:ext cx="1853954" cy="19708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Time</a:t>
            </a:r>
          </a:p>
          <a:p>
            <a:pPr algn="ctr"/>
            <a:r>
              <a:rPr lang="en-US" dirty="0" smtClean="0"/>
              <a:t>Time</a:t>
            </a:r>
          </a:p>
          <a:p>
            <a:pPr algn="ctr"/>
            <a:r>
              <a:rPr lang="en-US" dirty="0" smtClean="0"/>
              <a:t>Time</a:t>
            </a:r>
          </a:p>
          <a:p>
            <a:pPr algn="ctr"/>
            <a:r>
              <a:rPr lang="en-US" dirty="0" smtClean="0"/>
              <a:t>Time</a:t>
            </a:r>
          </a:p>
          <a:p>
            <a:pPr algn="ctr"/>
            <a:r>
              <a:rPr lang="en-US" dirty="0" smtClean="0"/>
              <a:t>Time</a:t>
            </a:r>
            <a:endParaRPr lang="en-US" dirty="0"/>
          </a:p>
        </p:txBody>
      </p:sp>
      <p:sp>
        <p:nvSpPr>
          <p:cNvPr id="12" name="Rounded Rectangle 11"/>
          <p:cNvSpPr/>
          <p:nvPr/>
        </p:nvSpPr>
        <p:spPr>
          <a:xfrm>
            <a:off x="811567" y="3842198"/>
            <a:ext cx="3817398" cy="22789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Expert Review</a:t>
            </a:r>
          </a:p>
          <a:p>
            <a:pPr algn="ctr"/>
            <a:endParaRPr lang="en-US" sz="2400" dirty="0"/>
          </a:p>
          <a:p>
            <a:pPr algn="ctr"/>
            <a:endParaRPr lang="en-US" sz="2400" dirty="0" smtClean="0"/>
          </a:p>
          <a:p>
            <a:pPr algn="ctr"/>
            <a:endParaRPr lang="en-US" sz="2400" dirty="0"/>
          </a:p>
        </p:txBody>
      </p:sp>
    </p:spTree>
    <p:extLst>
      <p:ext uri="{BB962C8B-B14F-4D97-AF65-F5344CB8AC3E}">
        <p14:creationId xmlns:p14="http://schemas.microsoft.com/office/powerpoint/2010/main" val="2849538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Controlling Placement</a:t>
            </a:r>
            <a:endParaRPr lang="en-US" dirty="0"/>
          </a:p>
        </p:txBody>
      </p:sp>
      <p:sp>
        <p:nvSpPr>
          <p:cNvPr id="4" name="Content Placeholder 3"/>
          <p:cNvSpPr>
            <a:spLocks noGrp="1"/>
          </p:cNvSpPr>
          <p:nvPr>
            <p:ph sz="quarter" idx="10"/>
          </p:nvPr>
        </p:nvSpPr>
        <p:spPr/>
        <p:txBody>
          <a:bodyPr/>
          <a:lstStyle/>
          <a:p>
            <a:r>
              <a:rPr lang="en-US" dirty="0" smtClean="0"/>
              <a:t>Offset</a:t>
            </a:r>
          </a:p>
          <a:p>
            <a:pPr lvl="1"/>
            <a:r>
              <a:rPr lang="en-US" dirty="0" smtClean="0"/>
              <a:t>Flows in order</a:t>
            </a:r>
          </a:p>
          <a:p>
            <a:pPr lvl="1"/>
            <a:r>
              <a:rPr lang="en-US" dirty="0" smtClean="0"/>
              <a:t>Leaves specified columns blank</a:t>
            </a:r>
          </a:p>
          <a:p>
            <a:r>
              <a:rPr lang="en-US" dirty="0" smtClean="0"/>
              <a:t>Pull</a:t>
            </a:r>
          </a:p>
          <a:p>
            <a:pPr lvl="1"/>
            <a:r>
              <a:rPr lang="en-US" dirty="0" smtClean="0"/>
              <a:t>Move an item to the left</a:t>
            </a:r>
          </a:p>
          <a:p>
            <a:pPr lvl="1"/>
            <a:r>
              <a:rPr lang="en-US" dirty="0" smtClean="0"/>
              <a:t>Allows the item to be specified later than flow</a:t>
            </a:r>
          </a:p>
          <a:p>
            <a:r>
              <a:rPr lang="en-US" dirty="0" smtClean="0"/>
              <a:t>Push</a:t>
            </a:r>
          </a:p>
          <a:p>
            <a:pPr lvl="1"/>
            <a:r>
              <a:rPr lang="en-US" dirty="0" smtClean="0"/>
              <a:t>Move an item to the right</a:t>
            </a:r>
          </a:p>
          <a:p>
            <a:pPr lvl="1"/>
            <a:r>
              <a:rPr lang="en-US" dirty="0" smtClean="0"/>
              <a:t>Allows the item to be specified earlier than flow</a:t>
            </a:r>
            <a:endParaRPr lang="en-US" dirty="0"/>
          </a:p>
        </p:txBody>
      </p:sp>
    </p:spTree>
    <p:extLst>
      <p:ext uri="{BB962C8B-B14F-4D97-AF65-F5344CB8AC3E}">
        <p14:creationId xmlns:p14="http://schemas.microsoft.com/office/powerpoint/2010/main" val="758968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Controlling Placement</a:t>
            </a:r>
            <a:endParaRPr lang="en-US" dirty="0"/>
          </a:p>
        </p:txBody>
      </p:sp>
    </p:spTree>
    <p:extLst>
      <p:ext uri="{BB962C8B-B14F-4D97-AF65-F5344CB8AC3E}">
        <p14:creationId xmlns:p14="http://schemas.microsoft.com/office/powerpoint/2010/main" val="3764842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0F66304-B63B-4DC3-9FE6-FB0A9E17CD06}">
  <ds:schemaRefs>
    <ds:schemaRef ds:uri="http://schemas.microsoft.com/sharepoint/v3/contenttype/forms"/>
  </ds:schemaRefs>
</ds:datastoreItem>
</file>

<file path=customXml/itemProps2.xml><?xml version="1.0" encoding="utf-8"?>
<ds:datastoreItem xmlns:ds="http://schemas.openxmlformats.org/officeDocument/2006/customXml" ds:itemID="{64076F6A-F6B4-41FD-BEBD-B0826AC55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5C38A2-25DD-4ECF-BF7B-1D95CEE2F814}">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239b4775-11ac-4188-ac69-b5b775bb215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MVA</Template>
  <TotalTime>481</TotalTime>
  <Words>235</Words>
  <Application>Microsoft Office PowerPoint</Application>
  <PresentationFormat>Widescreen</PresentationFormat>
  <Paragraphs>115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Segoe UI</vt:lpstr>
      <vt:lpstr>Segoe UI Light</vt:lpstr>
      <vt:lpstr>MVA</vt:lpstr>
      <vt:lpstr>PowerPoint Presentation</vt:lpstr>
      <vt:lpstr>Bootstrap grids</vt:lpstr>
      <vt:lpstr>Grid system</vt:lpstr>
      <vt:lpstr>Site Design</vt:lpstr>
      <vt:lpstr>Nesting Columns</vt:lpstr>
      <vt:lpstr>Nesting Columns</vt:lpstr>
      <vt:lpstr>Site Design</vt:lpstr>
      <vt:lpstr>Controlling Placement</vt:lpstr>
      <vt:lpstr>Controlling Placement</vt:lpstr>
      <vt:lpstr>Site Design</vt:lpstr>
      <vt:lpstr>Controlling Visibility</vt:lpstr>
      <vt:lpstr>Controlling Visibility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Harrison</dc:creator>
  <cp:lastModifiedBy>Christopher Harrison</cp:lastModifiedBy>
  <cp:revision>21</cp:revision>
  <dcterms:created xsi:type="dcterms:W3CDTF">2014-08-14T18:40:25Z</dcterms:created>
  <dcterms:modified xsi:type="dcterms:W3CDTF">2014-12-30T18:27:22Z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ies>
</file>