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sldIdLst>
    <p:sldId id="257" r:id="rId5"/>
    <p:sldId id="271" r:id="rId6"/>
    <p:sldId id="278" r:id="rId7"/>
    <p:sldId id="272" r:id="rId8"/>
    <p:sldId id="290" r:id="rId9"/>
    <p:sldId id="289" r:id="rId10"/>
    <p:sldId id="281" r:id="rId11"/>
    <p:sldId id="282" r:id="rId12"/>
    <p:sldId id="285" r:id="rId13"/>
    <p:sldId id="283" r:id="rId14"/>
    <p:sldId id="284" r:id="rId15"/>
    <p:sldId id="288" r:id="rId16"/>
    <p:sldId id="287"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379" autoAdjust="0"/>
  </p:normalViewPr>
  <p:slideViewPr>
    <p:cSldViewPr snapToGrid="0">
      <p:cViewPr varScale="1">
        <p:scale>
          <a:sx n="48" d="100"/>
          <a:sy n="48" d="100"/>
        </p:scale>
        <p:origin x="67" y="499"/>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D054AC-5DE4-420C-84D8-DAC5695D2C3C}" type="datetimeFigureOut">
              <a:rPr lang="en-US" smtClean="0"/>
              <a:t>12/29/2014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4CAB22-A7B0-4A55-80D9-AFDDEDD13D39}" type="slidenum">
              <a:rPr lang="en-US" smtClean="0"/>
              <a:t>‹#›</a:t>
            </a:fld>
            <a:endParaRPr lang="en-US"/>
          </a:p>
        </p:txBody>
      </p:sp>
    </p:spTree>
    <p:extLst>
      <p:ext uri="{BB962C8B-B14F-4D97-AF65-F5344CB8AC3E}">
        <p14:creationId xmlns:p14="http://schemas.microsoft.com/office/powerpoint/2010/main" val="1219867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36000625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Forms</a:t>
            </a:r>
            <a:endParaRPr lang="en-US" dirty="0"/>
          </a:p>
        </p:txBody>
      </p:sp>
      <p:sp>
        <p:nvSpPr>
          <p:cNvPr id="3" name="Subtitle 2"/>
          <p:cNvSpPr>
            <a:spLocks noGrp="1"/>
          </p:cNvSpPr>
          <p:nvPr>
            <p:ph type="subTitle" idx="1"/>
          </p:nvPr>
        </p:nvSpPr>
        <p:spPr/>
        <p:txBody>
          <a:bodyPr/>
          <a:lstStyle/>
          <a:p>
            <a:r>
              <a:rPr lang="en-US" dirty="0" smtClean="0"/>
              <a:t>Christopher Harrison, Content </a:t>
            </a:r>
            <a:r>
              <a:rPr lang="en-US" dirty="0" smtClean="0"/>
              <a:t>Developer</a:t>
            </a:r>
            <a:r>
              <a:rPr lang="en-US" dirty="0" smtClean="0"/>
              <a:t>, Microsoft</a:t>
            </a:r>
            <a:endParaRPr lang="en-US" dirty="0" smtClean="0"/>
          </a:p>
        </p:txBody>
      </p:sp>
    </p:spTree>
    <p:extLst>
      <p:ext uri="{BB962C8B-B14F-4D97-AF65-F5344CB8AC3E}">
        <p14:creationId xmlns:p14="http://schemas.microsoft.com/office/powerpoint/2010/main" val="38935242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a:t>
            </a:r>
            <a:endParaRPr lang="en-US" dirty="0"/>
          </a:p>
        </p:txBody>
      </p:sp>
      <p:sp>
        <p:nvSpPr>
          <p:cNvPr id="5" name="Rectangle 4"/>
          <p:cNvSpPr/>
          <p:nvPr/>
        </p:nvSpPr>
        <p:spPr>
          <a:xfrm>
            <a:off x="379513" y="1245702"/>
            <a:ext cx="11026423" cy="3477875"/>
          </a:xfrm>
          <a:prstGeom prst="rect">
            <a:avLst/>
          </a:prstGeom>
        </p:spPr>
        <p:txBody>
          <a:bodyPr wrap="square">
            <a:spAutoFit/>
          </a:bodyPr>
          <a:lstStyle/>
          <a:p>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div</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class</a:t>
            </a:r>
            <a:r>
              <a:rPr lang="en-US" sz="2000" dirty="0">
                <a:solidFill>
                  <a:srgbClr val="0000FF"/>
                </a:solidFill>
                <a:highlight>
                  <a:srgbClr val="FFFFFF"/>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btn</a:t>
            </a:r>
            <a:r>
              <a:rPr lang="en-US" sz="2000" dirty="0">
                <a:solidFill>
                  <a:srgbClr val="0000FF"/>
                </a:solidFill>
                <a:highlight>
                  <a:srgbClr val="FFFFFF"/>
                </a:highlight>
                <a:latin typeface="Consolas" panose="020B0609020204030204" pitchFamily="49" charset="0"/>
              </a:rPr>
              <a:t>-group"</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data-toggle</a:t>
            </a:r>
            <a:r>
              <a:rPr lang="en-US" sz="2000" dirty="0">
                <a:solidFill>
                  <a:srgbClr val="0000FF"/>
                </a:solidFill>
                <a:highlight>
                  <a:srgbClr val="FFFFFF"/>
                </a:highlight>
                <a:latin typeface="Consolas" panose="020B0609020204030204" pitchFamily="49" charset="0"/>
              </a:rPr>
              <a:t>="buttons"&gt;</a:t>
            </a:r>
          </a:p>
          <a:p>
            <a:r>
              <a:rPr lang="en-US" sz="2000" dirty="0" smtClean="0">
                <a:solidFill>
                  <a:srgbClr val="0000FF"/>
                </a:solidFill>
                <a:highlight>
                  <a:srgbClr val="FFFFFF"/>
                </a:highlight>
                <a:latin typeface="Consolas" panose="020B0609020204030204" pitchFamily="49" charset="0"/>
              </a:rPr>
              <a:t>   &lt;</a:t>
            </a:r>
            <a:r>
              <a:rPr lang="en-US" sz="2000" dirty="0">
                <a:solidFill>
                  <a:srgbClr val="800000"/>
                </a:solidFill>
                <a:highlight>
                  <a:srgbClr val="FFFFFF"/>
                </a:highlight>
                <a:latin typeface="Consolas" panose="020B0609020204030204" pitchFamily="49" charset="0"/>
              </a:rPr>
              <a:t>label</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class</a:t>
            </a:r>
            <a:r>
              <a:rPr lang="en-US" sz="2000" dirty="0">
                <a:solidFill>
                  <a:srgbClr val="0000FF"/>
                </a:solidFill>
                <a:highlight>
                  <a:srgbClr val="FFFFFF"/>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btn</a:t>
            </a:r>
            <a:r>
              <a:rPr lang="en-US" sz="2000" dirty="0">
                <a:solidFill>
                  <a:srgbClr val="0000FF"/>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btn</a:t>
            </a:r>
            <a:r>
              <a:rPr lang="en-US" sz="2000" dirty="0">
                <a:solidFill>
                  <a:srgbClr val="0000FF"/>
                </a:solidFill>
                <a:highlight>
                  <a:srgbClr val="FFFFFF"/>
                </a:highlight>
                <a:latin typeface="Consolas" panose="020B0609020204030204" pitchFamily="49" charset="0"/>
              </a:rPr>
              <a:t>-primary active</a:t>
            </a:r>
            <a:r>
              <a:rPr lang="en-US" sz="2000" dirty="0" smtClean="0">
                <a:solidFill>
                  <a:srgbClr val="0000FF"/>
                </a:solidFill>
                <a:highlight>
                  <a:srgbClr val="FFFFFF"/>
                </a:highlight>
                <a:latin typeface="Consolas" panose="020B0609020204030204" pitchFamily="49" charset="0"/>
              </a:rPr>
              <a:t>"&gt;</a:t>
            </a:r>
            <a:endParaRPr lang="en-US" sz="2000" dirty="0">
              <a:solidFill>
                <a:srgbClr val="0000FF"/>
              </a:solidFill>
              <a:highlight>
                <a:srgbClr val="FFFFFF"/>
              </a:highlight>
              <a:latin typeface="Consolas" panose="020B0609020204030204" pitchFamily="49" charset="0"/>
            </a:endParaRPr>
          </a:p>
          <a:p>
            <a:r>
              <a:rPr lang="en-US" sz="2000" dirty="0" smtClean="0">
                <a:solidFill>
                  <a:srgbClr val="0000FF"/>
                </a:solidFill>
                <a:highlight>
                  <a:srgbClr val="FFFFFF"/>
                </a:highlight>
                <a:latin typeface="Consolas" panose="020B0609020204030204" pitchFamily="49" charset="0"/>
              </a:rPr>
              <a:t>      &lt;</a:t>
            </a:r>
            <a:r>
              <a:rPr lang="en-US" sz="2000" dirty="0">
                <a:solidFill>
                  <a:srgbClr val="800000"/>
                </a:solidFill>
                <a:highlight>
                  <a:srgbClr val="FFFFFF"/>
                </a:highlight>
                <a:latin typeface="Consolas" panose="020B0609020204030204" pitchFamily="49" charset="0"/>
              </a:rPr>
              <a:t>input</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type</a:t>
            </a:r>
            <a:r>
              <a:rPr lang="en-US" sz="2000" dirty="0">
                <a:solidFill>
                  <a:srgbClr val="0000FF"/>
                </a:solidFill>
                <a:highlight>
                  <a:srgbClr val="FFFFFF"/>
                </a:highlight>
                <a:latin typeface="Consolas" panose="020B0609020204030204" pitchFamily="49" charset="0"/>
              </a:rPr>
              <a:t>="radio"</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name</a:t>
            </a:r>
            <a:r>
              <a:rPr lang="en-US" sz="2000" dirty="0">
                <a:solidFill>
                  <a:srgbClr val="0000FF"/>
                </a:solidFill>
                <a:highlight>
                  <a:srgbClr val="FFFFFF"/>
                </a:highlight>
                <a:latin typeface="Consolas" panose="020B0609020204030204" pitchFamily="49" charset="0"/>
              </a:rPr>
              <a:t>="shipping"</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id</a:t>
            </a:r>
            <a:r>
              <a:rPr lang="en-US" sz="2000" dirty="0">
                <a:solidFill>
                  <a:srgbClr val="0000FF"/>
                </a:solidFill>
                <a:highlight>
                  <a:srgbClr val="FFFFFF"/>
                </a:highlight>
                <a:latin typeface="Consolas" panose="020B0609020204030204" pitchFamily="49" charset="0"/>
              </a:rPr>
              <a:t>="ground"</a:t>
            </a:r>
            <a:r>
              <a:rPr lang="en-US" sz="2000" dirty="0">
                <a:solidFill>
                  <a:srgbClr val="000000"/>
                </a:solidFill>
                <a:highlight>
                  <a:srgbClr val="FFFFFF"/>
                </a:highlight>
                <a:latin typeface="Consolas" panose="020B0609020204030204" pitchFamily="49" charset="0"/>
              </a:rPr>
              <a:t> </a:t>
            </a:r>
            <a:r>
              <a:rPr lang="en-US" sz="2000" dirty="0" smtClean="0">
                <a:solidFill>
                  <a:srgbClr val="FF0000"/>
                </a:solidFill>
                <a:highlight>
                  <a:srgbClr val="FFFFFF"/>
                </a:highlight>
                <a:latin typeface="Consolas" panose="020B0609020204030204" pitchFamily="49" charset="0"/>
              </a:rPr>
              <a:t>checked </a:t>
            </a:r>
            <a:r>
              <a:rPr lang="en-US" sz="2000" dirty="0">
                <a:solidFill>
                  <a:srgbClr val="0000FF"/>
                </a:solidFill>
                <a:highlight>
                  <a:srgbClr val="FFFFFF"/>
                </a:highlight>
                <a:latin typeface="Consolas" panose="020B0609020204030204" pitchFamily="49" charset="0"/>
              </a:rPr>
              <a:t>/</a:t>
            </a:r>
            <a:r>
              <a:rPr lang="en-US" sz="2000" dirty="0" smtClean="0">
                <a:solidFill>
                  <a:srgbClr val="0000FF"/>
                </a:solidFill>
                <a:highlight>
                  <a:srgbClr val="FFFFFF"/>
                </a:highlight>
                <a:latin typeface="Consolas" panose="020B0609020204030204" pitchFamily="49" charset="0"/>
              </a:rPr>
              <a:t>&gt;</a:t>
            </a:r>
            <a:r>
              <a:rPr lang="en-US" sz="2000" dirty="0">
                <a:solidFill>
                  <a:srgbClr val="000000"/>
                </a:solidFill>
                <a:highlight>
                  <a:srgbClr val="FFFFFF"/>
                </a:highlight>
                <a:latin typeface="Consolas" panose="020B0609020204030204" pitchFamily="49" charset="0"/>
              </a:rPr>
              <a:t>Ground</a:t>
            </a:r>
          </a:p>
          <a:p>
            <a:r>
              <a:rPr lang="en-US" sz="2000" dirty="0" smtClean="0">
                <a:solidFill>
                  <a:srgbClr val="0000FF"/>
                </a:solidFill>
                <a:highlight>
                  <a:srgbClr val="FFFFFF"/>
                </a:highlight>
                <a:latin typeface="Consolas" panose="020B0609020204030204" pitchFamily="49" charset="0"/>
              </a:rPr>
              <a:t>   &lt;/</a:t>
            </a:r>
            <a:r>
              <a:rPr lang="en-US" sz="2000" dirty="0">
                <a:solidFill>
                  <a:srgbClr val="800000"/>
                </a:solidFill>
                <a:highlight>
                  <a:srgbClr val="FFFFFF"/>
                </a:highlight>
                <a:latin typeface="Consolas" panose="020B0609020204030204" pitchFamily="49" charset="0"/>
              </a:rPr>
              <a:t>label</a:t>
            </a:r>
            <a:r>
              <a:rPr lang="en-US" sz="2000" dirty="0">
                <a:solidFill>
                  <a:srgbClr val="0000FF"/>
                </a:solidFill>
                <a:highlight>
                  <a:srgbClr val="FFFFFF"/>
                </a:highlight>
                <a:latin typeface="Consolas" panose="020B0609020204030204" pitchFamily="49" charset="0"/>
              </a:rPr>
              <a:t>&gt;</a:t>
            </a:r>
          </a:p>
          <a:p>
            <a:r>
              <a:rPr lang="en-US" sz="2000" dirty="0" smtClean="0">
                <a:solidFill>
                  <a:srgbClr val="0000FF"/>
                </a:solidFill>
                <a:highlight>
                  <a:srgbClr val="FFFFFF"/>
                </a:highlight>
                <a:latin typeface="Consolas" panose="020B0609020204030204" pitchFamily="49" charset="0"/>
              </a:rPr>
              <a:t>   &lt;</a:t>
            </a:r>
            <a:r>
              <a:rPr lang="en-US" sz="2000" dirty="0">
                <a:solidFill>
                  <a:srgbClr val="800000"/>
                </a:solidFill>
                <a:highlight>
                  <a:srgbClr val="FFFFFF"/>
                </a:highlight>
                <a:latin typeface="Consolas" panose="020B0609020204030204" pitchFamily="49" charset="0"/>
              </a:rPr>
              <a:t>label</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class</a:t>
            </a:r>
            <a:r>
              <a:rPr lang="en-US" sz="2000" dirty="0">
                <a:solidFill>
                  <a:srgbClr val="0000FF"/>
                </a:solidFill>
                <a:highlight>
                  <a:srgbClr val="FFFFFF"/>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btn</a:t>
            </a:r>
            <a:r>
              <a:rPr lang="en-US" sz="2000" dirty="0">
                <a:solidFill>
                  <a:srgbClr val="0000FF"/>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btn</a:t>
            </a:r>
            <a:r>
              <a:rPr lang="en-US" sz="2000" dirty="0">
                <a:solidFill>
                  <a:srgbClr val="0000FF"/>
                </a:solidFill>
                <a:highlight>
                  <a:srgbClr val="FFFFFF"/>
                </a:highlight>
                <a:latin typeface="Consolas" panose="020B0609020204030204" pitchFamily="49" charset="0"/>
              </a:rPr>
              <a:t>-primary"&gt;</a:t>
            </a:r>
          </a:p>
          <a:p>
            <a:r>
              <a:rPr lang="en-US" sz="2000" dirty="0" smtClean="0">
                <a:solidFill>
                  <a:srgbClr val="0000FF"/>
                </a:solidFill>
                <a:highlight>
                  <a:srgbClr val="FFFFFF"/>
                </a:highlight>
                <a:latin typeface="Consolas" panose="020B0609020204030204" pitchFamily="49" charset="0"/>
              </a:rPr>
              <a:t>      &lt;</a:t>
            </a:r>
            <a:r>
              <a:rPr lang="en-US" sz="2000" dirty="0">
                <a:solidFill>
                  <a:srgbClr val="800000"/>
                </a:solidFill>
                <a:highlight>
                  <a:srgbClr val="FFFFFF"/>
                </a:highlight>
                <a:latin typeface="Consolas" panose="020B0609020204030204" pitchFamily="49" charset="0"/>
              </a:rPr>
              <a:t>input</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type</a:t>
            </a:r>
            <a:r>
              <a:rPr lang="en-US" sz="2000" dirty="0">
                <a:solidFill>
                  <a:srgbClr val="0000FF"/>
                </a:solidFill>
                <a:highlight>
                  <a:srgbClr val="FFFFFF"/>
                </a:highlight>
                <a:latin typeface="Consolas" panose="020B0609020204030204" pitchFamily="49" charset="0"/>
              </a:rPr>
              <a:t>="radio"</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name</a:t>
            </a:r>
            <a:r>
              <a:rPr lang="en-US" sz="2000" dirty="0">
                <a:solidFill>
                  <a:srgbClr val="0000FF"/>
                </a:solidFill>
                <a:highlight>
                  <a:srgbClr val="FFFFFF"/>
                </a:highlight>
                <a:latin typeface="Consolas" panose="020B0609020204030204" pitchFamily="49" charset="0"/>
              </a:rPr>
              <a:t>="shipping"</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id</a:t>
            </a:r>
            <a:r>
              <a:rPr lang="en-US" sz="2000" dirty="0">
                <a:solidFill>
                  <a:srgbClr val="0000FF"/>
                </a:solidFill>
                <a:highlight>
                  <a:srgbClr val="FFFFFF"/>
                </a:highlight>
                <a:latin typeface="Consolas" panose="020B0609020204030204" pitchFamily="49" charset="0"/>
              </a:rPr>
              <a:t>="two-day</a:t>
            </a:r>
            <a:r>
              <a:rPr lang="en-US" sz="2000" dirty="0" smtClean="0">
                <a:solidFill>
                  <a:srgbClr val="0000FF"/>
                </a:solidFill>
                <a:highlight>
                  <a:srgbClr val="FFFFFF"/>
                </a:highlight>
                <a:latin typeface="Consolas" panose="020B0609020204030204" pitchFamily="49" charset="0"/>
              </a:rPr>
              <a:t>" /&gt;</a:t>
            </a:r>
            <a:r>
              <a:rPr lang="en-US" sz="2000" dirty="0">
                <a:solidFill>
                  <a:srgbClr val="000000"/>
                </a:solidFill>
                <a:highlight>
                  <a:srgbClr val="FFFFFF"/>
                </a:highlight>
                <a:latin typeface="Consolas" panose="020B0609020204030204" pitchFamily="49" charset="0"/>
              </a:rPr>
              <a:t>Two Day</a:t>
            </a:r>
          </a:p>
          <a:p>
            <a:r>
              <a:rPr lang="en-US" sz="2000" dirty="0" smtClean="0">
                <a:solidFill>
                  <a:srgbClr val="0000FF"/>
                </a:solidFill>
                <a:highlight>
                  <a:srgbClr val="FFFFFF"/>
                </a:highlight>
                <a:latin typeface="Consolas" panose="020B0609020204030204" pitchFamily="49" charset="0"/>
              </a:rPr>
              <a:t>   &lt;/</a:t>
            </a:r>
            <a:r>
              <a:rPr lang="en-US" sz="2000" dirty="0">
                <a:solidFill>
                  <a:srgbClr val="800000"/>
                </a:solidFill>
                <a:highlight>
                  <a:srgbClr val="FFFFFF"/>
                </a:highlight>
                <a:latin typeface="Consolas" panose="020B0609020204030204" pitchFamily="49" charset="0"/>
              </a:rPr>
              <a:t>label</a:t>
            </a:r>
            <a:r>
              <a:rPr lang="en-US" sz="2000" dirty="0">
                <a:solidFill>
                  <a:srgbClr val="0000FF"/>
                </a:solidFill>
                <a:highlight>
                  <a:srgbClr val="FFFFFF"/>
                </a:highlight>
                <a:latin typeface="Consolas" panose="020B0609020204030204" pitchFamily="49" charset="0"/>
              </a:rPr>
              <a:t>&gt;</a:t>
            </a:r>
          </a:p>
          <a:p>
            <a:r>
              <a:rPr lang="en-US" sz="2000" dirty="0" smtClean="0">
                <a:solidFill>
                  <a:srgbClr val="0000FF"/>
                </a:solidFill>
                <a:highlight>
                  <a:srgbClr val="FFFFFF"/>
                </a:highlight>
                <a:latin typeface="Consolas" panose="020B0609020204030204" pitchFamily="49" charset="0"/>
              </a:rPr>
              <a:t>   &lt;</a:t>
            </a:r>
            <a:r>
              <a:rPr lang="en-US" sz="2000" dirty="0">
                <a:solidFill>
                  <a:srgbClr val="800000"/>
                </a:solidFill>
                <a:highlight>
                  <a:srgbClr val="FFFFFF"/>
                </a:highlight>
                <a:latin typeface="Consolas" panose="020B0609020204030204" pitchFamily="49" charset="0"/>
              </a:rPr>
              <a:t>label</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class</a:t>
            </a:r>
            <a:r>
              <a:rPr lang="en-US" sz="2000" dirty="0">
                <a:solidFill>
                  <a:srgbClr val="0000FF"/>
                </a:solidFill>
                <a:highlight>
                  <a:srgbClr val="FFFFFF"/>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btn</a:t>
            </a:r>
            <a:r>
              <a:rPr lang="en-US" sz="2000" dirty="0">
                <a:solidFill>
                  <a:srgbClr val="0000FF"/>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btn</a:t>
            </a:r>
            <a:r>
              <a:rPr lang="en-US" sz="2000" dirty="0">
                <a:solidFill>
                  <a:srgbClr val="0000FF"/>
                </a:solidFill>
                <a:highlight>
                  <a:srgbClr val="FFFFFF"/>
                </a:highlight>
                <a:latin typeface="Consolas" panose="020B0609020204030204" pitchFamily="49" charset="0"/>
              </a:rPr>
              <a:t>-primary"&gt;</a:t>
            </a:r>
          </a:p>
          <a:p>
            <a:r>
              <a:rPr lang="en-US" sz="2000" dirty="0" smtClean="0">
                <a:solidFill>
                  <a:srgbClr val="0000FF"/>
                </a:solidFill>
                <a:highlight>
                  <a:srgbClr val="FFFFFF"/>
                </a:highlight>
                <a:latin typeface="Consolas" panose="020B0609020204030204" pitchFamily="49" charset="0"/>
              </a:rPr>
              <a:t>      &lt;</a:t>
            </a:r>
            <a:r>
              <a:rPr lang="en-US" sz="2000" dirty="0">
                <a:solidFill>
                  <a:srgbClr val="800000"/>
                </a:solidFill>
                <a:highlight>
                  <a:srgbClr val="FFFFFF"/>
                </a:highlight>
                <a:latin typeface="Consolas" panose="020B0609020204030204" pitchFamily="49" charset="0"/>
              </a:rPr>
              <a:t>input</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type</a:t>
            </a:r>
            <a:r>
              <a:rPr lang="en-US" sz="2000" dirty="0">
                <a:solidFill>
                  <a:srgbClr val="0000FF"/>
                </a:solidFill>
                <a:highlight>
                  <a:srgbClr val="FFFFFF"/>
                </a:highlight>
                <a:latin typeface="Consolas" panose="020B0609020204030204" pitchFamily="49" charset="0"/>
              </a:rPr>
              <a:t>="radio"</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name</a:t>
            </a:r>
            <a:r>
              <a:rPr lang="en-US" sz="2000" dirty="0">
                <a:solidFill>
                  <a:srgbClr val="0000FF"/>
                </a:solidFill>
                <a:highlight>
                  <a:srgbClr val="FFFFFF"/>
                </a:highlight>
                <a:latin typeface="Consolas" panose="020B0609020204030204" pitchFamily="49" charset="0"/>
              </a:rPr>
              <a:t>="shipping"</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id</a:t>
            </a:r>
            <a:r>
              <a:rPr lang="en-US" sz="2000" dirty="0">
                <a:solidFill>
                  <a:srgbClr val="0000FF"/>
                </a:solidFill>
                <a:highlight>
                  <a:srgbClr val="FFFFFF"/>
                </a:highlight>
                <a:latin typeface="Consolas" panose="020B0609020204030204" pitchFamily="49" charset="0"/>
              </a:rPr>
              <a:t>="overnight</a:t>
            </a:r>
            <a:r>
              <a:rPr lang="en-US" sz="2000" dirty="0" smtClean="0">
                <a:solidFill>
                  <a:srgbClr val="0000FF"/>
                </a:solidFill>
                <a:highlight>
                  <a:srgbClr val="FFFFFF"/>
                </a:highlight>
                <a:latin typeface="Consolas" panose="020B0609020204030204" pitchFamily="49" charset="0"/>
              </a:rPr>
              <a:t>" /&gt;</a:t>
            </a:r>
            <a:r>
              <a:rPr lang="en-US" sz="2000" dirty="0">
                <a:solidFill>
                  <a:srgbClr val="000000"/>
                </a:solidFill>
                <a:highlight>
                  <a:srgbClr val="FFFFFF"/>
                </a:highlight>
                <a:latin typeface="Consolas" panose="020B0609020204030204" pitchFamily="49" charset="0"/>
              </a:rPr>
              <a:t>Overnight</a:t>
            </a:r>
          </a:p>
          <a:p>
            <a:r>
              <a:rPr lang="en-US" sz="2000" dirty="0" smtClean="0">
                <a:solidFill>
                  <a:srgbClr val="0000FF"/>
                </a:solidFill>
                <a:highlight>
                  <a:srgbClr val="FFFFFF"/>
                </a:highlight>
                <a:latin typeface="Consolas" panose="020B0609020204030204" pitchFamily="49" charset="0"/>
              </a:rPr>
              <a:t>   &lt;/</a:t>
            </a:r>
            <a:r>
              <a:rPr lang="en-US" sz="2000" dirty="0">
                <a:solidFill>
                  <a:srgbClr val="800000"/>
                </a:solidFill>
                <a:highlight>
                  <a:srgbClr val="FFFFFF"/>
                </a:highlight>
                <a:latin typeface="Consolas" panose="020B0609020204030204" pitchFamily="49" charset="0"/>
              </a:rPr>
              <a:t>label</a:t>
            </a:r>
            <a:r>
              <a:rPr lang="en-US" sz="2000" dirty="0">
                <a:solidFill>
                  <a:srgbClr val="0000FF"/>
                </a:solidFill>
                <a:highlight>
                  <a:srgbClr val="FFFFFF"/>
                </a:highlight>
                <a:latin typeface="Consolas" panose="020B0609020204030204" pitchFamily="49" charset="0"/>
              </a:rPr>
              <a:t>&gt;</a:t>
            </a:r>
          </a:p>
          <a:p>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div</a:t>
            </a:r>
            <a:r>
              <a:rPr lang="en-US" sz="2000" dirty="0">
                <a:solidFill>
                  <a:srgbClr val="0000FF"/>
                </a:solidFill>
                <a:highlight>
                  <a:srgbClr val="FFFFFF"/>
                </a:highlight>
                <a:latin typeface="Consolas" panose="020B0609020204030204" pitchFamily="49" charset="0"/>
              </a:rPr>
              <a:t>&gt;</a:t>
            </a:r>
            <a:endParaRPr lang="en-US" sz="2000" dirty="0"/>
          </a:p>
        </p:txBody>
      </p:sp>
    </p:spTree>
    <p:extLst>
      <p:ext uri="{BB962C8B-B14F-4D97-AF65-F5344CB8AC3E}">
        <p14:creationId xmlns:p14="http://schemas.microsoft.com/office/powerpoint/2010/main" val="17373003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Button groups</a:t>
            </a:r>
            <a:r>
              <a:rPr lang="en-US" dirty="0" smtClean="0"/>
              <a:t/>
            </a:r>
            <a:br>
              <a:rPr lang="en-US" dirty="0" smtClean="0"/>
            </a:br>
            <a:endParaRPr lang="en-US" dirty="0"/>
          </a:p>
        </p:txBody>
      </p:sp>
    </p:spTree>
    <p:extLst>
      <p:ext uri="{BB962C8B-B14F-4D97-AF65-F5344CB8AC3E}">
        <p14:creationId xmlns:p14="http://schemas.microsoft.com/office/powerpoint/2010/main" val="16492101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Button dropdowns</a:t>
            </a:r>
            <a:endParaRPr lang="en-US" dirty="0"/>
          </a:p>
        </p:txBody>
      </p:sp>
      <p:sp>
        <p:nvSpPr>
          <p:cNvPr id="4" name="Content Placeholder 3"/>
          <p:cNvSpPr>
            <a:spLocks noGrp="1"/>
          </p:cNvSpPr>
          <p:nvPr>
            <p:ph sz="quarter" idx="10"/>
          </p:nvPr>
        </p:nvSpPr>
        <p:spPr/>
        <p:txBody>
          <a:bodyPr/>
          <a:lstStyle/>
          <a:p>
            <a:r>
              <a:rPr lang="en-US" dirty="0" smtClean="0"/>
              <a:t>Enhance buttons with dropdowns</a:t>
            </a:r>
          </a:p>
          <a:p>
            <a:r>
              <a:rPr lang="en-US" dirty="0" smtClean="0"/>
              <a:t>Useful for multiple choices when submitting a form</a:t>
            </a:r>
          </a:p>
          <a:p>
            <a:pPr lvl="1"/>
            <a:r>
              <a:rPr lang="en-US" dirty="0" smtClean="0"/>
              <a:t>Save as draft</a:t>
            </a:r>
          </a:p>
          <a:p>
            <a:pPr lvl="1"/>
            <a:r>
              <a:rPr lang="en-US" dirty="0" smtClean="0"/>
              <a:t>Customize options</a:t>
            </a:r>
            <a:endParaRPr lang="en-US" dirty="0"/>
          </a:p>
        </p:txBody>
      </p:sp>
    </p:spTree>
    <p:extLst>
      <p:ext uri="{BB962C8B-B14F-4D97-AF65-F5344CB8AC3E}">
        <p14:creationId xmlns:p14="http://schemas.microsoft.com/office/powerpoint/2010/main" val="702584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 dropdowns</a:t>
            </a:r>
            <a:endParaRPr lang="en-US" dirty="0"/>
          </a:p>
        </p:txBody>
      </p:sp>
    </p:spTree>
    <p:extLst>
      <p:ext uri="{BB962C8B-B14F-4D97-AF65-F5344CB8AC3E}">
        <p14:creationId xmlns:p14="http://schemas.microsoft.com/office/powerpoint/2010/main" val="126726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6507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Bootstrap Forms</a:t>
            </a:r>
            <a:endParaRPr lang="en-US" dirty="0"/>
          </a:p>
        </p:txBody>
      </p:sp>
      <p:sp>
        <p:nvSpPr>
          <p:cNvPr id="4" name="Content Placeholder 3"/>
          <p:cNvSpPr>
            <a:spLocks noGrp="1"/>
          </p:cNvSpPr>
          <p:nvPr>
            <p:ph sz="quarter" idx="10"/>
          </p:nvPr>
        </p:nvSpPr>
        <p:spPr/>
        <p:txBody>
          <a:bodyPr/>
          <a:lstStyle/>
          <a:p>
            <a:r>
              <a:rPr lang="en-US" dirty="0" smtClean="0"/>
              <a:t>HTML5 provides rich functionality</a:t>
            </a:r>
          </a:p>
          <a:p>
            <a:pPr lvl="1"/>
            <a:r>
              <a:rPr lang="en-US" dirty="0" smtClean="0"/>
              <a:t>New types of inputs</a:t>
            </a:r>
          </a:p>
          <a:p>
            <a:pPr lvl="1"/>
            <a:r>
              <a:rPr lang="en-US" dirty="0" smtClean="0"/>
              <a:t>Placeholders</a:t>
            </a:r>
          </a:p>
          <a:p>
            <a:r>
              <a:rPr lang="en-US" dirty="0" smtClean="0"/>
              <a:t>Bootstrap defaults</a:t>
            </a:r>
          </a:p>
          <a:p>
            <a:pPr lvl="1"/>
            <a:r>
              <a:rPr lang="en-US" dirty="0" smtClean="0"/>
              <a:t>Vertical display</a:t>
            </a:r>
          </a:p>
          <a:p>
            <a:pPr lvl="1"/>
            <a:r>
              <a:rPr lang="en-US" dirty="0" smtClean="0"/>
              <a:t>Focus highlighting</a:t>
            </a:r>
          </a:p>
          <a:p>
            <a:r>
              <a:rPr lang="en-US" dirty="0" smtClean="0"/>
              <a:t>Easy to customize</a:t>
            </a:r>
            <a:endParaRPr lang="en-US" dirty="0"/>
          </a:p>
        </p:txBody>
      </p:sp>
    </p:spTree>
    <p:extLst>
      <p:ext uri="{BB962C8B-B14F-4D97-AF65-F5344CB8AC3E}">
        <p14:creationId xmlns:p14="http://schemas.microsoft.com/office/powerpoint/2010/main" val="5310420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Classes</a:t>
            </a:r>
            <a:endParaRPr lang="en-US" dirty="0"/>
          </a:p>
        </p:txBody>
      </p:sp>
      <p:sp>
        <p:nvSpPr>
          <p:cNvPr id="3" name="Content Placeholder 2"/>
          <p:cNvSpPr>
            <a:spLocks noGrp="1"/>
          </p:cNvSpPr>
          <p:nvPr>
            <p:ph sz="quarter" idx="10"/>
          </p:nvPr>
        </p:nvSpPr>
        <p:spPr/>
        <p:txBody>
          <a:bodyPr/>
          <a:lstStyle/>
          <a:p>
            <a:r>
              <a:rPr lang="en-US" dirty="0" smtClean="0"/>
              <a:t>Need to add classes to introduce functionality</a:t>
            </a:r>
          </a:p>
          <a:p>
            <a:r>
              <a:rPr lang="en-US" dirty="0" smtClean="0"/>
              <a:t>Main classes</a:t>
            </a:r>
          </a:p>
          <a:p>
            <a:pPr lvl="1"/>
            <a:r>
              <a:rPr lang="en-US" dirty="0" smtClean="0"/>
              <a:t>form-group</a:t>
            </a:r>
          </a:p>
          <a:p>
            <a:pPr lvl="1"/>
            <a:r>
              <a:rPr lang="en-US" dirty="0" smtClean="0"/>
              <a:t>form-control</a:t>
            </a:r>
            <a:endParaRPr lang="en-US" dirty="0"/>
          </a:p>
        </p:txBody>
      </p:sp>
    </p:spTree>
    <p:extLst>
      <p:ext uri="{BB962C8B-B14F-4D97-AF65-F5344CB8AC3E}">
        <p14:creationId xmlns:p14="http://schemas.microsoft.com/office/powerpoint/2010/main" val="4695553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Simple Form</a:t>
            </a:r>
            <a:endParaRPr lang="en-US" dirty="0"/>
          </a:p>
        </p:txBody>
      </p:sp>
    </p:spTree>
    <p:extLst>
      <p:ext uri="{BB962C8B-B14F-4D97-AF65-F5344CB8AC3E}">
        <p14:creationId xmlns:p14="http://schemas.microsoft.com/office/powerpoint/2010/main" val="3221475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Input groups</a:t>
            </a:r>
            <a:endParaRPr lang="en-US" dirty="0"/>
          </a:p>
        </p:txBody>
      </p:sp>
      <p:sp>
        <p:nvSpPr>
          <p:cNvPr id="4" name="Content Placeholder 3"/>
          <p:cNvSpPr>
            <a:spLocks noGrp="1"/>
          </p:cNvSpPr>
          <p:nvPr>
            <p:ph sz="quarter" idx="10"/>
          </p:nvPr>
        </p:nvSpPr>
        <p:spPr/>
        <p:txBody>
          <a:bodyPr/>
          <a:lstStyle/>
          <a:p>
            <a:r>
              <a:rPr lang="en-US" dirty="0" smtClean="0"/>
              <a:t>Input textboxes are relatively plain</a:t>
            </a:r>
          </a:p>
          <a:p>
            <a:pPr lvl="1"/>
            <a:r>
              <a:rPr lang="en-US" dirty="0" smtClean="0"/>
              <a:t>Don't often provide context around the type of information needed</a:t>
            </a:r>
          </a:p>
          <a:p>
            <a:r>
              <a:rPr lang="en-US" dirty="0" smtClean="0"/>
              <a:t>Input groups allow developers to add </a:t>
            </a:r>
            <a:r>
              <a:rPr lang="en-US" dirty="0" err="1" smtClean="0"/>
              <a:t>glyphicons</a:t>
            </a:r>
            <a:r>
              <a:rPr lang="en-US" dirty="0" smtClean="0"/>
              <a:t> or additional context</a:t>
            </a:r>
            <a:endParaRPr lang="en-US" dirty="0"/>
          </a:p>
        </p:txBody>
      </p:sp>
    </p:spTree>
    <p:extLst>
      <p:ext uri="{BB962C8B-B14F-4D97-AF65-F5344CB8AC3E}">
        <p14:creationId xmlns:p14="http://schemas.microsoft.com/office/powerpoint/2010/main" val="4024457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groups</a:t>
            </a:r>
            <a:endParaRPr lang="en-US" dirty="0"/>
          </a:p>
        </p:txBody>
      </p:sp>
    </p:spTree>
    <p:extLst>
      <p:ext uri="{BB962C8B-B14F-4D97-AF65-F5344CB8AC3E}">
        <p14:creationId xmlns:p14="http://schemas.microsoft.com/office/powerpoint/2010/main" val="2292214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Who’s got the button?</a:t>
            </a:r>
            <a:endParaRPr lang="en-US" dirty="0"/>
          </a:p>
        </p:txBody>
      </p:sp>
      <p:sp>
        <p:nvSpPr>
          <p:cNvPr id="4" name="Content Placeholder 3"/>
          <p:cNvSpPr>
            <a:spLocks noGrp="1"/>
          </p:cNvSpPr>
          <p:nvPr>
            <p:ph sz="quarter" idx="10"/>
          </p:nvPr>
        </p:nvSpPr>
        <p:spPr/>
        <p:txBody>
          <a:bodyPr/>
          <a:lstStyle/>
          <a:p>
            <a:r>
              <a:rPr lang="en-US" dirty="0" smtClean="0"/>
              <a:t>Use </a:t>
            </a:r>
            <a:r>
              <a:rPr lang="en-US" dirty="0" err="1" smtClean="0"/>
              <a:t>btn</a:t>
            </a:r>
            <a:r>
              <a:rPr lang="en-US" dirty="0" smtClean="0"/>
              <a:t> to make something look like a button</a:t>
            </a:r>
          </a:p>
          <a:p>
            <a:r>
              <a:rPr lang="en-US" dirty="0" smtClean="0"/>
              <a:t>Use </a:t>
            </a:r>
            <a:r>
              <a:rPr lang="en-US" dirty="0" err="1" smtClean="0"/>
              <a:t>btn</a:t>
            </a:r>
            <a:r>
              <a:rPr lang="en-US" dirty="0" smtClean="0"/>
              <a:t>-</a:t>
            </a:r>
            <a:r>
              <a:rPr lang="en-US" i="1" dirty="0" smtClean="0"/>
              <a:t>modifier</a:t>
            </a:r>
            <a:r>
              <a:rPr lang="en-US" dirty="0" smtClean="0"/>
              <a:t> to change the look</a:t>
            </a:r>
          </a:p>
          <a:p>
            <a:pPr lvl="1"/>
            <a:r>
              <a:rPr lang="en-US" b="1" dirty="0" smtClean="0"/>
              <a:t>Default</a:t>
            </a:r>
          </a:p>
          <a:p>
            <a:pPr lvl="1"/>
            <a:r>
              <a:rPr lang="en-US" b="1" dirty="0" smtClean="0">
                <a:solidFill>
                  <a:srgbClr val="002060"/>
                </a:solidFill>
              </a:rPr>
              <a:t>Primary</a:t>
            </a:r>
          </a:p>
          <a:p>
            <a:pPr lvl="1"/>
            <a:r>
              <a:rPr lang="en-US" b="1" dirty="0" smtClean="0">
                <a:solidFill>
                  <a:srgbClr val="00B050"/>
                </a:solidFill>
              </a:rPr>
              <a:t>Success</a:t>
            </a:r>
          </a:p>
          <a:p>
            <a:pPr lvl="1"/>
            <a:r>
              <a:rPr lang="en-US" b="1" dirty="0" smtClean="0">
                <a:solidFill>
                  <a:srgbClr val="00B0F0"/>
                </a:solidFill>
              </a:rPr>
              <a:t>Info</a:t>
            </a:r>
          </a:p>
          <a:p>
            <a:pPr lvl="1"/>
            <a:r>
              <a:rPr lang="en-US" b="1" dirty="0" smtClean="0">
                <a:solidFill>
                  <a:srgbClr val="FFC000"/>
                </a:solidFill>
              </a:rPr>
              <a:t>Warning</a:t>
            </a:r>
          </a:p>
          <a:p>
            <a:pPr lvl="1"/>
            <a:r>
              <a:rPr lang="en-US" b="1" dirty="0" smtClean="0">
                <a:solidFill>
                  <a:srgbClr val="FF0000"/>
                </a:solidFill>
              </a:rPr>
              <a:t>Danger</a:t>
            </a:r>
            <a:endParaRPr lang="en-US" b="1" dirty="0">
              <a:solidFill>
                <a:srgbClr val="FF0000"/>
              </a:solidFill>
            </a:endParaRPr>
          </a:p>
        </p:txBody>
      </p:sp>
    </p:spTree>
    <p:extLst>
      <p:ext uri="{BB962C8B-B14F-4D97-AF65-F5344CB8AC3E}">
        <p14:creationId xmlns:p14="http://schemas.microsoft.com/office/powerpoint/2010/main" val="17258562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Buttons</a:t>
            </a:r>
            <a:endParaRPr lang="en-US" dirty="0"/>
          </a:p>
        </p:txBody>
      </p:sp>
    </p:spTree>
    <p:extLst>
      <p:ext uri="{BB962C8B-B14F-4D97-AF65-F5344CB8AC3E}">
        <p14:creationId xmlns:p14="http://schemas.microsoft.com/office/powerpoint/2010/main" val="37750226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 groups</a:t>
            </a:r>
            <a:endParaRPr lang="en-US" dirty="0"/>
          </a:p>
        </p:txBody>
      </p:sp>
      <p:sp>
        <p:nvSpPr>
          <p:cNvPr id="3" name="Content Placeholder 2"/>
          <p:cNvSpPr>
            <a:spLocks noGrp="1"/>
          </p:cNvSpPr>
          <p:nvPr>
            <p:ph sz="quarter" idx="10"/>
          </p:nvPr>
        </p:nvSpPr>
        <p:spPr/>
        <p:txBody>
          <a:bodyPr/>
          <a:lstStyle/>
          <a:p>
            <a:r>
              <a:rPr lang="en-US" dirty="0" smtClean="0"/>
              <a:t>Convert radio buttons and checkboxes into buttons</a:t>
            </a:r>
          </a:p>
          <a:p>
            <a:r>
              <a:rPr lang="en-US" dirty="0" smtClean="0"/>
              <a:t>Radio buttons</a:t>
            </a:r>
          </a:p>
          <a:p>
            <a:pPr lvl="1"/>
            <a:r>
              <a:rPr lang="en-US" dirty="0" smtClean="0"/>
              <a:t>Select one button and the rest are deselected</a:t>
            </a:r>
          </a:p>
          <a:p>
            <a:r>
              <a:rPr lang="en-US" dirty="0" smtClean="0"/>
              <a:t>Checkboxes</a:t>
            </a:r>
          </a:p>
          <a:p>
            <a:pPr lvl="1"/>
            <a:r>
              <a:rPr lang="en-US" dirty="0" smtClean="0"/>
              <a:t>Select multiple</a:t>
            </a:r>
            <a:endParaRPr lang="en-US" dirty="0"/>
          </a:p>
        </p:txBody>
      </p:sp>
      <p:pic>
        <p:nvPicPr>
          <p:cNvPr id="4" name="Picture 3"/>
          <p:cNvPicPr>
            <a:picLocks noChangeAspect="1"/>
          </p:cNvPicPr>
          <p:nvPr/>
        </p:nvPicPr>
        <p:blipFill>
          <a:blip r:embed="rId2"/>
          <a:stretch>
            <a:fillRect/>
          </a:stretch>
        </p:blipFill>
        <p:spPr>
          <a:xfrm>
            <a:off x="6403557" y="4723648"/>
            <a:ext cx="5229131" cy="1580900"/>
          </a:xfrm>
          <a:prstGeom prst="rect">
            <a:avLst/>
          </a:prstGeom>
        </p:spPr>
      </p:pic>
    </p:spTree>
    <p:extLst>
      <p:ext uri="{BB962C8B-B14F-4D97-AF65-F5344CB8AC3E}">
        <p14:creationId xmlns:p14="http://schemas.microsoft.com/office/powerpoint/2010/main" val="1391934493"/>
      </p:ext>
    </p:extLst>
  </p:cSld>
  <p:clrMapOvr>
    <a:masterClrMapping/>
  </p:clrMapOvr>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9B9146463917044969030790F8D7E1F" ma:contentTypeVersion="1" ma:contentTypeDescription="Create a new document." ma:contentTypeScope="" ma:versionID="88cb810aac341a62f87e1e4b3de4b413">
  <xsd:schema xmlns:xsd="http://www.w3.org/2001/XMLSchema" xmlns:xs="http://www.w3.org/2001/XMLSchema" xmlns:p="http://schemas.microsoft.com/office/2006/metadata/properties" xmlns:ns3="239b4775-11ac-4188-ac69-b5b775bb2155" targetNamespace="http://schemas.microsoft.com/office/2006/metadata/properties" ma:root="true" ma:fieldsID="a6232b10dbb3dfcaf3920bb7009c4722" ns3:_="">
    <xsd:import namespace="239b4775-11ac-4188-ac69-b5b775bb21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4775-11ac-4188-ac69-b5b775bb21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6A4A2F-D536-414F-A6A8-B65706EA048E}">
  <ds:schemaRefs>
    <ds:schemaRef ds:uri="http://schemas.microsoft.com/sharepoint/v3/contenttype/forms"/>
  </ds:schemaRefs>
</ds:datastoreItem>
</file>

<file path=customXml/itemProps2.xml><?xml version="1.0" encoding="utf-8"?>
<ds:datastoreItem xmlns:ds="http://schemas.openxmlformats.org/officeDocument/2006/customXml" ds:itemID="{2C359FA1-DD3A-49D9-8299-D7EB8CDA4CEF}">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239b4775-11ac-4188-ac69-b5b775bb2155"/>
    <ds:schemaRef ds:uri="http://www.w3.org/XML/1998/namespace"/>
  </ds:schemaRefs>
</ds:datastoreItem>
</file>

<file path=customXml/itemProps3.xml><?xml version="1.0" encoding="utf-8"?>
<ds:datastoreItem xmlns:ds="http://schemas.openxmlformats.org/officeDocument/2006/customXml" ds:itemID="{A36A52FC-B7FF-4857-853D-F9A69800E8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4775-11ac-4188-ac69-b5b775bb2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MVA</Template>
  <TotalTime>9023</TotalTime>
  <Words>249</Words>
  <Application>Microsoft Office PowerPoint</Application>
  <PresentationFormat>Widescreen</PresentationFormat>
  <Paragraphs>57</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Consolas</vt:lpstr>
      <vt:lpstr>Segoe</vt:lpstr>
      <vt:lpstr>Segoe UI</vt:lpstr>
      <vt:lpstr>Segoe UI Light</vt:lpstr>
      <vt:lpstr>MVA</vt:lpstr>
      <vt:lpstr>PowerPoint Presentation</vt:lpstr>
      <vt:lpstr>Bootstrap Forms</vt:lpstr>
      <vt:lpstr>Form Classes</vt:lpstr>
      <vt:lpstr>Simple Form</vt:lpstr>
      <vt:lpstr>Input groups</vt:lpstr>
      <vt:lpstr>Input groups</vt:lpstr>
      <vt:lpstr>Who’s got the button?</vt:lpstr>
      <vt:lpstr>Buttons</vt:lpstr>
      <vt:lpstr>Button groups</vt:lpstr>
      <vt:lpstr>Example</vt:lpstr>
      <vt:lpstr>Button groups </vt:lpstr>
      <vt:lpstr>Button dropdowns</vt:lpstr>
      <vt:lpstr>Button dropdowns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Harrison</dc:creator>
  <cp:lastModifiedBy>Christopher Harrison</cp:lastModifiedBy>
  <cp:revision>25</cp:revision>
  <dcterms:created xsi:type="dcterms:W3CDTF">2014-08-11T22:17:29Z</dcterms:created>
  <dcterms:modified xsi:type="dcterms:W3CDTF">2014-12-29T20:46:40Z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0x010100A9B9146463917044969030790F8D7E1F</vt:lpwstr>
  </property>
  <property fmtid="{D5CDD505-2E9C-101B-9397-08002B2CF9AE}" pid="3" name="IsMyDocuments">
    <vt:bool>true</vt:bool>
  </property>
</Properties>
</file>