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70" r:id="rId7"/>
    <p:sldId id="259" r:id="rId8"/>
    <p:sldId id="261" r:id="rId9"/>
    <p:sldId id="260" r:id="rId10"/>
    <p:sldId id="262" r:id="rId11"/>
    <p:sldId id="281" r:id="rId12"/>
    <p:sldId id="286" r:id="rId13"/>
    <p:sldId id="263" r:id="rId14"/>
    <p:sldId id="268" r:id="rId15"/>
    <p:sldId id="287" r:id="rId16"/>
    <p:sldId id="267" r:id="rId17"/>
    <p:sldId id="264" r:id="rId18"/>
    <p:sldId id="288" r:id="rId19"/>
    <p:sldId id="265" r:id="rId20"/>
    <p:sldId id="266" r:id="rId21"/>
    <p:sldId id="289" r:id="rId22"/>
    <p:sldId id="26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79" autoAdjust="0"/>
  </p:normalViewPr>
  <p:slideViewPr>
    <p:cSldViewPr snapToGrid="0">
      <p:cViewPr varScale="1">
        <p:scale>
          <a:sx n="69" d="100"/>
          <a:sy n="69" d="100"/>
        </p:scale>
        <p:origin x="1234" y="5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Page Design</a:t>
            </a:r>
            <a:endParaRPr lang="en-US" dirty="0"/>
          </a:p>
        </p:txBody>
      </p:sp>
      <p:sp>
        <p:nvSpPr>
          <p:cNvPr id="3" name="Subtitle 2"/>
          <p:cNvSpPr>
            <a:spLocks noGrp="1"/>
          </p:cNvSpPr>
          <p:nvPr>
            <p:ph type="subTitle" idx="1"/>
          </p:nvPr>
        </p:nvSpPr>
        <p:spPr/>
        <p:txBody>
          <a:bodyPr/>
          <a:lstStyle/>
          <a:p>
            <a:r>
              <a:rPr lang="en-US" dirty="0" smtClean="0"/>
              <a:t>Christopher Harrison, Content Developer</a:t>
            </a:r>
          </a:p>
          <a:p>
            <a:r>
              <a:rPr lang="en-US" dirty="0" smtClean="0"/>
              <a:t>Jon Galloway, Senior Technical Evangelist</a:t>
            </a:r>
            <a:endParaRPr lang="en-US" dirty="0"/>
          </a:p>
        </p:txBody>
      </p:sp>
    </p:spTree>
    <p:extLst>
      <p:ext uri="{BB962C8B-B14F-4D97-AF65-F5344CB8AC3E}">
        <p14:creationId xmlns:p14="http://schemas.microsoft.com/office/powerpoint/2010/main" val="3893524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Layouts</a:t>
            </a:r>
            <a:endParaRPr lang="en-US" dirty="0"/>
          </a:p>
        </p:txBody>
      </p:sp>
    </p:spTree>
    <p:extLst>
      <p:ext uri="{BB962C8B-B14F-4D97-AF65-F5344CB8AC3E}">
        <p14:creationId xmlns:p14="http://schemas.microsoft.com/office/powerpoint/2010/main" val="170314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Nesting Columns</a:t>
            </a:r>
            <a:endParaRPr lang="en-US" dirty="0"/>
          </a:p>
        </p:txBody>
      </p:sp>
      <p:sp>
        <p:nvSpPr>
          <p:cNvPr id="4" name="Content Placeholder 3"/>
          <p:cNvSpPr>
            <a:spLocks noGrp="1"/>
          </p:cNvSpPr>
          <p:nvPr>
            <p:ph sz="quarter" idx="10"/>
          </p:nvPr>
        </p:nvSpPr>
        <p:spPr/>
        <p:txBody>
          <a:bodyPr/>
          <a:lstStyle/>
          <a:p>
            <a:r>
              <a:rPr lang="en-US" dirty="0" smtClean="0"/>
              <a:t>Create rows in  a column</a:t>
            </a:r>
          </a:p>
          <a:p>
            <a:r>
              <a:rPr lang="en-US" dirty="0" smtClean="0"/>
              <a:t>Each row has 12 new columns</a:t>
            </a:r>
            <a:endParaRPr lang="en-US" dirty="0"/>
          </a:p>
        </p:txBody>
      </p:sp>
    </p:spTree>
    <p:extLst>
      <p:ext uri="{BB962C8B-B14F-4D97-AF65-F5344CB8AC3E}">
        <p14:creationId xmlns:p14="http://schemas.microsoft.com/office/powerpoint/2010/main" val="968480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528701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Columns</a:t>
            </a:r>
            <a:endParaRPr lang="en-US" dirty="0"/>
          </a:p>
        </p:txBody>
      </p:sp>
    </p:spTree>
    <p:extLst>
      <p:ext uri="{BB962C8B-B14F-4D97-AF65-F5344CB8AC3E}">
        <p14:creationId xmlns:p14="http://schemas.microsoft.com/office/powerpoint/2010/main" val="4023309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Controlling Placement</a:t>
            </a:r>
            <a:endParaRPr lang="en-US" dirty="0"/>
          </a:p>
        </p:txBody>
      </p:sp>
      <p:sp>
        <p:nvSpPr>
          <p:cNvPr id="4" name="Content Placeholder 3"/>
          <p:cNvSpPr>
            <a:spLocks noGrp="1"/>
          </p:cNvSpPr>
          <p:nvPr>
            <p:ph sz="quarter" idx="10"/>
          </p:nvPr>
        </p:nvSpPr>
        <p:spPr/>
        <p:txBody>
          <a:bodyPr/>
          <a:lstStyle/>
          <a:p>
            <a:r>
              <a:rPr lang="en-US" dirty="0" smtClean="0"/>
              <a:t>Offset</a:t>
            </a:r>
          </a:p>
          <a:p>
            <a:pPr lvl="1"/>
            <a:r>
              <a:rPr lang="en-US" dirty="0" smtClean="0"/>
              <a:t>Flows in order</a:t>
            </a:r>
          </a:p>
          <a:p>
            <a:pPr lvl="1"/>
            <a:r>
              <a:rPr lang="en-US" dirty="0" smtClean="0"/>
              <a:t>Leaves specified columns blank</a:t>
            </a:r>
          </a:p>
          <a:p>
            <a:r>
              <a:rPr lang="en-US" dirty="0" smtClean="0"/>
              <a:t>Pull</a:t>
            </a:r>
          </a:p>
          <a:p>
            <a:pPr lvl="1"/>
            <a:r>
              <a:rPr lang="en-US" dirty="0" smtClean="0"/>
              <a:t>Move an item to the left</a:t>
            </a:r>
          </a:p>
          <a:p>
            <a:pPr lvl="1"/>
            <a:r>
              <a:rPr lang="en-US" dirty="0" smtClean="0"/>
              <a:t>Allows the item to be specified later than flow</a:t>
            </a:r>
          </a:p>
          <a:p>
            <a:r>
              <a:rPr lang="en-US" dirty="0" smtClean="0"/>
              <a:t>Push</a:t>
            </a:r>
          </a:p>
          <a:p>
            <a:pPr lvl="1"/>
            <a:r>
              <a:rPr lang="en-US" dirty="0" smtClean="0"/>
              <a:t>Move an item to the right</a:t>
            </a:r>
          </a:p>
          <a:p>
            <a:pPr lvl="1"/>
            <a:r>
              <a:rPr lang="en-US" dirty="0" smtClean="0"/>
              <a:t>Allows the item to be specified earlier than flow</a:t>
            </a:r>
            <a:endParaRPr lang="en-US" dirty="0"/>
          </a:p>
        </p:txBody>
      </p:sp>
    </p:spTree>
    <p:extLst>
      <p:ext uri="{BB962C8B-B14F-4D97-AF65-F5344CB8AC3E}">
        <p14:creationId xmlns:p14="http://schemas.microsoft.com/office/powerpoint/2010/main" val="3366426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518307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Placement</a:t>
            </a:r>
            <a:endParaRPr lang="en-US" dirty="0"/>
          </a:p>
        </p:txBody>
      </p:sp>
    </p:spTree>
    <p:extLst>
      <p:ext uri="{BB962C8B-B14F-4D97-AF65-F5344CB8AC3E}">
        <p14:creationId xmlns:p14="http://schemas.microsoft.com/office/powerpoint/2010/main" val="1916281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Visibility</a:t>
            </a:r>
            <a:endParaRPr lang="en-US" dirty="0"/>
          </a:p>
        </p:txBody>
      </p:sp>
      <p:sp>
        <p:nvSpPr>
          <p:cNvPr id="3" name="Content Placeholder 2"/>
          <p:cNvSpPr>
            <a:spLocks noGrp="1"/>
          </p:cNvSpPr>
          <p:nvPr>
            <p:ph sz="quarter" idx="10"/>
          </p:nvPr>
        </p:nvSpPr>
        <p:spPr/>
        <p:txBody>
          <a:bodyPr/>
          <a:lstStyle/>
          <a:p>
            <a:r>
              <a:rPr lang="en-US" dirty="0" smtClean="0"/>
              <a:t>Options</a:t>
            </a:r>
          </a:p>
          <a:p>
            <a:pPr lvl="1"/>
            <a:r>
              <a:rPr lang="en-US" dirty="0" smtClean="0"/>
              <a:t>Hidden</a:t>
            </a:r>
          </a:p>
          <a:p>
            <a:pPr lvl="2"/>
            <a:r>
              <a:rPr lang="en-US" dirty="0" smtClean="0"/>
              <a:t>Visible by default</a:t>
            </a:r>
          </a:p>
          <a:p>
            <a:pPr lvl="1"/>
            <a:r>
              <a:rPr lang="en-US" dirty="0" smtClean="0"/>
              <a:t>Visible</a:t>
            </a:r>
          </a:p>
          <a:p>
            <a:pPr lvl="2"/>
            <a:r>
              <a:rPr lang="en-US" dirty="0" smtClean="0"/>
              <a:t>Hidden by default</a:t>
            </a:r>
          </a:p>
          <a:p>
            <a:r>
              <a:rPr lang="en-US" dirty="0" smtClean="0"/>
              <a:t>Modes</a:t>
            </a:r>
          </a:p>
          <a:p>
            <a:pPr lvl="1"/>
            <a:r>
              <a:rPr lang="en-US" dirty="0" smtClean="0"/>
              <a:t>Screen size</a:t>
            </a:r>
          </a:p>
          <a:p>
            <a:pPr lvl="1"/>
            <a:r>
              <a:rPr lang="en-US" dirty="0" smtClean="0"/>
              <a:t>Print</a:t>
            </a:r>
            <a:endParaRPr lang="en-US" dirty="0"/>
          </a:p>
        </p:txBody>
      </p:sp>
    </p:spTree>
    <p:extLst>
      <p:ext uri="{BB962C8B-B14F-4D97-AF65-F5344CB8AC3E}">
        <p14:creationId xmlns:p14="http://schemas.microsoft.com/office/powerpoint/2010/main" val="3786527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308417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Visibility</a:t>
            </a:r>
            <a:endParaRPr lang="en-US" dirty="0"/>
          </a:p>
        </p:txBody>
      </p:sp>
    </p:spTree>
    <p:extLst>
      <p:ext uri="{BB962C8B-B14F-4D97-AF65-F5344CB8AC3E}">
        <p14:creationId xmlns:p14="http://schemas.microsoft.com/office/powerpoint/2010/main" val="3776102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Bootstrap Grid Concepts</a:t>
            </a:r>
          </a:p>
          <a:p>
            <a:r>
              <a:rPr lang="en-US" dirty="0" smtClean="0"/>
              <a:t>Item Placement</a:t>
            </a:r>
          </a:p>
          <a:p>
            <a:r>
              <a:rPr lang="en-US" dirty="0" smtClean="0"/>
              <a:t>Responsive Design</a:t>
            </a:r>
          </a:p>
          <a:p>
            <a:r>
              <a:rPr lang="en-US" dirty="0" smtClean="0"/>
              <a:t>Collecting Data</a:t>
            </a:r>
            <a:endParaRPr lang="en-US" dirty="0"/>
          </a:p>
        </p:txBody>
      </p:sp>
    </p:spTree>
    <p:extLst>
      <p:ext uri="{BB962C8B-B14F-4D97-AF65-F5344CB8AC3E}">
        <p14:creationId xmlns:p14="http://schemas.microsoft.com/office/powerpoint/2010/main" val="405804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50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1267163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sp>
        <p:nvSpPr>
          <p:cNvPr id="3" name="Content Placeholder 2"/>
          <p:cNvSpPr>
            <a:spLocks noGrp="1"/>
          </p:cNvSpPr>
          <p:nvPr>
            <p:ph sz="quarter" idx="10"/>
          </p:nvPr>
        </p:nvSpPr>
        <p:spPr/>
        <p:txBody>
          <a:bodyPr/>
          <a:lstStyle/>
          <a:p>
            <a:r>
              <a:rPr lang="en-US" dirty="0" smtClean="0"/>
              <a:t>Bootstrap works on a grid</a:t>
            </a:r>
          </a:p>
          <a:p>
            <a:r>
              <a:rPr lang="en-US" dirty="0" smtClean="0"/>
              <a:t>The grid has 12 columns</a:t>
            </a:r>
          </a:p>
          <a:p>
            <a:r>
              <a:rPr lang="en-US" dirty="0" smtClean="0"/>
              <a:t>There are four grids</a:t>
            </a:r>
          </a:p>
          <a:p>
            <a:pPr lvl="1"/>
            <a:r>
              <a:rPr lang="en-US" dirty="0" smtClean="0"/>
              <a:t>One grid for each screen size</a:t>
            </a:r>
          </a:p>
          <a:p>
            <a:pPr lvl="2"/>
            <a:r>
              <a:rPr lang="en-US" dirty="0" smtClean="0"/>
              <a:t>Large (1200px and higher)</a:t>
            </a:r>
          </a:p>
          <a:p>
            <a:pPr lvl="2"/>
            <a:r>
              <a:rPr lang="en-US" dirty="0" smtClean="0"/>
              <a:t>Medium (992px-1200px)</a:t>
            </a:r>
          </a:p>
          <a:p>
            <a:pPr lvl="2"/>
            <a:r>
              <a:rPr lang="en-US" dirty="0" smtClean="0"/>
              <a:t>Small (768px-991px)</a:t>
            </a:r>
          </a:p>
          <a:p>
            <a:pPr lvl="2"/>
            <a:r>
              <a:rPr lang="en-US" dirty="0" smtClean="0"/>
              <a:t>Extra small (less than 768px)</a:t>
            </a:r>
            <a:endParaRPr lang="en-US" dirty="0"/>
          </a:p>
        </p:txBody>
      </p:sp>
    </p:spTree>
    <p:extLst>
      <p:ext uri="{BB962C8B-B14F-4D97-AF65-F5344CB8AC3E}">
        <p14:creationId xmlns:p14="http://schemas.microsoft.com/office/powerpoint/2010/main" val="203879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8628819"/>
              </p:ext>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46815579"/>
              </p:ext>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932779157"/>
              </p:ext>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4107111990"/>
              </p:ext>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a:t>
            </a:r>
            <a:endParaRPr lang="en-US" dirty="0"/>
          </a:p>
        </p:txBody>
      </p:sp>
    </p:spTree>
    <p:extLst>
      <p:ext uri="{BB962C8B-B14F-4D97-AF65-F5344CB8AC3E}">
        <p14:creationId xmlns:p14="http://schemas.microsoft.com/office/powerpoint/2010/main" val="819222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Classes</a:t>
            </a:r>
            <a:endParaRPr lang="en-US" dirty="0"/>
          </a:p>
        </p:txBody>
      </p:sp>
      <p:sp>
        <p:nvSpPr>
          <p:cNvPr id="3" name="Content Placeholder 2"/>
          <p:cNvSpPr>
            <a:spLocks noGrp="1"/>
          </p:cNvSpPr>
          <p:nvPr>
            <p:ph sz="quarter" idx="10"/>
          </p:nvPr>
        </p:nvSpPr>
        <p:spPr/>
        <p:txBody>
          <a:bodyPr/>
          <a:lstStyle/>
          <a:p>
            <a:r>
              <a:rPr lang="en-US" dirty="0" smtClean="0"/>
              <a:t>Row</a:t>
            </a:r>
          </a:p>
          <a:p>
            <a:pPr lvl="1"/>
            <a:r>
              <a:rPr lang="en-US" dirty="0" smtClean="0"/>
              <a:t>Container for a row</a:t>
            </a:r>
          </a:p>
          <a:p>
            <a:r>
              <a:rPr lang="en-US" dirty="0" smtClean="0"/>
              <a:t>Columns are identified with three parts</a:t>
            </a:r>
          </a:p>
          <a:p>
            <a:pPr lvl="1"/>
            <a:r>
              <a:rPr lang="en-US" dirty="0" smtClean="0"/>
              <a:t>col</a:t>
            </a:r>
          </a:p>
          <a:p>
            <a:pPr lvl="2"/>
            <a:r>
              <a:rPr lang="en-US" dirty="0" smtClean="0"/>
              <a:t>Indicates column</a:t>
            </a:r>
          </a:p>
          <a:p>
            <a:pPr lvl="1"/>
            <a:r>
              <a:rPr lang="en-US" dirty="0" smtClean="0"/>
              <a:t>Grid size</a:t>
            </a:r>
          </a:p>
          <a:p>
            <a:pPr lvl="2"/>
            <a:r>
              <a:rPr lang="en-US" dirty="0" err="1" smtClean="0"/>
              <a:t>lg</a:t>
            </a:r>
            <a:r>
              <a:rPr lang="en-US" dirty="0" smtClean="0"/>
              <a:t>, md, </a:t>
            </a:r>
            <a:r>
              <a:rPr lang="en-US" dirty="0" err="1" smtClean="0"/>
              <a:t>sm</a:t>
            </a:r>
            <a:r>
              <a:rPr lang="en-US" dirty="0" smtClean="0"/>
              <a:t>, </a:t>
            </a:r>
            <a:r>
              <a:rPr lang="en-US" dirty="0" err="1" smtClean="0"/>
              <a:t>xs</a:t>
            </a:r>
            <a:endParaRPr lang="en-US" dirty="0" smtClean="0"/>
          </a:p>
          <a:p>
            <a:pPr lvl="1"/>
            <a:r>
              <a:rPr lang="en-US" dirty="0" smtClean="0"/>
              <a:t>Content size</a:t>
            </a:r>
          </a:p>
          <a:p>
            <a:pPr lvl="2"/>
            <a:r>
              <a:rPr lang="en-US" dirty="0" smtClean="0"/>
              <a:t>Number of columns</a:t>
            </a:r>
            <a:endParaRPr lang="en-US" dirty="0"/>
          </a:p>
        </p:txBody>
      </p:sp>
    </p:spTree>
    <p:extLst>
      <p:ext uri="{BB962C8B-B14F-4D97-AF65-F5344CB8AC3E}">
        <p14:creationId xmlns:p14="http://schemas.microsoft.com/office/powerpoint/2010/main" val="1567443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0"/>
          </p:nvPr>
        </p:nvSpPr>
        <p:spPr/>
        <p:txBody>
          <a:bodyPr/>
          <a:lstStyle/>
          <a:p>
            <a:r>
              <a:rPr lang="en-US" dirty="0" smtClean="0"/>
              <a:t>col-lg-6</a:t>
            </a:r>
          </a:p>
          <a:p>
            <a:pPr lvl="1"/>
            <a:r>
              <a:rPr lang="en-US" dirty="0" smtClean="0"/>
              <a:t>Applies to large (&gt;1200px)</a:t>
            </a:r>
          </a:p>
          <a:p>
            <a:pPr lvl="1"/>
            <a:r>
              <a:rPr lang="en-US" dirty="0" smtClean="0"/>
              <a:t>Takes up 6 columns</a:t>
            </a:r>
          </a:p>
          <a:p>
            <a:r>
              <a:rPr lang="en-US" dirty="0" smtClean="0"/>
              <a:t>col-md-4</a:t>
            </a:r>
          </a:p>
          <a:p>
            <a:pPr lvl="1"/>
            <a:r>
              <a:rPr lang="en-US" dirty="0" smtClean="0"/>
              <a:t>Applies to medium (992px-1200px)</a:t>
            </a:r>
          </a:p>
          <a:p>
            <a:pPr lvl="1"/>
            <a:r>
              <a:rPr lang="en-US" dirty="0" smtClean="0"/>
              <a:t>Takes up 4 columns</a:t>
            </a:r>
          </a:p>
          <a:p>
            <a:r>
              <a:rPr lang="en-US" dirty="0" smtClean="0"/>
              <a:t>col-sm-12</a:t>
            </a:r>
          </a:p>
          <a:p>
            <a:pPr lvl="1"/>
            <a:r>
              <a:rPr lang="en-US" dirty="0" smtClean="0"/>
              <a:t>Applies to small (768px-991px)</a:t>
            </a:r>
          </a:p>
          <a:p>
            <a:pPr lvl="1"/>
            <a:r>
              <a:rPr lang="en-US" dirty="0" smtClean="0"/>
              <a:t>Takes up 12 columns (the entire row)</a:t>
            </a:r>
            <a:endParaRPr lang="en-US" dirty="0"/>
          </a:p>
        </p:txBody>
      </p:sp>
    </p:spTree>
    <p:extLst>
      <p:ext uri="{BB962C8B-B14F-4D97-AF65-F5344CB8AC3E}">
        <p14:creationId xmlns:p14="http://schemas.microsoft.com/office/powerpoint/2010/main" val="349190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240251645"/>
              </p:ext>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dirty="0"/>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ounded Rectangle 2"/>
          <p:cNvSpPr/>
          <p:nvPr/>
        </p:nvSpPr>
        <p:spPr>
          <a:xfrm>
            <a:off x="8219090" y="5864772"/>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12 columns</a:t>
            </a:r>
            <a:endParaRPr lang="en-US" dirty="0"/>
          </a:p>
        </p:txBody>
      </p:sp>
    </p:spTree>
    <p:extLst>
      <p:ext uri="{BB962C8B-B14F-4D97-AF65-F5344CB8AC3E}">
        <p14:creationId xmlns:p14="http://schemas.microsoft.com/office/powerpoint/2010/main" val="1374412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7692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6A52FC-B7FF-4857-853D-F9A69800E8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6A4A2F-D536-414F-A6A8-B65706EA048E}">
  <ds:schemaRefs>
    <ds:schemaRef ds:uri="http://schemas.microsoft.com/sharepoint/v3/contenttype/forms"/>
  </ds:schemaRefs>
</ds:datastoreItem>
</file>

<file path=customXml/itemProps3.xml><?xml version="1.0" encoding="utf-8"?>
<ds:datastoreItem xmlns:ds="http://schemas.openxmlformats.org/officeDocument/2006/customXml" ds:itemID="{2C359FA1-DD3A-49D9-8299-D7EB8CDA4CE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Template>
  <TotalTime>9030</TotalTime>
  <Words>403</Words>
  <Application>Microsoft Office PowerPoint</Application>
  <PresentationFormat>Widescreen</PresentationFormat>
  <Paragraphs>184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 UI</vt:lpstr>
      <vt:lpstr>Segoe UI Light</vt:lpstr>
      <vt:lpstr>MVA</vt:lpstr>
      <vt:lpstr>PowerPoint Presentation</vt:lpstr>
      <vt:lpstr>Outline</vt:lpstr>
      <vt:lpstr>Site Design</vt:lpstr>
      <vt:lpstr>Bootstrap Grid</vt:lpstr>
      <vt:lpstr>Bootstrap Grid</vt:lpstr>
      <vt:lpstr>Grid Classes</vt:lpstr>
      <vt:lpstr>Examples</vt:lpstr>
      <vt:lpstr>Grid system</vt:lpstr>
      <vt:lpstr>Site Design</vt:lpstr>
      <vt:lpstr>Page Layouts</vt:lpstr>
      <vt:lpstr>Nesting Columns</vt:lpstr>
      <vt:lpstr>Site Design</vt:lpstr>
      <vt:lpstr>Nesting Columns</vt:lpstr>
      <vt:lpstr>Controlling Placement</vt:lpstr>
      <vt:lpstr>Site Design</vt:lpstr>
      <vt:lpstr>Controlling Placement</vt:lpstr>
      <vt:lpstr>Controlling Visibility</vt:lpstr>
      <vt:lpstr>Site Design</vt:lpstr>
      <vt:lpstr>Controlling Visibility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23</cp:revision>
  <dcterms:created xsi:type="dcterms:W3CDTF">2014-08-11T22:17:29Z</dcterms:created>
  <dcterms:modified xsi:type="dcterms:W3CDTF">2014-12-29T19:02:28Z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