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67" r:id="rId6"/>
    <p:sldId id="268" r:id="rId7"/>
    <p:sldId id="287" r:id="rId8"/>
    <p:sldId id="277" r:id="rId9"/>
    <p:sldId id="278" r:id="rId10"/>
    <p:sldId id="279" r:id="rId11"/>
    <p:sldId id="280" r:id="rId12"/>
    <p:sldId id="281" r:id="rId13"/>
    <p:sldId id="282" r:id="rId14"/>
    <p:sldId id="283" r:id="rId15"/>
    <p:sldId id="284" r:id="rId16"/>
    <p:sldId id="285" r:id="rId17"/>
    <p:sldId id="286" r:id="rId18"/>
    <p:sldId id="288" r:id="rId19"/>
    <p:sldId id="289" r:id="rId20"/>
    <p:sldId id="290" r:id="rId21"/>
    <p:sldId id="26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3" autoAdjust="0"/>
    <p:restoredTop sz="94660"/>
  </p:normalViewPr>
  <p:slideViewPr>
    <p:cSldViewPr snapToGrid="0">
      <p:cViewPr varScale="1">
        <p:scale>
          <a:sx n="155" d="100"/>
          <a:sy n="155" d="100"/>
        </p:scale>
        <p:origin x="162" y="186"/>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Page design</a:t>
            </a:r>
            <a:endParaRPr lang="en-US" dirty="0"/>
          </a:p>
        </p:txBody>
      </p:sp>
      <p:sp>
        <p:nvSpPr>
          <p:cNvPr id="4" name="Subtitle 3"/>
          <p:cNvSpPr>
            <a:spLocks noGrp="1"/>
          </p:cNvSpPr>
          <p:nvPr>
            <p:ph type="subTitle" idx="1"/>
          </p:nvPr>
        </p:nvSpPr>
        <p:spPr/>
        <p:txBody>
          <a:bodyPr>
            <a:normAutofit fontScale="92500" lnSpcReduction="20000"/>
          </a:bodyPr>
          <a:lstStyle/>
          <a:p>
            <a:r>
              <a:rPr lang="en-US" dirty="0" smtClean="0"/>
              <a:t>Christopher </a:t>
            </a:r>
            <a:r>
              <a:rPr lang="en-US" dirty="0" smtClean="0"/>
              <a:t>Harrison</a:t>
            </a:r>
          </a:p>
          <a:p>
            <a:r>
              <a:rPr lang="en-US" dirty="0" smtClean="0"/>
              <a:t>@</a:t>
            </a:r>
            <a:r>
              <a:rPr lang="en-US" dirty="0" err="1" smtClean="0"/>
              <a:t>geektrainer</a:t>
            </a:r>
            <a:endParaRPr lang="en-US" dirty="0" smtClean="0"/>
          </a:p>
          <a:p>
            <a:r>
              <a:rPr lang="en-US" dirty="0" smtClean="0"/>
              <a:t>Content Developer</a:t>
            </a:r>
          </a:p>
          <a:p>
            <a:r>
              <a:rPr lang="en-US" dirty="0" smtClean="0"/>
              <a:t>Microsoft</a:t>
            </a:r>
            <a:endParaRPr lang="en-US" dirty="0"/>
          </a:p>
        </p:txBody>
      </p:sp>
    </p:spTree>
    <p:extLst>
      <p:ext uri="{BB962C8B-B14F-4D97-AF65-F5344CB8AC3E}">
        <p14:creationId xmlns:p14="http://schemas.microsoft.com/office/powerpoint/2010/main" val="6428770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Accordion</a:t>
            </a:r>
            <a:endParaRPr lang="en-US" dirty="0"/>
          </a:p>
        </p:txBody>
      </p:sp>
    </p:spTree>
    <p:extLst>
      <p:ext uri="{BB962C8B-B14F-4D97-AF65-F5344CB8AC3E}">
        <p14:creationId xmlns:p14="http://schemas.microsoft.com/office/powerpoint/2010/main" val="35192656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Carousel</a:t>
            </a:r>
            <a:endParaRPr lang="en-US" dirty="0"/>
          </a:p>
        </p:txBody>
      </p:sp>
      <p:sp>
        <p:nvSpPr>
          <p:cNvPr id="4" name="Content Placeholder 3"/>
          <p:cNvSpPr>
            <a:spLocks noGrp="1"/>
          </p:cNvSpPr>
          <p:nvPr>
            <p:ph sz="quarter" idx="10"/>
          </p:nvPr>
        </p:nvSpPr>
        <p:spPr/>
        <p:txBody>
          <a:bodyPr/>
          <a:lstStyle/>
          <a:p>
            <a:r>
              <a:rPr lang="en-US" dirty="0" smtClean="0"/>
              <a:t>Elegant way to display multiple pictures</a:t>
            </a:r>
          </a:p>
        </p:txBody>
      </p:sp>
    </p:spTree>
    <p:extLst>
      <p:ext uri="{BB962C8B-B14F-4D97-AF65-F5344CB8AC3E}">
        <p14:creationId xmlns:p14="http://schemas.microsoft.com/office/powerpoint/2010/main" val="4147172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Carousel</a:t>
            </a:r>
            <a:endParaRPr lang="en-US" dirty="0"/>
          </a:p>
        </p:txBody>
      </p:sp>
    </p:spTree>
    <p:extLst>
      <p:ext uri="{BB962C8B-B14F-4D97-AF65-F5344CB8AC3E}">
        <p14:creationId xmlns:p14="http://schemas.microsoft.com/office/powerpoint/2010/main" val="15552262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Affix</a:t>
            </a:r>
            <a:endParaRPr lang="en-US" dirty="0"/>
          </a:p>
        </p:txBody>
      </p:sp>
      <p:sp>
        <p:nvSpPr>
          <p:cNvPr id="4" name="Content Placeholder 3"/>
          <p:cNvSpPr>
            <a:spLocks noGrp="1"/>
          </p:cNvSpPr>
          <p:nvPr>
            <p:ph sz="quarter" idx="10"/>
          </p:nvPr>
        </p:nvSpPr>
        <p:spPr/>
        <p:txBody>
          <a:bodyPr/>
          <a:lstStyle/>
          <a:p>
            <a:r>
              <a:rPr lang="en-US" dirty="0" smtClean="0"/>
              <a:t>Pin control to the page</a:t>
            </a:r>
          </a:p>
          <a:p>
            <a:r>
              <a:rPr lang="en-US" dirty="0" smtClean="0"/>
              <a:t>Show navigation as the user scrolls through the page</a:t>
            </a:r>
            <a:endParaRPr lang="en-US" dirty="0"/>
          </a:p>
        </p:txBody>
      </p:sp>
    </p:spTree>
    <p:extLst>
      <p:ext uri="{BB962C8B-B14F-4D97-AF65-F5344CB8AC3E}">
        <p14:creationId xmlns:p14="http://schemas.microsoft.com/office/powerpoint/2010/main" val="28643396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Affix</a:t>
            </a:r>
            <a:endParaRPr lang="en-US" dirty="0"/>
          </a:p>
        </p:txBody>
      </p:sp>
    </p:spTree>
    <p:extLst>
      <p:ext uri="{BB962C8B-B14F-4D97-AF65-F5344CB8AC3E}">
        <p14:creationId xmlns:p14="http://schemas.microsoft.com/office/powerpoint/2010/main" val="28077931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Controlling Visibility</a:t>
            </a:r>
            <a:endParaRPr lang="en-US" dirty="0"/>
          </a:p>
        </p:txBody>
      </p:sp>
      <p:sp>
        <p:nvSpPr>
          <p:cNvPr id="3" name="Content Placeholder 2"/>
          <p:cNvSpPr>
            <a:spLocks noGrp="1"/>
          </p:cNvSpPr>
          <p:nvPr>
            <p:ph sz="quarter" idx="10"/>
          </p:nvPr>
        </p:nvSpPr>
        <p:spPr/>
        <p:txBody>
          <a:bodyPr/>
          <a:lstStyle/>
          <a:p>
            <a:r>
              <a:rPr lang="en-US" dirty="0" smtClean="0"/>
              <a:t>Options</a:t>
            </a:r>
          </a:p>
          <a:p>
            <a:pPr lvl="1"/>
            <a:r>
              <a:rPr lang="en-US" dirty="0" smtClean="0"/>
              <a:t>Hidden</a:t>
            </a:r>
          </a:p>
          <a:p>
            <a:pPr lvl="2"/>
            <a:r>
              <a:rPr lang="en-US" dirty="0" smtClean="0"/>
              <a:t>Visible by default</a:t>
            </a:r>
          </a:p>
          <a:p>
            <a:pPr lvl="1"/>
            <a:r>
              <a:rPr lang="en-US" dirty="0" smtClean="0"/>
              <a:t>Visible</a:t>
            </a:r>
          </a:p>
          <a:p>
            <a:pPr lvl="2"/>
            <a:r>
              <a:rPr lang="en-US" dirty="0" smtClean="0"/>
              <a:t>Hidden by default</a:t>
            </a:r>
          </a:p>
          <a:p>
            <a:r>
              <a:rPr lang="en-US" dirty="0" smtClean="0"/>
              <a:t>Modes</a:t>
            </a:r>
          </a:p>
          <a:p>
            <a:pPr lvl="1"/>
            <a:r>
              <a:rPr lang="en-US" dirty="0" smtClean="0"/>
              <a:t>Screen size</a:t>
            </a:r>
          </a:p>
          <a:p>
            <a:pPr lvl="1"/>
            <a:r>
              <a:rPr lang="en-US" dirty="0" smtClean="0"/>
              <a:t>Print</a:t>
            </a:r>
            <a:endParaRPr lang="en-US" dirty="0"/>
          </a:p>
        </p:txBody>
      </p:sp>
    </p:spTree>
    <p:extLst>
      <p:ext uri="{BB962C8B-B14F-4D97-AF65-F5344CB8AC3E}">
        <p14:creationId xmlns:p14="http://schemas.microsoft.com/office/powerpoint/2010/main" val="23789605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Design</a:t>
            </a:r>
            <a:endParaRPr lang="en-US" dirty="0"/>
          </a:p>
        </p:txBody>
      </p:sp>
      <p:sp>
        <p:nvSpPr>
          <p:cNvPr id="4" name="Rectangle 3"/>
          <p:cNvSpPr/>
          <p:nvPr/>
        </p:nvSpPr>
        <p:spPr>
          <a:xfrm>
            <a:off x="379514" y="1245702"/>
            <a:ext cx="11401154" cy="505744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5" name="Rounded Rectangle 4"/>
          <p:cNvSpPr/>
          <p:nvPr/>
        </p:nvSpPr>
        <p:spPr>
          <a:xfrm>
            <a:off x="772357" y="1518082"/>
            <a:ext cx="10422385" cy="94103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200" dirty="0" smtClean="0"/>
              <a:t>Banner</a:t>
            </a:r>
            <a:endParaRPr lang="en-US" sz="3200" dirty="0"/>
          </a:p>
        </p:txBody>
      </p:sp>
      <p:sp>
        <p:nvSpPr>
          <p:cNvPr id="6" name="Rounded Rectangle 5"/>
          <p:cNvSpPr/>
          <p:nvPr/>
        </p:nvSpPr>
        <p:spPr>
          <a:xfrm>
            <a:off x="772358" y="2581569"/>
            <a:ext cx="1455938" cy="113817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Cover Art</a:t>
            </a:r>
            <a:endParaRPr lang="en-US" sz="2400" dirty="0"/>
          </a:p>
        </p:txBody>
      </p:sp>
      <p:sp>
        <p:nvSpPr>
          <p:cNvPr id="7" name="Rounded Rectangle 6"/>
          <p:cNvSpPr/>
          <p:nvPr/>
        </p:nvSpPr>
        <p:spPr>
          <a:xfrm>
            <a:off x="2621140" y="2581569"/>
            <a:ext cx="8573602" cy="113817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Title</a:t>
            </a:r>
          </a:p>
          <a:p>
            <a:pPr algn="ctr"/>
            <a:r>
              <a:rPr lang="en-US" sz="2400" dirty="0" smtClean="0"/>
              <a:t>Artist</a:t>
            </a:r>
          </a:p>
          <a:p>
            <a:pPr algn="ctr"/>
            <a:r>
              <a:rPr lang="en-US" sz="2400" dirty="0" smtClean="0"/>
              <a:t>Bio</a:t>
            </a:r>
            <a:endParaRPr lang="en-US" sz="2400" dirty="0"/>
          </a:p>
        </p:txBody>
      </p:sp>
      <p:sp>
        <p:nvSpPr>
          <p:cNvPr id="8" name="Rounded Rectangle 7"/>
          <p:cNvSpPr/>
          <p:nvPr/>
        </p:nvSpPr>
        <p:spPr>
          <a:xfrm>
            <a:off x="4820575" y="3867526"/>
            <a:ext cx="6374167" cy="22789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2400" dirty="0"/>
          </a:p>
        </p:txBody>
      </p:sp>
      <p:sp>
        <p:nvSpPr>
          <p:cNvPr id="9" name="Rounded Rectangle 8"/>
          <p:cNvSpPr/>
          <p:nvPr/>
        </p:nvSpPr>
        <p:spPr>
          <a:xfrm>
            <a:off x="5154226" y="4026024"/>
            <a:ext cx="3764132" cy="197084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Track</a:t>
            </a:r>
          </a:p>
          <a:p>
            <a:pPr algn="ctr"/>
            <a:r>
              <a:rPr lang="en-US" dirty="0" smtClean="0"/>
              <a:t>Track</a:t>
            </a:r>
          </a:p>
          <a:p>
            <a:pPr algn="ctr"/>
            <a:r>
              <a:rPr lang="en-US" dirty="0" smtClean="0"/>
              <a:t>Track</a:t>
            </a:r>
          </a:p>
          <a:p>
            <a:pPr algn="ctr"/>
            <a:r>
              <a:rPr lang="en-US" dirty="0" smtClean="0"/>
              <a:t>Track</a:t>
            </a:r>
          </a:p>
          <a:p>
            <a:pPr algn="ctr"/>
            <a:r>
              <a:rPr lang="en-US" dirty="0" smtClean="0"/>
              <a:t>Track</a:t>
            </a:r>
            <a:endParaRPr lang="en-US" dirty="0"/>
          </a:p>
        </p:txBody>
      </p:sp>
      <p:sp>
        <p:nvSpPr>
          <p:cNvPr id="11" name="Rounded Rectangle 10"/>
          <p:cNvSpPr/>
          <p:nvPr/>
        </p:nvSpPr>
        <p:spPr>
          <a:xfrm>
            <a:off x="9149178" y="4026023"/>
            <a:ext cx="1853954" cy="197084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Time</a:t>
            </a:r>
          </a:p>
          <a:p>
            <a:pPr algn="ctr"/>
            <a:r>
              <a:rPr lang="en-US" dirty="0" smtClean="0"/>
              <a:t>Time</a:t>
            </a:r>
          </a:p>
          <a:p>
            <a:pPr algn="ctr"/>
            <a:r>
              <a:rPr lang="en-US" dirty="0" smtClean="0"/>
              <a:t>Time</a:t>
            </a:r>
          </a:p>
          <a:p>
            <a:pPr algn="ctr"/>
            <a:r>
              <a:rPr lang="en-US" dirty="0" smtClean="0"/>
              <a:t>Time</a:t>
            </a:r>
          </a:p>
          <a:p>
            <a:pPr algn="ctr"/>
            <a:r>
              <a:rPr lang="en-US" dirty="0" smtClean="0"/>
              <a:t>Time</a:t>
            </a:r>
            <a:endParaRPr lang="en-US" dirty="0"/>
          </a:p>
        </p:txBody>
      </p:sp>
      <p:sp>
        <p:nvSpPr>
          <p:cNvPr id="12" name="Rounded Rectangle 11"/>
          <p:cNvSpPr/>
          <p:nvPr/>
        </p:nvSpPr>
        <p:spPr>
          <a:xfrm>
            <a:off x="811567" y="3842198"/>
            <a:ext cx="3817398" cy="22789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smtClean="0"/>
              <a:t>Expert Review</a:t>
            </a:r>
          </a:p>
          <a:p>
            <a:pPr algn="ctr"/>
            <a:endParaRPr lang="en-US" sz="2400" dirty="0"/>
          </a:p>
          <a:p>
            <a:pPr algn="ctr"/>
            <a:endParaRPr lang="en-US" sz="2400" dirty="0" smtClean="0"/>
          </a:p>
          <a:p>
            <a:pPr algn="ctr"/>
            <a:endParaRPr lang="en-US" sz="2400" dirty="0"/>
          </a:p>
        </p:txBody>
      </p:sp>
    </p:spTree>
    <p:extLst>
      <p:ext uri="{BB962C8B-B14F-4D97-AF65-F5344CB8AC3E}">
        <p14:creationId xmlns:p14="http://schemas.microsoft.com/office/powerpoint/2010/main" val="30525162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Controlling Visibility</a:t>
            </a:r>
            <a:endParaRPr lang="en-US" dirty="0"/>
          </a:p>
        </p:txBody>
      </p:sp>
    </p:spTree>
    <p:extLst>
      <p:ext uri="{BB962C8B-B14F-4D97-AF65-F5344CB8AC3E}">
        <p14:creationId xmlns:p14="http://schemas.microsoft.com/office/powerpoint/2010/main" val="35764105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34474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JavaScript and Bootstrap</a:t>
            </a:r>
            <a:endParaRPr lang="en-US" dirty="0"/>
          </a:p>
        </p:txBody>
      </p:sp>
      <p:sp>
        <p:nvSpPr>
          <p:cNvPr id="5" name="Content Placeholder 4"/>
          <p:cNvSpPr>
            <a:spLocks noGrp="1"/>
          </p:cNvSpPr>
          <p:nvPr>
            <p:ph sz="quarter" idx="10"/>
          </p:nvPr>
        </p:nvSpPr>
        <p:spPr/>
        <p:txBody>
          <a:bodyPr/>
          <a:lstStyle/>
          <a:p>
            <a:r>
              <a:rPr lang="en-US" dirty="0" smtClean="0"/>
              <a:t>Configuring Bootstrap and JavaScript</a:t>
            </a:r>
          </a:p>
          <a:p>
            <a:r>
              <a:rPr lang="en-US" dirty="0" smtClean="0"/>
              <a:t>Enhancing </a:t>
            </a:r>
            <a:r>
              <a:rPr lang="en-US" dirty="0" smtClean="0"/>
              <a:t>UI</a:t>
            </a:r>
            <a:endParaRPr lang="en-US" dirty="0" smtClean="0"/>
          </a:p>
          <a:p>
            <a:endParaRPr lang="en-US" dirty="0"/>
          </a:p>
        </p:txBody>
      </p:sp>
    </p:spTree>
    <p:extLst>
      <p:ext uri="{BB962C8B-B14F-4D97-AF65-F5344CB8AC3E}">
        <p14:creationId xmlns:p14="http://schemas.microsoft.com/office/powerpoint/2010/main" val="40701718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Bootstrap and JavaScript</a:t>
            </a:r>
            <a:endParaRPr lang="en-US" dirty="0"/>
          </a:p>
        </p:txBody>
      </p:sp>
      <p:sp>
        <p:nvSpPr>
          <p:cNvPr id="3" name="Content Placeholder 2"/>
          <p:cNvSpPr>
            <a:spLocks noGrp="1"/>
          </p:cNvSpPr>
          <p:nvPr>
            <p:ph sz="quarter" idx="10"/>
          </p:nvPr>
        </p:nvSpPr>
        <p:spPr/>
        <p:txBody>
          <a:bodyPr/>
          <a:lstStyle/>
          <a:p>
            <a:r>
              <a:rPr lang="en-US" dirty="0" smtClean="0"/>
              <a:t>All JavaScript functions</a:t>
            </a:r>
          </a:p>
          <a:p>
            <a:pPr lvl="1"/>
            <a:r>
              <a:rPr lang="en-US" dirty="0" smtClean="0"/>
              <a:t>bootstrap.js</a:t>
            </a:r>
          </a:p>
          <a:p>
            <a:pPr lvl="1"/>
            <a:r>
              <a:rPr lang="en-US" dirty="0" smtClean="0"/>
              <a:t>bootstrap.min.js</a:t>
            </a:r>
          </a:p>
          <a:p>
            <a:pPr lvl="2"/>
            <a:r>
              <a:rPr lang="en-US" dirty="0" smtClean="0"/>
              <a:t>Individual files available</a:t>
            </a:r>
          </a:p>
          <a:p>
            <a:r>
              <a:rPr lang="en-US" dirty="0" smtClean="0"/>
              <a:t>jQuery required</a:t>
            </a:r>
          </a:p>
          <a:p>
            <a:r>
              <a:rPr lang="en-US" dirty="0" smtClean="0"/>
              <a:t>Most functionality are enabled by adding attributes and classes</a:t>
            </a:r>
            <a:endParaRPr lang="en-US" dirty="0"/>
          </a:p>
        </p:txBody>
      </p:sp>
    </p:spTree>
    <p:extLst>
      <p:ext uri="{BB962C8B-B14F-4D97-AF65-F5344CB8AC3E}">
        <p14:creationId xmlns:p14="http://schemas.microsoft.com/office/powerpoint/2010/main" val="18084387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Navigation options</a:t>
            </a:r>
            <a:endParaRPr lang="en-US" dirty="0"/>
          </a:p>
        </p:txBody>
      </p:sp>
      <p:sp>
        <p:nvSpPr>
          <p:cNvPr id="3" name="Content Placeholder 2"/>
          <p:cNvSpPr>
            <a:spLocks noGrp="1"/>
          </p:cNvSpPr>
          <p:nvPr>
            <p:ph sz="quarter" idx="10"/>
          </p:nvPr>
        </p:nvSpPr>
        <p:spPr/>
        <p:txBody>
          <a:bodyPr/>
          <a:lstStyle/>
          <a:p>
            <a:r>
              <a:rPr lang="en-US" dirty="0" smtClean="0"/>
              <a:t>Tabs</a:t>
            </a:r>
          </a:p>
          <a:p>
            <a:r>
              <a:rPr lang="en-US" dirty="0" err="1" smtClean="0"/>
              <a:t>Scrollspy</a:t>
            </a:r>
            <a:endParaRPr lang="en-US" dirty="0" smtClean="0"/>
          </a:p>
          <a:p>
            <a:r>
              <a:rPr lang="en-US" dirty="0" smtClean="0"/>
              <a:t>Accordion</a:t>
            </a:r>
          </a:p>
          <a:p>
            <a:r>
              <a:rPr lang="en-US" dirty="0" smtClean="0"/>
              <a:t>Carousel</a:t>
            </a:r>
          </a:p>
          <a:p>
            <a:r>
              <a:rPr lang="en-US" dirty="0" smtClean="0"/>
              <a:t>Affix</a:t>
            </a:r>
            <a:endParaRPr lang="en-US" dirty="0"/>
          </a:p>
        </p:txBody>
      </p:sp>
    </p:spTree>
    <p:extLst>
      <p:ext uri="{BB962C8B-B14F-4D97-AF65-F5344CB8AC3E}">
        <p14:creationId xmlns:p14="http://schemas.microsoft.com/office/powerpoint/2010/main" val="23659722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Adding Tabs</a:t>
            </a:r>
            <a:endParaRPr lang="en-US" dirty="0"/>
          </a:p>
        </p:txBody>
      </p:sp>
      <p:sp>
        <p:nvSpPr>
          <p:cNvPr id="4" name="Content Placeholder 3"/>
          <p:cNvSpPr>
            <a:spLocks noGrp="1"/>
          </p:cNvSpPr>
          <p:nvPr>
            <p:ph sz="quarter" idx="10"/>
          </p:nvPr>
        </p:nvSpPr>
        <p:spPr>
          <a:xfrm>
            <a:off x="379412" y="1388226"/>
            <a:ext cx="11812587" cy="5290388"/>
          </a:xfrm>
        </p:spPr>
        <p:txBody>
          <a:bodyPr/>
          <a:lstStyle/>
          <a:p>
            <a:r>
              <a:rPr lang="en-US" dirty="0" smtClean="0"/>
              <a:t>Create </a:t>
            </a:r>
            <a:r>
              <a:rPr lang="en-US" dirty="0" err="1" smtClean="0"/>
              <a:t>nav</a:t>
            </a:r>
            <a:r>
              <a:rPr lang="en-US" dirty="0" smtClean="0"/>
              <a:t> tabs</a:t>
            </a:r>
            <a:endParaRPr lang="en-US" dirty="0"/>
          </a:p>
          <a:p>
            <a:pPr marL="0" indent="0">
              <a:buNone/>
            </a:pPr>
            <a:r>
              <a:rPr lang="en-US" sz="1800" dirty="0">
                <a:solidFill>
                  <a:srgbClr val="0000FF"/>
                </a:solidFill>
                <a:highlight>
                  <a:srgbClr val="FFFFFF"/>
                </a:highlight>
                <a:latin typeface="Consolas" panose="020B0609020204030204" pitchFamily="49" charset="0"/>
              </a:rPr>
              <a:t>&lt;</a:t>
            </a:r>
            <a:r>
              <a:rPr lang="en-US" sz="1800" dirty="0" err="1">
                <a:solidFill>
                  <a:srgbClr val="800000"/>
                </a:solidFill>
                <a:highlight>
                  <a:srgbClr val="FFFFFF"/>
                </a:highlight>
                <a:latin typeface="Consolas" panose="020B0609020204030204" pitchFamily="49" charset="0"/>
              </a:rPr>
              <a:t>ul</a:t>
            </a:r>
            <a:r>
              <a:rPr lang="en-US" sz="1800" dirty="0">
                <a:solidFill>
                  <a:srgbClr val="000000"/>
                </a:solidFill>
                <a:highlight>
                  <a:srgbClr val="FFFFFF"/>
                </a:highlight>
                <a:latin typeface="Consolas" panose="020B0609020204030204" pitchFamily="49" charset="0"/>
              </a:rPr>
              <a:t> </a:t>
            </a:r>
            <a:r>
              <a:rPr lang="en-US" sz="1800" dirty="0">
                <a:solidFill>
                  <a:srgbClr val="FF0000"/>
                </a:solidFill>
                <a:highlight>
                  <a:srgbClr val="FFFFFF"/>
                </a:highlight>
                <a:latin typeface="Consolas" panose="020B0609020204030204" pitchFamily="49" charset="0"/>
              </a:rPr>
              <a:t>class</a:t>
            </a:r>
            <a:r>
              <a:rPr lang="en-US" sz="1800" dirty="0">
                <a:solidFill>
                  <a:srgbClr val="0000FF"/>
                </a:solidFill>
                <a:highlight>
                  <a:srgbClr val="FFFFFF"/>
                </a:highlight>
                <a:latin typeface="Consolas" panose="020B0609020204030204" pitchFamily="49" charset="0"/>
              </a:rPr>
              <a:t>="</a:t>
            </a:r>
            <a:r>
              <a:rPr lang="en-US" sz="1800" dirty="0" err="1">
                <a:solidFill>
                  <a:srgbClr val="0000FF"/>
                </a:solidFill>
                <a:highlight>
                  <a:srgbClr val="FFFFFF"/>
                </a:highlight>
                <a:latin typeface="Consolas" panose="020B0609020204030204" pitchFamily="49" charset="0"/>
              </a:rPr>
              <a:t>nav</a:t>
            </a:r>
            <a:r>
              <a:rPr lang="en-US" sz="1800" dirty="0">
                <a:solidFill>
                  <a:srgbClr val="0000FF"/>
                </a:solidFill>
                <a:highlight>
                  <a:srgbClr val="FFFFFF"/>
                </a:highlight>
                <a:latin typeface="Consolas" panose="020B0609020204030204" pitchFamily="49" charset="0"/>
              </a:rPr>
              <a:t> </a:t>
            </a:r>
            <a:r>
              <a:rPr lang="en-US" sz="1800" dirty="0" err="1">
                <a:solidFill>
                  <a:srgbClr val="0000FF"/>
                </a:solidFill>
                <a:highlight>
                  <a:srgbClr val="FFFFFF"/>
                </a:highlight>
                <a:latin typeface="Consolas" panose="020B0609020204030204" pitchFamily="49" charset="0"/>
              </a:rPr>
              <a:t>nav</a:t>
            </a:r>
            <a:r>
              <a:rPr lang="en-US" sz="1800" dirty="0">
                <a:solidFill>
                  <a:srgbClr val="0000FF"/>
                </a:solidFill>
                <a:highlight>
                  <a:srgbClr val="FFFFFF"/>
                </a:highlight>
                <a:latin typeface="Consolas" panose="020B0609020204030204" pitchFamily="49" charset="0"/>
              </a:rPr>
              <a:t>-tabs"</a:t>
            </a:r>
            <a:r>
              <a:rPr lang="en-US" sz="1800" dirty="0">
                <a:solidFill>
                  <a:srgbClr val="000000"/>
                </a:solidFill>
                <a:highlight>
                  <a:srgbClr val="FFFFFF"/>
                </a:highlight>
                <a:latin typeface="Consolas" panose="020B0609020204030204" pitchFamily="49" charset="0"/>
              </a:rPr>
              <a:t> </a:t>
            </a:r>
            <a:r>
              <a:rPr lang="en-US" sz="1800" dirty="0">
                <a:solidFill>
                  <a:srgbClr val="FF0000"/>
                </a:solidFill>
                <a:highlight>
                  <a:srgbClr val="FFFFFF"/>
                </a:highlight>
                <a:latin typeface="Consolas" panose="020B0609020204030204" pitchFamily="49" charset="0"/>
              </a:rPr>
              <a:t>role</a:t>
            </a:r>
            <a:r>
              <a:rPr lang="en-US" sz="1800" dirty="0">
                <a:solidFill>
                  <a:srgbClr val="0000FF"/>
                </a:solidFill>
                <a:highlight>
                  <a:srgbClr val="FFFFFF"/>
                </a:highlight>
                <a:latin typeface="Consolas" panose="020B0609020204030204" pitchFamily="49" charset="0"/>
              </a:rPr>
              <a:t>="</a:t>
            </a:r>
            <a:r>
              <a:rPr lang="en-US" sz="1800" dirty="0" err="1">
                <a:solidFill>
                  <a:srgbClr val="0000FF"/>
                </a:solidFill>
                <a:highlight>
                  <a:srgbClr val="FFFFFF"/>
                </a:highlight>
                <a:latin typeface="Consolas" panose="020B0609020204030204" pitchFamily="49" charset="0"/>
              </a:rPr>
              <a:t>tablist</a:t>
            </a:r>
            <a:r>
              <a:rPr lang="en-US" sz="1800" dirty="0">
                <a:solidFill>
                  <a:srgbClr val="0000FF"/>
                </a:solidFill>
                <a:highlight>
                  <a:srgbClr val="FFFFFF"/>
                </a:highlight>
                <a:latin typeface="Consolas" panose="020B0609020204030204" pitchFamily="49" charset="0"/>
              </a:rPr>
              <a:t>"&gt;</a:t>
            </a:r>
            <a:endParaRPr lang="en-US" sz="1800" dirty="0">
              <a:solidFill>
                <a:srgbClr val="000000"/>
              </a:solidFill>
              <a:highlight>
                <a:srgbClr val="FFFFFF"/>
              </a:highlight>
              <a:latin typeface="Consolas" panose="020B0609020204030204" pitchFamily="49" charset="0"/>
            </a:endParaRPr>
          </a:p>
          <a:p>
            <a:pPr marL="0" indent="0">
              <a:buNone/>
            </a:pPr>
            <a:r>
              <a:rPr lang="en-US" sz="1800" dirty="0" smtClean="0">
                <a:solidFill>
                  <a:srgbClr val="0000FF"/>
                </a:solidFill>
                <a:highlight>
                  <a:srgbClr val="FFFFFF"/>
                </a:highlight>
                <a:latin typeface="Consolas" panose="020B0609020204030204" pitchFamily="49" charset="0"/>
              </a:rPr>
              <a:t>   &lt;</a:t>
            </a:r>
            <a:r>
              <a:rPr lang="en-US" sz="1800" dirty="0">
                <a:solidFill>
                  <a:srgbClr val="800000"/>
                </a:solidFill>
                <a:highlight>
                  <a:srgbClr val="FFFFFF"/>
                </a:highlight>
                <a:latin typeface="Consolas" panose="020B0609020204030204" pitchFamily="49" charset="0"/>
              </a:rPr>
              <a:t>li</a:t>
            </a:r>
            <a:r>
              <a:rPr lang="en-US" sz="1800" dirty="0">
                <a:solidFill>
                  <a:srgbClr val="000000"/>
                </a:solidFill>
                <a:highlight>
                  <a:srgbClr val="FFFFFF"/>
                </a:highlight>
                <a:latin typeface="Consolas" panose="020B0609020204030204" pitchFamily="49" charset="0"/>
              </a:rPr>
              <a:t> </a:t>
            </a:r>
            <a:r>
              <a:rPr lang="en-US" sz="1800" dirty="0">
                <a:solidFill>
                  <a:srgbClr val="FF0000"/>
                </a:solidFill>
                <a:highlight>
                  <a:srgbClr val="FFFFFF"/>
                </a:highlight>
                <a:latin typeface="Consolas" panose="020B0609020204030204" pitchFamily="49" charset="0"/>
              </a:rPr>
              <a:t>class</a:t>
            </a:r>
            <a:r>
              <a:rPr lang="en-US" sz="1800" dirty="0">
                <a:solidFill>
                  <a:srgbClr val="0000FF"/>
                </a:solidFill>
                <a:highlight>
                  <a:srgbClr val="FFFFFF"/>
                </a:highlight>
                <a:latin typeface="Consolas" panose="020B0609020204030204" pitchFamily="49" charset="0"/>
              </a:rPr>
              <a:t>="active"&gt;&lt;</a:t>
            </a:r>
            <a:r>
              <a:rPr lang="en-US" sz="1800" dirty="0">
                <a:solidFill>
                  <a:srgbClr val="800000"/>
                </a:solidFill>
                <a:highlight>
                  <a:srgbClr val="FFFFFF"/>
                </a:highlight>
                <a:latin typeface="Consolas" panose="020B0609020204030204" pitchFamily="49" charset="0"/>
              </a:rPr>
              <a:t>a</a:t>
            </a:r>
            <a:r>
              <a:rPr lang="en-US" sz="1800" dirty="0">
                <a:solidFill>
                  <a:srgbClr val="000000"/>
                </a:solidFill>
                <a:highlight>
                  <a:srgbClr val="FFFFFF"/>
                </a:highlight>
                <a:latin typeface="Consolas" panose="020B0609020204030204" pitchFamily="49" charset="0"/>
              </a:rPr>
              <a:t> </a:t>
            </a:r>
            <a:r>
              <a:rPr lang="en-US" sz="1800" dirty="0" err="1">
                <a:solidFill>
                  <a:srgbClr val="FF0000"/>
                </a:solidFill>
                <a:highlight>
                  <a:srgbClr val="FFFFFF"/>
                </a:highlight>
                <a:latin typeface="Consolas" panose="020B0609020204030204" pitchFamily="49" charset="0"/>
              </a:rPr>
              <a:t>href</a:t>
            </a:r>
            <a:r>
              <a:rPr lang="en-US" sz="1800" dirty="0">
                <a:solidFill>
                  <a:srgbClr val="0000FF"/>
                </a:solidFill>
                <a:highlight>
                  <a:srgbClr val="FFFFFF"/>
                </a:highlight>
                <a:latin typeface="Consolas" panose="020B0609020204030204" pitchFamily="49" charset="0"/>
              </a:rPr>
              <a:t>="#reviews"</a:t>
            </a:r>
            <a:r>
              <a:rPr lang="en-US" sz="1800" dirty="0">
                <a:solidFill>
                  <a:srgbClr val="000000"/>
                </a:solidFill>
                <a:highlight>
                  <a:srgbClr val="FFFFFF"/>
                </a:highlight>
                <a:latin typeface="Consolas" panose="020B0609020204030204" pitchFamily="49" charset="0"/>
              </a:rPr>
              <a:t> </a:t>
            </a:r>
            <a:r>
              <a:rPr lang="en-US" sz="1800" dirty="0">
                <a:solidFill>
                  <a:srgbClr val="FF0000"/>
                </a:solidFill>
                <a:highlight>
                  <a:srgbClr val="FFFFFF"/>
                </a:highlight>
                <a:latin typeface="Consolas" panose="020B0609020204030204" pitchFamily="49" charset="0"/>
              </a:rPr>
              <a:t>role</a:t>
            </a:r>
            <a:r>
              <a:rPr lang="en-US" sz="1800" dirty="0">
                <a:solidFill>
                  <a:srgbClr val="0000FF"/>
                </a:solidFill>
                <a:highlight>
                  <a:srgbClr val="FFFFFF"/>
                </a:highlight>
                <a:latin typeface="Consolas" panose="020B0609020204030204" pitchFamily="49" charset="0"/>
              </a:rPr>
              <a:t>="tab"</a:t>
            </a:r>
            <a:r>
              <a:rPr lang="en-US" sz="1800" dirty="0">
                <a:solidFill>
                  <a:srgbClr val="000000"/>
                </a:solidFill>
                <a:highlight>
                  <a:srgbClr val="FFFFFF"/>
                </a:highlight>
                <a:latin typeface="Consolas" panose="020B0609020204030204" pitchFamily="49" charset="0"/>
              </a:rPr>
              <a:t> </a:t>
            </a:r>
            <a:r>
              <a:rPr lang="en-US" sz="1800" dirty="0">
                <a:solidFill>
                  <a:srgbClr val="FF0000"/>
                </a:solidFill>
                <a:highlight>
                  <a:srgbClr val="FFFFFF"/>
                </a:highlight>
                <a:latin typeface="Consolas" panose="020B0609020204030204" pitchFamily="49" charset="0"/>
              </a:rPr>
              <a:t>data-toggle</a:t>
            </a:r>
            <a:r>
              <a:rPr lang="en-US" sz="1800" dirty="0">
                <a:solidFill>
                  <a:srgbClr val="0000FF"/>
                </a:solidFill>
                <a:highlight>
                  <a:srgbClr val="FFFFFF"/>
                </a:highlight>
                <a:latin typeface="Consolas" panose="020B0609020204030204" pitchFamily="49" charset="0"/>
              </a:rPr>
              <a:t>="tab"&gt;</a:t>
            </a:r>
            <a:r>
              <a:rPr lang="en-US" sz="1800" dirty="0">
                <a:solidFill>
                  <a:srgbClr val="000000"/>
                </a:solidFill>
                <a:highlight>
                  <a:srgbClr val="FFFFFF"/>
                </a:highlight>
                <a:latin typeface="Consolas" panose="020B0609020204030204" pitchFamily="49" charset="0"/>
              </a:rPr>
              <a:t>Reviews</a:t>
            </a:r>
            <a:r>
              <a:rPr lang="en-US" sz="1800" dirty="0">
                <a:solidFill>
                  <a:srgbClr val="0000FF"/>
                </a:solidFill>
                <a:highlight>
                  <a:srgbClr val="FFFFFF"/>
                </a:highlight>
                <a:latin typeface="Consolas" panose="020B0609020204030204" pitchFamily="49" charset="0"/>
              </a:rPr>
              <a:t>&lt;/</a:t>
            </a:r>
            <a:r>
              <a:rPr lang="en-US" sz="1800" dirty="0">
                <a:solidFill>
                  <a:srgbClr val="800000"/>
                </a:solidFill>
                <a:highlight>
                  <a:srgbClr val="FFFFFF"/>
                </a:highlight>
                <a:latin typeface="Consolas" panose="020B0609020204030204" pitchFamily="49" charset="0"/>
              </a:rPr>
              <a:t>a</a:t>
            </a:r>
            <a:r>
              <a:rPr lang="en-US" sz="1800" dirty="0">
                <a:solidFill>
                  <a:srgbClr val="0000FF"/>
                </a:solidFill>
                <a:highlight>
                  <a:srgbClr val="FFFFFF"/>
                </a:highlight>
                <a:latin typeface="Consolas" panose="020B0609020204030204" pitchFamily="49" charset="0"/>
              </a:rPr>
              <a:t>&gt;&lt;/</a:t>
            </a:r>
            <a:r>
              <a:rPr lang="en-US" sz="1800" dirty="0">
                <a:solidFill>
                  <a:srgbClr val="800000"/>
                </a:solidFill>
                <a:highlight>
                  <a:srgbClr val="FFFFFF"/>
                </a:highlight>
                <a:latin typeface="Consolas" panose="020B0609020204030204" pitchFamily="49" charset="0"/>
              </a:rPr>
              <a:t>li</a:t>
            </a:r>
            <a:r>
              <a:rPr lang="en-US" sz="1800" dirty="0">
                <a:solidFill>
                  <a:srgbClr val="0000FF"/>
                </a:solidFill>
                <a:highlight>
                  <a:srgbClr val="FFFFFF"/>
                </a:highlight>
                <a:latin typeface="Consolas" panose="020B0609020204030204" pitchFamily="49" charset="0"/>
              </a:rPr>
              <a:t>&gt;</a:t>
            </a:r>
            <a:endParaRPr lang="en-US" sz="1800" dirty="0">
              <a:solidFill>
                <a:srgbClr val="000000"/>
              </a:solidFill>
              <a:highlight>
                <a:srgbClr val="FFFFFF"/>
              </a:highlight>
              <a:latin typeface="Consolas" panose="020B0609020204030204" pitchFamily="49" charset="0"/>
            </a:endParaRPr>
          </a:p>
          <a:p>
            <a:pPr marL="0" indent="0">
              <a:buNone/>
            </a:pPr>
            <a:r>
              <a:rPr lang="it-IT" sz="1800" dirty="0" smtClean="0">
                <a:solidFill>
                  <a:srgbClr val="0000FF"/>
                </a:solidFill>
                <a:highlight>
                  <a:srgbClr val="FFFFFF"/>
                </a:highlight>
                <a:latin typeface="Consolas" panose="020B0609020204030204" pitchFamily="49" charset="0"/>
              </a:rPr>
              <a:t>   &lt;</a:t>
            </a:r>
            <a:r>
              <a:rPr lang="it-IT" sz="1800" dirty="0">
                <a:solidFill>
                  <a:srgbClr val="800000"/>
                </a:solidFill>
                <a:highlight>
                  <a:srgbClr val="FFFFFF"/>
                </a:highlight>
                <a:latin typeface="Consolas" panose="020B0609020204030204" pitchFamily="49" charset="0"/>
              </a:rPr>
              <a:t>li</a:t>
            </a:r>
            <a:r>
              <a:rPr lang="it-IT" sz="1800" dirty="0">
                <a:solidFill>
                  <a:srgbClr val="0000FF"/>
                </a:solidFill>
                <a:highlight>
                  <a:srgbClr val="FFFFFF"/>
                </a:highlight>
                <a:latin typeface="Consolas" panose="020B0609020204030204" pitchFamily="49" charset="0"/>
              </a:rPr>
              <a:t>&gt;&lt;</a:t>
            </a:r>
            <a:r>
              <a:rPr lang="it-IT" sz="1800" dirty="0">
                <a:solidFill>
                  <a:srgbClr val="800000"/>
                </a:solidFill>
                <a:highlight>
                  <a:srgbClr val="FFFFFF"/>
                </a:highlight>
                <a:latin typeface="Consolas" panose="020B0609020204030204" pitchFamily="49" charset="0"/>
              </a:rPr>
              <a:t>a</a:t>
            </a:r>
            <a:r>
              <a:rPr lang="it-IT" sz="1800" dirty="0">
                <a:solidFill>
                  <a:srgbClr val="000000"/>
                </a:solidFill>
                <a:highlight>
                  <a:srgbClr val="FFFFFF"/>
                </a:highlight>
                <a:latin typeface="Consolas" panose="020B0609020204030204" pitchFamily="49" charset="0"/>
              </a:rPr>
              <a:t> </a:t>
            </a:r>
            <a:r>
              <a:rPr lang="it-IT" sz="1800" dirty="0">
                <a:solidFill>
                  <a:srgbClr val="FF0000"/>
                </a:solidFill>
                <a:highlight>
                  <a:srgbClr val="FFFFFF"/>
                </a:highlight>
                <a:latin typeface="Consolas" panose="020B0609020204030204" pitchFamily="49" charset="0"/>
              </a:rPr>
              <a:t>href</a:t>
            </a:r>
            <a:r>
              <a:rPr lang="it-IT" sz="1800" dirty="0">
                <a:solidFill>
                  <a:srgbClr val="0000FF"/>
                </a:solidFill>
                <a:highlight>
                  <a:srgbClr val="FFFFFF"/>
                </a:highlight>
                <a:latin typeface="Consolas" panose="020B0609020204030204" pitchFamily="49" charset="0"/>
              </a:rPr>
              <a:t>="#profile"</a:t>
            </a:r>
            <a:r>
              <a:rPr lang="it-IT" sz="1800" dirty="0">
                <a:solidFill>
                  <a:srgbClr val="000000"/>
                </a:solidFill>
                <a:highlight>
                  <a:srgbClr val="FFFFFF"/>
                </a:highlight>
                <a:latin typeface="Consolas" panose="020B0609020204030204" pitchFamily="49" charset="0"/>
              </a:rPr>
              <a:t> </a:t>
            </a:r>
            <a:r>
              <a:rPr lang="it-IT" sz="1800" dirty="0">
                <a:solidFill>
                  <a:srgbClr val="FF0000"/>
                </a:solidFill>
                <a:highlight>
                  <a:srgbClr val="FFFFFF"/>
                </a:highlight>
                <a:latin typeface="Consolas" panose="020B0609020204030204" pitchFamily="49" charset="0"/>
              </a:rPr>
              <a:t>role</a:t>
            </a:r>
            <a:r>
              <a:rPr lang="it-IT" sz="1800" dirty="0">
                <a:solidFill>
                  <a:srgbClr val="0000FF"/>
                </a:solidFill>
                <a:highlight>
                  <a:srgbClr val="FFFFFF"/>
                </a:highlight>
                <a:latin typeface="Consolas" panose="020B0609020204030204" pitchFamily="49" charset="0"/>
              </a:rPr>
              <a:t>="tab"</a:t>
            </a:r>
            <a:r>
              <a:rPr lang="it-IT" sz="1800" dirty="0">
                <a:solidFill>
                  <a:srgbClr val="000000"/>
                </a:solidFill>
                <a:highlight>
                  <a:srgbClr val="FFFFFF"/>
                </a:highlight>
                <a:latin typeface="Consolas" panose="020B0609020204030204" pitchFamily="49" charset="0"/>
              </a:rPr>
              <a:t> </a:t>
            </a:r>
            <a:r>
              <a:rPr lang="it-IT" sz="1800" dirty="0">
                <a:solidFill>
                  <a:srgbClr val="FF0000"/>
                </a:solidFill>
                <a:highlight>
                  <a:srgbClr val="FFFFFF"/>
                </a:highlight>
                <a:latin typeface="Consolas" panose="020B0609020204030204" pitchFamily="49" charset="0"/>
              </a:rPr>
              <a:t>data-toggle</a:t>
            </a:r>
            <a:r>
              <a:rPr lang="it-IT" sz="1800" dirty="0">
                <a:solidFill>
                  <a:srgbClr val="0000FF"/>
                </a:solidFill>
                <a:highlight>
                  <a:srgbClr val="FFFFFF"/>
                </a:highlight>
                <a:latin typeface="Consolas" panose="020B0609020204030204" pitchFamily="49" charset="0"/>
              </a:rPr>
              <a:t>="tab"&gt;</a:t>
            </a:r>
            <a:r>
              <a:rPr lang="it-IT" sz="1800" dirty="0">
                <a:solidFill>
                  <a:srgbClr val="000000"/>
                </a:solidFill>
                <a:highlight>
                  <a:srgbClr val="FFFFFF"/>
                </a:highlight>
                <a:latin typeface="Consolas" panose="020B0609020204030204" pitchFamily="49" charset="0"/>
              </a:rPr>
              <a:t>Profile</a:t>
            </a:r>
            <a:r>
              <a:rPr lang="it-IT" sz="1800" dirty="0">
                <a:solidFill>
                  <a:srgbClr val="0000FF"/>
                </a:solidFill>
                <a:highlight>
                  <a:srgbClr val="FFFFFF"/>
                </a:highlight>
                <a:latin typeface="Consolas" panose="020B0609020204030204" pitchFamily="49" charset="0"/>
              </a:rPr>
              <a:t>&lt;/</a:t>
            </a:r>
            <a:r>
              <a:rPr lang="it-IT" sz="1800" dirty="0">
                <a:solidFill>
                  <a:srgbClr val="800000"/>
                </a:solidFill>
                <a:highlight>
                  <a:srgbClr val="FFFFFF"/>
                </a:highlight>
                <a:latin typeface="Consolas" panose="020B0609020204030204" pitchFamily="49" charset="0"/>
              </a:rPr>
              <a:t>a</a:t>
            </a:r>
            <a:r>
              <a:rPr lang="it-IT" sz="1800" dirty="0">
                <a:solidFill>
                  <a:srgbClr val="0000FF"/>
                </a:solidFill>
                <a:highlight>
                  <a:srgbClr val="FFFFFF"/>
                </a:highlight>
                <a:latin typeface="Consolas" panose="020B0609020204030204" pitchFamily="49" charset="0"/>
              </a:rPr>
              <a:t>&gt;&lt;/</a:t>
            </a:r>
            <a:r>
              <a:rPr lang="it-IT" sz="1800" dirty="0">
                <a:solidFill>
                  <a:srgbClr val="800000"/>
                </a:solidFill>
                <a:highlight>
                  <a:srgbClr val="FFFFFF"/>
                </a:highlight>
                <a:latin typeface="Consolas" panose="020B0609020204030204" pitchFamily="49" charset="0"/>
              </a:rPr>
              <a:t>li</a:t>
            </a:r>
            <a:r>
              <a:rPr lang="it-IT" sz="1800" dirty="0">
                <a:solidFill>
                  <a:srgbClr val="0000FF"/>
                </a:solidFill>
                <a:highlight>
                  <a:srgbClr val="FFFFFF"/>
                </a:highlight>
                <a:latin typeface="Consolas" panose="020B0609020204030204" pitchFamily="49" charset="0"/>
              </a:rPr>
              <a:t>&gt;</a:t>
            </a:r>
            <a:endParaRPr lang="it-IT" sz="1800" dirty="0">
              <a:solidFill>
                <a:srgbClr val="000000"/>
              </a:solidFill>
              <a:highlight>
                <a:srgbClr val="FFFFFF"/>
              </a:highlight>
              <a:latin typeface="Consolas" panose="020B0609020204030204" pitchFamily="49" charset="0"/>
            </a:endParaRPr>
          </a:p>
          <a:p>
            <a:pPr marL="0" indent="0">
              <a:buNone/>
            </a:pPr>
            <a:r>
              <a:rPr lang="en-US" sz="1800" dirty="0" smtClean="0">
                <a:solidFill>
                  <a:srgbClr val="0000FF"/>
                </a:solidFill>
                <a:highlight>
                  <a:srgbClr val="FFFFFF"/>
                </a:highlight>
                <a:latin typeface="Consolas" panose="020B0609020204030204" pitchFamily="49" charset="0"/>
              </a:rPr>
              <a:t>   &lt;</a:t>
            </a:r>
            <a:r>
              <a:rPr lang="en-US" sz="1800" dirty="0">
                <a:solidFill>
                  <a:srgbClr val="800000"/>
                </a:solidFill>
                <a:highlight>
                  <a:srgbClr val="FFFFFF"/>
                </a:highlight>
                <a:latin typeface="Consolas" panose="020B0609020204030204" pitchFamily="49" charset="0"/>
              </a:rPr>
              <a:t>li</a:t>
            </a:r>
            <a:r>
              <a:rPr lang="en-US" sz="1800" dirty="0">
                <a:solidFill>
                  <a:srgbClr val="0000FF"/>
                </a:solidFill>
                <a:highlight>
                  <a:srgbClr val="FFFFFF"/>
                </a:highlight>
                <a:latin typeface="Consolas" panose="020B0609020204030204" pitchFamily="49" charset="0"/>
              </a:rPr>
              <a:t>&gt;&lt;</a:t>
            </a:r>
            <a:r>
              <a:rPr lang="en-US" sz="1800" dirty="0">
                <a:solidFill>
                  <a:srgbClr val="800000"/>
                </a:solidFill>
                <a:highlight>
                  <a:srgbClr val="FFFFFF"/>
                </a:highlight>
                <a:latin typeface="Consolas" panose="020B0609020204030204" pitchFamily="49" charset="0"/>
              </a:rPr>
              <a:t>a</a:t>
            </a:r>
            <a:r>
              <a:rPr lang="en-US" sz="1800" dirty="0">
                <a:solidFill>
                  <a:srgbClr val="000000"/>
                </a:solidFill>
                <a:highlight>
                  <a:srgbClr val="FFFFFF"/>
                </a:highlight>
                <a:latin typeface="Consolas" panose="020B0609020204030204" pitchFamily="49" charset="0"/>
              </a:rPr>
              <a:t> </a:t>
            </a:r>
            <a:r>
              <a:rPr lang="en-US" sz="1800" dirty="0" err="1">
                <a:solidFill>
                  <a:srgbClr val="FF0000"/>
                </a:solidFill>
                <a:highlight>
                  <a:srgbClr val="FFFFFF"/>
                </a:highlight>
                <a:latin typeface="Consolas" panose="020B0609020204030204" pitchFamily="49" charset="0"/>
              </a:rPr>
              <a:t>href</a:t>
            </a:r>
            <a:r>
              <a:rPr lang="en-US" sz="1800" dirty="0">
                <a:solidFill>
                  <a:srgbClr val="0000FF"/>
                </a:solidFill>
                <a:highlight>
                  <a:srgbClr val="FFFFFF"/>
                </a:highlight>
                <a:latin typeface="Consolas" panose="020B0609020204030204" pitchFamily="49" charset="0"/>
              </a:rPr>
              <a:t>="#account"</a:t>
            </a:r>
            <a:r>
              <a:rPr lang="en-US" sz="1800" dirty="0">
                <a:solidFill>
                  <a:srgbClr val="000000"/>
                </a:solidFill>
                <a:highlight>
                  <a:srgbClr val="FFFFFF"/>
                </a:highlight>
                <a:latin typeface="Consolas" panose="020B0609020204030204" pitchFamily="49" charset="0"/>
              </a:rPr>
              <a:t> </a:t>
            </a:r>
            <a:r>
              <a:rPr lang="en-US" sz="1800" dirty="0">
                <a:solidFill>
                  <a:srgbClr val="FF0000"/>
                </a:solidFill>
                <a:highlight>
                  <a:srgbClr val="FFFFFF"/>
                </a:highlight>
                <a:latin typeface="Consolas" panose="020B0609020204030204" pitchFamily="49" charset="0"/>
              </a:rPr>
              <a:t>role</a:t>
            </a:r>
            <a:r>
              <a:rPr lang="en-US" sz="1800" dirty="0">
                <a:solidFill>
                  <a:srgbClr val="0000FF"/>
                </a:solidFill>
                <a:highlight>
                  <a:srgbClr val="FFFFFF"/>
                </a:highlight>
                <a:latin typeface="Consolas" panose="020B0609020204030204" pitchFamily="49" charset="0"/>
              </a:rPr>
              <a:t>="tab"</a:t>
            </a:r>
            <a:r>
              <a:rPr lang="en-US" sz="1800" dirty="0">
                <a:solidFill>
                  <a:srgbClr val="000000"/>
                </a:solidFill>
                <a:highlight>
                  <a:srgbClr val="FFFFFF"/>
                </a:highlight>
                <a:latin typeface="Consolas" panose="020B0609020204030204" pitchFamily="49" charset="0"/>
              </a:rPr>
              <a:t> </a:t>
            </a:r>
            <a:r>
              <a:rPr lang="en-US" sz="1800" dirty="0">
                <a:solidFill>
                  <a:srgbClr val="FF0000"/>
                </a:solidFill>
                <a:highlight>
                  <a:srgbClr val="FFFFFF"/>
                </a:highlight>
                <a:latin typeface="Consolas" panose="020B0609020204030204" pitchFamily="49" charset="0"/>
              </a:rPr>
              <a:t>data-toggle</a:t>
            </a:r>
            <a:r>
              <a:rPr lang="en-US" sz="1800" dirty="0">
                <a:solidFill>
                  <a:srgbClr val="0000FF"/>
                </a:solidFill>
                <a:highlight>
                  <a:srgbClr val="FFFFFF"/>
                </a:highlight>
                <a:latin typeface="Consolas" panose="020B0609020204030204" pitchFamily="49" charset="0"/>
              </a:rPr>
              <a:t>="tab"&gt;</a:t>
            </a:r>
            <a:r>
              <a:rPr lang="en-US" sz="1800" dirty="0">
                <a:solidFill>
                  <a:srgbClr val="000000"/>
                </a:solidFill>
                <a:highlight>
                  <a:srgbClr val="FFFFFF"/>
                </a:highlight>
                <a:latin typeface="Consolas" panose="020B0609020204030204" pitchFamily="49" charset="0"/>
              </a:rPr>
              <a:t>Account</a:t>
            </a:r>
            <a:r>
              <a:rPr lang="en-US" sz="1800" dirty="0">
                <a:solidFill>
                  <a:srgbClr val="0000FF"/>
                </a:solidFill>
                <a:highlight>
                  <a:srgbClr val="FFFFFF"/>
                </a:highlight>
                <a:latin typeface="Consolas" panose="020B0609020204030204" pitchFamily="49" charset="0"/>
              </a:rPr>
              <a:t>&lt;/</a:t>
            </a:r>
            <a:r>
              <a:rPr lang="en-US" sz="1800" dirty="0">
                <a:solidFill>
                  <a:srgbClr val="800000"/>
                </a:solidFill>
                <a:highlight>
                  <a:srgbClr val="FFFFFF"/>
                </a:highlight>
                <a:latin typeface="Consolas" panose="020B0609020204030204" pitchFamily="49" charset="0"/>
              </a:rPr>
              <a:t>a</a:t>
            </a:r>
            <a:r>
              <a:rPr lang="en-US" sz="1800" dirty="0">
                <a:solidFill>
                  <a:srgbClr val="0000FF"/>
                </a:solidFill>
                <a:highlight>
                  <a:srgbClr val="FFFFFF"/>
                </a:highlight>
                <a:latin typeface="Consolas" panose="020B0609020204030204" pitchFamily="49" charset="0"/>
              </a:rPr>
              <a:t>&gt;&lt;/</a:t>
            </a:r>
            <a:r>
              <a:rPr lang="en-US" sz="1800" dirty="0">
                <a:solidFill>
                  <a:srgbClr val="800000"/>
                </a:solidFill>
                <a:highlight>
                  <a:srgbClr val="FFFFFF"/>
                </a:highlight>
                <a:latin typeface="Consolas" panose="020B0609020204030204" pitchFamily="49" charset="0"/>
              </a:rPr>
              <a:t>li</a:t>
            </a:r>
            <a:r>
              <a:rPr lang="en-US" sz="1800" dirty="0">
                <a:solidFill>
                  <a:srgbClr val="0000FF"/>
                </a:solidFill>
                <a:highlight>
                  <a:srgbClr val="FFFFFF"/>
                </a:highlight>
                <a:latin typeface="Consolas" panose="020B0609020204030204" pitchFamily="49" charset="0"/>
              </a:rPr>
              <a:t>&gt;</a:t>
            </a:r>
            <a:endParaRPr lang="en-US" sz="1800" dirty="0">
              <a:solidFill>
                <a:srgbClr val="000000"/>
              </a:solidFill>
              <a:highlight>
                <a:srgbClr val="FFFFFF"/>
              </a:highlight>
              <a:latin typeface="Consolas" panose="020B0609020204030204" pitchFamily="49" charset="0"/>
            </a:endParaRPr>
          </a:p>
          <a:p>
            <a:pPr marL="0" indent="0">
              <a:buNone/>
            </a:pPr>
            <a:r>
              <a:rPr lang="en-US" sz="1800" dirty="0">
                <a:solidFill>
                  <a:srgbClr val="0000FF"/>
                </a:solidFill>
                <a:highlight>
                  <a:srgbClr val="FFFFFF"/>
                </a:highlight>
                <a:latin typeface="Consolas" panose="020B0609020204030204" pitchFamily="49" charset="0"/>
              </a:rPr>
              <a:t>&lt;/</a:t>
            </a:r>
            <a:r>
              <a:rPr lang="en-US" sz="1800" dirty="0" err="1">
                <a:solidFill>
                  <a:srgbClr val="800000"/>
                </a:solidFill>
                <a:highlight>
                  <a:srgbClr val="FFFFFF"/>
                </a:highlight>
                <a:latin typeface="Consolas" panose="020B0609020204030204" pitchFamily="49" charset="0"/>
              </a:rPr>
              <a:t>ul</a:t>
            </a:r>
            <a:r>
              <a:rPr lang="en-US" sz="1800" dirty="0">
                <a:solidFill>
                  <a:srgbClr val="0000FF"/>
                </a:solidFill>
                <a:highlight>
                  <a:srgbClr val="FFFFFF"/>
                </a:highlight>
                <a:latin typeface="Consolas" panose="020B0609020204030204" pitchFamily="49" charset="0"/>
              </a:rPr>
              <a:t>&gt;</a:t>
            </a:r>
            <a:endParaRPr lang="en-US" sz="1800" dirty="0" smtClean="0"/>
          </a:p>
          <a:p>
            <a:r>
              <a:rPr lang="en-US" dirty="0" smtClean="0"/>
              <a:t>Create tab content</a:t>
            </a:r>
          </a:p>
          <a:p>
            <a:pPr marL="0" indent="0">
              <a:buNone/>
            </a:pPr>
            <a:r>
              <a:rPr lang="en-US" sz="1800" dirty="0">
                <a:solidFill>
                  <a:srgbClr val="0000FF"/>
                </a:solidFill>
                <a:highlight>
                  <a:srgbClr val="FFFFFF"/>
                </a:highlight>
                <a:latin typeface="Consolas" panose="020B0609020204030204" pitchFamily="49" charset="0"/>
              </a:rPr>
              <a:t>&lt;</a:t>
            </a:r>
            <a:r>
              <a:rPr lang="en-US" sz="1800" dirty="0">
                <a:solidFill>
                  <a:srgbClr val="800000"/>
                </a:solidFill>
                <a:highlight>
                  <a:srgbClr val="FFFFFF"/>
                </a:highlight>
                <a:latin typeface="Consolas" panose="020B0609020204030204" pitchFamily="49" charset="0"/>
              </a:rPr>
              <a:t>div</a:t>
            </a:r>
            <a:r>
              <a:rPr lang="en-US" sz="1800" dirty="0">
                <a:solidFill>
                  <a:srgbClr val="000000"/>
                </a:solidFill>
                <a:highlight>
                  <a:srgbClr val="FFFFFF"/>
                </a:highlight>
                <a:latin typeface="Consolas" panose="020B0609020204030204" pitchFamily="49" charset="0"/>
              </a:rPr>
              <a:t> </a:t>
            </a:r>
            <a:r>
              <a:rPr lang="en-US" sz="1800" dirty="0">
                <a:solidFill>
                  <a:srgbClr val="FF0000"/>
                </a:solidFill>
                <a:highlight>
                  <a:srgbClr val="FFFFFF"/>
                </a:highlight>
                <a:latin typeface="Consolas" panose="020B0609020204030204" pitchFamily="49" charset="0"/>
              </a:rPr>
              <a:t>class</a:t>
            </a:r>
            <a:r>
              <a:rPr lang="en-US" sz="1800" dirty="0">
                <a:solidFill>
                  <a:srgbClr val="0000FF"/>
                </a:solidFill>
                <a:highlight>
                  <a:srgbClr val="FFFFFF"/>
                </a:highlight>
                <a:latin typeface="Consolas" panose="020B0609020204030204" pitchFamily="49" charset="0"/>
              </a:rPr>
              <a:t>="tab-pane"</a:t>
            </a:r>
            <a:r>
              <a:rPr lang="en-US" sz="1800" dirty="0">
                <a:solidFill>
                  <a:srgbClr val="000000"/>
                </a:solidFill>
                <a:highlight>
                  <a:srgbClr val="FFFFFF"/>
                </a:highlight>
                <a:latin typeface="Consolas" panose="020B0609020204030204" pitchFamily="49" charset="0"/>
              </a:rPr>
              <a:t> </a:t>
            </a:r>
            <a:r>
              <a:rPr lang="en-US" sz="1800" dirty="0">
                <a:solidFill>
                  <a:srgbClr val="FF0000"/>
                </a:solidFill>
                <a:highlight>
                  <a:srgbClr val="FFFFFF"/>
                </a:highlight>
                <a:latin typeface="Consolas" panose="020B0609020204030204" pitchFamily="49" charset="0"/>
              </a:rPr>
              <a:t>id</a:t>
            </a:r>
            <a:r>
              <a:rPr lang="en-US" sz="1800" dirty="0" smtClean="0">
                <a:solidFill>
                  <a:srgbClr val="0000FF"/>
                </a:solidFill>
                <a:highlight>
                  <a:srgbClr val="FFFFFF"/>
                </a:highlight>
                <a:latin typeface="Consolas" panose="020B0609020204030204" pitchFamily="49" charset="0"/>
              </a:rPr>
              <a:t>="reviews"&gt;</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0000FF"/>
                </a:solidFill>
                <a:highlight>
                  <a:srgbClr val="FFFFFF"/>
                </a:highlight>
                <a:latin typeface="Consolas" panose="020B0609020204030204" pitchFamily="49" charset="0"/>
              </a:rPr>
              <a:t>&lt;/</a:t>
            </a:r>
            <a:r>
              <a:rPr lang="en-US" sz="1800" dirty="0">
                <a:solidFill>
                  <a:srgbClr val="800000"/>
                </a:solidFill>
                <a:highlight>
                  <a:srgbClr val="FFFFFF"/>
                </a:highlight>
                <a:latin typeface="Consolas" panose="020B0609020204030204" pitchFamily="49" charset="0"/>
              </a:rPr>
              <a:t>div</a:t>
            </a:r>
            <a:r>
              <a:rPr lang="en-US" sz="1800" dirty="0">
                <a:solidFill>
                  <a:srgbClr val="0000FF"/>
                </a:solidFill>
                <a:highlight>
                  <a:srgbClr val="FFFFFF"/>
                </a:highlight>
                <a:latin typeface="Consolas" panose="020B0609020204030204" pitchFamily="49" charset="0"/>
              </a:rPr>
              <a:t>&gt;</a:t>
            </a:r>
            <a:endParaRPr lang="en-US" sz="1800" dirty="0">
              <a:solidFill>
                <a:srgbClr val="000000"/>
              </a:solidFill>
              <a:highlight>
                <a:srgbClr val="FFFFFF"/>
              </a:highlight>
              <a:latin typeface="Consolas" panose="020B0609020204030204" pitchFamily="49" charset="0"/>
            </a:endParaRPr>
          </a:p>
          <a:p>
            <a:pPr marL="0" indent="0">
              <a:buNone/>
            </a:pPr>
            <a:r>
              <a:rPr lang="en-US" sz="1800" dirty="0">
                <a:solidFill>
                  <a:srgbClr val="0000FF"/>
                </a:solidFill>
                <a:highlight>
                  <a:srgbClr val="FFFFFF"/>
                </a:highlight>
                <a:latin typeface="Consolas" panose="020B0609020204030204" pitchFamily="49" charset="0"/>
              </a:rPr>
              <a:t>&lt;</a:t>
            </a:r>
            <a:r>
              <a:rPr lang="en-US" sz="1800" dirty="0">
                <a:solidFill>
                  <a:srgbClr val="800000"/>
                </a:solidFill>
                <a:highlight>
                  <a:srgbClr val="FFFFFF"/>
                </a:highlight>
                <a:latin typeface="Consolas" panose="020B0609020204030204" pitchFamily="49" charset="0"/>
              </a:rPr>
              <a:t>div</a:t>
            </a:r>
            <a:r>
              <a:rPr lang="en-US" sz="1800" dirty="0">
                <a:solidFill>
                  <a:srgbClr val="000000"/>
                </a:solidFill>
                <a:highlight>
                  <a:srgbClr val="FFFFFF"/>
                </a:highlight>
                <a:latin typeface="Consolas" panose="020B0609020204030204" pitchFamily="49" charset="0"/>
              </a:rPr>
              <a:t> </a:t>
            </a:r>
            <a:r>
              <a:rPr lang="en-US" sz="1800" dirty="0">
                <a:solidFill>
                  <a:srgbClr val="FF0000"/>
                </a:solidFill>
                <a:highlight>
                  <a:srgbClr val="FFFFFF"/>
                </a:highlight>
                <a:latin typeface="Consolas" panose="020B0609020204030204" pitchFamily="49" charset="0"/>
              </a:rPr>
              <a:t>class</a:t>
            </a:r>
            <a:r>
              <a:rPr lang="en-US" sz="1800" dirty="0">
                <a:solidFill>
                  <a:srgbClr val="0000FF"/>
                </a:solidFill>
                <a:highlight>
                  <a:srgbClr val="FFFFFF"/>
                </a:highlight>
                <a:latin typeface="Consolas" panose="020B0609020204030204" pitchFamily="49" charset="0"/>
              </a:rPr>
              <a:t>="tab-pane"</a:t>
            </a:r>
            <a:r>
              <a:rPr lang="en-US" sz="1800" dirty="0">
                <a:solidFill>
                  <a:srgbClr val="000000"/>
                </a:solidFill>
                <a:highlight>
                  <a:srgbClr val="FFFFFF"/>
                </a:highlight>
                <a:latin typeface="Consolas" panose="020B0609020204030204" pitchFamily="49" charset="0"/>
              </a:rPr>
              <a:t> </a:t>
            </a:r>
            <a:r>
              <a:rPr lang="en-US" sz="1800" dirty="0">
                <a:solidFill>
                  <a:srgbClr val="FF0000"/>
                </a:solidFill>
                <a:highlight>
                  <a:srgbClr val="FFFFFF"/>
                </a:highlight>
                <a:latin typeface="Consolas" panose="020B0609020204030204" pitchFamily="49" charset="0"/>
              </a:rPr>
              <a:t>id</a:t>
            </a:r>
            <a:r>
              <a:rPr lang="en-US" sz="1800" dirty="0" smtClean="0">
                <a:solidFill>
                  <a:srgbClr val="0000FF"/>
                </a:solidFill>
                <a:highlight>
                  <a:srgbClr val="FFFFFF"/>
                </a:highlight>
                <a:latin typeface="Consolas" panose="020B0609020204030204" pitchFamily="49" charset="0"/>
              </a:rPr>
              <a:t>="profile"&gt;</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0000FF"/>
                </a:solidFill>
                <a:highlight>
                  <a:srgbClr val="FFFFFF"/>
                </a:highlight>
                <a:latin typeface="Consolas" panose="020B0609020204030204" pitchFamily="49" charset="0"/>
              </a:rPr>
              <a:t>&lt;/</a:t>
            </a:r>
            <a:r>
              <a:rPr lang="en-US" sz="1800" dirty="0">
                <a:solidFill>
                  <a:srgbClr val="800000"/>
                </a:solidFill>
                <a:highlight>
                  <a:srgbClr val="FFFFFF"/>
                </a:highlight>
                <a:latin typeface="Consolas" panose="020B0609020204030204" pitchFamily="49" charset="0"/>
              </a:rPr>
              <a:t>div</a:t>
            </a:r>
            <a:r>
              <a:rPr lang="en-US" sz="1800" dirty="0">
                <a:solidFill>
                  <a:srgbClr val="0000FF"/>
                </a:solidFill>
                <a:highlight>
                  <a:srgbClr val="FFFFFF"/>
                </a:highlight>
                <a:latin typeface="Consolas" panose="020B0609020204030204" pitchFamily="49" charset="0"/>
              </a:rPr>
              <a:t>&gt;</a:t>
            </a:r>
            <a:endParaRPr lang="en-US" sz="1800" dirty="0">
              <a:solidFill>
                <a:srgbClr val="000000"/>
              </a:solidFill>
              <a:highlight>
                <a:srgbClr val="FFFFFF"/>
              </a:highlight>
              <a:latin typeface="Consolas" panose="020B0609020204030204" pitchFamily="49" charset="0"/>
            </a:endParaRPr>
          </a:p>
          <a:p>
            <a:pPr marL="0" indent="0">
              <a:buNone/>
            </a:pPr>
            <a:r>
              <a:rPr lang="en-US" sz="1800" dirty="0">
                <a:solidFill>
                  <a:srgbClr val="0000FF"/>
                </a:solidFill>
                <a:highlight>
                  <a:srgbClr val="FFFFFF"/>
                </a:highlight>
                <a:latin typeface="Consolas" panose="020B0609020204030204" pitchFamily="49" charset="0"/>
              </a:rPr>
              <a:t>&lt;</a:t>
            </a:r>
            <a:r>
              <a:rPr lang="en-US" sz="1800" dirty="0">
                <a:solidFill>
                  <a:srgbClr val="800000"/>
                </a:solidFill>
                <a:highlight>
                  <a:srgbClr val="FFFFFF"/>
                </a:highlight>
                <a:latin typeface="Consolas" panose="020B0609020204030204" pitchFamily="49" charset="0"/>
              </a:rPr>
              <a:t>div</a:t>
            </a:r>
            <a:r>
              <a:rPr lang="en-US" sz="1800" dirty="0">
                <a:solidFill>
                  <a:srgbClr val="000000"/>
                </a:solidFill>
                <a:highlight>
                  <a:srgbClr val="FFFFFF"/>
                </a:highlight>
                <a:latin typeface="Consolas" panose="020B0609020204030204" pitchFamily="49" charset="0"/>
              </a:rPr>
              <a:t> </a:t>
            </a:r>
            <a:r>
              <a:rPr lang="en-US" sz="1800" dirty="0">
                <a:solidFill>
                  <a:srgbClr val="FF0000"/>
                </a:solidFill>
                <a:highlight>
                  <a:srgbClr val="FFFFFF"/>
                </a:highlight>
                <a:latin typeface="Consolas" panose="020B0609020204030204" pitchFamily="49" charset="0"/>
              </a:rPr>
              <a:t>class</a:t>
            </a:r>
            <a:r>
              <a:rPr lang="en-US" sz="1800" dirty="0">
                <a:solidFill>
                  <a:srgbClr val="0000FF"/>
                </a:solidFill>
                <a:highlight>
                  <a:srgbClr val="FFFFFF"/>
                </a:highlight>
                <a:latin typeface="Consolas" panose="020B0609020204030204" pitchFamily="49" charset="0"/>
              </a:rPr>
              <a:t>="tab-pane"</a:t>
            </a:r>
            <a:r>
              <a:rPr lang="en-US" sz="1800" dirty="0">
                <a:solidFill>
                  <a:srgbClr val="000000"/>
                </a:solidFill>
                <a:highlight>
                  <a:srgbClr val="FFFFFF"/>
                </a:highlight>
                <a:latin typeface="Consolas" panose="020B0609020204030204" pitchFamily="49" charset="0"/>
              </a:rPr>
              <a:t> </a:t>
            </a:r>
            <a:r>
              <a:rPr lang="en-US" sz="1800" dirty="0">
                <a:solidFill>
                  <a:srgbClr val="FF0000"/>
                </a:solidFill>
                <a:highlight>
                  <a:srgbClr val="FFFFFF"/>
                </a:highlight>
                <a:latin typeface="Consolas" panose="020B0609020204030204" pitchFamily="49" charset="0"/>
              </a:rPr>
              <a:t>id</a:t>
            </a:r>
            <a:r>
              <a:rPr lang="en-US" sz="1800" dirty="0" smtClean="0">
                <a:solidFill>
                  <a:srgbClr val="0000FF"/>
                </a:solidFill>
                <a:highlight>
                  <a:srgbClr val="FFFFFF"/>
                </a:highlight>
                <a:latin typeface="Consolas" panose="020B0609020204030204" pitchFamily="49" charset="0"/>
              </a:rPr>
              <a:t>="account"&gt;</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0000FF"/>
                </a:solidFill>
                <a:highlight>
                  <a:srgbClr val="FFFFFF"/>
                </a:highlight>
                <a:latin typeface="Consolas" panose="020B0609020204030204" pitchFamily="49" charset="0"/>
              </a:rPr>
              <a:t>&lt;/</a:t>
            </a:r>
            <a:r>
              <a:rPr lang="en-US" sz="1800" dirty="0">
                <a:solidFill>
                  <a:srgbClr val="800000"/>
                </a:solidFill>
                <a:highlight>
                  <a:srgbClr val="FFFFFF"/>
                </a:highlight>
                <a:latin typeface="Consolas" panose="020B0609020204030204" pitchFamily="49" charset="0"/>
              </a:rPr>
              <a:t>div</a:t>
            </a:r>
            <a:r>
              <a:rPr lang="en-US" sz="1800" dirty="0">
                <a:solidFill>
                  <a:srgbClr val="0000FF"/>
                </a:solidFill>
                <a:highlight>
                  <a:srgbClr val="FFFFFF"/>
                </a:highlight>
                <a:latin typeface="Consolas" panose="020B0609020204030204" pitchFamily="49" charset="0"/>
              </a:rPr>
              <a:t>&gt;</a:t>
            </a:r>
            <a:endParaRPr lang="en-US" sz="1800" dirty="0" smtClean="0"/>
          </a:p>
        </p:txBody>
      </p:sp>
    </p:spTree>
    <p:extLst>
      <p:ext uri="{BB962C8B-B14F-4D97-AF65-F5344CB8AC3E}">
        <p14:creationId xmlns:p14="http://schemas.microsoft.com/office/powerpoint/2010/main" val="4571347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Adding Tabs</a:t>
            </a:r>
            <a:endParaRPr lang="en-US" dirty="0"/>
          </a:p>
        </p:txBody>
      </p:sp>
    </p:spTree>
    <p:extLst>
      <p:ext uri="{BB962C8B-B14F-4D97-AF65-F5344CB8AC3E}">
        <p14:creationId xmlns:p14="http://schemas.microsoft.com/office/powerpoint/2010/main" val="40125091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Scrollspy</a:t>
            </a:r>
            <a:endParaRPr lang="en-US" dirty="0"/>
          </a:p>
        </p:txBody>
      </p:sp>
      <p:sp>
        <p:nvSpPr>
          <p:cNvPr id="4" name="Content Placeholder 3"/>
          <p:cNvSpPr>
            <a:spLocks noGrp="1"/>
          </p:cNvSpPr>
          <p:nvPr>
            <p:ph sz="quarter" idx="10"/>
          </p:nvPr>
        </p:nvSpPr>
        <p:spPr/>
        <p:txBody>
          <a:bodyPr/>
          <a:lstStyle/>
          <a:p>
            <a:r>
              <a:rPr lang="en-US" dirty="0" smtClean="0"/>
              <a:t>"Advanced tabs"</a:t>
            </a:r>
          </a:p>
          <a:p>
            <a:r>
              <a:rPr lang="en-US" dirty="0" smtClean="0"/>
              <a:t>Tabs follow as the user scrolls</a:t>
            </a:r>
          </a:p>
          <a:p>
            <a:pPr lvl="1"/>
            <a:r>
              <a:rPr lang="en-US" dirty="0" smtClean="0"/>
              <a:t>Perfect for large amounts of text</a:t>
            </a:r>
          </a:p>
        </p:txBody>
      </p:sp>
    </p:spTree>
    <p:extLst>
      <p:ext uri="{BB962C8B-B14F-4D97-AF65-F5344CB8AC3E}">
        <p14:creationId xmlns:p14="http://schemas.microsoft.com/office/powerpoint/2010/main" val="29238611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Scrollspy</a:t>
            </a:r>
            <a:r>
              <a:rPr lang="en-US" dirty="0" smtClean="0"/>
              <a:t> vs Tabs</a:t>
            </a:r>
            <a:endParaRPr lang="en-US" dirty="0"/>
          </a:p>
        </p:txBody>
      </p:sp>
    </p:spTree>
    <p:extLst>
      <p:ext uri="{BB962C8B-B14F-4D97-AF65-F5344CB8AC3E}">
        <p14:creationId xmlns:p14="http://schemas.microsoft.com/office/powerpoint/2010/main" val="6585251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Accordion</a:t>
            </a:r>
            <a:endParaRPr lang="en-US" dirty="0"/>
          </a:p>
        </p:txBody>
      </p:sp>
      <p:sp>
        <p:nvSpPr>
          <p:cNvPr id="4" name="Content Placeholder 3"/>
          <p:cNvSpPr>
            <a:spLocks noGrp="1"/>
          </p:cNvSpPr>
          <p:nvPr>
            <p:ph sz="quarter" idx="10"/>
          </p:nvPr>
        </p:nvSpPr>
        <p:spPr/>
        <p:txBody>
          <a:bodyPr/>
          <a:lstStyle/>
          <a:p>
            <a:r>
              <a:rPr lang="en-US" dirty="0" smtClean="0"/>
              <a:t>Cross between </a:t>
            </a:r>
            <a:r>
              <a:rPr lang="en-US" dirty="0" err="1" smtClean="0"/>
              <a:t>Scrollspy</a:t>
            </a:r>
            <a:r>
              <a:rPr lang="en-US" dirty="0" smtClean="0"/>
              <a:t> and tabs</a:t>
            </a:r>
          </a:p>
          <a:p>
            <a:r>
              <a:rPr lang="en-US" dirty="0" smtClean="0"/>
              <a:t>Only one section at a time</a:t>
            </a:r>
          </a:p>
          <a:p>
            <a:pPr lvl="1"/>
            <a:r>
              <a:rPr lang="en-US" dirty="0" smtClean="0"/>
              <a:t>Perfect for a paged form</a:t>
            </a:r>
          </a:p>
        </p:txBody>
      </p:sp>
    </p:spTree>
    <p:extLst>
      <p:ext uri="{BB962C8B-B14F-4D97-AF65-F5344CB8AC3E}">
        <p14:creationId xmlns:p14="http://schemas.microsoft.com/office/powerpoint/2010/main" val="1149970081"/>
      </p:ext>
    </p:extLst>
  </p:cSld>
  <p:clrMapOvr>
    <a:masterClrMapping/>
  </p:clrMapOvr>
  <p:timing>
    <p:tnLst>
      <p:par>
        <p:cTn id="1" dur="indefinite" restart="never" nodeType="tmRoot"/>
      </p:par>
    </p:tnLst>
  </p:timing>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9B9146463917044969030790F8D7E1F" ma:contentTypeVersion="1" ma:contentTypeDescription="Create a new document." ma:contentTypeScope="" ma:versionID="88cb810aac341a62f87e1e4b3de4b413">
  <xsd:schema xmlns:xsd="http://www.w3.org/2001/XMLSchema" xmlns:xs="http://www.w3.org/2001/XMLSchema" xmlns:p="http://schemas.microsoft.com/office/2006/metadata/properties" xmlns:ns3="239b4775-11ac-4188-ac69-b5b775bb2155" targetNamespace="http://schemas.microsoft.com/office/2006/metadata/properties" ma:root="true" ma:fieldsID="a6232b10dbb3dfcaf3920bb7009c4722" ns3:_="">
    <xsd:import namespace="239b4775-11ac-4188-ac69-b5b775bb2155"/>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9b4775-11ac-4188-ac69-b5b775bb215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4076F6A-F6B4-41FD-BEBD-B0826AC555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9b4775-11ac-4188-ac69-b5b775bb21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0F66304-B63B-4DC3-9FE6-FB0A9E17CD06}">
  <ds:schemaRefs>
    <ds:schemaRef ds:uri="http://schemas.microsoft.com/sharepoint/v3/contenttype/forms"/>
  </ds:schemaRefs>
</ds:datastoreItem>
</file>

<file path=customXml/itemProps3.xml><?xml version="1.0" encoding="utf-8"?>
<ds:datastoreItem xmlns:ds="http://schemas.openxmlformats.org/officeDocument/2006/customXml" ds:itemID="{605C38A2-25DD-4ECF-BF7B-1D95CEE2F814}">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239b4775-11ac-4188-ac69-b5b775bb215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MVA</Template>
  <TotalTime>473</TotalTime>
  <Words>279</Words>
  <Application>Microsoft Office PowerPoint</Application>
  <PresentationFormat>Widescreen</PresentationFormat>
  <Paragraphs>78</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Consolas</vt:lpstr>
      <vt:lpstr>Segoe UI</vt:lpstr>
      <vt:lpstr>Segoe UI Light</vt:lpstr>
      <vt:lpstr>MVA</vt:lpstr>
      <vt:lpstr>PowerPoint Presentation</vt:lpstr>
      <vt:lpstr>JavaScript and Bootstrap</vt:lpstr>
      <vt:lpstr>Configuring Bootstrap and JavaScript</vt:lpstr>
      <vt:lpstr>Navigation options</vt:lpstr>
      <vt:lpstr>Adding Tabs</vt:lpstr>
      <vt:lpstr>Adding Tabs</vt:lpstr>
      <vt:lpstr>Scrollspy</vt:lpstr>
      <vt:lpstr>Scrollspy vs Tabs</vt:lpstr>
      <vt:lpstr>Accordion</vt:lpstr>
      <vt:lpstr>Accordion</vt:lpstr>
      <vt:lpstr>Carousel</vt:lpstr>
      <vt:lpstr>Carousel</vt:lpstr>
      <vt:lpstr>Affix</vt:lpstr>
      <vt:lpstr>Affix</vt:lpstr>
      <vt:lpstr>Controlling Visibility</vt:lpstr>
      <vt:lpstr>Site Design</vt:lpstr>
      <vt:lpstr>Controlling Visibility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Harrison</dc:creator>
  <cp:lastModifiedBy>Christopher Harrison</cp:lastModifiedBy>
  <cp:revision>19</cp:revision>
  <dcterms:created xsi:type="dcterms:W3CDTF">2014-08-14T18:40:25Z</dcterms:created>
  <dcterms:modified xsi:type="dcterms:W3CDTF">2014-12-30T15:42:36Z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0x010100A9B9146463917044969030790F8D7E1F</vt:lpwstr>
  </property>
  <property fmtid="{D5CDD505-2E9C-101B-9397-08002B2CF9AE}" pid="3" name="IsMyDocuments">
    <vt:bool>true</vt:bool>
  </property>
</Properties>
</file>