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71" r:id="rId6"/>
    <p:sldId id="278" r:id="rId7"/>
    <p:sldId id="272" r:id="rId8"/>
    <p:sldId id="290" r:id="rId9"/>
    <p:sldId id="289" r:id="rId10"/>
    <p:sldId id="281" r:id="rId11"/>
    <p:sldId id="282" r:id="rId12"/>
    <p:sldId id="285" r:id="rId13"/>
    <p:sldId id="283" r:id="rId14"/>
    <p:sldId id="284" r:id="rId15"/>
    <p:sldId id="288"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132" d="100"/>
          <a:sy n="132" d="100"/>
        </p:scale>
        <p:origin x="1422" y="1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054AC-5DE4-420C-84D8-DAC5695D2C3C}"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CAB22-A7B0-4A55-80D9-AFDDEDD13D39}" type="slidenum">
              <a:rPr lang="en-US" smtClean="0"/>
              <a:t>‹#›</a:t>
            </a:fld>
            <a:endParaRPr lang="en-US"/>
          </a:p>
        </p:txBody>
      </p:sp>
    </p:spTree>
    <p:extLst>
      <p:ext uri="{BB962C8B-B14F-4D97-AF65-F5344CB8AC3E}">
        <p14:creationId xmlns:p14="http://schemas.microsoft.com/office/powerpoint/2010/main" val="121986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00062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smtClean="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5" name="Rectangle 4"/>
          <p:cNvSpPr/>
          <p:nvPr/>
        </p:nvSpPr>
        <p:spPr>
          <a:xfrm>
            <a:off x="379513" y="1245702"/>
            <a:ext cx="11026423" cy="347787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-group"</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data-toggle</a:t>
            </a:r>
            <a:r>
              <a:rPr lang="en-US" sz="2000" dirty="0">
                <a:solidFill>
                  <a:srgbClr val="0000FF"/>
                </a:solidFill>
                <a:highlight>
                  <a:srgbClr val="FFFFFF"/>
                </a:highlight>
                <a:latin typeface="Consolas" panose="020B0609020204030204" pitchFamily="49" charset="0"/>
              </a:rPr>
              <a:t>="buttons"&gt;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 active</a:t>
            </a:r>
            <a:r>
              <a:rPr lang="en-US" sz="2000" dirty="0" smtClean="0">
                <a:solidFill>
                  <a:srgbClr val="0000FF"/>
                </a:solidFill>
                <a:highlight>
                  <a:srgbClr val="FFFFFF"/>
                </a:highlight>
                <a:latin typeface="Consolas" panose="020B0609020204030204" pitchFamily="49" charset="0"/>
              </a:rPr>
              <a:t>"&gt;</a:t>
            </a:r>
            <a:endParaRPr lang="en-US" sz="2000" dirty="0">
              <a:solidFill>
                <a:srgbClr val="0000FF"/>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="ground"</a:t>
            </a:r>
            <a:r>
              <a:rPr lang="en-US" sz="2000" dirty="0">
                <a:solidFill>
                  <a:srgbClr val="000000"/>
                </a:solidFill>
                <a:highlight>
                  <a:srgbClr val="FFFFFF"/>
                </a:highlight>
                <a:latin typeface="Consolas" panose="020B0609020204030204" pitchFamily="49" charset="0"/>
              </a:rPr>
              <a:t> </a:t>
            </a:r>
            <a:r>
              <a:rPr lang="en-US" sz="2000" dirty="0" smtClean="0">
                <a:solidFill>
                  <a:srgbClr val="FF0000"/>
                </a:solidFill>
                <a:highlight>
                  <a:srgbClr val="FFFFFF"/>
                </a:highlight>
                <a:latin typeface="Consolas" panose="020B0609020204030204" pitchFamily="49" charset="0"/>
              </a:rPr>
              <a:t>checked </a:t>
            </a:r>
            <a:r>
              <a:rPr lang="en-US" sz="2000" dirty="0">
                <a:solidFill>
                  <a:srgbClr val="0000FF"/>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Ground</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="two-day</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Two Day</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="overnight</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Overnight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p>
        </p:txBody>
      </p:sp>
    </p:spTree>
    <p:extLst>
      <p:ext uri="{BB962C8B-B14F-4D97-AF65-F5344CB8AC3E}">
        <p14:creationId xmlns:p14="http://schemas.microsoft.com/office/powerpoint/2010/main" val="1737300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Button groups</a:t>
            </a:r>
            <a:br>
              <a:rPr lang="en-US" dirty="0" smtClean="0"/>
            </a:br>
            <a:endParaRPr lang="en-US" dirty="0"/>
          </a:p>
        </p:txBody>
      </p:sp>
    </p:spTree>
    <p:extLst>
      <p:ext uri="{BB962C8B-B14F-4D97-AF65-F5344CB8AC3E}">
        <p14:creationId xmlns:p14="http://schemas.microsoft.com/office/powerpoint/2010/main" val="164921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Button dropdowns</a:t>
            </a:r>
            <a:endParaRPr lang="en-US" dirty="0"/>
          </a:p>
        </p:txBody>
      </p:sp>
      <p:sp>
        <p:nvSpPr>
          <p:cNvPr id="4" name="Content Placeholder 3"/>
          <p:cNvSpPr>
            <a:spLocks noGrp="1"/>
          </p:cNvSpPr>
          <p:nvPr>
            <p:ph sz="quarter" idx="10"/>
          </p:nvPr>
        </p:nvSpPr>
        <p:spPr/>
        <p:txBody>
          <a:bodyPr/>
          <a:lstStyle/>
          <a:p>
            <a:r>
              <a:rPr lang="en-US" dirty="0" smtClean="0"/>
              <a:t>Enhance buttons with dropdowns</a:t>
            </a:r>
          </a:p>
          <a:p>
            <a:r>
              <a:rPr lang="en-US" dirty="0" smtClean="0"/>
              <a:t>Useful for multiple choices when submitting a form</a:t>
            </a:r>
          </a:p>
          <a:p>
            <a:pPr lvl="1"/>
            <a:r>
              <a:rPr lang="en-US" dirty="0" smtClean="0"/>
              <a:t>Save as draft</a:t>
            </a:r>
          </a:p>
          <a:p>
            <a:pPr lvl="1"/>
            <a:r>
              <a:rPr lang="en-US" dirty="0" smtClean="0"/>
              <a:t>Customize options</a:t>
            </a:r>
            <a:endParaRPr lang="en-US" dirty="0"/>
          </a:p>
        </p:txBody>
      </p:sp>
    </p:spTree>
    <p:extLst>
      <p:ext uri="{BB962C8B-B14F-4D97-AF65-F5344CB8AC3E}">
        <p14:creationId xmlns:p14="http://schemas.microsoft.com/office/powerpoint/2010/main" val="70258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dropdowns</a:t>
            </a:r>
            <a:endParaRPr lang="en-US" dirty="0"/>
          </a:p>
        </p:txBody>
      </p:sp>
    </p:spTree>
    <p:extLst>
      <p:ext uri="{BB962C8B-B14F-4D97-AF65-F5344CB8AC3E}">
        <p14:creationId xmlns:p14="http://schemas.microsoft.com/office/powerpoint/2010/main" val="12672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53104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6955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Form</a:t>
            </a:r>
            <a:endParaRPr lang="en-US" dirty="0"/>
          </a:p>
        </p:txBody>
      </p:sp>
    </p:spTree>
    <p:extLst>
      <p:ext uri="{BB962C8B-B14F-4D97-AF65-F5344CB8AC3E}">
        <p14:creationId xmlns:p14="http://schemas.microsoft.com/office/powerpoint/2010/main" val="322147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groups</a:t>
            </a:r>
            <a:endParaRPr lang="en-US" dirty="0"/>
          </a:p>
        </p:txBody>
      </p:sp>
      <p:sp>
        <p:nvSpPr>
          <p:cNvPr id="4" name="Content Placeholder 3"/>
          <p:cNvSpPr>
            <a:spLocks noGrp="1"/>
          </p:cNvSpPr>
          <p:nvPr>
            <p:ph sz="quarter" idx="10"/>
          </p:nvPr>
        </p:nvSpPr>
        <p:spPr/>
        <p:txBody>
          <a:bodyPr/>
          <a:lstStyle/>
          <a:p>
            <a:r>
              <a:rPr lang="en-US" dirty="0" smtClean="0"/>
              <a:t>Input textboxes are relatively plain</a:t>
            </a:r>
          </a:p>
          <a:p>
            <a:pPr lvl="1"/>
            <a:r>
              <a:rPr lang="en-US" dirty="0" smtClean="0"/>
              <a:t>Don't often provide context around the type of information needed</a:t>
            </a:r>
          </a:p>
          <a:p>
            <a:r>
              <a:rPr lang="en-US" dirty="0" smtClean="0"/>
              <a:t>Input groups allow developers to add </a:t>
            </a:r>
            <a:r>
              <a:rPr lang="en-US" dirty="0" err="1" smtClean="0"/>
              <a:t>glyphicons</a:t>
            </a:r>
            <a:r>
              <a:rPr lang="en-US" dirty="0" smtClean="0"/>
              <a:t> or additional context</a:t>
            </a:r>
            <a:endParaRPr lang="en-US" dirty="0"/>
          </a:p>
        </p:txBody>
      </p:sp>
    </p:spTree>
    <p:extLst>
      <p:ext uri="{BB962C8B-B14F-4D97-AF65-F5344CB8AC3E}">
        <p14:creationId xmlns:p14="http://schemas.microsoft.com/office/powerpoint/2010/main" val="402445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groups</a:t>
            </a:r>
            <a:endParaRPr lang="en-US" dirty="0"/>
          </a:p>
        </p:txBody>
      </p:sp>
    </p:spTree>
    <p:extLst>
      <p:ext uri="{BB962C8B-B14F-4D97-AF65-F5344CB8AC3E}">
        <p14:creationId xmlns:p14="http://schemas.microsoft.com/office/powerpoint/2010/main" val="2292214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Who’s got the button?</a:t>
            </a:r>
            <a:endParaRPr lang="en-US" dirty="0"/>
          </a:p>
        </p:txBody>
      </p:sp>
      <p:sp>
        <p:nvSpPr>
          <p:cNvPr id="4" name="Content Placeholder 3"/>
          <p:cNvSpPr>
            <a:spLocks noGrp="1"/>
          </p:cNvSpPr>
          <p:nvPr>
            <p:ph sz="quarter" idx="10"/>
          </p:nvPr>
        </p:nvSpPr>
        <p:spPr/>
        <p:txBody>
          <a:bodyPr/>
          <a:lstStyle/>
          <a:p>
            <a:r>
              <a:rPr lang="en-US" dirty="0" smtClean="0"/>
              <a:t>Use </a:t>
            </a:r>
            <a:r>
              <a:rPr lang="en-US" dirty="0" err="1" smtClean="0"/>
              <a:t>btn</a:t>
            </a:r>
            <a:r>
              <a:rPr lang="en-US" dirty="0" smtClean="0"/>
              <a:t> to make something look like a button</a:t>
            </a:r>
          </a:p>
          <a:p>
            <a:r>
              <a:rPr lang="en-US" dirty="0" smtClean="0"/>
              <a:t>Use </a:t>
            </a:r>
            <a:r>
              <a:rPr lang="en-US" dirty="0" err="1" smtClean="0"/>
              <a:t>btn</a:t>
            </a:r>
            <a:r>
              <a:rPr lang="en-US" dirty="0" smtClean="0"/>
              <a:t>-</a:t>
            </a:r>
            <a:r>
              <a:rPr lang="en-US" i="1" dirty="0" smtClean="0"/>
              <a:t>modifier</a:t>
            </a:r>
            <a:r>
              <a:rPr lang="en-US" dirty="0" smtClean="0"/>
              <a:t> to change the look</a:t>
            </a:r>
          </a:p>
          <a:p>
            <a:pPr lvl="1"/>
            <a:r>
              <a:rPr lang="en-US" b="1" dirty="0" smtClean="0"/>
              <a:t>Default</a:t>
            </a:r>
          </a:p>
          <a:p>
            <a:pPr lvl="1"/>
            <a:r>
              <a:rPr lang="en-US" b="1" dirty="0" smtClean="0">
                <a:solidFill>
                  <a:srgbClr val="002060"/>
                </a:solidFill>
              </a:rPr>
              <a:t>Primary</a:t>
            </a:r>
          </a:p>
          <a:p>
            <a:pPr lvl="1"/>
            <a:r>
              <a:rPr lang="en-US" b="1" dirty="0" smtClean="0">
                <a:solidFill>
                  <a:srgbClr val="00B050"/>
                </a:solidFill>
              </a:rPr>
              <a:t>Success</a:t>
            </a:r>
          </a:p>
          <a:p>
            <a:pPr lvl="1"/>
            <a:r>
              <a:rPr lang="en-US" b="1" dirty="0" smtClean="0">
                <a:solidFill>
                  <a:srgbClr val="00B0F0"/>
                </a:solidFill>
              </a:rPr>
              <a:t>Info</a:t>
            </a:r>
          </a:p>
          <a:p>
            <a:pPr lvl="1"/>
            <a:r>
              <a:rPr lang="en-US" b="1" dirty="0" smtClean="0">
                <a:solidFill>
                  <a:srgbClr val="FFC000"/>
                </a:solidFill>
              </a:rPr>
              <a:t>Warning</a:t>
            </a:r>
          </a:p>
          <a:p>
            <a:pPr lvl="1"/>
            <a:r>
              <a:rPr lang="en-US" b="1" dirty="0" smtClean="0">
                <a:solidFill>
                  <a:srgbClr val="FF0000"/>
                </a:solidFill>
              </a:rPr>
              <a:t>Danger</a:t>
            </a:r>
            <a:endParaRPr lang="en-US" b="1" dirty="0">
              <a:solidFill>
                <a:srgbClr val="FF0000"/>
              </a:solidFill>
            </a:endParaRPr>
          </a:p>
        </p:txBody>
      </p:sp>
    </p:spTree>
    <p:extLst>
      <p:ext uri="{BB962C8B-B14F-4D97-AF65-F5344CB8AC3E}">
        <p14:creationId xmlns:p14="http://schemas.microsoft.com/office/powerpoint/2010/main" val="172585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Tree>
    <p:extLst>
      <p:ext uri="{BB962C8B-B14F-4D97-AF65-F5344CB8AC3E}">
        <p14:creationId xmlns:p14="http://schemas.microsoft.com/office/powerpoint/2010/main" val="3775022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groups</a:t>
            </a:r>
            <a:endParaRPr lang="en-US" dirty="0"/>
          </a:p>
        </p:txBody>
      </p:sp>
      <p:sp>
        <p:nvSpPr>
          <p:cNvPr id="3" name="Content Placeholder 2"/>
          <p:cNvSpPr>
            <a:spLocks noGrp="1"/>
          </p:cNvSpPr>
          <p:nvPr>
            <p:ph sz="quarter" idx="10"/>
          </p:nvPr>
        </p:nvSpPr>
        <p:spPr/>
        <p:txBody>
          <a:bodyPr/>
          <a:lstStyle/>
          <a:p>
            <a:r>
              <a:rPr lang="en-US" dirty="0" smtClean="0"/>
              <a:t>Convert radio buttons and checkboxes into buttons</a:t>
            </a:r>
          </a:p>
          <a:p>
            <a:r>
              <a:rPr lang="en-US" dirty="0" smtClean="0"/>
              <a:t>Radio buttons</a:t>
            </a:r>
          </a:p>
          <a:p>
            <a:pPr lvl="1"/>
            <a:r>
              <a:rPr lang="en-US" dirty="0" smtClean="0"/>
              <a:t>Select one button and the rest are deselected</a:t>
            </a:r>
          </a:p>
          <a:p>
            <a:r>
              <a:rPr lang="en-US" dirty="0" smtClean="0"/>
              <a:t>Checkboxes</a:t>
            </a:r>
          </a:p>
          <a:p>
            <a:pPr lvl="1"/>
            <a:r>
              <a:rPr lang="en-US" dirty="0" smtClean="0"/>
              <a:t>Select multiple</a:t>
            </a:r>
            <a:endParaRPr lang="en-US" dirty="0"/>
          </a:p>
        </p:txBody>
      </p:sp>
      <p:pic>
        <p:nvPicPr>
          <p:cNvPr id="4" name="Picture 3"/>
          <p:cNvPicPr>
            <a:picLocks noChangeAspect="1"/>
          </p:cNvPicPr>
          <p:nvPr/>
        </p:nvPicPr>
        <p:blipFill>
          <a:blip r:embed="rId2"/>
          <a:stretch>
            <a:fillRect/>
          </a:stretch>
        </p:blipFill>
        <p:spPr>
          <a:xfrm>
            <a:off x="6403557" y="4723648"/>
            <a:ext cx="5229131" cy="1580900"/>
          </a:xfrm>
          <a:prstGeom prst="rect">
            <a:avLst/>
          </a:prstGeom>
        </p:spPr>
      </p:pic>
    </p:spTree>
    <p:extLst>
      <p:ext uri="{BB962C8B-B14F-4D97-AF65-F5344CB8AC3E}">
        <p14:creationId xmlns:p14="http://schemas.microsoft.com/office/powerpoint/2010/main" val="1391934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3.xml><?xml version="1.0" encoding="utf-8"?>
<ds:datastoreItem xmlns:ds="http://schemas.openxmlformats.org/officeDocument/2006/customXml" ds:itemID="{606A4A2F-D536-414F-A6A8-B65706EA04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9023</TotalTime>
  <Words>249</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vt:lpstr>
      <vt:lpstr>Segoe UI</vt:lpstr>
      <vt:lpstr>Segoe UI Light</vt:lpstr>
      <vt:lpstr>MVA</vt:lpstr>
      <vt:lpstr>PowerPoint Presentation</vt:lpstr>
      <vt:lpstr>Bootstrap Forms</vt:lpstr>
      <vt:lpstr>Form Classes</vt:lpstr>
      <vt:lpstr>Simple Form</vt:lpstr>
      <vt:lpstr>Input groups</vt:lpstr>
      <vt:lpstr>Input groups</vt:lpstr>
      <vt:lpstr>Who’s got the button?</vt:lpstr>
      <vt:lpstr>Buttons</vt:lpstr>
      <vt:lpstr>Button groups</vt:lpstr>
      <vt:lpstr>Example</vt:lpstr>
      <vt:lpstr>Button groups </vt:lpstr>
      <vt:lpstr>Button dropdowns</vt:lpstr>
      <vt:lpstr>Button dropdowns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26</cp:revision>
  <dcterms:created xsi:type="dcterms:W3CDTF">2014-08-11T22:17:29Z</dcterms:created>
  <dcterms:modified xsi:type="dcterms:W3CDTF">2014-12-30T15:49:31Z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