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ella Respira"/>
      <p:regular r:id="rId13"/>
    </p:embeddedFont>
    <p:embeddedFont>
      <p:font typeface="DM Sans Light"/>
      <p:regular r:id="rId14"/>
      <p:bold r:id="rId15"/>
      <p:italic r:id="rId16"/>
      <p:boldItalic r:id="rId17"/>
    </p:embeddedFont>
    <p:embeddedFont>
      <p:font typeface="DM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DMSans-italic.fntdata"/><Relationship Id="rId21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ellaRespira-regular.fntdata"/><Relationship Id="rId12" Type="http://schemas.openxmlformats.org/officeDocument/2006/relationships/slide" Target="slides/slide7.xml"/><Relationship Id="rId15" Type="http://schemas.openxmlformats.org/officeDocument/2006/relationships/font" Target="fonts/DMSansLight-bold.fntdata"/><Relationship Id="rId14" Type="http://schemas.openxmlformats.org/officeDocument/2006/relationships/font" Target="fonts/DMSansLight-regular.fntdata"/><Relationship Id="rId17" Type="http://schemas.openxmlformats.org/officeDocument/2006/relationships/font" Target="fonts/DMSansLight-boldItalic.fntdata"/><Relationship Id="rId16" Type="http://schemas.openxmlformats.org/officeDocument/2006/relationships/font" Target="fonts/DMSansLight-italic.fntdata"/><Relationship Id="rId19" Type="http://schemas.openxmlformats.org/officeDocument/2006/relationships/font" Target="fonts/DMSans-bold.fntdata"/><Relationship Id="rId1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bcf96f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bcf96f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bcf96fe4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bcf96fe4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bcf96fe43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bcf96fe43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bcf96fe43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bcf96fe43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2bcf96fe4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2bcf96fe4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bcf96fe4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bcf96fe4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bcf96fe4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2bcf96fe4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9" name="Google Shape;109;p1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1" name="Google Shape;111;p1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5" name="Google Shape;115;p1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16" name="Google Shape;116;p1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8" name="Google Shape;118;p1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4" name="Google Shape;124;p13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2" name="Google Shape;132;p1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4" name="Google Shape;134;p14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8" name="Google Shape;138;p15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" name="Google Shape;140;p15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3" name="Google Shape;153;p17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1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2" name="Google Shape;162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68" name="Google Shape;168;p1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9" name="Google Shape;169;p1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0" name="Google Shape;170;p1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9" name="Google Shape;179;p19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" name="Google Shape;204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14" name="Google Shape;214;p27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22" name="Google Shape;222;p29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34" name="Google Shape;234;p32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5" name="Google Shape;235;p32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6" name="Google Shape;236;p32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7" name="Google Shape;237;p32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8" name="Google Shape;238;p32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9" name="Google Shape;239;p32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0" name="Google Shape;240;p32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1" name="Google Shape;241;p32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2" name="Google Shape;242;p32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4" name="Google Shape;244;p32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8" name="Google Shape;248;p33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4" name="Google Shape;254;p34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58" name="Google Shape;258;p34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0" name="Google Shape;260;p34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1" name="Google Shape;261;p34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5" name="Google Shape;265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67" name="Google Shape;267;p35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8" name="Google Shape;268;p35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9" name="Google Shape;269;p35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0" name="Google Shape;270;p35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1" name="Google Shape;271;p35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2" name="Google Shape;272;p35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3" name="Google Shape;273;p35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4" name="Google Shape;274;p35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5" name="Google Shape;275;p35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6" name="Google Shape;276;p35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0" name="Google Shape;280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3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82" name="Google Shape;282;p36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" name="Google Shape;283;p36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6" name="Google Shape;286;p36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7" name="Google Shape;287;p36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8" name="Google Shape;288;p36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9" name="Google Shape;289;p36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0" name="Google Shape;290;p36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1" name="Google Shape;291;p36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92" name="Google Shape;292;p36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3" name="Google Shape;293;p36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" name="Google Shape;295;p36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2" name="Google Shape;302;p38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4" name="Google Shape;304;p3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06" name="Google Shape;306;p38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7" name="Google Shape;307;p38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8" name="Google Shape;308;p38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9" name="Google Shape;309;p38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0" name="Google Shape;310;p38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8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2" name="Google Shape;312;p38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5" name="Google Shape;315;p39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7" name="Google Shape;317;p3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8" name="Google Shape;318;p3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19" name="Google Shape;319;p39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0" name="Google Shape;320;p39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1" name="Google Shape;321;p39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2" name="Google Shape;322;p39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3" name="Google Shape;323;p39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9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5" name="Google Shape;325;p39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9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7" name="Google Shape;327;p39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8" name="Google Shape;328;p39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0" name="Google Shape;330;p39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" name="Google Shape;29;p5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" name="Google Shape;34;p5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" name="Google Shape;35;p5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2" name="Google Shape;42;p5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3" name="Google Shape;43;p5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4" name="Google Shape;44;p5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5" name="Google Shape;45;p5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5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5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1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37" name="Google Shape;337;p41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1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1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1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41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1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1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1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56" name="Google Shape;56;p6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7" name="Google Shape;57;p6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8" name="Google Shape;58;p6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9" name="Google Shape;59;p6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5" name="Google Shape;385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1" name="Google Shape;391;p5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2" name="Google Shape;392;p5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3" name="Google Shape;393;p5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7" name="Google Shape;397;p5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0" name="Google Shape;400;p5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5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2" name="Google Shape;402;p5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6" name="Google Shape;406;p5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7" name="Google Shape;407;p5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8" name="Google Shape;408;p5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9" name="Google Shape;409;p5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5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5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5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5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9" name="Google Shape;429;p5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5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5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5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5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6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6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78" name="Google Shape;78;p7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6" name="Google Shape;86;p8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" name="Google Shape;91;p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93" name="Google Shape;93;p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4" name="Google Shape;94;p9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9" name="Google Shape;99;p10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0" name="Google Shape;100;p1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1" name="Google Shape;101;p10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4" name="Google Shape;104;p1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2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Embedded Softwares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for the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Internet of Things</a:t>
            </a:r>
            <a:endParaRPr sz="3500"/>
          </a:p>
        </p:txBody>
      </p:sp>
      <p:sp>
        <p:nvSpPr>
          <p:cNvPr id="459" name="Google Shape;459;p61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</a:rPr>
              <a:t>SmartSense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460" name="Google Shape;460;p61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number 13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4660425" y="2971100"/>
            <a:ext cx="4213200" cy="131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2" name="Google Shape;462;p61"/>
          <p:cNvSpPr txBox="1"/>
          <p:nvPr>
            <p:ph idx="1" type="subTitle"/>
          </p:nvPr>
        </p:nvSpPr>
        <p:spPr>
          <a:xfrm>
            <a:off x="43556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Members: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Giovanni Vitiello (Group leader)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Trisha Agrawal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Christian Li Sivertsen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Frederico Gasperi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435" r="22440" t="0"/>
          <a:stretch/>
        </p:blipFill>
        <p:spPr>
          <a:xfrm>
            <a:off x="4676850" y="1342250"/>
            <a:ext cx="4201200" cy="3510600"/>
          </a:xfrm>
          <a:prstGeom prst="roundRect">
            <a:avLst>
              <a:gd fmla="val 16667" name="adj"/>
            </a:avLst>
          </a:prstGeom>
        </p:spPr>
      </p:pic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272650" y="1342250"/>
            <a:ext cx="42012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69" name="Google Shape;469;p6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Purpose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/>
          <p:nvPr>
            <p:ph idx="2" type="body"/>
          </p:nvPr>
        </p:nvSpPr>
        <p:spPr>
          <a:xfrm>
            <a:off x="272650" y="1360550"/>
            <a:ext cx="42270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FSM diagram next to this text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75" name="Google Shape;475;p6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Scheme</a:t>
            </a:r>
            <a:endParaRPr/>
          </a:p>
        </p:txBody>
      </p:sp>
      <p:pic>
        <p:nvPicPr>
          <p:cNvPr descr="Illustration of a sea lion." id="476" name="Google Shape;476;p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730" l="2974" r="2596" t="8047"/>
          <a:stretch/>
        </p:blipFill>
        <p:spPr>
          <a:xfrm>
            <a:off x="4689400" y="1360550"/>
            <a:ext cx="4184700" cy="3489900"/>
          </a:xfrm>
          <a:prstGeom prst="roundRect">
            <a:avLst>
              <a:gd fmla="val 497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272650" y="279175"/>
            <a:ext cx="86013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Architecture</a:t>
            </a:r>
            <a:endParaRPr/>
          </a:p>
        </p:txBody>
      </p:sp>
      <p:sp>
        <p:nvSpPr>
          <p:cNvPr id="482" name="Google Shape;482;p64"/>
          <p:cNvSpPr/>
          <p:nvPr/>
        </p:nvSpPr>
        <p:spPr>
          <a:xfrm>
            <a:off x="272650" y="1361750"/>
            <a:ext cx="8601300" cy="3510600"/>
          </a:xfrm>
          <a:prstGeom prst="roundRect">
            <a:avLst>
              <a:gd fmla="val 580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287400" y="1361750"/>
            <a:ext cx="8586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❖"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idx="3" type="body"/>
          </p:nvPr>
        </p:nvSpPr>
        <p:spPr>
          <a:xfrm>
            <a:off x="366750" y="3343775"/>
            <a:ext cx="408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5"/>
          <p:cNvSpPr txBox="1"/>
          <p:nvPr>
            <p:ph type="title"/>
          </p:nvPr>
        </p:nvSpPr>
        <p:spPr>
          <a:xfrm>
            <a:off x="366750" y="1452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</a:t>
            </a:r>
            <a:endParaRPr/>
          </a:p>
        </p:txBody>
      </p:sp>
      <p:sp>
        <p:nvSpPr>
          <p:cNvPr id="490" name="Google Shape;490;p65"/>
          <p:cNvSpPr txBox="1"/>
          <p:nvPr>
            <p:ph idx="5" type="subTitle"/>
          </p:nvPr>
        </p:nvSpPr>
        <p:spPr>
          <a:xfrm>
            <a:off x="366776" y="973100"/>
            <a:ext cx="4083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Trisha</a:t>
            </a:r>
            <a:endParaRPr/>
          </a:p>
        </p:txBody>
      </p:sp>
      <p:sp>
        <p:nvSpPr>
          <p:cNvPr id="491" name="Google Shape;491;p65"/>
          <p:cNvSpPr txBox="1"/>
          <p:nvPr>
            <p:ph idx="6" type="subTitle"/>
          </p:nvPr>
        </p:nvSpPr>
        <p:spPr>
          <a:xfrm>
            <a:off x="4710151" y="973100"/>
            <a:ext cx="406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</a:t>
            </a:r>
            <a:endParaRPr/>
          </a:p>
        </p:txBody>
      </p:sp>
      <p:sp>
        <p:nvSpPr>
          <p:cNvPr id="492" name="Google Shape;492;p65"/>
          <p:cNvSpPr txBox="1"/>
          <p:nvPr>
            <p:ph idx="7" type="subTitle"/>
          </p:nvPr>
        </p:nvSpPr>
        <p:spPr>
          <a:xfrm>
            <a:off x="4710149" y="2862575"/>
            <a:ext cx="4083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Frederico</a:t>
            </a:r>
            <a:endParaRPr/>
          </a:p>
        </p:txBody>
      </p:sp>
      <p:sp>
        <p:nvSpPr>
          <p:cNvPr id="493" name="Google Shape;493;p65"/>
          <p:cNvSpPr txBox="1"/>
          <p:nvPr>
            <p:ph idx="8" type="subTitle"/>
          </p:nvPr>
        </p:nvSpPr>
        <p:spPr>
          <a:xfrm>
            <a:off x="366750" y="2862575"/>
            <a:ext cx="4083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  <p:sp>
        <p:nvSpPr>
          <p:cNvPr id="494" name="Google Shape;494;p65"/>
          <p:cNvSpPr txBox="1"/>
          <p:nvPr>
            <p:ph idx="3" type="body"/>
          </p:nvPr>
        </p:nvSpPr>
        <p:spPr>
          <a:xfrm>
            <a:off x="366775" y="1454300"/>
            <a:ext cx="408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5"/>
          <p:cNvSpPr txBox="1"/>
          <p:nvPr>
            <p:ph idx="3" type="body"/>
          </p:nvPr>
        </p:nvSpPr>
        <p:spPr>
          <a:xfrm>
            <a:off x="4693650" y="1454300"/>
            <a:ext cx="408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5"/>
          <p:cNvSpPr txBox="1"/>
          <p:nvPr>
            <p:ph idx="3" type="body"/>
          </p:nvPr>
        </p:nvSpPr>
        <p:spPr>
          <a:xfrm>
            <a:off x="4693650" y="3343775"/>
            <a:ext cx="408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/>
          <p:nvPr/>
        </p:nvSpPr>
        <p:spPr>
          <a:xfrm>
            <a:off x="279175" y="287375"/>
            <a:ext cx="8605500" cy="706200"/>
          </a:xfrm>
          <a:prstGeom prst="roundRect">
            <a:avLst>
              <a:gd fmla="val 2325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2" name="Google Shape;502;p66"/>
          <p:cNvSpPr txBox="1"/>
          <p:nvPr>
            <p:ph idx="4294967295" type="title"/>
          </p:nvPr>
        </p:nvSpPr>
        <p:spPr>
          <a:xfrm>
            <a:off x="279200" y="309425"/>
            <a:ext cx="8605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503" name="Google Shape;503;p66"/>
          <p:cNvSpPr/>
          <p:nvPr/>
        </p:nvSpPr>
        <p:spPr>
          <a:xfrm>
            <a:off x="279175" y="1166000"/>
            <a:ext cx="8605500" cy="3686700"/>
          </a:xfrm>
          <a:prstGeom prst="roundRect">
            <a:avLst>
              <a:gd fmla="val 601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4" name="Google Shape;504;p66"/>
          <p:cNvSpPr txBox="1"/>
          <p:nvPr>
            <p:ph idx="4294967295" type="body"/>
          </p:nvPr>
        </p:nvSpPr>
        <p:spPr>
          <a:xfrm>
            <a:off x="279200" y="1166000"/>
            <a:ext cx="86055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10" name="Google Shape;510;p67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Breathe fresh, be ahead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