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6" d="100"/>
          <a:sy n="96"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893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bstract/document/8971796"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researchgate.net/publication/366797183_Next_Word_Prediction_with_Deep_Learning_Mode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165271"/>
            <a:ext cx="7477601" cy="2499598"/>
          </a:xfrm>
          <a:prstGeom prst="rect">
            <a:avLst/>
          </a:prstGeom>
          <a:noFill/>
          <a:ln/>
        </p:spPr>
        <p:txBody>
          <a:bodyPr wrap="square" rtlCol="0" anchor="t"/>
          <a:lstStyle/>
          <a:p>
            <a:pPr marL="0" indent="0">
              <a:lnSpc>
                <a:spcPts val="6561"/>
              </a:lnSpc>
              <a:buNone/>
            </a:pPr>
            <a:r>
              <a:rPr lang="en-US" sz="5249" b="1" kern="0" spc="-157" dirty="0">
                <a:solidFill>
                  <a:srgbClr val="FFFFFF"/>
                </a:solidFill>
                <a:latin typeface="Inter" pitchFamily="34" charset="0"/>
                <a:ea typeface="Inter" pitchFamily="34" charset="-122"/>
                <a:cs typeface="Inter" pitchFamily="34" charset="-120"/>
              </a:rPr>
              <a:t>Sentence Predictor using NLP and Neural Networks</a:t>
            </a:r>
            <a:endParaRPr lang="en-US" sz="5249" dirty="0"/>
          </a:p>
        </p:txBody>
      </p:sp>
      <p:sp>
        <p:nvSpPr>
          <p:cNvPr id="6" name="Text 3"/>
          <p:cNvSpPr/>
          <p:nvPr/>
        </p:nvSpPr>
        <p:spPr>
          <a:xfrm>
            <a:off x="833199" y="4998125"/>
            <a:ext cx="7477601" cy="106620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Discover the power of natural language processing combined with neural networks to predict sentences. Explore the LSTM model in this exciting project.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a:ln/>
        </p:spPr>
      </p:sp>
      <p:sp>
        <p:nvSpPr>
          <p:cNvPr id="6" name="Text 3"/>
          <p:cNvSpPr/>
          <p:nvPr/>
        </p:nvSpPr>
        <p:spPr>
          <a:xfrm>
            <a:off x="2037993" y="1525429"/>
            <a:ext cx="7558683"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Natural Language Processing</a:t>
            </a:r>
            <a:endParaRPr lang="en-US" sz="4374" dirty="0"/>
          </a:p>
        </p:txBody>
      </p:sp>
      <p:sp>
        <p:nvSpPr>
          <p:cNvPr id="7" name="Shape 4"/>
          <p:cNvSpPr/>
          <p:nvPr/>
        </p:nvSpPr>
        <p:spPr>
          <a:xfrm>
            <a:off x="2037993" y="2553057"/>
            <a:ext cx="3370064" cy="4150995"/>
          </a:xfrm>
          <a:prstGeom prst="roundRect">
            <a:avLst>
              <a:gd name="adj" fmla="val 2967"/>
            </a:avLst>
          </a:prstGeom>
          <a:solidFill>
            <a:srgbClr val="110080"/>
          </a:solidFill>
          <a:ln w="13811">
            <a:solidFill>
              <a:srgbClr val="140099"/>
            </a:solidFill>
            <a:prstDash val="solid"/>
          </a:ln>
        </p:spPr>
      </p:sp>
      <p:sp>
        <p:nvSpPr>
          <p:cNvPr id="8" name="Text 5"/>
          <p:cNvSpPr/>
          <p:nvPr/>
        </p:nvSpPr>
        <p:spPr>
          <a:xfrm>
            <a:off x="2273975" y="2789039"/>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What is NLP?</a:t>
            </a:r>
            <a:endParaRPr lang="en-US" sz="2187" dirty="0"/>
          </a:p>
        </p:txBody>
      </p:sp>
      <p:sp>
        <p:nvSpPr>
          <p:cNvPr id="9" name="Text 6"/>
          <p:cNvSpPr/>
          <p:nvPr/>
        </p:nvSpPr>
        <p:spPr>
          <a:xfrm>
            <a:off x="2273975" y="3269456"/>
            <a:ext cx="2898100" cy="2132409"/>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NLP is a subfield of linguistics, computer science, and AI that focuses on the interaction between computers and human languages.</a:t>
            </a:r>
            <a:endParaRPr lang="en-US" sz="1750" dirty="0"/>
          </a:p>
        </p:txBody>
      </p:sp>
      <p:sp>
        <p:nvSpPr>
          <p:cNvPr id="10" name="Shape 7"/>
          <p:cNvSpPr/>
          <p:nvPr/>
        </p:nvSpPr>
        <p:spPr>
          <a:xfrm>
            <a:off x="5630228" y="2553057"/>
            <a:ext cx="3370064" cy="4150995"/>
          </a:xfrm>
          <a:prstGeom prst="roundRect">
            <a:avLst>
              <a:gd name="adj" fmla="val 2967"/>
            </a:avLst>
          </a:prstGeom>
          <a:solidFill>
            <a:srgbClr val="110080"/>
          </a:solidFill>
          <a:ln w="13811">
            <a:solidFill>
              <a:srgbClr val="140099"/>
            </a:solidFill>
            <a:prstDash val="solid"/>
          </a:ln>
        </p:spPr>
      </p:sp>
      <p:sp>
        <p:nvSpPr>
          <p:cNvPr id="11" name="Text 8"/>
          <p:cNvSpPr/>
          <p:nvPr/>
        </p:nvSpPr>
        <p:spPr>
          <a:xfrm>
            <a:off x="5866209" y="2789039"/>
            <a:ext cx="2546152"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Why is it important?</a:t>
            </a:r>
            <a:endParaRPr lang="en-US" sz="2187" dirty="0"/>
          </a:p>
        </p:txBody>
      </p:sp>
      <p:sp>
        <p:nvSpPr>
          <p:cNvPr id="12" name="Text 9"/>
          <p:cNvSpPr/>
          <p:nvPr/>
        </p:nvSpPr>
        <p:spPr>
          <a:xfrm>
            <a:off x="5866209" y="3269456"/>
            <a:ext cx="2898100" cy="3198614"/>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NLP techniques allow computers to analyze, understand and generate human language. This has important applications in areas such as speech recognition, sentiment analysis and machine translation.</a:t>
            </a:r>
            <a:endParaRPr lang="en-US" sz="1750" dirty="0"/>
          </a:p>
        </p:txBody>
      </p:sp>
      <p:sp>
        <p:nvSpPr>
          <p:cNvPr id="13" name="Shape 10"/>
          <p:cNvSpPr/>
          <p:nvPr/>
        </p:nvSpPr>
        <p:spPr>
          <a:xfrm>
            <a:off x="9222462" y="2553057"/>
            <a:ext cx="3370064" cy="4150995"/>
          </a:xfrm>
          <a:prstGeom prst="roundRect">
            <a:avLst>
              <a:gd name="adj" fmla="val 2967"/>
            </a:avLst>
          </a:prstGeom>
          <a:solidFill>
            <a:srgbClr val="110080"/>
          </a:solidFill>
          <a:ln w="13811">
            <a:solidFill>
              <a:srgbClr val="140099"/>
            </a:solidFill>
            <a:prstDash val="solid"/>
          </a:ln>
        </p:spPr>
      </p:sp>
      <p:sp>
        <p:nvSpPr>
          <p:cNvPr id="14" name="Text 11"/>
          <p:cNvSpPr/>
          <p:nvPr/>
        </p:nvSpPr>
        <p:spPr>
          <a:xfrm>
            <a:off x="9458444" y="2789039"/>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Examples of NLP</a:t>
            </a:r>
            <a:endParaRPr lang="en-US" sz="2187" dirty="0"/>
          </a:p>
        </p:txBody>
      </p:sp>
      <p:sp>
        <p:nvSpPr>
          <p:cNvPr id="15" name="Text 12"/>
          <p:cNvSpPr/>
          <p:nvPr/>
        </p:nvSpPr>
        <p:spPr>
          <a:xfrm>
            <a:off x="9458444" y="3269456"/>
            <a:ext cx="2898100" cy="1777008"/>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Some examples of NLP include text classification, information extraction, text summarization and Sentence prediction.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698540"/>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Neural Networks</a:t>
            </a:r>
            <a:endParaRPr lang="en-US" sz="4374" dirty="0"/>
          </a:p>
        </p:txBody>
      </p:sp>
      <p:pic>
        <p:nvPicPr>
          <p:cNvPr id="5" name="Image 0" descr="preencoded.png"/>
          <p:cNvPicPr>
            <a:picLocks noChangeAspect="1"/>
          </p:cNvPicPr>
          <p:nvPr/>
        </p:nvPicPr>
        <p:blipFill>
          <a:blip r:embed="rId3"/>
          <a:stretch>
            <a:fillRect/>
          </a:stretch>
        </p:blipFill>
        <p:spPr>
          <a:xfrm>
            <a:off x="2037993" y="1837253"/>
            <a:ext cx="5110520" cy="3158490"/>
          </a:xfrm>
          <a:prstGeom prst="rect">
            <a:avLst/>
          </a:prstGeom>
        </p:spPr>
      </p:pic>
      <p:sp>
        <p:nvSpPr>
          <p:cNvPr id="6" name="Text 3"/>
          <p:cNvSpPr/>
          <p:nvPr/>
        </p:nvSpPr>
        <p:spPr>
          <a:xfrm>
            <a:off x="2037993" y="5273397"/>
            <a:ext cx="3411260"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What are neural networks?</a:t>
            </a:r>
            <a:endParaRPr lang="en-US" sz="2187" dirty="0"/>
          </a:p>
        </p:txBody>
      </p:sp>
      <p:sp>
        <p:nvSpPr>
          <p:cNvPr id="7" name="Text 4"/>
          <p:cNvSpPr/>
          <p:nvPr/>
        </p:nvSpPr>
        <p:spPr>
          <a:xfrm>
            <a:off x="2037993" y="5753814"/>
            <a:ext cx="5110520" cy="1421606"/>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A neural network is a type of machine learning algorithm modeled after the structure of the human brain. It consists of interconnected nodes, or "neurons," that process and transmit information.</a:t>
            </a:r>
            <a:endParaRPr lang="en-US" sz="1750" dirty="0"/>
          </a:p>
        </p:txBody>
      </p:sp>
      <p:pic>
        <p:nvPicPr>
          <p:cNvPr id="8" name="Image 1" descr="preencoded.png"/>
          <p:cNvPicPr>
            <a:picLocks noChangeAspect="1"/>
          </p:cNvPicPr>
          <p:nvPr/>
        </p:nvPicPr>
        <p:blipFill>
          <a:blip r:embed="rId4"/>
          <a:stretch>
            <a:fillRect/>
          </a:stretch>
        </p:blipFill>
        <p:spPr>
          <a:xfrm>
            <a:off x="7481768" y="1837253"/>
            <a:ext cx="5110639" cy="3158609"/>
          </a:xfrm>
          <a:prstGeom prst="rect">
            <a:avLst/>
          </a:prstGeom>
        </p:spPr>
      </p:pic>
      <p:sp>
        <p:nvSpPr>
          <p:cNvPr id="9" name="Text 5"/>
          <p:cNvSpPr/>
          <p:nvPr/>
        </p:nvSpPr>
        <p:spPr>
          <a:xfrm>
            <a:off x="7481768" y="5273516"/>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LSTM</a:t>
            </a:r>
            <a:endParaRPr lang="en-US" sz="2187" dirty="0"/>
          </a:p>
        </p:txBody>
      </p:sp>
      <p:sp>
        <p:nvSpPr>
          <p:cNvPr id="10" name="Text 6"/>
          <p:cNvSpPr/>
          <p:nvPr/>
        </p:nvSpPr>
        <p:spPr>
          <a:xfrm>
            <a:off x="7481768" y="5753933"/>
            <a:ext cx="5110639" cy="1777008"/>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Long Short-Term Memory is a type of recurrent neural network architecture that allows the network to remember information over long periods of time, making it ideal for natural language processing tasks such as sentence prediction.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563689"/>
          </a:xfrm>
          <a:prstGeom prst="rect">
            <a:avLst/>
          </a:prstGeom>
          <a:solidFill>
            <a:srgbClr val="272525"/>
          </a:solidFill>
          <a:ln w="12978">
            <a:solidFill>
              <a:srgbClr val="565151"/>
            </a:solidFill>
            <a:prstDash val="solid"/>
          </a:ln>
        </p:spPr>
      </p:sp>
      <p:sp>
        <p:nvSpPr>
          <p:cNvPr id="4" name="Text 2"/>
          <p:cNvSpPr/>
          <p:nvPr/>
        </p:nvSpPr>
        <p:spPr>
          <a:xfrm>
            <a:off x="2367796" y="572810"/>
            <a:ext cx="4166235" cy="650915"/>
          </a:xfrm>
          <a:prstGeom prst="rect">
            <a:avLst/>
          </a:prstGeom>
          <a:noFill/>
          <a:ln/>
        </p:spPr>
        <p:txBody>
          <a:bodyPr wrap="none" rtlCol="0" anchor="t"/>
          <a:lstStyle/>
          <a:p>
            <a:pPr marL="0" indent="0">
              <a:lnSpc>
                <a:spcPts val="5126"/>
              </a:lnSpc>
              <a:buNone/>
            </a:pPr>
            <a:r>
              <a:rPr lang="en-US" sz="4101" b="1" kern="0" spc="-123" dirty="0">
                <a:solidFill>
                  <a:srgbClr val="FFFFFF"/>
                </a:solidFill>
                <a:latin typeface="Inter" pitchFamily="34" charset="0"/>
                <a:ea typeface="Inter" pitchFamily="34" charset="-122"/>
                <a:cs typeface="Inter" pitchFamily="34" charset="-120"/>
              </a:rPr>
              <a:t>Project Details</a:t>
            </a:r>
            <a:endParaRPr lang="en-US" sz="4101" dirty="0"/>
          </a:p>
        </p:txBody>
      </p:sp>
      <p:sp>
        <p:nvSpPr>
          <p:cNvPr id="5" name="Shape 3"/>
          <p:cNvSpPr/>
          <p:nvPr/>
        </p:nvSpPr>
        <p:spPr>
          <a:xfrm>
            <a:off x="2659499" y="1640324"/>
            <a:ext cx="41553" cy="6350556"/>
          </a:xfrm>
          <a:prstGeom prst="roundRect">
            <a:avLst>
              <a:gd name="adj" fmla="val 225593"/>
            </a:avLst>
          </a:prstGeom>
          <a:solidFill>
            <a:srgbClr val="140099"/>
          </a:solidFill>
          <a:ln/>
        </p:spPr>
      </p:sp>
      <p:sp>
        <p:nvSpPr>
          <p:cNvPr id="6" name="Shape 4"/>
          <p:cNvSpPr/>
          <p:nvPr/>
        </p:nvSpPr>
        <p:spPr>
          <a:xfrm>
            <a:off x="2914531" y="2016502"/>
            <a:ext cx="729020" cy="41553"/>
          </a:xfrm>
          <a:prstGeom prst="roundRect">
            <a:avLst>
              <a:gd name="adj" fmla="val 225593"/>
            </a:avLst>
          </a:prstGeom>
          <a:solidFill>
            <a:srgbClr val="140099"/>
          </a:solidFill>
          <a:ln/>
        </p:spPr>
      </p:sp>
      <p:sp>
        <p:nvSpPr>
          <p:cNvPr id="7" name="Shape 5"/>
          <p:cNvSpPr/>
          <p:nvPr/>
        </p:nvSpPr>
        <p:spPr>
          <a:xfrm>
            <a:off x="2445901" y="1803083"/>
            <a:ext cx="468630" cy="468630"/>
          </a:xfrm>
          <a:prstGeom prst="roundRect">
            <a:avLst>
              <a:gd name="adj" fmla="val 20003"/>
            </a:avLst>
          </a:prstGeom>
          <a:solidFill>
            <a:srgbClr val="110080"/>
          </a:solidFill>
          <a:ln w="12978">
            <a:solidFill>
              <a:srgbClr val="140099"/>
            </a:solidFill>
            <a:prstDash val="solid"/>
          </a:ln>
        </p:spPr>
      </p:sp>
      <p:sp>
        <p:nvSpPr>
          <p:cNvPr id="8" name="Text 6"/>
          <p:cNvSpPr/>
          <p:nvPr/>
        </p:nvSpPr>
        <p:spPr>
          <a:xfrm>
            <a:off x="2608659" y="1842135"/>
            <a:ext cx="143113" cy="390525"/>
          </a:xfrm>
          <a:prstGeom prst="rect">
            <a:avLst/>
          </a:prstGeom>
          <a:noFill/>
          <a:ln/>
        </p:spPr>
        <p:txBody>
          <a:bodyPr wrap="none" rtlCol="0" anchor="t"/>
          <a:lstStyle/>
          <a:p>
            <a:pPr marL="0" indent="0" algn="ctr">
              <a:lnSpc>
                <a:spcPts val="3075"/>
              </a:lnSpc>
              <a:buNone/>
            </a:pPr>
            <a:r>
              <a:rPr lang="en-US" sz="2460" b="1" kern="0" spc="-74" dirty="0">
                <a:solidFill>
                  <a:srgbClr val="E5E0DF"/>
                </a:solidFill>
                <a:latin typeface="Inter" pitchFamily="34" charset="0"/>
                <a:ea typeface="Inter" pitchFamily="34" charset="-122"/>
                <a:cs typeface="Inter" pitchFamily="34" charset="-120"/>
              </a:rPr>
              <a:t>1</a:t>
            </a:r>
            <a:endParaRPr lang="en-US" sz="2460" dirty="0"/>
          </a:p>
        </p:txBody>
      </p:sp>
      <p:sp>
        <p:nvSpPr>
          <p:cNvPr id="9" name="Text 7"/>
          <p:cNvSpPr/>
          <p:nvPr/>
        </p:nvSpPr>
        <p:spPr>
          <a:xfrm>
            <a:off x="3825835" y="1848564"/>
            <a:ext cx="2083118" cy="325398"/>
          </a:xfrm>
          <a:prstGeom prst="rect">
            <a:avLst/>
          </a:prstGeom>
          <a:noFill/>
          <a:ln/>
        </p:spPr>
        <p:txBody>
          <a:bodyPr wrap="none" rtlCol="0" anchor="t"/>
          <a:lstStyle/>
          <a:p>
            <a:pPr marL="0" indent="0" algn="l">
              <a:lnSpc>
                <a:spcPts val="2563"/>
              </a:lnSpc>
              <a:buNone/>
            </a:pPr>
            <a:r>
              <a:rPr lang="en-US" sz="2050" b="1" kern="0" spc="-62" dirty="0">
                <a:solidFill>
                  <a:srgbClr val="E5E0DF"/>
                </a:solidFill>
                <a:latin typeface="Inter" pitchFamily="34" charset="0"/>
                <a:ea typeface="Inter" pitchFamily="34" charset="-122"/>
                <a:cs typeface="Inter" pitchFamily="34" charset="-120"/>
              </a:rPr>
              <a:t>Description</a:t>
            </a:r>
            <a:endParaRPr lang="en-US" sz="2050" dirty="0"/>
          </a:p>
        </p:txBody>
      </p:sp>
      <p:sp>
        <p:nvSpPr>
          <p:cNvPr id="10" name="Text 8"/>
          <p:cNvSpPr/>
          <p:nvPr/>
        </p:nvSpPr>
        <p:spPr>
          <a:xfrm>
            <a:off x="3825835" y="2298859"/>
            <a:ext cx="8436769" cy="1000125"/>
          </a:xfrm>
          <a:prstGeom prst="rect">
            <a:avLst/>
          </a:prstGeom>
          <a:noFill/>
          <a:ln/>
        </p:spPr>
        <p:txBody>
          <a:bodyPr wrap="square" rtlCol="0" anchor="t"/>
          <a:lstStyle/>
          <a:p>
            <a:pPr marL="0" indent="0" algn="l">
              <a:lnSpc>
                <a:spcPts val="2624"/>
              </a:lnSpc>
              <a:buNone/>
            </a:pPr>
            <a:r>
              <a:rPr lang="en-US" sz="1640" kern="0" spc="-33" dirty="0">
                <a:solidFill>
                  <a:srgbClr val="E5E0DF"/>
                </a:solidFill>
                <a:latin typeface="Inter" pitchFamily="34" charset="0"/>
                <a:ea typeface="Inter" pitchFamily="34" charset="-122"/>
                <a:cs typeface="Inter" pitchFamily="34" charset="-120"/>
              </a:rPr>
              <a:t>The Sentence Predictor project uses LSTM model to predict sentences based on a given input. The model is trained on a book corpus of text data to learn the patterns and structures of language.</a:t>
            </a:r>
            <a:endParaRPr lang="en-US" sz="1640" dirty="0"/>
          </a:p>
        </p:txBody>
      </p:sp>
      <p:sp>
        <p:nvSpPr>
          <p:cNvPr id="11" name="Shape 9"/>
          <p:cNvSpPr/>
          <p:nvPr/>
        </p:nvSpPr>
        <p:spPr>
          <a:xfrm>
            <a:off x="2914531" y="4091642"/>
            <a:ext cx="729020" cy="41553"/>
          </a:xfrm>
          <a:prstGeom prst="roundRect">
            <a:avLst>
              <a:gd name="adj" fmla="val 225593"/>
            </a:avLst>
          </a:prstGeom>
          <a:solidFill>
            <a:srgbClr val="140099"/>
          </a:solidFill>
          <a:ln/>
        </p:spPr>
      </p:sp>
      <p:sp>
        <p:nvSpPr>
          <p:cNvPr id="12" name="Shape 10"/>
          <p:cNvSpPr/>
          <p:nvPr/>
        </p:nvSpPr>
        <p:spPr>
          <a:xfrm>
            <a:off x="2445901" y="3878223"/>
            <a:ext cx="468630" cy="468630"/>
          </a:xfrm>
          <a:prstGeom prst="roundRect">
            <a:avLst>
              <a:gd name="adj" fmla="val 20003"/>
            </a:avLst>
          </a:prstGeom>
          <a:solidFill>
            <a:srgbClr val="110080"/>
          </a:solidFill>
          <a:ln w="12978">
            <a:solidFill>
              <a:srgbClr val="140099"/>
            </a:solidFill>
            <a:prstDash val="solid"/>
          </a:ln>
        </p:spPr>
      </p:sp>
      <p:sp>
        <p:nvSpPr>
          <p:cNvPr id="13" name="Text 11"/>
          <p:cNvSpPr/>
          <p:nvPr/>
        </p:nvSpPr>
        <p:spPr>
          <a:xfrm>
            <a:off x="2589609" y="3917275"/>
            <a:ext cx="181213" cy="390525"/>
          </a:xfrm>
          <a:prstGeom prst="rect">
            <a:avLst/>
          </a:prstGeom>
          <a:noFill/>
          <a:ln/>
        </p:spPr>
        <p:txBody>
          <a:bodyPr wrap="none" rtlCol="0" anchor="t"/>
          <a:lstStyle/>
          <a:p>
            <a:pPr marL="0" indent="0" algn="ctr">
              <a:lnSpc>
                <a:spcPts val="3075"/>
              </a:lnSpc>
              <a:buNone/>
            </a:pPr>
            <a:r>
              <a:rPr lang="en-US" sz="2460" b="1" kern="0" spc="-74" dirty="0">
                <a:solidFill>
                  <a:srgbClr val="E5E0DF"/>
                </a:solidFill>
                <a:latin typeface="Inter" pitchFamily="34" charset="0"/>
                <a:ea typeface="Inter" pitchFamily="34" charset="-122"/>
                <a:cs typeface="Inter" pitchFamily="34" charset="-120"/>
              </a:rPr>
              <a:t>2</a:t>
            </a:r>
            <a:endParaRPr lang="en-US" sz="2460" dirty="0"/>
          </a:p>
        </p:txBody>
      </p:sp>
      <p:sp>
        <p:nvSpPr>
          <p:cNvPr id="14" name="Text 12"/>
          <p:cNvSpPr/>
          <p:nvPr/>
        </p:nvSpPr>
        <p:spPr>
          <a:xfrm>
            <a:off x="3825835" y="3923705"/>
            <a:ext cx="2083118" cy="325398"/>
          </a:xfrm>
          <a:prstGeom prst="rect">
            <a:avLst/>
          </a:prstGeom>
          <a:noFill/>
          <a:ln/>
        </p:spPr>
        <p:txBody>
          <a:bodyPr wrap="none" rtlCol="0" anchor="t"/>
          <a:lstStyle/>
          <a:p>
            <a:pPr marL="0" indent="0" algn="l">
              <a:lnSpc>
                <a:spcPts val="2563"/>
              </a:lnSpc>
              <a:buNone/>
            </a:pPr>
            <a:r>
              <a:rPr lang="en-US" sz="2050" b="1" kern="0" spc="-62" dirty="0">
                <a:solidFill>
                  <a:srgbClr val="E5E0DF"/>
                </a:solidFill>
                <a:latin typeface="Inter" pitchFamily="34" charset="0"/>
                <a:ea typeface="Inter" pitchFamily="34" charset="-122"/>
                <a:cs typeface="Inter" pitchFamily="34" charset="-120"/>
              </a:rPr>
              <a:t>Training</a:t>
            </a:r>
            <a:endParaRPr lang="en-US" sz="2050" dirty="0"/>
          </a:p>
        </p:txBody>
      </p:sp>
      <p:sp>
        <p:nvSpPr>
          <p:cNvPr id="15" name="Text 13"/>
          <p:cNvSpPr/>
          <p:nvPr/>
        </p:nvSpPr>
        <p:spPr>
          <a:xfrm>
            <a:off x="3825835" y="4373999"/>
            <a:ext cx="8436769" cy="1333500"/>
          </a:xfrm>
          <a:prstGeom prst="rect">
            <a:avLst/>
          </a:prstGeom>
          <a:noFill/>
          <a:ln/>
        </p:spPr>
        <p:txBody>
          <a:bodyPr wrap="square" rtlCol="0" anchor="t"/>
          <a:lstStyle/>
          <a:p>
            <a:pPr marL="0" indent="0" algn="l">
              <a:lnSpc>
                <a:spcPts val="2624"/>
              </a:lnSpc>
              <a:buNone/>
            </a:pPr>
            <a:r>
              <a:rPr lang="en-US" sz="1640" kern="0" spc="-33" dirty="0">
                <a:solidFill>
                  <a:srgbClr val="E5E0DF"/>
                </a:solidFill>
                <a:latin typeface="Inter" pitchFamily="34" charset="0"/>
                <a:ea typeface="Inter" pitchFamily="34" charset="-122"/>
                <a:cs typeface="Inter" pitchFamily="34" charset="-120"/>
              </a:rPr>
              <a:t>The model is trained on 100 epochs using a combination of backpropagation and gradient descent algorithms to optimize the weights of the network. We have also used the softmax activation function to produce probability distributions over the possible output classes.</a:t>
            </a:r>
            <a:endParaRPr lang="en-US" sz="1640" dirty="0"/>
          </a:p>
        </p:txBody>
      </p:sp>
      <p:sp>
        <p:nvSpPr>
          <p:cNvPr id="16" name="Shape 14"/>
          <p:cNvSpPr/>
          <p:nvPr/>
        </p:nvSpPr>
        <p:spPr>
          <a:xfrm>
            <a:off x="2914531" y="6500158"/>
            <a:ext cx="729020" cy="41553"/>
          </a:xfrm>
          <a:prstGeom prst="roundRect">
            <a:avLst>
              <a:gd name="adj" fmla="val 225593"/>
            </a:avLst>
          </a:prstGeom>
          <a:solidFill>
            <a:srgbClr val="140099"/>
          </a:solidFill>
          <a:ln/>
        </p:spPr>
      </p:sp>
      <p:sp>
        <p:nvSpPr>
          <p:cNvPr id="17" name="Shape 15"/>
          <p:cNvSpPr/>
          <p:nvPr/>
        </p:nvSpPr>
        <p:spPr>
          <a:xfrm>
            <a:off x="2445901" y="6286738"/>
            <a:ext cx="468630" cy="468630"/>
          </a:xfrm>
          <a:prstGeom prst="roundRect">
            <a:avLst>
              <a:gd name="adj" fmla="val 20003"/>
            </a:avLst>
          </a:prstGeom>
          <a:solidFill>
            <a:srgbClr val="110080"/>
          </a:solidFill>
          <a:ln w="12978">
            <a:solidFill>
              <a:srgbClr val="140099"/>
            </a:solidFill>
            <a:prstDash val="solid"/>
          </a:ln>
        </p:spPr>
      </p:sp>
      <p:sp>
        <p:nvSpPr>
          <p:cNvPr id="18" name="Text 16"/>
          <p:cNvSpPr/>
          <p:nvPr/>
        </p:nvSpPr>
        <p:spPr>
          <a:xfrm>
            <a:off x="2585799" y="6325791"/>
            <a:ext cx="188833" cy="390525"/>
          </a:xfrm>
          <a:prstGeom prst="rect">
            <a:avLst/>
          </a:prstGeom>
          <a:noFill/>
          <a:ln/>
        </p:spPr>
        <p:txBody>
          <a:bodyPr wrap="none" rtlCol="0" anchor="t"/>
          <a:lstStyle/>
          <a:p>
            <a:pPr marL="0" indent="0" algn="ctr">
              <a:lnSpc>
                <a:spcPts val="3075"/>
              </a:lnSpc>
              <a:buNone/>
            </a:pPr>
            <a:r>
              <a:rPr lang="en-US" sz="2460" b="1" kern="0" spc="-74" dirty="0">
                <a:solidFill>
                  <a:srgbClr val="E5E0DF"/>
                </a:solidFill>
                <a:latin typeface="Inter" pitchFamily="34" charset="0"/>
                <a:ea typeface="Inter" pitchFamily="34" charset="-122"/>
                <a:cs typeface="Inter" pitchFamily="34" charset="-120"/>
              </a:rPr>
              <a:t>3</a:t>
            </a:r>
            <a:endParaRPr lang="en-US" sz="2460" dirty="0"/>
          </a:p>
        </p:txBody>
      </p:sp>
      <p:sp>
        <p:nvSpPr>
          <p:cNvPr id="19" name="Text 17"/>
          <p:cNvSpPr/>
          <p:nvPr/>
        </p:nvSpPr>
        <p:spPr>
          <a:xfrm>
            <a:off x="3825835" y="6332220"/>
            <a:ext cx="2259925" cy="325398"/>
          </a:xfrm>
          <a:prstGeom prst="rect">
            <a:avLst/>
          </a:prstGeom>
          <a:noFill/>
          <a:ln/>
        </p:spPr>
        <p:txBody>
          <a:bodyPr wrap="none" rtlCol="0" anchor="t"/>
          <a:lstStyle/>
          <a:p>
            <a:pPr marL="0" indent="0" algn="l">
              <a:lnSpc>
                <a:spcPts val="2563"/>
              </a:lnSpc>
              <a:buNone/>
            </a:pPr>
            <a:r>
              <a:rPr lang="en-US" sz="2050" b="1" kern="0" spc="-62" dirty="0">
                <a:solidFill>
                  <a:srgbClr val="E5E0DF"/>
                </a:solidFill>
                <a:latin typeface="Inter" pitchFamily="34" charset="0"/>
                <a:ea typeface="Inter" pitchFamily="34" charset="-122"/>
                <a:cs typeface="Inter" pitchFamily="34" charset="-120"/>
              </a:rPr>
              <a:t>Accuracy and Loss</a:t>
            </a:r>
            <a:endParaRPr lang="en-US" sz="2050" dirty="0"/>
          </a:p>
        </p:txBody>
      </p:sp>
      <p:sp>
        <p:nvSpPr>
          <p:cNvPr id="20" name="Text 18"/>
          <p:cNvSpPr/>
          <p:nvPr/>
        </p:nvSpPr>
        <p:spPr>
          <a:xfrm>
            <a:off x="3825835" y="6782514"/>
            <a:ext cx="8436769" cy="1000125"/>
          </a:xfrm>
          <a:prstGeom prst="rect">
            <a:avLst/>
          </a:prstGeom>
          <a:noFill/>
          <a:ln/>
        </p:spPr>
        <p:txBody>
          <a:bodyPr wrap="square" rtlCol="0" anchor="t"/>
          <a:lstStyle/>
          <a:p>
            <a:pPr marL="0" indent="0" algn="l">
              <a:lnSpc>
                <a:spcPts val="2624"/>
              </a:lnSpc>
              <a:buNone/>
            </a:pPr>
            <a:r>
              <a:rPr lang="en-US" sz="1640" kern="0" spc="-33" dirty="0">
                <a:solidFill>
                  <a:srgbClr val="E5E0DF"/>
                </a:solidFill>
                <a:latin typeface="Inter" pitchFamily="34" charset="0"/>
                <a:ea typeface="Inter" pitchFamily="34" charset="-122"/>
                <a:cs typeface="Inter" pitchFamily="34" charset="-120"/>
              </a:rPr>
              <a:t>During training, the accuracy and loss of the model are tracked over each epoch and visualized to help understand how the model is performing and to identify overfitting or other issues.</a:t>
            </a:r>
            <a:endParaRPr lang="en-US" sz="16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5" name="Text 2"/>
          <p:cNvSpPr/>
          <p:nvPr/>
        </p:nvSpPr>
        <p:spPr>
          <a:xfrm>
            <a:off x="6319599" y="2890123"/>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Model Accuracy</a:t>
            </a:r>
            <a:endParaRPr lang="en-US" sz="4374" dirty="0"/>
          </a:p>
        </p:txBody>
      </p:sp>
      <p:sp>
        <p:nvSpPr>
          <p:cNvPr id="6" name="Text 3"/>
          <p:cNvSpPr/>
          <p:nvPr/>
        </p:nvSpPr>
        <p:spPr>
          <a:xfrm>
            <a:off x="6319599" y="3917752"/>
            <a:ext cx="747760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accuracy of the model starts at 9% when trained for 0 epochs and gradually increases to approximately 85% when trained on 100 epochs. This improvement in accuracy reflects the model's ability to learn and make more accurate predictions over time.</a:t>
            </a:r>
            <a:endParaRPr lang="en-US" sz="1750" dirty="0"/>
          </a:p>
        </p:txBody>
      </p:sp>
      <p:pic>
        <p:nvPicPr>
          <p:cNvPr id="8" name="Picture 7"/>
          <p:cNvPicPr>
            <a:picLocks noChangeAspect="1"/>
          </p:cNvPicPr>
          <p:nvPr/>
        </p:nvPicPr>
        <p:blipFill>
          <a:blip r:embed="rId3"/>
          <a:stretch>
            <a:fillRect/>
          </a:stretch>
        </p:blipFill>
        <p:spPr>
          <a:xfrm>
            <a:off x="1006835" y="1529639"/>
            <a:ext cx="4725059" cy="52299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5" name="Text 2"/>
          <p:cNvSpPr/>
          <p:nvPr/>
        </p:nvSpPr>
        <p:spPr>
          <a:xfrm>
            <a:off x="6319599" y="2712482"/>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Model Loss</a:t>
            </a:r>
            <a:endParaRPr lang="en-US" sz="4374" dirty="0"/>
          </a:p>
        </p:txBody>
      </p:sp>
      <p:sp>
        <p:nvSpPr>
          <p:cNvPr id="6" name="Text 3"/>
          <p:cNvSpPr/>
          <p:nvPr/>
        </p:nvSpPr>
        <p:spPr>
          <a:xfrm>
            <a:off x="6319599" y="3740110"/>
            <a:ext cx="7477601" cy="1777008"/>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loss of the model starts at almost more than 60% when trained at 0 epochs and gradually decreases to approximately 4% when trained at a full 100 epochs. This decrease in loss indicates that the model is getting better at minimizing errors and making more accurate predictions as the training progresses.</a:t>
            </a:r>
            <a:endParaRPr lang="en-US" sz="1750" dirty="0"/>
          </a:p>
        </p:txBody>
      </p:sp>
      <p:pic>
        <p:nvPicPr>
          <p:cNvPr id="8" name="Picture 7"/>
          <p:cNvPicPr>
            <a:picLocks noChangeAspect="1"/>
          </p:cNvPicPr>
          <p:nvPr/>
        </p:nvPicPr>
        <p:blipFill>
          <a:blip r:embed="rId3"/>
          <a:stretch>
            <a:fillRect/>
          </a:stretch>
        </p:blipFill>
        <p:spPr>
          <a:xfrm>
            <a:off x="1346354" y="859019"/>
            <a:ext cx="3921385" cy="62031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170027"/>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Application</a:t>
            </a:r>
            <a:endParaRPr lang="en-US" sz="4374" dirty="0"/>
          </a:p>
        </p:txBody>
      </p:sp>
      <p:sp>
        <p:nvSpPr>
          <p:cNvPr id="6" name="Shape 3"/>
          <p:cNvSpPr/>
          <p:nvPr/>
        </p:nvSpPr>
        <p:spPr>
          <a:xfrm>
            <a:off x="833199" y="2197656"/>
            <a:ext cx="4542115" cy="4861798"/>
          </a:xfrm>
          <a:prstGeom prst="roundRect">
            <a:avLst>
              <a:gd name="adj" fmla="val 2201"/>
            </a:avLst>
          </a:prstGeom>
          <a:solidFill>
            <a:srgbClr val="110080"/>
          </a:solidFill>
          <a:ln w="13811">
            <a:solidFill>
              <a:srgbClr val="140099"/>
            </a:solidFill>
            <a:prstDash val="solid"/>
          </a:ln>
        </p:spPr>
      </p:sp>
      <p:sp>
        <p:nvSpPr>
          <p:cNvPr id="7" name="Text 4"/>
          <p:cNvSpPr/>
          <p:nvPr/>
        </p:nvSpPr>
        <p:spPr>
          <a:xfrm>
            <a:off x="1069181" y="2433638"/>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Prediction</a:t>
            </a:r>
            <a:endParaRPr lang="en-US" sz="2187" dirty="0"/>
          </a:p>
        </p:txBody>
      </p:sp>
      <p:sp>
        <p:nvSpPr>
          <p:cNvPr id="8" name="Text 5"/>
          <p:cNvSpPr/>
          <p:nvPr/>
        </p:nvSpPr>
        <p:spPr>
          <a:xfrm>
            <a:off x="1069181" y="2914055"/>
            <a:ext cx="4070152" cy="1777008"/>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Sentence Predictor can be used to generate sentences based on a given input. This has applications in areas such as chatbots, language translation, and text generation.</a:t>
            </a:r>
            <a:endParaRPr lang="en-US" sz="1750" dirty="0"/>
          </a:p>
        </p:txBody>
      </p:sp>
      <p:sp>
        <p:nvSpPr>
          <p:cNvPr id="9" name="Shape 6"/>
          <p:cNvSpPr/>
          <p:nvPr/>
        </p:nvSpPr>
        <p:spPr>
          <a:xfrm>
            <a:off x="5597485" y="2197656"/>
            <a:ext cx="4542115" cy="4861798"/>
          </a:xfrm>
          <a:prstGeom prst="roundRect">
            <a:avLst>
              <a:gd name="adj" fmla="val 2201"/>
            </a:avLst>
          </a:prstGeom>
          <a:solidFill>
            <a:srgbClr val="110080"/>
          </a:solidFill>
          <a:ln w="13811">
            <a:solidFill>
              <a:srgbClr val="140099"/>
            </a:solidFill>
            <a:prstDash val="solid"/>
          </a:ln>
        </p:spPr>
      </p:sp>
      <p:sp>
        <p:nvSpPr>
          <p:cNvPr id="10" name="Text 7"/>
          <p:cNvSpPr/>
          <p:nvPr/>
        </p:nvSpPr>
        <p:spPr>
          <a:xfrm>
            <a:off x="5833467" y="2433638"/>
            <a:ext cx="2699266"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Future Developments</a:t>
            </a:r>
            <a:endParaRPr lang="en-US" sz="2187" dirty="0"/>
          </a:p>
        </p:txBody>
      </p:sp>
      <p:sp>
        <p:nvSpPr>
          <p:cNvPr id="11" name="Text 8"/>
          <p:cNvSpPr/>
          <p:nvPr/>
        </p:nvSpPr>
        <p:spPr>
          <a:xfrm>
            <a:off x="5833467" y="2914055"/>
            <a:ext cx="4070152" cy="3909417"/>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In order to improve the Sentence Predictor, we can explore the use of multimodal input, incorporating additional sources of information such as images or audio. Additionally, we can fine-tune the model by adjusting its parameters and architecture to further optimize its performance. Finally, training the model on a much larger dataset or data can also lead to improved results and better generalization.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216">
            <a:solidFill>
              <a:srgbClr val="565151"/>
            </a:solidFill>
            <a:prstDash val="solid"/>
          </a:ln>
        </p:spPr>
      </p:sp>
      <p:sp>
        <p:nvSpPr>
          <p:cNvPr id="4" name="Text 2"/>
          <p:cNvSpPr/>
          <p:nvPr/>
        </p:nvSpPr>
        <p:spPr>
          <a:xfrm>
            <a:off x="2284809" y="583287"/>
            <a:ext cx="4236006" cy="661749"/>
          </a:xfrm>
          <a:prstGeom prst="rect">
            <a:avLst/>
          </a:prstGeom>
          <a:noFill/>
          <a:ln/>
        </p:spPr>
        <p:txBody>
          <a:bodyPr wrap="none" rtlCol="0" anchor="t"/>
          <a:lstStyle/>
          <a:p>
            <a:pPr marL="0" indent="0">
              <a:lnSpc>
                <a:spcPts val="5212"/>
              </a:lnSpc>
              <a:buNone/>
            </a:pPr>
            <a:r>
              <a:rPr lang="en-US" sz="4169" b="1" kern="0" spc="-125" dirty="0">
                <a:solidFill>
                  <a:srgbClr val="FFFFFF"/>
                </a:solidFill>
                <a:latin typeface="Inter" pitchFamily="34" charset="0"/>
                <a:ea typeface="Inter" pitchFamily="34" charset="-122"/>
                <a:cs typeface="Inter" pitchFamily="34" charset="-120"/>
              </a:rPr>
              <a:t>Conclusion</a:t>
            </a:r>
            <a:endParaRPr lang="en-US" sz="4169" dirty="0"/>
          </a:p>
        </p:txBody>
      </p:sp>
      <p:sp>
        <p:nvSpPr>
          <p:cNvPr id="5" name="Text 3"/>
          <p:cNvSpPr/>
          <p:nvPr/>
        </p:nvSpPr>
        <p:spPr>
          <a:xfrm>
            <a:off x="2284809" y="1562695"/>
            <a:ext cx="2118003" cy="330994"/>
          </a:xfrm>
          <a:prstGeom prst="rect">
            <a:avLst/>
          </a:prstGeom>
          <a:noFill/>
          <a:ln/>
        </p:spPr>
        <p:txBody>
          <a:bodyPr wrap="none" rtlCol="0" anchor="t"/>
          <a:lstStyle/>
          <a:p>
            <a:pPr marL="0" indent="0">
              <a:lnSpc>
                <a:spcPts val="2606"/>
              </a:lnSpc>
              <a:buNone/>
            </a:pPr>
            <a:r>
              <a:rPr lang="en-US" sz="2085" b="1" kern="0" spc="-63" dirty="0">
                <a:solidFill>
                  <a:srgbClr val="FFFFFF"/>
                </a:solidFill>
                <a:latin typeface="Inter" pitchFamily="34" charset="0"/>
                <a:ea typeface="Inter" pitchFamily="34" charset="-122"/>
                <a:cs typeface="Inter" pitchFamily="34" charset="-120"/>
              </a:rPr>
              <a:t>Key Takeaways</a:t>
            </a:r>
            <a:endParaRPr lang="en-US" sz="2085" dirty="0"/>
          </a:p>
        </p:txBody>
      </p:sp>
      <p:sp>
        <p:nvSpPr>
          <p:cNvPr id="6" name="Text 4"/>
          <p:cNvSpPr/>
          <p:nvPr/>
        </p:nvSpPr>
        <p:spPr>
          <a:xfrm>
            <a:off x="2284809" y="2211348"/>
            <a:ext cx="10060662" cy="1016556"/>
          </a:xfrm>
          <a:prstGeom prst="rect">
            <a:avLst/>
          </a:prstGeom>
          <a:noFill/>
          <a:ln/>
        </p:spPr>
        <p:txBody>
          <a:bodyPr wrap="square" rtlCol="0" anchor="t"/>
          <a:lstStyle/>
          <a:p>
            <a:pPr marL="0" indent="0">
              <a:lnSpc>
                <a:spcPts val="2668"/>
              </a:lnSpc>
              <a:buNone/>
            </a:pPr>
            <a:r>
              <a:rPr lang="en-US" sz="1668" kern="0" spc="-33" dirty="0">
                <a:solidFill>
                  <a:srgbClr val="E5E0DF"/>
                </a:solidFill>
                <a:latin typeface="Inter" pitchFamily="34" charset="0"/>
                <a:ea typeface="Inter" pitchFamily="34" charset="-122"/>
                <a:cs typeface="Inter" pitchFamily="34" charset="-120"/>
              </a:rPr>
              <a:t>The Sentence Predictor project demonstrates the power of combining natural language processing techniques with neural networks. It has applications in a wide range of fields and has the potential to revolutionize the way we interact with computers.</a:t>
            </a:r>
            <a:endParaRPr lang="en-US" sz="1668" dirty="0"/>
          </a:p>
        </p:txBody>
      </p:sp>
      <p:sp>
        <p:nvSpPr>
          <p:cNvPr id="7" name="Text 5"/>
          <p:cNvSpPr/>
          <p:nvPr/>
        </p:nvSpPr>
        <p:spPr>
          <a:xfrm>
            <a:off x="2284809" y="3545562"/>
            <a:ext cx="2118003" cy="330994"/>
          </a:xfrm>
          <a:prstGeom prst="rect">
            <a:avLst/>
          </a:prstGeom>
          <a:noFill/>
          <a:ln/>
        </p:spPr>
        <p:txBody>
          <a:bodyPr wrap="none" rtlCol="0" anchor="t"/>
          <a:lstStyle/>
          <a:p>
            <a:pPr marL="0" indent="0">
              <a:lnSpc>
                <a:spcPts val="2606"/>
              </a:lnSpc>
              <a:buNone/>
            </a:pPr>
            <a:r>
              <a:rPr lang="en-US" sz="2085" b="1" kern="0" spc="-63" dirty="0">
                <a:solidFill>
                  <a:srgbClr val="FFFFFF"/>
                </a:solidFill>
                <a:latin typeface="Inter" pitchFamily="34" charset="0"/>
                <a:ea typeface="Inter" pitchFamily="34" charset="-122"/>
                <a:cs typeface="Inter" pitchFamily="34" charset="-120"/>
              </a:rPr>
              <a:t>Inspiration</a:t>
            </a:r>
            <a:endParaRPr lang="en-US" sz="2085" dirty="0"/>
          </a:p>
        </p:txBody>
      </p:sp>
      <p:sp>
        <p:nvSpPr>
          <p:cNvPr id="8" name="Text 6"/>
          <p:cNvSpPr/>
          <p:nvPr/>
        </p:nvSpPr>
        <p:spPr>
          <a:xfrm>
            <a:off x="2284809" y="4194215"/>
            <a:ext cx="10060662" cy="677704"/>
          </a:xfrm>
          <a:prstGeom prst="rect">
            <a:avLst/>
          </a:prstGeom>
          <a:noFill/>
          <a:ln/>
        </p:spPr>
        <p:txBody>
          <a:bodyPr wrap="square" rtlCol="0" anchor="t"/>
          <a:lstStyle/>
          <a:p>
            <a:pPr marL="0" indent="0">
              <a:lnSpc>
                <a:spcPts val="2668"/>
              </a:lnSpc>
              <a:buNone/>
            </a:pPr>
            <a:r>
              <a:rPr lang="en-US" sz="1668" kern="0" spc="-33" dirty="0">
                <a:solidFill>
                  <a:srgbClr val="E5E0DF"/>
                </a:solidFill>
                <a:latin typeface="Inter" pitchFamily="34" charset="0"/>
                <a:ea typeface="Inter" pitchFamily="34" charset="-122"/>
                <a:cs typeface="Inter" pitchFamily="34" charset="-120"/>
              </a:rPr>
              <a:t>The Sentence Predictor project is just one example of the exciting possibilities that arise from combining different areas of expertise and finding innovative solutions to complex problems.</a:t>
            </a:r>
            <a:endParaRPr lang="en-US" sz="1668" dirty="0"/>
          </a:p>
        </p:txBody>
      </p:sp>
      <p:sp>
        <p:nvSpPr>
          <p:cNvPr id="9" name="Text 7"/>
          <p:cNvSpPr/>
          <p:nvPr/>
        </p:nvSpPr>
        <p:spPr>
          <a:xfrm>
            <a:off x="2284809" y="5189577"/>
            <a:ext cx="3388876" cy="529471"/>
          </a:xfrm>
          <a:prstGeom prst="rect">
            <a:avLst/>
          </a:prstGeom>
          <a:noFill/>
          <a:ln/>
        </p:spPr>
        <p:txBody>
          <a:bodyPr wrap="none" rtlCol="0" anchor="t"/>
          <a:lstStyle/>
          <a:p>
            <a:pPr marL="0" indent="0">
              <a:lnSpc>
                <a:spcPts val="4169"/>
              </a:lnSpc>
              <a:buNone/>
            </a:pPr>
            <a:r>
              <a:rPr lang="en-US" sz="3336" b="1" kern="0" spc="-100" dirty="0">
                <a:solidFill>
                  <a:srgbClr val="FFFFFF"/>
                </a:solidFill>
                <a:latin typeface="Inter" pitchFamily="34" charset="0"/>
                <a:ea typeface="Inter" pitchFamily="34" charset="-122"/>
                <a:cs typeface="Inter" pitchFamily="34" charset="-120"/>
              </a:rPr>
              <a:t>References</a:t>
            </a:r>
            <a:endParaRPr lang="en-US" sz="3336" dirty="0"/>
          </a:p>
        </p:txBody>
      </p:sp>
      <p:sp>
        <p:nvSpPr>
          <p:cNvPr id="10" name="Text 8"/>
          <p:cNvSpPr/>
          <p:nvPr/>
        </p:nvSpPr>
        <p:spPr>
          <a:xfrm>
            <a:off x="2623542" y="6036707"/>
            <a:ext cx="9721929" cy="381238"/>
          </a:xfrm>
          <a:prstGeom prst="rect">
            <a:avLst/>
          </a:prstGeom>
          <a:noFill/>
          <a:ln/>
        </p:spPr>
        <p:txBody>
          <a:bodyPr wrap="none" rtlCol="0" anchor="t"/>
          <a:lstStyle/>
          <a:p>
            <a:pPr marL="342900" indent="-342900" algn="l">
              <a:lnSpc>
                <a:spcPts val="3002"/>
              </a:lnSpc>
              <a:buSzPct val="100000"/>
              <a:buChar char="•"/>
            </a:pPr>
            <a:r>
              <a:rPr lang="en-US" sz="1668" kern="0" spc="-33" dirty="0">
                <a:solidFill>
                  <a:srgbClr val="E5E0DF"/>
                </a:solidFill>
                <a:latin typeface="Inter" pitchFamily="34" charset="0"/>
                <a:ea typeface="Inter" pitchFamily="34" charset="-122"/>
                <a:cs typeface="Inter" pitchFamily="34" charset="-120"/>
              </a:rPr>
              <a:t>Article 1: </a:t>
            </a:r>
            <a:r>
              <a:rPr lang="en-US" sz="1668" u="sng" kern="0" spc="-33" dirty="0">
                <a:solidFill>
                  <a:srgbClr val="7B66FF"/>
                </a:solidFill>
                <a:latin typeface="Inter" pitchFamily="34" charset="0"/>
                <a:ea typeface="Inter" pitchFamily="34" charset="-122"/>
                <a:cs typeface="Inter" pitchFamily="34" charset="-120"/>
                <a:hlinkClick r:id="rId3">
                  <a:extLst>
                    <a:ext uri="{A12FA001-AC4F-418D-AE19-62706E023703}">
                      <ahyp:hlinkClr xmlns:ahyp="http://schemas.microsoft.com/office/drawing/2018/hyperlinkcolor" xmlns="" val="tx"/>
                    </a:ext>
                  </a:extLst>
                </a:hlinkClick>
              </a:rPr>
              <a:t>https://ieeexplore.ieee.org/abstract/document/8971796</a:t>
            </a:r>
            <a:endParaRPr lang="en-US" sz="1668" dirty="0"/>
          </a:p>
        </p:txBody>
      </p:sp>
      <p:sp>
        <p:nvSpPr>
          <p:cNvPr id="11" name="Text 9"/>
          <p:cNvSpPr/>
          <p:nvPr/>
        </p:nvSpPr>
        <p:spPr>
          <a:xfrm>
            <a:off x="2623542" y="6502598"/>
            <a:ext cx="9721929" cy="1143714"/>
          </a:xfrm>
          <a:prstGeom prst="rect">
            <a:avLst/>
          </a:prstGeom>
          <a:noFill/>
          <a:ln/>
        </p:spPr>
        <p:txBody>
          <a:bodyPr wrap="square" rtlCol="0" anchor="t"/>
          <a:lstStyle/>
          <a:p>
            <a:pPr marL="342900" indent="-342900" algn="l">
              <a:lnSpc>
                <a:spcPts val="3002"/>
              </a:lnSpc>
              <a:buSzPct val="100000"/>
              <a:buChar char="•"/>
            </a:pPr>
            <a:r>
              <a:rPr lang="en-US" sz="1668" kern="0" spc="-33" dirty="0">
                <a:solidFill>
                  <a:srgbClr val="E5E0DF"/>
                </a:solidFill>
                <a:latin typeface="Inter" pitchFamily="34" charset="0"/>
                <a:ea typeface="Inter" pitchFamily="34" charset="-122"/>
                <a:cs typeface="Inter" pitchFamily="34" charset="-120"/>
              </a:rPr>
              <a:t>Article 2:</a:t>
            </a:r>
            <a:r>
              <a:rPr lang="en-US" sz="1668" u="sng" kern="0" spc="-33" dirty="0">
                <a:solidFill>
                  <a:srgbClr val="7B66FF"/>
                </a:solidFill>
                <a:latin typeface="Inter" pitchFamily="34" charset="0"/>
                <a:ea typeface="Inter" pitchFamily="34" charset="-122"/>
                <a:cs typeface="Inter" pitchFamily="34" charset="-120"/>
                <a:hlinkClick r:id="rId4">
                  <a:extLst>
                    <a:ext uri="{A12FA001-AC4F-418D-AE19-62706E023703}">
                      <ahyp:hlinkClr xmlns:ahyp="http://schemas.microsoft.com/office/drawing/2018/hyperlinkcolor" xmlns="" val="tx"/>
                    </a:ext>
                  </a:extLst>
                </a:hlinkClick>
              </a:rPr>
              <a:t>https://www.researchgate.net/publication/366797183_Next_Word_Prediction_with_Deep_Learning_Models</a:t>
            </a:r>
            <a:endParaRPr lang="en-US" sz="166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616</Words>
  <Application>Microsoft Office PowerPoint</Application>
  <PresentationFormat>Custom</PresentationFormat>
  <Paragraphs>49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2</cp:revision>
  <dcterms:created xsi:type="dcterms:W3CDTF">2023-12-13T17:44:27Z</dcterms:created>
  <dcterms:modified xsi:type="dcterms:W3CDTF">2023-12-13T17:46:44Z</dcterms:modified>
</cp:coreProperties>
</file>