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2831814-A49F-4436-A391-929CE4A3F69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3813349-6476-4A74-8470-8B4697A74B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</a:t>
            </a:r>
            <a:r>
              <a:rPr lang="en-US" dirty="0">
                <a:solidFill>
                  <a:srgbClr val="FF0000"/>
                </a:solidFill>
              </a:rPr>
              <a:t>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105400"/>
            <a:ext cx="25146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WAHAJ AMEEN </a:t>
            </a:r>
          </a:p>
          <a:p>
            <a:r>
              <a:rPr lang="en-US" sz="2000" dirty="0">
                <a:solidFill>
                  <a:srgbClr val="303030"/>
                </a:solidFill>
              </a:rPr>
              <a:t>AFFAN NAEEM</a:t>
            </a:r>
          </a:p>
          <a:p>
            <a:pPr lvl="0">
              <a:buClr>
                <a:srgbClr val="AD0101"/>
              </a:buClr>
            </a:pPr>
            <a:r>
              <a:rPr lang="en-US" sz="1900" dirty="0">
                <a:solidFill>
                  <a:srgbClr val="303030"/>
                </a:solidFill>
              </a:rPr>
              <a:t>SYED SHAYAN PASHA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60258"/>
            <a:ext cx="6781800" cy="1600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UTIL. </a:t>
            </a:r>
            <a:r>
              <a:rPr lang="en-US" dirty="0" err="1"/>
              <a:t>hpp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/>
              <a:t>Provides an exception handling macro and two template functions that are used throughout the project to build SQL queries.</a:t>
            </a:r>
          </a:p>
          <a:p>
            <a:r>
              <a:rPr lang="en-US" dirty="0"/>
              <a:t>The Expects macro is used to make exception throwing </a:t>
            </a:r>
          </a:p>
          <a:p>
            <a:pPr marL="0" indent="0">
              <a:buNone/>
            </a:pPr>
            <a:r>
              <a:rPr lang="en-US" dirty="0"/>
              <a:t>    concise, standard, and readable.</a:t>
            </a:r>
          </a:p>
          <a:p>
            <a:r>
              <a:rPr lang="en-US" dirty="0"/>
              <a:t>Build and quote are used to write syntactically correct SQL queries using variadic templates.</a:t>
            </a:r>
          </a:p>
        </p:txBody>
      </p:sp>
    </p:spTree>
    <p:extLst>
      <p:ext uri="{BB962C8B-B14F-4D97-AF65-F5344CB8AC3E}">
        <p14:creationId xmlns:p14="http://schemas.microsoft.com/office/powerpoint/2010/main" val="140418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3886200"/>
          </a:xfrm>
        </p:spPr>
        <p:txBody>
          <a:bodyPr/>
          <a:lstStyle/>
          <a:p>
            <a:r>
              <a:rPr lang="en-US" dirty="0"/>
              <a:t>The project makes extensive use of the C++ standard template library, in particular its data structures and algorithms.</a:t>
            </a:r>
          </a:p>
          <a:p>
            <a:r>
              <a:rPr lang="en-US" dirty="0" err="1"/>
              <a:t>std</a:t>
            </a:r>
            <a:r>
              <a:rPr lang="en-US" dirty="0"/>
              <a:t>::vector, </a:t>
            </a:r>
            <a:r>
              <a:rPr lang="en-US" dirty="0" err="1"/>
              <a:t>std</a:t>
            </a:r>
            <a:r>
              <a:rPr lang="en-US" dirty="0"/>
              <a:t>::map, </a:t>
            </a:r>
            <a:r>
              <a:rPr lang="en-US" dirty="0" err="1"/>
              <a:t>std</a:t>
            </a:r>
            <a:r>
              <a:rPr lang="en-US" dirty="0"/>
              <a:t>::set and </a:t>
            </a:r>
            <a:r>
              <a:rPr lang="en-US" dirty="0" err="1"/>
              <a:t>std</a:t>
            </a:r>
            <a:r>
              <a:rPr lang="en-US" dirty="0"/>
              <a:t>::list are used where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Copious use of static variables where possible.</a:t>
            </a:r>
          </a:p>
          <a:p>
            <a:r>
              <a:rPr lang="en-US" dirty="0"/>
              <a:t>All eligible functions declared const.</a:t>
            </a:r>
          </a:p>
          <a:p>
            <a:r>
              <a:rPr lang="en-US" dirty="0"/>
              <a:t>All exception-safe functions declared </a:t>
            </a:r>
            <a:r>
              <a:rPr lang="en-US" dirty="0" err="1"/>
              <a:t>noexcept</a:t>
            </a:r>
            <a:r>
              <a:rPr lang="en-US" dirty="0"/>
              <a:t>.</a:t>
            </a:r>
          </a:p>
          <a:p>
            <a:r>
              <a:rPr lang="en-US" dirty="0"/>
              <a:t>Parameters passed by const-reference where possible.</a:t>
            </a:r>
          </a:p>
          <a:p>
            <a:r>
              <a:rPr lang="en-US" dirty="0"/>
              <a:t>Runtime polymorphism is kept to a minimum - leveraging C++'s static linking speed.</a:t>
            </a:r>
          </a:p>
        </p:txBody>
      </p:sp>
    </p:spTree>
    <p:extLst>
      <p:ext uri="{BB962C8B-B14F-4D97-AF65-F5344CB8AC3E}">
        <p14:creationId xmlns:p14="http://schemas.microsoft.com/office/powerpoint/2010/main" val="424708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STYLE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be self documenting.</a:t>
            </a:r>
          </a:p>
          <a:p>
            <a:r>
              <a:rPr lang="en-US" dirty="0"/>
              <a:t>Comments used only where necessary.</a:t>
            </a:r>
          </a:p>
          <a:p>
            <a:r>
              <a:rPr lang="en-US" dirty="0"/>
              <a:t>Conventionally and clearly named variables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95783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API-STYLE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and frontend were developed as standalone.</a:t>
            </a:r>
          </a:p>
          <a:p>
            <a:r>
              <a:rPr lang="en-US" dirty="0"/>
              <a:t>Proper data encapsulation provides error-safe data access across interface and backend.</a:t>
            </a:r>
          </a:p>
        </p:txBody>
      </p:sp>
    </p:spTree>
    <p:extLst>
      <p:ext uri="{BB962C8B-B14F-4D97-AF65-F5344CB8AC3E}">
        <p14:creationId xmlns:p14="http://schemas.microsoft.com/office/powerpoint/2010/main" val="311212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Unique object</a:t>
            </a:r>
          </a:p>
          <a:p>
            <a:r>
              <a:rPr lang="en-US" dirty="0" err="1"/>
              <a:t>Templatized</a:t>
            </a:r>
            <a:r>
              <a:rPr lang="en-US" dirty="0"/>
              <a:t> data retrieval</a:t>
            </a:r>
          </a:p>
        </p:txBody>
      </p:sp>
    </p:spTree>
    <p:extLst>
      <p:ext uri="{BB962C8B-B14F-4D97-AF65-F5344CB8AC3E}">
        <p14:creationId xmlns:p14="http://schemas.microsoft.com/office/powerpoint/2010/main" val="96268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portions of the code are </a:t>
            </a:r>
            <a:r>
              <a:rPr lang="en-US" dirty="0" err="1"/>
              <a:t>noexcept</a:t>
            </a:r>
            <a:r>
              <a:rPr lang="en-US" dirty="0"/>
              <a:t>.</a:t>
            </a:r>
          </a:p>
          <a:p>
            <a:r>
              <a:rPr lang="en-US" dirty="0"/>
              <a:t>The majority of the exception handling is done on the frontend - following the </a:t>
            </a:r>
            <a:r>
              <a:rPr lang="en-US" dirty="0" err="1"/>
              <a:t>nothrow</a:t>
            </a:r>
            <a:r>
              <a:rPr lang="en-US" dirty="0"/>
              <a:t> design principle.</a:t>
            </a:r>
          </a:p>
          <a:p>
            <a:r>
              <a:rPr lang="en-US" dirty="0"/>
              <a:t>Use of an Expects macro to standardize exception creation across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8697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enforced throughout the codebase.</a:t>
            </a:r>
          </a:p>
          <a:p>
            <a:r>
              <a:rPr lang="en-US" dirty="0"/>
              <a:t>Every object assumes complete ownership of its data.</a:t>
            </a:r>
          </a:p>
          <a:p>
            <a:r>
              <a:rPr lang="en-US" dirty="0"/>
              <a:t>Objects interact by invoking appropriate methods, instead of direct data access.</a:t>
            </a:r>
          </a:p>
        </p:txBody>
      </p:sp>
    </p:spTree>
    <p:extLst>
      <p:ext uri="{BB962C8B-B14F-4D97-AF65-F5344CB8AC3E}">
        <p14:creationId xmlns:p14="http://schemas.microsoft.com/office/powerpoint/2010/main" val="42555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StockEx is a stock trading platform that allows users to buy, sell and invest in stocks and securities in the free market.</a:t>
            </a:r>
          </a:p>
        </p:txBody>
      </p:sp>
    </p:spTree>
    <p:extLst>
      <p:ext uri="{BB962C8B-B14F-4D97-AF65-F5344CB8AC3E}">
        <p14:creationId xmlns:p14="http://schemas.microsoft.com/office/powerpoint/2010/main" val="922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Gain experience in a key OOP area – object relation and interaction. </a:t>
            </a:r>
          </a:p>
          <a:p>
            <a:r>
              <a:rPr lang="en-US" dirty="0"/>
              <a:t>Gain valuable experience in data storage and database management using SQL.</a:t>
            </a:r>
          </a:p>
          <a:p>
            <a:r>
              <a:rPr lang="en-US" dirty="0"/>
              <a:t>Learn simplistic GUI design with Qt.</a:t>
            </a:r>
          </a:p>
        </p:txBody>
      </p:sp>
    </p:spTree>
    <p:extLst>
      <p:ext uri="{BB962C8B-B14F-4D97-AF65-F5344CB8AC3E}">
        <p14:creationId xmlns:p14="http://schemas.microsoft.com/office/powerpoint/2010/main" val="38232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1" y="-228600"/>
            <a:ext cx="7543800" cy="3886200"/>
          </a:xfrm>
        </p:spPr>
        <p:txBody>
          <a:bodyPr/>
          <a:lstStyle/>
          <a:p>
            <a:r>
              <a:rPr lang="en-US" dirty="0"/>
              <a:t>SQL implementation used: sqlite3</a:t>
            </a:r>
          </a:p>
          <a:p>
            <a:r>
              <a:rPr lang="en-US" dirty="0"/>
              <a:t>Wrapped C library with OOP principles.</a:t>
            </a:r>
          </a:p>
          <a:p>
            <a:r>
              <a:rPr lang="en-US" dirty="0"/>
              <a:t>Developed a new exception class for error handling.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4058216" cy="1829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86104"/>
            <a:ext cx="303889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200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OBJECT-DATABASE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543800" cy="3886200"/>
          </a:xfrm>
        </p:spPr>
        <p:txBody>
          <a:bodyPr/>
          <a:lstStyle/>
          <a:p>
            <a:r>
              <a:rPr lang="en-US" dirty="0"/>
              <a:t>Developed a standard interface </a:t>
            </a:r>
          </a:p>
          <a:p>
            <a:pPr marL="0" indent="0">
              <a:buNone/>
            </a:pPr>
            <a:r>
              <a:rPr lang="en-US" dirty="0"/>
              <a:t>    for object-database </a:t>
            </a:r>
          </a:p>
          <a:p>
            <a:pPr marL="0" indent="0">
              <a:buNone/>
            </a:pPr>
            <a:r>
              <a:rPr lang="en-US" dirty="0"/>
              <a:t>    interaction – </a:t>
            </a:r>
            <a:r>
              <a:rPr lang="en-US" dirty="0" err="1"/>
              <a:t>IRecord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Ensures code reuse and </a:t>
            </a:r>
          </a:p>
          <a:p>
            <a:pPr marL="0" indent="0">
              <a:buNone/>
            </a:pPr>
            <a:r>
              <a:rPr lang="en-US" dirty="0"/>
              <a:t>    uniform object behaviour.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914400"/>
            <a:ext cx="4004779" cy="4191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EE95E8-BF33-46DF-8A62-A0F1374812F6}"/>
              </a:ext>
            </a:extLst>
          </p:cNvPr>
          <p:cNvCxnSpPr>
            <a:cxnSpLocks/>
          </p:cNvCxnSpPr>
          <p:nvPr/>
        </p:nvCxnSpPr>
        <p:spPr>
          <a:xfrm>
            <a:off x="4724399" y="3657600"/>
            <a:ext cx="39624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3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IRECORD DERIVED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543800" cy="3886200"/>
          </a:xfrm>
        </p:spPr>
        <p:txBody>
          <a:bodyPr/>
          <a:lstStyle/>
          <a:p>
            <a:r>
              <a:rPr lang="en-US" dirty="0"/>
              <a:t>A total of 7 classes are derived from the </a:t>
            </a:r>
            <a:r>
              <a:rPr lang="en-US" dirty="0" err="1"/>
              <a:t>IRecord</a:t>
            </a:r>
            <a:r>
              <a:rPr lang="en-US" dirty="0"/>
              <a:t> interface class.</a:t>
            </a:r>
          </a:p>
          <a:p>
            <a:r>
              <a:rPr lang="en-US" dirty="0"/>
              <a:t>Each class maps to a separate table in the database and implements full database functionality.</a:t>
            </a:r>
          </a:p>
          <a:p>
            <a:r>
              <a:rPr lang="en-US" dirty="0" err="1"/>
              <a:t>IRecord</a:t>
            </a:r>
            <a:r>
              <a:rPr lang="en-US" dirty="0"/>
              <a:t> inheritance allows the data control classes – primarily </a:t>
            </a:r>
            <a:r>
              <a:rPr lang="en-US" dirty="0" err="1"/>
              <a:t>RealTime</a:t>
            </a:r>
            <a:r>
              <a:rPr lang="en-US" dirty="0"/>
              <a:t> and User – to interact with all database objects easily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database object has complete control of its data.</a:t>
            </a:r>
          </a:p>
          <a:p>
            <a:r>
              <a:rPr lang="en-US" dirty="0"/>
              <a:t>To facilitate interaction and communication between database objects, we use data control classes User and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/>
              <a:t>Following OOP principles, </a:t>
            </a:r>
            <a:r>
              <a:rPr lang="en-US" dirty="0" err="1"/>
              <a:t>RealTime</a:t>
            </a:r>
            <a:r>
              <a:rPr lang="en-US" dirty="0"/>
              <a:t> and User serve as data holders, and not data processors.</a:t>
            </a:r>
          </a:p>
        </p:txBody>
      </p:sp>
    </p:spTree>
    <p:extLst>
      <p:ext uri="{BB962C8B-B14F-4D97-AF65-F5344CB8AC3E}">
        <p14:creationId xmlns:p14="http://schemas.microsoft.com/office/powerpoint/2010/main" val="306005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543800" cy="3886200"/>
          </a:xfrm>
        </p:spPr>
        <p:txBody>
          <a:bodyPr/>
          <a:lstStyle/>
          <a:p>
            <a:r>
              <a:rPr lang="en-US" dirty="0"/>
              <a:t>Helper class that allows to </a:t>
            </a:r>
          </a:p>
          <a:p>
            <a:pPr marL="0" indent="0">
              <a:buNone/>
            </a:pPr>
            <a:r>
              <a:rPr lang="en-US" dirty="0"/>
              <a:t>   easily build conditions used </a:t>
            </a:r>
          </a:p>
          <a:p>
            <a:pPr marL="0" indent="0">
              <a:buNone/>
            </a:pPr>
            <a:r>
              <a:rPr lang="en-US" dirty="0"/>
              <a:t>   in SQL queries.</a:t>
            </a:r>
          </a:p>
          <a:p>
            <a:r>
              <a:rPr lang="en-US" dirty="0"/>
              <a:t>Ensures uniform condition </a:t>
            </a:r>
          </a:p>
          <a:p>
            <a:pPr marL="0" indent="0">
              <a:buNone/>
            </a:pPr>
            <a:r>
              <a:rPr lang="en-US" dirty="0"/>
              <a:t>    building across the codebase.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45" y="1219200"/>
            <a:ext cx="3468915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4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543800" cy="3886200"/>
          </a:xfrm>
        </p:spPr>
        <p:txBody>
          <a:bodyPr/>
          <a:lstStyle/>
          <a:p>
            <a:r>
              <a:rPr lang="en-US" dirty="0"/>
              <a:t>A class to hold primary keys </a:t>
            </a:r>
          </a:p>
          <a:p>
            <a:pPr marL="0" indent="0">
              <a:buNone/>
            </a:pPr>
            <a:r>
              <a:rPr lang="en-US" dirty="0"/>
              <a:t>   which are based on sqlite3's </a:t>
            </a:r>
          </a:p>
          <a:p>
            <a:pPr marL="0" indent="0">
              <a:buNone/>
            </a:pPr>
            <a:r>
              <a:rPr lang="en-US" dirty="0"/>
              <a:t>   Autoincrement feature.</a:t>
            </a:r>
          </a:p>
          <a:p>
            <a:r>
              <a:rPr lang="en-US" dirty="0"/>
              <a:t>Ensures that the correct ID </a:t>
            </a:r>
          </a:p>
          <a:p>
            <a:pPr marL="0" indent="0">
              <a:buNone/>
            </a:pPr>
            <a:r>
              <a:rPr lang="en-US" dirty="0"/>
              <a:t>    is selected from the database </a:t>
            </a:r>
          </a:p>
          <a:p>
            <a:pPr marL="0" indent="0">
              <a:buNone/>
            </a:pPr>
            <a:r>
              <a:rPr lang="en-US" dirty="0"/>
              <a:t>    when such objects are created.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12" y="1961944"/>
            <a:ext cx="2723947" cy="21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141</TotalTime>
  <Words>545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Impact</vt:lpstr>
      <vt:lpstr>Times New Roman</vt:lpstr>
      <vt:lpstr>NewsPrint</vt:lpstr>
      <vt:lpstr>StockEx</vt:lpstr>
      <vt:lpstr>INTRODUCTION</vt:lpstr>
      <vt:lpstr>MOTIVATION </vt:lpstr>
      <vt:lpstr>DATABASE MANAGEMENT</vt:lpstr>
      <vt:lpstr>OBJECT-DATABASE INTERACTION</vt:lpstr>
      <vt:lpstr>IRECORD DERIVED CLASSES </vt:lpstr>
      <vt:lpstr>DATA CONTROL CLASSES</vt:lpstr>
      <vt:lpstr>CONDITION</vt:lpstr>
      <vt:lpstr>ID</vt:lpstr>
      <vt:lpstr>UTIL. hpp </vt:lpstr>
      <vt:lpstr>STANDARD LIBRARY</vt:lpstr>
      <vt:lpstr>CODE OPTIMIZATION</vt:lpstr>
      <vt:lpstr>CODING STYLE PHILOSOPHY</vt:lpstr>
      <vt:lpstr>API-STYLE INTEGRATION</vt:lpstr>
      <vt:lpstr>Class Design Patterns</vt:lpstr>
      <vt:lpstr>EXCEPTION HANDLING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StockEx</dc:title>
  <dc:creator>Windows User</dc:creator>
  <cp:lastModifiedBy>Muhammad Wahaj Ameen</cp:lastModifiedBy>
  <cp:revision>26</cp:revision>
  <dcterms:created xsi:type="dcterms:W3CDTF">2020-06-11T17:19:46Z</dcterms:created>
  <dcterms:modified xsi:type="dcterms:W3CDTF">2020-06-12T04:41:16Z</dcterms:modified>
</cp:coreProperties>
</file>