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41" r:id="rId4"/>
    <p:sldId id="358" r:id="rId5"/>
    <p:sldId id="344" r:id="rId6"/>
    <p:sldId id="359" r:id="rId7"/>
    <p:sldId id="343" r:id="rId8"/>
    <p:sldId id="360" r:id="rId9"/>
    <p:sldId id="333" r:id="rId10"/>
    <p:sldId id="345" r:id="rId11"/>
    <p:sldId id="361" r:id="rId12"/>
    <p:sldId id="364" r:id="rId13"/>
    <p:sldId id="346" r:id="rId14"/>
    <p:sldId id="362" r:id="rId15"/>
    <p:sldId id="363" r:id="rId16"/>
    <p:sldId id="366" r:id="rId17"/>
    <p:sldId id="368" r:id="rId18"/>
    <p:sldId id="367" r:id="rId19"/>
    <p:sldId id="306" r:id="rId20"/>
    <p:sldId id="36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8" autoAdjust="0"/>
  </p:normalViewPr>
  <p:slideViewPr>
    <p:cSldViewPr>
      <p:cViewPr varScale="1">
        <p:scale>
          <a:sx n="52" d="100"/>
          <a:sy n="52" d="100"/>
        </p:scale>
        <p:origin x="12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DD549-07AA-46DA-999D-0F61E76C171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3482E-BB03-4CDB-A5BD-C8957424D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docs/Web/JavaScript/Guide/Module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1E99D-EA56-5A69-7AEA-D2A821854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95016-D9BF-37CF-F568-EDCE42C8B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B0925-F9C6-B252-20AF-E9E0034E2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A0364-AE1C-B5FC-3117-3F15ED192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2279C-D634-69FD-A53D-463D639E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9124C-6F0D-7746-D38A-C66005BAC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4404E-DF7C-AD26-68F1-6D12B48B4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4EBAF-7383-5B1B-FBE0-4F0A40E7C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65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9ECD-DF97-CF42-1347-B721F88D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ADD27-1DA7-E499-3920-0B91C0232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7446DF-A8DB-3DFE-3A50-0B2CA4390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Either </a:t>
            </a:r>
            <a:r>
              <a:rPr lang="en-US" dirty="0"/>
              <a:t>'./Gallery.js'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or </a:t>
            </a:r>
            <a:r>
              <a:rPr lang="en-US" dirty="0"/>
              <a:t>'./Gallery'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will work with React, though the former is closer to how </a:t>
            </a:r>
            <a:r>
              <a:rPr lang="en-US" b="0" i="0" dirty="0">
                <a:effectLst/>
                <a:latin typeface="Optimistic Text"/>
                <a:hlinkClick r:id="rId3"/>
              </a:rPr>
              <a:t>native ES Modules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work.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C7431-1AFA-BCD4-7B84-70B591A40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91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95B85-579A-2920-BA55-BFEAC23B0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CAC9C8-97C9-3F39-8248-150A0537A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7EFDF-2314-A7AD-62E5-118F7DA45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 objects are updated immutably, meaning new object is created at update.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F9C46-51F3-4CD8-3B98-90142E747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40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DC132-8B66-C3AE-16BA-CE0C94DA9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06753-2A63-EAA3-DAA2-AA045D2B2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E08C4-0C3D-05E9-50E7-C843A491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React arrays are updated immutably, meaning new arrays is created at update.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7F35C-3E42-3FEA-1920-3B42182A7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3BEF2-EA8B-E2D9-B341-9FBDC3396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5FB4A-2457-8BB4-9AB6-48C81DC0B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C23CB7-D104-7546-C826-98CA8C9DD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F581A-C6C9-EB40-4557-2BD2BA4AF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4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95557-CE8E-3A4A-2C05-6214895D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EE71-524F-AFC5-767A-143DBCB4F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723C1-69C6-B635-3A6F-AA277B2B8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74444-518B-FA21-75B1-067CD0CF4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A4D90-E108-DE90-058B-E4AD6B2F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E034D5-2F1D-2D9B-4D53-419C64A81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1AD0A-D330-1026-A158-0AB94110B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71DA8-9D43-9D01-F789-908AA15B3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5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CF55-8367-5262-EB38-1051E925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26D125-68F3-2001-6AF1-39B71E621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6C70D-BE17-6D59-A8C7-2CC4351BA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6DB3A-E11D-D657-4E02-CFA035B5F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E5A1-A7A6-8995-6746-B78CD05AB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5E791C-936B-7462-DB33-98083E2EE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D11C4F-7E42-62FF-7AC6-A10CC3028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BE746-1DDE-8806-A875-E88C53D44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6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D49B3-8406-DB10-14D5-63B616B05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348BC5-7C66-2A86-72B4-3CF3CCE1D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BB340A-EB82-1E3B-1804-FE92DA6A4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F4754-1F9F-AB65-DDF8-ACACDFC45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EE217-B41E-B57E-2CDC-A3713285C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17FE51-FC3A-A1AF-25DB-6EAD2AD2F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E61013-9FD7-3B14-2954-0FA1DF60C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71850-B4AC-3C34-810A-B94E6D195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7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6CF15-D81C-B749-91CC-EDBF83335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97981-56BE-F270-58CB-976C7BC28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4880F-48BF-0911-6FF0-FB8BD4733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F4E8D-45CE-48C4-C496-00A2EB841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2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4A32E-526F-AA4E-551F-1BD7322DB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DCD74-235E-C5CF-F7B0-11F8BD4B8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C73A08-CC82-B1FE-0728-98A1E9A88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C019-D56D-7F34-4A63-18A239630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D78FA-6292-FC37-16BD-DC4114C69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4C539D-FDD5-BD31-66B4-E3F244D5B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B8EC1-661E-F437-F36F-73CBC346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E578A-63F8-4053-3143-C6845F889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8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AFEAF-B272-EF12-1A3F-2556499A7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9566E-AD82-4EEC-804A-3029AC475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5BC59-9AE5-57B7-0337-747E40A1C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2667B-4FB6-1BC2-98D0-A40CDB3F8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3482E-BB03-4CDB-A5BD-C8957424D4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4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073" y="642621"/>
            <a:ext cx="4623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10" y="1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7"/>
                </a:lnTo>
              </a:path>
            </a:pathLst>
          </a:custGeom>
          <a:ln w="9524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265" y="368141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56" y="0"/>
                </a:moveTo>
                <a:lnTo>
                  <a:pt x="0" y="3176586"/>
                </a:lnTo>
              </a:path>
            </a:pathLst>
          </a:custGeom>
          <a:ln w="9524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7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48" y="0"/>
                </a:moveTo>
                <a:lnTo>
                  <a:pt x="2043009" y="0"/>
                </a:lnTo>
                <a:lnTo>
                  <a:pt x="0" y="6857999"/>
                </a:lnTo>
                <a:lnTo>
                  <a:pt x="3007348" y="6857999"/>
                </a:lnTo>
                <a:lnTo>
                  <a:pt x="3007348" y="0"/>
                </a:lnTo>
                <a:close/>
              </a:path>
            </a:pathLst>
          </a:custGeom>
          <a:solidFill>
            <a:srgbClr val="A0CA31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931" y="0"/>
            <a:ext cx="2585720" cy="6858000"/>
          </a:xfrm>
          <a:custGeom>
            <a:avLst/>
            <a:gdLst/>
            <a:ahLst/>
            <a:cxnLst/>
            <a:rect l="l" t="t" r="r" b="b"/>
            <a:pathLst>
              <a:path w="2585720" h="6858000">
                <a:moveTo>
                  <a:pt x="2585682" y="0"/>
                </a:moveTo>
                <a:lnTo>
                  <a:pt x="0" y="0"/>
                </a:lnTo>
                <a:lnTo>
                  <a:pt x="1207967" y="6857999"/>
                </a:lnTo>
                <a:lnTo>
                  <a:pt x="2585682" y="6857999"/>
                </a:lnTo>
                <a:lnTo>
                  <a:pt x="2585682" y="0"/>
                </a:lnTo>
                <a:close/>
              </a:path>
            </a:pathLst>
          </a:custGeom>
          <a:solidFill>
            <a:srgbClr val="A0CA3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331" y="3047999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665" y="0"/>
                </a:moveTo>
                <a:lnTo>
                  <a:pt x="0" y="3809999"/>
                </a:lnTo>
                <a:lnTo>
                  <a:pt x="3259665" y="3809999"/>
                </a:lnTo>
                <a:lnTo>
                  <a:pt x="3259665" y="0"/>
                </a:lnTo>
                <a:close/>
              </a:path>
            </a:pathLst>
          </a:custGeom>
          <a:solidFill>
            <a:srgbClr val="64AC2B">
              <a:alpha val="7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4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8" y="0"/>
                </a:moveTo>
                <a:lnTo>
                  <a:pt x="0" y="0"/>
                </a:lnTo>
                <a:lnTo>
                  <a:pt x="2467703" y="6857999"/>
                </a:lnTo>
                <a:lnTo>
                  <a:pt x="2851278" y="6857999"/>
                </a:lnTo>
                <a:lnTo>
                  <a:pt x="2851278" y="0"/>
                </a:lnTo>
                <a:close/>
              </a:path>
            </a:pathLst>
          </a:custGeom>
          <a:solidFill>
            <a:srgbClr val="4E8820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28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93" y="0"/>
                </a:moveTo>
                <a:lnTo>
                  <a:pt x="1018477" y="0"/>
                </a:lnTo>
                <a:lnTo>
                  <a:pt x="0" y="6857999"/>
                </a:lnTo>
                <a:lnTo>
                  <a:pt x="1290093" y="6857999"/>
                </a:lnTo>
                <a:lnTo>
                  <a:pt x="1290093" y="0"/>
                </a:lnTo>
                <a:close/>
              </a:path>
            </a:pathLst>
          </a:custGeom>
          <a:solidFill>
            <a:srgbClr val="CAE687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365" y="0"/>
            <a:ext cx="1249045" cy="6858000"/>
          </a:xfrm>
          <a:custGeom>
            <a:avLst/>
            <a:gdLst/>
            <a:ahLst/>
            <a:cxnLst/>
            <a:rect l="l" t="t" r="r" b="b"/>
            <a:pathLst>
              <a:path w="1249045" h="6858000">
                <a:moveTo>
                  <a:pt x="1248456" y="0"/>
                </a:moveTo>
                <a:lnTo>
                  <a:pt x="0" y="0"/>
                </a:lnTo>
                <a:lnTo>
                  <a:pt x="1108014" y="6857999"/>
                </a:lnTo>
                <a:lnTo>
                  <a:pt x="1248456" y="6857999"/>
                </a:lnTo>
                <a:lnTo>
                  <a:pt x="1248456" y="0"/>
                </a:lnTo>
                <a:close/>
              </a:path>
            </a:pathLst>
          </a:custGeom>
          <a:solidFill>
            <a:srgbClr val="A0CA31">
              <a:alpha val="6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664" y="3589867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59" y="0"/>
                </a:moveTo>
                <a:lnTo>
                  <a:pt x="0" y="3268132"/>
                </a:lnTo>
                <a:lnTo>
                  <a:pt x="1817159" y="3268132"/>
                </a:lnTo>
                <a:lnTo>
                  <a:pt x="1817159" y="0"/>
                </a:lnTo>
                <a:close/>
              </a:path>
            </a:pathLst>
          </a:custGeom>
          <a:solidFill>
            <a:srgbClr val="A0CA3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9"/>
                </a:lnTo>
                <a:lnTo>
                  <a:pt x="448732" y="2844799"/>
                </a:lnTo>
                <a:lnTo>
                  <a:pt x="0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073" y="642621"/>
            <a:ext cx="58877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073" y="2074229"/>
            <a:ext cx="8079105" cy="173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p/sandbox/react-dev-forked-xzkx76?file=%2Fsrc%2FApp.js%3A19%2C1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p/sandbox/react-dev-forked-xzkx76?file=%2Fsrc%2FApp.js%3A19%2C1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p/sandbox/react-dev-forked-xzkx76?file=%2Fsrc%2FApp.js%3A19%2C14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.dev/learn/state-a-components-memory#challenges" TargetMode="External"/><Relationship Id="rId3" Type="http://schemas.openxmlformats.org/officeDocument/2006/relationships/hyperlink" Target="https://react.dev/learn/importing-and-exporting-components#challenges" TargetMode="External"/><Relationship Id="rId7" Type="http://schemas.openxmlformats.org/officeDocument/2006/relationships/hyperlink" Target="https://react.dev/learn/responding-to-events#challenges" TargetMode="External"/><Relationship Id="rId2" Type="http://schemas.openxmlformats.org/officeDocument/2006/relationships/hyperlink" Target="https://react.dev/learn/your-first-component#challeng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.dev/learn/conditional-rendering#challenges" TargetMode="External"/><Relationship Id="rId5" Type="http://schemas.openxmlformats.org/officeDocument/2006/relationships/hyperlink" Target="https://react.dev/learn/passing-props-to-a-component#challenges" TargetMode="External"/><Relationship Id="rId10" Type="http://schemas.openxmlformats.org/officeDocument/2006/relationships/hyperlink" Target="https://react.dev/learn/updating-arrays-in-state#challenges" TargetMode="External"/><Relationship Id="rId4" Type="http://schemas.openxmlformats.org/officeDocument/2006/relationships/hyperlink" Target="https://react.dev/learn/writing-markup-with-jsx#challenges" TargetMode="External"/><Relationship Id="rId9" Type="http://schemas.openxmlformats.org/officeDocument/2006/relationships/hyperlink" Target="https://react.dev/learn/updating-objects-in-state#challeng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p/sandbox/fkr7y6?file=%2Fsrc%2FApp.js%3A1%2C1-11%2C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p/sandbox/fkr7y6?file=%2Fsrc%2FApp.js%3A1%2C1-11%2C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p/sandbox/npwq4p?file=%2Fsrc%2FApp.js%3A1%2C1-29%2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p/sandbox/npwq4p?file=%2Fsrc%2FApp.js%3A1%2C1-29%2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02" y="-4761"/>
            <a:ext cx="4773295" cy="6867525"/>
            <a:chOff x="7420502" y="-476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010" y="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7"/>
                  </a:lnTo>
                </a:path>
              </a:pathLst>
            </a:custGeom>
            <a:ln w="9524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265" y="3681413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6" y="0"/>
                  </a:moveTo>
                  <a:lnTo>
                    <a:pt x="0" y="3176586"/>
                  </a:lnTo>
                </a:path>
              </a:pathLst>
            </a:custGeom>
            <a:ln w="9524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474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7348" y="0"/>
                  </a:moveTo>
                  <a:lnTo>
                    <a:pt x="2043009" y="0"/>
                  </a:lnTo>
                  <a:lnTo>
                    <a:pt x="0" y="6857999"/>
                  </a:lnTo>
                  <a:lnTo>
                    <a:pt x="3007348" y="6857999"/>
                  </a:lnTo>
                  <a:lnTo>
                    <a:pt x="3007348" y="0"/>
                  </a:lnTo>
                  <a:close/>
                </a:path>
              </a:pathLst>
            </a:custGeom>
            <a:solidFill>
              <a:srgbClr val="A0CA3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31" y="0"/>
              <a:ext cx="2585720" cy="6858000"/>
            </a:xfrm>
            <a:custGeom>
              <a:avLst/>
              <a:gdLst/>
              <a:ahLst/>
              <a:cxnLst/>
              <a:rect l="l" t="t" r="r" b="b"/>
              <a:pathLst>
                <a:path w="2585720" h="6858000">
                  <a:moveTo>
                    <a:pt x="2585682" y="0"/>
                  </a:moveTo>
                  <a:lnTo>
                    <a:pt x="0" y="0"/>
                  </a:lnTo>
                  <a:lnTo>
                    <a:pt x="1207967" y="6857999"/>
                  </a:lnTo>
                  <a:lnTo>
                    <a:pt x="2585682" y="6857999"/>
                  </a:lnTo>
                  <a:lnTo>
                    <a:pt x="2585682" y="0"/>
                  </a:lnTo>
                  <a:close/>
                </a:path>
              </a:pathLst>
            </a:custGeom>
            <a:solidFill>
              <a:srgbClr val="A0CA3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331" y="3047999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665" y="0"/>
                  </a:moveTo>
                  <a:lnTo>
                    <a:pt x="0" y="3809999"/>
                  </a:lnTo>
                  <a:lnTo>
                    <a:pt x="3259665" y="3809999"/>
                  </a:lnTo>
                  <a:lnTo>
                    <a:pt x="3259665" y="0"/>
                  </a:lnTo>
                  <a:close/>
                </a:path>
              </a:pathLst>
            </a:custGeom>
            <a:solidFill>
              <a:srgbClr val="64AC2B">
                <a:alpha val="721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44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278" y="0"/>
                  </a:moveTo>
                  <a:lnTo>
                    <a:pt x="0" y="0"/>
                  </a:lnTo>
                  <a:lnTo>
                    <a:pt x="2467703" y="6857999"/>
                  </a:lnTo>
                  <a:lnTo>
                    <a:pt x="2851278" y="6857999"/>
                  </a:lnTo>
                  <a:lnTo>
                    <a:pt x="2851278" y="0"/>
                  </a:lnTo>
                  <a:close/>
                </a:path>
              </a:pathLst>
            </a:custGeom>
            <a:solidFill>
              <a:srgbClr val="4E882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728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93" y="0"/>
                  </a:moveTo>
                  <a:lnTo>
                    <a:pt x="1018477" y="0"/>
                  </a:lnTo>
                  <a:lnTo>
                    <a:pt x="0" y="6857999"/>
                  </a:lnTo>
                  <a:lnTo>
                    <a:pt x="1290093" y="6857999"/>
                  </a:lnTo>
                  <a:lnTo>
                    <a:pt x="1290093" y="0"/>
                  </a:lnTo>
                  <a:close/>
                </a:path>
              </a:pathLst>
            </a:custGeom>
            <a:solidFill>
              <a:srgbClr val="CAE687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36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>
                  <a:moveTo>
                    <a:pt x="1248456" y="0"/>
                  </a:moveTo>
                  <a:lnTo>
                    <a:pt x="0" y="0"/>
                  </a:lnTo>
                  <a:lnTo>
                    <a:pt x="1108014" y="6857999"/>
                  </a:lnTo>
                  <a:lnTo>
                    <a:pt x="1248456" y="6857999"/>
                  </a:lnTo>
                  <a:lnTo>
                    <a:pt x="1248456" y="0"/>
                  </a:lnTo>
                  <a:close/>
                </a:path>
              </a:pathLst>
            </a:custGeom>
            <a:solidFill>
              <a:srgbClr val="A0CA31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664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159" y="0"/>
                  </a:moveTo>
                  <a:lnTo>
                    <a:pt x="0" y="3268132"/>
                  </a:lnTo>
                  <a:lnTo>
                    <a:pt x="1817159" y="3268132"/>
                  </a:lnTo>
                  <a:lnTo>
                    <a:pt x="1817159" y="0"/>
                  </a:lnTo>
                  <a:close/>
                </a:path>
              </a:pathLst>
            </a:custGeom>
            <a:solidFill>
              <a:srgbClr val="A0CA3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1"/>
            <a:ext cx="842644" cy="5666740"/>
          </a:xfrm>
          <a:custGeom>
            <a:avLst/>
            <a:gdLst/>
            <a:ahLst/>
            <a:cxnLst/>
            <a:rect l="l" t="t" r="r" b="b"/>
            <a:pathLst>
              <a:path w="842644" h="5666740">
                <a:moveTo>
                  <a:pt x="842595" y="0"/>
                </a:moveTo>
                <a:lnTo>
                  <a:pt x="0" y="0"/>
                </a:lnTo>
                <a:lnTo>
                  <a:pt x="0" y="5666152"/>
                </a:lnTo>
                <a:lnTo>
                  <a:pt x="842595" y="0"/>
                </a:lnTo>
                <a:close/>
              </a:path>
            </a:pathLst>
          </a:custGeom>
          <a:solidFill>
            <a:srgbClr val="A0CA31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447800" y="2963728"/>
            <a:ext cx="7753399" cy="2375009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lang="en-US" sz="5400" spc="-10" dirty="0"/>
              <a:t>React- Events and States</a:t>
            </a:r>
            <a:br>
              <a:rPr lang="en-US" sz="5400" spc="-10" dirty="0"/>
            </a:br>
            <a:br>
              <a:rPr lang="en-US" sz="5400" spc="-10" dirty="0"/>
            </a:br>
            <a:r>
              <a:rPr lang="en-US" sz="3200" spc="-10" dirty="0"/>
              <a:t>Laiba Imran</a:t>
            </a:r>
            <a:endParaRPr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35C1A-9B65-E041-C6BC-D65D02B6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2110BF0-81AE-B6F5-D650-546EC77C5024}"/>
              </a:ext>
            </a:extLst>
          </p:cNvPr>
          <p:cNvSpPr txBox="1"/>
          <p:nvPr/>
        </p:nvSpPr>
        <p:spPr>
          <a:xfrm>
            <a:off x="304800" y="152400"/>
            <a:ext cx="1986098" cy="50270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r>
              <a:rPr lang="en-US" sz="2400" dirty="0"/>
              <a:t>App.js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6FFB1-FF8C-5B40-4DBF-71454D24F202}"/>
              </a:ext>
            </a:extLst>
          </p:cNvPr>
          <p:cNvSpPr txBox="1"/>
          <p:nvPr/>
        </p:nvSpPr>
        <p:spPr>
          <a:xfrm>
            <a:off x="381000" y="879901"/>
            <a:ext cx="6705600" cy="4801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import React, {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} from "react";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export default function App()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const [count,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return (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&lt;div&gt;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&lt;h1&gt;Simple Counter&lt;/h1&gt;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&lt;p&gt;Count: {count}&lt;/p&gt;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={() =&gt;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(count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1)}&gt;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Increase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={() =&gt;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(count - 1)}&gt;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Decrease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);}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F665C691-C56F-92D8-C2E2-3D86356C86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0999" y="32357"/>
            <a:ext cx="41910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solidFill>
                  <a:schemeClr val="tx1"/>
                </a:solidFill>
              </a:rPr>
              <a:t>useState</a:t>
            </a:r>
            <a:r>
              <a:rPr lang="en-US" dirty="0">
                <a:solidFill>
                  <a:schemeClr val="tx1"/>
                </a:solidFill>
              </a:rPr>
              <a:t>() Hook</a:t>
            </a:r>
            <a:endParaRPr spc="-1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57DC3-2CB6-96B2-46F7-875987AA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380982"/>
            <a:ext cx="3032168" cy="235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64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17C73-66E0-6F0C-1E1A-F461CF7A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F8FA8-5155-93DC-F91D-658C8CA77C2F}"/>
              </a:ext>
            </a:extLst>
          </p:cNvPr>
          <p:cNvSpPr txBox="1"/>
          <p:nvPr/>
        </p:nvSpPr>
        <p:spPr>
          <a:xfrm>
            <a:off x="152400" y="685800"/>
            <a:ext cx="7086600" cy="56323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import React, {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} from 'react';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export default function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DataFetcher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const [data,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const [loading,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setLoading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(true);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fetch('https://jsonplaceholder.typicode.com/posts')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.then((response) =&gt;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.then((result) =&gt;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(result);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setLoading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(false);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}, []); </a:t>
            </a:r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return loading ? &lt;p&gt;Loading...&lt;/p&gt; : (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data.map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((post) =&gt; 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&lt;li key={post.id}&gt;{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post.title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}&lt;/li&gt;)}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);}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A89BDCC-4CFC-57B4-330B-F07D8374F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0999" y="32357"/>
            <a:ext cx="41910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solidFill>
                  <a:schemeClr val="tx1"/>
                </a:solidFill>
              </a:rPr>
              <a:t>useEffect</a:t>
            </a:r>
            <a:r>
              <a:rPr lang="en-US" dirty="0">
                <a:solidFill>
                  <a:schemeClr val="tx1"/>
                </a:solidFill>
              </a:rPr>
              <a:t>() Hook</a:t>
            </a:r>
            <a:endParaRPr spc="-1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3020F-C017-211C-30D2-3A5B90EB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239" y="961072"/>
            <a:ext cx="4098761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B8B29-113D-3991-69E8-4CFC12F50943}"/>
              </a:ext>
            </a:extLst>
          </p:cNvPr>
          <p:cNvSpPr txBox="1"/>
          <p:nvPr/>
        </p:nvSpPr>
        <p:spPr>
          <a:xfrm>
            <a:off x="7543800" y="4009787"/>
            <a:ext cx="4648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Empty Array ([])</a:t>
            </a:r>
            <a:r>
              <a:rPr lang="en-US" dirty="0"/>
              <a:t>: The effect runs only once, after the initial render, and won’t run again unless the component unmounts and mounts again.</a:t>
            </a:r>
          </a:p>
          <a:p>
            <a:r>
              <a:rPr lang="en-US" b="1" dirty="0"/>
              <a:t>Specific Dependencies ([dependency1, dependency2])</a:t>
            </a:r>
            <a:r>
              <a:rPr lang="en-US" dirty="0"/>
              <a:t>: The effect will re-run only when one of the specified dependencies changes.</a:t>
            </a:r>
          </a:p>
        </p:txBody>
      </p:sp>
    </p:spTree>
    <p:extLst>
      <p:ext uri="{BB962C8B-B14F-4D97-AF65-F5344CB8AC3E}">
        <p14:creationId xmlns:p14="http://schemas.microsoft.com/office/powerpoint/2010/main" val="3177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7608C-7BF3-501E-A751-0DB830F17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FC7E153-997E-9B68-5374-C0FB3C2BC240}"/>
              </a:ext>
            </a:extLst>
          </p:cNvPr>
          <p:cNvSpPr txBox="1"/>
          <p:nvPr/>
        </p:nvSpPr>
        <p:spPr>
          <a:xfrm>
            <a:off x="533400" y="838200"/>
            <a:ext cx="6019800" cy="48013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import React, {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} from "react";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export default function Counter()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const [count,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document.title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`Count: ${count}`; 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}, [count]); </a:t>
            </a:r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&lt;div&gt;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&lt;p&gt;Count: {count}&lt;/p&gt;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={() =&gt;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(count + 1)}&gt;Increment&lt;/button&gt;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C8F9627-8D0D-5287-E4EF-27DA2B1642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0999" y="32357"/>
            <a:ext cx="41910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>
                <a:solidFill>
                  <a:schemeClr val="tx1"/>
                </a:solidFill>
              </a:rPr>
              <a:t>useEffect</a:t>
            </a:r>
            <a:r>
              <a:rPr lang="en-US" dirty="0">
                <a:solidFill>
                  <a:schemeClr val="tx1"/>
                </a:solidFill>
              </a:rPr>
              <a:t>() Hook</a:t>
            </a:r>
            <a:endParaRPr spc="-1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1DC2B-E975-A284-248D-30921976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99196"/>
            <a:ext cx="2003446" cy="1435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404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FB09E-902D-3AC0-0B84-900958DDB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8B5CA7-8EFF-F3A8-3651-CABAB5D115E5}"/>
              </a:ext>
            </a:extLst>
          </p:cNvPr>
          <p:cNvSpPr txBox="1"/>
          <p:nvPr/>
        </p:nvSpPr>
        <p:spPr>
          <a:xfrm>
            <a:off x="7580869" y="5494327"/>
            <a:ext cx="44216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https://codesandbox.io/p/sandbox/react-dev-forked-xzkx76?file=%2Fsrc%2FApp.js%3A19%2C14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9D1C8-6B4E-A9CC-3BDD-9011C5FCE902}"/>
              </a:ext>
            </a:extLst>
          </p:cNvPr>
          <p:cNvSpPr txBox="1"/>
          <p:nvPr/>
        </p:nvSpPr>
        <p:spPr>
          <a:xfrm>
            <a:off x="7980405" y="4572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the results of above code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D182F35-7831-856B-B547-CAA588C45A45}"/>
              </a:ext>
            </a:extLst>
          </p:cNvPr>
          <p:cNvSpPr/>
          <p:nvPr/>
        </p:nvSpPr>
        <p:spPr>
          <a:xfrm>
            <a:off x="9771105" y="5064775"/>
            <a:ext cx="30480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19D35-74DE-22CF-6770-74D3C2FE357B}"/>
              </a:ext>
            </a:extLst>
          </p:cNvPr>
          <p:cNvSpPr txBox="1"/>
          <p:nvPr/>
        </p:nvSpPr>
        <p:spPr>
          <a:xfrm>
            <a:off x="324365" y="197346"/>
            <a:ext cx="6869330" cy="64633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export default function Form() {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const [person,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"Barbara",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email: "bhepworth@sculpture.com",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});</a:t>
            </a:r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function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handleFirstNameChange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function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handleEmailChange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person.email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return (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&lt;label&gt;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First name: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&lt;input value={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handleFirstNameChange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&lt;/label&gt;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&lt;label&gt;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Email: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&lt;input value={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person.email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handleEmailChange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&lt;/label&gt;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&lt;p&gt;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person.firstName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({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person.email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&lt;/p&gt;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&lt;/&gt;);}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2BF667F-EDEF-9A22-5ED0-8886400356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1399" y="32357"/>
            <a:ext cx="48006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>
                <a:solidFill>
                  <a:schemeClr val="tx1"/>
                </a:solidFill>
              </a:rPr>
              <a:t>useState</a:t>
            </a:r>
            <a:r>
              <a:rPr lang="en-US" spc="-10" dirty="0">
                <a:solidFill>
                  <a:schemeClr val="tx1"/>
                </a:solidFill>
              </a:rPr>
              <a:t>() with objects</a:t>
            </a:r>
            <a:endParaRPr spc="-1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0B7ED-5F6C-9173-7B63-009AA6A4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06" y="908570"/>
            <a:ext cx="4368929" cy="144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876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947E1-C964-73C9-C248-A2A7A31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5E9F7D-D6CE-A8FE-B588-9A9B257E6628}"/>
              </a:ext>
            </a:extLst>
          </p:cNvPr>
          <p:cNvSpPr txBox="1"/>
          <p:nvPr/>
        </p:nvSpPr>
        <p:spPr>
          <a:xfrm>
            <a:off x="7580869" y="5494327"/>
            <a:ext cx="44216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https://codesandbox.io/p/sandbox/react-dev-forked-xzkx76?file=%2Fsrc%2FApp.js%3A19%2C14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9A216-0540-A390-97B3-3D75E80A50E6}"/>
              </a:ext>
            </a:extLst>
          </p:cNvPr>
          <p:cNvSpPr txBox="1"/>
          <p:nvPr/>
        </p:nvSpPr>
        <p:spPr>
          <a:xfrm>
            <a:off x="7980405" y="4572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the results of above code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D43804E-50A8-D3CB-DE42-167450137B3E}"/>
              </a:ext>
            </a:extLst>
          </p:cNvPr>
          <p:cNvSpPr/>
          <p:nvPr/>
        </p:nvSpPr>
        <p:spPr>
          <a:xfrm>
            <a:off x="9771105" y="5064775"/>
            <a:ext cx="30480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B4BCB-A13A-EEAF-730E-9462518C02C2}"/>
              </a:ext>
            </a:extLst>
          </p:cNvPr>
          <p:cNvSpPr txBox="1"/>
          <p:nvPr/>
        </p:nvSpPr>
        <p:spPr>
          <a:xfrm>
            <a:off x="189472" y="228600"/>
            <a:ext cx="7129848" cy="61863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export default function Form() {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const [person,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firstN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"Barbara",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email: "bhepworth@sculpture.com",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});</a:t>
            </a:r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function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handleFirstNameChange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(e)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...person,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firstN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});}</a:t>
            </a:r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handleEmailChange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(e) {    	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setPerson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({...person, email: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e.target.value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,});}</a:t>
            </a:r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return (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&lt;label&gt;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First name: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&lt;input value={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person.firstN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handleFirstNameChange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&lt;/label&gt;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&lt;label&gt;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Email: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&lt;input value={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person.email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handleEmailChange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/&gt;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&lt;/label&gt;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&lt;p&gt;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person.firstN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({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person.email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&lt;/p&gt;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&lt;/&gt;);}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DE085E1D-9B7E-232E-DB41-8A078215C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1399" y="32357"/>
            <a:ext cx="48006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>
                <a:solidFill>
                  <a:schemeClr val="tx1"/>
                </a:solidFill>
              </a:rPr>
              <a:t>useState</a:t>
            </a:r>
            <a:r>
              <a:rPr lang="en-US" spc="-10" dirty="0">
                <a:solidFill>
                  <a:schemeClr val="tx1"/>
                </a:solidFill>
              </a:rPr>
              <a:t>() with objects</a:t>
            </a:r>
            <a:endParaRPr spc="-1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6A3F8-8CDE-2D77-1BDB-C136A56BB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869" y="1324016"/>
            <a:ext cx="4398408" cy="1477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35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33608-69E9-C9B1-5EA1-980B9EDB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6D5E55-40F2-FDD2-01F0-AA8EBCE6CB63}"/>
              </a:ext>
            </a:extLst>
          </p:cNvPr>
          <p:cNvSpPr txBox="1"/>
          <p:nvPr/>
        </p:nvSpPr>
        <p:spPr>
          <a:xfrm>
            <a:off x="2969740" y="5494326"/>
            <a:ext cx="44216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https://codesandbox.io/p/sandbox/react-dev-forked-xzkx76?file=%2Fsrc%2FApp.js%3A19%2C14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8943F-655C-744E-5EAB-E88A270D6379}"/>
              </a:ext>
            </a:extLst>
          </p:cNvPr>
          <p:cNvSpPr txBox="1"/>
          <p:nvPr/>
        </p:nvSpPr>
        <p:spPr>
          <a:xfrm>
            <a:off x="371447" y="5715000"/>
            <a:ext cx="1762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the results of above code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7BBA59A-1F0F-0FAE-853A-4A8BB867542C}"/>
              </a:ext>
            </a:extLst>
          </p:cNvPr>
          <p:cNvSpPr/>
          <p:nvPr/>
        </p:nvSpPr>
        <p:spPr>
          <a:xfrm rot="16200000">
            <a:off x="2165866" y="6048325"/>
            <a:ext cx="30480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7BC72-1F2D-8454-0522-8DA9E7674448}"/>
              </a:ext>
            </a:extLst>
          </p:cNvPr>
          <p:cNvSpPr txBox="1"/>
          <p:nvPr/>
        </p:nvSpPr>
        <p:spPr>
          <a:xfrm>
            <a:off x="371447" y="355794"/>
            <a:ext cx="6873877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import React, {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} from "react";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export default function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NumberList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const [num,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setNumbers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([]); 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function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addNumber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setNumbers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([...num,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num.length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+ 1]); 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&lt;div&gt;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addNumber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}&gt;Add Number&lt;/button&gt;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num.map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((number, index) =&gt; (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  &lt;li key={index}&gt;{number}&lt;/li&gt;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))}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);}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5339F77-76CE-1373-C405-7D75EF687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1399" y="32357"/>
            <a:ext cx="48006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>
                <a:solidFill>
                  <a:schemeClr val="tx1"/>
                </a:solidFill>
              </a:rPr>
              <a:t>useState</a:t>
            </a:r>
            <a:r>
              <a:rPr lang="en-US" spc="-10" dirty="0">
                <a:solidFill>
                  <a:schemeClr val="tx1"/>
                </a:solidFill>
              </a:rPr>
              <a:t>() with arrays</a:t>
            </a:r>
            <a:endParaRPr spc="-1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E230A-0B7C-7333-6DBB-F46B94107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208" y="1207159"/>
            <a:ext cx="2774979" cy="1839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7B690-17F4-42DE-B80C-736A9B425FA8}"/>
              </a:ext>
            </a:extLst>
          </p:cNvPr>
          <p:cNvSpPr txBox="1"/>
          <p:nvPr/>
        </p:nvSpPr>
        <p:spPr>
          <a:xfrm>
            <a:off x="8227538" y="3962400"/>
            <a:ext cx="35072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React Keys are utilized to identify specific Virtual DOM Elements that have changed.</a:t>
            </a:r>
          </a:p>
        </p:txBody>
      </p:sp>
    </p:spTree>
    <p:extLst>
      <p:ext uri="{BB962C8B-B14F-4D97-AF65-F5344CB8AC3E}">
        <p14:creationId xmlns:p14="http://schemas.microsoft.com/office/powerpoint/2010/main" val="98460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D8006-0EBE-852A-9C6D-FF808E23D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5BF239-957A-00E4-31BB-99052337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897" y="381000"/>
            <a:ext cx="76259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React Updates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813E49-229B-119B-1F4B-AF96FD9623A7}"/>
              </a:ext>
            </a:extLst>
          </p:cNvPr>
          <p:cNvSpPr txBox="1"/>
          <p:nvPr/>
        </p:nvSpPr>
        <p:spPr>
          <a:xfrm>
            <a:off x="644610" y="1160627"/>
            <a:ext cx="9108990" cy="456535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React, objects and arrays are updated immutably.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 updates objects and arrays by creating new copies, not altering the originals.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New copies trigger re-renders, while direct changes don’t.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spread operator (...) helps create updated copies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keeps state predictable and prevents accidental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93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018F1-DE27-E114-3C3A-57D98A9B9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1AC500-08D3-84DD-561C-72D864ABEA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897" y="381000"/>
            <a:ext cx="76259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Conditional Rendering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FFCAD3-1695-8E8B-436D-08E6352C8040}"/>
              </a:ext>
            </a:extLst>
          </p:cNvPr>
          <p:cNvSpPr txBox="1"/>
          <p:nvPr/>
        </p:nvSpPr>
        <p:spPr>
          <a:xfrm>
            <a:off x="644610" y="1160627"/>
            <a:ext cx="9108990" cy="382668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create multiple components that encapsulate behavior that we need.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that, we can render them depending on some conditions or the state of our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more than one way to do conditional rendering in React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2400" dirty="0"/>
              <a:t>	if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2400" dirty="0"/>
              <a:t>	ternary operator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2400" dirty="0"/>
              <a:t>	logical &amp;&amp; operator</a:t>
            </a:r>
          </a:p>
          <a:p>
            <a:pPr marL="457200" lvl="3" indent="-457200">
              <a:buFont typeface="+mj-lt"/>
              <a:buAutoNum type="arabicPeriod"/>
            </a:pPr>
            <a:r>
              <a:rPr lang="en-US" sz="2400" dirty="0"/>
              <a:t>	switch case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4092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1607E-2A17-BE6B-B506-2BBE30BE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49BB06-1E76-6543-3020-1B87C1311FEC}"/>
              </a:ext>
            </a:extLst>
          </p:cNvPr>
          <p:cNvSpPr txBox="1"/>
          <p:nvPr/>
        </p:nvSpPr>
        <p:spPr>
          <a:xfrm>
            <a:off x="189472" y="228600"/>
            <a:ext cx="8878328" cy="64633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import React, {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} from 'react';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function App() {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const [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(false);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const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= () =&gt; {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if (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(false); 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 else {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setIsLoggedIn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(true); }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};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return (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&lt;div&gt;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    &lt;h1&gt;{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? "Welcome Back!!!" : "Please Login First!!!"}&lt;/h1&gt;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   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        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isLoggedIn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? "Logout" : "Login"}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    &lt;/button&gt;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&lt;/div&gt;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);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30"/>
              </a:spcBef>
              <a:spcAft>
                <a:spcPts val="3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export default App;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868FDEC-8954-EF75-4F43-D7C775CE8D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7000" y="32357"/>
            <a:ext cx="1905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chemeClr val="tx1"/>
                </a:solidFill>
              </a:rPr>
              <a:t>If-else</a:t>
            </a:r>
            <a:endParaRPr spc="-1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3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073" y="642621"/>
            <a:ext cx="7270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0540" algn="l"/>
              </a:tabLst>
            </a:pPr>
            <a:r>
              <a:rPr lang="en-US" spc="-10" dirty="0"/>
              <a:t>Practice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2560" y="1447800"/>
            <a:ext cx="8616527" cy="44627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>
                <a:solidFill>
                  <a:srgbClr val="404040"/>
                </a:solidFill>
                <a:latin typeface="Trebuchet MS"/>
                <a:cs typeface="Trebuchet MS"/>
              </a:rPr>
              <a:t>Practice these 🙏:</a:t>
            </a:r>
            <a:endParaRPr lang="en-US" dirty="0">
              <a:solidFill>
                <a:srgbClr val="40404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u="sng" spc="-10" dirty="0">
                <a:solidFill>
                  <a:srgbClr val="99CA3C"/>
                </a:solidFill>
                <a:uFill>
                  <a:solidFill>
                    <a:srgbClr val="A8D04C"/>
                  </a:solidFill>
                </a:uFill>
                <a:latin typeface="Trebuchet MS"/>
                <a:cs typeface="Trebuchet MS"/>
                <a:hlinkClick r:id="rId2"/>
              </a:rPr>
              <a:t>https://react.dev/learn/your-first-component#challenges</a:t>
            </a:r>
            <a:endParaRPr lang="en-US" sz="1800" u="sng" spc="-10" dirty="0">
              <a:solidFill>
                <a:srgbClr val="404040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u="sng" spc="-10" dirty="0">
                <a:solidFill>
                  <a:srgbClr val="99CA3C"/>
                </a:solidFill>
                <a:uFill>
                  <a:solidFill>
                    <a:srgbClr val="A8D04C"/>
                  </a:solidFill>
                </a:uFill>
                <a:latin typeface="Trebuchet MS"/>
                <a:cs typeface="Trebuchet MS"/>
                <a:hlinkClick r:id="rId3"/>
              </a:rPr>
              <a:t>https://react.dev/learn/importing-and-exporting-components#challenges</a:t>
            </a:r>
            <a:endParaRPr lang="en-US" sz="1800" u="sng" spc="-10" dirty="0">
              <a:solidFill>
                <a:srgbClr val="99CA3C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u="sng" spc="-10" dirty="0">
                <a:solidFill>
                  <a:srgbClr val="99CA3C"/>
                </a:solidFill>
                <a:uFill>
                  <a:solidFill>
                    <a:srgbClr val="A8D04C"/>
                  </a:solidFill>
                </a:uFill>
                <a:latin typeface="Trebuchet MS"/>
                <a:cs typeface="Trebuchet MS"/>
                <a:hlinkClick r:id="rId4"/>
              </a:rPr>
              <a:t>https://react.dev/learn/writing-markup-with-jsx#challenges</a:t>
            </a:r>
            <a:endParaRPr lang="en-US" u="sng" spc="-10" dirty="0">
              <a:solidFill>
                <a:srgbClr val="99CA3C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u="sng" spc="-10" dirty="0">
                <a:solidFill>
                  <a:srgbClr val="99CA3C"/>
                </a:solidFill>
                <a:uFill>
                  <a:solidFill>
                    <a:srgbClr val="A8D04C"/>
                  </a:solidFill>
                </a:uFill>
                <a:latin typeface="Trebuchet MS"/>
                <a:cs typeface="Trebuchet MS"/>
                <a:hlinkClick r:id="rId5"/>
              </a:rPr>
              <a:t>https://react.dev/learn/passing-props-to-a-component#challenges</a:t>
            </a:r>
            <a:endParaRPr lang="en-US" sz="1800" u="sng" spc="-10" dirty="0">
              <a:solidFill>
                <a:srgbClr val="99CA3C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u="sng" spc="-10" dirty="0">
                <a:solidFill>
                  <a:srgbClr val="99CA3C"/>
                </a:solidFill>
                <a:uFill>
                  <a:solidFill>
                    <a:srgbClr val="A8D04C"/>
                  </a:solidFill>
                </a:uFill>
                <a:latin typeface="Trebuchet MS"/>
                <a:cs typeface="Trebuchet MS"/>
                <a:hlinkClick r:id="rId6"/>
              </a:rPr>
              <a:t>https://react.dev/learn/conditional-rendering#challenges</a:t>
            </a:r>
            <a:endParaRPr lang="en-US" u="sng" spc="-10" dirty="0">
              <a:solidFill>
                <a:srgbClr val="99CA3C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u="sng" spc="-10" dirty="0">
                <a:solidFill>
                  <a:srgbClr val="99CA3C"/>
                </a:solidFill>
                <a:uFill>
                  <a:solidFill>
                    <a:srgbClr val="A8D04C"/>
                  </a:solidFill>
                </a:uFill>
                <a:latin typeface="Trebuchet MS"/>
                <a:cs typeface="Trebuchet MS"/>
                <a:hlinkClick r:id="rId7"/>
              </a:rPr>
              <a:t>https://react.dev/learn/responding-to-events#challenges</a:t>
            </a:r>
            <a:endParaRPr lang="en-US" sz="1800" u="sng" spc="-10" dirty="0">
              <a:solidFill>
                <a:srgbClr val="99CA3C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u="sng" spc="-10" dirty="0">
                <a:solidFill>
                  <a:srgbClr val="99CA3C"/>
                </a:solidFill>
                <a:uFill>
                  <a:solidFill>
                    <a:srgbClr val="A8D04C"/>
                  </a:solidFill>
                </a:uFill>
                <a:latin typeface="Trebuchet MS"/>
                <a:cs typeface="Trebuchet MS"/>
                <a:hlinkClick r:id="rId8"/>
              </a:rPr>
              <a:t>https://react.dev/learn/state-a-components-memory#challenges</a:t>
            </a:r>
            <a:endParaRPr lang="en-US" u="sng" spc="-10" dirty="0">
              <a:solidFill>
                <a:srgbClr val="99CA3C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u="sng" spc="-10" dirty="0">
                <a:solidFill>
                  <a:srgbClr val="99CA3C"/>
                </a:solidFill>
                <a:uFill>
                  <a:solidFill>
                    <a:srgbClr val="A8D04C"/>
                  </a:solidFill>
                </a:uFill>
                <a:latin typeface="Trebuchet MS"/>
                <a:cs typeface="Trebuchet MS"/>
                <a:hlinkClick r:id="rId9"/>
              </a:rPr>
              <a:t>https://react.dev/learn/updating-objects-in-state#challenges</a:t>
            </a:r>
            <a:endParaRPr lang="en-US" sz="1800" u="sng" spc="-10" dirty="0">
              <a:solidFill>
                <a:srgbClr val="99CA3C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lang="en-US" sz="1800" u="sng" spc="-10" dirty="0">
                <a:solidFill>
                  <a:srgbClr val="99CA3C"/>
                </a:solidFill>
                <a:uFill>
                  <a:solidFill>
                    <a:srgbClr val="A8D04C"/>
                  </a:solidFill>
                </a:uFill>
                <a:latin typeface="Trebuchet MS"/>
                <a:cs typeface="Trebuchet MS"/>
                <a:hlinkClick r:id="rId10"/>
              </a:rPr>
              <a:t>https://react.dev/learn/updating-arrays-in-state#challenges</a:t>
            </a:r>
            <a:endParaRPr lang="en-US" sz="1800" u="sng" spc="-10" dirty="0">
              <a:solidFill>
                <a:srgbClr val="99CA3C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endParaRPr lang="en-US" sz="1800" u="sng" spc="-10" dirty="0">
              <a:solidFill>
                <a:srgbClr val="99CA3C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Events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56072" y="2074229"/>
            <a:ext cx="8159327" cy="161069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 lets you add event handlers to your JSX.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Event handlers are your own functions that will be triggered in response to interactions like clicking, hovering, focusing form inputs, and so 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34A04-8484-08F0-19B2-18A7854FC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89F7C3-BAB2-F4A5-77A3-E4558E72F5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073" y="642621"/>
            <a:ext cx="7270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0540" algn="l"/>
              </a:tabLst>
            </a:pPr>
            <a:r>
              <a:rPr lang="en-US" spc="-10" dirty="0"/>
              <a:t>Resources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B340FDB-1EA3-1276-A435-9EE4C0A84F87}"/>
              </a:ext>
            </a:extLst>
          </p:cNvPr>
          <p:cNvSpPr txBox="1"/>
          <p:nvPr/>
        </p:nvSpPr>
        <p:spPr>
          <a:xfrm>
            <a:off x="756073" y="2074229"/>
            <a:ext cx="6676390" cy="815608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Go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over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lang="en-US" sz="1800" u="sng" spc="-10" dirty="0">
                <a:solidFill>
                  <a:srgbClr val="99CA3C"/>
                </a:solidFill>
                <a:uFill>
                  <a:solidFill>
                    <a:srgbClr val="A8D04C"/>
                  </a:solidFill>
                </a:uFill>
                <a:latin typeface="Trebuchet MS"/>
                <a:cs typeface="Trebuchet MS"/>
              </a:rPr>
              <a:t>https://react.dev/learn/describing-the-ui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endParaRPr lang="en-US" sz="1800" u="sng" spc="-10" dirty="0">
              <a:solidFill>
                <a:srgbClr val="99CA3C"/>
              </a:solidFill>
              <a:uFill>
                <a:solidFill>
                  <a:srgbClr val="A8D04C"/>
                </a:solidFill>
              </a:u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7246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E10E-ECF8-DD27-1A29-F2EE832A9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D8E3BB-D3C2-2B90-60FD-AA6C4EB9D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Events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6B7EA8-8D94-71D9-8228-B74F82987E59}"/>
              </a:ext>
            </a:extLst>
          </p:cNvPr>
          <p:cNvSpPr txBox="1"/>
          <p:nvPr/>
        </p:nvSpPr>
        <p:spPr>
          <a:xfrm>
            <a:off x="733419" y="1216661"/>
            <a:ext cx="2543182" cy="50270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r>
              <a:rPr lang="en-US" sz="2400" dirty="0"/>
              <a:t>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DB5DA-11B2-72FC-3193-94BCFEE3CD74}"/>
              </a:ext>
            </a:extLst>
          </p:cNvPr>
          <p:cNvSpPr txBox="1"/>
          <p:nvPr/>
        </p:nvSpPr>
        <p:spPr>
          <a:xfrm>
            <a:off x="733419" y="1968063"/>
            <a:ext cx="6248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export default function Button() {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function </a:t>
            </a:r>
            <a:r>
              <a:rPr lang="en-US" sz="2000" dirty="0" err="1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handleClick</a:t>
            </a:r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  alert('You clicked me!');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}</a:t>
            </a:r>
          </a:p>
          <a:p>
            <a:endParaRPr lang="en-US" sz="2000" dirty="0">
              <a:solidFill>
                <a:srgbClr val="00B050"/>
              </a:solidFill>
              <a:effectLst/>
              <a:latin typeface="Fira Code" panose="020F0502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return (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  &lt;button </a:t>
            </a:r>
            <a:r>
              <a:rPr lang="en-US" sz="2000" dirty="0" err="1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onClick</a:t>
            </a:r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={</a:t>
            </a:r>
            <a:r>
              <a:rPr lang="en-US" sz="2000" dirty="0" err="1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handleClick</a:t>
            </a:r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}&gt;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    Click me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  &lt;/button&gt;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);</a:t>
            </a:r>
          </a:p>
          <a:p>
            <a:r>
              <a:rPr lang="en-US" sz="200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F72DC-E6A2-C661-AC18-660F1FC76C1A}"/>
              </a:ext>
            </a:extLst>
          </p:cNvPr>
          <p:cNvSpPr txBox="1"/>
          <p:nvPr/>
        </p:nvSpPr>
        <p:spPr>
          <a:xfrm>
            <a:off x="5715000" y="6123522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https://codesandbox.io/p/sandbox/fkr7y6?file=%2Fsrc%2FApp.js%3A1%2C1-11%2C2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62C52-450D-0D26-46A6-5073D72CB11F}"/>
              </a:ext>
            </a:extLst>
          </p:cNvPr>
          <p:cNvSpPr txBox="1"/>
          <p:nvPr/>
        </p:nvSpPr>
        <p:spPr>
          <a:xfrm>
            <a:off x="7239000" y="5105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the results of above code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48F014B-DE8F-C64F-EA7F-5B12561D5A1D}"/>
              </a:ext>
            </a:extLst>
          </p:cNvPr>
          <p:cNvSpPr/>
          <p:nvPr/>
        </p:nvSpPr>
        <p:spPr>
          <a:xfrm>
            <a:off x="9067800" y="5638800"/>
            <a:ext cx="30480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20D4C1-A1FD-FA25-276D-44FA5AF1ADE5}"/>
              </a:ext>
            </a:extLst>
          </p:cNvPr>
          <p:cNvSpPr txBox="1"/>
          <p:nvPr/>
        </p:nvSpPr>
        <p:spPr>
          <a:xfrm>
            <a:off x="7239000" y="642621"/>
            <a:ext cx="49962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Event handler functions: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Are usually defined inside your components.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Have names that start with handle, followed by the name of the event.</a:t>
            </a:r>
          </a:p>
        </p:txBody>
      </p:sp>
    </p:spTree>
    <p:extLst>
      <p:ext uri="{BB962C8B-B14F-4D97-AF65-F5344CB8AC3E}">
        <p14:creationId xmlns:p14="http://schemas.microsoft.com/office/powerpoint/2010/main" val="39969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C8A2A-5505-79FF-9A61-A085CA355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8C209E-E92B-11E7-50E8-CCF3FC3ABB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Events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CD64FA4-86BF-0D3F-70FA-160289B2D17F}"/>
              </a:ext>
            </a:extLst>
          </p:cNvPr>
          <p:cNvSpPr txBox="1"/>
          <p:nvPr/>
        </p:nvSpPr>
        <p:spPr>
          <a:xfrm>
            <a:off x="733419" y="1216661"/>
            <a:ext cx="2543182" cy="50270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r>
              <a:rPr lang="en-US" sz="2400" dirty="0"/>
              <a:t>App.js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9803D-2FE8-FFB8-9109-F798215A5495}"/>
              </a:ext>
            </a:extLst>
          </p:cNvPr>
          <p:cNvSpPr txBox="1"/>
          <p:nvPr/>
        </p:nvSpPr>
        <p:spPr>
          <a:xfrm>
            <a:off x="733418" y="1968063"/>
            <a:ext cx="757238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export default function Button() {</a:t>
            </a:r>
          </a:p>
          <a:p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function </a:t>
            </a:r>
            <a:r>
              <a:rPr lang="en-US" sz="2000" b="0" dirty="0" err="1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handleClick</a:t>
            </a:r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(a) {</a:t>
            </a:r>
          </a:p>
          <a:p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  alert(a);</a:t>
            </a:r>
          </a:p>
          <a:p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}</a:t>
            </a:r>
          </a:p>
          <a:p>
            <a:endParaRPr lang="en-US" sz="2000" b="0" dirty="0">
              <a:solidFill>
                <a:srgbClr val="00B050"/>
              </a:solidFill>
              <a:effectLst/>
              <a:latin typeface="Fira Code" panose="020F0502020204030204" pitchFamily="49" charset="0"/>
            </a:endParaRPr>
          </a:p>
          <a:p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return (</a:t>
            </a:r>
          </a:p>
          <a:p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  &lt;button </a:t>
            </a:r>
            <a:r>
              <a:rPr lang="en-US" sz="2000" b="0" dirty="0" err="1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onClick</a:t>
            </a:r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={() =&gt; {</a:t>
            </a:r>
            <a:r>
              <a:rPr lang="en-US" sz="2000" b="0" dirty="0" err="1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handleClick</a:t>
            </a:r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(</a:t>
            </a: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)}}&gt;</a:t>
            </a:r>
          </a:p>
          <a:p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    Click me</a:t>
            </a:r>
          </a:p>
          <a:p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  &lt;/button&gt;</a:t>
            </a:r>
          </a:p>
          <a:p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  );</a:t>
            </a:r>
          </a:p>
          <a:p>
            <a:r>
              <a:rPr lang="en-US" sz="2000" b="0" dirty="0">
                <a:solidFill>
                  <a:srgbClr val="00B050"/>
                </a:solidFill>
                <a:effectLst/>
                <a:latin typeface="Fira Code" panose="020F0502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D005F-B290-180E-D2B0-DF9875A0AEFC}"/>
              </a:ext>
            </a:extLst>
          </p:cNvPr>
          <p:cNvSpPr txBox="1"/>
          <p:nvPr/>
        </p:nvSpPr>
        <p:spPr>
          <a:xfrm>
            <a:off x="5715000" y="6123522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https://codesandbox.io/p/sandbox/fkr7y6?file=%2Fsrc%2FApp.js%3A1%2C1-11%2C2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3E3E2-2EA3-F09A-FC94-542822C81B54}"/>
              </a:ext>
            </a:extLst>
          </p:cNvPr>
          <p:cNvSpPr txBox="1"/>
          <p:nvPr/>
        </p:nvSpPr>
        <p:spPr>
          <a:xfrm>
            <a:off x="7239000" y="5105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the results of above code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6D4BE43-999A-72DC-91E4-F666F6F692D2}"/>
              </a:ext>
            </a:extLst>
          </p:cNvPr>
          <p:cNvSpPr/>
          <p:nvPr/>
        </p:nvSpPr>
        <p:spPr>
          <a:xfrm>
            <a:off x="9067800" y="5638800"/>
            <a:ext cx="30480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1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FF15A-FB58-4CA8-0A21-59F6152A2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0476859-738A-F021-31AD-EB627A8AE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0" y="145896"/>
            <a:ext cx="3657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tx1"/>
                </a:solidFill>
              </a:rPr>
              <a:t>Passing event handlers as props</a:t>
            </a:r>
            <a:endParaRPr lang="en-US" spc="-1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0D9DC-4A37-DB2C-B0A1-701F5832BD8B}"/>
              </a:ext>
            </a:extLst>
          </p:cNvPr>
          <p:cNvSpPr txBox="1"/>
          <p:nvPr/>
        </p:nvSpPr>
        <p:spPr>
          <a:xfrm>
            <a:off x="8001000" y="5285322"/>
            <a:ext cx="3812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https://codesandbox.io/p/sandbox/npwq4p?file=%2Fsrc%2FApp.js%3A1%2C1-29%2C2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A7745-21FE-CAF4-9219-2274D208BC92}"/>
              </a:ext>
            </a:extLst>
          </p:cNvPr>
          <p:cNvSpPr txBox="1"/>
          <p:nvPr/>
        </p:nvSpPr>
        <p:spPr>
          <a:xfrm>
            <a:off x="7633385" y="431587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the results of above code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F5CDC2F-09FB-DB2D-9CD5-A4F9B9A04C97}"/>
              </a:ext>
            </a:extLst>
          </p:cNvPr>
          <p:cNvSpPr/>
          <p:nvPr/>
        </p:nvSpPr>
        <p:spPr>
          <a:xfrm>
            <a:off x="9592961" y="4800600"/>
            <a:ext cx="30480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7F47B-9B1F-18F5-2BF0-A2005808ABF8}"/>
              </a:ext>
            </a:extLst>
          </p:cNvPr>
          <p:cNvSpPr txBox="1"/>
          <p:nvPr/>
        </p:nvSpPr>
        <p:spPr>
          <a:xfrm>
            <a:off x="367615" y="1038005"/>
            <a:ext cx="7265770" cy="50783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export default function App()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&lt;div&gt;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={() =&gt; alert("Playing!")}&gt;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Play Movie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&lt;/Button&gt;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={() =&gt; alert("Uploading!")}&gt;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Upload Image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&lt;/div&gt;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function Button({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children })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return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	       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{children}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   &lt;/button&gt;;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418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7863-07F5-3904-B143-7E1CA387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4BDC8D-521A-31FF-4011-0E9F40D93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0" y="145896"/>
            <a:ext cx="36576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tx1"/>
                </a:solidFill>
              </a:rPr>
              <a:t>Passing event handlers as props</a:t>
            </a:r>
            <a:endParaRPr lang="en-US" spc="-1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1938E-8017-007A-DE29-E3BE6532B83A}"/>
              </a:ext>
            </a:extLst>
          </p:cNvPr>
          <p:cNvSpPr txBox="1"/>
          <p:nvPr/>
        </p:nvSpPr>
        <p:spPr>
          <a:xfrm>
            <a:off x="7467600" y="5285322"/>
            <a:ext cx="4345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https://codesandbox.io/p/sandbox/npwq4p?file=%2Fsrc%2FApp.js%3A1%2C1-29%2C2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A6C0D-3DFF-0B4C-5012-632384CEDD8C}"/>
              </a:ext>
            </a:extLst>
          </p:cNvPr>
          <p:cNvSpPr txBox="1"/>
          <p:nvPr/>
        </p:nvSpPr>
        <p:spPr>
          <a:xfrm>
            <a:off x="7633385" y="431587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see the results of above code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3267772-FD77-E78C-F493-C44D391A4909}"/>
              </a:ext>
            </a:extLst>
          </p:cNvPr>
          <p:cNvSpPr/>
          <p:nvPr/>
        </p:nvSpPr>
        <p:spPr>
          <a:xfrm>
            <a:off x="9592961" y="4800600"/>
            <a:ext cx="304800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14395-7773-9B17-4853-521B43D4B155}"/>
              </a:ext>
            </a:extLst>
          </p:cNvPr>
          <p:cNvSpPr txBox="1"/>
          <p:nvPr/>
        </p:nvSpPr>
        <p:spPr>
          <a:xfrm>
            <a:off x="371734" y="197346"/>
            <a:ext cx="6867266" cy="646330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export default function App()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&lt;Toolbar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onPlayMovie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={() =&gt; alert('Playing!')}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onUploadImage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={() =&gt; alert('Uploading!')}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/&gt;);}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function Toolbar({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onPlayMovie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onUploadImage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&lt;div&gt;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onPlayMovie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Play Movie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&lt;/Button&gt;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onUploadImage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  Upload Image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&lt;/Button&gt;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&lt;/div&gt;);}</a:t>
            </a:r>
          </a:p>
          <a:p>
            <a:b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function Button({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children }) {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return (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&lt;button 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  {children}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  &lt;/button&gt;);}</a:t>
            </a:r>
          </a:p>
        </p:txBody>
      </p:sp>
    </p:spTree>
    <p:extLst>
      <p:ext uri="{BB962C8B-B14F-4D97-AF65-F5344CB8AC3E}">
        <p14:creationId xmlns:p14="http://schemas.microsoft.com/office/powerpoint/2010/main" val="250836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56F1C-8040-234F-3158-285798EF4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C1C93A-613F-D2AB-8873-EA8AB3786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887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States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01CAA9-4088-1026-6096-9CCDEFD7FC6D}"/>
              </a:ext>
            </a:extLst>
          </p:cNvPr>
          <p:cNvSpPr txBox="1"/>
          <p:nvPr/>
        </p:nvSpPr>
        <p:spPr>
          <a:xfrm>
            <a:off x="609601" y="1524000"/>
            <a:ext cx="8839200" cy="456535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Components need to “remember” things: the current input value, the current image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React, this kind of component-specific memory is called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update a component with new data, two things need to happen:</a:t>
            </a:r>
          </a:p>
          <a:p>
            <a:pPr lvl="5"/>
            <a:r>
              <a:rPr lang="en-US" sz="2400" dirty="0"/>
              <a:t>      Retain the data between renders.</a:t>
            </a:r>
          </a:p>
          <a:p>
            <a:pPr lvl="3"/>
            <a:r>
              <a:rPr lang="en-US" sz="2400" dirty="0"/>
              <a:t>      Trigger React to render the component with new data (re-rendering).</a:t>
            </a:r>
          </a:p>
          <a:p>
            <a:pPr lvl="3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170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4AE7D-BBB5-F110-1F68-DF798C4F0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F14AC0-89B6-2481-AC7E-48F109EBC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887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Meet your first Hook</a:t>
            </a:r>
            <a:endParaRPr lang="en-US"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CF2864D-ED41-47C0-E9D4-8804B4498CCB}"/>
              </a:ext>
            </a:extLst>
          </p:cNvPr>
          <p:cNvSpPr txBox="1"/>
          <p:nvPr/>
        </p:nvSpPr>
        <p:spPr>
          <a:xfrm>
            <a:off x="609601" y="1524000"/>
            <a:ext cx="8839200" cy="493468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lvl="7"/>
            <a:r>
              <a:rPr lang="en-US" sz="2400" dirty="0"/>
              <a:t>In React, </a:t>
            </a:r>
            <a:r>
              <a:rPr lang="en-US" sz="2400" b="1" dirty="0"/>
              <a:t>hooks</a:t>
            </a:r>
            <a:r>
              <a:rPr lang="en-US" sz="2400" dirty="0"/>
              <a:t> are special functions that let you "hook into" React features like state and lifecycle methods without writing a class component.</a:t>
            </a:r>
          </a:p>
          <a:p>
            <a:pPr lvl="7"/>
            <a:endParaRPr lang="en-US" sz="2400" dirty="0"/>
          </a:p>
          <a:p>
            <a:pPr lvl="7"/>
            <a:r>
              <a:rPr lang="en-US" sz="2400" dirty="0"/>
              <a:t>If you write a function component and realize you need to add some state to it, previously you had to convert it to a class. Now you can use a Hook inside the existing function component. </a:t>
            </a:r>
          </a:p>
          <a:p>
            <a:pPr lvl="7"/>
            <a:endParaRPr lang="en-US" sz="2400" dirty="0"/>
          </a:p>
          <a:p>
            <a:pPr lvl="3"/>
            <a:r>
              <a:rPr lang="en-US" sz="2400" dirty="0"/>
              <a:t>The </a:t>
            </a:r>
            <a:r>
              <a:rPr lang="en-US" sz="2400" dirty="0" err="1"/>
              <a:t>useState</a:t>
            </a:r>
            <a:r>
              <a:rPr lang="en-US" sz="2400" dirty="0"/>
              <a:t> Hook provides those two things:</a:t>
            </a:r>
          </a:p>
          <a:p>
            <a:pPr lvl="3"/>
            <a:endParaRPr lang="en-US" sz="2400" dirty="0"/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n-US" sz="2400" dirty="0"/>
              <a:t>A state variable to retain the data between renders.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n-US" sz="2400" dirty="0"/>
              <a:t>A state setter function to update the variable and trigger React to render the component again.</a:t>
            </a:r>
          </a:p>
        </p:txBody>
      </p:sp>
    </p:spTree>
    <p:extLst>
      <p:ext uri="{BB962C8B-B14F-4D97-AF65-F5344CB8AC3E}">
        <p14:creationId xmlns:p14="http://schemas.microsoft.com/office/powerpoint/2010/main" val="206721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60FF5-67D7-DA02-FE1F-4D1DF2038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4764B2-4689-47C4-5D4B-A0779B07FD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9897" y="381000"/>
            <a:ext cx="76259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React Hooks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A48E741-8730-E8B0-183A-F8BB694E69BC}"/>
              </a:ext>
            </a:extLst>
          </p:cNvPr>
          <p:cNvSpPr txBox="1"/>
          <p:nvPr/>
        </p:nvSpPr>
        <p:spPr>
          <a:xfrm>
            <a:off x="644610" y="1160627"/>
            <a:ext cx="8727989" cy="4934684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useState</a:t>
            </a:r>
            <a:endParaRPr lang="en-US" sz="2400" b="1" dirty="0"/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</a:t>
            </a:r>
            <a:r>
              <a:rPr lang="en-US" sz="2400" dirty="0" err="1"/>
              <a:t>useState</a:t>
            </a:r>
            <a:r>
              <a:rPr lang="en-US" sz="2400" dirty="0"/>
              <a:t> is a hook used to manage state in functional components. State is data that can change over time (like a counter or a form input).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</a:t>
            </a:r>
            <a:r>
              <a:rPr lang="en-US" sz="2400" dirty="0" err="1"/>
              <a:t>useState</a:t>
            </a:r>
            <a:r>
              <a:rPr lang="en-US" sz="2400" dirty="0"/>
              <a:t> gives you two things: the current state and a function to update it.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useEffect</a:t>
            </a:r>
            <a:endParaRPr lang="en-US" sz="2400" b="1" dirty="0"/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 </a:t>
            </a:r>
            <a:r>
              <a:rPr lang="en-US" sz="2400" dirty="0" err="1"/>
              <a:t>useEffect</a:t>
            </a:r>
            <a:r>
              <a:rPr lang="en-US" sz="2400" dirty="0"/>
              <a:t> is a hook used to manage side effects (like fetching data, setting up event listeners, or updating the DOM) in functional components.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400" dirty="0"/>
              <a:t>         You pass a function to </a:t>
            </a:r>
            <a:r>
              <a:rPr lang="en-US" sz="2400" dirty="0" err="1"/>
              <a:t>useEffect</a:t>
            </a:r>
            <a:r>
              <a:rPr lang="en-US" sz="2400" dirty="0"/>
              <a:t>, and React will call it after each render or when specified data changes.</a:t>
            </a:r>
          </a:p>
        </p:txBody>
      </p:sp>
    </p:spTree>
    <p:extLst>
      <p:ext uri="{BB962C8B-B14F-4D97-AF65-F5344CB8AC3E}">
        <p14:creationId xmlns:p14="http://schemas.microsoft.com/office/powerpoint/2010/main" val="235033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</TotalTime>
  <Words>2080</Words>
  <Application>Microsoft Office PowerPoint</Application>
  <PresentationFormat>Widescreen</PresentationFormat>
  <Paragraphs>292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Fira Code</vt:lpstr>
      <vt:lpstr>Optimistic Text</vt:lpstr>
      <vt:lpstr>Trebuchet MS</vt:lpstr>
      <vt:lpstr>Office Theme</vt:lpstr>
      <vt:lpstr>React- Events and States  Laiba Imran</vt:lpstr>
      <vt:lpstr>Events</vt:lpstr>
      <vt:lpstr>Events</vt:lpstr>
      <vt:lpstr>Events</vt:lpstr>
      <vt:lpstr>Passing event handlers as props</vt:lpstr>
      <vt:lpstr>Passing event handlers as props</vt:lpstr>
      <vt:lpstr>States</vt:lpstr>
      <vt:lpstr>Meet your first Hook</vt:lpstr>
      <vt:lpstr>React Hooks</vt:lpstr>
      <vt:lpstr>useState() Hook</vt:lpstr>
      <vt:lpstr>useEffect() Hook</vt:lpstr>
      <vt:lpstr>useEffect() Hook</vt:lpstr>
      <vt:lpstr>useState() with objects</vt:lpstr>
      <vt:lpstr>useState() with objects</vt:lpstr>
      <vt:lpstr>useState() with arrays</vt:lpstr>
      <vt:lpstr>React Updates</vt:lpstr>
      <vt:lpstr>Conditional Rendering</vt:lpstr>
      <vt:lpstr>If-else</vt:lpstr>
      <vt:lpstr>Practice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Laiba Imran</cp:lastModifiedBy>
  <cp:revision>223</cp:revision>
  <dcterms:created xsi:type="dcterms:W3CDTF">2024-08-29T11:53:44Z</dcterms:created>
  <dcterms:modified xsi:type="dcterms:W3CDTF">2024-11-08T03:59:53Z</dcterms:modified>
</cp:coreProperties>
</file>