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378" r:id="rId4"/>
    <p:sldId id="366" r:id="rId5"/>
    <p:sldId id="381" r:id="rId6"/>
    <p:sldId id="379" r:id="rId7"/>
    <p:sldId id="391" r:id="rId8"/>
    <p:sldId id="380" r:id="rId9"/>
    <p:sldId id="392" r:id="rId10"/>
    <p:sldId id="386" r:id="rId11"/>
    <p:sldId id="385" r:id="rId12"/>
    <p:sldId id="384" r:id="rId13"/>
    <p:sldId id="393" r:id="rId14"/>
    <p:sldId id="382" r:id="rId15"/>
    <p:sldId id="383" r:id="rId16"/>
    <p:sldId id="394" r:id="rId17"/>
    <p:sldId id="387" r:id="rId18"/>
    <p:sldId id="388" r:id="rId19"/>
    <p:sldId id="370" r:id="rId20"/>
    <p:sldId id="389" r:id="rId21"/>
    <p:sldId id="390" r:id="rId22"/>
    <p:sldId id="365" r:id="rId2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04" autoAdjust="0"/>
  </p:normalViewPr>
  <p:slideViewPr>
    <p:cSldViewPr>
      <p:cViewPr varScale="1">
        <p:scale>
          <a:sx n="57" d="100"/>
          <a:sy n="57" d="100"/>
        </p:scale>
        <p:origin x="992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DD549-07AA-46DA-999D-0F61E76C171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3482E-BB03-4CDB-A5BD-C8957424D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5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9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FDB06-8B80-9BDE-7198-0C55083CD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07A46B-EBC5-6E2E-E675-FA7EADC1A9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25D4F3-03C5-AE72-4E7C-E00C2C83E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15DBA-F373-EC8D-6314-DB56D11272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91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95A83-6BE1-586D-AE41-2204F66B9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646989-073E-6090-4B95-BA84B3DA8C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43F850-0EBE-036B-E8E2-B5D54364D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4EF1D-15E3-A115-5F88-91C5DA660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62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053E5-2A00-88CC-A698-657471288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C2163C-D214-12AD-F38E-BA92DEBE81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E9C8E0-3924-6E61-2D20-568B83301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2EDCB-6205-1705-6A18-C0FBB805B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77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EC1D6-D03F-45F5-952B-91B4813F2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FDF121-7929-1F56-8037-CAF323F9E1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994F-18FA-984E-A6DD-652EEBC607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2AA17-FD30-D128-DFF4-FF5DAF1F8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19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6256A-B85F-49D4-1114-1AE0F81F8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4971B1-84DE-9266-DD12-CDF8E15CB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186D46-EA9D-FBD9-44C9-F02E6E51D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8AD14-1ADE-30F5-BDE1-4B44105FC0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62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9A557-E515-626C-7885-F96587E61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09D5B9-3C0C-39DA-B81E-793C759FB0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3E2B91-5867-A5BC-E3F2-86E588CC6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193C0-6E13-22C3-E81D-0D7E2E5F0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68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DD656-D556-D926-3618-0E830FB95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7E00AE-161B-D471-5BA2-2DBBB4F964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D96D4A-1670-0F8D-9BDD-6A5D045BFB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DCA8D-FAD8-9875-F57D-0C6F0B1F9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76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8F98F-016A-76D2-8D56-0330D8D47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06117D-B766-95E5-302C-5AEFB4822D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283E30-ED8C-74FE-41F1-28D1A32D1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3032D-644B-325E-07EE-10293384F1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62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3EE19-4C91-A76A-23A3-873269B3E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8C0DEB-BCE2-7F4F-D535-40AFA4AF8C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65BABB-4C0C-C349-6DEC-7DE7F837D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5CEEA-B2CE-ED95-DE45-8499DA195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36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AFDE3-A4C3-5C08-4739-F0A2DAB0E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3AB1CD-5198-FAE0-E5D5-BC2B9576DB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5EB6FA-BBCD-F13D-8264-0BE0C6A38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45232-10E4-B8EA-C34F-BC083DCD0D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48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FEC7C-D1A5-9894-C1EA-B7AC64A9B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E9BB4F-19A2-474B-A44D-60C9F85C8B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39570C-6ED9-98EF-2260-66CD0AA39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4A862-C1CE-6E36-EF58-5E62521BB5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4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1E669-1690-16F1-6755-0D0C003FE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999B59-5DD1-C5BB-5E28-D7DB72B21F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0DEA83-3097-5480-2F44-B4099D0D30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FF21D-A79F-484E-1D3E-2988103C9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83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B5BAF-2C42-97AC-2A47-1516EC9DE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190932-63EB-FD66-45E0-B3F53FCA18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F80020-8394-521B-C511-A71D96959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1FB2D-B792-DAD3-DE98-14682A20B1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35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DC1AE-5B62-6386-7B18-74EE7637A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CF86F1-D438-2140-A06B-986B3CADC9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38ADC2-FF57-3E3E-CA59-9E5808609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396C0-DC09-F4EC-99D4-CC731E86D8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05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379E0-0163-86FF-4200-1FEAEADAA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F9F554-ECB3-F858-B86E-63778E78DB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CD0821-5E62-D7C5-330C-38DE96620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E8466-21CF-B498-A000-FE2DA62600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94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F98EE-CFDA-B6B0-DF73-2CD5A28DB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DB2908-6D99-82B9-56B0-D3D17140B5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2BC2FF-E106-E444-6BFC-C1137C31A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9D679-BD48-BF42-C246-8C350B7247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8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4E9FE-2FF8-FCF1-D0FF-7CEFBB49F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D6711-9915-DEB9-D896-018003F69C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479B2-481A-2EEE-0540-199CE2958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BCA0A-5811-B088-7CCD-5E75CC7FC7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45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063A6-2384-26B4-E5FF-99ACC0C49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D8BE4A-D0BB-34E4-A05A-B0DACBF94C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C7D3F0-222E-D81C-7C45-32B100CFE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B798B-21A7-B56B-7FF6-3463788AE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09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D74E4-0E8D-2FD0-B1E2-8BAF5BB4C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D0B45E-C9A9-6E8D-F244-41BB845A72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78DF6A-5626-B674-ADD1-7338CC1347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020B0-6EF8-8ADE-560B-0638C685CD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3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073" y="642621"/>
            <a:ext cx="462343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10" y="1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7"/>
                </a:lnTo>
              </a:path>
            </a:pathLst>
          </a:custGeom>
          <a:ln w="9524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5265" y="368141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56" y="0"/>
                </a:moveTo>
                <a:lnTo>
                  <a:pt x="0" y="3176586"/>
                </a:lnTo>
              </a:path>
            </a:pathLst>
          </a:custGeom>
          <a:ln w="952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474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8" y="0"/>
                </a:moveTo>
                <a:lnTo>
                  <a:pt x="2043009" y="0"/>
                </a:lnTo>
                <a:lnTo>
                  <a:pt x="0" y="6857999"/>
                </a:lnTo>
                <a:lnTo>
                  <a:pt x="3007348" y="6857999"/>
                </a:lnTo>
                <a:lnTo>
                  <a:pt x="3007348" y="0"/>
                </a:lnTo>
                <a:close/>
              </a:path>
            </a:pathLst>
          </a:custGeom>
          <a:solidFill>
            <a:srgbClr val="A0CA31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931" y="0"/>
            <a:ext cx="2585720" cy="6858000"/>
          </a:xfrm>
          <a:custGeom>
            <a:avLst/>
            <a:gdLst/>
            <a:ahLst/>
            <a:cxnLst/>
            <a:rect l="l" t="t" r="r" b="b"/>
            <a:pathLst>
              <a:path w="2585720" h="6858000">
                <a:moveTo>
                  <a:pt x="2585682" y="0"/>
                </a:moveTo>
                <a:lnTo>
                  <a:pt x="0" y="0"/>
                </a:lnTo>
                <a:lnTo>
                  <a:pt x="1207967" y="6857999"/>
                </a:lnTo>
                <a:lnTo>
                  <a:pt x="2585682" y="6857999"/>
                </a:lnTo>
                <a:lnTo>
                  <a:pt x="2585682" y="0"/>
                </a:lnTo>
                <a:close/>
              </a:path>
            </a:pathLst>
          </a:custGeom>
          <a:solidFill>
            <a:srgbClr val="A0CA3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331" y="3047999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665" y="0"/>
                </a:moveTo>
                <a:lnTo>
                  <a:pt x="0" y="3809999"/>
                </a:lnTo>
                <a:lnTo>
                  <a:pt x="3259665" y="3809999"/>
                </a:lnTo>
                <a:lnTo>
                  <a:pt x="3259665" y="0"/>
                </a:lnTo>
                <a:close/>
              </a:path>
            </a:pathLst>
          </a:custGeom>
          <a:solidFill>
            <a:srgbClr val="64AC2B">
              <a:alpha val="721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44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78" y="0"/>
                </a:moveTo>
                <a:lnTo>
                  <a:pt x="0" y="0"/>
                </a:lnTo>
                <a:lnTo>
                  <a:pt x="2467703" y="6857999"/>
                </a:lnTo>
                <a:lnTo>
                  <a:pt x="2851278" y="6857999"/>
                </a:lnTo>
                <a:lnTo>
                  <a:pt x="2851278" y="0"/>
                </a:lnTo>
                <a:close/>
              </a:path>
            </a:pathLst>
          </a:custGeom>
          <a:solidFill>
            <a:srgbClr val="4E8820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728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93" y="0"/>
                </a:moveTo>
                <a:lnTo>
                  <a:pt x="1018477" y="0"/>
                </a:lnTo>
                <a:lnTo>
                  <a:pt x="0" y="6857999"/>
                </a:lnTo>
                <a:lnTo>
                  <a:pt x="1290093" y="6857999"/>
                </a:lnTo>
                <a:lnTo>
                  <a:pt x="1290093" y="0"/>
                </a:lnTo>
                <a:close/>
              </a:path>
            </a:pathLst>
          </a:custGeom>
          <a:solidFill>
            <a:srgbClr val="CAE687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365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56" y="0"/>
                </a:moveTo>
                <a:lnTo>
                  <a:pt x="0" y="0"/>
                </a:lnTo>
                <a:lnTo>
                  <a:pt x="1108014" y="6857999"/>
                </a:lnTo>
                <a:lnTo>
                  <a:pt x="1248456" y="6857999"/>
                </a:lnTo>
                <a:lnTo>
                  <a:pt x="1248456" y="0"/>
                </a:lnTo>
                <a:close/>
              </a:path>
            </a:pathLst>
          </a:custGeom>
          <a:solidFill>
            <a:srgbClr val="A0CA31">
              <a:alpha val="6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1664" y="3589867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59" y="0"/>
                </a:moveTo>
                <a:lnTo>
                  <a:pt x="0" y="3268132"/>
                </a:lnTo>
                <a:lnTo>
                  <a:pt x="1817159" y="3268132"/>
                </a:lnTo>
                <a:lnTo>
                  <a:pt x="1817159" y="0"/>
                </a:lnTo>
                <a:close/>
              </a:path>
            </a:pathLst>
          </a:custGeom>
          <a:solidFill>
            <a:srgbClr val="A0CA3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32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A0CA31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073" y="642621"/>
            <a:ext cx="588772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073" y="2074229"/>
            <a:ext cx="8079105" cy="1731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webdevsimplified.com/2022-07/react-rout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502" y="-4761"/>
            <a:ext cx="4773295" cy="6867525"/>
            <a:chOff x="7420502" y="-4761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1010" y="1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7"/>
                  </a:lnTo>
                </a:path>
              </a:pathLst>
            </a:custGeom>
            <a:ln w="9524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5265" y="3681413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6" y="0"/>
                  </a:moveTo>
                  <a:lnTo>
                    <a:pt x="0" y="3176586"/>
                  </a:lnTo>
                </a:path>
              </a:pathLst>
            </a:custGeom>
            <a:ln w="9524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1474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7348" y="0"/>
                  </a:moveTo>
                  <a:lnTo>
                    <a:pt x="2043009" y="0"/>
                  </a:lnTo>
                  <a:lnTo>
                    <a:pt x="0" y="6857999"/>
                  </a:lnTo>
                  <a:lnTo>
                    <a:pt x="3007348" y="6857999"/>
                  </a:lnTo>
                  <a:lnTo>
                    <a:pt x="3007348" y="0"/>
                  </a:lnTo>
                  <a:close/>
                </a:path>
              </a:pathLst>
            </a:custGeom>
            <a:solidFill>
              <a:srgbClr val="A0CA3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931" y="0"/>
              <a:ext cx="2585720" cy="6858000"/>
            </a:xfrm>
            <a:custGeom>
              <a:avLst/>
              <a:gdLst/>
              <a:ahLst/>
              <a:cxnLst/>
              <a:rect l="l" t="t" r="r" b="b"/>
              <a:pathLst>
                <a:path w="2585720" h="6858000">
                  <a:moveTo>
                    <a:pt x="2585682" y="0"/>
                  </a:moveTo>
                  <a:lnTo>
                    <a:pt x="0" y="0"/>
                  </a:lnTo>
                  <a:lnTo>
                    <a:pt x="1207967" y="6857999"/>
                  </a:lnTo>
                  <a:lnTo>
                    <a:pt x="2585682" y="6857999"/>
                  </a:lnTo>
                  <a:lnTo>
                    <a:pt x="2585682" y="0"/>
                  </a:lnTo>
                  <a:close/>
                </a:path>
              </a:pathLst>
            </a:custGeom>
            <a:solidFill>
              <a:srgbClr val="A0CA3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331" y="3047999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665" y="0"/>
                  </a:moveTo>
                  <a:lnTo>
                    <a:pt x="0" y="3809999"/>
                  </a:lnTo>
                  <a:lnTo>
                    <a:pt x="3259665" y="3809999"/>
                  </a:lnTo>
                  <a:lnTo>
                    <a:pt x="3259665" y="0"/>
                  </a:lnTo>
                  <a:close/>
                </a:path>
              </a:pathLst>
            </a:custGeom>
            <a:solidFill>
              <a:srgbClr val="64AC2B">
                <a:alpha val="721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44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278" y="0"/>
                  </a:moveTo>
                  <a:lnTo>
                    <a:pt x="0" y="0"/>
                  </a:lnTo>
                  <a:lnTo>
                    <a:pt x="2467703" y="6857999"/>
                  </a:lnTo>
                  <a:lnTo>
                    <a:pt x="2851278" y="6857999"/>
                  </a:lnTo>
                  <a:lnTo>
                    <a:pt x="2851278" y="0"/>
                  </a:lnTo>
                  <a:close/>
                </a:path>
              </a:pathLst>
            </a:custGeom>
            <a:solidFill>
              <a:srgbClr val="4E8820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728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93" y="0"/>
                  </a:moveTo>
                  <a:lnTo>
                    <a:pt x="1018477" y="0"/>
                  </a:lnTo>
                  <a:lnTo>
                    <a:pt x="0" y="6857999"/>
                  </a:lnTo>
                  <a:lnTo>
                    <a:pt x="1290093" y="6857999"/>
                  </a:lnTo>
                  <a:lnTo>
                    <a:pt x="1290093" y="0"/>
                  </a:lnTo>
                  <a:close/>
                </a:path>
              </a:pathLst>
            </a:custGeom>
            <a:solidFill>
              <a:srgbClr val="CAE687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365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>
                  <a:moveTo>
                    <a:pt x="1248456" y="0"/>
                  </a:moveTo>
                  <a:lnTo>
                    <a:pt x="0" y="0"/>
                  </a:lnTo>
                  <a:lnTo>
                    <a:pt x="1108014" y="6857999"/>
                  </a:lnTo>
                  <a:lnTo>
                    <a:pt x="1248456" y="6857999"/>
                  </a:lnTo>
                  <a:lnTo>
                    <a:pt x="1248456" y="0"/>
                  </a:lnTo>
                  <a:close/>
                </a:path>
              </a:pathLst>
            </a:custGeom>
            <a:solidFill>
              <a:srgbClr val="A0CA31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1664" y="3589867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159" y="0"/>
                  </a:moveTo>
                  <a:lnTo>
                    <a:pt x="0" y="3268132"/>
                  </a:lnTo>
                  <a:lnTo>
                    <a:pt x="1817159" y="3268132"/>
                  </a:lnTo>
                  <a:lnTo>
                    <a:pt x="1817159" y="0"/>
                  </a:lnTo>
                  <a:close/>
                </a:path>
              </a:pathLst>
            </a:custGeom>
            <a:solidFill>
              <a:srgbClr val="A0CA3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1"/>
            <a:ext cx="842644" cy="5666740"/>
          </a:xfrm>
          <a:custGeom>
            <a:avLst/>
            <a:gdLst/>
            <a:ahLst/>
            <a:cxnLst/>
            <a:rect l="l" t="t" r="r" b="b"/>
            <a:pathLst>
              <a:path w="842644" h="5666740">
                <a:moveTo>
                  <a:pt x="842595" y="0"/>
                </a:moveTo>
                <a:lnTo>
                  <a:pt x="0" y="0"/>
                </a:lnTo>
                <a:lnTo>
                  <a:pt x="0" y="5666152"/>
                </a:lnTo>
                <a:lnTo>
                  <a:pt x="842595" y="0"/>
                </a:lnTo>
                <a:close/>
              </a:path>
            </a:pathLst>
          </a:custGeom>
          <a:solidFill>
            <a:srgbClr val="A0CA31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447800" y="2963728"/>
            <a:ext cx="7753399" cy="2375009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lang="en-US" sz="5400" spc="-10" dirty="0"/>
              <a:t>React- Routing</a:t>
            </a:r>
            <a:br>
              <a:rPr lang="en-US" sz="5400" spc="-10" dirty="0"/>
            </a:br>
            <a:br>
              <a:rPr lang="en-US" sz="5400" spc="-10" dirty="0"/>
            </a:br>
            <a:r>
              <a:rPr lang="en-US" sz="3200" spc="-10" dirty="0"/>
              <a:t>Laiba Imran</a:t>
            </a:r>
            <a:endParaRPr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ABB4B-B8E6-D4BE-5104-4E5F9E5CE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E1E4CCE-9209-179C-12E6-2E13787D3F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072" y="685800"/>
            <a:ext cx="79307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dirty="0"/>
              <a:t>Basic Usage of React Router Method 1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B307B70-1BB1-CD0C-64B4-C83F1FBDED62}"/>
              </a:ext>
            </a:extLst>
          </p:cNvPr>
          <p:cNvSpPr txBox="1"/>
          <p:nvPr/>
        </p:nvSpPr>
        <p:spPr>
          <a:xfrm>
            <a:off x="756073" y="1524000"/>
            <a:ext cx="8616527" cy="413446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React from "react"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</a:t>
            </a:r>
            <a:r>
              <a:rPr lang="en-US" altLang="en-US" sz="2000" b="1" dirty="0" err="1">
                <a:solidFill>
                  <a:srgbClr val="00B050"/>
                </a:solidFill>
              </a:rPr>
              <a:t>ReactDOM</a:t>
            </a:r>
            <a:r>
              <a:rPr lang="en-US" altLang="en-US" sz="2000" b="1" dirty="0">
                <a:solidFill>
                  <a:srgbClr val="00B050"/>
                </a:solidFill>
              </a:rPr>
              <a:t> from "react-</a:t>
            </a:r>
            <a:r>
              <a:rPr lang="en-US" altLang="en-US" sz="2000" b="1" dirty="0" err="1">
                <a:solidFill>
                  <a:srgbClr val="00B050"/>
                </a:solidFill>
              </a:rPr>
              <a:t>dom</a:t>
            </a:r>
            <a:r>
              <a:rPr lang="en-US" altLang="en-US" sz="2000" b="1" dirty="0">
                <a:solidFill>
                  <a:srgbClr val="00B050"/>
                </a:solidFill>
              </a:rPr>
              <a:t>/client"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App from "./App"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{ </a:t>
            </a:r>
            <a:r>
              <a:rPr lang="en-US" altLang="en-US" sz="2000" b="1" dirty="0" err="1">
                <a:solidFill>
                  <a:srgbClr val="00B050"/>
                </a:solidFill>
              </a:rPr>
              <a:t>BrowserRouter</a:t>
            </a:r>
            <a:r>
              <a:rPr lang="en-US" altLang="en-US" sz="2000" b="1" dirty="0">
                <a:solidFill>
                  <a:srgbClr val="00B050"/>
                </a:solidFill>
              </a:rPr>
              <a:t> as Router} from "react-router-</a:t>
            </a:r>
            <a:r>
              <a:rPr lang="en-US" altLang="en-US" sz="2000" b="1" dirty="0" err="1">
                <a:solidFill>
                  <a:srgbClr val="00B050"/>
                </a:solidFill>
              </a:rPr>
              <a:t>dom</a:t>
            </a:r>
            <a:r>
              <a:rPr lang="en-US" altLang="en-US" sz="2000" b="1" dirty="0">
                <a:solidFill>
                  <a:srgbClr val="00B050"/>
                </a:solidFill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const root = </a:t>
            </a:r>
            <a:r>
              <a:rPr lang="en-US" altLang="en-US" sz="2000" b="1" dirty="0" err="1">
                <a:solidFill>
                  <a:srgbClr val="00B050"/>
                </a:solidFill>
              </a:rPr>
              <a:t>ReactDOM.createRoot</a:t>
            </a:r>
            <a:r>
              <a:rPr lang="en-US" altLang="en-US" sz="2000" b="1" dirty="0">
                <a:solidFill>
                  <a:srgbClr val="00B050"/>
                </a:solidFill>
              </a:rPr>
              <a:t>(</a:t>
            </a:r>
            <a:r>
              <a:rPr lang="en-US" altLang="en-US" sz="2000" b="1" dirty="0" err="1">
                <a:solidFill>
                  <a:srgbClr val="00B050"/>
                </a:solidFill>
              </a:rPr>
              <a:t>document.getElementById</a:t>
            </a:r>
            <a:r>
              <a:rPr lang="en-US" altLang="en-US" sz="2000" b="1" dirty="0">
                <a:solidFill>
                  <a:srgbClr val="00B050"/>
                </a:solidFill>
              </a:rPr>
              <a:t>("root"))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00B050"/>
                </a:solidFill>
              </a:rPr>
              <a:t>root.render</a:t>
            </a:r>
            <a:r>
              <a:rPr lang="en-US" altLang="en-US" sz="2000" b="1" dirty="0">
                <a:solidFill>
                  <a:srgbClr val="00B050"/>
                </a:solidFill>
              </a:rPr>
              <a:t>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&lt;</a:t>
            </a:r>
            <a:r>
              <a:rPr lang="en-US" altLang="en-US" sz="2000" b="1" dirty="0" err="1">
                <a:solidFill>
                  <a:srgbClr val="00B050"/>
                </a:solidFill>
              </a:rPr>
              <a:t>React.StrictMode</a:t>
            </a:r>
            <a:r>
              <a:rPr lang="en-US" altLang="en-US" sz="2000" b="1" dirty="0">
                <a:solidFill>
                  <a:srgbClr val="00B05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&lt;Router&gt;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  &lt;App 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&lt;/Router&gt;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&lt;/</a:t>
            </a:r>
            <a:r>
              <a:rPr lang="en-US" altLang="en-US" sz="2000" b="1" dirty="0" err="1">
                <a:solidFill>
                  <a:srgbClr val="00B050"/>
                </a:solidFill>
              </a:rPr>
              <a:t>React.StrictMode</a:t>
            </a:r>
            <a:r>
              <a:rPr lang="en-US" altLang="en-US" sz="2000" b="1" dirty="0">
                <a:solidFill>
                  <a:srgbClr val="00B05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)</a:t>
            </a:r>
            <a:endParaRPr lang="en-US" sz="2400" b="0" i="0" dirty="0">
              <a:solidFill>
                <a:srgbClr val="00B05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1669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6F542-2B42-5E7B-18D1-D84821799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DA59925-D854-C17D-F57B-67FD6D9F41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7924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dirty="0"/>
              <a:t>Basic Usage of React Router Method 1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B783065-EA17-9511-7EC4-4C64E7DCEF5A}"/>
              </a:ext>
            </a:extLst>
          </p:cNvPr>
          <p:cNvSpPr txBox="1"/>
          <p:nvPr/>
        </p:nvSpPr>
        <p:spPr>
          <a:xfrm>
            <a:off x="685800" y="1066800"/>
            <a:ext cx="7924800" cy="5365571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{ Route, Routes, Link } from "react-router-</a:t>
            </a:r>
            <a:r>
              <a:rPr lang="en-US" altLang="en-US" sz="2000" b="1" dirty="0" err="1">
                <a:solidFill>
                  <a:srgbClr val="00B050"/>
                </a:solidFill>
              </a:rPr>
              <a:t>dom</a:t>
            </a:r>
            <a:r>
              <a:rPr lang="en-US" altLang="en-US" sz="2000" b="1" dirty="0">
                <a:solidFill>
                  <a:srgbClr val="00B050"/>
                </a:solidFill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{ Home } from "./Home"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{ </a:t>
            </a:r>
            <a:r>
              <a:rPr lang="en-US" altLang="en-US" sz="2000" b="1" dirty="0" err="1">
                <a:solidFill>
                  <a:srgbClr val="00B050"/>
                </a:solidFill>
              </a:rPr>
              <a:t>BookRoutes</a:t>
            </a:r>
            <a:r>
              <a:rPr lang="en-US" altLang="en-US" sz="2000" b="1" dirty="0">
                <a:solidFill>
                  <a:srgbClr val="00B050"/>
                </a:solidFill>
              </a:rPr>
              <a:t> } from "./Routes/</a:t>
            </a:r>
            <a:r>
              <a:rPr lang="en-US" altLang="en-US" sz="2000" b="1" dirty="0" err="1">
                <a:solidFill>
                  <a:srgbClr val="00B050"/>
                </a:solidFill>
              </a:rPr>
              <a:t>BookRoutes</a:t>
            </a:r>
            <a:r>
              <a:rPr lang="en-US" altLang="en-US" sz="2000" b="1" dirty="0">
                <a:solidFill>
                  <a:srgbClr val="00B050"/>
                </a:solidFill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export function App()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return 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&lt;</a:t>
            </a:r>
            <a:r>
              <a:rPr lang="en-US" altLang="en-US" sz="2000" b="1" dirty="0" err="1">
                <a:solidFill>
                  <a:srgbClr val="00B050"/>
                </a:solidFill>
              </a:rPr>
              <a:t>React.Fragment</a:t>
            </a:r>
            <a:r>
              <a:rPr lang="en-US" altLang="en-US" sz="2000" b="1" dirty="0">
                <a:solidFill>
                  <a:srgbClr val="00B05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  &lt;</a:t>
            </a:r>
            <a:r>
              <a:rPr lang="en-US" altLang="en-US" sz="2000" b="1" dirty="0" err="1">
                <a:solidFill>
                  <a:srgbClr val="00B050"/>
                </a:solidFill>
              </a:rPr>
              <a:t>ul</a:t>
            </a:r>
            <a:r>
              <a:rPr lang="en-US" altLang="en-US" sz="2000" b="1" dirty="0">
                <a:solidFill>
                  <a:srgbClr val="00B05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    	&lt;li&gt;&lt;Link to="/"&gt;Home&lt;/Link&gt;&lt;/li&gt;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    	&lt;li&gt;&lt;Link to="/books"&gt;Books&lt;/Link&gt;&lt;/li&gt;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  &lt;/</a:t>
            </a:r>
            <a:r>
              <a:rPr lang="en-US" altLang="en-US" sz="2000" b="1" dirty="0" err="1">
                <a:solidFill>
                  <a:srgbClr val="00B050"/>
                </a:solidFill>
              </a:rPr>
              <a:t>ul</a:t>
            </a:r>
            <a:r>
              <a:rPr lang="en-US" altLang="en-US" sz="2000" b="1" dirty="0">
                <a:solidFill>
                  <a:srgbClr val="00B05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  &lt;Routes&gt;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    	&lt;Route path="/" element={&lt;Home /&gt;} 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	&lt;Route path="/books/*" element={&lt;</a:t>
            </a:r>
            <a:r>
              <a:rPr lang="en-US" altLang="en-US" sz="2000" b="1" dirty="0" err="1">
                <a:solidFill>
                  <a:srgbClr val="00B050"/>
                </a:solidFill>
              </a:rPr>
              <a:t>BookRoutes</a:t>
            </a:r>
            <a:r>
              <a:rPr lang="en-US" altLang="en-US" sz="2000" b="1" dirty="0">
                <a:solidFill>
                  <a:srgbClr val="00B050"/>
                </a:solidFill>
              </a:rPr>
              <a:t> /&gt;} /&gt;</a:t>
            </a:r>
          </a:p>
          <a:p>
            <a:pPr>
              <a:spcBef>
                <a:spcPct val="0"/>
              </a:spcBef>
            </a:pPr>
            <a:r>
              <a:rPr lang="en-US" altLang="en-US" sz="2000" b="1" dirty="0">
                <a:solidFill>
                  <a:srgbClr val="00B050"/>
                </a:solidFill>
              </a:rPr>
              <a:t>     &lt;/Routes&gt;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 &lt;/</a:t>
            </a:r>
            <a:r>
              <a:rPr lang="en-US" altLang="en-US" sz="2000" b="1" dirty="0" err="1">
                <a:solidFill>
                  <a:srgbClr val="00B050"/>
                </a:solidFill>
              </a:rPr>
              <a:t>React.Fragment</a:t>
            </a:r>
            <a:r>
              <a:rPr lang="en-US" altLang="en-US" sz="2000" b="1" dirty="0">
                <a:solidFill>
                  <a:srgbClr val="00B05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)}</a:t>
            </a:r>
          </a:p>
        </p:txBody>
      </p:sp>
    </p:spTree>
    <p:extLst>
      <p:ext uri="{BB962C8B-B14F-4D97-AF65-F5344CB8AC3E}">
        <p14:creationId xmlns:p14="http://schemas.microsoft.com/office/powerpoint/2010/main" val="253776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A595B-C676-35FE-54F0-BCDF0CD9F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104627D-CDB8-BB71-FB93-2733B73BA9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7924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dirty="0"/>
              <a:t>Basic Usage of React Router Method 1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4A7C08C-2724-15BE-D7F8-036D5B319F2B}"/>
              </a:ext>
            </a:extLst>
          </p:cNvPr>
          <p:cNvSpPr txBox="1"/>
          <p:nvPr/>
        </p:nvSpPr>
        <p:spPr>
          <a:xfrm>
            <a:off x="685800" y="1066800"/>
            <a:ext cx="7924800" cy="3826689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{ Routes, Route } from "react-router-</a:t>
            </a:r>
            <a:r>
              <a:rPr lang="en-US" altLang="en-US" sz="2000" b="1" dirty="0" err="1">
                <a:solidFill>
                  <a:srgbClr val="00B050"/>
                </a:solidFill>
              </a:rPr>
              <a:t>dom</a:t>
            </a:r>
            <a:r>
              <a:rPr lang="en-US" altLang="en-US" sz="2000" b="1" dirty="0">
                <a:solidFill>
                  <a:srgbClr val="00B050"/>
                </a:solidFill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{ </a:t>
            </a:r>
            <a:r>
              <a:rPr lang="en-US" altLang="en-US" sz="2000" b="1" dirty="0" err="1">
                <a:solidFill>
                  <a:srgbClr val="00B050"/>
                </a:solidFill>
              </a:rPr>
              <a:t>BookList</a:t>
            </a:r>
            <a:r>
              <a:rPr lang="en-US" altLang="en-US" sz="2000" b="1" dirty="0">
                <a:solidFill>
                  <a:srgbClr val="00B050"/>
                </a:solidFill>
              </a:rPr>
              <a:t> } from "./</a:t>
            </a:r>
            <a:r>
              <a:rPr lang="en-US" altLang="en-US" sz="2000" b="1" dirty="0" err="1">
                <a:solidFill>
                  <a:srgbClr val="00B050"/>
                </a:solidFill>
              </a:rPr>
              <a:t>BookList</a:t>
            </a:r>
            <a:r>
              <a:rPr lang="en-US" altLang="en-US" sz="2000" b="1" dirty="0">
                <a:solidFill>
                  <a:srgbClr val="00B050"/>
                </a:solidFill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{ Book } from "./Book"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export function </a:t>
            </a:r>
            <a:r>
              <a:rPr lang="en-US" altLang="en-US" sz="2000" b="1" dirty="0" err="1">
                <a:solidFill>
                  <a:srgbClr val="00B050"/>
                </a:solidFill>
              </a:rPr>
              <a:t>BookRoutes</a:t>
            </a:r>
            <a:r>
              <a:rPr lang="en-US" altLang="en-US" sz="2000" b="1" dirty="0">
                <a:solidFill>
                  <a:srgbClr val="00B050"/>
                </a:solidFill>
              </a:rPr>
              <a:t>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return 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&lt;Routes&gt;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    &lt;Route index element={&lt;</a:t>
            </a:r>
            <a:r>
              <a:rPr lang="en-US" altLang="en-US" sz="2000" b="1" dirty="0" err="1">
                <a:solidFill>
                  <a:srgbClr val="00B050"/>
                </a:solidFill>
              </a:rPr>
              <a:t>BookList</a:t>
            </a:r>
            <a:r>
              <a:rPr lang="en-US" altLang="en-US" sz="2000" b="1" dirty="0">
                <a:solidFill>
                  <a:srgbClr val="00B050"/>
                </a:solidFill>
              </a:rPr>
              <a:t> /&gt;} 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    &lt;Route path=":id" element={&lt;Book /&gt;} 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&lt;/Routes&gt;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0413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BA57E-2E31-F64F-EE9C-9287A72B7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EC0E9AD-69B6-F7BC-6E09-3E9B77EA0C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2590800"/>
            <a:ext cx="80492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dirty="0"/>
              <a:t>Nesting Routes Method 2: using Nesting routes in App.js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90496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E8F78-2B0C-3987-F2CE-2A814FAEE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8EB117F-AEE0-9718-1255-6FF61A73D4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072" y="642621"/>
            <a:ext cx="80831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dirty="0"/>
              <a:t>Basic Usage of React Router Method 2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E64AE4E-BCDD-51D6-1B48-A7CEECBD64E9}"/>
              </a:ext>
            </a:extLst>
          </p:cNvPr>
          <p:cNvSpPr txBox="1"/>
          <p:nvPr/>
        </p:nvSpPr>
        <p:spPr>
          <a:xfrm>
            <a:off x="756073" y="1524000"/>
            <a:ext cx="8616527" cy="413446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React from "react"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</a:t>
            </a:r>
            <a:r>
              <a:rPr lang="en-US" altLang="en-US" sz="2000" b="1" dirty="0" err="1">
                <a:solidFill>
                  <a:srgbClr val="00B050"/>
                </a:solidFill>
              </a:rPr>
              <a:t>ReactDOM</a:t>
            </a:r>
            <a:r>
              <a:rPr lang="en-US" altLang="en-US" sz="2000" b="1" dirty="0">
                <a:solidFill>
                  <a:srgbClr val="00B050"/>
                </a:solidFill>
              </a:rPr>
              <a:t> from "react-</a:t>
            </a:r>
            <a:r>
              <a:rPr lang="en-US" altLang="en-US" sz="2000" b="1" dirty="0" err="1">
                <a:solidFill>
                  <a:srgbClr val="00B050"/>
                </a:solidFill>
              </a:rPr>
              <a:t>dom</a:t>
            </a:r>
            <a:r>
              <a:rPr lang="en-US" altLang="en-US" sz="2000" b="1" dirty="0">
                <a:solidFill>
                  <a:srgbClr val="00B050"/>
                </a:solidFill>
              </a:rPr>
              <a:t>/client"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App from "./App"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{ </a:t>
            </a:r>
            <a:r>
              <a:rPr lang="en-US" altLang="en-US" sz="2000" b="1" dirty="0" err="1">
                <a:solidFill>
                  <a:srgbClr val="00B050"/>
                </a:solidFill>
              </a:rPr>
              <a:t>BrowserRouter</a:t>
            </a:r>
            <a:r>
              <a:rPr lang="en-US" altLang="en-US" sz="2000" b="1" dirty="0">
                <a:solidFill>
                  <a:srgbClr val="00B050"/>
                </a:solidFill>
              </a:rPr>
              <a:t> as Router} from "react-router-</a:t>
            </a:r>
            <a:r>
              <a:rPr lang="en-US" altLang="en-US" sz="2000" b="1" dirty="0" err="1">
                <a:solidFill>
                  <a:srgbClr val="00B050"/>
                </a:solidFill>
              </a:rPr>
              <a:t>dom</a:t>
            </a:r>
            <a:r>
              <a:rPr lang="en-US" altLang="en-US" sz="2000" b="1" dirty="0">
                <a:solidFill>
                  <a:srgbClr val="00B050"/>
                </a:solidFill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const root = </a:t>
            </a:r>
            <a:r>
              <a:rPr lang="en-US" altLang="en-US" sz="2000" b="1" dirty="0" err="1">
                <a:solidFill>
                  <a:srgbClr val="00B050"/>
                </a:solidFill>
              </a:rPr>
              <a:t>ReactDOM.createRoot</a:t>
            </a:r>
            <a:r>
              <a:rPr lang="en-US" altLang="en-US" sz="2000" b="1" dirty="0">
                <a:solidFill>
                  <a:srgbClr val="00B050"/>
                </a:solidFill>
              </a:rPr>
              <a:t>(</a:t>
            </a:r>
            <a:r>
              <a:rPr lang="en-US" altLang="en-US" sz="2000" b="1" dirty="0" err="1">
                <a:solidFill>
                  <a:srgbClr val="00B050"/>
                </a:solidFill>
              </a:rPr>
              <a:t>document.getElementById</a:t>
            </a:r>
            <a:r>
              <a:rPr lang="en-US" altLang="en-US" sz="2000" b="1" dirty="0">
                <a:solidFill>
                  <a:srgbClr val="00B050"/>
                </a:solidFill>
              </a:rPr>
              <a:t>("root"))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00B050"/>
                </a:solidFill>
              </a:rPr>
              <a:t>root.render</a:t>
            </a:r>
            <a:r>
              <a:rPr lang="en-US" altLang="en-US" sz="2000" b="1" dirty="0">
                <a:solidFill>
                  <a:srgbClr val="00B050"/>
                </a:solidFill>
              </a:rPr>
              <a:t>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&lt;</a:t>
            </a:r>
            <a:r>
              <a:rPr lang="en-US" altLang="en-US" sz="2000" b="1" dirty="0" err="1">
                <a:solidFill>
                  <a:srgbClr val="00B050"/>
                </a:solidFill>
              </a:rPr>
              <a:t>React.StrictMode</a:t>
            </a:r>
            <a:r>
              <a:rPr lang="en-US" altLang="en-US" sz="2000" b="1" dirty="0">
                <a:solidFill>
                  <a:srgbClr val="00B05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&lt;Router&gt;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  &lt;App 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&lt;/Router&gt;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&lt;/</a:t>
            </a:r>
            <a:r>
              <a:rPr lang="en-US" altLang="en-US" sz="2000" b="1" dirty="0" err="1">
                <a:solidFill>
                  <a:srgbClr val="00B050"/>
                </a:solidFill>
              </a:rPr>
              <a:t>React.StrictMode</a:t>
            </a:r>
            <a:r>
              <a:rPr lang="en-US" altLang="en-US" sz="2000" b="1" dirty="0">
                <a:solidFill>
                  <a:srgbClr val="00B05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)</a:t>
            </a:r>
            <a:endParaRPr lang="en-US" sz="2400" b="0" i="0" dirty="0">
              <a:solidFill>
                <a:srgbClr val="00B05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7975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B7487-B6AE-DB96-9CA7-C87856FBE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DB342D3-7708-CF5D-028C-3B3378F9ED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8382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dirty="0"/>
              <a:t>Basic Usage of React Router Method 2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F1B6520-225B-0104-5D2B-89642538E9F1}"/>
              </a:ext>
            </a:extLst>
          </p:cNvPr>
          <p:cNvSpPr txBox="1"/>
          <p:nvPr/>
        </p:nvSpPr>
        <p:spPr>
          <a:xfrm>
            <a:off x="685800" y="869763"/>
            <a:ext cx="9448800" cy="59811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{ Route, Routes, Link } from "react-router-</a:t>
            </a:r>
            <a:r>
              <a:rPr lang="en-US" altLang="en-US" sz="2000" b="1" dirty="0" err="1">
                <a:solidFill>
                  <a:srgbClr val="00B050"/>
                </a:solidFill>
              </a:rPr>
              <a:t>dom</a:t>
            </a:r>
            <a:r>
              <a:rPr lang="en-US" altLang="en-US" sz="2000" b="1" dirty="0">
                <a:solidFill>
                  <a:srgbClr val="00B050"/>
                </a:solidFill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{ Home } from "./Home"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{ </a:t>
            </a:r>
            <a:r>
              <a:rPr lang="en-US" altLang="en-US" sz="2000" b="1" dirty="0" err="1">
                <a:solidFill>
                  <a:srgbClr val="00B050"/>
                </a:solidFill>
              </a:rPr>
              <a:t>BookList</a:t>
            </a:r>
            <a:r>
              <a:rPr lang="en-US" altLang="en-US" sz="2000" b="1" dirty="0">
                <a:solidFill>
                  <a:srgbClr val="00B050"/>
                </a:solidFill>
              </a:rPr>
              <a:t> } from "./</a:t>
            </a:r>
            <a:r>
              <a:rPr lang="en-US" altLang="en-US" sz="2000" b="1" dirty="0" err="1">
                <a:solidFill>
                  <a:srgbClr val="00B050"/>
                </a:solidFill>
              </a:rPr>
              <a:t>BookList</a:t>
            </a:r>
            <a:r>
              <a:rPr lang="en-US" altLang="en-US" sz="2000" b="1" dirty="0">
                <a:solidFill>
                  <a:srgbClr val="00B050"/>
                </a:solidFill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{ Book } from "./Book"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export function App()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return 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&lt;</a:t>
            </a:r>
            <a:r>
              <a:rPr lang="en-US" altLang="en-US" sz="2000" b="1" dirty="0" err="1">
                <a:solidFill>
                  <a:srgbClr val="00B050"/>
                </a:solidFill>
              </a:rPr>
              <a:t>React.Fragment</a:t>
            </a:r>
            <a:r>
              <a:rPr lang="en-US" altLang="en-US" sz="2000" b="1" dirty="0">
                <a:solidFill>
                  <a:srgbClr val="00B05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  &lt;</a:t>
            </a:r>
            <a:r>
              <a:rPr lang="en-US" altLang="en-US" sz="2000" b="1" dirty="0" err="1">
                <a:solidFill>
                  <a:srgbClr val="00B050"/>
                </a:solidFill>
              </a:rPr>
              <a:t>ul</a:t>
            </a:r>
            <a:r>
              <a:rPr lang="en-US" altLang="en-US" sz="2000" b="1" dirty="0">
                <a:solidFill>
                  <a:srgbClr val="00B05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    	&lt;li&gt;&lt;Link to="/"&gt;Home&lt;/Link&gt;&lt;/li&gt;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    	&lt;li&gt;&lt;Link to="/books"&gt;Books&lt;/Link&gt;&lt;/li&gt;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  &lt;/</a:t>
            </a:r>
            <a:r>
              <a:rPr lang="en-US" altLang="en-US" sz="2000" b="1" dirty="0" err="1">
                <a:solidFill>
                  <a:srgbClr val="00B050"/>
                </a:solidFill>
              </a:rPr>
              <a:t>ul</a:t>
            </a:r>
            <a:r>
              <a:rPr lang="en-US" altLang="en-US" sz="2000" b="1" dirty="0">
                <a:solidFill>
                  <a:srgbClr val="00B05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  &lt;Routes&gt;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    	&lt;Route path="/" element={&lt;Home /&gt;} 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	&lt;Route path="/books" element={&lt;</a:t>
            </a:r>
            <a:r>
              <a:rPr lang="en-US" altLang="en-US" sz="2000" b="1" dirty="0" err="1">
                <a:solidFill>
                  <a:srgbClr val="00B050"/>
                </a:solidFill>
              </a:rPr>
              <a:t>BookList</a:t>
            </a:r>
            <a:r>
              <a:rPr lang="en-US" altLang="en-US" sz="2000" b="1" dirty="0">
                <a:solidFill>
                  <a:srgbClr val="00B050"/>
                </a:solidFill>
              </a:rPr>
              <a:t> /&gt;}&gt; 					&lt;Route path=":id" element={&lt;Book /&gt;} /&gt;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	&lt;/Route&gt;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 &lt;/Routes&gt;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 &lt;/</a:t>
            </a:r>
            <a:r>
              <a:rPr lang="en-US" altLang="en-US" sz="2000" b="1" dirty="0" err="1">
                <a:solidFill>
                  <a:srgbClr val="00B050"/>
                </a:solidFill>
              </a:rPr>
              <a:t>React.Fragment</a:t>
            </a:r>
            <a:r>
              <a:rPr lang="en-US" altLang="en-US" sz="2000" b="1" dirty="0">
                <a:solidFill>
                  <a:srgbClr val="00B050"/>
                </a:solidFill>
              </a:rPr>
              <a:t>&gt; )}</a:t>
            </a:r>
          </a:p>
        </p:txBody>
      </p:sp>
    </p:spTree>
    <p:extLst>
      <p:ext uri="{BB962C8B-B14F-4D97-AF65-F5344CB8AC3E}">
        <p14:creationId xmlns:p14="http://schemas.microsoft.com/office/powerpoint/2010/main" val="3573955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7BBC9-826E-7A7D-6489-BDD9945C0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EE70A6D-2084-92A9-8B7A-A32F9B1BA0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2590800"/>
            <a:ext cx="80492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dirty="0"/>
              <a:t>Nesting Routes Method 3: using </a:t>
            </a:r>
            <a:r>
              <a:rPr lang="en-US" altLang="en-US" dirty="0" err="1"/>
              <a:t>useRoutes</a:t>
            </a:r>
            <a:r>
              <a:rPr lang="en-US" altLang="en-US" dirty="0"/>
              <a:t>() Hook in App.js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660729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8A3C2-2BFF-564A-4A6D-4966DEEF8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3E6DDD5-FDCA-51F8-EAC8-4DB9AF0664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072" y="642621"/>
            <a:ext cx="80831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dirty="0"/>
              <a:t>Basic Usage of React Router Method 3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E96074E-637B-C7F5-984F-4AEF76DF35C4}"/>
              </a:ext>
            </a:extLst>
          </p:cNvPr>
          <p:cNvSpPr txBox="1"/>
          <p:nvPr/>
        </p:nvSpPr>
        <p:spPr>
          <a:xfrm>
            <a:off x="756073" y="1524000"/>
            <a:ext cx="8616527" cy="413446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React from "react"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</a:t>
            </a:r>
            <a:r>
              <a:rPr lang="en-US" altLang="en-US" sz="2000" b="1" dirty="0" err="1">
                <a:solidFill>
                  <a:srgbClr val="00B050"/>
                </a:solidFill>
              </a:rPr>
              <a:t>ReactDOM</a:t>
            </a:r>
            <a:r>
              <a:rPr lang="en-US" altLang="en-US" sz="2000" b="1" dirty="0">
                <a:solidFill>
                  <a:srgbClr val="00B050"/>
                </a:solidFill>
              </a:rPr>
              <a:t> from "react-</a:t>
            </a:r>
            <a:r>
              <a:rPr lang="en-US" altLang="en-US" sz="2000" b="1" dirty="0" err="1">
                <a:solidFill>
                  <a:srgbClr val="00B050"/>
                </a:solidFill>
              </a:rPr>
              <a:t>dom</a:t>
            </a:r>
            <a:r>
              <a:rPr lang="en-US" altLang="en-US" sz="2000" b="1" dirty="0">
                <a:solidFill>
                  <a:srgbClr val="00B050"/>
                </a:solidFill>
              </a:rPr>
              <a:t>/client"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App from "./App"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{ </a:t>
            </a:r>
            <a:r>
              <a:rPr lang="en-US" altLang="en-US" sz="2000" b="1" dirty="0" err="1">
                <a:solidFill>
                  <a:srgbClr val="00B050"/>
                </a:solidFill>
              </a:rPr>
              <a:t>BrowserRouter</a:t>
            </a:r>
            <a:r>
              <a:rPr lang="en-US" altLang="en-US" sz="2000" b="1" dirty="0">
                <a:solidFill>
                  <a:srgbClr val="00B050"/>
                </a:solidFill>
              </a:rPr>
              <a:t> as Router} from "react-router-</a:t>
            </a:r>
            <a:r>
              <a:rPr lang="en-US" altLang="en-US" sz="2000" b="1" dirty="0" err="1">
                <a:solidFill>
                  <a:srgbClr val="00B050"/>
                </a:solidFill>
              </a:rPr>
              <a:t>dom</a:t>
            </a:r>
            <a:r>
              <a:rPr lang="en-US" altLang="en-US" sz="2000" b="1" dirty="0">
                <a:solidFill>
                  <a:srgbClr val="00B050"/>
                </a:solidFill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const root = </a:t>
            </a:r>
            <a:r>
              <a:rPr lang="en-US" altLang="en-US" sz="2000" b="1" dirty="0" err="1">
                <a:solidFill>
                  <a:srgbClr val="00B050"/>
                </a:solidFill>
              </a:rPr>
              <a:t>ReactDOM.createRoot</a:t>
            </a:r>
            <a:r>
              <a:rPr lang="en-US" altLang="en-US" sz="2000" b="1" dirty="0">
                <a:solidFill>
                  <a:srgbClr val="00B050"/>
                </a:solidFill>
              </a:rPr>
              <a:t>(</a:t>
            </a:r>
            <a:r>
              <a:rPr lang="en-US" altLang="en-US" sz="2000" b="1" dirty="0" err="1">
                <a:solidFill>
                  <a:srgbClr val="00B050"/>
                </a:solidFill>
              </a:rPr>
              <a:t>document.getElementById</a:t>
            </a:r>
            <a:r>
              <a:rPr lang="en-US" altLang="en-US" sz="2000" b="1" dirty="0">
                <a:solidFill>
                  <a:srgbClr val="00B050"/>
                </a:solidFill>
              </a:rPr>
              <a:t>("root"))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00B050"/>
                </a:solidFill>
              </a:rPr>
              <a:t>root.render</a:t>
            </a:r>
            <a:r>
              <a:rPr lang="en-US" altLang="en-US" sz="2000" b="1" dirty="0">
                <a:solidFill>
                  <a:srgbClr val="00B050"/>
                </a:solidFill>
              </a:rPr>
              <a:t>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&lt;</a:t>
            </a:r>
            <a:r>
              <a:rPr lang="en-US" altLang="en-US" sz="2000" b="1" dirty="0" err="1">
                <a:solidFill>
                  <a:srgbClr val="00B050"/>
                </a:solidFill>
              </a:rPr>
              <a:t>React.StrictMode</a:t>
            </a:r>
            <a:r>
              <a:rPr lang="en-US" altLang="en-US" sz="2000" b="1" dirty="0">
                <a:solidFill>
                  <a:srgbClr val="00B05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&lt;Router&gt;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  &lt;App 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&lt;/Router&gt;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&lt;/</a:t>
            </a:r>
            <a:r>
              <a:rPr lang="en-US" altLang="en-US" sz="2000" b="1" dirty="0" err="1">
                <a:solidFill>
                  <a:srgbClr val="00B050"/>
                </a:solidFill>
              </a:rPr>
              <a:t>React.StrictMode</a:t>
            </a:r>
            <a:r>
              <a:rPr lang="en-US" altLang="en-US" sz="2000" b="1" dirty="0">
                <a:solidFill>
                  <a:srgbClr val="00B05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)</a:t>
            </a:r>
            <a:endParaRPr lang="en-US" sz="2400" b="0" i="0" dirty="0">
              <a:solidFill>
                <a:srgbClr val="00B05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6524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6C88C-C461-3DA1-6323-45AD7D161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EEAF7A5-3095-6402-D618-61B1369A96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8382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dirty="0"/>
              <a:t>Basic Usage of React Router Method 3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2BF2FE8-7D4B-9CF9-D3E3-B9D16BA0FC4A}"/>
              </a:ext>
            </a:extLst>
          </p:cNvPr>
          <p:cNvSpPr txBox="1"/>
          <p:nvPr/>
        </p:nvSpPr>
        <p:spPr>
          <a:xfrm>
            <a:off x="685800" y="869763"/>
            <a:ext cx="9601200" cy="58426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{ Route, Routes } from "react-router-</a:t>
            </a:r>
            <a:r>
              <a:rPr lang="en-US" altLang="en-US" sz="2000" b="1" dirty="0" err="1">
                <a:solidFill>
                  <a:srgbClr val="00B050"/>
                </a:solidFill>
              </a:rPr>
              <a:t>dom</a:t>
            </a:r>
            <a:r>
              <a:rPr lang="en-US" altLang="en-US" sz="2000" b="1" dirty="0">
                <a:solidFill>
                  <a:srgbClr val="00B050"/>
                </a:solidFill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{ Home } from "./Home"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{ </a:t>
            </a:r>
            <a:r>
              <a:rPr lang="en-US" altLang="en-US" sz="2000" b="1" dirty="0" err="1">
                <a:solidFill>
                  <a:srgbClr val="00B050"/>
                </a:solidFill>
              </a:rPr>
              <a:t>BookList</a:t>
            </a:r>
            <a:r>
              <a:rPr lang="en-US" altLang="en-US" sz="2000" b="1" dirty="0">
                <a:solidFill>
                  <a:srgbClr val="00B050"/>
                </a:solidFill>
              </a:rPr>
              <a:t> } from "./</a:t>
            </a:r>
            <a:r>
              <a:rPr lang="en-US" altLang="en-US" sz="2000" b="1" dirty="0" err="1">
                <a:solidFill>
                  <a:srgbClr val="00B050"/>
                </a:solidFill>
              </a:rPr>
              <a:t>BookList</a:t>
            </a:r>
            <a:r>
              <a:rPr lang="en-US" altLang="en-US" sz="2000" b="1" dirty="0">
                <a:solidFill>
                  <a:srgbClr val="00B050"/>
                </a:solidFill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{ Book } from "./Book"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 b="1" dirty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export function App()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const element = </a:t>
            </a:r>
            <a:r>
              <a:rPr lang="en-US" altLang="en-US" sz="2000" b="1" dirty="0" err="1">
                <a:solidFill>
                  <a:srgbClr val="00B050"/>
                </a:solidFill>
              </a:rPr>
              <a:t>useRoutes</a:t>
            </a:r>
            <a:r>
              <a:rPr lang="en-US" altLang="en-US" sz="2000" b="1" dirty="0">
                <a:solidFill>
                  <a:srgbClr val="00B050"/>
                </a:solidFill>
              </a:rPr>
              <a:t>([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{   path: "/", element: &lt;Home /&gt;, },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{    path: "/books",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     children: [  { index: true, element: &lt;</a:t>
            </a:r>
            <a:r>
              <a:rPr lang="en-US" altLang="en-US" sz="2000" b="1" dirty="0" err="1">
                <a:solidFill>
                  <a:srgbClr val="00B050"/>
                </a:solidFill>
              </a:rPr>
              <a:t>BookList</a:t>
            </a:r>
            <a:r>
              <a:rPr lang="en-US" altLang="en-US" sz="2000" b="1" dirty="0">
                <a:solidFill>
                  <a:srgbClr val="00B050"/>
                </a:solidFill>
              </a:rPr>
              <a:t> /&gt; }, { path: ":id", element: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     &lt;Book /&gt; }, ], }, ])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return 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&lt;</a:t>
            </a:r>
            <a:r>
              <a:rPr lang="en-US" altLang="en-US" sz="2000" b="1" dirty="0" err="1">
                <a:solidFill>
                  <a:srgbClr val="00B050"/>
                </a:solidFill>
              </a:rPr>
              <a:t>React.Fragment</a:t>
            </a:r>
            <a:r>
              <a:rPr lang="en-US" altLang="en-US" sz="2000" b="1" dirty="0">
                <a:solidFill>
                  <a:srgbClr val="00B05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  &lt;</a:t>
            </a:r>
            <a:r>
              <a:rPr lang="en-US" altLang="en-US" sz="2000" b="1" dirty="0" err="1">
                <a:solidFill>
                  <a:srgbClr val="00B050"/>
                </a:solidFill>
              </a:rPr>
              <a:t>ul</a:t>
            </a:r>
            <a:r>
              <a:rPr lang="en-US" altLang="en-US" sz="2000" b="1" dirty="0">
                <a:solidFill>
                  <a:srgbClr val="00B05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    	&lt;li&gt;&lt;Link to="/"&gt;Home&lt;/Link&gt;&lt;/li&gt;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    	&lt;li&gt;&lt;Link to="/books"&gt;Books&lt;/Link&gt;&lt;/li&gt;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  &lt;/</a:t>
            </a:r>
            <a:r>
              <a:rPr lang="en-US" altLang="en-US" sz="2000" b="1" dirty="0" err="1">
                <a:solidFill>
                  <a:srgbClr val="00B050"/>
                </a:solidFill>
              </a:rPr>
              <a:t>ul</a:t>
            </a:r>
            <a:r>
              <a:rPr lang="en-US" altLang="en-US" sz="2000" b="1" dirty="0">
                <a:solidFill>
                  <a:srgbClr val="00B05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  {element}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&lt;/</a:t>
            </a:r>
            <a:r>
              <a:rPr lang="en-US" altLang="en-US" sz="2000" b="1" dirty="0" err="1">
                <a:solidFill>
                  <a:srgbClr val="00B050"/>
                </a:solidFill>
              </a:rPr>
              <a:t>React.Fragment</a:t>
            </a:r>
            <a:r>
              <a:rPr lang="en-US" altLang="en-US" sz="2000" b="1" dirty="0">
                <a:solidFill>
                  <a:srgbClr val="00B050"/>
                </a:solidFill>
              </a:rPr>
              <a:t>&gt;}</a:t>
            </a:r>
          </a:p>
        </p:txBody>
      </p:sp>
    </p:spTree>
    <p:extLst>
      <p:ext uri="{BB962C8B-B14F-4D97-AF65-F5344CB8AC3E}">
        <p14:creationId xmlns:p14="http://schemas.microsoft.com/office/powerpoint/2010/main" val="2176369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32ED2-F325-9855-4751-0DF7CEF6E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99EE957-48E9-F1F5-CFD2-AF84217E26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47251"/>
            <a:ext cx="93023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Other React Components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39D338D-AC6A-1DB3-6794-F5AFC7033EA1}"/>
              </a:ext>
            </a:extLst>
          </p:cNvPr>
          <p:cNvSpPr txBox="1"/>
          <p:nvPr/>
        </p:nvSpPr>
        <p:spPr>
          <a:xfrm>
            <a:off x="514815" y="990600"/>
            <a:ext cx="9278166" cy="401135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BrowserRouter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800" dirty="0"/>
              <a:t> vs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HashRouter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42900" lvl="6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&lt;</a:t>
            </a:r>
            <a:r>
              <a:rPr lang="en-US" altLang="en-US" sz="2400" dirty="0" err="1"/>
              <a:t>BrowserRouter</a:t>
            </a:r>
            <a:r>
              <a:rPr lang="en-US" altLang="en-US" sz="2400" dirty="0"/>
              <a:t>&gt;: It is used for handling the dynamic URL.</a:t>
            </a:r>
          </a:p>
          <a:p>
            <a:pPr marL="342900" lvl="6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&lt;</a:t>
            </a:r>
            <a:r>
              <a:rPr lang="en-US" altLang="en-US" sz="2400" dirty="0" err="1"/>
              <a:t>HashRouter</a:t>
            </a:r>
            <a:r>
              <a:rPr lang="en-US" altLang="en-US" sz="2400" dirty="0"/>
              <a:t>&gt;: It is used for handling the static request, for in memory data.</a:t>
            </a:r>
          </a:p>
          <a:p>
            <a:pPr marL="342900" lvl="6" indent="-342900">
              <a:buFont typeface="Arial" panose="020B0604020202020204" pitchFamily="34" charset="0"/>
              <a:buChar char="•"/>
            </a:pPr>
            <a:r>
              <a:rPr lang="en-US" altLang="en-US" sz="2400" dirty="0" err="1"/>
              <a:t>HashRouter</a:t>
            </a:r>
            <a:r>
              <a:rPr lang="en-US" altLang="en-US" sz="2400" dirty="0"/>
              <a:t> has # in URLs which is aesthetically unpleasing</a:t>
            </a:r>
          </a:p>
          <a:p>
            <a:pPr lvl="6"/>
            <a:endParaRPr lang="en-US" altLang="en-US" sz="2400" dirty="0">
              <a:solidFill>
                <a:srgbClr val="00B050"/>
              </a:solidFill>
            </a:endParaRPr>
          </a:p>
          <a:p>
            <a:pPr lvl="6" algn="ctr"/>
            <a:r>
              <a:rPr lang="en-US" altLang="en-US" sz="2400" dirty="0">
                <a:solidFill>
                  <a:srgbClr val="00B050"/>
                </a:solidFill>
              </a:rPr>
              <a:t>http://example.com/#/books </a:t>
            </a:r>
            <a:r>
              <a:rPr lang="en-US" altLang="en-US" sz="2400" dirty="0"/>
              <a:t>instead of </a:t>
            </a:r>
            <a:r>
              <a:rPr lang="en-US" altLang="en-US" sz="2400" dirty="0">
                <a:solidFill>
                  <a:srgbClr val="00B050"/>
                </a:solidFill>
              </a:rPr>
              <a:t>http://example.com/books</a:t>
            </a:r>
            <a:endParaRPr lang="en-US" altLang="en-US" sz="2400" dirty="0"/>
          </a:p>
          <a:p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&lt;Link&gt;</a:t>
            </a:r>
            <a:r>
              <a:rPr lang="en-US" altLang="en-US" sz="2800" dirty="0"/>
              <a:t> vs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NavLink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400" dirty="0" err="1"/>
              <a:t>NavLink</a:t>
            </a:r>
            <a:r>
              <a:rPr lang="en-US" altLang="en-US" sz="2400" dirty="0"/>
              <a:t> allow more styling (e.g. activated link)</a:t>
            </a:r>
          </a:p>
        </p:txBody>
      </p:sp>
    </p:spTree>
    <p:extLst>
      <p:ext uri="{BB962C8B-B14F-4D97-AF65-F5344CB8AC3E}">
        <p14:creationId xmlns:p14="http://schemas.microsoft.com/office/powerpoint/2010/main" val="355557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dirty="0"/>
              <a:t>The Need for Routing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67224" y="1612856"/>
            <a:ext cx="8159327" cy="872034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Usually, we have different pages in a web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do we have different "pages" in a SPA?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61E0F0-7646-54F4-312C-77E5A3C6C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174593"/>
            <a:ext cx="3587616" cy="239703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E632A-E92E-A224-DCD8-EB838DC13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4A44E5C-3C9F-684D-616A-0A065190B9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072" y="642621"/>
            <a:ext cx="80831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dirty="0"/>
              <a:t>Basic Usage of React Hash Router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C756533-1E77-2C7E-B06D-6903E2978BD0}"/>
              </a:ext>
            </a:extLst>
          </p:cNvPr>
          <p:cNvSpPr txBox="1"/>
          <p:nvPr/>
        </p:nvSpPr>
        <p:spPr>
          <a:xfrm>
            <a:off x="756073" y="1524000"/>
            <a:ext cx="8616527" cy="413446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React from "react"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</a:t>
            </a:r>
            <a:r>
              <a:rPr lang="en-US" altLang="en-US" sz="2000" b="1" dirty="0" err="1">
                <a:solidFill>
                  <a:srgbClr val="00B050"/>
                </a:solidFill>
              </a:rPr>
              <a:t>ReactDOM</a:t>
            </a:r>
            <a:r>
              <a:rPr lang="en-US" altLang="en-US" sz="2000" b="1" dirty="0">
                <a:solidFill>
                  <a:srgbClr val="00B050"/>
                </a:solidFill>
              </a:rPr>
              <a:t> from "react-</a:t>
            </a:r>
            <a:r>
              <a:rPr lang="en-US" altLang="en-US" sz="2000" b="1" dirty="0" err="1">
                <a:solidFill>
                  <a:srgbClr val="00B050"/>
                </a:solidFill>
              </a:rPr>
              <a:t>dom</a:t>
            </a:r>
            <a:r>
              <a:rPr lang="en-US" altLang="en-US" sz="2000" b="1" dirty="0">
                <a:solidFill>
                  <a:srgbClr val="00B050"/>
                </a:solidFill>
              </a:rPr>
              <a:t>/client"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{ </a:t>
            </a:r>
            <a:r>
              <a:rPr lang="en-US" altLang="en-US" sz="2000" b="1" dirty="0" err="1">
                <a:solidFill>
                  <a:srgbClr val="00B050"/>
                </a:solidFill>
              </a:rPr>
              <a:t>HashRouter</a:t>
            </a:r>
            <a:r>
              <a:rPr lang="en-US" altLang="en-US" sz="2000" b="1" dirty="0">
                <a:solidFill>
                  <a:srgbClr val="00B050"/>
                </a:solidFill>
              </a:rPr>
              <a:t> } from "react-router-</a:t>
            </a:r>
            <a:r>
              <a:rPr lang="en-US" altLang="en-US" sz="2000" b="1" dirty="0" err="1">
                <a:solidFill>
                  <a:srgbClr val="00B050"/>
                </a:solidFill>
              </a:rPr>
              <a:t>dom</a:t>
            </a:r>
            <a:r>
              <a:rPr lang="en-US" altLang="en-US" sz="2000" b="1" dirty="0">
                <a:solidFill>
                  <a:srgbClr val="00B050"/>
                </a:solidFill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{ App } from "./App"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const </a:t>
            </a:r>
            <a:r>
              <a:rPr lang="en-US" altLang="en-US" sz="2000" b="1" dirty="0" err="1">
                <a:solidFill>
                  <a:srgbClr val="00B050"/>
                </a:solidFill>
              </a:rPr>
              <a:t>rootElement</a:t>
            </a:r>
            <a:r>
              <a:rPr lang="en-US" altLang="en-US" sz="2000" b="1" dirty="0">
                <a:solidFill>
                  <a:srgbClr val="00B050"/>
                </a:solidFill>
              </a:rPr>
              <a:t> = </a:t>
            </a:r>
            <a:r>
              <a:rPr lang="en-US" altLang="en-US" sz="2000" b="1" dirty="0" err="1">
                <a:solidFill>
                  <a:srgbClr val="00B050"/>
                </a:solidFill>
              </a:rPr>
              <a:t>document.getElementById</a:t>
            </a:r>
            <a:r>
              <a:rPr lang="en-US" altLang="en-US" sz="2000" b="1" dirty="0">
                <a:solidFill>
                  <a:srgbClr val="00B050"/>
                </a:solidFill>
              </a:rPr>
              <a:t>("root")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const root = </a:t>
            </a:r>
            <a:r>
              <a:rPr lang="en-US" altLang="en-US" sz="2000" b="1" dirty="0" err="1">
                <a:solidFill>
                  <a:srgbClr val="00B050"/>
                </a:solidFill>
              </a:rPr>
              <a:t>ReactDOM.createRoot</a:t>
            </a:r>
            <a:r>
              <a:rPr lang="en-US" altLang="en-US" sz="2000" b="1" dirty="0">
                <a:solidFill>
                  <a:srgbClr val="00B050"/>
                </a:solidFill>
              </a:rPr>
              <a:t>(</a:t>
            </a:r>
            <a:r>
              <a:rPr lang="en-US" altLang="en-US" sz="2000" b="1" dirty="0" err="1">
                <a:solidFill>
                  <a:srgbClr val="00B050"/>
                </a:solidFill>
              </a:rPr>
              <a:t>rootElement</a:t>
            </a:r>
            <a:r>
              <a:rPr lang="en-US" altLang="en-US" sz="2000" b="1" dirty="0">
                <a:solidFill>
                  <a:srgbClr val="00B050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00B050"/>
                </a:solidFill>
              </a:rPr>
              <a:t>root.render</a:t>
            </a:r>
            <a:r>
              <a:rPr lang="en-US" altLang="en-US" sz="2000" b="1" dirty="0">
                <a:solidFill>
                  <a:srgbClr val="00B050"/>
                </a:solidFill>
              </a:rPr>
              <a:t>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&lt;</a:t>
            </a:r>
            <a:r>
              <a:rPr lang="en-US" altLang="en-US" sz="2000" b="1" dirty="0" err="1">
                <a:solidFill>
                  <a:srgbClr val="00B050"/>
                </a:solidFill>
              </a:rPr>
              <a:t>HashRouter</a:t>
            </a:r>
            <a:r>
              <a:rPr lang="en-US" altLang="en-US" sz="2000" b="1" dirty="0">
                <a:solidFill>
                  <a:srgbClr val="00B050"/>
                </a:solidFill>
              </a:rPr>
              <a:t>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	&lt;App 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&lt;/</a:t>
            </a:r>
            <a:r>
              <a:rPr lang="en-US" altLang="en-US" sz="2000" b="1" dirty="0" err="1">
                <a:solidFill>
                  <a:srgbClr val="00B050"/>
                </a:solidFill>
              </a:rPr>
              <a:t>HashRouter</a:t>
            </a:r>
            <a:r>
              <a:rPr lang="en-US" altLang="en-US" sz="2000" b="1" dirty="0">
                <a:solidFill>
                  <a:srgbClr val="00B05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6477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42CB6-212F-6230-2575-03EF4FA0F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5522ED1-BCAD-D991-6AC1-3F52779F40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088" y="297043"/>
            <a:ext cx="80831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dirty="0"/>
              <a:t>Basic Usage of React Hash Router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3C212CB-E015-0E0E-F55C-E65A5B79DE72}"/>
              </a:ext>
            </a:extLst>
          </p:cNvPr>
          <p:cNvSpPr txBox="1"/>
          <p:nvPr/>
        </p:nvSpPr>
        <p:spPr>
          <a:xfrm>
            <a:off x="489371" y="876875"/>
            <a:ext cx="8616527" cy="59811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{ </a:t>
            </a:r>
            <a:r>
              <a:rPr lang="en-US" altLang="en-US" sz="2000" b="1" dirty="0" err="1">
                <a:solidFill>
                  <a:srgbClr val="00B050"/>
                </a:solidFill>
              </a:rPr>
              <a:t>HashRouter</a:t>
            </a:r>
            <a:r>
              <a:rPr lang="en-US" altLang="en-US" sz="2000" b="1" dirty="0">
                <a:solidFill>
                  <a:srgbClr val="00B050"/>
                </a:solidFill>
              </a:rPr>
              <a:t>, Routes, Route, Link } from "react-router-</a:t>
            </a:r>
            <a:r>
              <a:rPr lang="en-US" altLang="en-US" sz="2000" b="1" dirty="0" err="1">
                <a:solidFill>
                  <a:srgbClr val="00B050"/>
                </a:solidFill>
              </a:rPr>
              <a:t>dom</a:t>
            </a:r>
            <a:r>
              <a:rPr lang="en-US" altLang="en-US" sz="2000" b="1" dirty="0">
                <a:solidFill>
                  <a:srgbClr val="00B050"/>
                </a:solidFill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{ Home } from "./Home"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{ </a:t>
            </a:r>
            <a:r>
              <a:rPr lang="en-US" altLang="en-US" sz="2000" b="1" dirty="0" err="1">
                <a:solidFill>
                  <a:srgbClr val="00B050"/>
                </a:solidFill>
              </a:rPr>
              <a:t>BookList</a:t>
            </a:r>
            <a:r>
              <a:rPr lang="en-US" altLang="en-US" sz="2000" b="1" dirty="0">
                <a:solidFill>
                  <a:srgbClr val="00B050"/>
                </a:solidFill>
              </a:rPr>
              <a:t> } from "./</a:t>
            </a:r>
            <a:r>
              <a:rPr lang="en-US" altLang="en-US" sz="2000" b="1" dirty="0" err="1">
                <a:solidFill>
                  <a:srgbClr val="00B050"/>
                </a:solidFill>
              </a:rPr>
              <a:t>BookList</a:t>
            </a:r>
            <a:r>
              <a:rPr lang="en-US" altLang="en-US" sz="2000" b="1" dirty="0">
                <a:solidFill>
                  <a:srgbClr val="00B050"/>
                </a:solidFill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export function App()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return 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&lt; </a:t>
            </a:r>
            <a:r>
              <a:rPr lang="en-US" altLang="en-US" sz="2000" b="1" dirty="0" err="1">
                <a:solidFill>
                  <a:srgbClr val="00B050"/>
                </a:solidFill>
              </a:rPr>
              <a:t>HashRouter</a:t>
            </a:r>
            <a:r>
              <a:rPr lang="en-US" altLang="en-US" sz="2000" b="1" dirty="0">
                <a:solidFill>
                  <a:srgbClr val="00B050"/>
                </a:solidFill>
              </a:rPr>
              <a:t> &gt;</a:t>
            </a:r>
          </a:p>
          <a:p>
            <a:pPr lvl="4">
              <a:spcBef>
                <a:spcPct val="0"/>
              </a:spcBef>
            </a:pPr>
            <a:r>
              <a:rPr lang="en-US" altLang="en-US" sz="2000" b="1" dirty="0">
                <a:solidFill>
                  <a:srgbClr val="00B050"/>
                </a:solidFill>
              </a:rPr>
              <a:t>    &lt;</a:t>
            </a:r>
            <a:r>
              <a:rPr lang="en-US" altLang="en-US" sz="2000" b="1" dirty="0" err="1">
                <a:solidFill>
                  <a:srgbClr val="00B050"/>
                </a:solidFill>
              </a:rPr>
              <a:t>React.Fragment</a:t>
            </a:r>
            <a:r>
              <a:rPr lang="en-US" altLang="en-US" sz="2000" b="1" dirty="0">
                <a:solidFill>
                  <a:srgbClr val="00B050"/>
                </a:solidFill>
              </a:rPr>
              <a:t>&gt;</a:t>
            </a:r>
          </a:p>
          <a:p>
            <a:pPr lvl="4">
              <a:spcBef>
                <a:spcPct val="0"/>
              </a:spcBef>
            </a:pPr>
            <a:r>
              <a:rPr lang="en-US" altLang="en-US" sz="2000" b="1" dirty="0">
                <a:solidFill>
                  <a:srgbClr val="00B050"/>
                </a:solidFill>
              </a:rPr>
              <a:t>      &lt;</a:t>
            </a:r>
            <a:r>
              <a:rPr lang="en-US" altLang="en-US" sz="2000" b="1" dirty="0" err="1">
                <a:solidFill>
                  <a:srgbClr val="00B050"/>
                </a:solidFill>
              </a:rPr>
              <a:t>ul</a:t>
            </a:r>
            <a:r>
              <a:rPr lang="en-US" altLang="en-US" sz="2000" b="1" dirty="0">
                <a:solidFill>
                  <a:srgbClr val="00B050"/>
                </a:solidFill>
              </a:rPr>
              <a:t>&gt;</a:t>
            </a:r>
          </a:p>
          <a:p>
            <a:pPr lvl="4">
              <a:spcBef>
                <a:spcPct val="0"/>
              </a:spcBef>
            </a:pPr>
            <a:r>
              <a:rPr lang="en-US" altLang="en-US" sz="2000" b="1" dirty="0">
                <a:solidFill>
                  <a:srgbClr val="00B050"/>
                </a:solidFill>
              </a:rPr>
              <a:t>        	&lt;li&gt;&lt;Link to="/"&gt;Home&lt;/Link&gt;&lt;/li&gt;</a:t>
            </a:r>
          </a:p>
          <a:p>
            <a:pPr lvl="4">
              <a:spcBef>
                <a:spcPct val="0"/>
              </a:spcBef>
            </a:pPr>
            <a:r>
              <a:rPr lang="en-US" altLang="en-US" sz="2000" b="1" dirty="0">
                <a:solidFill>
                  <a:srgbClr val="00B050"/>
                </a:solidFill>
              </a:rPr>
              <a:t>        	&lt;li&gt;&lt;Link to="/books"&gt;Books&lt;/Link&gt;&lt;/li&gt;</a:t>
            </a:r>
          </a:p>
          <a:p>
            <a:pPr lvl="4">
              <a:spcBef>
                <a:spcPct val="0"/>
              </a:spcBef>
            </a:pPr>
            <a:r>
              <a:rPr lang="en-US" altLang="en-US" sz="2000" b="1" dirty="0">
                <a:solidFill>
                  <a:srgbClr val="00B050"/>
                </a:solidFill>
              </a:rPr>
              <a:t>      &lt;/</a:t>
            </a:r>
            <a:r>
              <a:rPr lang="en-US" altLang="en-US" sz="2000" b="1" dirty="0" err="1">
                <a:solidFill>
                  <a:srgbClr val="00B050"/>
                </a:solidFill>
              </a:rPr>
              <a:t>ul</a:t>
            </a:r>
            <a:r>
              <a:rPr lang="en-US" altLang="en-US" sz="2000" b="1" dirty="0">
                <a:solidFill>
                  <a:srgbClr val="00B050"/>
                </a:solidFill>
              </a:rPr>
              <a:t>&gt;</a:t>
            </a:r>
          </a:p>
          <a:p>
            <a:pPr lvl="4">
              <a:spcBef>
                <a:spcPct val="0"/>
              </a:spcBef>
            </a:pPr>
            <a:r>
              <a:rPr lang="en-US" altLang="en-US" sz="2000" b="1" dirty="0">
                <a:solidFill>
                  <a:srgbClr val="00B050"/>
                </a:solidFill>
              </a:rPr>
              <a:t>      &lt;Routes&gt;</a:t>
            </a:r>
          </a:p>
          <a:p>
            <a:pPr lvl="4">
              <a:spcBef>
                <a:spcPct val="0"/>
              </a:spcBef>
            </a:pPr>
            <a:r>
              <a:rPr lang="en-US" altLang="en-US" sz="2000" b="1" dirty="0">
                <a:solidFill>
                  <a:srgbClr val="00B050"/>
                </a:solidFill>
              </a:rPr>
              <a:t>        	&lt;Route path="/" element={&lt;Home /&gt;} /&gt;</a:t>
            </a:r>
          </a:p>
          <a:p>
            <a:pPr lvl="4">
              <a:spcBef>
                <a:spcPct val="0"/>
              </a:spcBef>
            </a:pPr>
            <a:r>
              <a:rPr lang="en-US" altLang="en-US" sz="2000" b="1" dirty="0">
                <a:solidFill>
                  <a:srgbClr val="00B050"/>
                </a:solidFill>
              </a:rPr>
              <a:t>	&lt;Route path="/books" element={&lt;</a:t>
            </a:r>
            <a:r>
              <a:rPr lang="en-US" altLang="en-US" sz="2000" b="1" dirty="0" err="1">
                <a:solidFill>
                  <a:srgbClr val="00B050"/>
                </a:solidFill>
              </a:rPr>
              <a:t>BookList</a:t>
            </a:r>
            <a:r>
              <a:rPr lang="en-US" altLang="en-US" sz="2000" b="1" dirty="0">
                <a:solidFill>
                  <a:srgbClr val="00B050"/>
                </a:solidFill>
              </a:rPr>
              <a:t> /&gt;}&gt; </a:t>
            </a:r>
          </a:p>
          <a:p>
            <a:pPr lvl="4">
              <a:spcBef>
                <a:spcPct val="0"/>
              </a:spcBef>
            </a:pPr>
            <a:r>
              <a:rPr lang="en-US" altLang="en-US" sz="2000" b="1" dirty="0">
                <a:solidFill>
                  <a:srgbClr val="00B050"/>
                </a:solidFill>
              </a:rPr>
              <a:t>     &lt;/Routes&gt;</a:t>
            </a:r>
          </a:p>
          <a:p>
            <a:pPr lvl="4">
              <a:spcBef>
                <a:spcPct val="0"/>
              </a:spcBef>
            </a:pPr>
            <a:r>
              <a:rPr lang="en-US" altLang="en-US" sz="2000" b="1" dirty="0">
                <a:solidFill>
                  <a:srgbClr val="00B050"/>
                </a:solidFill>
              </a:rPr>
              <a:t>     &lt;/</a:t>
            </a:r>
            <a:r>
              <a:rPr lang="en-US" altLang="en-US" sz="2000" b="1" dirty="0" err="1">
                <a:solidFill>
                  <a:srgbClr val="00B050"/>
                </a:solidFill>
              </a:rPr>
              <a:t>React.Fragment</a:t>
            </a:r>
            <a:r>
              <a:rPr lang="en-US" altLang="en-US" sz="2000" b="1" dirty="0">
                <a:solidFill>
                  <a:srgbClr val="00B05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&lt;/</a:t>
            </a:r>
            <a:r>
              <a:rPr lang="en-US" altLang="en-US" sz="2000" b="1" dirty="0" err="1">
                <a:solidFill>
                  <a:srgbClr val="00B050"/>
                </a:solidFill>
              </a:rPr>
              <a:t>HashRouter</a:t>
            </a:r>
            <a:r>
              <a:rPr lang="en-US" altLang="en-US" sz="2000" b="1" dirty="0">
                <a:solidFill>
                  <a:srgbClr val="00B050"/>
                </a:solidFill>
              </a:rPr>
              <a:t>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3083203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34A04-8484-08F0-19B2-18A7854FC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289F7C3-BAB2-F4A5-77A3-E4558E72F5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073" y="642621"/>
            <a:ext cx="7270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0540" algn="l"/>
              </a:tabLst>
            </a:pPr>
            <a:r>
              <a:rPr lang="en-US" spc="-10" dirty="0"/>
              <a:t>Resources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B340FDB-1EA3-1276-A435-9EE4C0A84F87}"/>
              </a:ext>
            </a:extLst>
          </p:cNvPr>
          <p:cNvSpPr txBox="1"/>
          <p:nvPr/>
        </p:nvSpPr>
        <p:spPr>
          <a:xfrm>
            <a:off x="756073" y="2074229"/>
            <a:ext cx="6676390" cy="1220847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Go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over</a:t>
            </a:r>
            <a:r>
              <a:rPr lang="en-US"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lang="en-US" sz="1800" dirty="0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https://blog.webdevsimplified.com/2022-07/react-router/</a:t>
            </a:r>
            <a:endParaRPr lang="en-US" sz="1800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endParaRPr lang="en-US" sz="1800" dirty="0">
              <a:solidFill>
                <a:srgbClr val="40404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7246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CE2D4-DCDA-94F0-FE58-4E59EC744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2B2F60B-95B2-3275-A0CE-23FA9EABD9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dirty="0"/>
              <a:t>Routing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6C6B8C4-B78D-97F2-7A63-734D0C0DE32B}"/>
              </a:ext>
            </a:extLst>
          </p:cNvPr>
          <p:cNvSpPr txBox="1"/>
          <p:nvPr/>
        </p:nvSpPr>
        <p:spPr>
          <a:xfrm>
            <a:off x="767224" y="1612856"/>
            <a:ext cx="8159327" cy="502702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Load different components based on different URL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8A5ECF-E06D-262C-058B-04B777E23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362200"/>
            <a:ext cx="5315902" cy="396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4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10D69-EDA4-D102-D46F-84CF60E26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7C8CAEA-5319-83E6-D9E1-BE0312E2D0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React Router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DABD986-D8AE-575F-0C24-5ACB4F55D22D}"/>
              </a:ext>
            </a:extLst>
          </p:cNvPr>
          <p:cNvSpPr txBox="1"/>
          <p:nvPr/>
        </p:nvSpPr>
        <p:spPr>
          <a:xfrm>
            <a:off x="756073" y="1524000"/>
            <a:ext cx="9149928" cy="4565352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Routing is a process in which a user is directed to different pages based on their action or request. </a:t>
            </a: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React Router is the standard routing library for React. It keeps your UI in sync with the URL.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When a user types a specific URL into the browser, and if this URL path matches any 'route' inside the router file, the user will be redirected to that particular route.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Need to install react-router by using this command: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install react-router-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dom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--save</a:t>
            </a:r>
            <a:endParaRPr lang="en-US" sz="2400" b="0" i="0" dirty="0"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055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C0042-7B5A-7FBB-EA9E-D29E175FE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A106F7E-FD0C-643B-463A-5224966F26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dirty="0"/>
              <a:t>Basic Usage of React Router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A90253A-70AE-1DA2-C62C-5585408A9642}"/>
              </a:ext>
            </a:extLst>
          </p:cNvPr>
          <p:cNvSpPr txBox="1"/>
          <p:nvPr/>
        </p:nvSpPr>
        <p:spPr>
          <a:xfrm>
            <a:off x="756073" y="1524000"/>
            <a:ext cx="8616527" cy="413446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React from "react"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</a:t>
            </a:r>
            <a:r>
              <a:rPr lang="en-US" altLang="en-US" sz="2000" b="1" dirty="0" err="1">
                <a:solidFill>
                  <a:srgbClr val="00B050"/>
                </a:solidFill>
              </a:rPr>
              <a:t>ReactDOM</a:t>
            </a:r>
            <a:r>
              <a:rPr lang="en-US" altLang="en-US" sz="2000" b="1" dirty="0">
                <a:solidFill>
                  <a:srgbClr val="00B050"/>
                </a:solidFill>
              </a:rPr>
              <a:t> from "react-</a:t>
            </a:r>
            <a:r>
              <a:rPr lang="en-US" altLang="en-US" sz="2000" b="1" dirty="0" err="1">
                <a:solidFill>
                  <a:srgbClr val="00B050"/>
                </a:solidFill>
              </a:rPr>
              <a:t>dom</a:t>
            </a:r>
            <a:r>
              <a:rPr lang="en-US" altLang="en-US" sz="2000" b="1" dirty="0">
                <a:solidFill>
                  <a:srgbClr val="00B050"/>
                </a:solidFill>
              </a:rPr>
              <a:t>/client"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App from "./App"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{ </a:t>
            </a:r>
            <a:r>
              <a:rPr lang="en-US" altLang="en-US" sz="2000" b="1" dirty="0" err="1">
                <a:solidFill>
                  <a:srgbClr val="00B050"/>
                </a:solidFill>
              </a:rPr>
              <a:t>BrowserRouter</a:t>
            </a:r>
            <a:r>
              <a:rPr lang="en-US" altLang="en-US" sz="2000" b="1" dirty="0">
                <a:solidFill>
                  <a:srgbClr val="00B050"/>
                </a:solidFill>
              </a:rPr>
              <a:t> as Router} from "react-router-</a:t>
            </a:r>
            <a:r>
              <a:rPr lang="en-US" altLang="en-US" sz="2000" b="1" dirty="0" err="1">
                <a:solidFill>
                  <a:srgbClr val="00B050"/>
                </a:solidFill>
              </a:rPr>
              <a:t>dom</a:t>
            </a:r>
            <a:r>
              <a:rPr lang="en-US" altLang="en-US" sz="2000" b="1" dirty="0">
                <a:solidFill>
                  <a:srgbClr val="00B050"/>
                </a:solidFill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const root = </a:t>
            </a:r>
            <a:r>
              <a:rPr lang="en-US" altLang="en-US" sz="2000" b="1" dirty="0" err="1">
                <a:solidFill>
                  <a:srgbClr val="00B050"/>
                </a:solidFill>
              </a:rPr>
              <a:t>ReactDOM.createRoot</a:t>
            </a:r>
            <a:r>
              <a:rPr lang="en-US" altLang="en-US" sz="2000" b="1" dirty="0">
                <a:solidFill>
                  <a:srgbClr val="00B050"/>
                </a:solidFill>
              </a:rPr>
              <a:t>(</a:t>
            </a:r>
            <a:r>
              <a:rPr lang="en-US" altLang="en-US" sz="2000" b="1" dirty="0" err="1">
                <a:solidFill>
                  <a:srgbClr val="00B050"/>
                </a:solidFill>
              </a:rPr>
              <a:t>document.getElementById</a:t>
            </a:r>
            <a:r>
              <a:rPr lang="en-US" altLang="en-US" sz="2000" b="1" dirty="0">
                <a:solidFill>
                  <a:srgbClr val="00B050"/>
                </a:solidFill>
              </a:rPr>
              <a:t>("root"))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00B050"/>
                </a:solidFill>
              </a:rPr>
              <a:t>root.render</a:t>
            </a:r>
            <a:r>
              <a:rPr lang="en-US" altLang="en-US" sz="2000" b="1" dirty="0">
                <a:solidFill>
                  <a:srgbClr val="00B050"/>
                </a:solidFill>
              </a:rPr>
              <a:t>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&lt;</a:t>
            </a:r>
            <a:r>
              <a:rPr lang="en-US" altLang="en-US" sz="2000" b="1" dirty="0" err="1">
                <a:solidFill>
                  <a:srgbClr val="00B050"/>
                </a:solidFill>
              </a:rPr>
              <a:t>React.StrictMode</a:t>
            </a:r>
            <a:r>
              <a:rPr lang="en-US" altLang="en-US" sz="2000" b="1" dirty="0">
                <a:solidFill>
                  <a:srgbClr val="00B05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&lt;Router&gt;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  &lt;App 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&lt;/Router&gt;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&lt;/</a:t>
            </a:r>
            <a:r>
              <a:rPr lang="en-US" altLang="en-US" sz="2000" b="1" dirty="0" err="1">
                <a:solidFill>
                  <a:srgbClr val="00B050"/>
                </a:solidFill>
              </a:rPr>
              <a:t>React.StrictMode</a:t>
            </a:r>
            <a:r>
              <a:rPr lang="en-US" altLang="en-US" sz="2000" b="1" dirty="0">
                <a:solidFill>
                  <a:srgbClr val="00B05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)</a:t>
            </a:r>
            <a:endParaRPr lang="en-US" sz="2400" b="0" i="0" dirty="0">
              <a:solidFill>
                <a:srgbClr val="00B05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905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D9D02-9777-9043-5EF8-78109EFD6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A86F27A-191F-4081-B369-14C14A70CF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5887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dirty="0"/>
              <a:t>Basic Usage of React Router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7281DA6-46B5-1E4F-24C0-DB16B828E039}"/>
              </a:ext>
            </a:extLst>
          </p:cNvPr>
          <p:cNvSpPr txBox="1"/>
          <p:nvPr/>
        </p:nvSpPr>
        <p:spPr>
          <a:xfrm>
            <a:off x="685800" y="1066800"/>
            <a:ext cx="6940127" cy="5673348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{ Route, Routes } from "react-router-</a:t>
            </a:r>
            <a:r>
              <a:rPr lang="en-US" altLang="en-US" sz="2000" b="1" dirty="0" err="1">
                <a:solidFill>
                  <a:srgbClr val="00B050"/>
                </a:solidFill>
              </a:rPr>
              <a:t>dom</a:t>
            </a:r>
            <a:r>
              <a:rPr lang="en-US" altLang="en-US" sz="2000" b="1" dirty="0">
                <a:solidFill>
                  <a:srgbClr val="00B050"/>
                </a:solidFill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{ Home } from "./Home"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import { About } from "./About"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export function App()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return (</a:t>
            </a:r>
          </a:p>
          <a:p>
            <a:pPr lvl="1">
              <a:spcBef>
                <a:spcPct val="0"/>
              </a:spcBef>
              <a:buClrTx/>
              <a:buSz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&lt;</a:t>
            </a:r>
            <a:r>
              <a:rPr lang="en-US" altLang="en-US" sz="2000" b="1" dirty="0" err="1">
                <a:solidFill>
                  <a:srgbClr val="00B050"/>
                </a:solidFill>
              </a:rPr>
              <a:t>React.Fragment</a:t>
            </a:r>
            <a:r>
              <a:rPr lang="en-US" altLang="en-US" sz="2000" b="1" dirty="0">
                <a:solidFill>
                  <a:srgbClr val="00B050"/>
                </a:solidFill>
              </a:rPr>
              <a:t>&gt;</a:t>
            </a:r>
          </a:p>
          <a:p>
            <a:pPr lvl="1">
              <a:spcBef>
                <a:spcPct val="0"/>
              </a:spcBef>
              <a:buClrTx/>
              <a:buSzTx/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    &lt;</a:t>
            </a:r>
            <a:r>
              <a:rPr lang="en-US" altLang="en-US" sz="2000" dirty="0" err="1">
                <a:solidFill>
                  <a:srgbClr val="00B050"/>
                </a:solidFill>
              </a:rPr>
              <a:t>ul</a:t>
            </a:r>
            <a:r>
              <a:rPr lang="en-US" altLang="en-US" sz="2000" dirty="0">
                <a:solidFill>
                  <a:srgbClr val="00B050"/>
                </a:solidFill>
              </a:rPr>
              <a:t>&gt;</a:t>
            </a:r>
          </a:p>
          <a:p>
            <a:pPr lvl="1">
              <a:spcBef>
                <a:spcPct val="0"/>
              </a:spcBef>
              <a:buClrTx/>
              <a:buSzTx/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        &lt;li&gt;</a:t>
            </a:r>
            <a:r>
              <a:rPr lang="en-US" altLang="en-US" sz="2000" b="1" dirty="0">
                <a:solidFill>
                  <a:srgbClr val="00B050"/>
                </a:solidFill>
              </a:rPr>
              <a:t>&lt;Link</a:t>
            </a:r>
            <a:r>
              <a:rPr lang="en-US" altLang="en-US" sz="2000" dirty="0">
                <a:solidFill>
                  <a:srgbClr val="00B050"/>
                </a:solidFill>
              </a:rPr>
              <a:t> to="/"&gt;Home</a:t>
            </a:r>
            <a:r>
              <a:rPr lang="en-US" altLang="en-US" sz="2000" b="1" dirty="0">
                <a:solidFill>
                  <a:srgbClr val="00B050"/>
                </a:solidFill>
              </a:rPr>
              <a:t>&lt;/Link&gt;</a:t>
            </a:r>
            <a:r>
              <a:rPr lang="en-US" altLang="en-US" sz="2000" dirty="0">
                <a:solidFill>
                  <a:srgbClr val="00B050"/>
                </a:solidFill>
              </a:rPr>
              <a:t>&lt;/li&gt;</a:t>
            </a:r>
          </a:p>
          <a:p>
            <a:pPr lvl="1">
              <a:spcBef>
                <a:spcPct val="0"/>
              </a:spcBef>
              <a:buClrTx/>
              <a:buSzTx/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        &lt;li&gt;</a:t>
            </a:r>
            <a:r>
              <a:rPr lang="en-US" altLang="en-US" sz="2000" b="1" dirty="0">
                <a:solidFill>
                  <a:srgbClr val="00B050"/>
                </a:solidFill>
              </a:rPr>
              <a:t>&lt;Link</a:t>
            </a:r>
            <a:r>
              <a:rPr lang="en-US" altLang="en-US" sz="2000" dirty="0">
                <a:solidFill>
                  <a:srgbClr val="00B050"/>
                </a:solidFill>
              </a:rPr>
              <a:t> to="/about"&gt;About</a:t>
            </a:r>
            <a:r>
              <a:rPr lang="en-US" altLang="en-US" sz="2000" b="1" dirty="0">
                <a:solidFill>
                  <a:srgbClr val="00B050"/>
                </a:solidFill>
              </a:rPr>
              <a:t>&lt;/Link&gt;</a:t>
            </a:r>
            <a:r>
              <a:rPr lang="en-US" altLang="en-US" sz="2000" dirty="0">
                <a:solidFill>
                  <a:srgbClr val="00B050"/>
                </a:solidFill>
              </a:rPr>
              <a:t>&lt;/li&gt;</a:t>
            </a:r>
          </a:p>
          <a:p>
            <a:pPr lvl="1">
              <a:spcBef>
                <a:spcPct val="0"/>
              </a:spcBef>
              <a:buClrTx/>
              <a:buSzTx/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   &lt;/</a:t>
            </a:r>
            <a:r>
              <a:rPr lang="en-US" altLang="en-US" sz="2000" dirty="0" err="1">
                <a:solidFill>
                  <a:srgbClr val="00B050"/>
                </a:solidFill>
              </a:rPr>
              <a:t>ul</a:t>
            </a:r>
            <a:r>
              <a:rPr lang="en-US" altLang="en-US" sz="2000" dirty="0">
                <a:solidFill>
                  <a:srgbClr val="00B050"/>
                </a:solidFill>
              </a:rPr>
              <a:t>&gt;</a:t>
            </a:r>
          </a:p>
          <a:p>
            <a:pPr lvl="1">
              <a:spcBef>
                <a:spcPct val="0"/>
              </a:spcBef>
              <a:buClrTx/>
              <a:buSzTx/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    </a:t>
            </a:r>
            <a:r>
              <a:rPr lang="en-US" altLang="en-US" sz="2000" b="1" dirty="0">
                <a:solidFill>
                  <a:srgbClr val="00B050"/>
                </a:solidFill>
              </a:rPr>
              <a:t>&lt;Routes&gt;</a:t>
            </a:r>
            <a:endParaRPr lang="en-US" altLang="en-US" sz="2000" dirty="0">
              <a:solidFill>
                <a:srgbClr val="00B050"/>
              </a:solidFill>
            </a:endParaRPr>
          </a:p>
          <a:p>
            <a:pPr lvl="1">
              <a:spcBef>
                <a:spcPct val="0"/>
              </a:spcBef>
              <a:buClrTx/>
              <a:buSzTx/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        </a:t>
            </a:r>
            <a:r>
              <a:rPr lang="en-US" altLang="en-US" sz="2000" b="1" dirty="0">
                <a:solidFill>
                  <a:srgbClr val="00B050"/>
                </a:solidFill>
              </a:rPr>
              <a:t>&lt;Route</a:t>
            </a:r>
            <a:r>
              <a:rPr lang="en-US" altLang="en-US" sz="2000" dirty="0">
                <a:solidFill>
                  <a:srgbClr val="00B050"/>
                </a:solidFill>
              </a:rPr>
              <a:t> path="/" exact element={&lt;Home /&gt;}</a:t>
            </a:r>
            <a:r>
              <a:rPr lang="en-US" altLang="en-US" sz="2000" b="1" dirty="0">
                <a:solidFill>
                  <a:srgbClr val="00B050"/>
                </a:solidFill>
              </a:rPr>
              <a:t>&gt; &lt;/Route&gt;</a:t>
            </a:r>
          </a:p>
          <a:p>
            <a:pPr lvl="1">
              <a:spcBef>
                <a:spcPct val="0"/>
              </a:spcBef>
              <a:buClrTx/>
              <a:buSzTx/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        </a:t>
            </a:r>
            <a:r>
              <a:rPr lang="en-US" altLang="en-US" sz="2000" b="1" dirty="0">
                <a:solidFill>
                  <a:srgbClr val="00B050"/>
                </a:solidFill>
              </a:rPr>
              <a:t>&lt;Route</a:t>
            </a:r>
            <a:r>
              <a:rPr lang="en-US" altLang="en-US" sz="2000" dirty="0">
                <a:solidFill>
                  <a:srgbClr val="00B050"/>
                </a:solidFill>
              </a:rPr>
              <a:t> path=“/about" element={&lt; About /&gt;}</a:t>
            </a:r>
            <a:r>
              <a:rPr lang="en-US" altLang="en-US" sz="2000" b="1" dirty="0">
                <a:solidFill>
                  <a:srgbClr val="00B050"/>
                </a:solidFill>
              </a:rPr>
              <a:t>&gt; &lt;/Route&gt;</a:t>
            </a:r>
          </a:p>
          <a:p>
            <a:pPr lvl="1">
              <a:spcBef>
                <a:spcPct val="0"/>
              </a:spcBef>
              <a:buClrTx/>
              <a:buSzTx/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    </a:t>
            </a:r>
            <a:r>
              <a:rPr lang="en-US" altLang="en-US" sz="2000" b="1" dirty="0">
                <a:solidFill>
                  <a:srgbClr val="00B050"/>
                </a:solidFill>
              </a:rPr>
              <a:t>&lt;/Routes&gt;</a:t>
            </a:r>
          </a:p>
          <a:p>
            <a:pPr lvl="1">
              <a:spcBef>
                <a:spcPct val="0"/>
              </a:spcBef>
              <a:buClrTx/>
              <a:buSz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&lt;/</a:t>
            </a:r>
            <a:r>
              <a:rPr lang="en-US" altLang="en-US" sz="2000" b="1" dirty="0" err="1">
                <a:solidFill>
                  <a:srgbClr val="00B050"/>
                </a:solidFill>
              </a:rPr>
              <a:t>React.Fragment</a:t>
            </a:r>
            <a:r>
              <a:rPr lang="en-US" altLang="en-US" sz="2000" b="1" dirty="0">
                <a:solidFill>
                  <a:srgbClr val="00B05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762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8F32B-2373-BA7A-F3B0-D2FC7CAFA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139B74A-1D62-F51B-717E-E0011A2141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React Router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9BF276F-9A97-E45E-0D10-157F4F0AB88E}"/>
              </a:ext>
            </a:extLst>
          </p:cNvPr>
          <p:cNvSpPr txBox="1"/>
          <p:nvPr/>
        </p:nvSpPr>
        <p:spPr>
          <a:xfrm>
            <a:off x="756073" y="1524000"/>
            <a:ext cx="9149928" cy="4565352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&lt;Router&gt; aliased as 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+mj-lt"/>
              </a:rPr>
              <a:t>BrowserRouter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 component listens to URL changes and loads/unloads components.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+mj-lt"/>
              </a:rPr>
              <a:t>BrowserRouter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 wraps all your Route components.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&lt;Route&gt; maps a path to a component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            - exact matches the full path instead of just the prefix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            - Defines which component should render based on the current URL.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&lt;Link&gt; replaces &lt;a&gt; so the requests do not go back to the server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            - Used to navigate to different routes (changes the URL without reloading the page).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+mj-lt"/>
              </a:rPr>
              <a:t>            -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Defines which component should render based on the current URL</a:t>
            </a:r>
          </a:p>
        </p:txBody>
      </p:sp>
    </p:spTree>
    <p:extLst>
      <p:ext uri="{BB962C8B-B14F-4D97-AF65-F5344CB8AC3E}">
        <p14:creationId xmlns:p14="http://schemas.microsoft.com/office/powerpoint/2010/main" val="316247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D93B4-0E3A-3B35-8787-2813A598B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31BA71D-31C3-0266-0271-85E2CBBB2F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dirty="0"/>
              <a:t>Nesting Routes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9793421-BEDC-FCFE-2DC4-2B5D68E1129D}"/>
              </a:ext>
            </a:extLst>
          </p:cNvPr>
          <p:cNvSpPr txBox="1"/>
          <p:nvPr/>
        </p:nvSpPr>
        <p:spPr>
          <a:xfrm>
            <a:off x="743063" y="1524000"/>
            <a:ext cx="8934337" cy="1980029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The other way to use multiple Routes components is to nest them inside one another.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This is pretty common if you have lots of routes and want to clean up your code by moving similar routes into their own files.</a:t>
            </a:r>
          </a:p>
        </p:txBody>
      </p:sp>
    </p:spTree>
    <p:extLst>
      <p:ext uri="{BB962C8B-B14F-4D97-AF65-F5344CB8AC3E}">
        <p14:creationId xmlns:p14="http://schemas.microsoft.com/office/powerpoint/2010/main" val="229195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7CAC0-C926-756E-BC30-9016A1B9A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0BB3969-2C0B-7619-1C68-750802639C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2590800"/>
            <a:ext cx="80492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dirty="0"/>
              <a:t>Nesting Routes Method 1: using Separate Routes File in App.js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035123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2084</TotalTime>
  <Words>1589</Words>
  <Application>Microsoft Office PowerPoint</Application>
  <PresentationFormat>Widescreen</PresentationFormat>
  <Paragraphs>242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Trebuchet MS</vt:lpstr>
      <vt:lpstr>Office Theme</vt:lpstr>
      <vt:lpstr>React- Routing  Laiba Imran</vt:lpstr>
      <vt:lpstr>The Need for Routing</vt:lpstr>
      <vt:lpstr>Routing</vt:lpstr>
      <vt:lpstr>React Router</vt:lpstr>
      <vt:lpstr>Basic Usage of React Router</vt:lpstr>
      <vt:lpstr>Basic Usage of React Router</vt:lpstr>
      <vt:lpstr>React Router</vt:lpstr>
      <vt:lpstr>Nesting Routes</vt:lpstr>
      <vt:lpstr>Nesting Routes Method 1: using Separate Routes File in App.js</vt:lpstr>
      <vt:lpstr>Basic Usage of React Router Method 1</vt:lpstr>
      <vt:lpstr>Basic Usage of React Router Method 1</vt:lpstr>
      <vt:lpstr>Basic Usage of React Router Method 1</vt:lpstr>
      <vt:lpstr>Nesting Routes Method 2: using Nesting routes in App.js</vt:lpstr>
      <vt:lpstr>Basic Usage of React Router Method 2</vt:lpstr>
      <vt:lpstr>Basic Usage of React Router Method 2</vt:lpstr>
      <vt:lpstr>Nesting Routes Method 3: using useRoutes() Hook in App.js</vt:lpstr>
      <vt:lpstr>Basic Usage of React Router Method 3</vt:lpstr>
      <vt:lpstr>Basic Usage of React Router Method 3</vt:lpstr>
      <vt:lpstr>Other React Components</vt:lpstr>
      <vt:lpstr>Basic Usage of React Hash Router</vt:lpstr>
      <vt:lpstr>Basic Usage of React Hash Router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Laiba Imran</cp:lastModifiedBy>
  <cp:revision>312</cp:revision>
  <dcterms:created xsi:type="dcterms:W3CDTF">2024-08-29T11:53:44Z</dcterms:created>
  <dcterms:modified xsi:type="dcterms:W3CDTF">2024-11-12T04:43:37Z</dcterms:modified>
</cp:coreProperties>
</file>