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366" r:id="rId4"/>
    <p:sldId id="367" r:id="rId5"/>
    <p:sldId id="368" r:id="rId6"/>
    <p:sldId id="369" r:id="rId7"/>
    <p:sldId id="370" r:id="rId8"/>
    <p:sldId id="371" r:id="rId9"/>
    <p:sldId id="372" r:id="rId10"/>
    <p:sldId id="373" r:id="rId11"/>
    <p:sldId id="343" r:id="rId12"/>
    <p:sldId id="374" r:id="rId13"/>
    <p:sldId id="376" r:id="rId14"/>
    <p:sldId id="377" r:id="rId15"/>
    <p:sldId id="306" r:id="rId16"/>
    <p:sldId id="365"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04" autoAdjust="0"/>
  </p:normalViewPr>
  <p:slideViewPr>
    <p:cSldViewPr>
      <p:cViewPr varScale="1">
        <p:scale>
          <a:sx n="60" d="100"/>
          <a:sy n="60" d="100"/>
        </p:scale>
        <p:origin x="88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ADDD549-07AA-46DA-999D-0F61E76C1713}" type="datetimeFigureOut">
              <a:rPr lang="en-US" smtClean="0"/>
              <a:t>11/11/2024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73482E-BB03-4CDB-A5BD-C8957424D489}" type="slidenum">
              <a:rPr lang="en-US" smtClean="0"/>
              <a:t>‹#›</a:t>
            </a:fld>
            <a:endParaRPr lang="en-US"/>
          </a:p>
        </p:txBody>
      </p:sp>
    </p:spTree>
    <p:extLst>
      <p:ext uri="{BB962C8B-B14F-4D97-AF65-F5344CB8AC3E}">
        <p14:creationId xmlns:p14="http://schemas.microsoft.com/office/powerpoint/2010/main" val="332555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3482E-BB03-4CDB-A5BD-C8957424D489}" type="slidenum">
              <a:rPr lang="en-US" smtClean="0"/>
              <a:t>2</a:t>
            </a:fld>
            <a:endParaRPr lang="en-US"/>
          </a:p>
        </p:txBody>
      </p:sp>
    </p:spTree>
    <p:extLst>
      <p:ext uri="{BB962C8B-B14F-4D97-AF65-F5344CB8AC3E}">
        <p14:creationId xmlns:p14="http://schemas.microsoft.com/office/powerpoint/2010/main" val="114854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6CF15-D81C-B749-91CC-EDBF83335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97981-56BE-F270-58CB-976C7BC28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4880F-48BF-0911-6FF0-FB8BD4733E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2F4E8D-45CE-48C4-C496-00A2EB841784}"/>
              </a:ext>
            </a:extLst>
          </p:cNvPr>
          <p:cNvSpPr>
            <a:spLocks noGrp="1"/>
          </p:cNvSpPr>
          <p:nvPr>
            <p:ph type="sldNum" sz="quarter" idx="5"/>
          </p:nvPr>
        </p:nvSpPr>
        <p:spPr/>
        <p:txBody>
          <a:bodyPr/>
          <a:lstStyle/>
          <a:p>
            <a:fld id="{EE73482E-BB03-4CDB-A5BD-C8957424D489}" type="slidenum">
              <a:rPr lang="en-US" smtClean="0"/>
              <a:t>11</a:t>
            </a:fld>
            <a:endParaRPr lang="en-US"/>
          </a:p>
        </p:txBody>
      </p:sp>
    </p:spTree>
    <p:extLst>
      <p:ext uri="{BB962C8B-B14F-4D97-AF65-F5344CB8AC3E}">
        <p14:creationId xmlns:p14="http://schemas.microsoft.com/office/powerpoint/2010/main" val="363832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6B1D2-AB16-3D99-A61A-0B25D9CE9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B135E7-77C0-16AA-1BD5-4355C5F29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21B1C4-366F-B0BB-013E-DEFC09A7B4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71E148-54E8-430C-5901-0921A1808CC8}"/>
              </a:ext>
            </a:extLst>
          </p:cNvPr>
          <p:cNvSpPr>
            <a:spLocks noGrp="1"/>
          </p:cNvSpPr>
          <p:nvPr>
            <p:ph type="sldNum" sz="quarter" idx="5"/>
          </p:nvPr>
        </p:nvSpPr>
        <p:spPr/>
        <p:txBody>
          <a:bodyPr/>
          <a:lstStyle/>
          <a:p>
            <a:fld id="{EE73482E-BB03-4CDB-A5BD-C8957424D489}" type="slidenum">
              <a:rPr lang="en-US" smtClean="0"/>
              <a:t>12</a:t>
            </a:fld>
            <a:endParaRPr lang="en-US"/>
          </a:p>
        </p:txBody>
      </p:sp>
    </p:spTree>
    <p:extLst>
      <p:ext uri="{BB962C8B-B14F-4D97-AF65-F5344CB8AC3E}">
        <p14:creationId xmlns:p14="http://schemas.microsoft.com/office/powerpoint/2010/main" val="146355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B0382-091E-2BD0-2812-034E2ED67C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5889F-EEC0-8289-6C6D-15281084F5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B47AA7-BB02-8E7C-C50F-964FCBCDFD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506157-099B-D7FD-5649-AE7889D7DAC7}"/>
              </a:ext>
            </a:extLst>
          </p:cNvPr>
          <p:cNvSpPr>
            <a:spLocks noGrp="1"/>
          </p:cNvSpPr>
          <p:nvPr>
            <p:ph type="sldNum" sz="quarter" idx="5"/>
          </p:nvPr>
        </p:nvSpPr>
        <p:spPr/>
        <p:txBody>
          <a:bodyPr/>
          <a:lstStyle/>
          <a:p>
            <a:fld id="{EE73482E-BB03-4CDB-A5BD-C8957424D489}" type="slidenum">
              <a:rPr lang="en-US" smtClean="0"/>
              <a:t>13</a:t>
            </a:fld>
            <a:endParaRPr lang="en-US"/>
          </a:p>
        </p:txBody>
      </p:sp>
    </p:spTree>
    <p:extLst>
      <p:ext uri="{BB962C8B-B14F-4D97-AF65-F5344CB8AC3E}">
        <p14:creationId xmlns:p14="http://schemas.microsoft.com/office/powerpoint/2010/main" val="1324105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62E7D-D8C7-3E7E-C954-89BB7DA5B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3BBCAE-F6F2-9F2A-764B-92C4726A6D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4019D4-E73F-752F-B044-E394A8E214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1B0C57-2E56-B9F7-901B-5BC27A06FE11}"/>
              </a:ext>
            </a:extLst>
          </p:cNvPr>
          <p:cNvSpPr>
            <a:spLocks noGrp="1"/>
          </p:cNvSpPr>
          <p:nvPr>
            <p:ph type="sldNum" sz="quarter" idx="5"/>
          </p:nvPr>
        </p:nvSpPr>
        <p:spPr/>
        <p:txBody>
          <a:bodyPr/>
          <a:lstStyle/>
          <a:p>
            <a:fld id="{EE73482E-BB03-4CDB-A5BD-C8957424D489}" type="slidenum">
              <a:rPr lang="en-US" smtClean="0"/>
              <a:t>14</a:t>
            </a:fld>
            <a:endParaRPr lang="en-US"/>
          </a:p>
        </p:txBody>
      </p:sp>
    </p:spTree>
    <p:extLst>
      <p:ext uri="{BB962C8B-B14F-4D97-AF65-F5344CB8AC3E}">
        <p14:creationId xmlns:p14="http://schemas.microsoft.com/office/powerpoint/2010/main" val="209901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B5BAF-2C42-97AC-2A47-1516EC9DE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190932-63EB-FD66-45E0-B3F53FCA18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F80020-8394-521B-C511-A71D96959B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41FB2D-B792-DAD3-DE98-14682A20B13E}"/>
              </a:ext>
            </a:extLst>
          </p:cNvPr>
          <p:cNvSpPr>
            <a:spLocks noGrp="1"/>
          </p:cNvSpPr>
          <p:nvPr>
            <p:ph type="sldNum" sz="quarter" idx="5"/>
          </p:nvPr>
        </p:nvSpPr>
        <p:spPr/>
        <p:txBody>
          <a:bodyPr/>
          <a:lstStyle/>
          <a:p>
            <a:fld id="{EE73482E-BB03-4CDB-A5BD-C8957424D489}" type="slidenum">
              <a:rPr lang="en-US" smtClean="0"/>
              <a:t>3</a:t>
            </a:fld>
            <a:endParaRPr lang="en-US"/>
          </a:p>
        </p:txBody>
      </p:sp>
    </p:spTree>
    <p:extLst>
      <p:ext uri="{BB962C8B-B14F-4D97-AF65-F5344CB8AC3E}">
        <p14:creationId xmlns:p14="http://schemas.microsoft.com/office/powerpoint/2010/main" val="772735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A3919-549C-67EF-C1F0-135E78201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51570-09F3-186D-9F09-17D065432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9FA7CF-1624-1F23-9576-0CEF981C53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EABDD9-D1F0-DA2C-C3A2-8DC2989E21DD}"/>
              </a:ext>
            </a:extLst>
          </p:cNvPr>
          <p:cNvSpPr>
            <a:spLocks noGrp="1"/>
          </p:cNvSpPr>
          <p:nvPr>
            <p:ph type="sldNum" sz="quarter" idx="5"/>
          </p:nvPr>
        </p:nvSpPr>
        <p:spPr/>
        <p:txBody>
          <a:bodyPr/>
          <a:lstStyle/>
          <a:p>
            <a:fld id="{EE73482E-BB03-4CDB-A5BD-C8957424D489}" type="slidenum">
              <a:rPr lang="en-US" smtClean="0"/>
              <a:t>4</a:t>
            </a:fld>
            <a:endParaRPr lang="en-US"/>
          </a:p>
        </p:txBody>
      </p:sp>
    </p:spTree>
    <p:extLst>
      <p:ext uri="{BB962C8B-B14F-4D97-AF65-F5344CB8AC3E}">
        <p14:creationId xmlns:p14="http://schemas.microsoft.com/office/powerpoint/2010/main" val="300615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047EA-FBA3-E1DE-238E-3A0333E584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E2127-0E47-D1BF-CC52-307BE65871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A144E5-DCD6-CA06-B425-60222219950D}"/>
              </a:ext>
            </a:extLst>
          </p:cNvPr>
          <p:cNvSpPr>
            <a:spLocks noGrp="1"/>
          </p:cNvSpPr>
          <p:nvPr>
            <p:ph type="body" idx="1"/>
          </p:nvPr>
        </p:nvSpPr>
        <p:spPr/>
        <p:txBody>
          <a:bodyPr/>
          <a:lstStyle/>
          <a:p>
            <a:r>
              <a:rPr lang="en-US" b="0" i="0" dirty="0">
                <a:solidFill>
                  <a:srgbClr val="23272F"/>
                </a:solidFill>
                <a:effectLst/>
                <a:latin typeface="Optimistic Text"/>
              </a:rPr>
              <a:t>A waiter doesn’t run to the kitchen at the mention of your first dish! Instead, they let you finish your order, let you make changes to it, and even take orders from other people at the table.</a:t>
            </a:r>
            <a:endParaRPr lang="en-US" dirty="0"/>
          </a:p>
        </p:txBody>
      </p:sp>
      <p:sp>
        <p:nvSpPr>
          <p:cNvPr id="4" name="Slide Number Placeholder 3">
            <a:extLst>
              <a:ext uri="{FF2B5EF4-FFF2-40B4-BE49-F238E27FC236}">
                <a16:creationId xmlns:a16="http://schemas.microsoft.com/office/drawing/2014/main" id="{712AE806-928B-4CC1-87B1-59B719CEC8A8}"/>
              </a:ext>
            </a:extLst>
          </p:cNvPr>
          <p:cNvSpPr>
            <a:spLocks noGrp="1"/>
          </p:cNvSpPr>
          <p:nvPr>
            <p:ph type="sldNum" sz="quarter" idx="5"/>
          </p:nvPr>
        </p:nvSpPr>
        <p:spPr/>
        <p:txBody>
          <a:bodyPr/>
          <a:lstStyle/>
          <a:p>
            <a:fld id="{EE73482E-BB03-4CDB-A5BD-C8957424D489}" type="slidenum">
              <a:rPr lang="en-US" smtClean="0"/>
              <a:t>5</a:t>
            </a:fld>
            <a:endParaRPr lang="en-US"/>
          </a:p>
        </p:txBody>
      </p:sp>
    </p:spTree>
    <p:extLst>
      <p:ext uri="{BB962C8B-B14F-4D97-AF65-F5344CB8AC3E}">
        <p14:creationId xmlns:p14="http://schemas.microsoft.com/office/powerpoint/2010/main" val="34259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87865-8461-ADB1-EA46-004D69FB8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783EE-C6C3-3D0E-8B72-4F1926754A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32A15-15C0-1198-028C-F87E850622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D7E585-98A7-9ED9-02A9-8EF3821D5E75}"/>
              </a:ext>
            </a:extLst>
          </p:cNvPr>
          <p:cNvSpPr>
            <a:spLocks noGrp="1"/>
          </p:cNvSpPr>
          <p:nvPr>
            <p:ph type="sldNum" sz="quarter" idx="5"/>
          </p:nvPr>
        </p:nvSpPr>
        <p:spPr/>
        <p:txBody>
          <a:bodyPr/>
          <a:lstStyle/>
          <a:p>
            <a:fld id="{EE73482E-BB03-4CDB-A5BD-C8957424D489}" type="slidenum">
              <a:rPr lang="en-US" smtClean="0"/>
              <a:t>6</a:t>
            </a:fld>
            <a:endParaRPr lang="en-US"/>
          </a:p>
        </p:txBody>
      </p:sp>
    </p:spTree>
    <p:extLst>
      <p:ext uri="{BB962C8B-B14F-4D97-AF65-F5344CB8AC3E}">
        <p14:creationId xmlns:p14="http://schemas.microsoft.com/office/powerpoint/2010/main" val="86535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3EE19-4C91-A76A-23A3-873269B3EC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C0DEB-BCE2-7F4F-D535-40AFA4AF8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5BABB-4C0C-C349-6DEC-7DE7F837DE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F5CEEA-B2CE-ED95-DE45-8499DA195EEB}"/>
              </a:ext>
            </a:extLst>
          </p:cNvPr>
          <p:cNvSpPr>
            <a:spLocks noGrp="1"/>
          </p:cNvSpPr>
          <p:nvPr>
            <p:ph type="sldNum" sz="quarter" idx="5"/>
          </p:nvPr>
        </p:nvSpPr>
        <p:spPr/>
        <p:txBody>
          <a:bodyPr/>
          <a:lstStyle/>
          <a:p>
            <a:fld id="{EE73482E-BB03-4CDB-A5BD-C8957424D489}" type="slidenum">
              <a:rPr lang="en-US" smtClean="0"/>
              <a:t>7</a:t>
            </a:fld>
            <a:endParaRPr lang="en-US"/>
          </a:p>
        </p:txBody>
      </p:sp>
    </p:spTree>
    <p:extLst>
      <p:ext uri="{BB962C8B-B14F-4D97-AF65-F5344CB8AC3E}">
        <p14:creationId xmlns:p14="http://schemas.microsoft.com/office/powerpoint/2010/main" val="1807336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BFE25-427C-6CED-F77B-101BDFC39B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1C7811-C73F-2D58-DE82-8B58A570EA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D3555C-5597-D320-A6C9-DA50DD40EF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CF6075-875B-DB1B-8C0B-4619B284F8A7}"/>
              </a:ext>
            </a:extLst>
          </p:cNvPr>
          <p:cNvSpPr>
            <a:spLocks noGrp="1"/>
          </p:cNvSpPr>
          <p:nvPr>
            <p:ph type="sldNum" sz="quarter" idx="5"/>
          </p:nvPr>
        </p:nvSpPr>
        <p:spPr/>
        <p:txBody>
          <a:bodyPr/>
          <a:lstStyle/>
          <a:p>
            <a:fld id="{EE73482E-BB03-4CDB-A5BD-C8957424D489}" type="slidenum">
              <a:rPr lang="en-US" smtClean="0"/>
              <a:t>8</a:t>
            </a:fld>
            <a:endParaRPr lang="en-US"/>
          </a:p>
        </p:txBody>
      </p:sp>
    </p:spTree>
    <p:extLst>
      <p:ext uri="{BB962C8B-B14F-4D97-AF65-F5344CB8AC3E}">
        <p14:creationId xmlns:p14="http://schemas.microsoft.com/office/powerpoint/2010/main" val="105385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3ABF9-C6A5-4F2A-ABB1-F2B7CBA93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AA832-8827-0FD7-5632-98053E9EDF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85545-CCEE-B7E1-5903-33D8DBC94A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786B54-7160-3283-0201-F2EA04068D8C}"/>
              </a:ext>
            </a:extLst>
          </p:cNvPr>
          <p:cNvSpPr>
            <a:spLocks noGrp="1"/>
          </p:cNvSpPr>
          <p:nvPr>
            <p:ph type="sldNum" sz="quarter" idx="5"/>
          </p:nvPr>
        </p:nvSpPr>
        <p:spPr/>
        <p:txBody>
          <a:bodyPr/>
          <a:lstStyle/>
          <a:p>
            <a:fld id="{EE73482E-BB03-4CDB-A5BD-C8957424D489}" type="slidenum">
              <a:rPr lang="en-US" smtClean="0"/>
              <a:t>9</a:t>
            </a:fld>
            <a:endParaRPr lang="en-US"/>
          </a:p>
        </p:txBody>
      </p:sp>
    </p:spTree>
    <p:extLst>
      <p:ext uri="{BB962C8B-B14F-4D97-AF65-F5344CB8AC3E}">
        <p14:creationId xmlns:p14="http://schemas.microsoft.com/office/powerpoint/2010/main" val="2979874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61F5F-91D7-555A-5478-2508C42936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2AD8C3-66F0-C9FB-0B83-D1B928BABB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64795F-6278-E730-6C2E-AA732DEC963E}"/>
              </a:ext>
            </a:extLst>
          </p:cNvPr>
          <p:cNvSpPr>
            <a:spLocks noGrp="1"/>
          </p:cNvSpPr>
          <p:nvPr>
            <p:ph type="body" idx="1"/>
          </p:nvPr>
        </p:nvSpPr>
        <p:spPr/>
        <p:txBody>
          <a:bodyPr/>
          <a:lstStyle/>
          <a:p>
            <a:pPr>
              <a:lnSpc>
                <a:spcPts val="1425"/>
              </a:lnSpc>
            </a:pPr>
            <a:r>
              <a:rPr lang="en-US" b="0" dirty="0" err="1">
                <a:solidFill>
                  <a:srgbClr val="CDF861"/>
                </a:solidFill>
                <a:effectLst/>
                <a:latin typeface="Consolas" panose="020B0609020204030204" pitchFamily="49" charset="0"/>
              </a:rPr>
              <a:t>setNumber</a:t>
            </a:r>
            <a:r>
              <a:rPr lang="en-US" b="0" dirty="0">
                <a:solidFill>
                  <a:srgbClr val="86897A"/>
                </a:solidFill>
                <a:effectLst/>
                <a:latin typeface="Consolas" panose="020B0609020204030204" pitchFamily="49" charset="0"/>
              </a:rPr>
              <a:t>(</a:t>
            </a:r>
            <a:r>
              <a:rPr lang="en-US" b="0" dirty="0">
                <a:solidFill>
                  <a:srgbClr val="7AD9FB"/>
                </a:solidFill>
                <a:effectLst/>
                <a:latin typeface="Consolas" panose="020B0609020204030204" pitchFamily="49" charset="0"/>
              </a:rPr>
              <a:t>42</a:t>
            </a:r>
            <a:r>
              <a:rPr lang="en-US" b="0" dirty="0">
                <a:solidFill>
                  <a:srgbClr val="86897A"/>
                </a:solidFill>
                <a:effectLst/>
                <a:latin typeface="Consolas" panose="020B0609020204030204" pitchFamily="49" charset="0"/>
              </a:rPr>
              <a:t>)</a:t>
            </a:r>
            <a:r>
              <a:rPr lang="en-US" b="0" dirty="0">
                <a:solidFill>
                  <a:srgbClr val="F0F0F0"/>
                </a:solidFill>
                <a:effectLst/>
                <a:latin typeface="Consolas" panose="020B0609020204030204" pitchFamily="49" charset="0"/>
              </a:rPr>
              <a:t>;</a:t>
            </a:r>
            <a:endParaRPr lang="en-US" b="0" dirty="0">
              <a:solidFill>
                <a:srgbClr val="BBBBBB"/>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D1805F72-CE98-F177-3466-B098174A118C}"/>
              </a:ext>
            </a:extLst>
          </p:cNvPr>
          <p:cNvSpPr>
            <a:spLocks noGrp="1"/>
          </p:cNvSpPr>
          <p:nvPr>
            <p:ph type="sldNum" sz="quarter" idx="5"/>
          </p:nvPr>
        </p:nvSpPr>
        <p:spPr/>
        <p:txBody>
          <a:bodyPr/>
          <a:lstStyle/>
          <a:p>
            <a:fld id="{EE73482E-BB03-4CDB-A5BD-C8957424D489}" type="slidenum">
              <a:rPr lang="en-US" smtClean="0"/>
              <a:t>10</a:t>
            </a:fld>
            <a:endParaRPr lang="en-US"/>
          </a:p>
        </p:txBody>
      </p:sp>
    </p:spTree>
    <p:extLst>
      <p:ext uri="{BB962C8B-B14F-4D97-AF65-F5344CB8AC3E}">
        <p14:creationId xmlns:p14="http://schemas.microsoft.com/office/powerpoint/2010/main" val="1356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073" y="642621"/>
            <a:ext cx="4623435" cy="574040"/>
          </a:xfrm>
          <a:prstGeom prst="rect">
            <a:avLst/>
          </a:prstGeom>
        </p:spPr>
        <p:txBody>
          <a:bodyPr wrap="square" lIns="0" tIns="0" rIns="0" bIns="0">
            <a:spAutoFit/>
          </a:bodyPr>
          <a:lstStyle>
            <a:lvl1pPr>
              <a:defRPr sz="3600" b="0" i="0">
                <a:solidFill>
                  <a:srgbClr val="90C226"/>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10" y="1"/>
            <a:ext cx="1219200" cy="6858000"/>
          </a:xfrm>
          <a:custGeom>
            <a:avLst/>
            <a:gdLst/>
            <a:ahLst/>
            <a:cxnLst/>
            <a:rect l="l" t="t" r="r" b="b"/>
            <a:pathLst>
              <a:path w="1219200" h="6858000">
                <a:moveTo>
                  <a:pt x="0" y="0"/>
                </a:moveTo>
                <a:lnTo>
                  <a:pt x="1219200" y="6857997"/>
                </a:lnTo>
              </a:path>
            </a:pathLst>
          </a:custGeom>
          <a:ln w="9524">
            <a:solidFill>
              <a:srgbClr val="CBCBCB"/>
            </a:solidFill>
          </a:ln>
        </p:spPr>
        <p:txBody>
          <a:bodyPr wrap="square" lIns="0" tIns="0" rIns="0" bIns="0" rtlCol="0"/>
          <a:lstStyle/>
          <a:p>
            <a:endParaRPr/>
          </a:p>
        </p:txBody>
      </p:sp>
      <p:sp>
        <p:nvSpPr>
          <p:cNvPr id="17" name="bg object 17"/>
          <p:cNvSpPr/>
          <p:nvPr/>
        </p:nvSpPr>
        <p:spPr>
          <a:xfrm>
            <a:off x="7425265" y="3681413"/>
            <a:ext cx="4763770" cy="3176905"/>
          </a:xfrm>
          <a:custGeom>
            <a:avLst/>
            <a:gdLst/>
            <a:ahLst/>
            <a:cxnLst/>
            <a:rect l="l" t="t" r="r" b="b"/>
            <a:pathLst>
              <a:path w="4763770" h="3176904">
                <a:moveTo>
                  <a:pt x="4763556" y="0"/>
                </a:moveTo>
                <a:lnTo>
                  <a:pt x="0" y="3176586"/>
                </a:lnTo>
              </a:path>
            </a:pathLst>
          </a:custGeom>
          <a:ln w="9524">
            <a:solidFill>
              <a:srgbClr val="E0E0E0"/>
            </a:solidFill>
          </a:ln>
        </p:spPr>
        <p:txBody>
          <a:bodyPr wrap="square" lIns="0" tIns="0" rIns="0" bIns="0" rtlCol="0"/>
          <a:lstStyle/>
          <a:p>
            <a:endParaRPr/>
          </a:p>
        </p:txBody>
      </p:sp>
      <p:sp>
        <p:nvSpPr>
          <p:cNvPr id="18" name="bg object 18"/>
          <p:cNvSpPr/>
          <p:nvPr/>
        </p:nvSpPr>
        <p:spPr>
          <a:xfrm>
            <a:off x="9181474" y="0"/>
            <a:ext cx="3007360" cy="6858000"/>
          </a:xfrm>
          <a:custGeom>
            <a:avLst/>
            <a:gdLst/>
            <a:ahLst/>
            <a:cxnLst/>
            <a:rect l="l" t="t" r="r" b="b"/>
            <a:pathLst>
              <a:path w="3007359" h="6858000">
                <a:moveTo>
                  <a:pt x="3007348" y="0"/>
                </a:moveTo>
                <a:lnTo>
                  <a:pt x="2043009" y="0"/>
                </a:lnTo>
                <a:lnTo>
                  <a:pt x="0" y="6857999"/>
                </a:lnTo>
                <a:lnTo>
                  <a:pt x="3007348" y="6857999"/>
                </a:lnTo>
                <a:lnTo>
                  <a:pt x="3007348" y="0"/>
                </a:lnTo>
                <a:close/>
              </a:path>
            </a:pathLst>
          </a:custGeom>
          <a:solidFill>
            <a:srgbClr val="A0CA31">
              <a:alpha val="30198"/>
            </a:srgbClr>
          </a:solidFill>
        </p:spPr>
        <p:txBody>
          <a:bodyPr wrap="square" lIns="0" tIns="0" rIns="0" bIns="0" rtlCol="0"/>
          <a:lstStyle/>
          <a:p>
            <a:endParaRPr/>
          </a:p>
        </p:txBody>
      </p:sp>
      <p:sp>
        <p:nvSpPr>
          <p:cNvPr id="19" name="bg object 19"/>
          <p:cNvSpPr/>
          <p:nvPr/>
        </p:nvSpPr>
        <p:spPr>
          <a:xfrm>
            <a:off x="9604931" y="0"/>
            <a:ext cx="2585720" cy="6858000"/>
          </a:xfrm>
          <a:custGeom>
            <a:avLst/>
            <a:gdLst/>
            <a:ahLst/>
            <a:cxnLst/>
            <a:rect l="l" t="t" r="r" b="b"/>
            <a:pathLst>
              <a:path w="2585720" h="6858000">
                <a:moveTo>
                  <a:pt x="2585682" y="0"/>
                </a:moveTo>
                <a:lnTo>
                  <a:pt x="0" y="0"/>
                </a:lnTo>
                <a:lnTo>
                  <a:pt x="1207967" y="6857999"/>
                </a:lnTo>
                <a:lnTo>
                  <a:pt x="2585682" y="6857999"/>
                </a:lnTo>
                <a:lnTo>
                  <a:pt x="2585682" y="0"/>
                </a:lnTo>
                <a:close/>
              </a:path>
            </a:pathLst>
          </a:custGeom>
          <a:solidFill>
            <a:srgbClr val="A0CA31">
              <a:alpha val="19999"/>
            </a:srgbClr>
          </a:solidFill>
        </p:spPr>
        <p:txBody>
          <a:bodyPr wrap="square" lIns="0" tIns="0" rIns="0" bIns="0" rtlCol="0"/>
          <a:lstStyle/>
          <a:p>
            <a:endParaRPr/>
          </a:p>
        </p:txBody>
      </p:sp>
      <p:sp>
        <p:nvSpPr>
          <p:cNvPr id="20" name="bg object 20"/>
          <p:cNvSpPr/>
          <p:nvPr/>
        </p:nvSpPr>
        <p:spPr>
          <a:xfrm>
            <a:off x="8932331" y="3047999"/>
            <a:ext cx="3260090" cy="3810000"/>
          </a:xfrm>
          <a:custGeom>
            <a:avLst/>
            <a:gdLst/>
            <a:ahLst/>
            <a:cxnLst/>
            <a:rect l="l" t="t" r="r" b="b"/>
            <a:pathLst>
              <a:path w="3260090" h="3810000">
                <a:moveTo>
                  <a:pt x="3259665" y="0"/>
                </a:moveTo>
                <a:lnTo>
                  <a:pt x="0" y="3809999"/>
                </a:lnTo>
                <a:lnTo>
                  <a:pt x="3259665" y="3809999"/>
                </a:lnTo>
                <a:lnTo>
                  <a:pt x="3259665" y="0"/>
                </a:lnTo>
                <a:close/>
              </a:path>
            </a:pathLst>
          </a:custGeom>
          <a:solidFill>
            <a:srgbClr val="64AC2B">
              <a:alpha val="72158"/>
            </a:srgbClr>
          </a:solidFill>
        </p:spPr>
        <p:txBody>
          <a:bodyPr wrap="square" lIns="0" tIns="0" rIns="0" bIns="0" rtlCol="0"/>
          <a:lstStyle/>
          <a:p>
            <a:endParaRPr/>
          </a:p>
        </p:txBody>
      </p:sp>
      <p:sp>
        <p:nvSpPr>
          <p:cNvPr id="21" name="bg object 21"/>
          <p:cNvSpPr/>
          <p:nvPr/>
        </p:nvSpPr>
        <p:spPr>
          <a:xfrm>
            <a:off x="9337544" y="0"/>
            <a:ext cx="2851785" cy="6858000"/>
          </a:xfrm>
          <a:custGeom>
            <a:avLst/>
            <a:gdLst/>
            <a:ahLst/>
            <a:cxnLst/>
            <a:rect l="l" t="t" r="r" b="b"/>
            <a:pathLst>
              <a:path w="2851784" h="6858000">
                <a:moveTo>
                  <a:pt x="2851278" y="0"/>
                </a:moveTo>
                <a:lnTo>
                  <a:pt x="0" y="0"/>
                </a:lnTo>
                <a:lnTo>
                  <a:pt x="2467703" y="6857999"/>
                </a:lnTo>
                <a:lnTo>
                  <a:pt x="2851278" y="6857999"/>
                </a:lnTo>
                <a:lnTo>
                  <a:pt x="2851278" y="0"/>
                </a:lnTo>
                <a:close/>
              </a:path>
            </a:pathLst>
          </a:custGeom>
          <a:solidFill>
            <a:srgbClr val="4E8820">
              <a:alpha val="70199"/>
            </a:srgbClr>
          </a:solidFill>
        </p:spPr>
        <p:txBody>
          <a:bodyPr wrap="square" lIns="0" tIns="0" rIns="0" bIns="0" rtlCol="0"/>
          <a:lstStyle/>
          <a:p>
            <a:endParaRPr/>
          </a:p>
        </p:txBody>
      </p:sp>
      <p:sp>
        <p:nvSpPr>
          <p:cNvPr id="22" name="bg object 22"/>
          <p:cNvSpPr/>
          <p:nvPr/>
        </p:nvSpPr>
        <p:spPr>
          <a:xfrm>
            <a:off x="10898728" y="0"/>
            <a:ext cx="1290320" cy="6858000"/>
          </a:xfrm>
          <a:custGeom>
            <a:avLst/>
            <a:gdLst/>
            <a:ahLst/>
            <a:cxnLst/>
            <a:rect l="l" t="t" r="r" b="b"/>
            <a:pathLst>
              <a:path w="1290320" h="6858000">
                <a:moveTo>
                  <a:pt x="1290093" y="0"/>
                </a:moveTo>
                <a:lnTo>
                  <a:pt x="1018477" y="0"/>
                </a:lnTo>
                <a:lnTo>
                  <a:pt x="0" y="6857999"/>
                </a:lnTo>
                <a:lnTo>
                  <a:pt x="1290093" y="6857999"/>
                </a:lnTo>
                <a:lnTo>
                  <a:pt x="1290093" y="0"/>
                </a:lnTo>
                <a:close/>
              </a:path>
            </a:pathLst>
          </a:custGeom>
          <a:solidFill>
            <a:srgbClr val="CAE687">
              <a:alpha val="70199"/>
            </a:srgbClr>
          </a:solidFill>
        </p:spPr>
        <p:txBody>
          <a:bodyPr wrap="square" lIns="0" tIns="0" rIns="0" bIns="0" rtlCol="0"/>
          <a:lstStyle/>
          <a:p>
            <a:endParaRPr/>
          </a:p>
        </p:txBody>
      </p:sp>
      <p:sp>
        <p:nvSpPr>
          <p:cNvPr id="23" name="bg object 23"/>
          <p:cNvSpPr/>
          <p:nvPr/>
        </p:nvSpPr>
        <p:spPr>
          <a:xfrm>
            <a:off x="10940365" y="0"/>
            <a:ext cx="1249045" cy="6858000"/>
          </a:xfrm>
          <a:custGeom>
            <a:avLst/>
            <a:gdLst/>
            <a:ahLst/>
            <a:cxnLst/>
            <a:rect l="l" t="t" r="r" b="b"/>
            <a:pathLst>
              <a:path w="1249045" h="6858000">
                <a:moveTo>
                  <a:pt x="1248456" y="0"/>
                </a:moveTo>
                <a:lnTo>
                  <a:pt x="0" y="0"/>
                </a:lnTo>
                <a:lnTo>
                  <a:pt x="1108014" y="6857999"/>
                </a:lnTo>
                <a:lnTo>
                  <a:pt x="1248456" y="6857999"/>
                </a:lnTo>
                <a:lnTo>
                  <a:pt x="1248456" y="0"/>
                </a:lnTo>
                <a:close/>
              </a:path>
            </a:pathLst>
          </a:custGeom>
          <a:solidFill>
            <a:srgbClr val="A0CA31">
              <a:alpha val="65098"/>
            </a:srgbClr>
          </a:solidFill>
        </p:spPr>
        <p:txBody>
          <a:bodyPr wrap="square" lIns="0" tIns="0" rIns="0" bIns="0" rtlCol="0"/>
          <a:lstStyle/>
          <a:p>
            <a:endParaRPr/>
          </a:p>
        </p:txBody>
      </p:sp>
      <p:sp>
        <p:nvSpPr>
          <p:cNvPr id="24" name="bg object 24"/>
          <p:cNvSpPr/>
          <p:nvPr/>
        </p:nvSpPr>
        <p:spPr>
          <a:xfrm>
            <a:off x="10371664" y="3589867"/>
            <a:ext cx="1817370" cy="3268345"/>
          </a:xfrm>
          <a:custGeom>
            <a:avLst/>
            <a:gdLst/>
            <a:ahLst/>
            <a:cxnLst/>
            <a:rect l="l" t="t" r="r" b="b"/>
            <a:pathLst>
              <a:path w="1817370" h="3268345">
                <a:moveTo>
                  <a:pt x="1817159" y="0"/>
                </a:moveTo>
                <a:lnTo>
                  <a:pt x="0" y="3268132"/>
                </a:lnTo>
                <a:lnTo>
                  <a:pt x="1817159" y="3268132"/>
                </a:lnTo>
                <a:lnTo>
                  <a:pt x="1817159" y="0"/>
                </a:lnTo>
                <a:close/>
              </a:path>
            </a:pathLst>
          </a:custGeom>
          <a:solidFill>
            <a:srgbClr val="A0CA31">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0" y="0"/>
                </a:moveTo>
                <a:lnTo>
                  <a:pt x="0" y="2844799"/>
                </a:lnTo>
                <a:lnTo>
                  <a:pt x="448732" y="2844799"/>
                </a:lnTo>
                <a:lnTo>
                  <a:pt x="0" y="0"/>
                </a:lnTo>
                <a:close/>
              </a:path>
            </a:pathLst>
          </a:custGeom>
          <a:solidFill>
            <a:srgbClr val="A0CA31">
              <a:alpha val="85099"/>
            </a:srgbClr>
          </a:solidFill>
        </p:spPr>
        <p:txBody>
          <a:bodyPr wrap="square" lIns="0" tIns="0" rIns="0" bIns="0" rtlCol="0"/>
          <a:lstStyle/>
          <a:p>
            <a:endParaRPr/>
          </a:p>
        </p:txBody>
      </p:sp>
      <p:sp>
        <p:nvSpPr>
          <p:cNvPr id="2" name="Holder 2"/>
          <p:cNvSpPr>
            <a:spLocks noGrp="1"/>
          </p:cNvSpPr>
          <p:nvPr>
            <p:ph type="title"/>
          </p:nvPr>
        </p:nvSpPr>
        <p:spPr>
          <a:xfrm>
            <a:off x="756073" y="642621"/>
            <a:ext cx="5887720" cy="574040"/>
          </a:xfrm>
          <a:prstGeom prst="rect">
            <a:avLst/>
          </a:prstGeom>
        </p:spPr>
        <p:txBody>
          <a:bodyPr wrap="square" lIns="0" tIns="0" rIns="0" bIns="0">
            <a:spAutoFit/>
          </a:bodyPr>
          <a:lstStyle>
            <a:lvl1pPr>
              <a:defRPr sz="3600" b="0" i="0">
                <a:solidFill>
                  <a:srgbClr val="90C226"/>
                </a:solidFill>
                <a:latin typeface="Trebuchet MS"/>
                <a:cs typeface="Trebuchet MS"/>
              </a:defRPr>
            </a:lvl1pPr>
          </a:lstStyle>
          <a:p>
            <a:endParaRPr/>
          </a:p>
        </p:txBody>
      </p:sp>
      <p:sp>
        <p:nvSpPr>
          <p:cNvPr id="3" name="Holder 3"/>
          <p:cNvSpPr>
            <a:spLocks noGrp="1"/>
          </p:cNvSpPr>
          <p:nvPr>
            <p:ph type="body" idx="1"/>
          </p:nvPr>
        </p:nvSpPr>
        <p:spPr>
          <a:xfrm>
            <a:off x="756073" y="2074229"/>
            <a:ext cx="8079105" cy="1731010"/>
          </a:xfrm>
          <a:prstGeom prst="rect">
            <a:avLst/>
          </a:prstGeom>
        </p:spPr>
        <p:txBody>
          <a:bodyPr wrap="square" lIns="0" tIns="0" rIns="0" bIns="0">
            <a:spAutoFit/>
          </a:bodyPr>
          <a:lstStyle>
            <a:lvl1pPr>
              <a:defRPr sz="18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codesandbox.io/p/sandbox/4zryt5?file=%2Fsrc%2FApp.j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sandbox.io/p/sandbox/qqwck7?file=%2Fsrc%2FApp.js%3A1%2C1-15%2C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sandbox.io/p/sandbox/ty644j?file=%2Fsrc%2FApp.js%3A1%2C1-26%2C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sandbox.io/p/sandbox/k4hpgf?file=%2Fsrc%2FApp.j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act.dev/learn/queueing-a-series-of-state-updates#challenges" TargetMode="External"/><Relationship Id="rId2" Type="http://schemas.openxmlformats.org/officeDocument/2006/relationships/hyperlink" Target="https://react.dev/learn/state-as-a-snapshot#challenges" TargetMode="External"/><Relationship Id="rId1" Type="http://schemas.openxmlformats.org/officeDocument/2006/relationships/slideLayout" Target="../slideLayouts/slideLayout2.xml"/><Relationship Id="rId4" Type="http://schemas.openxmlformats.org/officeDocument/2006/relationships/hyperlink" Target="https://react.dev/learn/responding-to-events#challeng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react.dev/reference/react-dom/components" TargetMode="External"/><Relationship Id="rId2" Type="http://schemas.openxmlformats.org/officeDocument/2006/relationships/hyperlink" Target="https://react.dev/learn/adding-interactiv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desandbox.io/p/sandbox/tty55g?file=%2Fsrc%2FApp.js%3A1%2C1-16%2C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codesandbox.io/p/sandbox/ffhp6h?file=%2Fsrc%2FApp.js%3A1%2C1-15%2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sandbox.io/p/sandbox/xcsmmf?file=%2Fsrc%2FApp.js%3A1%2C1-16%2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20502" y="-4761"/>
            <a:ext cx="4773295" cy="6867525"/>
            <a:chOff x="7420502" y="-4761"/>
            <a:chExt cx="4773295" cy="6867525"/>
          </a:xfrm>
        </p:grpSpPr>
        <p:sp>
          <p:nvSpPr>
            <p:cNvPr id="3" name="object 3"/>
            <p:cNvSpPr/>
            <p:nvPr/>
          </p:nvSpPr>
          <p:spPr>
            <a:xfrm>
              <a:off x="9371010" y="1"/>
              <a:ext cx="1219200" cy="6858000"/>
            </a:xfrm>
            <a:custGeom>
              <a:avLst/>
              <a:gdLst/>
              <a:ahLst/>
              <a:cxnLst/>
              <a:rect l="l" t="t" r="r" b="b"/>
              <a:pathLst>
                <a:path w="1219200" h="6858000">
                  <a:moveTo>
                    <a:pt x="0" y="0"/>
                  </a:moveTo>
                  <a:lnTo>
                    <a:pt x="1219200" y="6857997"/>
                  </a:lnTo>
                </a:path>
              </a:pathLst>
            </a:custGeom>
            <a:ln w="9524">
              <a:solidFill>
                <a:srgbClr val="CBCBCB"/>
              </a:solidFill>
            </a:ln>
          </p:spPr>
          <p:txBody>
            <a:bodyPr wrap="square" lIns="0" tIns="0" rIns="0" bIns="0" rtlCol="0"/>
            <a:lstStyle/>
            <a:p>
              <a:endParaRPr/>
            </a:p>
          </p:txBody>
        </p:sp>
        <p:sp>
          <p:nvSpPr>
            <p:cNvPr id="4" name="object 4"/>
            <p:cNvSpPr/>
            <p:nvPr/>
          </p:nvSpPr>
          <p:spPr>
            <a:xfrm>
              <a:off x="7425265" y="3681413"/>
              <a:ext cx="4763770" cy="3176905"/>
            </a:xfrm>
            <a:custGeom>
              <a:avLst/>
              <a:gdLst/>
              <a:ahLst/>
              <a:cxnLst/>
              <a:rect l="l" t="t" r="r" b="b"/>
              <a:pathLst>
                <a:path w="4763770" h="3176904">
                  <a:moveTo>
                    <a:pt x="4763556" y="0"/>
                  </a:moveTo>
                  <a:lnTo>
                    <a:pt x="0" y="3176586"/>
                  </a:lnTo>
                </a:path>
              </a:pathLst>
            </a:custGeom>
            <a:ln w="9524">
              <a:solidFill>
                <a:srgbClr val="E0E0E0"/>
              </a:solidFill>
            </a:ln>
          </p:spPr>
          <p:txBody>
            <a:bodyPr wrap="square" lIns="0" tIns="0" rIns="0" bIns="0" rtlCol="0"/>
            <a:lstStyle/>
            <a:p>
              <a:endParaRPr/>
            </a:p>
          </p:txBody>
        </p:sp>
        <p:sp>
          <p:nvSpPr>
            <p:cNvPr id="5" name="object 5"/>
            <p:cNvSpPr/>
            <p:nvPr/>
          </p:nvSpPr>
          <p:spPr>
            <a:xfrm>
              <a:off x="9181474" y="0"/>
              <a:ext cx="3007360" cy="6858000"/>
            </a:xfrm>
            <a:custGeom>
              <a:avLst/>
              <a:gdLst/>
              <a:ahLst/>
              <a:cxnLst/>
              <a:rect l="l" t="t" r="r" b="b"/>
              <a:pathLst>
                <a:path w="3007359" h="6858000">
                  <a:moveTo>
                    <a:pt x="3007348" y="0"/>
                  </a:moveTo>
                  <a:lnTo>
                    <a:pt x="2043009" y="0"/>
                  </a:lnTo>
                  <a:lnTo>
                    <a:pt x="0" y="6857999"/>
                  </a:lnTo>
                  <a:lnTo>
                    <a:pt x="3007348" y="6857999"/>
                  </a:lnTo>
                  <a:lnTo>
                    <a:pt x="3007348" y="0"/>
                  </a:lnTo>
                  <a:close/>
                </a:path>
              </a:pathLst>
            </a:custGeom>
            <a:solidFill>
              <a:srgbClr val="A0CA31">
                <a:alpha val="30198"/>
              </a:srgbClr>
            </a:solidFill>
          </p:spPr>
          <p:txBody>
            <a:bodyPr wrap="square" lIns="0" tIns="0" rIns="0" bIns="0" rtlCol="0"/>
            <a:lstStyle/>
            <a:p>
              <a:endParaRPr/>
            </a:p>
          </p:txBody>
        </p:sp>
        <p:sp>
          <p:nvSpPr>
            <p:cNvPr id="6" name="object 6"/>
            <p:cNvSpPr/>
            <p:nvPr/>
          </p:nvSpPr>
          <p:spPr>
            <a:xfrm>
              <a:off x="9604931" y="0"/>
              <a:ext cx="2585720" cy="6858000"/>
            </a:xfrm>
            <a:custGeom>
              <a:avLst/>
              <a:gdLst/>
              <a:ahLst/>
              <a:cxnLst/>
              <a:rect l="l" t="t" r="r" b="b"/>
              <a:pathLst>
                <a:path w="2585720" h="6858000">
                  <a:moveTo>
                    <a:pt x="2585682" y="0"/>
                  </a:moveTo>
                  <a:lnTo>
                    <a:pt x="0" y="0"/>
                  </a:lnTo>
                  <a:lnTo>
                    <a:pt x="1207967" y="6857999"/>
                  </a:lnTo>
                  <a:lnTo>
                    <a:pt x="2585682" y="6857999"/>
                  </a:lnTo>
                  <a:lnTo>
                    <a:pt x="2585682" y="0"/>
                  </a:lnTo>
                  <a:close/>
                </a:path>
              </a:pathLst>
            </a:custGeom>
            <a:solidFill>
              <a:srgbClr val="A0CA31">
                <a:alpha val="19999"/>
              </a:srgbClr>
            </a:solidFill>
          </p:spPr>
          <p:txBody>
            <a:bodyPr wrap="square" lIns="0" tIns="0" rIns="0" bIns="0" rtlCol="0"/>
            <a:lstStyle/>
            <a:p>
              <a:endParaRPr/>
            </a:p>
          </p:txBody>
        </p:sp>
        <p:sp>
          <p:nvSpPr>
            <p:cNvPr id="7" name="object 7"/>
            <p:cNvSpPr/>
            <p:nvPr/>
          </p:nvSpPr>
          <p:spPr>
            <a:xfrm>
              <a:off x="8932331" y="3047999"/>
              <a:ext cx="3260090" cy="3810000"/>
            </a:xfrm>
            <a:custGeom>
              <a:avLst/>
              <a:gdLst/>
              <a:ahLst/>
              <a:cxnLst/>
              <a:rect l="l" t="t" r="r" b="b"/>
              <a:pathLst>
                <a:path w="3260090" h="3810000">
                  <a:moveTo>
                    <a:pt x="3259665" y="0"/>
                  </a:moveTo>
                  <a:lnTo>
                    <a:pt x="0" y="3809999"/>
                  </a:lnTo>
                  <a:lnTo>
                    <a:pt x="3259665" y="3809999"/>
                  </a:lnTo>
                  <a:lnTo>
                    <a:pt x="3259665" y="0"/>
                  </a:lnTo>
                  <a:close/>
                </a:path>
              </a:pathLst>
            </a:custGeom>
            <a:solidFill>
              <a:srgbClr val="64AC2B">
                <a:alpha val="72158"/>
              </a:srgbClr>
            </a:solidFill>
          </p:spPr>
          <p:txBody>
            <a:bodyPr wrap="square" lIns="0" tIns="0" rIns="0" bIns="0" rtlCol="0"/>
            <a:lstStyle/>
            <a:p>
              <a:endParaRPr/>
            </a:p>
          </p:txBody>
        </p:sp>
        <p:sp>
          <p:nvSpPr>
            <p:cNvPr id="8" name="object 8"/>
            <p:cNvSpPr/>
            <p:nvPr/>
          </p:nvSpPr>
          <p:spPr>
            <a:xfrm>
              <a:off x="9337544" y="0"/>
              <a:ext cx="2851785" cy="6858000"/>
            </a:xfrm>
            <a:custGeom>
              <a:avLst/>
              <a:gdLst/>
              <a:ahLst/>
              <a:cxnLst/>
              <a:rect l="l" t="t" r="r" b="b"/>
              <a:pathLst>
                <a:path w="2851784" h="6858000">
                  <a:moveTo>
                    <a:pt x="2851278" y="0"/>
                  </a:moveTo>
                  <a:lnTo>
                    <a:pt x="0" y="0"/>
                  </a:lnTo>
                  <a:lnTo>
                    <a:pt x="2467703" y="6857999"/>
                  </a:lnTo>
                  <a:lnTo>
                    <a:pt x="2851278" y="6857999"/>
                  </a:lnTo>
                  <a:lnTo>
                    <a:pt x="2851278" y="0"/>
                  </a:lnTo>
                  <a:close/>
                </a:path>
              </a:pathLst>
            </a:custGeom>
            <a:solidFill>
              <a:srgbClr val="4E8820">
                <a:alpha val="70199"/>
              </a:srgbClr>
            </a:solidFill>
          </p:spPr>
          <p:txBody>
            <a:bodyPr wrap="square" lIns="0" tIns="0" rIns="0" bIns="0" rtlCol="0"/>
            <a:lstStyle/>
            <a:p>
              <a:endParaRPr/>
            </a:p>
          </p:txBody>
        </p:sp>
        <p:sp>
          <p:nvSpPr>
            <p:cNvPr id="9" name="object 9"/>
            <p:cNvSpPr/>
            <p:nvPr/>
          </p:nvSpPr>
          <p:spPr>
            <a:xfrm>
              <a:off x="10898728" y="0"/>
              <a:ext cx="1290320" cy="6858000"/>
            </a:xfrm>
            <a:custGeom>
              <a:avLst/>
              <a:gdLst/>
              <a:ahLst/>
              <a:cxnLst/>
              <a:rect l="l" t="t" r="r" b="b"/>
              <a:pathLst>
                <a:path w="1290320" h="6858000">
                  <a:moveTo>
                    <a:pt x="1290093" y="0"/>
                  </a:moveTo>
                  <a:lnTo>
                    <a:pt x="1018477" y="0"/>
                  </a:lnTo>
                  <a:lnTo>
                    <a:pt x="0" y="6857999"/>
                  </a:lnTo>
                  <a:lnTo>
                    <a:pt x="1290093" y="6857999"/>
                  </a:lnTo>
                  <a:lnTo>
                    <a:pt x="1290093" y="0"/>
                  </a:lnTo>
                  <a:close/>
                </a:path>
              </a:pathLst>
            </a:custGeom>
            <a:solidFill>
              <a:srgbClr val="CAE687">
                <a:alpha val="70199"/>
              </a:srgbClr>
            </a:solidFill>
          </p:spPr>
          <p:txBody>
            <a:bodyPr wrap="square" lIns="0" tIns="0" rIns="0" bIns="0" rtlCol="0"/>
            <a:lstStyle/>
            <a:p>
              <a:endParaRPr/>
            </a:p>
          </p:txBody>
        </p:sp>
        <p:sp>
          <p:nvSpPr>
            <p:cNvPr id="10" name="object 10"/>
            <p:cNvSpPr/>
            <p:nvPr/>
          </p:nvSpPr>
          <p:spPr>
            <a:xfrm>
              <a:off x="10940365" y="0"/>
              <a:ext cx="1249045" cy="6858000"/>
            </a:xfrm>
            <a:custGeom>
              <a:avLst/>
              <a:gdLst/>
              <a:ahLst/>
              <a:cxnLst/>
              <a:rect l="l" t="t" r="r" b="b"/>
              <a:pathLst>
                <a:path w="1249045" h="6858000">
                  <a:moveTo>
                    <a:pt x="1248456" y="0"/>
                  </a:moveTo>
                  <a:lnTo>
                    <a:pt x="0" y="0"/>
                  </a:lnTo>
                  <a:lnTo>
                    <a:pt x="1108014" y="6857999"/>
                  </a:lnTo>
                  <a:lnTo>
                    <a:pt x="1248456" y="6857999"/>
                  </a:lnTo>
                  <a:lnTo>
                    <a:pt x="1248456" y="0"/>
                  </a:lnTo>
                  <a:close/>
                </a:path>
              </a:pathLst>
            </a:custGeom>
            <a:solidFill>
              <a:srgbClr val="A0CA31">
                <a:alpha val="65098"/>
              </a:srgbClr>
            </a:solidFill>
          </p:spPr>
          <p:txBody>
            <a:bodyPr wrap="square" lIns="0" tIns="0" rIns="0" bIns="0" rtlCol="0"/>
            <a:lstStyle/>
            <a:p>
              <a:endParaRPr/>
            </a:p>
          </p:txBody>
        </p:sp>
        <p:sp>
          <p:nvSpPr>
            <p:cNvPr id="11" name="object 11"/>
            <p:cNvSpPr/>
            <p:nvPr/>
          </p:nvSpPr>
          <p:spPr>
            <a:xfrm>
              <a:off x="10371664" y="3589867"/>
              <a:ext cx="1817370" cy="3268345"/>
            </a:xfrm>
            <a:custGeom>
              <a:avLst/>
              <a:gdLst/>
              <a:ahLst/>
              <a:cxnLst/>
              <a:rect l="l" t="t" r="r" b="b"/>
              <a:pathLst>
                <a:path w="1817370" h="3268345">
                  <a:moveTo>
                    <a:pt x="1817159" y="0"/>
                  </a:moveTo>
                  <a:lnTo>
                    <a:pt x="0" y="3268132"/>
                  </a:lnTo>
                  <a:lnTo>
                    <a:pt x="1817159" y="3268132"/>
                  </a:lnTo>
                  <a:lnTo>
                    <a:pt x="1817159" y="0"/>
                  </a:lnTo>
                  <a:close/>
                </a:path>
              </a:pathLst>
            </a:custGeom>
            <a:solidFill>
              <a:srgbClr val="A0CA31">
                <a:alpha val="79998"/>
              </a:srgbClr>
            </a:solidFill>
          </p:spPr>
          <p:txBody>
            <a:bodyPr wrap="square" lIns="0" tIns="0" rIns="0" bIns="0" rtlCol="0"/>
            <a:lstStyle/>
            <a:p>
              <a:endParaRPr/>
            </a:p>
          </p:txBody>
        </p:sp>
      </p:grpSp>
      <p:sp>
        <p:nvSpPr>
          <p:cNvPr id="12" name="object 12"/>
          <p:cNvSpPr/>
          <p:nvPr/>
        </p:nvSpPr>
        <p:spPr>
          <a:xfrm>
            <a:off x="0" y="1"/>
            <a:ext cx="842644" cy="5666740"/>
          </a:xfrm>
          <a:custGeom>
            <a:avLst/>
            <a:gdLst/>
            <a:ahLst/>
            <a:cxnLst/>
            <a:rect l="l" t="t" r="r" b="b"/>
            <a:pathLst>
              <a:path w="842644" h="5666740">
                <a:moveTo>
                  <a:pt x="842595" y="0"/>
                </a:moveTo>
                <a:lnTo>
                  <a:pt x="0" y="0"/>
                </a:lnTo>
                <a:lnTo>
                  <a:pt x="0" y="5666152"/>
                </a:lnTo>
                <a:lnTo>
                  <a:pt x="842595" y="0"/>
                </a:lnTo>
                <a:close/>
              </a:path>
            </a:pathLst>
          </a:custGeom>
          <a:solidFill>
            <a:srgbClr val="A0CA31">
              <a:alpha val="85099"/>
            </a:srgbClr>
          </a:solidFill>
        </p:spPr>
        <p:txBody>
          <a:bodyPr wrap="square" lIns="0" tIns="0" rIns="0" bIns="0" rtlCol="0"/>
          <a:lstStyle/>
          <a:p>
            <a:endParaRPr/>
          </a:p>
        </p:txBody>
      </p:sp>
      <p:sp>
        <p:nvSpPr>
          <p:cNvPr id="13" name="object 13"/>
          <p:cNvSpPr txBox="1">
            <a:spLocks noGrp="1"/>
          </p:cNvSpPr>
          <p:nvPr>
            <p:ph type="title"/>
          </p:nvPr>
        </p:nvSpPr>
        <p:spPr>
          <a:xfrm>
            <a:off x="1447800" y="2963728"/>
            <a:ext cx="7753399" cy="2375009"/>
          </a:xfrm>
          <a:prstGeom prst="rect">
            <a:avLst/>
          </a:prstGeom>
        </p:spPr>
        <p:txBody>
          <a:bodyPr vert="horz" wrap="square" lIns="0" tIns="218440" rIns="0" bIns="0" rtlCol="0">
            <a:spAutoFit/>
          </a:bodyPr>
          <a:lstStyle/>
          <a:p>
            <a:pPr marL="12700">
              <a:lnSpc>
                <a:spcPct val="100000"/>
              </a:lnSpc>
              <a:spcBef>
                <a:spcPts val="1720"/>
              </a:spcBef>
            </a:pPr>
            <a:r>
              <a:rPr lang="en-US" sz="5400" spc="-10" dirty="0"/>
              <a:t>React- Events and States</a:t>
            </a:r>
            <a:br>
              <a:rPr lang="en-US" sz="5400" spc="-10" dirty="0"/>
            </a:br>
            <a:br>
              <a:rPr lang="en-US" sz="5400" spc="-10" dirty="0"/>
            </a:br>
            <a:r>
              <a:rPr lang="en-US" sz="3200" spc="-10" dirty="0"/>
              <a:t>Laiba Imran</a:t>
            </a:r>
            <a:endParaRPr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C0367-330B-3F78-7F99-7B068E01D903}"/>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7659DD5-E8F2-0954-183A-0B0A1676F82A}"/>
              </a:ext>
            </a:extLst>
          </p:cNvPr>
          <p:cNvSpPr txBox="1"/>
          <p:nvPr/>
        </p:nvSpPr>
        <p:spPr>
          <a:xfrm>
            <a:off x="304800" y="152400"/>
            <a:ext cx="1986098" cy="502702"/>
          </a:xfrm>
          <a:prstGeom prst="rect">
            <a:avLst/>
          </a:prstGeom>
        </p:spPr>
        <p:txBody>
          <a:bodyPr vert="horz" wrap="square" lIns="0" tIns="132080" rIns="0" bIns="0" rtlCol="0">
            <a:spAutoFit/>
          </a:bodyPr>
          <a:lstStyle/>
          <a:p>
            <a:r>
              <a:rPr lang="en-US" sz="2400" dirty="0"/>
              <a:t>App.js</a:t>
            </a:r>
          </a:p>
        </p:txBody>
      </p:sp>
      <p:sp>
        <p:nvSpPr>
          <p:cNvPr id="13" name="TextBox 12">
            <a:extLst>
              <a:ext uri="{FF2B5EF4-FFF2-40B4-BE49-F238E27FC236}">
                <a16:creationId xmlns:a16="http://schemas.microsoft.com/office/drawing/2014/main" id="{9A5C1324-A46F-FBCE-6EDA-73A370D46155}"/>
              </a:ext>
            </a:extLst>
          </p:cNvPr>
          <p:cNvSpPr txBox="1"/>
          <p:nvPr/>
        </p:nvSpPr>
        <p:spPr>
          <a:xfrm>
            <a:off x="381000" y="879901"/>
            <a:ext cx="6705600" cy="424731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1" dirty="0">
                <a:solidFill>
                  <a:srgbClr val="00B050"/>
                </a:solidFill>
                <a:effectLst/>
                <a:latin typeface="Consolas" panose="020B0609020204030204" pitchFamily="49" charset="0"/>
              </a:rPr>
              <a:t>import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 } from 'react';</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export default function Counter() {</a:t>
            </a:r>
          </a:p>
          <a:p>
            <a:r>
              <a:rPr lang="en-US" b="1" dirty="0">
                <a:solidFill>
                  <a:srgbClr val="00B050"/>
                </a:solidFill>
                <a:effectLst/>
                <a:latin typeface="Consolas" panose="020B0609020204030204" pitchFamily="49" charset="0"/>
              </a:rPr>
              <a:t>  const [number,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(0);</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&lt;h1&gt;{number}&lt;/h1&gt;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(number + 5);</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 =&gt; n + 1);</a:t>
            </a:r>
          </a:p>
          <a:p>
            <a:r>
              <a:rPr lang="en-US" b="1" dirty="0">
                <a:solidFill>
                  <a:srgbClr val="00B050"/>
                </a:solidFill>
                <a:effectLst/>
                <a:latin typeface="Consolas" panose="020B0609020204030204" pitchFamily="49" charset="0"/>
              </a:rPr>
              <a:t>      }}&gt;Increase the number&lt;/button&gt;</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a:t>
            </a:r>
          </a:p>
          <a:p>
            <a:r>
              <a:rPr lang="en-US" b="1" dirty="0">
                <a:solidFill>
                  <a:srgbClr val="00B050"/>
                </a:solidFill>
                <a:effectLst/>
                <a:latin typeface="Consolas" panose="020B0609020204030204" pitchFamily="49" charset="0"/>
              </a:rPr>
              <a:t>}</a:t>
            </a:r>
          </a:p>
        </p:txBody>
      </p:sp>
      <p:sp>
        <p:nvSpPr>
          <p:cNvPr id="17" name="object 2">
            <a:extLst>
              <a:ext uri="{FF2B5EF4-FFF2-40B4-BE49-F238E27FC236}">
                <a16:creationId xmlns:a16="http://schemas.microsoft.com/office/drawing/2014/main" id="{D69D4F5C-7C27-6710-603F-F90708288515}"/>
              </a:ext>
            </a:extLst>
          </p:cNvPr>
          <p:cNvSpPr txBox="1">
            <a:spLocks noGrp="1"/>
          </p:cNvSpPr>
          <p:nvPr>
            <p:ph type="title"/>
          </p:nvPr>
        </p:nvSpPr>
        <p:spPr>
          <a:xfrm>
            <a:off x="7620001" y="32357"/>
            <a:ext cx="4572000" cy="11208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Updating State within render</a:t>
            </a:r>
            <a:endParaRPr spc="-10" dirty="0">
              <a:solidFill>
                <a:schemeClr val="tx1"/>
              </a:solidFill>
            </a:endParaRPr>
          </a:p>
        </p:txBody>
      </p:sp>
      <p:sp>
        <p:nvSpPr>
          <p:cNvPr id="6" name="TextBox 5">
            <a:extLst>
              <a:ext uri="{FF2B5EF4-FFF2-40B4-BE49-F238E27FC236}">
                <a16:creationId xmlns:a16="http://schemas.microsoft.com/office/drawing/2014/main" id="{19329768-E1B1-E208-63F4-D96B489682F3}"/>
              </a:ext>
            </a:extLst>
          </p:cNvPr>
          <p:cNvSpPr txBox="1"/>
          <p:nvPr/>
        </p:nvSpPr>
        <p:spPr>
          <a:xfrm>
            <a:off x="5715000" y="6123522"/>
            <a:ext cx="6098058" cy="923330"/>
          </a:xfrm>
          <a:prstGeom prst="rect">
            <a:avLst/>
          </a:prstGeom>
          <a:noFill/>
        </p:spPr>
        <p:txBody>
          <a:bodyPr wrap="square">
            <a:spAutoFit/>
          </a:bodyPr>
          <a:lstStyle/>
          <a:p>
            <a:r>
              <a:rPr lang="en-US" dirty="0">
                <a:hlinkClick r:id="rId3"/>
              </a:rPr>
              <a:t>https://codesandbox.io/p/sandbox/4zryt5?file=%2Fsrc%2FApp.js</a:t>
            </a:r>
            <a:endParaRPr lang="en-US" dirty="0"/>
          </a:p>
          <a:p>
            <a:endParaRPr lang="en-US" dirty="0"/>
          </a:p>
        </p:txBody>
      </p:sp>
      <p:sp>
        <p:nvSpPr>
          <p:cNvPr id="7" name="TextBox 6">
            <a:extLst>
              <a:ext uri="{FF2B5EF4-FFF2-40B4-BE49-F238E27FC236}">
                <a16:creationId xmlns:a16="http://schemas.microsoft.com/office/drawing/2014/main" id="{9260E0EA-F420-D6B7-B30D-02D876DD1D50}"/>
              </a:ext>
            </a:extLst>
          </p:cNvPr>
          <p:cNvSpPr txBox="1"/>
          <p:nvPr/>
        </p:nvSpPr>
        <p:spPr>
          <a:xfrm>
            <a:off x="7239000" y="5105400"/>
            <a:ext cx="4191000" cy="369332"/>
          </a:xfrm>
          <a:prstGeom prst="rect">
            <a:avLst/>
          </a:prstGeom>
          <a:noFill/>
        </p:spPr>
        <p:txBody>
          <a:bodyPr wrap="square" rtlCol="0">
            <a:spAutoFit/>
          </a:bodyPr>
          <a:lstStyle/>
          <a:p>
            <a:r>
              <a:rPr lang="en-US" dirty="0"/>
              <a:t>Click to see the results of above code</a:t>
            </a:r>
          </a:p>
        </p:txBody>
      </p:sp>
      <p:sp>
        <p:nvSpPr>
          <p:cNvPr id="8" name="Arrow: Down 7">
            <a:extLst>
              <a:ext uri="{FF2B5EF4-FFF2-40B4-BE49-F238E27FC236}">
                <a16:creationId xmlns:a16="http://schemas.microsoft.com/office/drawing/2014/main" id="{DD710A3E-4CE5-C02D-01FC-B000A5C03A72}"/>
              </a:ext>
            </a:extLst>
          </p:cNvPr>
          <p:cNvSpPr/>
          <p:nvPr/>
        </p:nvSpPr>
        <p:spPr>
          <a:xfrm>
            <a:off x="9067800" y="5638800"/>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8C3142-A613-ED0F-0E62-1106A6D8C17B}"/>
              </a:ext>
            </a:extLst>
          </p:cNvPr>
          <p:cNvSpPr txBox="1"/>
          <p:nvPr/>
        </p:nvSpPr>
        <p:spPr>
          <a:xfrm>
            <a:off x="8767746" y="2406013"/>
            <a:ext cx="1605775" cy="1446550"/>
          </a:xfrm>
          <a:prstGeom prst="rect">
            <a:avLst/>
          </a:prstGeom>
          <a:noFill/>
        </p:spPr>
        <p:txBody>
          <a:bodyPr wrap="square">
            <a:spAutoFit/>
          </a:bodyPr>
          <a:lstStyle/>
          <a:p>
            <a:pPr algn="ctr"/>
            <a:r>
              <a:rPr lang="en-US" sz="8800" dirty="0"/>
              <a:t>🤔</a:t>
            </a:r>
          </a:p>
        </p:txBody>
      </p:sp>
    </p:spTree>
    <p:extLst>
      <p:ext uri="{BB962C8B-B14F-4D97-AF65-F5344CB8AC3E}">
        <p14:creationId xmlns:p14="http://schemas.microsoft.com/office/powerpoint/2010/main" val="2856456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56F1C-8040-234F-3158-285798EF4B9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C1C93A-613F-D2AB-8873-EA8AB3786481}"/>
              </a:ext>
            </a:extLst>
          </p:cNvPr>
          <p:cNvSpPr txBox="1">
            <a:spLocks noGrp="1"/>
          </p:cNvSpPr>
          <p:nvPr>
            <p:ph type="title"/>
          </p:nvPr>
        </p:nvSpPr>
        <p:spPr>
          <a:xfrm>
            <a:off x="2667000" y="2514600"/>
            <a:ext cx="5887720" cy="574040"/>
          </a:xfrm>
          <a:prstGeom prst="rect">
            <a:avLst/>
          </a:prstGeom>
        </p:spPr>
        <p:txBody>
          <a:bodyPr vert="horz" wrap="square" lIns="0" tIns="12700" rIns="0" bIns="0" rtlCol="0">
            <a:spAutoFit/>
          </a:bodyPr>
          <a:lstStyle/>
          <a:p>
            <a:pPr marL="12700">
              <a:lnSpc>
                <a:spcPct val="100000"/>
              </a:lnSpc>
              <a:spcBef>
                <a:spcPts val="100"/>
              </a:spcBef>
            </a:pPr>
            <a:r>
              <a:rPr lang="en-US" spc="-10" dirty="0"/>
              <a:t>Event Propagation</a:t>
            </a:r>
            <a:endParaRPr spc="-10" dirty="0"/>
          </a:p>
        </p:txBody>
      </p:sp>
    </p:spTree>
    <p:extLst>
      <p:ext uri="{BB962C8B-B14F-4D97-AF65-F5344CB8AC3E}">
        <p14:creationId xmlns:p14="http://schemas.microsoft.com/office/powerpoint/2010/main" val="360170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17B5A-7BF9-804D-B13A-430922CBA8A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266C979-1825-1378-9C8C-36329D2C3E38}"/>
              </a:ext>
            </a:extLst>
          </p:cNvPr>
          <p:cNvSpPr txBox="1"/>
          <p:nvPr/>
        </p:nvSpPr>
        <p:spPr>
          <a:xfrm>
            <a:off x="304800" y="152400"/>
            <a:ext cx="1986098" cy="502702"/>
          </a:xfrm>
          <a:prstGeom prst="rect">
            <a:avLst/>
          </a:prstGeom>
        </p:spPr>
        <p:txBody>
          <a:bodyPr vert="horz" wrap="square" lIns="0" tIns="132080" rIns="0" bIns="0" rtlCol="0">
            <a:spAutoFit/>
          </a:bodyPr>
          <a:lstStyle/>
          <a:p>
            <a:r>
              <a:rPr lang="en-US" sz="2400" dirty="0"/>
              <a:t>App.js</a:t>
            </a:r>
          </a:p>
        </p:txBody>
      </p:sp>
      <p:sp>
        <p:nvSpPr>
          <p:cNvPr id="13" name="TextBox 12">
            <a:extLst>
              <a:ext uri="{FF2B5EF4-FFF2-40B4-BE49-F238E27FC236}">
                <a16:creationId xmlns:a16="http://schemas.microsoft.com/office/drawing/2014/main" id="{89F66C70-99CD-47DD-9B26-9AEBFFFD708F}"/>
              </a:ext>
            </a:extLst>
          </p:cNvPr>
          <p:cNvSpPr txBox="1"/>
          <p:nvPr/>
        </p:nvSpPr>
        <p:spPr>
          <a:xfrm>
            <a:off x="381000" y="879901"/>
            <a:ext cx="6705600" cy="39703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1" dirty="0">
                <a:solidFill>
                  <a:srgbClr val="00B050"/>
                </a:solidFill>
                <a:effectLst/>
                <a:latin typeface="Consolas" panose="020B0609020204030204" pitchFamily="49" charset="0"/>
              </a:rPr>
              <a:t>export default function Toolbar() {</a:t>
            </a: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&lt;div </a:t>
            </a:r>
            <a:r>
              <a:rPr lang="en-US" b="1" dirty="0" err="1">
                <a:solidFill>
                  <a:srgbClr val="00B050"/>
                </a:solidFill>
                <a:effectLst/>
                <a:latin typeface="Consolas" panose="020B0609020204030204" pitchFamily="49" charset="0"/>
              </a:rPr>
              <a:t>className</a:t>
            </a:r>
            <a:r>
              <a:rPr lang="en-US" b="1" dirty="0">
                <a:solidFill>
                  <a:srgbClr val="00B050"/>
                </a:solidFill>
                <a:effectLst/>
                <a:latin typeface="Consolas" panose="020B0609020204030204" pitchFamily="49" charset="0"/>
              </a:rPr>
              <a:t>="Toolbar"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t>
            </a:r>
          </a:p>
          <a:p>
            <a:r>
              <a:rPr lang="en-US" b="1" dirty="0">
                <a:solidFill>
                  <a:srgbClr val="00B050"/>
                </a:solidFill>
                <a:effectLst/>
                <a:latin typeface="Consolas" panose="020B0609020204030204" pitchFamily="49" charset="0"/>
              </a:rPr>
              <a:t>      alert('You clicked on the toolbar!');</a:t>
            </a:r>
          </a:p>
          <a:p>
            <a:r>
              <a:rPr lang="en-US" b="1" dirty="0">
                <a:solidFill>
                  <a:srgbClr val="00B050"/>
                </a:solidFill>
                <a:effectLst/>
                <a:latin typeface="Consolas" panose="020B0609020204030204" pitchFamily="49" charset="0"/>
              </a:rPr>
              <a:t>    }}&gt;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alert('Playing!')}&gt;</a:t>
            </a:r>
          </a:p>
          <a:p>
            <a:r>
              <a:rPr lang="en-US" b="1" dirty="0">
                <a:solidFill>
                  <a:srgbClr val="00B050"/>
                </a:solidFill>
                <a:effectLst/>
                <a:latin typeface="Consolas" panose="020B0609020204030204" pitchFamily="49" charset="0"/>
              </a:rPr>
              <a:t>        Play Movie</a:t>
            </a:r>
          </a:p>
          <a:p>
            <a:r>
              <a:rPr lang="en-US" b="1" dirty="0">
                <a:solidFill>
                  <a:srgbClr val="00B050"/>
                </a:solidFill>
                <a:effectLst/>
                <a:latin typeface="Consolas" panose="020B0609020204030204" pitchFamily="49" charset="0"/>
              </a:rPr>
              <a:t>      &lt;/button&gt;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alert('Uploading!')}&gt;</a:t>
            </a:r>
          </a:p>
          <a:p>
            <a:r>
              <a:rPr lang="en-US" b="1" dirty="0">
                <a:solidFill>
                  <a:srgbClr val="00B050"/>
                </a:solidFill>
                <a:effectLst/>
                <a:latin typeface="Consolas" panose="020B0609020204030204" pitchFamily="49" charset="0"/>
              </a:rPr>
              <a:t>        Upload Image</a:t>
            </a:r>
          </a:p>
          <a:p>
            <a:r>
              <a:rPr lang="en-US" b="1" dirty="0">
                <a:solidFill>
                  <a:srgbClr val="00B050"/>
                </a:solidFill>
                <a:effectLst/>
                <a:latin typeface="Consolas" panose="020B0609020204030204" pitchFamily="49" charset="0"/>
              </a:rPr>
              <a:t>      &lt;/button&gt;</a:t>
            </a:r>
          </a:p>
          <a:p>
            <a:r>
              <a:rPr lang="en-US" b="1" dirty="0">
                <a:solidFill>
                  <a:srgbClr val="00B050"/>
                </a:solidFill>
                <a:effectLst/>
                <a:latin typeface="Consolas" panose="020B0609020204030204" pitchFamily="49" charset="0"/>
              </a:rPr>
              <a:t>    &lt;/div&gt;</a:t>
            </a:r>
          </a:p>
          <a:p>
            <a:r>
              <a:rPr lang="en-US" b="1" dirty="0">
                <a:solidFill>
                  <a:srgbClr val="00B050"/>
                </a:solidFill>
                <a:effectLst/>
                <a:latin typeface="Consolas" panose="020B0609020204030204" pitchFamily="49" charset="0"/>
              </a:rPr>
              <a:t>  );</a:t>
            </a:r>
          </a:p>
          <a:p>
            <a:r>
              <a:rPr lang="en-US" b="1" dirty="0">
                <a:solidFill>
                  <a:srgbClr val="00B050"/>
                </a:solidFill>
                <a:effectLst/>
                <a:latin typeface="Consolas" panose="020B0609020204030204" pitchFamily="49" charset="0"/>
              </a:rPr>
              <a:t>}</a:t>
            </a:r>
          </a:p>
        </p:txBody>
      </p:sp>
      <p:sp>
        <p:nvSpPr>
          <p:cNvPr id="17" name="object 2">
            <a:extLst>
              <a:ext uri="{FF2B5EF4-FFF2-40B4-BE49-F238E27FC236}">
                <a16:creationId xmlns:a16="http://schemas.microsoft.com/office/drawing/2014/main" id="{0C1601A8-F7A5-249B-873E-EDD7C0915874}"/>
              </a:ext>
            </a:extLst>
          </p:cNvPr>
          <p:cNvSpPr txBox="1">
            <a:spLocks noGrp="1"/>
          </p:cNvSpPr>
          <p:nvPr>
            <p:ph type="title"/>
          </p:nvPr>
        </p:nvSpPr>
        <p:spPr>
          <a:xfrm>
            <a:off x="7620001" y="32357"/>
            <a:ext cx="4572000" cy="56682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Event Propagation</a:t>
            </a:r>
            <a:endParaRPr spc="-10" dirty="0">
              <a:solidFill>
                <a:schemeClr val="tx1"/>
              </a:solidFill>
            </a:endParaRPr>
          </a:p>
        </p:txBody>
      </p:sp>
      <p:sp>
        <p:nvSpPr>
          <p:cNvPr id="6" name="TextBox 5">
            <a:extLst>
              <a:ext uri="{FF2B5EF4-FFF2-40B4-BE49-F238E27FC236}">
                <a16:creationId xmlns:a16="http://schemas.microsoft.com/office/drawing/2014/main" id="{E131119D-C55F-D7EB-62BA-66CE5F3A3722}"/>
              </a:ext>
            </a:extLst>
          </p:cNvPr>
          <p:cNvSpPr txBox="1"/>
          <p:nvPr/>
        </p:nvSpPr>
        <p:spPr>
          <a:xfrm>
            <a:off x="5715000" y="6123522"/>
            <a:ext cx="6098058" cy="923330"/>
          </a:xfrm>
          <a:prstGeom prst="rect">
            <a:avLst/>
          </a:prstGeom>
          <a:noFill/>
        </p:spPr>
        <p:txBody>
          <a:bodyPr wrap="square">
            <a:spAutoFit/>
          </a:bodyPr>
          <a:lstStyle/>
          <a:p>
            <a:r>
              <a:rPr lang="en-US" dirty="0">
                <a:hlinkClick r:id="rId3"/>
              </a:rPr>
              <a:t>https://codesandbox.io/p/sandbox/qqwck7?file=%2Fsrc%2FApp.js%3A1%2C1-15%2C1</a:t>
            </a:r>
            <a:endParaRPr lang="en-US" dirty="0"/>
          </a:p>
          <a:p>
            <a:endParaRPr lang="en-US" dirty="0"/>
          </a:p>
        </p:txBody>
      </p:sp>
      <p:sp>
        <p:nvSpPr>
          <p:cNvPr id="7" name="TextBox 6">
            <a:extLst>
              <a:ext uri="{FF2B5EF4-FFF2-40B4-BE49-F238E27FC236}">
                <a16:creationId xmlns:a16="http://schemas.microsoft.com/office/drawing/2014/main" id="{16A2E09B-27C6-D178-8751-C0444C9DB4E0}"/>
              </a:ext>
            </a:extLst>
          </p:cNvPr>
          <p:cNvSpPr txBox="1"/>
          <p:nvPr/>
        </p:nvSpPr>
        <p:spPr>
          <a:xfrm>
            <a:off x="7239000" y="5105400"/>
            <a:ext cx="4191000" cy="369332"/>
          </a:xfrm>
          <a:prstGeom prst="rect">
            <a:avLst/>
          </a:prstGeom>
          <a:noFill/>
        </p:spPr>
        <p:txBody>
          <a:bodyPr wrap="square" rtlCol="0">
            <a:spAutoFit/>
          </a:bodyPr>
          <a:lstStyle/>
          <a:p>
            <a:r>
              <a:rPr lang="en-US" dirty="0"/>
              <a:t>Click to see the results of above code</a:t>
            </a:r>
          </a:p>
        </p:txBody>
      </p:sp>
      <p:sp>
        <p:nvSpPr>
          <p:cNvPr id="8" name="Arrow: Down 7">
            <a:extLst>
              <a:ext uri="{FF2B5EF4-FFF2-40B4-BE49-F238E27FC236}">
                <a16:creationId xmlns:a16="http://schemas.microsoft.com/office/drawing/2014/main" id="{BAD36C82-B311-C3F8-EDF6-09FD7B990827}"/>
              </a:ext>
            </a:extLst>
          </p:cNvPr>
          <p:cNvSpPr/>
          <p:nvPr/>
        </p:nvSpPr>
        <p:spPr>
          <a:xfrm>
            <a:off x="9067800" y="5638800"/>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03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CF0F3-0BF2-0530-CADC-42C9B9C3D0F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4ED913C-796F-B16A-354C-BB2A609CC02B}"/>
              </a:ext>
            </a:extLst>
          </p:cNvPr>
          <p:cNvSpPr txBox="1"/>
          <p:nvPr/>
        </p:nvSpPr>
        <p:spPr>
          <a:xfrm>
            <a:off x="304800" y="152400"/>
            <a:ext cx="1986098" cy="502702"/>
          </a:xfrm>
          <a:prstGeom prst="rect">
            <a:avLst/>
          </a:prstGeom>
        </p:spPr>
        <p:txBody>
          <a:bodyPr vert="horz" wrap="square" lIns="0" tIns="132080" rIns="0" bIns="0" rtlCol="0">
            <a:spAutoFit/>
          </a:bodyPr>
          <a:lstStyle/>
          <a:p>
            <a:r>
              <a:rPr lang="en-US" sz="2400" dirty="0"/>
              <a:t>App.js</a:t>
            </a:r>
          </a:p>
        </p:txBody>
      </p:sp>
      <p:sp>
        <p:nvSpPr>
          <p:cNvPr id="13" name="TextBox 12">
            <a:extLst>
              <a:ext uri="{FF2B5EF4-FFF2-40B4-BE49-F238E27FC236}">
                <a16:creationId xmlns:a16="http://schemas.microsoft.com/office/drawing/2014/main" id="{C604133C-0F15-8AFD-9EF8-80F78972E86C}"/>
              </a:ext>
            </a:extLst>
          </p:cNvPr>
          <p:cNvSpPr txBox="1"/>
          <p:nvPr/>
        </p:nvSpPr>
        <p:spPr>
          <a:xfrm>
            <a:off x="381000" y="879901"/>
            <a:ext cx="6705600" cy="56323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1" dirty="0">
                <a:solidFill>
                  <a:srgbClr val="00B050"/>
                </a:solidFill>
                <a:effectLst/>
                <a:latin typeface="Consolas" panose="020B0609020204030204" pitchFamily="49" charset="0"/>
              </a:rPr>
              <a:t>function 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children }) {</a:t>
            </a: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={e =&gt; {</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e.stopPropagation</a:t>
            </a:r>
            <a:r>
              <a:rPr lang="en-US" b="1" dirty="0">
                <a:solidFill>
                  <a:srgbClr val="00B050"/>
                </a:solidFill>
                <a:effectLst/>
                <a:latin typeface="Consolas" panose="020B0609020204030204" pitchFamily="49" charset="0"/>
              </a:rPr>
              <a:t>();</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a:t>
            </a:r>
          </a:p>
          <a:p>
            <a:r>
              <a:rPr lang="en-US" b="1" dirty="0">
                <a:solidFill>
                  <a:srgbClr val="00B050"/>
                </a:solidFill>
                <a:effectLst/>
                <a:latin typeface="Consolas" panose="020B0609020204030204" pitchFamily="49" charset="0"/>
              </a:rPr>
              <a:t>    }}&gt;  {children} &lt;/button&gt; </a:t>
            </a:r>
          </a:p>
          <a:p>
            <a:r>
              <a:rPr lang="en-US" b="1" dirty="0">
                <a:solidFill>
                  <a:srgbClr val="00B050"/>
                </a:solidFill>
                <a:effectLst/>
                <a:latin typeface="Consolas" panose="020B0609020204030204" pitchFamily="49" charset="0"/>
              </a:rPr>
              <a:t>  );}</a:t>
            </a:r>
          </a:p>
          <a:p>
            <a:r>
              <a:rPr lang="en-US" b="1" dirty="0">
                <a:solidFill>
                  <a:srgbClr val="00B050"/>
                </a:solidFill>
                <a:effectLst/>
                <a:latin typeface="Consolas" panose="020B0609020204030204" pitchFamily="49" charset="0"/>
              </a:rPr>
              <a:t>export default function Toolbar() {</a:t>
            </a: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&lt;div </a:t>
            </a:r>
            <a:r>
              <a:rPr lang="en-US" b="1" dirty="0" err="1">
                <a:solidFill>
                  <a:srgbClr val="00B050"/>
                </a:solidFill>
                <a:effectLst/>
                <a:latin typeface="Consolas" panose="020B0609020204030204" pitchFamily="49" charset="0"/>
              </a:rPr>
              <a:t>className</a:t>
            </a:r>
            <a:r>
              <a:rPr lang="en-US" b="1" dirty="0">
                <a:solidFill>
                  <a:srgbClr val="00B050"/>
                </a:solidFill>
                <a:effectLst/>
                <a:latin typeface="Consolas" panose="020B0609020204030204" pitchFamily="49" charset="0"/>
              </a:rPr>
              <a:t>="Toolbar"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t>
            </a:r>
          </a:p>
          <a:p>
            <a:r>
              <a:rPr lang="en-US" b="1" dirty="0">
                <a:solidFill>
                  <a:srgbClr val="00B050"/>
                </a:solidFill>
                <a:effectLst/>
                <a:latin typeface="Consolas" panose="020B0609020204030204" pitchFamily="49" charset="0"/>
              </a:rPr>
              <a:t>      alert('You clicked on the toolbar!');</a:t>
            </a:r>
          </a:p>
          <a:p>
            <a:r>
              <a:rPr lang="en-US" b="1" dirty="0">
                <a:solidFill>
                  <a:srgbClr val="00B050"/>
                </a:solidFill>
                <a:effectLst/>
                <a:latin typeface="Consolas" panose="020B0609020204030204" pitchFamily="49" charset="0"/>
              </a:rPr>
              <a:t>    }}&gt;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alert('Playing!')}&gt;</a:t>
            </a:r>
          </a:p>
          <a:p>
            <a:r>
              <a:rPr lang="en-US" b="1" dirty="0">
                <a:solidFill>
                  <a:srgbClr val="00B050"/>
                </a:solidFill>
                <a:effectLst/>
                <a:latin typeface="Consolas" panose="020B0609020204030204" pitchFamily="49" charset="0"/>
              </a:rPr>
              <a:t>        Play Movie</a:t>
            </a:r>
          </a:p>
          <a:p>
            <a:r>
              <a:rPr lang="en-US" b="1" dirty="0">
                <a:solidFill>
                  <a:srgbClr val="00B050"/>
                </a:solidFill>
                <a:effectLst/>
                <a:latin typeface="Consolas" panose="020B0609020204030204" pitchFamily="49" charset="0"/>
              </a:rPr>
              <a:t>      &lt;/Button&gt;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alert('Uploading!')}&gt;</a:t>
            </a:r>
          </a:p>
          <a:p>
            <a:r>
              <a:rPr lang="en-US" b="1" dirty="0">
                <a:solidFill>
                  <a:srgbClr val="00B050"/>
                </a:solidFill>
                <a:effectLst/>
                <a:latin typeface="Consolas" panose="020B0609020204030204" pitchFamily="49" charset="0"/>
              </a:rPr>
              <a:t>        Upload Image</a:t>
            </a:r>
          </a:p>
          <a:p>
            <a:r>
              <a:rPr lang="en-US" b="1" dirty="0">
                <a:solidFill>
                  <a:srgbClr val="00B050"/>
                </a:solidFill>
                <a:effectLst/>
                <a:latin typeface="Consolas" panose="020B0609020204030204" pitchFamily="49" charset="0"/>
              </a:rPr>
              <a:t>      &lt;/Button&gt;</a:t>
            </a:r>
          </a:p>
          <a:p>
            <a:r>
              <a:rPr lang="en-US" b="1" dirty="0">
                <a:solidFill>
                  <a:srgbClr val="00B050"/>
                </a:solidFill>
                <a:effectLst/>
                <a:latin typeface="Consolas" panose="020B0609020204030204" pitchFamily="49" charset="0"/>
              </a:rPr>
              <a:t>    &lt;/div&gt;</a:t>
            </a:r>
          </a:p>
          <a:p>
            <a:r>
              <a:rPr lang="en-US" b="1" dirty="0">
                <a:solidFill>
                  <a:srgbClr val="00B050"/>
                </a:solidFill>
                <a:effectLst/>
                <a:latin typeface="Consolas" panose="020B0609020204030204" pitchFamily="49" charset="0"/>
              </a:rPr>
              <a:t>  );}</a:t>
            </a:r>
          </a:p>
        </p:txBody>
      </p:sp>
      <p:sp>
        <p:nvSpPr>
          <p:cNvPr id="17" name="object 2">
            <a:extLst>
              <a:ext uri="{FF2B5EF4-FFF2-40B4-BE49-F238E27FC236}">
                <a16:creationId xmlns:a16="http://schemas.microsoft.com/office/drawing/2014/main" id="{9BD6F0B2-59F8-0FBF-C017-F307895DCE99}"/>
              </a:ext>
            </a:extLst>
          </p:cNvPr>
          <p:cNvSpPr txBox="1">
            <a:spLocks noGrp="1"/>
          </p:cNvSpPr>
          <p:nvPr>
            <p:ph type="title"/>
          </p:nvPr>
        </p:nvSpPr>
        <p:spPr>
          <a:xfrm>
            <a:off x="7391400" y="32357"/>
            <a:ext cx="4800601" cy="56682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Stop Event Propagation</a:t>
            </a:r>
            <a:endParaRPr spc="-10" dirty="0">
              <a:solidFill>
                <a:schemeClr val="tx1"/>
              </a:solidFill>
            </a:endParaRPr>
          </a:p>
        </p:txBody>
      </p:sp>
      <p:sp>
        <p:nvSpPr>
          <p:cNvPr id="6" name="TextBox 5">
            <a:extLst>
              <a:ext uri="{FF2B5EF4-FFF2-40B4-BE49-F238E27FC236}">
                <a16:creationId xmlns:a16="http://schemas.microsoft.com/office/drawing/2014/main" id="{6E6EF65F-1F99-0A80-889C-4363B4D55127}"/>
              </a:ext>
            </a:extLst>
          </p:cNvPr>
          <p:cNvSpPr txBox="1"/>
          <p:nvPr/>
        </p:nvSpPr>
        <p:spPr>
          <a:xfrm>
            <a:off x="7850259" y="5384858"/>
            <a:ext cx="3964458" cy="1200329"/>
          </a:xfrm>
          <a:prstGeom prst="rect">
            <a:avLst/>
          </a:prstGeom>
          <a:noFill/>
        </p:spPr>
        <p:txBody>
          <a:bodyPr wrap="square">
            <a:spAutoFit/>
          </a:bodyPr>
          <a:lstStyle/>
          <a:p>
            <a:r>
              <a:rPr lang="en-US" dirty="0">
                <a:hlinkClick r:id="rId3"/>
              </a:rPr>
              <a:t>https://codesandbox.io/p/sandbox/ty644j?file=%2Fsrc%2FApp.js%3A1%2C1-26%2C1</a:t>
            </a:r>
            <a:endParaRPr lang="en-US" dirty="0"/>
          </a:p>
          <a:p>
            <a:endParaRPr lang="en-US" dirty="0"/>
          </a:p>
        </p:txBody>
      </p:sp>
      <p:sp>
        <p:nvSpPr>
          <p:cNvPr id="7" name="TextBox 6">
            <a:extLst>
              <a:ext uri="{FF2B5EF4-FFF2-40B4-BE49-F238E27FC236}">
                <a16:creationId xmlns:a16="http://schemas.microsoft.com/office/drawing/2014/main" id="{475167FC-3181-2685-3DEE-ED28BD9B7DA4}"/>
              </a:ext>
            </a:extLst>
          </p:cNvPr>
          <p:cNvSpPr txBox="1"/>
          <p:nvPr/>
        </p:nvSpPr>
        <p:spPr>
          <a:xfrm>
            <a:off x="7620000" y="4267200"/>
            <a:ext cx="4191000" cy="369332"/>
          </a:xfrm>
          <a:prstGeom prst="rect">
            <a:avLst/>
          </a:prstGeom>
          <a:noFill/>
        </p:spPr>
        <p:txBody>
          <a:bodyPr wrap="square" rtlCol="0">
            <a:spAutoFit/>
          </a:bodyPr>
          <a:lstStyle/>
          <a:p>
            <a:r>
              <a:rPr lang="en-US" dirty="0"/>
              <a:t>Click to see the results of above code</a:t>
            </a:r>
          </a:p>
        </p:txBody>
      </p:sp>
      <p:sp>
        <p:nvSpPr>
          <p:cNvPr id="8" name="Arrow: Down 7">
            <a:extLst>
              <a:ext uri="{FF2B5EF4-FFF2-40B4-BE49-F238E27FC236}">
                <a16:creationId xmlns:a16="http://schemas.microsoft.com/office/drawing/2014/main" id="{12A9EC40-C60E-A2D2-792D-4DC34891E310}"/>
              </a:ext>
            </a:extLst>
          </p:cNvPr>
          <p:cNvSpPr/>
          <p:nvPr/>
        </p:nvSpPr>
        <p:spPr>
          <a:xfrm>
            <a:off x="9397690" y="4826029"/>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1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C2C4C-D6BA-B6B6-99D9-F2116C388329}"/>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9E5CEFB-21DD-A01A-4353-F3121C659E02}"/>
              </a:ext>
            </a:extLst>
          </p:cNvPr>
          <p:cNvSpPr txBox="1"/>
          <p:nvPr/>
        </p:nvSpPr>
        <p:spPr>
          <a:xfrm>
            <a:off x="304800" y="152400"/>
            <a:ext cx="1986098" cy="502702"/>
          </a:xfrm>
          <a:prstGeom prst="rect">
            <a:avLst/>
          </a:prstGeom>
        </p:spPr>
        <p:txBody>
          <a:bodyPr vert="horz" wrap="square" lIns="0" tIns="132080" rIns="0" bIns="0" rtlCol="0">
            <a:spAutoFit/>
          </a:bodyPr>
          <a:lstStyle/>
          <a:p>
            <a:r>
              <a:rPr lang="en-US" sz="2400" dirty="0"/>
              <a:t>App.js</a:t>
            </a:r>
          </a:p>
        </p:txBody>
      </p:sp>
      <p:sp>
        <p:nvSpPr>
          <p:cNvPr id="13" name="TextBox 12">
            <a:extLst>
              <a:ext uri="{FF2B5EF4-FFF2-40B4-BE49-F238E27FC236}">
                <a16:creationId xmlns:a16="http://schemas.microsoft.com/office/drawing/2014/main" id="{70830405-0D69-6D0B-B3E7-3C6B1FC7A34A}"/>
              </a:ext>
            </a:extLst>
          </p:cNvPr>
          <p:cNvSpPr txBox="1"/>
          <p:nvPr/>
        </p:nvSpPr>
        <p:spPr>
          <a:xfrm>
            <a:off x="381000" y="1686708"/>
            <a:ext cx="6705600" cy="313932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1" dirty="0">
                <a:solidFill>
                  <a:srgbClr val="00B050"/>
                </a:solidFill>
                <a:effectLst/>
                <a:latin typeface="Consolas" panose="020B0609020204030204" pitchFamily="49" charset="0"/>
              </a:rPr>
              <a:t>export default function Signup() {</a:t>
            </a: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&lt;form </a:t>
            </a:r>
            <a:r>
              <a:rPr lang="en-US" b="1" dirty="0" err="1">
                <a:solidFill>
                  <a:srgbClr val="00B050"/>
                </a:solidFill>
                <a:effectLst/>
                <a:latin typeface="Consolas" panose="020B0609020204030204" pitchFamily="49" charset="0"/>
              </a:rPr>
              <a:t>onSubmit</a:t>
            </a:r>
            <a:r>
              <a:rPr lang="en-US" b="1" dirty="0">
                <a:solidFill>
                  <a:srgbClr val="00B050"/>
                </a:solidFill>
                <a:effectLst/>
                <a:latin typeface="Consolas" panose="020B0609020204030204" pitchFamily="49" charset="0"/>
              </a:rPr>
              <a:t>={e =&gt; {</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e.preventDefault</a:t>
            </a:r>
            <a:r>
              <a:rPr lang="en-US" b="1" dirty="0">
                <a:solidFill>
                  <a:srgbClr val="00B050"/>
                </a:solidFill>
                <a:effectLst/>
                <a:latin typeface="Consolas" panose="020B0609020204030204" pitchFamily="49" charset="0"/>
              </a:rPr>
              <a:t>();</a:t>
            </a:r>
          </a:p>
          <a:p>
            <a:r>
              <a:rPr lang="en-US" b="1" dirty="0">
                <a:solidFill>
                  <a:srgbClr val="00B050"/>
                </a:solidFill>
                <a:effectLst/>
                <a:latin typeface="Consolas" panose="020B0609020204030204" pitchFamily="49" charset="0"/>
              </a:rPr>
              <a:t>      alert('Submitting!');</a:t>
            </a:r>
          </a:p>
          <a:p>
            <a:r>
              <a:rPr lang="en-US" b="1" dirty="0">
                <a:solidFill>
                  <a:srgbClr val="00B050"/>
                </a:solidFill>
                <a:effectLst/>
                <a:latin typeface="Consolas" panose="020B0609020204030204" pitchFamily="49" charset="0"/>
              </a:rPr>
              <a:t>    }}&gt;</a:t>
            </a:r>
          </a:p>
          <a:p>
            <a:r>
              <a:rPr lang="en-US" b="1" dirty="0">
                <a:solidFill>
                  <a:srgbClr val="00B050"/>
                </a:solidFill>
                <a:effectLst/>
                <a:latin typeface="Consolas" panose="020B0609020204030204" pitchFamily="49" charset="0"/>
              </a:rPr>
              <a:t>      &lt;input /&gt;</a:t>
            </a:r>
          </a:p>
          <a:p>
            <a:r>
              <a:rPr lang="en-US" b="1" dirty="0">
                <a:solidFill>
                  <a:srgbClr val="00B050"/>
                </a:solidFill>
                <a:effectLst/>
                <a:latin typeface="Consolas" panose="020B0609020204030204" pitchFamily="49" charset="0"/>
              </a:rPr>
              <a:t>      &lt;button&gt;Send&lt;/button&gt;</a:t>
            </a:r>
          </a:p>
          <a:p>
            <a:r>
              <a:rPr lang="en-US" b="1" dirty="0">
                <a:solidFill>
                  <a:srgbClr val="00B050"/>
                </a:solidFill>
                <a:effectLst/>
                <a:latin typeface="Consolas" panose="020B0609020204030204" pitchFamily="49" charset="0"/>
              </a:rPr>
              <a:t>    &lt;/form&gt;</a:t>
            </a:r>
          </a:p>
          <a:p>
            <a:r>
              <a:rPr lang="en-US" b="1" dirty="0">
                <a:solidFill>
                  <a:srgbClr val="00B050"/>
                </a:solidFill>
                <a:effectLst/>
                <a:latin typeface="Consolas" panose="020B0609020204030204" pitchFamily="49" charset="0"/>
              </a:rPr>
              <a:t>  );</a:t>
            </a:r>
          </a:p>
          <a:p>
            <a:r>
              <a:rPr lang="en-US" b="1" dirty="0">
                <a:solidFill>
                  <a:srgbClr val="00B050"/>
                </a:solidFill>
                <a:effectLst/>
                <a:latin typeface="Consolas" panose="020B0609020204030204" pitchFamily="49" charset="0"/>
              </a:rPr>
              <a:t>}</a:t>
            </a:r>
          </a:p>
        </p:txBody>
      </p:sp>
      <p:sp>
        <p:nvSpPr>
          <p:cNvPr id="17" name="object 2">
            <a:extLst>
              <a:ext uri="{FF2B5EF4-FFF2-40B4-BE49-F238E27FC236}">
                <a16:creationId xmlns:a16="http://schemas.microsoft.com/office/drawing/2014/main" id="{7776E679-CF77-3FC8-FD03-143033DA80D3}"/>
              </a:ext>
            </a:extLst>
          </p:cNvPr>
          <p:cNvSpPr txBox="1">
            <a:spLocks noGrp="1"/>
          </p:cNvSpPr>
          <p:nvPr>
            <p:ph type="title"/>
          </p:nvPr>
        </p:nvSpPr>
        <p:spPr>
          <a:xfrm>
            <a:off x="7391400" y="32357"/>
            <a:ext cx="4800601" cy="11208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Prevent Default Behavior</a:t>
            </a:r>
            <a:endParaRPr lang="en-US" spc="-10" dirty="0">
              <a:solidFill>
                <a:schemeClr val="tx1"/>
              </a:solidFill>
            </a:endParaRPr>
          </a:p>
        </p:txBody>
      </p:sp>
      <p:sp>
        <p:nvSpPr>
          <p:cNvPr id="6" name="TextBox 5">
            <a:extLst>
              <a:ext uri="{FF2B5EF4-FFF2-40B4-BE49-F238E27FC236}">
                <a16:creationId xmlns:a16="http://schemas.microsoft.com/office/drawing/2014/main" id="{4B1BC4D8-628B-0088-D99B-57DDA444F5F0}"/>
              </a:ext>
            </a:extLst>
          </p:cNvPr>
          <p:cNvSpPr txBox="1"/>
          <p:nvPr/>
        </p:nvSpPr>
        <p:spPr>
          <a:xfrm>
            <a:off x="7850259" y="5384858"/>
            <a:ext cx="3964458" cy="923330"/>
          </a:xfrm>
          <a:prstGeom prst="rect">
            <a:avLst/>
          </a:prstGeom>
          <a:noFill/>
        </p:spPr>
        <p:txBody>
          <a:bodyPr wrap="square">
            <a:spAutoFit/>
          </a:bodyPr>
          <a:lstStyle/>
          <a:p>
            <a:r>
              <a:rPr lang="en-US" dirty="0">
                <a:hlinkClick r:id="rId3"/>
              </a:rPr>
              <a:t>https://codesandbox.io/p/sandbox/k4hpgf?file=%2Fsrc%2FApp.js</a:t>
            </a:r>
            <a:endParaRPr lang="en-US" dirty="0"/>
          </a:p>
          <a:p>
            <a:endParaRPr lang="en-US" dirty="0"/>
          </a:p>
        </p:txBody>
      </p:sp>
      <p:sp>
        <p:nvSpPr>
          <p:cNvPr id="7" name="TextBox 6">
            <a:extLst>
              <a:ext uri="{FF2B5EF4-FFF2-40B4-BE49-F238E27FC236}">
                <a16:creationId xmlns:a16="http://schemas.microsoft.com/office/drawing/2014/main" id="{D0A4A0E7-F9A5-42D2-83FD-C32DC767687B}"/>
              </a:ext>
            </a:extLst>
          </p:cNvPr>
          <p:cNvSpPr txBox="1"/>
          <p:nvPr/>
        </p:nvSpPr>
        <p:spPr>
          <a:xfrm>
            <a:off x="7620000" y="4267200"/>
            <a:ext cx="4191000" cy="369332"/>
          </a:xfrm>
          <a:prstGeom prst="rect">
            <a:avLst/>
          </a:prstGeom>
          <a:noFill/>
        </p:spPr>
        <p:txBody>
          <a:bodyPr wrap="square" rtlCol="0">
            <a:spAutoFit/>
          </a:bodyPr>
          <a:lstStyle/>
          <a:p>
            <a:r>
              <a:rPr lang="en-US" dirty="0"/>
              <a:t>Click to see the results of above code</a:t>
            </a:r>
          </a:p>
        </p:txBody>
      </p:sp>
      <p:sp>
        <p:nvSpPr>
          <p:cNvPr id="8" name="Arrow: Down 7">
            <a:extLst>
              <a:ext uri="{FF2B5EF4-FFF2-40B4-BE49-F238E27FC236}">
                <a16:creationId xmlns:a16="http://schemas.microsoft.com/office/drawing/2014/main" id="{D5248CD0-A6FA-F2D7-C792-CD037E98ADD2}"/>
              </a:ext>
            </a:extLst>
          </p:cNvPr>
          <p:cNvSpPr/>
          <p:nvPr/>
        </p:nvSpPr>
        <p:spPr>
          <a:xfrm>
            <a:off x="9397690" y="4826029"/>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10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073" y="642621"/>
            <a:ext cx="7270750" cy="574040"/>
          </a:xfrm>
          <a:prstGeom prst="rect">
            <a:avLst/>
          </a:prstGeom>
        </p:spPr>
        <p:txBody>
          <a:bodyPr vert="horz" wrap="square" lIns="0" tIns="12700" rIns="0" bIns="0" rtlCol="0">
            <a:spAutoFit/>
          </a:bodyPr>
          <a:lstStyle/>
          <a:p>
            <a:pPr marL="12700">
              <a:lnSpc>
                <a:spcPct val="100000"/>
              </a:lnSpc>
              <a:spcBef>
                <a:spcPts val="100"/>
              </a:spcBef>
              <a:tabLst>
                <a:tab pos="3050540" algn="l"/>
              </a:tabLst>
            </a:pPr>
            <a:r>
              <a:rPr lang="en-US" spc="-10" dirty="0"/>
              <a:t>Practice</a:t>
            </a:r>
            <a:endParaRPr spc="-10" dirty="0"/>
          </a:p>
        </p:txBody>
      </p:sp>
      <p:sp>
        <p:nvSpPr>
          <p:cNvPr id="3" name="object 3"/>
          <p:cNvSpPr txBox="1"/>
          <p:nvPr/>
        </p:nvSpPr>
        <p:spPr>
          <a:xfrm>
            <a:off x="732560" y="1447800"/>
            <a:ext cx="8616527" cy="2841804"/>
          </a:xfrm>
          <a:prstGeom prst="rect">
            <a:avLst/>
          </a:prstGeom>
        </p:spPr>
        <p:txBody>
          <a:bodyPr vert="horz" wrap="square" lIns="0" tIns="132080" rIns="0" bIns="0" rtlCol="0">
            <a:spAutoFit/>
          </a:bodyPr>
          <a:lstStyle/>
          <a:p>
            <a:pPr marL="12700">
              <a:lnSpc>
                <a:spcPct val="100000"/>
              </a:lnSpc>
              <a:spcBef>
                <a:spcPts val="1040"/>
              </a:spcBef>
              <a:tabLst>
                <a:tab pos="354965" algn="l"/>
              </a:tabLst>
            </a:pPr>
            <a:r>
              <a:rPr lang="en-US" dirty="0">
                <a:solidFill>
                  <a:srgbClr val="404040"/>
                </a:solidFill>
                <a:latin typeface="Trebuchet MS"/>
                <a:cs typeface="Trebuchet MS"/>
              </a:rPr>
              <a:t>Practice these 🙏:</a:t>
            </a:r>
          </a:p>
          <a:p>
            <a:pPr marL="12700">
              <a:lnSpc>
                <a:spcPct val="100000"/>
              </a:lnSpc>
              <a:spcBef>
                <a:spcPts val="1040"/>
              </a:spcBef>
              <a:tabLst>
                <a:tab pos="354965" algn="l"/>
              </a:tabLst>
            </a:pPr>
            <a:r>
              <a:rPr lang="en-US" sz="1800" u="sng" spc="-10" dirty="0">
                <a:solidFill>
                  <a:srgbClr val="99CA3C"/>
                </a:solidFill>
                <a:uFill>
                  <a:solidFill>
                    <a:srgbClr val="A8D04C"/>
                  </a:solidFill>
                </a:uFill>
                <a:latin typeface="Trebuchet MS"/>
                <a:cs typeface="Trebuchet MS"/>
                <a:hlinkClick r:id="rId2"/>
              </a:rPr>
              <a:t>https://react.dev/learn/state-as-a-snapshot#challenges</a:t>
            </a:r>
            <a:endParaRPr lang="en-US" sz="1800" u="sng" spc="-10" dirty="0">
              <a:solidFill>
                <a:srgbClr val="99CA3C"/>
              </a:solidFill>
              <a:uFill>
                <a:solidFill>
                  <a:srgbClr val="A8D04C"/>
                </a:solidFill>
              </a:uFill>
              <a:latin typeface="Trebuchet MS"/>
              <a:cs typeface="Trebuchet MS"/>
            </a:endParaRPr>
          </a:p>
          <a:p>
            <a:pPr marL="12700">
              <a:lnSpc>
                <a:spcPct val="100000"/>
              </a:lnSpc>
              <a:spcBef>
                <a:spcPts val="1040"/>
              </a:spcBef>
              <a:tabLst>
                <a:tab pos="354965" algn="l"/>
              </a:tabLst>
            </a:pPr>
            <a:r>
              <a:rPr lang="en-US" sz="1800" u="sng" spc="-10" dirty="0">
                <a:solidFill>
                  <a:srgbClr val="99CA3C"/>
                </a:solidFill>
                <a:uFill>
                  <a:solidFill>
                    <a:srgbClr val="A8D04C"/>
                  </a:solidFill>
                </a:uFill>
                <a:latin typeface="Trebuchet MS"/>
                <a:cs typeface="Trebuchet MS"/>
                <a:hlinkClick r:id="rId3"/>
              </a:rPr>
              <a:t>https://react.dev/learn/queueing-a-series-of-state-updates#challenges</a:t>
            </a:r>
            <a:endParaRPr lang="en-US" u="sng" spc="-10" dirty="0">
              <a:solidFill>
                <a:srgbClr val="99CA3C"/>
              </a:solidFill>
              <a:uFill>
                <a:solidFill>
                  <a:srgbClr val="A8D04C"/>
                </a:solidFill>
              </a:uFill>
              <a:latin typeface="Trebuchet MS"/>
              <a:cs typeface="Trebuchet MS"/>
            </a:endParaRPr>
          </a:p>
          <a:p>
            <a:pPr marL="12700">
              <a:lnSpc>
                <a:spcPct val="100000"/>
              </a:lnSpc>
              <a:spcBef>
                <a:spcPts val="1040"/>
              </a:spcBef>
              <a:tabLst>
                <a:tab pos="354965" algn="l"/>
              </a:tabLst>
            </a:pPr>
            <a:r>
              <a:rPr lang="en-US" u="sng" spc="-10" dirty="0">
                <a:solidFill>
                  <a:srgbClr val="99CA3C"/>
                </a:solidFill>
                <a:uFill>
                  <a:solidFill>
                    <a:srgbClr val="A8D04C"/>
                  </a:solidFill>
                </a:uFill>
                <a:latin typeface="Trebuchet MS"/>
                <a:cs typeface="Trebuchet MS"/>
                <a:hlinkClick r:id="rId4"/>
              </a:rPr>
              <a:t>https://react.dev/learn/responding-to-events#challenges</a:t>
            </a:r>
            <a:endParaRPr lang="en-US" u="sng" spc="-10" dirty="0">
              <a:solidFill>
                <a:srgbClr val="99CA3C"/>
              </a:solidFill>
              <a:uFill>
                <a:solidFill>
                  <a:srgbClr val="A8D04C"/>
                </a:solidFill>
              </a:uFill>
              <a:latin typeface="Trebuchet MS"/>
              <a:cs typeface="Trebuchet MS"/>
            </a:endParaRPr>
          </a:p>
          <a:p>
            <a:pPr marL="12700">
              <a:lnSpc>
                <a:spcPct val="100000"/>
              </a:lnSpc>
              <a:spcBef>
                <a:spcPts val="1040"/>
              </a:spcBef>
              <a:tabLst>
                <a:tab pos="354965" algn="l"/>
              </a:tabLst>
            </a:pPr>
            <a:endParaRPr lang="en-US" u="sng" spc="-10" dirty="0">
              <a:solidFill>
                <a:srgbClr val="99CA3C"/>
              </a:solidFill>
              <a:uFill>
                <a:solidFill>
                  <a:srgbClr val="A8D04C"/>
                </a:solidFill>
              </a:uFill>
              <a:latin typeface="Trebuchet MS"/>
              <a:cs typeface="Trebuchet MS"/>
            </a:endParaRPr>
          </a:p>
          <a:p>
            <a:pPr marL="12700">
              <a:lnSpc>
                <a:spcPct val="100000"/>
              </a:lnSpc>
              <a:spcBef>
                <a:spcPts val="1040"/>
              </a:spcBef>
              <a:tabLst>
                <a:tab pos="354965" algn="l"/>
              </a:tabLst>
            </a:pPr>
            <a:endParaRPr lang="en-US" sz="1800" u="sng" spc="-10" dirty="0">
              <a:solidFill>
                <a:srgbClr val="99CA3C"/>
              </a:solidFill>
              <a:uFill>
                <a:solidFill>
                  <a:srgbClr val="A8D04C"/>
                </a:solidFill>
              </a:uFill>
              <a:latin typeface="Trebuchet MS"/>
              <a:cs typeface="Trebuchet MS"/>
            </a:endParaRPr>
          </a:p>
          <a:p>
            <a:pPr marL="12700">
              <a:lnSpc>
                <a:spcPct val="100000"/>
              </a:lnSpc>
              <a:spcBef>
                <a:spcPts val="1040"/>
              </a:spcBef>
              <a:tabLst>
                <a:tab pos="354965" algn="l"/>
              </a:tabLst>
            </a:pPr>
            <a:endParaRPr lang="en-US" sz="1800" u="sng" spc="-10" dirty="0">
              <a:solidFill>
                <a:srgbClr val="99CA3C"/>
              </a:solidFill>
              <a:uFill>
                <a:solidFill>
                  <a:srgbClr val="A8D04C"/>
                </a:solidFill>
              </a:uFill>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34A04-8484-08F0-19B2-18A7854FC9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89F7C3-BAB2-F4A5-77A3-E4558E72F503}"/>
              </a:ext>
            </a:extLst>
          </p:cNvPr>
          <p:cNvSpPr txBox="1">
            <a:spLocks noGrp="1"/>
          </p:cNvSpPr>
          <p:nvPr>
            <p:ph type="title"/>
          </p:nvPr>
        </p:nvSpPr>
        <p:spPr>
          <a:xfrm>
            <a:off x="756073" y="642621"/>
            <a:ext cx="7270750" cy="574040"/>
          </a:xfrm>
          <a:prstGeom prst="rect">
            <a:avLst/>
          </a:prstGeom>
        </p:spPr>
        <p:txBody>
          <a:bodyPr vert="horz" wrap="square" lIns="0" tIns="12700" rIns="0" bIns="0" rtlCol="0">
            <a:spAutoFit/>
          </a:bodyPr>
          <a:lstStyle/>
          <a:p>
            <a:pPr marL="12700">
              <a:lnSpc>
                <a:spcPct val="100000"/>
              </a:lnSpc>
              <a:spcBef>
                <a:spcPts val="100"/>
              </a:spcBef>
              <a:tabLst>
                <a:tab pos="3050540" algn="l"/>
              </a:tabLst>
            </a:pPr>
            <a:r>
              <a:rPr lang="en-US" spc="-10" dirty="0"/>
              <a:t>Resources</a:t>
            </a:r>
            <a:endParaRPr spc="-10" dirty="0"/>
          </a:p>
        </p:txBody>
      </p:sp>
      <p:sp>
        <p:nvSpPr>
          <p:cNvPr id="3" name="object 3">
            <a:extLst>
              <a:ext uri="{FF2B5EF4-FFF2-40B4-BE49-F238E27FC236}">
                <a16:creationId xmlns:a16="http://schemas.microsoft.com/office/drawing/2014/main" id="{1B340FDB-1EA3-1276-A435-9EE4C0A84F87}"/>
              </a:ext>
            </a:extLst>
          </p:cNvPr>
          <p:cNvSpPr txBox="1"/>
          <p:nvPr/>
        </p:nvSpPr>
        <p:spPr>
          <a:xfrm>
            <a:off x="756073" y="2074229"/>
            <a:ext cx="6676390" cy="1220847"/>
          </a:xfrm>
          <a:prstGeom prst="rect">
            <a:avLst/>
          </a:prstGeom>
        </p:spPr>
        <p:txBody>
          <a:bodyPr vert="horz" wrap="square" lIns="0" tIns="132080" rIns="0" bIns="0" rtlCol="0">
            <a:spAutoFit/>
          </a:bodyPr>
          <a:lstStyle/>
          <a:p>
            <a:pPr marL="12700">
              <a:lnSpc>
                <a:spcPct val="100000"/>
              </a:lnSpc>
              <a:spcBef>
                <a:spcPts val="1040"/>
              </a:spcBef>
              <a:tabLst>
                <a:tab pos="354965" algn="l"/>
              </a:tabLst>
            </a:pPr>
            <a:r>
              <a:rPr sz="1800" dirty="0">
                <a:solidFill>
                  <a:srgbClr val="404040"/>
                </a:solidFill>
                <a:latin typeface="Trebuchet MS"/>
                <a:cs typeface="Trebuchet MS"/>
              </a:rPr>
              <a:t>Go</a:t>
            </a:r>
            <a:r>
              <a:rPr sz="1800" spc="55" dirty="0">
                <a:solidFill>
                  <a:srgbClr val="404040"/>
                </a:solidFill>
                <a:latin typeface="Trebuchet MS"/>
                <a:cs typeface="Trebuchet MS"/>
              </a:rPr>
              <a:t> </a:t>
            </a:r>
            <a:r>
              <a:rPr sz="1800" dirty="0">
                <a:solidFill>
                  <a:srgbClr val="404040"/>
                </a:solidFill>
                <a:latin typeface="Trebuchet MS"/>
                <a:cs typeface="Trebuchet MS"/>
              </a:rPr>
              <a:t>over</a:t>
            </a:r>
            <a:r>
              <a:rPr lang="en-US" sz="1800" dirty="0">
                <a:solidFill>
                  <a:srgbClr val="404040"/>
                </a:solidFill>
                <a:latin typeface="Trebuchet MS"/>
                <a:cs typeface="Trebuchet MS"/>
              </a:rPr>
              <a:t> </a:t>
            </a:r>
          </a:p>
          <a:p>
            <a:pPr marL="12700">
              <a:lnSpc>
                <a:spcPct val="100000"/>
              </a:lnSpc>
              <a:spcBef>
                <a:spcPts val="1040"/>
              </a:spcBef>
              <a:tabLst>
                <a:tab pos="354965" algn="l"/>
              </a:tabLst>
            </a:pPr>
            <a:r>
              <a:rPr lang="en-US" sz="1800" dirty="0">
                <a:solidFill>
                  <a:srgbClr val="404040"/>
                </a:solidFill>
                <a:latin typeface="Trebuchet MS"/>
                <a:cs typeface="Trebuchet MS"/>
                <a:hlinkClick r:id="rId2"/>
              </a:rPr>
              <a:t>https://react.dev/learn/adding-interactivity</a:t>
            </a:r>
            <a:endParaRPr lang="en-US" dirty="0">
              <a:solidFill>
                <a:srgbClr val="404040"/>
              </a:solidFill>
              <a:latin typeface="Trebuchet MS"/>
              <a:cs typeface="Trebuchet MS"/>
            </a:endParaRPr>
          </a:p>
          <a:p>
            <a:pPr marL="12700">
              <a:lnSpc>
                <a:spcPct val="100000"/>
              </a:lnSpc>
              <a:spcBef>
                <a:spcPts val="1040"/>
              </a:spcBef>
              <a:tabLst>
                <a:tab pos="354965" algn="l"/>
              </a:tabLst>
            </a:pPr>
            <a:r>
              <a:rPr lang="en-US" sz="1800" dirty="0">
                <a:solidFill>
                  <a:srgbClr val="404040"/>
                </a:solidFill>
                <a:latin typeface="Trebuchet MS"/>
                <a:cs typeface="Trebuchet MS"/>
                <a:hlinkClick r:id="rId3"/>
              </a:rPr>
              <a:t>https://react.dev/reference/react-dom/components</a:t>
            </a:r>
            <a:endParaRPr lang="en-US" sz="1800" dirty="0">
              <a:solidFill>
                <a:srgbClr val="404040"/>
              </a:solidFill>
              <a:latin typeface="Trebuchet MS"/>
              <a:cs typeface="Trebuchet MS"/>
            </a:endParaRPr>
          </a:p>
        </p:txBody>
      </p:sp>
    </p:spTree>
    <p:extLst>
      <p:ext uri="{BB962C8B-B14F-4D97-AF65-F5344CB8AC3E}">
        <p14:creationId xmlns:p14="http://schemas.microsoft.com/office/powerpoint/2010/main" val="407246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State as a Snapshot</a:t>
            </a:r>
            <a:endParaRPr spc="-10" dirty="0"/>
          </a:p>
        </p:txBody>
      </p:sp>
      <p:sp>
        <p:nvSpPr>
          <p:cNvPr id="3" name="object 3"/>
          <p:cNvSpPr txBox="1"/>
          <p:nvPr/>
        </p:nvSpPr>
        <p:spPr>
          <a:xfrm>
            <a:off x="767224" y="1612856"/>
            <a:ext cx="8159327" cy="4565352"/>
          </a:xfrm>
          <a:prstGeom prst="rect">
            <a:avLst/>
          </a:prstGeom>
        </p:spPr>
        <p:txBody>
          <a:bodyPr vert="horz" wrap="square" lIns="0" tIns="132080" rIns="0" bIns="0" rtlCol="0">
            <a:spAutoFit/>
          </a:bodyPr>
          <a:lstStyle/>
          <a:p>
            <a:pPr marL="342900" indent="-342900">
              <a:buFont typeface="Arial" panose="020B0604020202020204" pitchFamily="34" charset="0"/>
              <a:buChar char="•"/>
            </a:pPr>
            <a:r>
              <a:rPr lang="en-US" sz="2400" dirty="0"/>
              <a:t>State variables might look like regular JavaScript variables that you can read and write to.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state behaves more like a snapshot.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you read a state variable, you're getting a snapshot of its value at a specific point in time (at the moment of that render).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Setting it does not change the state variable you already have, but instead triggers a re-render.</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10D69-EDA4-D102-D46F-84CF60E26B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C8CAEA-5319-83E6-D9E1-BE0312E2D05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State as a Snapshot</a:t>
            </a:r>
            <a:endParaRPr spc="-10" dirty="0"/>
          </a:p>
        </p:txBody>
      </p:sp>
      <p:sp>
        <p:nvSpPr>
          <p:cNvPr id="3" name="object 3">
            <a:extLst>
              <a:ext uri="{FF2B5EF4-FFF2-40B4-BE49-F238E27FC236}">
                <a16:creationId xmlns:a16="http://schemas.microsoft.com/office/drawing/2014/main" id="{CDABD986-D8AE-575F-0C24-5ACB4F55D22D}"/>
              </a:ext>
            </a:extLst>
          </p:cNvPr>
          <p:cNvSpPr txBox="1"/>
          <p:nvPr/>
        </p:nvSpPr>
        <p:spPr>
          <a:xfrm>
            <a:off x="756073" y="1650027"/>
            <a:ext cx="9149928" cy="4565352"/>
          </a:xfrm>
          <a:prstGeom prst="rect">
            <a:avLst/>
          </a:prstGeom>
        </p:spPr>
        <p:txBody>
          <a:bodyPr vert="horz" wrap="square" lIns="0" tIns="132080" rIns="0" bIns="0" rtlCol="0">
            <a:spAutoFit/>
          </a:bodyPr>
          <a:lstStyle/>
          <a:p>
            <a:pPr marL="457200" indent="-457200" algn="l">
              <a:buFont typeface="Arial" panose="020B0604020202020204" pitchFamily="34" charset="0"/>
              <a:buChar char="•"/>
            </a:pPr>
            <a:r>
              <a:rPr lang="en-US" sz="2400" b="0" i="0" dirty="0">
                <a:solidFill>
                  <a:schemeClr val="tx1"/>
                </a:solidFill>
                <a:effectLst/>
                <a:latin typeface="+mj-lt"/>
              </a:rPr>
              <a:t>When React re-renders a component:</a:t>
            </a:r>
          </a:p>
          <a:p>
            <a:pPr lvl="8" algn="l"/>
            <a:r>
              <a:rPr lang="en-US" sz="2400" b="0" i="0" dirty="0">
                <a:solidFill>
                  <a:schemeClr val="tx1"/>
                </a:solidFill>
                <a:effectLst/>
                <a:latin typeface="+mj-lt"/>
              </a:rPr>
              <a:t>        	1. React calls your function again.</a:t>
            </a:r>
          </a:p>
          <a:p>
            <a:pPr lvl="8" algn="l"/>
            <a:r>
              <a:rPr lang="en-US" sz="2400" b="0" i="0" dirty="0">
                <a:solidFill>
                  <a:schemeClr val="tx1"/>
                </a:solidFill>
                <a:effectLst/>
                <a:latin typeface="+mj-lt"/>
              </a:rPr>
              <a:t>	2. Your function returns a new JSX snapshot.</a:t>
            </a:r>
          </a:p>
          <a:p>
            <a:pPr lvl="7" algn="l"/>
            <a:r>
              <a:rPr lang="en-US" sz="2400" b="0" i="0" dirty="0">
                <a:solidFill>
                  <a:schemeClr val="tx1"/>
                </a:solidFill>
                <a:effectLst/>
                <a:latin typeface="+mj-lt"/>
              </a:rPr>
              <a:t>	3. React then updates the screen to match the snapshot your  </a:t>
            </a:r>
          </a:p>
          <a:p>
            <a:pPr lvl="7" algn="l"/>
            <a:r>
              <a:rPr lang="en-US" sz="2400" dirty="0">
                <a:solidFill>
                  <a:schemeClr val="tx1"/>
                </a:solidFill>
                <a:latin typeface="+mj-lt"/>
              </a:rPr>
              <a:t>                  </a:t>
            </a:r>
            <a:r>
              <a:rPr lang="en-US" sz="2400" b="0" i="0" dirty="0">
                <a:solidFill>
                  <a:schemeClr val="tx1"/>
                </a:solidFill>
                <a:effectLst/>
                <a:latin typeface="+mj-lt"/>
              </a:rPr>
              <a:t>function returned.</a:t>
            </a:r>
          </a:p>
          <a:p>
            <a:pPr lvl="7" algn="l"/>
            <a:endParaRPr lang="en-US" sz="2400" dirty="0">
              <a:solidFill>
                <a:srgbClr val="23272F"/>
              </a:solidFill>
              <a:latin typeface="+mj-lt"/>
            </a:endParaRPr>
          </a:p>
          <a:p>
            <a:pPr marL="342900" indent="-342900">
              <a:buFont typeface="Arial" panose="020B0604020202020204" pitchFamily="34" charset="0"/>
              <a:buChar char="•"/>
            </a:pPr>
            <a:r>
              <a:rPr lang="en-US" sz="2400" dirty="0"/>
              <a:t>React will re-render the component with the updated state value, and only then will you see the change reflected.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React’s</a:t>
            </a:r>
            <a:r>
              <a:rPr lang="en-US" sz="2400" dirty="0"/>
              <a:t> state batching and snapshot approach helps keep the UI predictable and efficient, particularly in larger apps where multiple state changes may occur at once.</a:t>
            </a:r>
          </a:p>
        </p:txBody>
      </p:sp>
    </p:spTree>
    <p:extLst>
      <p:ext uri="{BB962C8B-B14F-4D97-AF65-F5344CB8AC3E}">
        <p14:creationId xmlns:p14="http://schemas.microsoft.com/office/powerpoint/2010/main" val="7405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E8F62-0D50-B2B3-B327-5CDB0AFF33A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8F39AE6-8A8F-3B6A-D210-23335895EBEF}"/>
              </a:ext>
            </a:extLst>
          </p:cNvPr>
          <p:cNvSpPr txBox="1"/>
          <p:nvPr/>
        </p:nvSpPr>
        <p:spPr>
          <a:xfrm>
            <a:off x="304800" y="152400"/>
            <a:ext cx="1986098" cy="502702"/>
          </a:xfrm>
          <a:prstGeom prst="rect">
            <a:avLst/>
          </a:prstGeom>
        </p:spPr>
        <p:txBody>
          <a:bodyPr vert="horz" wrap="square" lIns="0" tIns="132080" rIns="0" bIns="0" rtlCol="0">
            <a:spAutoFit/>
          </a:bodyPr>
          <a:lstStyle/>
          <a:p>
            <a:r>
              <a:rPr lang="en-US" sz="2400" dirty="0"/>
              <a:t>App.js</a:t>
            </a:r>
          </a:p>
        </p:txBody>
      </p:sp>
      <p:sp>
        <p:nvSpPr>
          <p:cNvPr id="13" name="TextBox 12">
            <a:extLst>
              <a:ext uri="{FF2B5EF4-FFF2-40B4-BE49-F238E27FC236}">
                <a16:creationId xmlns:a16="http://schemas.microsoft.com/office/drawing/2014/main" id="{0335ED5B-74C4-291F-8B07-695CBE201599}"/>
              </a:ext>
            </a:extLst>
          </p:cNvPr>
          <p:cNvSpPr txBox="1"/>
          <p:nvPr/>
        </p:nvSpPr>
        <p:spPr>
          <a:xfrm>
            <a:off x="381000" y="879901"/>
            <a:ext cx="6705600" cy="452431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1" dirty="0">
                <a:solidFill>
                  <a:srgbClr val="00B050"/>
                </a:solidFill>
                <a:effectLst/>
                <a:latin typeface="Consolas" panose="020B0609020204030204" pitchFamily="49" charset="0"/>
              </a:rPr>
              <a:t>import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 } from 'react';</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export default function Counter() {</a:t>
            </a:r>
          </a:p>
          <a:p>
            <a:r>
              <a:rPr lang="en-US" b="1" dirty="0">
                <a:solidFill>
                  <a:srgbClr val="00B050"/>
                </a:solidFill>
                <a:effectLst/>
                <a:latin typeface="Consolas" panose="020B0609020204030204" pitchFamily="49" charset="0"/>
              </a:rPr>
              <a:t>  const [number,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(0);</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&lt;h1&gt;{number}&lt;/h1&gt;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(number + 1);</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(number + 1);</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(number + 1);</a:t>
            </a:r>
          </a:p>
          <a:p>
            <a:r>
              <a:rPr lang="en-US" b="1" dirty="0">
                <a:solidFill>
                  <a:srgbClr val="00B050"/>
                </a:solidFill>
                <a:effectLst/>
                <a:latin typeface="Consolas" panose="020B0609020204030204" pitchFamily="49" charset="0"/>
              </a:rPr>
              <a:t>      }}&gt;+3&lt;/button&gt;</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a:t>
            </a:r>
          </a:p>
          <a:p>
            <a:r>
              <a:rPr lang="en-US" b="1" dirty="0">
                <a:solidFill>
                  <a:srgbClr val="00B050"/>
                </a:solidFill>
                <a:effectLst/>
                <a:latin typeface="Consolas" panose="020B0609020204030204" pitchFamily="49" charset="0"/>
              </a:rPr>
              <a:t>}</a:t>
            </a:r>
          </a:p>
        </p:txBody>
      </p:sp>
      <p:sp>
        <p:nvSpPr>
          <p:cNvPr id="17" name="object 2">
            <a:extLst>
              <a:ext uri="{FF2B5EF4-FFF2-40B4-BE49-F238E27FC236}">
                <a16:creationId xmlns:a16="http://schemas.microsoft.com/office/drawing/2014/main" id="{3DA8C3E9-802B-8C4B-5552-0B2684FBCE90}"/>
              </a:ext>
            </a:extLst>
          </p:cNvPr>
          <p:cNvSpPr txBox="1">
            <a:spLocks noGrp="1"/>
          </p:cNvSpPr>
          <p:nvPr>
            <p:ph type="title"/>
          </p:nvPr>
        </p:nvSpPr>
        <p:spPr>
          <a:xfrm>
            <a:off x="8000999" y="32357"/>
            <a:ext cx="4191001" cy="56682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Snapshots</a:t>
            </a:r>
            <a:endParaRPr spc="-10" dirty="0">
              <a:solidFill>
                <a:schemeClr val="tx1"/>
              </a:solidFill>
            </a:endParaRPr>
          </a:p>
        </p:txBody>
      </p:sp>
      <p:pic>
        <p:nvPicPr>
          <p:cNvPr id="5" name="Picture 4">
            <a:extLst>
              <a:ext uri="{FF2B5EF4-FFF2-40B4-BE49-F238E27FC236}">
                <a16:creationId xmlns:a16="http://schemas.microsoft.com/office/drawing/2014/main" id="{F6E41D1D-002A-8A49-8414-C99A76133107}"/>
              </a:ext>
            </a:extLst>
          </p:cNvPr>
          <p:cNvPicPr>
            <a:picLocks noChangeAspect="1"/>
          </p:cNvPicPr>
          <p:nvPr/>
        </p:nvPicPr>
        <p:blipFill>
          <a:blip r:embed="rId3"/>
          <a:stretch>
            <a:fillRect/>
          </a:stretch>
        </p:blipFill>
        <p:spPr>
          <a:xfrm>
            <a:off x="8382000" y="1290722"/>
            <a:ext cx="2537563" cy="99060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8F21DCD8-F10C-CEC5-86E4-90E4ECD57EA1}"/>
              </a:ext>
            </a:extLst>
          </p:cNvPr>
          <p:cNvSpPr txBox="1"/>
          <p:nvPr/>
        </p:nvSpPr>
        <p:spPr>
          <a:xfrm>
            <a:off x="5715000" y="6123522"/>
            <a:ext cx="6098058" cy="923330"/>
          </a:xfrm>
          <a:prstGeom prst="rect">
            <a:avLst/>
          </a:prstGeom>
          <a:noFill/>
        </p:spPr>
        <p:txBody>
          <a:bodyPr wrap="square">
            <a:spAutoFit/>
          </a:bodyPr>
          <a:lstStyle/>
          <a:p>
            <a:r>
              <a:rPr lang="en-US" dirty="0">
                <a:hlinkClick r:id="rId4"/>
              </a:rPr>
              <a:t>https://codesandbox.io/p/sandbox/tty55g?file=%2Fsrc%2FApp.js%3A1%2C1-16%2C2</a:t>
            </a:r>
            <a:endParaRPr lang="en-US" dirty="0"/>
          </a:p>
          <a:p>
            <a:endParaRPr lang="en-US" dirty="0"/>
          </a:p>
        </p:txBody>
      </p:sp>
      <p:sp>
        <p:nvSpPr>
          <p:cNvPr id="7" name="TextBox 6">
            <a:extLst>
              <a:ext uri="{FF2B5EF4-FFF2-40B4-BE49-F238E27FC236}">
                <a16:creationId xmlns:a16="http://schemas.microsoft.com/office/drawing/2014/main" id="{47BF0B26-3AD1-1769-31F6-50AEE684E97C}"/>
              </a:ext>
            </a:extLst>
          </p:cNvPr>
          <p:cNvSpPr txBox="1"/>
          <p:nvPr/>
        </p:nvSpPr>
        <p:spPr>
          <a:xfrm>
            <a:off x="7239000" y="5105400"/>
            <a:ext cx="4191000" cy="369332"/>
          </a:xfrm>
          <a:prstGeom prst="rect">
            <a:avLst/>
          </a:prstGeom>
          <a:noFill/>
        </p:spPr>
        <p:txBody>
          <a:bodyPr wrap="square" rtlCol="0">
            <a:spAutoFit/>
          </a:bodyPr>
          <a:lstStyle/>
          <a:p>
            <a:r>
              <a:rPr lang="en-US" dirty="0"/>
              <a:t>Click to see the results of above code</a:t>
            </a:r>
          </a:p>
        </p:txBody>
      </p:sp>
      <p:sp>
        <p:nvSpPr>
          <p:cNvPr id="8" name="Arrow: Down 7">
            <a:extLst>
              <a:ext uri="{FF2B5EF4-FFF2-40B4-BE49-F238E27FC236}">
                <a16:creationId xmlns:a16="http://schemas.microsoft.com/office/drawing/2014/main" id="{C0886023-3CA8-0774-5DD2-C452B20A5634}"/>
              </a:ext>
            </a:extLst>
          </p:cNvPr>
          <p:cNvSpPr/>
          <p:nvPr/>
        </p:nvSpPr>
        <p:spPr>
          <a:xfrm>
            <a:off x="9067800" y="5638800"/>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45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4FEAE-7DED-02CE-4CF8-301B2E7B48C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AFEEAA-E828-4D26-992A-5087DE7BFCF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State as a Snapshot</a:t>
            </a:r>
            <a:endParaRPr spc="-10" dirty="0"/>
          </a:p>
        </p:txBody>
      </p:sp>
      <p:pic>
        <p:nvPicPr>
          <p:cNvPr id="5" name="Picture 4">
            <a:extLst>
              <a:ext uri="{FF2B5EF4-FFF2-40B4-BE49-F238E27FC236}">
                <a16:creationId xmlns:a16="http://schemas.microsoft.com/office/drawing/2014/main" id="{30B60A1E-B545-659C-0587-04D9FE8F89B3}"/>
              </a:ext>
            </a:extLst>
          </p:cNvPr>
          <p:cNvPicPr>
            <a:picLocks noChangeAspect="1"/>
          </p:cNvPicPr>
          <p:nvPr/>
        </p:nvPicPr>
        <p:blipFill>
          <a:blip r:embed="rId3"/>
          <a:stretch>
            <a:fillRect/>
          </a:stretch>
        </p:blipFill>
        <p:spPr>
          <a:xfrm>
            <a:off x="1600200" y="1981200"/>
            <a:ext cx="3832277" cy="246274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04D37905-3143-E513-9C6C-FBA42DA8318A}"/>
              </a:ext>
            </a:extLst>
          </p:cNvPr>
          <p:cNvPicPr>
            <a:picLocks noChangeAspect="1"/>
          </p:cNvPicPr>
          <p:nvPr/>
        </p:nvPicPr>
        <p:blipFill>
          <a:blip r:embed="rId4"/>
          <a:stretch>
            <a:fillRect/>
          </a:stretch>
        </p:blipFill>
        <p:spPr>
          <a:xfrm>
            <a:off x="7848600" y="1216661"/>
            <a:ext cx="2537563" cy="990600"/>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DEAC2B87-3CCF-A273-1B01-2794F8146832}"/>
              </a:ext>
            </a:extLst>
          </p:cNvPr>
          <p:cNvSpPr txBox="1"/>
          <p:nvPr/>
        </p:nvSpPr>
        <p:spPr>
          <a:xfrm>
            <a:off x="6172200" y="3474453"/>
            <a:ext cx="5017872" cy="2677656"/>
          </a:xfrm>
          <a:prstGeom prst="rect">
            <a:avLst/>
          </a:prstGeom>
          <a:noFill/>
        </p:spPr>
        <p:txBody>
          <a:bodyPr wrap="square">
            <a:spAutoFit/>
          </a:bodyPr>
          <a:lstStyle/>
          <a:p>
            <a:r>
              <a:rPr lang="en-US" sz="2400" dirty="0"/>
              <a:t>Batching: React waits until all code in the event handlers has run before processing your state updates. </a:t>
            </a:r>
          </a:p>
          <a:p>
            <a:r>
              <a:rPr lang="en-US" sz="2400" dirty="0"/>
              <a:t>This is why the re-render only happens after all these </a:t>
            </a:r>
            <a:r>
              <a:rPr lang="en-US" sz="2400" dirty="0" err="1"/>
              <a:t>setNumber</a:t>
            </a:r>
            <a:r>
              <a:rPr lang="en-US" sz="2400" dirty="0"/>
              <a:t>() calls.</a:t>
            </a:r>
          </a:p>
        </p:txBody>
      </p:sp>
    </p:spTree>
    <p:extLst>
      <p:ext uri="{BB962C8B-B14F-4D97-AF65-F5344CB8AC3E}">
        <p14:creationId xmlns:p14="http://schemas.microsoft.com/office/powerpoint/2010/main" val="171624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A25DB-B092-ACDF-EED7-7ED35C8F5BC3}"/>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FCEBAA7-FA1B-AB1F-FCF3-9800A57060D4}"/>
              </a:ext>
            </a:extLst>
          </p:cNvPr>
          <p:cNvSpPr txBox="1"/>
          <p:nvPr/>
        </p:nvSpPr>
        <p:spPr>
          <a:xfrm>
            <a:off x="304800" y="152400"/>
            <a:ext cx="1986098" cy="502702"/>
          </a:xfrm>
          <a:prstGeom prst="rect">
            <a:avLst/>
          </a:prstGeom>
        </p:spPr>
        <p:txBody>
          <a:bodyPr vert="horz" wrap="square" lIns="0" tIns="132080" rIns="0" bIns="0" rtlCol="0">
            <a:spAutoFit/>
          </a:bodyPr>
          <a:lstStyle/>
          <a:p>
            <a:r>
              <a:rPr lang="en-US" sz="2400" dirty="0"/>
              <a:t>App.js</a:t>
            </a:r>
          </a:p>
        </p:txBody>
      </p:sp>
      <p:sp>
        <p:nvSpPr>
          <p:cNvPr id="13" name="TextBox 12">
            <a:extLst>
              <a:ext uri="{FF2B5EF4-FFF2-40B4-BE49-F238E27FC236}">
                <a16:creationId xmlns:a16="http://schemas.microsoft.com/office/drawing/2014/main" id="{3998CEFB-80EF-5F20-79B7-EC3CC41137C5}"/>
              </a:ext>
            </a:extLst>
          </p:cNvPr>
          <p:cNvSpPr txBox="1"/>
          <p:nvPr/>
        </p:nvSpPr>
        <p:spPr>
          <a:xfrm>
            <a:off x="381000" y="879901"/>
            <a:ext cx="6705600" cy="424731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1" dirty="0">
                <a:solidFill>
                  <a:srgbClr val="00B050"/>
                </a:solidFill>
                <a:effectLst/>
                <a:latin typeface="Consolas" panose="020B0609020204030204" pitchFamily="49" charset="0"/>
              </a:rPr>
              <a:t>import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 } from 'react';</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export default function Counter() {</a:t>
            </a:r>
          </a:p>
          <a:p>
            <a:r>
              <a:rPr lang="en-US" b="1" dirty="0">
                <a:solidFill>
                  <a:srgbClr val="00B050"/>
                </a:solidFill>
                <a:effectLst/>
                <a:latin typeface="Consolas" panose="020B0609020204030204" pitchFamily="49" charset="0"/>
              </a:rPr>
              <a:t>  const [number,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(0);</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&lt;h1&gt;{number}&lt;/h1&gt;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(number + 5);</a:t>
            </a:r>
          </a:p>
          <a:p>
            <a:r>
              <a:rPr lang="en-US" b="1" dirty="0">
                <a:solidFill>
                  <a:srgbClr val="00B050"/>
                </a:solidFill>
                <a:effectLst/>
                <a:latin typeface="Consolas" panose="020B0609020204030204" pitchFamily="49" charset="0"/>
              </a:rPr>
              <a:t>        alert(number);</a:t>
            </a:r>
          </a:p>
          <a:p>
            <a:r>
              <a:rPr lang="en-US" b="1" dirty="0">
                <a:solidFill>
                  <a:srgbClr val="00B050"/>
                </a:solidFill>
                <a:effectLst/>
                <a:latin typeface="Consolas" panose="020B0609020204030204" pitchFamily="49" charset="0"/>
              </a:rPr>
              <a:t>      }}&gt;+5&lt;/button&gt;</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a:t>
            </a:r>
          </a:p>
          <a:p>
            <a:r>
              <a:rPr lang="en-US" b="1" dirty="0">
                <a:solidFill>
                  <a:srgbClr val="00B050"/>
                </a:solidFill>
                <a:effectLst/>
                <a:latin typeface="Consolas" panose="020B0609020204030204" pitchFamily="49" charset="0"/>
              </a:rPr>
              <a:t>}</a:t>
            </a:r>
          </a:p>
        </p:txBody>
      </p:sp>
      <p:sp>
        <p:nvSpPr>
          <p:cNvPr id="17" name="object 2">
            <a:extLst>
              <a:ext uri="{FF2B5EF4-FFF2-40B4-BE49-F238E27FC236}">
                <a16:creationId xmlns:a16="http://schemas.microsoft.com/office/drawing/2014/main" id="{C969898D-9429-A6EC-179C-3778F9D4D3E9}"/>
              </a:ext>
            </a:extLst>
          </p:cNvPr>
          <p:cNvSpPr txBox="1">
            <a:spLocks noGrp="1"/>
          </p:cNvSpPr>
          <p:nvPr>
            <p:ph type="title"/>
          </p:nvPr>
        </p:nvSpPr>
        <p:spPr>
          <a:xfrm>
            <a:off x="8000999" y="32357"/>
            <a:ext cx="4191001" cy="56682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Snapshots</a:t>
            </a:r>
            <a:endParaRPr spc="-10" dirty="0">
              <a:solidFill>
                <a:schemeClr val="tx1"/>
              </a:solidFill>
            </a:endParaRPr>
          </a:p>
        </p:txBody>
      </p:sp>
      <p:sp>
        <p:nvSpPr>
          <p:cNvPr id="6" name="TextBox 5">
            <a:extLst>
              <a:ext uri="{FF2B5EF4-FFF2-40B4-BE49-F238E27FC236}">
                <a16:creationId xmlns:a16="http://schemas.microsoft.com/office/drawing/2014/main" id="{9E13A0AB-23D7-791F-F693-924B1C1BED91}"/>
              </a:ext>
            </a:extLst>
          </p:cNvPr>
          <p:cNvSpPr txBox="1"/>
          <p:nvPr/>
        </p:nvSpPr>
        <p:spPr>
          <a:xfrm>
            <a:off x="5715000" y="6123522"/>
            <a:ext cx="6098058" cy="923330"/>
          </a:xfrm>
          <a:prstGeom prst="rect">
            <a:avLst/>
          </a:prstGeom>
          <a:noFill/>
        </p:spPr>
        <p:txBody>
          <a:bodyPr wrap="square">
            <a:spAutoFit/>
          </a:bodyPr>
          <a:lstStyle/>
          <a:p>
            <a:r>
              <a:rPr lang="en-US" dirty="0">
                <a:hlinkClick r:id="rId3"/>
              </a:rPr>
              <a:t>https://codesandbox.io/p/sandbox/ffhp6h?file=%2Fsrc%2FApp.js%3A1%2C1-15%2C2</a:t>
            </a:r>
            <a:endParaRPr lang="en-US" dirty="0"/>
          </a:p>
          <a:p>
            <a:endParaRPr lang="en-US" dirty="0"/>
          </a:p>
        </p:txBody>
      </p:sp>
      <p:sp>
        <p:nvSpPr>
          <p:cNvPr id="7" name="TextBox 6">
            <a:extLst>
              <a:ext uri="{FF2B5EF4-FFF2-40B4-BE49-F238E27FC236}">
                <a16:creationId xmlns:a16="http://schemas.microsoft.com/office/drawing/2014/main" id="{ED85C1FD-A7C7-F465-55C9-C72E23759B6F}"/>
              </a:ext>
            </a:extLst>
          </p:cNvPr>
          <p:cNvSpPr txBox="1"/>
          <p:nvPr/>
        </p:nvSpPr>
        <p:spPr>
          <a:xfrm>
            <a:off x="7239000" y="5105400"/>
            <a:ext cx="4191000" cy="369332"/>
          </a:xfrm>
          <a:prstGeom prst="rect">
            <a:avLst/>
          </a:prstGeom>
          <a:noFill/>
        </p:spPr>
        <p:txBody>
          <a:bodyPr wrap="square" rtlCol="0">
            <a:spAutoFit/>
          </a:bodyPr>
          <a:lstStyle/>
          <a:p>
            <a:r>
              <a:rPr lang="en-US" dirty="0"/>
              <a:t>Click to see the results of above code</a:t>
            </a:r>
          </a:p>
        </p:txBody>
      </p:sp>
      <p:sp>
        <p:nvSpPr>
          <p:cNvPr id="8" name="Arrow: Down 7">
            <a:extLst>
              <a:ext uri="{FF2B5EF4-FFF2-40B4-BE49-F238E27FC236}">
                <a16:creationId xmlns:a16="http://schemas.microsoft.com/office/drawing/2014/main" id="{C4A437AC-A387-F5BB-4CD5-9C1993DEDB73}"/>
              </a:ext>
            </a:extLst>
          </p:cNvPr>
          <p:cNvSpPr/>
          <p:nvPr/>
        </p:nvSpPr>
        <p:spPr>
          <a:xfrm>
            <a:off x="9067800" y="5638800"/>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BA3548-D748-572A-D6DB-B9C16DAC01D2}"/>
              </a:ext>
            </a:extLst>
          </p:cNvPr>
          <p:cNvSpPr txBox="1"/>
          <p:nvPr/>
        </p:nvSpPr>
        <p:spPr>
          <a:xfrm>
            <a:off x="8569712" y="2173798"/>
            <a:ext cx="1605775" cy="1446550"/>
          </a:xfrm>
          <a:prstGeom prst="rect">
            <a:avLst/>
          </a:prstGeom>
          <a:noFill/>
        </p:spPr>
        <p:txBody>
          <a:bodyPr wrap="square">
            <a:spAutoFit/>
          </a:bodyPr>
          <a:lstStyle/>
          <a:p>
            <a:pPr algn="ctr"/>
            <a:r>
              <a:rPr lang="en-US" sz="8800" dirty="0"/>
              <a:t>🤔</a:t>
            </a:r>
          </a:p>
        </p:txBody>
      </p:sp>
    </p:spTree>
    <p:extLst>
      <p:ext uri="{BB962C8B-B14F-4D97-AF65-F5344CB8AC3E}">
        <p14:creationId xmlns:p14="http://schemas.microsoft.com/office/powerpoint/2010/main" val="144790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32ED2-F325-9855-4751-0DF7CEF6EF2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9EE957-48E9-F1F5-CFD2-AF84217E267A}"/>
              </a:ext>
            </a:extLst>
          </p:cNvPr>
          <p:cNvSpPr txBox="1">
            <a:spLocks noGrp="1"/>
          </p:cNvSpPr>
          <p:nvPr>
            <p:ph type="title"/>
          </p:nvPr>
        </p:nvSpPr>
        <p:spPr>
          <a:xfrm>
            <a:off x="457200" y="247251"/>
            <a:ext cx="9302327" cy="1120820"/>
          </a:xfrm>
          <a:prstGeom prst="rect">
            <a:avLst/>
          </a:prstGeom>
        </p:spPr>
        <p:txBody>
          <a:bodyPr vert="horz" wrap="square" lIns="0" tIns="12700" rIns="0" bIns="0" rtlCol="0">
            <a:spAutoFit/>
          </a:bodyPr>
          <a:lstStyle/>
          <a:p>
            <a:pPr marL="12700">
              <a:lnSpc>
                <a:spcPct val="100000"/>
              </a:lnSpc>
              <a:spcBef>
                <a:spcPts val="100"/>
              </a:spcBef>
            </a:pPr>
            <a:r>
              <a:rPr lang="en-US" dirty="0"/>
              <a:t>Updating the same state multiple times before the next render </a:t>
            </a:r>
          </a:p>
        </p:txBody>
      </p:sp>
      <p:sp>
        <p:nvSpPr>
          <p:cNvPr id="3" name="object 3">
            <a:extLst>
              <a:ext uri="{FF2B5EF4-FFF2-40B4-BE49-F238E27FC236}">
                <a16:creationId xmlns:a16="http://schemas.microsoft.com/office/drawing/2014/main" id="{C39D338D-AC6A-1DB3-6794-F5AFC7033EA1}"/>
              </a:ext>
            </a:extLst>
          </p:cNvPr>
          <p:cNvSpPr txBox="1"/>
          <p:nvPr/>
        </p:nvSpPr>
        <p:spPr>
          <a:xfrm>
            <a:off x="481362" y="1752600"/>
            <a:ext cx="9278166" cy="4934684"/>
          </a:xfrm>
          <a:prstGeom prst="rect">
            <a:avLst/>
          </a:prstGeom>
        </p:spPr>
        <p:txBody>
          <a:bodyPr vert="horz" wrap="square" lIns="0" tIns="132080" rIns="0" bIns="0" rtlCol="0">
            <a:spAutoFit/>
          </a:bodyPr>
          <a:lstStyle/>
          <a:p>
            <a:pPr marL="342900" indent="-342900">
              <a:buFont typeface="Arial" panose="020B0604020202020204" pitchFamily="34" charset="0"/>
              <a:buChar char="•"/>
            </a:pPr>
            <a:r>
              <a:rPr lang="en-US" sz="2400" dirty="0"/>
              <a:t>It is an uncommon use case, but if you would like to update the same state variable multiple times before the next render, instead of passing the next state value like </a:t>
            </a:r>
            <a:r>
              <a:rPr lang="en-US" sz="2400" dirty="0" err="1"/>
              <a:t>setNumber</a:t>
            </a:r>
            <a:r>
              <a:rPr lang="en-US" sz="2400" dirty="0"/>
              <a:t>(number + 1), you can pass a function that calculates the next state based on the previous one in the queue, like </a:t>
            </a:r>
            <a:r>
              <a:rPr lang="en-US" sz="2400" dirty="0" err="1"/>
              <a:t>setNumber</a:t>
            </a:r>
            <a:r>
              <a:rPr lang="en-US" sz="2400" dirty="0"/>
              <a:t>(n =&gt; n + 1).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update based on the latest state value each time, you can use the functional form of </a:t>
            </a:r>
            <a:r>
              <a:rPr lang="en-US" sz="2400" dirty="0" err="1"/>
              <a:t>setNumber</a:t>
            </a:r>
            <a:r>
              <a:rPr lang="en-US" sz="2400" dirty="0"/>
              <a:t>. This approach updates state based on the previous state, which avoids the issue of each update referring to the initial snapshot.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 =&gt; n + 1 is called an updater function.</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55557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597F0-ACE3-B647-D331-6BD06CF90129}"/>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CE49A3E-D3D6-2930-9591-758E2F06D791}"/>
              </a:ext>
            </a:extLst>
          </p:cNvPr>
          <p:cNvSpPr txBox="1"/>
          <p:nvPr/>
        </p:nvSpPr>
        <p:spPr>
          <a:xfrm>
            <a:off x="304800" y="152400"/>
            <a:ext cx="1986098" cy="502702"/>
          </a:xfrm>
          <a:prstGeom prst="rect">
            <a:avLst/>
          </a:prstGeom>
        </p:spPr>
        <p:txBody>
          <a:bodyPr vert="horz" wrap="square" lIns="0" tIns="132080" rIns="0" bIns="0" rtlCol="0">
            <a:spAutoFit/>
          </a:bodyPr>
          <a:lstStyle/>
          <a:p>
            <a:r>
              <a:rPr lang="en-US" sz="2400" dirty="0"/>
              <a:t>App.js</a:t>
            </a:r>
          </a:p>
        </p:txBody>
      </p:sp>
      <p:sp>
        <p:nvSpPr>
          <p:cNvPr id="13" name="TextBox 12">
            <a:extLst>
              <a:ext uri="{FF2B5EF4-FFF2-40B4-BE49-F238E27FC236}">
                <a16:creationId xmlns:a16="http://schemas.microsoft.com/office/drawing/2014/main" id="{4C7815DC-73B8-C165-0B23-0369BA6379A0}"/>
              </a:ext>
            </a:extLst>
          </p:cNvPr>
          <p:cNvSpPr txBox="1"/>
          <p:nvPr/>
        </p:nvSpPr>
        <p:spPr>
          <a:xfrm>
            <a:off x="381000" y="879901"/>
            <a:ext cx="6705600" cy="452431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b="1" dirty="0">
                <a:solidFill>
                  <a:srgbClr val="00B050"/>
                </a:solidFill>
                <a:effectLst/>
                <a:latin typeface="Consolas" panose="020B0609020204030204" pitchFamily="49" charset="0"/>
              </a:rPr>
              <a:t>import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 } from 'react';</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export default function Counter() {</a:t>
            </a:r>
          </a:p>
          <a:p>
            <a:r>
              <a:rPr lang="en-US" b="1" dirty="0">
                <a:solidFill>
                  <a:srgbClr val="00B050"/>
                </a:solidFill>
                <a:effectLst/>
                <a:latin typeface="Consolas" panose="020B0609020204030204" pitchFamily="49" charset="0"/>
              </a:rPr>
              <a:t>  const [number,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 = </a:t>
            </a:r>
            <a:r>
              <a:rPr lang="en-US" b="1" dirty="0" err="1">
                <a:solidFill>
                  <a:srgbClr val="00B050"/>
                </a:solidFill>
                <a:effectLst/>
                <a:latin typeface="Consolas" panose="020B0609020204030204" pitchFamily="49" charset="0"/>
              </a:rPr>
              <a:t>useState</a:t>
            </a:r>
            <a:r>
              <a:rPr lang="en-US" b="1" dirty="0">
                <a:solidFill>
                  <a:srgbClr val="00B050"/>
                </a:solidFill>
                <a:effectLst/>
                <a:latin typeface="Consolas" panose="020B0609020204030204" pitchFamily="49" charset="0"/>
              </a:rPr>
              <a:t>(0);</a:t>
            </a:r>
          </a:p>
          <a:p>
            <a:endParaRPr lang="en-US" b="1" dirty="0">
              <a:solidFill>
                <a:srgbClr val="00B050"/>
              </a:solidFill>
              <a:effectLst/>
              <a:latin typeface="Consolas" panose="020B0609020204030204" pitchFamily="49" charset="0"/>
            </a:endParaRPr>
          </a:p>
          <a:p>
            <a:r>
              <a:rPr lang="en-US" b="1" dirty="0">
                <a:solidFill>
                  <a:srgbClr val="00B050"/>
                </a:solidFill>
                <a:effectLst/>
                <a:latin typeface="Consolas" panose="020B0609020204030204" pitchFamily="49" charset="0"/>
              </a:rPr>
              <a:t>  return (</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&lt;h1&gt;{number}&lt;/h1&gt;</a:t>
            </a:r>
          </a:p>
          <a:p>
            <a:r>
              <a:rPr lang="en-US" b="1" dirty="0">
                <a:solidFill>
                  <a:srgbClr val="00B050"/>
                </a:solidFill>
                <a:effectLst/>
                <a:latin typeface="Consolas" panose="020B0609020204030204" pitchFamily="49" charset="0"/>
              </a:rPr>
              <a:t>      &lt;button </a:t>
            </a:r>
            <a:r>
              <a:rPr lang="en-US" b="1" dirty="0" err="1">
                <a:solidFill>
                  <a:srgbClr val="00B050"/>
                </a:solidFill>
                <a:effectLst/>
                <a:latin typeface="Consolas" panose="020B0609020204030204" pitchFamily="49" charset="0"/>
              </a:rPr>
              <a:t>onClick</a:t>
            </a:r>
            <a:r>
              <a:rPr lang="en-US" b="1" dirty="0">
                <a:solidFill>
                  <a:srgbClr val="00B050"/>
                </a:solidFill>
                <a:effectLst/>
                <a:latin typeface="Consolas" panose="020B0609020204030204" pitchFamily="49" charset="0"/>
              </a:rPr>
              <a:t>={() =&gt; {</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 =&gt; n + 1);</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 =&gt; n + 1);</a:t>
            </a:r>
          </a:p>
          <a:p>
            <a:r>
              <a:rPr lang="en-US" b="1" dirty="0">
                <a:solidFill>
                  <a:srgbClr val="00B050"/>
                </a:solidFill>
                <a:effectLst/>
                <a:latin typeface="Consolas" panose="020B0609020204030204" pitchFamily="49" charset="0"/>
              </a:rPr>
              <a:t>        </a:t>
            </a:r>
            <a:r>
              <a:rPr lang="en-US" b="1" dirty="0" err="1">
                <a:solidFill>
                  <a:srgbClr val="00B050"/>
                </a:solidFill>
                <a:effectLst/>
                <a:latin typeface="Consolas" panose="020B0609020204030204" pitchFamily="49" charset="0"/>
              </a:rPr>
              <a:t>setNumber</a:t>
            </a:r>
            <a:r>
              <a:rPr lang="en-US" b="1" dirty="0">
                <a:solidFill>
                  <a:srgbClr val="00B050"/>
                </a:solidFill>
                <a:effectLst/>
                <a:latin typeface="Consolas" panose="020B0609020204030204" pitchFamily="49" charset="0"/>
              </a:rPr>
              <a:t>(n =&gt; n + 1);</a:t>
            </a:r>
          </a:p>
          <a:p>
            <a:r>
              <a:rPr lang="en-US" b="1" dirty="0">
                <a:solidFill>
                  <a:srgbClr val="00B050"/>
                </a:solidFill>
                <a:effectLst/>
                <a:latin typeface="Consolas" panose="020B0609020204030204" pitchFamily="49" charset="0"/>
              </a:rPr>
              <a:t>      }}&gt;+3&lt;/button&gt;</a:t>
            </a:r>
          </a:p>
          <a:p>
            <a:r>
              <a:rPr lang="en-US" b="1" dirty="0">
                <a:solidFill>
                  <a:srgbClr val="00B050"/>
                </a:solidFill>
                <a:effectLst/>
                <a:latin typeface="Consolas" panose="020B0609020204030204" pitchFamily="49" charset="0"/>
              </a:rPr>
              <a:t>    &lt;/&gt;</a:t>
            </a:r>
          </a:p>
          <a:p>
            <a:r>
              <a:rPr lang="en-US" b="1" dirty="0">
                <a:solidFill>
                  <a:srgbClr val="00B050"/>
                </a:solidFill>
                <a:effectLst/>
                <a:latin typeface="Consolas" panose="020B0609020204030204" pitchFamily="49" charset="0"/>
              </a:rPr>
              <a:t>  )</a:t>
            </a:r>
          </a:p>
          <a:p>
            <a:r>
              <a:rPr lang="en-US" b="1" dirty="0">
                <a:solidFill>
                  <a:srgbClr val="00B050"/>
                </a:solidFill>
                <a:effectLst/>
                <a:latin typeface="Consolas" panose="020B0609020204030204" pitchFamily="49" charset="0"/>
              </a:rPr>
              <a:t>}</a:t>
            </a:r>
          </a:p>
        </p:txBody>
      </p:sp>
      <p:sp>
        <p:nvSpPr>
          <p:cNvPr id="17" name="object 2">
            <a:extLst>
              <a:ext uri="{FF2B5EF4-FFF2-40B4-BE49-F238E27FC236}">
                <a16:creationId xmlns:a16="http://schemas.microsoft.com/office/drawing/2014/main" id="{7D2E9DE9-7E4B-9CCF-F2B5-1BCB28EB2879}"/>
              </a:ext>
            </a:extLst>
          </p:cNvPr>
          <p:cNvSpPr txBox="1">
            <a:spLocks noGrp="1"/>
          </p:cNvSpPr>
          <p:nvPr>
            <p:ph type="title"/>
          </p:nvPr>
        </p:nvSpPr>
        <p:spPr>
          <a:xfrm>
            <a:off x="7620001" y="32357"/>
            <a:ext cx="4572000" cy="1120820"/>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Updating State within render</a:t>
            </a:r>
            <a:endParaRPr spc="-10" dirty="0">
              <a:solidFill>
                <a:schemeClr val="tx1"/>
              </a:solidFill>
            </a:endParaRPr>
          </a:p>
        </p:txBody>
      </p:sp>
      <p:sp>
        <p:nvSpPr>
          <p:cNvPr id="6" name="TextBox 5">
            <a:extLst>
              <a:ext uri="{FF2B5EF4-FFF2-40B4-BE49-F238E27FC236}">
                <a16:creationId xmlns:a16="http://schemas.microsoft.com/office/drawing/2014/main" id="{18CF0027-D15A-D7D1-527B-36F2AEA76D6E}"/>
              </a:ext>
            </a:extLst>
          </p:cNvPr>
          <p:cNvSpPr txBox="1"/>
          <p:nvPr/>
        </p:nvSpPr>
        <p:spPr>
          <a:xfrm>
            <a:off x="5715000" y="6123522"/>
            <a:ext cx="6098058" cy="923330"/>
          </a:xfrm>
          <a:prstGeom prst="rect">
            <a:avLst/>
          </a:prstGeom>
          <a:noFill/>
        </p:spPr>
        <p:txBody>
          <a:bodyPr wrap="square">
            <a:spAutoFit/>
          </a:bodyPr>
          <a:lstStyle/>
          <a:p>
            <a:r>
              <a:rPr lang="en-US" dirty="0">
                <a:hlinkClick r:id="rId3"/>
              </a:rPr>
              <a:t>https://codesandbox.io/p/sandbox/xcsmmf?file=%2Fsrc%2FApp.js%3A1%2C1-16%2C2</a:t>
            </a:r>
            <a:endParaRPr lang="en-US" dirty="0"/>
          </a:p>
          <a:p>
            <a:endParaRPr lang="en-US" dirty="0"/>
          </a:p>
        </p:txBody>
      </p:sp>
      <p:sp>
        <p:nvSpPr>
          <p:cNvPr id="7" name="TextBox 6">
            <a:extLst>
              <a:ext uri="{FF2B5EF4-FFF2-40B4-BE49-F238E27FC236}">
                <a16:creationId xmlns:a16="http://schemas.microsoft.com/office/drawing/2014/main" id="{35844DDD-CDB4-6825-FAAC-830B9288CE87}"/>
              </a:ext>
            </a:extLst>
          </p:cNvPr>
          <p:cNvSpPr txBox="1"/>
          <p:nvPr/>
        </p:nvSpPr>
        <p:spPr>
          <a:xfrm>
            <a:off x="7239000" y="5105400"/>
            <a:ext cx="4191000" cy="369332"/>
          </a:xfrm>
          <a:prstGeom prst="rect">
            <a:avLst/>
          </a:prstGeom>
          <a:noFill/>
        </p:spPr>
        <p:txBody>
          <a:bodyPr wrap="square" rtlCol="0">
            <a:spAutoFit/>
          </a:bodyPr>
          <a:lstStyle/>
          <a:p>
            <a:r>
              <a:rPr lang="en-US" dirty="0"/>
              <a:t>Click to see the results of above code</a:t>
            </a:r>
          </a:p>
        </p:txBody>
      </p:sp>
      <p:sp>
        <p:nvSpPr>
          <p:cNvPr id="8" name="Arrow: Down 7">
            <a:extLst>
              <a:ext uri="{FF2B5EF4-FFF2-40B4-BE49-F238E27FC236}">
                <a16:creationId xmlns:a16="http://schemas.microsoft.com/office/drawing/2014/main" id="{0BE2F92D-DE44-BFDC-A8D7-9D061D77033F}"/>
              </a:ext>
            </a:extLst>
          </p:cNvPr>
          <p:cNvSpPr/>
          <p:nvPr/>
        </p:nvSpPr>
        <p:spPr>
          <a:xfrm>
            <a:off x="9067800" y="5638800"/>
            <a:ext cx="304800"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68004EC-7FCF-170C-A604-EBC5E1D36503}"/>
              </a:ext>
            </a:extLst>
          </p:cNvPr>
          <p:cNvPicPr>
            <a:picLocks noChangeAspect="1"/>
          </p:cNvPicPr>
          <p:nvPr/>
        </p:nvPicPr>
        <p:blipFill>
          <a:blip r:embed="rId4"/>
          <a:stretch>
            <a:fillRect/>
          </a:stretch>
        </p:blipFill>
        <p:spPr>
          <a:xfrm>
            <a:off x="8534400" y="1765042"/>
            <a:ext cx="2336830" cy="8890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9222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58110-A079-63D6-AD29-C15EA20F5B1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763497C-4AA8-BE3D-1A16-17F0787CBF94}"/>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State as a Snapshot</a:t>
            </a:r>
            <a:endParaRPr spc="-10" dirty="0"/>
          </a:p>
        </p:txBody>
      </p:sp>
      <p:sp>
        <p:nvSpPr>
          <p:cNvPr id="9" name="TextBox 8">
            <a:extLst>
              <a:ext uri="{FF2B5EF4-FFF2-40B4-BE49-F238E27FC236}">
                <a16:creationId xmlns:a16="http://schemas.microsoft.com/office/drawing/2014/main" id="{DD330D21-AACE-14DE-E849-B35109F6A9C0}"/>
              </a:ext>
            </a:extLst>
          </p:cNvPr>
          <p:cNvSpPr txBox="1"/>
          <p:nvPr/>
        </p:nvSpPr>
        <p:spPr>
          <a:xfrm>
            <a:off x="6172200" y="3474453"/>
            <a:ext cx="5017872" cy="2677656"/>
          </a:xfrm>
          <a:prstGeom prst="rect">
            <a:avLst/>
          </a:prstGeom>
          <a:noFill/>
        </p:spPr>
        <p:txBody>
          <a:bodyPr wrap="square">
            <a:spAutoFit/>
          </a:bodyPr>
          <a:lstStyle/>
          <a:p>
            <a:r>
              <a:rPr lang="en-US" sz="2400" dirty="0"/>
              <a:t>Batching: React waits until all code in the event handlers has run before processing your state updates. </a:t>
            </a:r>
          </a:p>
          <a:p>
            <a:r>
              <a:rPr lang="en-US" sz="2400" dirty="0"/>
              <a:t>This is why the re-render only happens after all these </a:t>
            </a:r>
            <a:r>
              <a:rPr lang="en-US" sz="2400" dirty="0" err="1"/>
              <a:t>setNumber</a:t>
            </a:r>
            <a:r>
              <a:rPr lang="en-US" sz="2400" dirty="0"/>
              <a:t>() calls.</a:t>
            </a:r>
          </a:p>
        </p:txBody>
      </p:sp>
      <p:pic>
        <p:nvPicPr>
          <p:cNvPr id="4" name="Picture 3">
            <a:extLst>
              <a:ext uri="{FF2B5EF4-FFF2-40B4-BE49-F238E27FC236}">
                <a16:creationId xmlns:a16="http://schemas.microsoft.com/office/drawing/2014/main" id="{90D7AB5E-E874-3E78-632B-9212751A6E46}"/>
              </a:ext>
            </a:extLst>
          </p:cNvPr>
          <p:cNvPicPr>
            <a:picLocks noChangeAspect="1"/>
          </p:cNvPicPr>
          <p:nvPr/>
        </p:nvPicPr>
        <p:blipFill>
          <a:blip r:embed="rId3"/>
          <a:stretch>
            <a:fillRect/>
          </a:stretch>
        </p:blipFill>
        <p:spPr>
          <a:xfrm>
            <a:off x="1219200" y="2207261"/>
            <a:ext cx="4441900" cy="3223496"/>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7EE4E505-84D6-F88B-3181-0E8F8203B1F4}"/>
              </a:ext>
            </a:extLst>
          </p:cNvPr>
          <p:cNvPicPr>
            <a:picLocks noChangeAspect="1"/>
          </p:cNvPicPr>
          <p:nvPr/>
        </p:nvPicPr>
        <p:blipFill>
          <a:blip r:embed="rId4"/>
          <a:stretch>
            <a:fillRect/>
          </a:stretch>
        </p:blipFill>
        <p:spPr>
          <a:xfrm>
            <a:off x="8534400" y="1765042"/>
            <a:ext cx="2336830" cy="8890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65128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1965</TotalTime>
  <Words>1276</Words>
  <Application>Microsoft Office PowerPoint</Application>
  <PresentationFormat>Widescreen</PresentationFormat>
  <Paragraphs>194</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Optimistic Text</vt:lpstr>
      <vt:lpstr>Trebuchet MS</vt:lpstr>
      <vt:lpstr>Office Theme</vt:lpstr>
      <vt:lpstr>React- Events and States  Laiba Imran</vt:lpstr>
      <vt:lpstr>State as a Snapshot</vt:lpstr>
      <vt:lpstr>State as a Snapshot</vt:lpstr>
      <vt:lpstr>Snapshots</vt:lpstr>
      <vt:lpstr>State as a Snapshot</vt:lpstr>
      <vt:lpstr>Snapshots</vt:lpstr>
      <vt:lpstr>Updating the same state multiple times before the next render </vt:lpstr>
      <vt:lpstr>Updating State within render</vt:lpstr>
      <vt:lpstr>State as a Snapshot</vt:lpstr>
      <vt:lpstr>Updating State within render</vt:lpstr>
      <vt:lpstr>Event Propagation</vt:lpstr>
      <vt:lpstr>Event Propagation</vt:lpstr>
      <vt:lpstr>Stop Event Propagation</vt:lpstr>
      <vt:lpstr>Prevent Default Behavior</vt:lpstr>
      <vt:lpstr>Practice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Laiba Imran</cp:lastModifiedBy>
  <cp:revision>269</cp:revision>
  <dcterms:created xsi:type="dcterms:W3CDTF">2024-08-29T11:53:44Z</dcterms:created>
  <dcterms:modified xsi:type="dcterms:W3CDTF">2024-11-11T07:31:03Z</dcterms:modified>
</cp:coreProperties>
</file>