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395" r:id="rId4"/>
    <p:sldId id="396" r:id="rId5"/>
    <p:sldId id="397" r:id="rId6"/>
    <p:sldId id="378" r:id="rId7"/>
    <p:sldId id="366" r:id="rId8"/>
    <p:sldId id="381" r:id="rId9"/>
    <p:sldId id="399" r:id="rId10"/>
    <p:sldId id="391" r:id="rId11"/>
    <p:sldId id="401" r:id="rId12"/>
    <p:sldId id="400" r:id="rId13"/>
    <p:sldId id="398" r:id="rId14"/>
    <p:sldId id="392" r:id="rId15"/>
    <p:sldId id="380" r:id="rId16"/>
    <p:sldId id="386" r:id="rId17"/>
    <p:sldId id="402" r:id="rId18"/>
    <p:sldId id="403" r:id="rId19"/>
    <p:sldId id="408" r:id="rId20"/>
    <p:sldId id="382" r:id="rId21"/>
    <p:sldId id="404" r:id="rId22"/>
    <p:sldId id="405" r:id="rId23"/>
    <p:sldId id="406" r:id="rId24"/>
    <p:sldId id="407" r:id="rId25"/>
    <p:sldId id="365"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7" autoAdjust="0"/>
    <p:restoredTop sz="91304" autoAdjust="0"/>
  </p:normalViewPr>
  <p:slideViewPr>
    <p:cSldViewPr>
      <p:cViewPr varScale="1">
        <p:scale>
          <a:sx n="57" d="100"/>
          <a:sy n="57" d="100"/>
        </p:scale>
        <p:origin x="76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ADDD549-07AA-46DA-999D-0F61E76C1713}" type="datetimeFigureOut">
              <a:rPr lang="en-US" smtClean="0"/>
              <a:t>11/14/2024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73482E-BB03-4CDB-A5BD-C8957424D489}" type="slidenum">
              <a:rPr lang="en-US" smtClean="0"/>
              <a:t>‹#›</a:t>
            </a:fld>
            <a:endParaRPr lang="en-US"/>
          </a:p>
        </p:txBody>
      </p:sp>
    </p:spTree>
    <p:extLst>
      <p:ext uri="{BB962C8B-B14F-4D97-AF65-F5344CB8AC3E}">
        <p14:creationId xmlns:p14="http://schemas.microsoft.com/office/powerpoint/2010/main" val="332555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3482E-BB03-4CDB-A5BD-C8957424D489}" type="slidenum">
              <a:rPr lang="en-US" smtClean="0"/>
              <a:t>2</a:t>
            </a:fld>
            <a:endParaRPr lang="en-US"/>
          </a:p>
        </p:txBody>
      </p:sp>
    </p:spTree>
    <p:extLst>
      <p:ext uri="{BB962C8B-B14F-4D97-AF65-F5344CB8AC3E}">
        <p14:creationId xmlns:p14="http://schemas.microsoft.com/office/powerpoint/2010/main" val="114854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5EB74-D3C9-C2AA-8BB4-5A0EA3CF54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78CA0-C299-807E-485C-1ADE52CA8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F1655D-5C23-A304-B566-BB92FFFBB1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909920-20B0-6002-7F80-199DE7785E6A}"/>
              </a:ext>
            </a:extLst>
          </p:cNvPr>
          <p:cNvSpPr>
            <a:spLocks noGrp="1"/>
          </p:cNvSpPr>
          <p:nvPr>
            <p:ph type="sldNum" sz="quarter" idx="5"/>
          </p:nvPr>
        </p:nvSpPr>
        <p:spPr/>
        <p:txBody>
          <a:bodyPr/>
          <a:lstStyle/>
          <a:p>
            <a:fld id="{EE73482E-BB03-4CDB-A5BD-C8957424D489}" type="slidenum">
              <a:rPr lang="en-US" smtClean="0"/>
              <a:t>11</a:t>
            </a:fld>
            <a:endParaRPr lang="en-US"/>
          </a:p>
        </p:txBody>
      </p:sp>
    </p:spTree>
    <p:extLst>
      <p:ext uri="{BB962C8B-B14F-4D97-AF65-F5344CB8AC3E}">
        <p14:creationId xmlns:p14="http://schemas.microsoft.com/office/powerpoint/2010/main" val="103740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A355-7FAF-6A66-2EFF-5F1914C6C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64BE7-8D2B-2D31-FAD1-FE7A08C75B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25291-45AD-44DB-55A8-4BE92974C1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5E4F2-E4D4-B4A6-8D11-F7644DE577AD}"/>
              </a:ext>
            </a:extLst>
          </p:cNvPr>
          <p:cNvSpPr>
            <a:spLocks noGrp="1"/>
          </p:cNvSpPr>
          <p:nvPr>
            <p:ph type="sldNum" sz="quarter" idx="5"/>
          </p:nvPr>
        </p:nvSpPr>
        <p:spPr/>
        <p:txBody>
          <a:bodyPr/>
          <a:lstStyle/>
          <a:p>
            <a:fld id="{EE73482E-BB03-4CDB-A5BD-C8957424D489}" type="slidenum">
              <a:rPr lang="en-US" smtClean="0"/>
              <a:t>12</a:t>
            </a:fld>
            <a:endParaRPr lang="en-US"/>
          </a:p>
        </p:txBody>
      </p:sp>
    </p:spTree>
    <p:extLst>
      <p:ext uri="{BB962C8B-B14F-4D97-AF65-F5344CB8AC3E}">
        <p14:creationId xmlns:p14="http://schemas.microsoft.com/office/powerpoint/2010/main" val="355110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8044C-02F7-D47D-0E94-D9152B844E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6E87A-E0F2-28AE-9822-82DF0EB24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42954-68BE-A559-C981-D429739647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1746BF-EFFD-7D4F-34E6-3F9B2660B94A}"/>
              </a:ext>
            </a:extLst>
          </p:cNvPr>
          <p:cNvSpPr>
            <a:spLocks noGrp="1"/>
          </p:cNvSpPr>
          <p:nvPr>
            <p:ph type="sldNum" sz="quarter" idx="5"/>
          </p:nvPr>
        </p:nvSpPr>
        <p:spPr/>
        <p:txBody>
          <a:bodyPr/>
          <a:lstStyle/>
          <a:p>
            <a:fld id="{EE73482E-BB03-4CDB-A5BD-C8957424D489}" type="slidenum">
              <a:rPr lang="en-US" smtClean="0"/>
              <a:t>13</a:t>
            </a:fld>
            <a:endParaRPr lang="en-US"/>
          </a:p>
        </p:txBody>
      </p:sp>
    </p:spTree>
    <p:extLst>
      <p:ext uri="{BB962C8B-B14F-4D97-AF65-F5344CB8AC3E}">
        <p14:creationId xmlns:p14="http://schemas.microsoft.com/office/powerpoint/2010/main" val="3584169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063A6-2384-26B4-E5FF-99ACC0C49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8BE4A-D0BB-34E4-A05A-B0DACBF94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7D3F0-222E-D81C-7C45-32B100CFE9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6B798B-21A7-B56B-7FF6-3463788AEE70}"/>
              </a:ext>
            </a:extLst>
          </p:cNvPr>
          <p:cNvSpPr>
            <a:spLocks noGrp="1"/>
          </p:cNvSpPr>
          <p:nvPr>
            <p:ph type="sldNum" sz="quarter" idx="5"/>
          </p:nvPr>
        </p:nvSpPr>
        <p:spPr/>
        <p:txBody>
          <a:bodyPr/>
          <a:lstStyle/>
          <a:p>
            <a:fld id="{EE73482E-BB03-4CDB-A5BD-C8957424D489}" type="slidenum">
              <a:rPr lang="en-US" smtClean="0"/>
              <a:t>14</a:t>
            </a:fld>
            <a:endParaRPr lang="en-US"/>
          </a:p>
        </p:txBody>
      </p:sp>
    </p:spTree>
    <p:extLst>
      <p:ext uri="{BB962C8B-B14F-4D97-AF65-F5344CB8AC3E}">
        <p14:creationId xmlns:p14="http://schemas.microsoft.com/office/powerpoint/2010/main" val="227500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4E9FE-2FF8-FCF1-D0FF-7CEFBB49F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D6711-9915-DEB9-D896-018003F69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479B2-481A-2EEE-0540-199CE29583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mj-lt"/>
              </a:rPr>
              <a:t>It allows for simple and flexible state updates. You can create custom hooks to access and update state in a very straightforward manner.</a:t>
            </a:r>
          </a:p>
          <a:p>
            <a:endParaRPr lang="en-US" dirty="0"/>
          </a:p>
        </p:txBody>
      </p:sp>
      <p:sp>
        <p:nvSpPr>
          <p:cNvPr id="4" name="Slide Number Placeholder 3">
            <a:extLst>
              <a:ext uri="{FF2B5EF4-FFF2-40B4-BE49-F238E27FC236}">
                <a16:creationId xmlns:a16="http://schemas.microsoft.com/office/drawing/2014/main" id="{1FABCA0A-5811-B088-7CCD-5E75CC7FC7FA}"/>
              </a:ext>
            </a:extLst>
          </p:cNvPr>
          <p:cNvSpPr>
            <a:spLocks noGrp="1"/>
          </p:cNvSpPr>
          <p:nvPr>
            <p:ph type="sldNum" sz="quarter" idx="5"/>
          </p:nvPr>
        </p:nvSpPr>
        <p:spPr/>
        <p:txBody>
          <a:bodyPr/>
          <a:lstStyle/>
          <a:p>
            <a:fld id="{EE73482E-BB03-4CDB-A5BD-C8957424D489}" type="slidenum">
              <a:rPr lang="en-US" smtClean="0"/>
              <a:t>15</a:t>
            </a:fld>
            <a:endParaRPr lang="en-US"/>
          </a:p>
        </p:txBody>
      </p:sp>
    </p:spTree>
    <p:extLst>
      <p:ext uri="{BB962C8B-B14F-4D97-AF65-F5344CB8AC3E}">
        <p14:creationId xmlns:p14="http://schemas.microsoft.com/office/powerpoint/2010/main" val="457145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D74E4-0E8D-2FD0-B1E2-8BAF5BB4C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0B45E-C9A9-6E8D-F244-41BB845A72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8DF6A-5626-B674-ADD1-7338CC1347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B020B0-6EF8-8ADE-560B-0638C685CD28}"/>
              </a:ext>
            </a:extLst>
          </p:cNvPr>
          <p:cNvSpPr>
            <a:spLocks noGrp="1"/>
          </p:cNvSpPr>
          <p:nvPr>
            <p:ph type="sldNum" sz="quarter" idx="5"/>
          </p:nvPr>
        </p:nvSpPr>
        <p:spPr/>
        <p:txBody>
          <a:bodyPr/>
          <a:lstStyle/>
          <a:p>
            <a:fld id="{EE73482E-BB03-4CDB-A5BD-C8957424D489}" type="slidenum">
              <a:rPr lang="en-US" smtClean="0"/>
              <a:t>16</a:t>
            </a:fld>
            <a:endParaRPr lang="en-US"/>
          </a:p>
        </p:txBody>
      </p:sp>
    </p:spTree>
    <p:extLst>
      <p:ext uri="{BB962C8B-B14F-4D97-AF65-F5344CB8AC3E}">
        <p14:creationId xmlns:p14="http://schemas.microsoft.com/office/powerpoint/2010/main" val="1586231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DB4FE-72CC-128F-2B08-0D9CE44BF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EE8BF-B4D2-23C6-9BBB-4D8C22143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8A6EA2-EA4C-C67C-4915-3FAEB6E17D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7A7D2C-7B2A-0690-E401-4A8CE99B3F05}"/>
              </a:ext>
            </a:extLst>
          </p:cNvPr>
          <p:cNvSpPr>
            <a:spLocks noGrp="1"/>
          </p:cNvSpPr>
          <p:nvPr>
            <p:ph type="sldNum" sz="quarter" idx="5"/>
          </p:nvPr>
        </p:nvSpPr>
        <p:spPr/>
        <p:txBody>
          <a:bodyPr/>
          <a:lstStyle/>
          <a:p>
            <a:fld id="{EE73482E-BB03-4CDB-A5BD-C8957424D489}" type="slidenum">
              <a:rPr lang="en-US" smtClean="0"/>
              <a:t>17</a:t>
            </a:fld>
            <a:endParaRPr lang="en-US"/>
          </a:p>
        </p:txBody>
      </p:sp>
    </p:spTree>
    <p:extLst>
      <p:ext uri="{BB962C8B-B14F-4D97-AF65-F5344CB8AC3E}">
        <p14:creationId xmlns:p14="http://schemas.microsoft.com/office/powerpoint/2010/main" val="66914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9ADCF-C9FA-F9D2-00FE-0EB3A4497F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96B91-42EF-69F9-9121-9560C1A7FC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32AE5-C0C1-5C11-3F54-771A52750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63A2D2-2364-1616-1912-149FD9236774}"/>
              </a:ext>
            </a:extLst>
          </p:cNvPr>
          <p:cNvSpPr>
            <a:spLocks noGrp="1"/>
          </p:cNvSpPr>
          <p:nvPr>
            <p:ph type="sldNum" sz="quarter" idx="5"/>
          </p:nvPr>
        </p:nvSpPr>
        <p:spPr/>
        <p:txBody>
          <a:bodyPr/>
          <a:lstStyle/>
          <a:p>
            <a:fld id="{EE73482E-BB03-4CDB-A5BD-C8957424D489}" type="slidenum">
              <a:rPr lang="en-US" smtClean="0"/>
              <a:t>18</a:t>
            </a:fld>
            <a:endParaRPr lang="en-US"/>
          </a:p>
        </p:txBody>
      </p:sp>
    </p:spTree>
    <p:extLst>
      <p:ext uri="{BB962C8B-B14F-4D97-AF65-F5344CB8AC3E}">
        <p14:creationId xmlns:p14="http://schemas.microsoft.com/office/powerpoint/2010/main" val="2227115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D8E2D-90F9-ABA2-18E5-DFED7DF46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895E76-7E9A-134A-6AD2-5CD00ECC2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A1A1A-B1FF-4DB6-E558-E74FFC1B78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DF94C1-0DDF-4485-A057-AEF558238FC0}"/>
              </a:ext>
            </a:extLst>
          </p:cNvPr>
          <p:cNvSpPr>
            <a:spLocks noGrp="1"/>
          </p:cNvSpPr>
          <p:nvPr>
            <p:ph type="sldNum" sz="quarter" idx="5"/>
          </p:nvPr>
        </p:nvSpPr>
        <p:spPr/>
        <p:txBody>
          <a:bodyPr/>
          <a:lstStyle/>
          <a:p>
            <a:fld id="{EE73482E-BB03-4CDB-A5BD-C8957424D489}" type="slidenum">
              <a:rPr lang="en-US" smtClean="0"/>
              <a:t>19</a:t>
            </a:fld>
            <a:endParaRPr lang="en-US"/>
          </a:p>
        </p:txBody>
      </p:sp>
    </p:spTree>
    <p:extLst>
      <p:ext uri="{BB962C8B-B14F-4D97-AF65-F5344CB8AC3E}">
        <p14:creationId xmlns:p14="http://schemas.microsoft.com/office/powerpoint/2010/main" val="1484287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EC1D6-D03F-45F5-952B-91B4813F28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DF121-7929-1F56-8037-CAF323F9E1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D994F-18FA-984E-A6DD-652EEBC607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02AA17-FD30-D128-DFF4-FF5DAF1F8EED}"/>
              </a:ext>
            </a:extLst>
          </p:cNvPr>
          <p:cNvSpPr>
            <a:spLocks noGrp="1"/>
          </p:cNvSpPr>
          <p:nvPr>
            <p:ph type="sldNum" sz="quarter" idx="5"/>
          </p:nvPr>
        </p:nvSpPr>
        <p:spPr/>
        <p:txBody>
          <a:bodyPr/>
          <a:lstStyle/>
          <a:p>
            <a:fld id="{EE73482E-BB03-4CDB-A5BD-C8957424D489}" type="slidenum">
              <a:rPr lang="en-US" smtClean="0"/>
              <a:t>20</a:t>
            </a:fld>
            <a:endParaRPr lang="en-US"/>
          </a:p>
        </p:txBody>
      </p:sp>
    </p:spTree>
    <p:extLst>
      <p:ext uri="{BB962C8B-B14F-4D97-AF65-F5344CB8AC3E}">
        <p14:creationId xmlns:p14="http://schemas.microsoft.com/office/powerpoint/2010/main" val="238611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6E747-A656-1C6E-5FDF-F125F5A9A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A54401-9A98-BE65-820F-0FC1E7247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3CD1C-2E92-8F17-850E-3661C2E8E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920E81-66BF-A0B2-B5B9-5CC7E3CB6D45}"/>
              </a:ext>
            </a:extLst>
          </p:cNvPr>
          <p:cNvSpPr>
            <a:spLocks noGrp="1"/>
          </p:cNvSpPr>
          <p:nvPr>
            <p:ph type="sldNum" sz="quarter" idx="5"/>
          </p:nvPr>
        </p:nvSpPr>
        <p:spPr/>
        <p:txBody>
          <a:bodyPr/>
          <a:lstStyle/>
          <a:p>
            <a:fld id="{EE73482E-BB03-4CDB-A5BD-C8957424D489}" type="slidenum">
              <a:rPr lang="en-US" smtClean="0"/>
              <a:t>3</a:t>
            </a:fld>
            <a:endParaRPr lang="en-US"/>
          </a:p>
        </p:txBody>
      </p:sp>
    </p:spTree>
    <p:extLst>
      <p:ext uri="{BB962C8B-B14F-4D97-AF65-F5344CB8AC3E}">
        <p14:creationId xmlns:p14="http://schemas.microsoft.com/office/powerpoint/2010/main" val="948756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25F3-6576-1933-436D-070E2AF2CB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3CD77-A726-166B-AD42-590E471CB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FBBACB-29AA-6E70-E7FF-A3E806D87D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63D72F-4E72-BEA3-0D7A-EF0CA0E043C4}"/>
              </a:ext>
            </a:extLst>
          </p:cNvPr>
          <p:cNvSpPr>
            <a:spLocks noGrp="1"/>
          </p:cNvSpPr>
          <p:nvPr>
            <p:ph type="sldNum" sz="quarter" idx="5"/>
          </p:nvPr>
        </p:nvSpPr>
        <p:spPr/>
        <p:txBody>
          <a:bodyPr/>
          <a:lstStyle/>
          <a:p>
            <a:fld id="{EE73482E-BB03-4CDB-A5BD-C8957424D489}" type="slidenum">
              <a:rPr lang="en-US" smtClean="0"/>
              <a:t>21</a:t>
            </a:fld>
            <a:endParaRPr lang="en-US"/>
          </a:p>
        </p:txBody>
      </p:sp>
    </p:spTree>
    <p:extLst>
      <p:ext uri="{BB962C8B-B14F-4D97-AF65-F5344CB8AC3E}">
        <p14:creationId xmlns:p14="http://schemas.microsoft.com/office/powerpoint/2010/main" val="2028041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41C-24E3-E20E-E7B5-EADD1CB43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43AAE-BBC8-7751-3BEB-D6396B974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BC0562-F74C-95CD-11EE-67FC049575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1F40BF-54ED-79E5-FA1A-22E9063FB6E4}"/>
              </a:ext>
            </a:extLst>
          </p:cNvPr>
          <p:cNvSpPr>
            <a:spLocks noGrp="1"/>
          </p:cNvSpPr>
          <p:nvPr>
            <p:ph type="sldNum" sz="quarter" idx="5"/>
          </p:nvPr>
        </p:nvSpPr>
        <p:spPr/>
        <p:txBody>
          <a:bodyPr/>
          <a:lstStyle/>
          <a:p>
            <a:fld id="{EE73482E-BB03-4CDB-A5BD-C8957424D489}" type="slidenum">
              <a:rPr lang="en-US" smtClean="0"/>
              <a:t>22</a:t>
            </a:fld>
            <a:endParaRPr lang="en-US"/>
          </a:p>
        </p:txBody>
      </p:sp>
    </p:spTree>
    <p:extLst>
      <p:ext uri="{BB962C8B-B14F-4D97-AF65-F5344CB8AC3E}">
        <p14:creationId xmlns:p14="http://schemas.microsoft.com/office/powerpoint/2010/main" val="1430612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A8AA1-9698-18FC-1B46-F6A235C308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A6C633-EF57-43BD-87A1-59DD28047D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0E73B-7BFF-3DAA-91EF-A9A4ED22EF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F0897F-3185-A898-1CD7-DE6E26A25EFB}"/>
              </a:ext>
            </a:extLst>
          </p:cNvPr>
          <p:cNvSpPr>
            <a:spLocks noGrp="1"/>
          </p:cNvSpPr>
          <p:nvPr>
            <p:ph type="sldNum" sz="quarter" idx="5"/>
          </p:nvPr>
        </p:nvSpPr>
        <p:spPr/>
        <p:txBody>
          <a:bodyPr/>
          <a:lstStyle/>
          <a:p>
            <a:fld id="{EE73482E-BB03-4CDB-A5BD-C8957424D489}" type="slidenum">
              <a:rPr lang="en-US" smtClean="0"/>
              <a:t>23</a:t>
            </a:fld>
            <a:endParaRPr lang="en-US"/>
          </a:p>
        </p:txBody>
      </p:sp>
    </p:spTree>
    <p:extLst>
      <p:ext uri="{BB962C8B-B14F-4D97-AF65-F5344CB8AC3E}">
        <p14:creationId xmlns:p14="http://schemas.microsoft.com/office/powerpoint/2010/main" val="884237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1E8F2-C367-5EA9-D0C3-0DF57F8B6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51401-F30D-D82F-5288-C3BA820E1C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C751A-77AB-C7D6-AAB2-004BC6C3C7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3F7A6F-1ED6-6BCC-2D2F-5BEB759AD20C}"/>
              </a:ext>
            </a:extLst>
          </p:cNvPr>
          <p:cNvSpPr>
            <a:spLocks noGrp="1"/>
          </p:cNvSpPr>
          <p:nvPr>
            <p:ph type="sldNum" sz="quarter" idx="5"/>
          </p:nvPr>
        </p:nvSpPr>
        <p:spPr/>
        <p:txBody>
          <a:bodyPr/>
          <a:lstStyle/>
          <a:p>
            <a:fld id="{EE73482E-BB03-4CDB-A5BD-C8957424D489}" type="slidenum">
              <a:rPr lang="en-US" smtClean="0"/>
              <a:t>24</a:t>
            </a:fld>
            <a:endParaRPr lang="en-US"/>
          </a:p>
        </p:txBody>
      </p:sp>
    </p:spTree>
    <p:extLst>
      <p:ext uri="{BB962C8B-B14F-4D97-AF65-F5344CB8AC3E}">
        <p14:creationId xmlns:p14="http://schemas.microsoft.com/office/powerpoint/2010/main" val="22848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D475D-94F0-7E76-F067-B09251448B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38025-EF9D-0249-C82F-37D0EFC70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45C70D-B718-B4CF-475B-D462C5AB4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0105A-19BA-97F4-459F-EEA389D17E3F}"/>
              </a:ext>
            </a:extLst>
          </p:cNvPr>
          <p:cNvSpPr>
            <a:spLocks noGrp="1"/>
          </p:cNvSpPr>
          <p:nvPr>
            <p:ph type="sldNum" sz="quarter" idx="5"/>
          </p:nvPr>
        </p:nvSpPr>
        <p:spPr/>
        <p:txBody>
          <a:bodyPr/>
          <a:lstStyle/>
          <a:p>
            <a:fld id="{EE73482E-BB03-4CDB-A5BD-C8957424D489}" type="slidenum">
              <a:rPr lang="en-US" smtClean="0"/>
              <a:t>4</a:t>
            </a:fld>
            <a:endParaRPr lang="en-US"/>
          </a:p>
        </p:txBody>
      </p:sp>
    </p:spTree>
    <p:extLst>
      <p:ext uri="{BB962C8B-B14F-4D97-AF65-F5344CB8AC3E}">
        <p14:creationId xmlns:p14="http://schemas.microsoft.com/office/powerpoint/2010/main" val="23754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BFD30-36E0-10F3-5E00-9F79A56C9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BE426-5807-C02F-3C78-1C4B35DB4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E2FB77-2E2E-5CFE-F833-E8B337285D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11033-233B-042A-69BD-ADA64ACE5CE8}"/>
              </a:ext>
            </a:extLst>
          </p:cNvPr>
          <p:cNvSpPr>
            <a:spLocks noGrp="1"/>
          </p:cNvSpPr>
          <p:nvPr>
            <p:ph type="sldNum" sz="quarter" idx="5"/>
          </p:nvPr>
        </p:nvSpPr>
        <p:spPr/>
        <p:txBody>
          <a:bodyPr/>
          <a:lstStyle/>
          <a:p>
            <a:fld id="{EE73482E-BB03-4CDB-A5BD-C8957424D489}" type="slidenum">
              <a:rPr lang="en-US" smtClean="0"/>
              <a:t>5</a:t>
            </a:fld>
            <a:endParaRPr lang="en-US"/>
          </a:p>
        </p:txBody>
      </p:sp>
    </p:spTree>
    <p:extLst>
      <p:ext uri="{BB962C8B-B14F-4D97-AF65-F5344CB8AC3E}">
        <p14:creationId xmlns:p14="http://schemas.microsoft.com/office/powerpoint/2010/main" val="351728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FEC7C-D1A5-9894-C1EA-B7AC64A9B9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9BB4F-19A2-474B-A44D-60C9F85C8B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39570C-6ED9-98EF-2260-66CD0AA39F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D4A862-C1CE-6E36-EF58-5E62521BB575}"/>
              </a:ext>
            </a:extLst>
          </p:cNvPr>
          <p:cNvSpPr>
            <a:spLocks noGrp="1"/>
          </p:cNvSpPr>
          <p:nvPr>
            <p:ph type="sldNum" sz="quarter" idx="5"/>
          </p:nvPr>
        </p:nvSpPr>
        <p:spPr/>
        <p:txBody>
          <a:bodyPr/>
          <a:lstStyle/>
          <a:p>
            <a:fld id="{EE73482E-BB03-4CDB-A5BD-C8957424D489}" type="slidenum">
              <a:rPr lang="en-US" smtClean="0"/>
              <a:t>6</a:t>
            </a:fld>
            <a:endParaRPr lang="en-US"/>
          </a:p>
        </p:txBody>
      </p:sp>
    </p:spTree>
    <p:extLst>
      <p:ext uri="{BB962C8B-B14F-4D97-AF65-F5344CB8AC3E}">
        <p14:creationId xmlns:p14="http://schemas.microsoft.com/office/powerpoint/2010/main" val="40818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B5BAF-2C42-97AC-2A47-1516EC9DE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190932-63EB-FD66-45E0-B3F53FCA18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80020-8394-521B-C511-A71D96959B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41FB2D-B792-DAD3-DE98-14682A20B13E}"/>
              </a:ext>
            </a:extLst>
          </p:cNvPr>
          <p:cNvSpPr>
            <a:spLocks noGrp="1"/>
          </p:cNvSpPr>
          <p:nvPr>
            <p:ph type="sldNum" sz="quarter" idx="5"/>
          </p:nvPr>
        </p:nvSpPr>
        <p:spPr/>
        <p:txBody>
          <a:bodyPr/>
          <a:lstStyle/>
          <a:p>
            <a:fld id="{EE73482E-BB03-4CDB-A5BD-C8957424D489}" type="slidenum">
              <a:rPr lang="en-US" smtClean="0"/>
              <a:t>7</a:t>
            </a:fld>
            <a:endParaRPr lang="en-US"/>
          </a:p>
        </p:txBody>
      </p:sp>
    </p:spTree>
    <p:extLst>
      <p:ext uri="{BB962C8B-B14F-4D97-AF65-F5344CB8AC3E}">
        <p14:creationId xmlns:p14="http://schemas.microsoft.com/office/powerpoint/2010/main" val="77273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DC1AE-5B62-6386-7B18-74EE7637A8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CF86F1-D438-2140-A06B-986B3CADC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8ADC2-FF57-3E3E-CA59-9E58086097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F396C0-DC09-F4EC-99D4-CC731E86D8C2}"/>
              </a:ext>
            </a:extLst>
          </p:cNvPr>
          <p:cNvSpPr>
            <a:spLocks noGrp="1"/>
          </p:cNvSpPr>
          <p:nvPr>
            <p:ph type="sldNum" sz="quarter" idx="5"/>
          </p:nvPr>
        </p:nvSpPr>
        <p:spPr/>
        <p:txBody>
          <a:bodyPr/>
          <a:lstStyle/>
          <a:p>
            <a:fld id="{EE73482E-BB03-4CDB-A5BD-C8957424D489}" type="slidenum">
              <a:rPr lang="en-US" smtClean="0"/>
              <a:t>8</a:t>
            </a:fld>
            <a:endParaRPr lang="en-US"/>
          </a:p>
        </p:txBody>
      </p:sp>
    </p:spTree>
    <p:extLst>
      <p:ext uri="{BB962C8B-B14F-4D97-AF65-F5344CB8AC3E}">
        <p14:creationId xmlns:p14="http://schemas.microsoft.com/office/powerpoint/2010/main" val="88880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7DA10-E0F3-3337-B56E-79ABE4F14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621A32-CB6B-AAC6-916F-DAB2A24086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FE980F-D3C4-387A-0009-EE4CD2B36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7AD215-A620-B45C-5824-494B09DAE6EB}"/>
              </a:ext>
            </a:extLst>
          </p:cNvPr>
          <p:cNvSpPr>
            <a:spLocks noGrp="1"/>
          </p:cNvSpPr>
          <p:nvPr>
            <p:ph type="sldNum" sz="quarter" idx="5"/>
          </p:nvPr>
        </p:nvSpPr>
        <p:spPr/>
        <p:txBody>
          <a:bodyPr/>
          <a:lstStyle/>
          <a:p>
            <a:fld id="{EE73482E-BB03-4CDB-A5BD-C8957424D489}" type="slidenum">
              <a:rPr lang="en-US" smtClean="0"/>
              <a:t>9</a:t>
            </a:fld>
            <a:endParaRPr lang="en-US"/>
          </a:p>
        </p:txBody>
      </p:sp>
    </p:spTree>
    <p:extLst>
      <p:ext uri="{BB962C8B-B14F-4D97-AF65-F5344CB8AC3E}">
        <p14:creationId xmlns:p14="http://schemas.microsoft.com/office/powerpoint/2010/main" val="315323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F98EE-CFDA-B6B0-DF73-2CD5A28DB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B2908-6D99-82B9-56B0-D3D17140B5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BC2FF-E106-E444-6BFC-C1137C31A4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59D679-BD48-BF42-C246-8C350B7247D4}"/>
              </a:ext>
            </a:extLst>
          </p:cNvPr>
          <p:cNvSpPr>
            <a:spLocks noGrp="1"/>
          </p:cNvSpPr>
          <p:nvPr>
            <p:ph type="sldNum" sz="quarter" idx="5"/>
          </p:nvPr>
        </p:nvSpPr>
        <p:spPr/>
        <p:txBody>
          <a:bodyPr/>
          <a:lstStyle/>
          <a:p>
            <a:fld id="{EE73482E-BB03-4CDB-A5BD-C8957424D489}" type="slidenum">
              <a:rPr lang="en-US" smtClean="0"/>
              <a:t>10</a:t>
            </a:fld>
            <a:endParaRPr lang="en-US"/>
          </a:p>
        </p:txBody>
      </p:sp>
    </p:spTree>
    <p:extLst>
      <p:ext uri="{BB962C8B-B14F-4D97-AF65-F5344CB8AC3E}">
        <p14:creationId xmlns:p14="http://schemas.microsoft.com/office/powerpoint/2010/main" val="11741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073" y="642621"/>
            <a:ext cx="4623435" cy="574040"/>
          </a:xfrm>
          <a:prstGeom prst="rect">
            <a:avLst/>
          </a:prstGeom>
        </p:spPr>
        <p:txBody>
          <a:bodyPr wrap="square" lIns="0" tIns="0" rIns="0" bIns="0">
            <a:spAutoFit/>
          </a:bodyPr>
          <a:lstStyle>
            <a:lvl1pPr>
              <a:defRPr sz="3600" b="0" i="0">
                <a:solidFill>
                  <a:srgbClr val="90C226"/>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10" y="1"/>
            <a:ext cx="1219200" cy="6858000"/>
          </a:xfrm>
          <a:custGeom>
            <a:avLst/>
            <a:gdLst/>
            <a:ahLst/>
            <a:cxnLst/>
            <a:rect l="l" t="t" r="r" b="b"/>
            <a:pathLst>
              <a:path w="1219200" h="6858000">
                <a:moveTo>
                  <a:pt x="0" y="0"/>
                </a:moveTo>
                <a:lnTo>
                  <a:pt x="1219200" y="6857997"/>
                </a:lnTo>
              </a:path>
            </a:pathLst>
          </a:custGeom>
          <a:ln w="9524">
            <a:solidFill>
              <a:srgbClr val="CBCBCB"/>
            </a:solidFill>
          </a:ln>
        </p:spPr>
        <p:txBody>
          <a:bodyPr wrap="square" lIns="0" tIns="0" rIns="0" bIns="0" rtlCol="0"/>
          <a:lstStyle/>
          <a:p>
            <a:endParaRPr/>
          </a:p>
        </p:txBody>
      </p:sp>
      <p:sp>
        <p:nvSpPr>
          <p:cNvPr id="17" name="bg object 17"/>
          <p:cNvSpPr/>
          <p:nvPr/>
        </p:nvSpPr>
        <p:spPr>
          <a:xfrm>
            <a:off x="7425265" y="3681413"/>
            <a:ext cx="4763770" cy="3176905"/>
          </a:xfrm>
          <a:custGeom>
            <a:avLst/>
            <a:gdLst/>
            <a:ahLst/>
            <a:cxnLst/>
            <a:rect l="l" t="t" r="r" b="b"/>
            <a:pathLst>
              <a:path w="4763770" h="3176904">
                <a:moveTo>
                  <a:pt x="4763556" y="0"/>
                </a:moveTo>
                <a:lnTo>
                  <a:pt x="0" y="3176586"/>
                </a:lnTo>
              </a:path>
            </a:pathLst>
          </a:custGeom>
          <a:ln w="9524">
            <a:solidFill>
              <a:srgbClr val="E0E0E0"/>
            </a:solidFill>
          </a:ln>
        </p:spPr>
        <p:txBody>
          <a:bodyPr wrap="square" lIns="0" tIns="0" rIns="0" bIns="0" rtlCol="0"/>
          <a:lstStyle/>
          <a:p>
            <a:endParaRPr/>
          </a:p>
        </p:txBody>
      </p:sp>
      <p:sp>
        <p:nvSpPr>
          <p:cNvPr id="18" name="bg object 18"/>
          <p:cNvSpPr/>
          <p:nvPr/>
        </p:nvSpPr>
        <p:spPr>
          <a:xfrm>
            <a:off x="9181474" y="0"/>
            <a:ext cx="3007360" cy="6858000"/>
          </a:xfrm>
          <a:custGeom>
            <a:avLst/>
            <a:gdLst/>
            <a:ahLst/>
            <a:cxnLst/>
            <a:rect l="l" t="t" r="r" b="b"/>
            <a:pathLst>
              <a:path w="3007359" h="6858000">
                <a:moveTo>
                  <a:pt x="3007348" y="0"/>
                </a:moveTo>
                <a:lnTo>
                  <a:pt x="2043009" y="0"/>
                </a:lnTo>
                <a:lnTo>
                  <a:pt x="0" y="6857999"/>
                </a:lnTo>
                <a:lnTo>
                  <a:pt x="3007348" y="6857999"/>
                </a:lnTo>
                <a:lnTo>
                  <a:pt x="3007348" y="0"/>
                </a:lnTo>
                <a:close/>
              </a:path>
            </a:pathLst>
          </a:custGeom>
          <a:solidFill>
            <a:srgbClr val="A0CA31">
              <a:alpha val="30198"/>
            </a:srgbClr>
          </a:solidFill>
        </p:spPr>
        <p:txBody>
          <a:bodyPr wrap="square" lIns="0" tIns="0" rIns="0" bIns="0" rtlCol="0"/>
          <a:lstStyle/>
          <a:p>
            <a:endParaRPr/>
          </a:p>
        </p:txBody>
      </p:sp>
      <p:sp>
        <p:nvSpPr>
          <p:cNvPr id="19" name="bg object 19"/>
          <p:cNvSpPr/>
          <p:nvPr/>
        </p:nvSpPr>
        <p:spPr>
          <a:xfrm>
            <a:off x="9604931" y="0"/>
            <a:ext cx="2585720" cy="6858000"/>
          </a:xfrm>
          <a:custGeom>
            <a:avLst/>
            <a:gdLst/>
            <a:ahLst/>
            <a:cxnLst/>
            <a:rect l="l" t="t" r="r" b="b"/>
            <a:pathLst>
              <a:path w="2585720" h="6858000">
                <a:moveTo>
                  <a:pt x="2585682" y="0"/>
                </a:moveTo>
                <a:lnTo>
                  <a:pt x="0" y="0"/>
                </a:lnTo>
                <a:lnTo>
                  <a:pt x="1207967" y="6857999"/>
                </a:lnTo>
                <a:lnTo>
                  <a:pt x="2585682" y="6857999"/>
                </a:lnTo>
                <a:lnTo>
                  <a:pt x="2585682" y="0"/>
                </a:lnTo>
                <a:close/>
              </a:path>
            </a:pathLst>
          </a:custGeom>
          <a:solidFill>
            <a:srgbClr val="A0CA31">
              <a:alpha val="19999"/>
            </a:srgbClr>
          </a:solidFill>
        </p:spPr>
        <p:txBody>
          <a:bodyPr wrap="square" lIns="0" tIns="0" rIns="0" bIns="0" rtlCol="0"/>
          <a:lstStyle/>
          <a:p>
            <a:endParaRPr/>
          </a:p>
        </p:txBody>
      </p:sp>
      <p:sp>
        <p:nvSpPr>
          <p:cNvPr id="20" name="bg object 20"/>
          <p:cNvSpPr/>
          <p:nvPr/>
        </p:nvSpPr>
        <p:spPr>
          <a:xfrm>
            <a:off x="8932331" y="3047999"/>
            <a:ext cx="3260090" cy="3810000"/>
          </a:xfrm>
          <a:custGeom>
            <a:avLst/>
            <a:gdLst/>
            <a:ahLst/>
            <a:cxnLst/>
            <a:rect l="l" t="t" r="r" b="b"/>
            <a:pathLst>
              <a:path w="3260090" h="3810000">
                <a:moveTo>
                  <a:pt x="3259665" y="0"/>
                </a:moveTo>
                <a:lnTo>
                  <a:pt x="0" y="3809999"/>
                </a:lnTo>
                <a:lnTo>
                  <a:pt x="3259665" y="3809999"/>
                </a:lnTo>
                <a:lnTo>
                  <a:pt x="3259665" y="0"/>
                </a:lnTo>
                <a:close/>
              </a:path>
            </a:pathLst>
          </a:custGeom>
          <a:solidFill>
            <a:srgbClr val="64AC2B">
              <a:alpha val="72158"/>
            </a:srgbClr>
          </a:solidFill>
        </p:spPr>
        <p:txBody>
          <a:bodyPr wrap="square" lIns="0" tIns="0" rIns="0" bIns="0" rtlCol="0"/>
          <a:lstStyle/>
          <a:p>
            <a:endParaRPr/>
          </a:p>
        </p:txBody>
      </p:sp>
      <p:sp>
        <p:nvSpPr>
          <p:cNvPr id="21" name="bg object 21"/>
          <p:cNvSpPr/>
          <p:nvPr/>
        </p:nvSpPr>
        <p:spPr>
          <a:xfrm>
            <a:off x="9337544" y="0"/>
            <a:ext cx="2851785" cy="6858000"/>
          </a:xfrm>
          <a:custGeom>
            <a:avLst/>
            <a:gdLst/>
            <a:ahLst/>
            <a:cxnLst/>
            <a:rect l="l" t="t" r="r" b="b"/>
            <a:pathLst>
              <a:path w="2851784" h="6858000">
                <a:moveTo>
                  <a:pt x="2851278" y="0"/>
                </a:moveTo>
                <a:lnTo>
                  <a:pt x="0" y="0"/>
                </a:lnTo>
                <a:lnTo>
                  <a:pt x="2467703" y="6857999"/>
                </a:lnTo>
                <a:lnTo>
                  <a:pt x="2851278" y="6857999"/>
                </a:lnTo>
                <a:lnTo>
                  <a:pt x="2851278" y="0"/>
                </a:lnTo>
                <a:close/>
              </a:path>
            </a:pathLst>
          </a:custGeom>
          <a:solidFill>
            <a:srgbClr val="4E8820">
              <a:alpha val="70199"/>
            </a:srgbClr>
          </a:solidFill>
        </p:spPr>
        <p:txBody>
          <a:bodyPr wrap="square" lIns="0" tIns="0" rIns="0" bIns="0" rtlCol="0"/>
          <a:lstStyle/>
          <a:p>
            <a:endParaRPr/>
          </a:p>
        </p:txBody>
      </p:sp>
      <p:sp>
        <p:nvSpPr>
          <p:cNvPr id="22" name="bg object 22"/>
          <p:cNvSpPr/>
          <p:nvPr/>
        </p:nvSpPr>
        <p:spPr>
          <a:xfrm>
            <a:off x="10898728"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AE687">
              <a:alpha val="70199"/>
            </a:srgbClr>
          </a:solidFill>
        </p:spPr>
        <p:txBody>
          <a:bodyPr wrap="square" lIns="0" tIns="0" rIns="0" bIns="0" rtlCol="0"/>
          <a:lstStyle/>
          <a:p>
            <a:endParaRPr/>
          </a:p>
        </p:txBody>
      </p:sp>
      <p:sp>
        <p:nvSpPr>
          <p:cNvPr id="23" name="bg object 23"/>
          <p:cNvSpPr/>
          <p:nvPr/>
        </p:nvSpPr>
        <p:spPr>
          <a:xfrm>
            <a:off x="10940365" y="0"/>
            <a:ext cx="1249045" cy="6858000"/>
          </a:xfrm>
          <a:custGeom>
            <a:avLst/>
            <a:gdLst/>
            <a:ahLst/>
            <a:cxnLst/>
            <a:rect l="l" t="t" r="r" b="b"/>
            <a:pathLst>
              <a:path w="1249045" h="6858000">
                <a:moveTo>
                  <a:pt x="1248456" y="0"/>
                </a:moveTo>
                <a:lnTo>
                  <a:pt x="0" y="0"/>
                </a:lnTo>
                <a:lnTo>
                  <a:pt x="1108014" y="6857999"/>
                </a:lnTo>
                <a:lnTo>
                  <a:pt x="1248456" y="6857999"/>
                </a:lnTo>
                <a:lnTo>
                  <a:pt x="1248456" y="0"/>
                </a:lnTo>
                <a:close/>
              </a:path>
            </a:pathLst>
          </a:custGeom>
          <a:solidFill>
            <a:srgbClr val="A0CA31">
              <a:alpha val="65098"/>
            </a:srgbClr>
          </a:solidFill>
        </p:spPr>
        <p:txBody>
          <a:bodyPr wrap="square" lIns="0" tIns="0" rIns="0" bIns="0" rtlCol="0"/>
          <a:lstStyle/>
          <a:p>
            <a:endParaRPr/>
          </a:p>
        </p:txBody>
      </p:sp>
      <p:sp>
        <p:nvSpPr>
          <p:cNvPr id="24" name="bg object 24"/>
          <p:cNvSpPr/>
          <p:nvPr/>
        </p:nvSpPr>
        <p:spPr>
          <a:xfrm>
            <a:off x="10371664" y="3589867"/>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A0CA31">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32" y="2844799"/>
                </a:lnTo>
                <a:lnTo>
                  <a:pt x="0" y="0"/>
                </a:lnTo>
                <a:close/>
              </a:path>
            </a:pathLst>
          </a:custGeom>
          <a:solidFill>
            <a:srgbClr val="A0CA31">
              <a:alpha val="85099"/>
            </a:srgbClr>
          </a:solidFill>
        </p:spPr>
        <p:txBody>
          <a:bodyPr wrap="square" lIns="0" tIns="0" rIns="0" bIns="0" rtlCol="0"/>
          <a:lstStyle/>
          <a:p>
            <a:endParaRPr/>
          </a:p>
        </p:txBody>
      </p:sp>
      <p:sp>
        <p:nvSpPr>
          <p:cNvPr id="2" name="Holder 2"/>
          <p:cNvSpPr>
            <a:spLocks noGrp="1"/>
          </p:cNvSpPr>
          <p:nvPr>
            <p:ph type="title"/>
          </p:nvPr>
        </p:nvSpPr>
        <p:spPr>
          <a:xfrm>
            <a:off x="756073" y="642621"/>
            <a:ext cx="5887720" cy="574040"/>
          </a:xfrm>
          <a:prstGeom prst="rect">
            <a:avLst/>
          </a:prstGeom>
        </p:spPr>
        <p:txBody>
          <a:bodyPr wrap="square" lIns="0" tIns="0" rIns="0" bIns="0">
            <a:spAutoFit/>
          </a:bodyPr>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a:xfrm>
            <a:off x="756073" y="2074229"/>
            <a:ext cx="8079105" cy="1731010"/>
          </a:xfrm>
          <a:prstGeom prst="rect">
            <a:avLst/>
          </a:prstGeom>
        </p:spPr>
        <p:txBody>
          <a:bodyPr wrap="square" lIns="0" tIns="0" rIns="0" bIns="0">
            <a:spAutoFit/>
          </a:bodyPr>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fine.dev/blog/usecontext-and-react-context/#set-up-the-project" TargetMode="External"/><Relationship Id="rId2" Type="http://schemas.openxmlformats.org/officeDocument/2006/relationships/hyperlink" Target="https://luqmanshaban.medium.com/react-context-api-a-step-by-step-guide-8dec066fcdaf" TargetMode="External"/><Relationship Id="rId1" Type="http://schemas.openxmlformats.org/officeDocument/2006/relationships/slideLayout" Target="../slideLayouts/slideLayout2.xml"/><Relationship Id="rId6" Type="http://schemas.openxmlformats.org/officeDocument/2006/relationships/hyperlink" Target="https://zustand.docs.pmnd.rs/getting-started/introduction" TargetMode="External"/><Relationship Id="rId5" Type="http://schemas.openxmlformats.org/officeDocument/2006/relationships/hyperlink" Target="https://medium.com/@onix_react/zustand-state-management-for-react-feef64b2555e" TargetMode="External"/><Relationship Id="rId4" Type="http://schemas.openxmlformats.org/officeDocument/2006/relationships/hyperlink" Target="https://zustand-demo.pmnd.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sandbox.io/p/sandbox/tty55g?file=%2Fsrc%2FApp.js%3A1%2C1-16%2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0502" y="-4761"/>
            <a:ext cx="4773295" cy="6867525"/>
            <a:chOff x="7420502" y="-4761"/>
            <a:chExt cx="4773295" cy="6867525"/>
          </a:xfrm>
        </p:grpSpPr>
        <p:sp>
          <p:nvSpPr>
            <p:cNvPr id="3" name="object 3"/>
            <p:cNvSpPr/>
            <p:nvPr/>
          </p:nvSpPr>
          <p:spPr>
            <a:xfrm>
              <a:off x="9371010" y="1"/>
              <a:ext cx="1219200" cy="6858000"/>
            </a:xfrm>
            <a:custGeom>
              <a:avLst/>
              <a:gdLst/>
              <a:ahLst/>
              <a:cxnLst/>
              <a:rect l="l" t="t" r="r" b="b"/>
              <a:pathLst>
                <a:path w="1219200" h="6858000">
                  <a:moveTo>
                    <a:pt x="0" y="0"/>
                  </a:moveTo>
                  <a:lnTo>
                    <a:pt x="1219200" y="6857997"/>
                  </a:lnTo>
                </a:path>
              </a:pathLst>
            </a:custGeom>
            <a:ln w="9524">
              <a:solidFill>
                <a:srgbClr val="CBCBCB"/>
              </a:solidFill>
            </a:ln>
          </p:spPr>
          <p:txBody>
            <a:bodyPr wrap="square" lIns="0" tIns="0" rIns="0" bIns="0" rtlCol="0"/>
            <a:lstStyle/>
            <a:p>
              <a:endParaRPr/>
            </a:p>
          </p:txBody>
        </p:sp>
        <p:sp>
          <p:nvSpPr>
            <p:cNvPr id="4" name="object 4"/>
            <p:cNvSpPr/>
            <p:nvPr/>
          </p:nvSpPr>
          <p:spPr>
            <a:xfrm>
              <a:off x="7425265" y="3681413"/>
              <a:ext cx="4763770" cy="3176905"/>
            </a:xfrm>
            <a:custGeom>
              <a:avLst/>
              <a:gdLst/>
              <a:ahLst/>
              <a:cxnLst/>
              <a:rect l="l" t="t" r="r" b="b"/>
              <a:pathLst>
                <a:path w="4763770" h="3176904">
                  <a:moveTo>
                    <a:pt x="4763556" y="0"/>
                  </a:moveTo>
                  <a:lnTo>
                    <a:pt x="0" y="3176586"/>
                  </a:lnTo>
                </a:path>
              </a:pathLst>
            </a:custGeom>
            <a:ln w="9524">
              <a:solidFill>
                <a:srgbClr val="E0E0E0"/>
              </a:solidFill>
            </a:ln>
          </p:spPr>
          <p:txBody>
            <a:bodyPr wrap="square" lIns="0" tIns="0" rIns="0" bIns="0" rtlCol="0"/>
            <a:lstStyle/>
            <a:p>
              <a:endParaRPr/>
            </a:p>
          </p:txBody>
        </p:sp>
        <p:sp>
          <p:nvSpPr>
            <p:cNvPr id="5" name="object 5"/>
            <p:cNvSpPr/>
            <p:nvPr/>
          </p:nvSpPr>
          <p:spPr>
            <a:xfrm>
              <a:off x="9181474" y="0"/>
              <a:ext cx="3007360" cy="6858000"/>
            </a:xfrm>
            <a:custGeom>
              <a:avLst/>
              <a:gdLst/>
              <a:ahLst/>
              <a:cxnLst/>
              <a:rect l="l" t="t" r="r" b="b"/>
              <a:pathLst>
                <a:path w="3007359" h="6858000">
                  <a:moveTo>
                    <a:pt x="3007348" y="0"/>
                  </a:moveTo>
                  <a:lnTo>
                    <a:pt x="2043009" y="0"/>
                  </a:lnTo>
                  <a:lnTo>
                    <a:pt x="0" y="6857999"/>
                  </a:lnTo>
                  <a:lnTo>
                    <a:pt x="3007348" y="6857999"/>
                  </a:lnTo>
                  <a:lnTo>
                    <a:pt x="3007348" y="0"/>
                  </a:lnTo>
                  <a:close/>
                </a:path>
              </a:pathLst>
            </a:custGeom>
            <a:solidFill>
              <a:srgbClr val="A0CA31">
                <a:alpha val="30198"/>
              </a:srgbClr>
            </a:solidFill>
          </p:spPr>
          <p:txBody>
            <a:bodyPr wrap="square" lIns="0" tIns="0" rIns="0" bIns="0" rtlCol="0"/>
            <a:lstStyle/>
            <a:p>
              <a:endParaRPr/>
            </a:p>
          </p:txBody>
        </p:sp>
        <p:sp>
          <p:nvSpPr>
            <p:cNvPr id="6" name="object 6"/>
            <p:cNvSpPr/>
            <p:nvPr/>
          </p:nvSpPr>
          <p:spPr>
            <a:xfrm>
              <a:off x="9604931" y="0"/>
              <a:ext cx="2585720" cy="6858000"/>
            </a:xfrm>
            <a:custGeom>
              <a:avLst/>
              <a:gdLst/>
              <a:ahLst/>
              <a:cxnLst/>
              <a:rect l="l" t="t" r="r" b="b"/>
              <a:pathLst>
                <a:path w="2585720" h="6858000">
                  <a:moveTo>
                    <a:pt x="2585682" y="0"/>
                  </a:moveTo>
                  <a:lnTo>
                    <a:pt x="0" y="0"/>
                  </a:lnTo>
                  <a:lnTo>
                    <a:pt x="1207967" y="6857999"/>
                  </a:lnTo>
                  <a:lnTo>
                    <a:pt x="2585682" y="6857999"/>
                  </a:lnTo>
                  <a:lnTo>
                    <a:pt x="2585682" y="0"/>
                  </a:lnTo>
                  <a:close/>
                </a:path>
              </a:pathLst>
            </a:custGeom>
            <a:solidFill>
              <a:srgbClr val="A0CA31">
                <a:alpha val="19999"/>
              </a:srgbClr>
            </a:solidFill>
          </p:spPr>
          <p:txBody>
            <a:bodyPr wrap="square" lIns="0" tIns="0" rIns="0" bIns="0" rtlCol="0"/>
            <a:lstStyle/>
            <a:p>
              <a:endParaRPr/>
            </a:p>
          </p:txBody>
        </p:sp>
        <p:sp>
          <p:nvSpPr>
            <p:cNvPr id="7" name="object 7"/>
            <p:cNvSpPr/>
            <p:nvPr/>
          </p:nvSpPr>
          <p:spPr>
            <a:xfrm>
              <a:off x="8932331" y="3047999"/>
              <a:ext cx="3260090" cy="3810000"/>
            </a:xfrm>
            <a:custGeom>
              <a:avLst/>
              <a:gdLst/>
              <a:ahLst/>
              <a:cxnLst/>
              <a:rect l="l" t="t" r="r" b="b"/>
              <a:pathLst>
                <a:path w="3260090" h="3810000">
                  <a:moveTo>
                    <a:pt x="3259665" y="0"/>
                  </a:moveTo>
                  <a:lnTo>
                    <a:pt x="0" y="3809999"/>
                  </a:lnTo>
                  <a:lnTo>
                    <a:pt x="3259665" y="3809999"/>
                  </a:lnTo>
                  <a:lnTo>
                    <a:pt x="3259665" y="0"/>
                  </a:lnTo>
                  <a:close/>
                </a:path>
              </a:pathLst>
            </a:custGeom>
            <a:solidFill>
              <a:srgbClr val="64AC2B">
                <a:alpha val="72158"/>
              </a:srgbClr>
            </a:solidFill>
          </p:spPr>
          <p:txBody>
            <a:bodyPr wrap="square" lIns="0" tIns="0" rIns="0" bIns="0" rtlCol="0"/>
            <a:lstStyle/>
            <a:p>
              <a:endParaRPr/>
            </a:p>
          </p:txBody>
        </p:sp>
        <p:sp>
          <p:nvSpPr>
            <p:cNvPr id="8" name="object 8"/>
            <p:cNvSpPr/>
            <p:nvPr/>
          </p:nvSpPr>
          <p:spPr>
            <a:xfrm>
              <a:off x="9337544" y="0"/>
              <a:ext cx="2851785" cy="6858000"/>
            </a:xfrm>
            <a:custGeom>
              <a:avLst/>
              <a:gdLst/>
              <a:ahLst/>
              <a:cxnLst/>
              <a:rect l="l" t="t" r="r" b="b"/>
              <a:pathLst>
                <a:path w="2851784" h="6858000">
                  <a:moveTo>
                    <a:pt x="2851278" y="0"/>
                  </a:moveTo>
                  <a:lnTo>
                    <a:pt x="0" y="0"/>
                  </a:lnTo>
                  <a:lnTo>
                    <a:pt x="2467703" y="6857999"/>
                  </a:lnTo>
                  <a:lnTo>
                    <a:pt x="2851278" y="6857999"/>
                  </a:lnTo>
                  <a:lnTo>
                    <a:pt x="2851278" y="0"/>
                  </a:lnTo>
                  <a:close/>
                </a:path>
              </a:pathLst>
            </a:custGeom>
            <a:solidFill>
              <a:srgbClr val="4E8820">
                <a:alpha val="70199"/>
              </a:srgbClr>
            </a:solidFill>
          </p:spPr>
          <p:txBody>
            <a:bodyPr wrap="square" lIns="0" tIns="0" rIns="0" bIns="0" rtlCol="0"/>
            <a:lstStyle/>
            <a:p>
              <a:endParaRPr/>
            </a:p>
          </p:txBody>
        </p:sp>
        <p:sp>
          <p:nvSpPr>
            <p:cNvPr id="9" name="object 9"/>
            <p:cNvSpPr/>
            <p:nvPr/>
          </p:nvSpPr>
          <p:spPr>
            <a:xfrm>
              <a:off x="10898728"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AE687">
                <a:alpha val="70199"/>
              </a:srgbClr>
            </a:solidFill>
          </p:spPr>
          <p:txBody>
            <a:bodyPr wrap="square" lIns="0" tIns="0" rIns="0" bIns="0" rtlCol="0"/>
            <a:lstStyle/>
            <a:p>
              <a:endParaRPr/>
            </a:p>
          </p:txBody>
        </p:sp>
        <p:sp>
          <p:nvSpPr>
            <p:cNvPr id="10" name="object 10"/>
            <p:cNvSpPr/>
            <p:nvPr/>
          </p:nvSpPr>
          <p:spPr>
            <a:xfrm>
              <a:off x="10940365" y="0"/>
              <a:ext cx="1249045" cy="6858000"/>
            </a:xfrm>
            <a:custGeom>
              <a:avLst/>
              <a:gdLst/>
              <a:ahLst/>
              <a:cxnLst/>
              <a:rect l="l" t="t" r="r" b="b"/>
              <a:pathLst>
                <a:path w="1249045" h="6858000">
                  <a:moveTo>
                    <a:pt x="1248456" y="0"/>
                  </a:moveTo>
                  <a:lnTo>
                    <a:pt x="0" y="0"/>
                  </a:lnTo>
                  <a:lnTo>
                    <a:pt x="1108014" y="6857999"/>
                  </a:lnTo>
                  <a:lnTo>
                    <a:pt x="1248456" y="6857999"/>
                  </a:lnTo>
                  <a:lnTo>
                    <a:pt x="1248456" y="0"/>
                  </a:lnTo>
                  <a:close/>
                </a:path>
              </a:pathLst>
            </a:custGeom>
            <a:solidFill>
              <a:srgbClr val="A0CA31">
                <a:alpha val="65098"/>
              </a:srgbClr>
            </a:solidFill>
          </p:spPr>
          <p:txBody>
            <a:bodyPr wrap="square" lIns="0" tIns="0" rIns="0" bIns="0" rtlCol="0"/>
            <a:lstStyle/>
            <a:p>
              <a:endParaRPr/>
            </a:p>
          </p:txBody>
        </p:sp>
        <p:sp>
          <p:nvSpPr>
            <p:cNvPr id="11" name="object 11"/>
            <p:cNvSpPr/>
            <p:nvPr/>
          </p:nvSpPr>
          <p:spPr>
            <a:xfrm>
              <a:off x="10371664" y="3589867"/>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A0CA31">
                <a:alpha val="79998"/>
              </a:srgbClr>
            </a:solidFill>
          </p:spPr>
          <p:txBody>
            <a:bodyPr wrap="square" lIns="0" tIns="0" rIns="0" bIns="0" rtlCol="0"/>
            <a:lstStyle/>
            <a:p>
              <a:endParaRPr/>
            </a:p>
          </p:txBody>
        </p:sp>
      </p:grpSp>
      <p:sp>
        <p:nvSpPr>
          <p:cNvPr id="12" name="object 12"/>
          <p:cNvSpPr/>
          <p:nvPr/>
        </p:nvSpPr>
        <p:spPr>
          <a:xfrm>
            <a:off x="0" y="1"/>
            <a:ext cx="842644" cy="5666740"/>
          </a:xfrm>
          <a:custGeom>
            <a:avLst/>
            <a:gdLst/>
            <a:ahLst/>
            <a:cxnLst/>
            <a:rect l="l" t="t" r="r" b="b"/>
            <a:pathLst>
              <a:path w="842644" h="5666740">
                <a:moveTo>
                  <a:pt x="842595" y="0"/>
                </a:moveTo>
                <a:lnTo>
                  <a:pt x="0" y="0"/>
                </a:lnTo>
                <a:lnTo>
                  <a:pt x="0" y="5666152"/>
                </a:lnTo>
                <a:lnTo>
                  <a:pt x="842595" y="0"/>
                </a:lnTo>
                <a:close/>
              </a:path>
            </a:pathLst>
          </a:custGeom>
          <a:solidFill>
            <a:srgbClr val="A0CA31">
              <a:alpha val="85099"/>
            </a:srgbClr>
          </a:solidFill>
        </p:spPr>
        <p:txBody>
          <a:bodyPr wrap="square" lIns="0" tIns="0" rIns="0" bIns="0" rtlCol="0"/>
          <a:lstStyle/>
          <a:p>
            <a:endParaRPr/>
          </a:p>
        </p:txBody>
      </p:sp>
      <p:sp>
        <p:nvSpPr>
          <p:cNvPr id="13" name="object 13"/>
          <p:cNvSpPr txBox="1">
            <a:spLocks noGrp="1"/>
          </p:cNvSpPr>
          <p:nvPr>
            <p:ph type="title"/>
          </p:nvPr>
        </p:nvSpPr>
        <p:spPr>
          <a:xfrm>
            <a:off x="1447800" y="2963728"/>
            <a:ext cx="7753399" cy="2375009"/>
          </a:xfrm>
          <a:prstGeom prst="rect">
            <a:avLst/>
          </a:prstGeom>
        </p:spPr>
        <p:txBody>
          <a:bodyPr vert="horz" wrap="square" lIns="0" tIns="218440" rIns="0" bIns="0" rtlCol="0">
            <a:spAutoFit/>
          </a:bodyPr>
          <a:lstStyle/>
          <a:p>
            <a:pPr marL="12700">
              <a:lnSpc>
                <a:spcPct val="100000"/>
              </a:lnSpc>
              <a:spcBef>
                <a:spcPts val="1720"/>
              </a:spcBef>
            </a:pPr>
            <a:r>
              <a:rPr lang="en-US" sz="5400" spc="-10" dirty="0"/>
              <a:t>React- Context</a:t>
            </a:r>
            <a:br>
              <a:rPr lang="en-US" sz="5400" spc="-10" dirty="0"/>
            </a:br>
            <a:br>
              <a:rPr lang="en-US" sz="5400" spc="-10" dirty="0"/>
            </a:br>
            <a:r>
              <a:rPr lang="en-US" sz="3200" spc="-10" dirty="0"/>
              <a:t>Laiba Imran</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8F32B-2373-BA7A-F3B0-D2FC7CAFA9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39B74A-1D62-F51B-717E-E0011A21418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Avoiding Prop Drilling</a:t>
            </a:r>
            <a:endParaRPr spc="-10" dirty="0"/>
          </a:p>
        </p:txBody>
      </p:sp>
      <p:sp>
        <p:nvSpPr>
          <p:cNvPr id="3" name="object 3">
            <a:extLst>
              <a:ext uri="{FF2B5EF4-FFF2-40B4-BE49-F238E27FC236}">
                <a16:creationId xmlns:a16="http://schemas.microsoft.com/office/drawing/2014/main" id="{B9BF276F-9A97-E45E-0D10-157F4F0AB88E}"/>
              </a:ext>
            </a:extLst>
          </p:cNvPr>
          <p:cNvSpPr txBox="1"/>
          <p:nvPr/>
        </p:nvSpPr>
        <p:spPr>
          <a:xfrm>
            <a:off x="756073" y="1524000"/>
            <a:ext cx="9149928" cy="4196020"/>
          </a:xfrm>
          <a:prstGeom prst="rect">
            <a:avLst/>
          </a:prstGeom>
        </p:spPr>
        <p:txBody>
          <a:bodyPr vert="horz" wrap="square" lIns="0" tIns="132080" rIns="0" bIns="0" rtlCol="0">
            <a:spAutoFit/>
          </a:bodyPr>
          <a:lstStyle/>
          <a:p>
            <a:pPr marL="342900" indent="-342900" algn="l">
              <a:buFont typeface="Arial" panose="020B0604020202020204" pitchFamily="34" charset="0"/>
              <a:buChar char="•"/>
            </a:pPr>
            <a:r>
              <a:rPr lang="en-US" sz="2400" b="0" i="0" dirty="0">
                <a:solidFill>
                  <a:schemeClr val="tx1"/>
                </a:solidFill>
                <a:effectLst/>
                <a:latin typeface="+mj-lt"/>
              </a:rPr>
              <a:t>In a larger app, it’s common to have deeply nested components.</a:t>
            </a:r>
          </a:p>
          <a:p>
            <a:pPr marL="342900" indent="-342900" algn="l">
              <a:buFont typeface="Arial" panose="020B0604020202020204" pitchFamily="34" charset="0"/>
              <a:buChar char="•"/>
            </a:pPr>
            <a:endParaRPr lang="en-US" sz="2400" dirty="0">
              <a:solidFill>
                <a:schemeClr val="tx1"/>
              </a:solidFill>
              <a:latin typeface="+mj-lt"/>
            </a:endParaRPr>
          </a:p>
          <a:p>
            <a:pPr marL="342900" indent="-342900" algn="l">
              <a:buFont typeface="Arial" panose="020B0604020202020204" pitchFamily="34" charset="0"/>
              <a:buChar char="•"/>
            </a:pPr>
            <a:r>
              <a:rPr lang="en-US" sz="2400" b="0" i="0" dirty="0">
                <a:solidFill>
                  <a:schemeClr val="tx1"/>
                </a:solidFill>
                <a:effectLst/>
                <a:latin typeface="+mj-lt"/>
              </a:rPr>
              <a:t>If multiple nested components need access to a shared state (like count in our example), we would have to pass count and its updating functions (increment and decrement) through several layers of components as props.</a:t>
            </a:r>
          </a:p>
          <a:p>
            <a:pPr marL="342900" indent="-342900" algn="l">
              <a:buFont typeface="Arial" panose="020B0604020202020204" pitchFamily="34" charset="0"/>
              <a:buChar char="•"/>
            </a:pPr>
            <a:endParaRPr lang="en-US" sz="2400" b="0" i="0" dirty="0">
              <a:solidFill>
                <a:schemeClr val="tx1"/>
              </a:solidFill>
              <a:effectLst/>
              <a:latin typeface="+mj-lt"/>
            </a:endParaRPr>
          </a:p>
          <a:p>
            <a:pPr marL="342900" indent="-342900" algn="l">
              <a:buFont typeface="Arial" panose="020B0604020202020204" pitchFamily="34" charset="0"/>
              <a:buChar char="•"/>
            </a:pPr>
            <a:r>
              <a:rPr lang="en-US" sz="2400" b="0" i="0" dirty="0">
                <a:solidFill>
                  <a:schemeClr val="tx1"/>
                </a:solidFill>
                <a:effectLst/>
                <a:latin typeface="+mj-lt"/>
              </a:rPr>
              <a:t>This process is called prop drilling and can get messy as your app grows. Each intermediate component has to accept and pass down props it doesn’t even use, just to reach the components that do need them.</a:t>
            </a:r>
          </a:p>
        </p:txBody>
      </p:sp>
    </p:spTree>
    <p:extLst>
      <p:ext uri="{BB962C8B-B14F-4D97-AF65-F5344CB8AC3E}">
        <p14:creationId xmlns:p14="http://schemas.microsoft.com/office/powerpoint/2010/main" val="316247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04283-9EF9-3B50-C148-185546CB1DD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75BFA3-DC37-2559-1F9A-E0613C9D806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With Context API</a:t>
            </a:r>
          </a:p>
        </p:txBody>
      </p:sp>
      <p:sp>
        <p:nvSpPr>
          <p:cNvPr id="3" name="object 3">
            <a:extLst>
              <a:ext uri="{FF2B5EF4-FFF2-40B4-BE49-F238E27FC236}">
                <a16:creationId xmlns:a16="http://schemas.microsoft.com/office/drawing/2014/main" id="{562BD775-E835-9786-C4A3-9F7315C2263A}"/>
              </a:ext>
            </a:extLst>
          </p:cNvPr>
          <p:cNvSpPr txBox="1"/>
          <p:nvPr/>
        </p:nvSpPr>
        <p:spPr>
          <a:xfrm>
            <a:off x="756073" y="1524000"/>
            <a:ext cx="9149928" cy="1610697"/>
          </a:xfrm>
          <a:prstGeom prst="rect">
            <a:avLst/>
          </a:prstGeom>
        </p:spPr>
        <p:txBody>
          <a:bodyPr vert="horz" wrap="square" lIns="0" tIns="132080" rIns="0" bIns="0" rtlCol="0">
            <a:spAutoFit/>
          </a:bodyPr>
          <a:lstStyle/>
          <a:p>
            <a:pPr marL="342900" indent="-342900" algn="l">
              <a:buFont typeface="Arial" panose="020B0604020202020204" pitchFamily="34" charset="0"/>
              <a:buChar char="•"/>
            </a:pPr>
            <a:r>
              <a:rPr lang="en-US" sz="2400" b="0" i="0" dirty="0">
                <a:solidFill>
                  <a:schemeClr val="tx1"/>
                </a:solidFill>
                <a:effectLst/>
                <a:latin typeface="+mj-lt"/>
              </a:rPr>
              <a:t>We can define the state and functions in a single place (like </a:t>
            </a:r>
            <a:r>
              <a:rPr lang="en-US" sz="2400" b="0" i="0" dirty="0" err="1">
                <a:solidFill>
                  <a:schemeClr val="tx1"/>
                </a:solidFill>
                <a:effectLst/>
                <a:latin typeface="+mj-lt"/>
              </a:rPr>
              <a:t>CounterProvider</a:t>
            </a:r>
            <a:r>
              <a:rPr lang="en-US" sz="2400" b="0" i="0" dirty="0">
                <a:solidFill>
                  <a:schemeClr val="tx1"/>
                </a:solidFill>
                <a:effectLst/>
                <a:latin typeface="+mj-lt"/>
              </a:rPr>
              <a:t>), and any component that needs access to count, increment, or decrement can get it directly, without involving unrelated components.</a:t>
            </a:r>
          </a:p>
        </p:txBody>
      </p:sp>
    </p:spTree>
    <p:extLst>
      <p:ext uri="{BB962C8B-B14F-4D97-AF65-F5344CB8AC3E}">
        <p14:creationId xmlns:p14="http://schemas.microsoft.com/office/powerpoint/2010/main" val="97575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BA57F-8786-A306-616B-14C13634A9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74893B5-5E29-8F7A-D580-E7FF516034D5}"/>
              </a:ext>
            </a:extLst>
          </p:cNvPr>
          <p:cNvSpPr txBox="1">
            <a:spLocks noGrp="1"/>
          </p:cNvSpPr>
          <p:nvPr>
            <p:ph type="title"/>
          </p:nvPr>
        </p:nvSpPr>
        <p:spPr>
          <a:xfrm>
            <a:off x="152400" y="284747"/>
            <a:ext cx="9829800" cy="566822"/>
          </a:xfrm>
          <a:prstGeom prst="rect">
            <a:avLst/>
          </a:prstGeom>
        </p:spPr>
        <p:txBody>
          <a:bodyPr vert="horz" wrap="square" lIns="0" tIns="12700" rIns="0" bIns="0" rtlCol="0">
            <a:spAutoFit/>
          </a:bodyPr>
          <a:lstStyle/>
          <a:p>
            <a:pPr marL="12700">
              <a:lnSpc>
                <a:spcPct val="100000"/>
              </a:lnSpc>
              <a:spcBef>
                <a:spcPts val="100"/>
              </a:spcBef>
            </a:pPr>
            <a:r>
              <a:rPr lang="en-US" dirty="0"/>
              <a:t>Basic Structure: User Authentication Context</a:t>
            </a:r>
            <a:endParaRPr lang="en-US" spc="-10" dirty="0"/>
          </a:p>
        </p:txBody>
      </p:sp>
      <p:sp>
        <p:nvSpPr>
          <p:cNvPr id="3" name="object 3">
            <a:extLst>
              <a:ext uri="{FF2B5EF4-FFF2-40B4-BE49-F238E27FC236}">
                <a16:creationId xmlns:a16="http://schemas.microsoft.com/office/drawing/2014/main" id="{5AFEA56E-7FEC-4FC3-D183-8728D6E9212C}"/>
              </a:ext>
            </a:extLst>
          </p:cNvPr>
          <p:cNvSpPr txBox="1"/>
          <p:nvPr/>
        </p:nvSpPr>
        <p:spPr>
          <a:xfrm>
            <a:off x="561474" y="1207682"/>
            <a:ext cx="8616527" cy="5365571"/>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import React, { </a:t>
            </a:r>
            <a:r>
              <a:rPr lang="en-US" altLang="en-US" sz="2000" b="1" dirty="0" err="1">
                <a:solidFill>
                  <a:srgbClr val="00B050"/>
                </a:solidFill>
              </a:rPr>
              <a:t>createContext</a:t>
            </a:r>
            <a:r>
              <a:rPr lang="en-US" altLang="en-US" sz="2000" b="1" dirty="0">
                <a:solidFill>
                  <a:srgbClr val="00B050"/>
                </a:solidFill>
              </a:rPr>
              <a:t>, </a:t>
            </a:r>
            <a:r>
              <a:rPr lang="en-US" altLang="en-US" sz="2000" b="1" dirty="0" err="1">
                <a:solidFill>
                  <a:srgbClr val="00B050"/>
                </a:solidFill>
              </a:rPr>
              <a:t>useContext</a:t>
            </a:r>
            <a:r>
              <a:rPr lang="en-US" altLang="en-US" sz="2000" b="1" dirty="0">
                <a:solidFill>
                  <a:srgbClr val="00B050"/>
                </a:solidFill>
              </a:rPr>
              <a:t>, </a:t>
            </a:r>
            <a:r>
              <a:rPr lang="en-US" altLang="en-US" sz="2000" b="1" dirty="0" err="1">
                <a:solidFill>
                  <a:srgbClr val="00B050"/>
                </a:solidFill>
              </a:rPr>
              <a:t>useState</a:t>
            </a:r>
            <a:r>
              <a:rPr lang="en-US" altLang="en-US" sz="2000" b="1" dirty="0">
                <a:solidFill>
                  <a:srgbClr val="00B050"/>
                </a:solidFill>
              </a:rPr>
              <a:t> } from 'react';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Create a User Context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UserContext</a:t>
            </a:r>
            <a:r>
              <a:rPr lang="en-US" altLang="en-US" sz="2000" b="1" dirty="0">
                <a:solidFill>
                  <a:srgbClr val="00B050"/>
                </a:solidFill>
              </a:rPr>
              <a:t> = </a:t>
            </a:r>
            <a:r>
              <a:rPr lang="en-US" altLang="en-US" sz="2000" b="1" dirty="0" err="1">
                <a:solidFill>
                  <a:srgbClr val="00B050"/>
                </a:solidFill>
              </a:rPr>
              <a:t>createContext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Provider Component</a:t>
            </a:r>
          </a:p>
          <a:p>
            <a:pPr>
              <a:spcBef>
                <a:spcPct val="0"/>
              </a:spcBef>
              <a:buClrTx/>
              <a:buSzTx/>
              <a:buFontTx/>
              <a:buNone/>
            </a:pPr>
            <a:r>
              <a:rPr lang="en-US" altLang="en-US" sz="2000" b="1" dirty="0">
                <a:solidFill>
                  <a:srgbClr val="00B050"/>
                </a:solidFill>
              </a:rPr>
              <a:t>export function </a:t>
            </a:r>
            <a:r>
              <a:rPr lang="en-US" altLang="en-US" sz="2000" b="1" dirty="0" err="1">
                <a:solidFill>
                  <a:srgbClr val="00B050"/>
                </a:solidFill>
              </a:rPr>
              <a:t>UserProvider</a:t>
            </a:r>
            <a:r>
              <a:rPr lang="en-US" altLang="en-US" sz="2000" b="1" dirty="0">
                <a:solidFill>
                  <a:srgbClr val="00B050"/>
                </a:solidFill>
              </a:rPr>
              <a:t>({ children }) {</a:t>
            </a:r>
          </a:p>
          <a:p>
            <a:pPr>
              <a:spcBef>
                <a:spcPct val="0"/>
              </a:spcBef>
              <a:buClrTx/>
              <a:buSzTx/>
              <a:buFontTx/>
              <a:buNone/>
            </a:pPr>
            <a:r>
              <a:rPr lang="en-US" altLang="en-US" sz="2000" b="1" dirty="0">
                <a:solidFill>
                  <a:srgbClr val="00B050"/>
                </a:solidFill>
              </a:rPr>
              <a:t>  const [user, </a:t>
            </a:r>
            <a:r>
              <a:rPr lang="en-US" altLang="en-US" sz="2000" b="1" dirty="0" err="1">
                <a:solidFill>
                  <a:srgbClr val="00B050"/>
                </a:solidFill>
              </a:rPr>
              <a:t>setUser</a:t>
            </a:r>
            <a:r>
              <a:rPr lang="en-US" altLang="en-US" sz="2000" b="1" dirty="0">
                <a:solidFill>
                  <a:srgbClr val="00B050"/>
                </a:solidFill>
              </a:rPr>
              <a:t>] = </a:t>
            </a:r>
            <a:r>
              <a:rPr lang="en-US" altLang="en-US" sz="2000" b="1" dirty="0" err="1">
                <a:solidFill>
                  <a:srgbClr val="00B050"/>
                </a:solidFill>
              </a:rPr>
              <a:t>useState</a:t>
            </a:r>
            <a:r>
              <a:rPr lang="en-US" altLang="en-US" sz="2000" b="1" dirty="0">
                <a:solidFill>
                  <a:srgbClr val="00B050"/>
                </a:solidFill>
              </a:rPr>
              <a:t>(null);</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const login = (</a:t>
            </a:r>
            <a:r>
              <a:rPr lang="en-US" altLang="en-US" sz="2000" b="1" dirty="0" err="1">
                <a:solidFill>
                  <a:srgbClr val="00B050"/>
                </a:solidFill>
              </a:rPr>
              <a:t>userInfo</a:t>
            </a:r>
            <a:r>
              <a:rPr lang="en-US" altLang="en-US" sz="2000" b="1" dirty="0">
                <a:solidFill>
                  <a:srgbClr val="00B050"/>
                </a:solidFill>
              </a:rPr>
              <a:t>) =&gt; </a:t>
            </a:r>
            <a:r>
              <a:rPr lang="en-US" altLang="en-US" sz="2000" b="1" dirty="0" err="1">
                <a:solidFill>
                  <a:srgbClr val="00B050"/>
                </a:solidFill>
              </a:rPr>
              <a:t>setUser</a:t>
            </a:r>
            <a:r>
              <a:rPr lang="en-US" altLang="en-US" sz="2000" b="1" dirty="0">
                <a:solidFill>
                  <a:srgbClr val="00B050"/>
                </a:solidFill>
              </a:rPr>
              <a:t>(</a:t>
            </a:r>
            <a:r>
              <a:rPr lang="en-US" altLang="en-US" sz="2000" b="1" dirty="0" err="1">
                <a:solidFill>
                  <a:srgbClr val="00B050"/>
                </a:solidFill>
              </a:rPr>
              <a:t>userInfo</a:t>
            </a:r>
            <a:r>
              <a:rPr lang="en-US" altLang="en-US" sz="2000" b="1" dirty="0">
                <a:solidFill>
                  <a:srgbClr val="00B050"/>
                </a:solidFill>
              </a:rPr>
              <a:t>);</a:t>
            </a:r>
          </a:p>
          <a:p>
            <a:pPr>
              <a:spcBef>
                <a:spcPct val="0"/>
              </a:spcBef>
              <a:buClrTx/>
              <a:buSzTx/>
              <a:buFontTx/>
              <a:buNone/>
            </a:pPr>
            <a:r>
              <a:rPr lang="en-US" altLang="en-US" sz="2000" b="1" dirty="0">
                <a:solidFill>
                  <a:srgbClr val="00B050"/>
                </a:solidFill>
              </a:rPr>
              <a:t>  const logout = () =&gt; </a:t>
            </a:r>
            <a:r>
              <a:rPr lang="en-US" altLang="en-US" sz="2000" b="1" dirty="0" err="1">
                <a:solidFill>
                  <a:srgbClr val="00B050"/>
                </a:solidFill>
              </a:rPr>
              <a:t>setUser</a:t>
            </a:r>
            <a:r>
              <a:rPr lang="en-US" altLang="en-US" sz="2000" b="1" dirty="0">
                <a:solidFill>
                  <a:srgbClr val="00B050"/>
                </a:solidFill>
              </a:rPr>
              <a:t>(null);</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UserContext.Provider</a:t>
            </a:r>
            <a:r>
              <a:rPr lang="en-US" altLang="en-US" sz="2000" b="1" dirty="0">
                <a:solidFill>
                  <a:srgbClr val="00B050"/>
                </a:solidFill>
              </a:rPr>
              <a:t> value={{ user, login, logout }}&gt;</a:t>
            </a:r>
          </a:p>
          <a:p>
            <a:pPr>
              <a:spcBef>
                <a:spcPct val="0"/>
              </a:spcBef>
              <a:buClrTx/>
              <a:buSzTx/>
              <a:buFontTx/>
              <a:buNone/>
            </a:pPr>
            <a:r>
              <a:rPr lang="en-US" altLang="en-US" sz="2000" b="1" dirty="0">
                <a:solidFill>
                  <a:srgbClr val="00B050"/>
                </a:solidFill>
              </a:rPr>
              <a:t>      {children}</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UserContext.Provider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a:t>
            </a:r>
          </a:p>
        </p:txBody>
      </p:sp>
      <p:sp>
        <p:nvSpPr>
          <p:cNvPr id="4" name="TextBox 3">
            <a:extLst>
              <a:ext uri="{FF2B5EF4-FFF2-40B4-BE49-F238E27FC236}">
                <a16:creationId xmlns:a16="http://schemas.microsoft.com/office/drawing/2014/main" id="{601C3630-F90E-4188-43F6-D9C32C5BAEB6}"/>
              </a:ext>
            </a:extLst>
          </p:cNvPr>
          <p:cNvSpPr txBox="1"/>
          <p:nvPr/>
        </p:nvSpPr>
        <p:spPr>
          <a:xfrm>
            <a:off x="9448800" y="2286000"/>
            <a:ext cx="2057400" cy="1015663"/>
          </a:xfrm>
          <a:prstGeom prst="rect">
            <a:avLst/>
          </a:prstGeom>
          <a:noFill/>
        </p:spPr>
        <p:txBody>
          <a:bodyPr wrap="square" rtlCol="0">
            <a:spAutoFit/>
          </a:bodyPr>
          <a:lstStyle/>
          <a:p>
            <a:r>
              <a:rPr lang="en-US" sz="2000" b="1" dirty="0">
                <a:solidFill>
                  <a:srgbClr val="FF0000"/>
                </a:solidFill>
              </a:rPr>
              <a:t>All this is to be copy pasted in the App.js file.</a:t>
            </a:r>
          </a:p>
        </p:txBody>
      </p:sp>
    </p:spTree>
    <p:extLst>
      <p:ext uri="{BB962C8B-B14F-4D97-AF65-F5344CB8AC3E}">
        <p14:creationId xmlns:p14="http://schemas.microsoft.com/office/powerpoint/2010/main" val="107738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43BB6-4212-BCB2-CDFB-091C071F3B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30C80B-73F9-DE77-A780-D153FD2067F0}"/>
              </a:ext>
            </a:extLst>
          </p:cNvPr>
          <p:cNvSpPr txBox="1">
            <a:spLocks noGrp="1"/>
          </p:cNvSpPr>
          <p:nvPr>
            <p:ph type="title"/>
          </p:nvPr>
        </p:nvSpPr>
        <p:spPr>
          <a:xfrm>
            <a:off x="208279" y="228600"/>
            <a:ext cx="9551247" cy="566822"/>
          </a:xfrm>
          <a:prstGeom prst="rect">
            <a:avLst/>
          </a:prstGeom>
        </p:spPr>
        <p:txBody>
          <a:bodyPr vert="horz" wrap="square" lIns="0" tIns="12700" rIns="0" bIns="0" rtlCol="0">
            <a:spAutoFit/>
          </a:bodyPr>
          <a:lstStyle/>
          <a:p>
            <a:pPr marL="12700">
              <a:lnSpc>
                <a:spcPct val="100000"/>
              </a:lnSpc>
              <a:spcBef>
                <a:spcPts val="100"/>
              </a:spcBef>
            </a:pPr>
            <a:r>
              <a:rPr lang="en-US" dirty="0"/>
              <a:t>Basic Structure: User Authentication Context</a:t>
            </a:r>
            <a:endParaRPr lang="en-US" spc="-10" dirty="0"/>
          </a:p>
        </p:txBody>
      </p:sp>
      <p:sp>
        <p:nvSpPr>
          <p:cNvPr id="3" name="object 3">
            <a:extLst>
              <a:ext uri="{FF2B5EF4-FFF2-40B4-BE49-F238E27FC236}">
                <a16:creationId xmlns:a16="http://schemas.microsoft.com/office/drawing/2014/main" id="{82573750-5F64-E612-4CFB-5B20F11963A4}"/>
              </a:ext>
            </a:extLst>
          </p:cNvPr>
          <p:cNvSpPr txBox="1"/>
          <p:nvPr/>
        </p:nvSpPr>
        <p:spPr>
          <a:xfrm>
            <a:off x="533400" y="802640"/>
            <a:ext cx="9226127" cy="598112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Component that consumes User Context</a:t>
            </a:r>
          </a:p>
          <a:p>
            <a:pPr>
              <a:spcBef>
                <a:spcPct val="0"/>
              </a:spcBef>
              <a:buClrTx/>
              <a:buSzTx/>
              <a:buFontTx/>
              <a:buNone/>
            </a:pPr>
            <a:r>
              <a:rPr lang="en-US" altLang="en-US" sz="2000" b="1" dirty="0">
                <a:solidFill>
                  <a:srgbClr val="00B050"/>
                </a:solidFill>
              </a:rPr>
              <a:t>function </a:t>
            </a:r>
            <a:r>
              <a:rPr lang="en-US" altLang="en-US" sz="2000" b="1" dirty="0" err="1">
                <a:solidFill>
                  <a:srgbClr val="00B050"/>
                </a:solidFill>
              </a:rPr>
              <a:t>UserProfile</a:t>
            </a:r>
            <a:r>
              <a:rPr lang="en-US" altLang="en-US" sz="2000" b="1" dirty="0">
                <a:solidFill>
                  <a:srgbClr val="00B050"/>
                </a:solidFill>
              </a:rPr>
              <a:t>() {</a:t>
            </a:r>
          </a:p>
          <a:p>
            <a:pPr>
              <a:spcBef>
                <a:spcPct val="0"/>
              </a:spcBef>
              <a:buClrTx/>
              <a:buSzTx/>
              <a:buFontTx/>
              <a:buNone/>
            </a:pPr>
            <a:r>
              <a:rPr lang="en-US" altLang="en-US" sz="2000" b="1" dirty="0">
                <a:solidFill>
                  <a:srgbClr val="00B050"/>
                </a:solidFill>
              </a:rPr>
              <a:t>  const { user, logout } = </a:t>
            </a:r>
            <a:r>
              <a:rPr lang="en-US" altLang="en-US" sz="2000" b="1" dirty="0" err="1">
                <a:solidFill>
                  <a:srgbClr val="00B050"/>
                </a:solidFill>
              </a:rPr>
              <a:t>useContext</a:t>
            </a:r>
            <a:r>
              <a:rPr lang="en-US" altLang="en-US" sz="2000" b="1" dirty="0">
                <a:solidFill>
                  <a:srgbClr val="00B050"/>
                </a:solidFill>
              </a:rPr>
              <a:t>(</a:t>
            </a:r>
            <a:r>
              <a:rPr lang="en-US" altLang="en-US" sz="2000" b="1" dirty="0" err="1">
                <a:solidFill>
                  <a:srgbClr val="00B050"/>
                </a:solidFill>
              </a:rPr>
              <a:t>UserContext</a:t>
            </a:r>
            <a:r>
              <a:rPr lang="en-US" altLang="en-US" sz="2000" b="1" dirty="0">
                <a:solidFill>
                  <a:srgbClr val="00B050"/>
                </a:solidFill>
              </a:rPr>
              <a:t>);</a:t>
            </a: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{user ? (</a:t>
            </a:r>
          </a:p>
          <a:p>
            <a:pPr>
              <a:spcBef>
                <a:spcPct val="0"/>
              </a:spcBef>
              <a:buClrTx/>
              <a:buSzTx/>
              <a:buFontTx/>
              <a:buNone/>
            </a:pPr>
            <a:r>
              <a:rPr lang="en-US" altLang="en-US" sz="2000" b="1" dirty="0">
                <a:solidFill>
                  <a:srgbClr val="00B050"/>
                </a:solidFill>
              </a:rPr>
              <a:t>        &lt;&gt;</a:t>
            </a:r>
          </a:p>
          <a:p>
            <a:pPr>
              <a:spcBef>
                <a:spcPct val="0"/>
              </a:spcBef>
              <a:buClrTx/>
              <a:buSzTx/>
              <a:buFontTx/>
              <a:buNone/>
            </a:pPr>
            <a:r>
              <a:rPr lang="en-US" altLang="en-US" sz="2000" b="1" dirty="0">
                <a:solidFill>
                  <a:srgbClr val="00B050"/>
                </a:solidFill>
              </a:rPr>
              <a:t>          &lt;h1&gt;Welcome, {user.name}&lt;/h1&gt;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={logout}&gt;Logout&lt;/button&gt;</a:t>
            </a:r>
          </a:p>
          <a:p>
            <a:pPr>
              <a:spcBef>
                <a:spcPct val="0"/>
              </a:spcBef>
              <a:buClrTx/>
              <a:buSzTx/>
              <a:buFontTx/>
              <a:buNone/>
            </a:pPr>
            <a:r>
              <a:rPr lang="en-US" altLang="en-US" sz="2000" b="1" dirty="0">
                <a:solidFill>
                  <a:srgbClr val="00B050"/>
                </a:solidFill>
              </a:rPr>
              <a:t>        &lt;/&gt;</a:t>
            </a:r>
          </a:p>
          <a:p>
            <a:pPr>
              <a:spcBef>
                <a:spcPct val="0"/>
              </a:spcBef>
              <a:buClrTx/>
              <a:buSzTx/>
              <a:buFontTx/>
              <a:buNone/>
            </a:pPr>
            <a:r>
              <a:rPr lang="en-US" altLang="en-US" sz="2000" b="1" dirty="0">
                <a:solidFill>
                  <a:srgbClr val="00B050"/>
                </a:solidFill>
              </a:rPr>
              <a:t>      ) : (</a:t>
            </a:r>
          </a:p>
          <a:p>
            <a:pPr>
              <a:spcBef>
                <a:spcPct val="0"/>
              </a:spcBef>
              <a:buClrTx/>
              <a:buSzTx/>
              <a:buFontTx/>
              <a:buNone/>
            </a:pPr>
            <a:r>
              <a:rPr lang="en-US" altLang="en-US" sz="2000" b="1" dirty="0">
                <a:solidFill>
                  <a:srgbClr val="00B050"/>
                </a:solidFill>
              </a:rPr>
              <a:t>        &lt;p&gt;Please log in&lt;/p&gt;)}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export default function App() {</a:t>
            </a: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UserProvider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UserProfile</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UserProvider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a:t>
            </a:r>
          </a:p>
        </p:txBody>
      </p:sp>
      <p:sp>
        <p:nvSpPr>
          <p:cNvPr id="4" name="TextBox 3">
            <a:extLst>
              <a:ext uri="{FF2B5EF4-FFF2-40B4-BE49-F238E27FC236}">
                <a16:creationId xmlns:a16="http://schemas.microsoft.com/office/drawing/2014/main" id="{592CB924-348E-2557-313F-60E21EC85281}"/>
              </a:ext>
            </a:extLst>
          </p:cNvPr>
          <p:cNvSpPr txBox="1"/>
          <p:nvPr/>
        </p:nvSpPr>
        <p:spPr>
          <a:xfrm>
            <a:off x="9220200" y="2133600"/>
            <a:ext cx="2057400" cy="1938992"/>
          </a:xfrm>
          <a:prstGeom prst="rect">
            <a:avLst/>
          </a:prstGeom>
          <a:noFill/>
        </p:spPr>
        <p:txBody>
          <a:bodyPr wrap="square" rtlCol="0">
            <a:spAutoFit/>
          </a:bodyPr>
          <a:lstStyle/>
          <a:p>
            <a:r>
              <a:rPr lang="en-US" sz="2000" b="1" dirty="0">
                <a:solidFill>
                  <a:srgbClr val="FF0000"/>
                </a:solidFill>
              </a:rPr>
              <a:t>All this is to be copy pasted in the App.js file, it is the continuation of previous slide.</a:t>
            </a:r>
          </a:p>
        </p:txBody>
      </p:sp>
    </p:spTree>
    <p:extLst>
      <p:ext uri="{BB962C8B-B14F-4D97-AF65-F5344CB8AC3E}">
        <p14:creationId xmlns:p14="http://schemas.microsoft.com/office/powerpoint/2010/main" val="118307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7CAC0-C926-756E-BC30-9016A1B9A9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0BB3969-2C0B-7619-1C68-750802639CD5}"/>
              </a:ext>
            </a:extLst>
          </p:cNvPr>
          <p:cNvSpPr txBox="1">
            <a:spLocks noGrp="1"/>
          </p:cNvSpPr>
          <p:nvPr>
            <p:ph type="title"/>
          </p:nvPr>
        </p:nvSpPr>
        <p:spPr>
          <a:xfrm>
            <a:off x="990600" y="2590800"/>
            <a:ext cx="8049260"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err="1"/>
              <a:t>Zustand</a:t>
            </a:r>
            <a:r>
              <a:rPr lang="en-US" altLang="en-US" dirty="0"/>
              <a:t> State Management</a:t>
            </a:r>
            <a:endParaRPr spc="-10" dirty="0"/>
          </a:p>
        </p:txBody>
      </p:sp>
    </p:spTree>
    <p:extLst>
      <p:ext uri="{BB962C8B-B14F-4D97-AF65-F5344CB8AC3E}">
        <p14:creationId xmlns:p14="http://schemas.microsoft.com/office/powerpoint/2010/main" val="203512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D93B4-0E3A-3B35-8787-2813A598B2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31BA71D-31C3-0266-0271-85E2CBBB2F7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altLang="en-US" dirty="0" err="1"/>
              <a:t>Zustand</a:t>
            </a:r>
            <a:r>
              <a:rPr lang="en-US" altLang="en-US" dirty="0"/>
              <a:t> </a:t>
            </a:r>
            <a:endParaRPr spc="-10" dirty="0"/>
          </a:p>
        </p:txBody>
      </p:sp>
      <p:sp>
        <p:nvSpPr>
          <p:cNvPr id="3" name="object 3">
            <a:extLst>
              <a:ext uri="{FF2B5EF4-FFF2-40B4-BE49-F238E27FC236}">
                <a16:creationId xmlns:a16="http://schemas.microsoft.com/office/drawing/2014/main" id="{59793421-BEDC-FCFE-2DC4-2B5D68E1129D}"/>
              </a:ext>
            </a:extLst>
          </p:cNvPr>
          <p:cNvSpPr txBox="1"/>
          <p:nvPr/>
        </p:nvSpPr>
        <p:spPr>
          <a:xfrm>
            <a:off x="743063" y="1524000"/>
            <a:ext cx="8934337" cy="4565352"/>
          </a:xfrm>
          <a:prstGeom prst="rect">
            <a:avLst/>
          </a:prstGeom>
        </p:spPr>
        <p:txBody>
          <a:bodyPr vert="horz" wrap="square" lIns="0" tIns="132080" rIns="0" bIns="0" rtlCol="0">
            <a:spAutoFit/>
          </a:bodyPr>
          <a:lstStyle/>
          <a:p>
            <a:pPr marL="457200" indent="-457200" algn="l">
              <a:buFont typeface="Arial" panose="020B0604020202020204" pitchFamily="34" charset="0"/>
              <a:buChar char="•"/>
            </a:pPr>
            <a:r>
              <a:rPr lang="en-US" sz="2400" b="0" i="0" dirty="0" err="1">
                <a:solidFill>
                  <a:schemeClr val="tx1"/>
                </a:solidFill>
                <a:effectLst/>
                <a:latin typeface="+mj-lt"/>
              </a:rPr>
              <a:t>Zustand</a:t>
            </a:r>
            <a:r>
              <a:rPr lang="en-US" sz="2400" b="0" i="0" dirty="0">
                <a:solidFill>
                  <a:schemeClr val="tx1"/>
                </a:solidFill>
                <a:effectLst/>
                <a:latin typeface="+mj-lt"/>
              </a:rPr>
              <a:t> is a state management library for React applications that provides a simplified and scalable way to manage complex state.</a:t>
            </a:r>
          </a:p>
          <a:p>
            <a:pPr marL="457200" indent="-457200" algn="l">
              <a:buFont typeface="Arial" panose="020B0604020202020204" pitchFamily="34" charset="0"/>
              <a:buChar char="•"/>
            </a:pPr>
            <a:endParaRPr lang="en-US" sz="2400" dirty="0">
              <a:solidFill>
                <a:schemeClr val="tx1"/>
              </a:solidFill>
              <a:latin typeface="+mj-lt"/>
            </a:endParaRPr>
          </a:p>
          <a:p>
            <a:pPr marL="457200" indent="-457200" algn="l">
              <a:buFont typeface="Arial" panose="020B0604020202020204" pitchFamily="34" charset="0"/>
              <a:buChar char="•"/>
            </a:pPr>
            <a:r>
              <a:rPr lang="en-US" sz="2400" b="0" i="0" dirty="0" err="1">
                <a:solidFill>
                  <a:schemeClr val="tx1"/>
                </a:solidFill>
                <a:effectLst/>
                <a:latin typeface="+mj-lt"/>
              </a:rPr>
              <a:t>Zustand</a:t>
            </a:r>
            <a:r>
              <a:rPr lang="en-US" sz="2400" b="0" i="0" dirty="0">
                <a:solidFill>
                  <a:schemeClr val="tx1"/>
                </a:solidFill>
                <a:effectLst/>
                <a:latin typeface="+mj-lt"/>
              </a:rPr>
              <a:t> provides a store that holds the state of your application. The store can be accessed from any component using a custom hook, which allows for updates to the state whenever it changes.</a:t>
            </a:r>
          </a:p>
          <a:p>
            <a:pPr algn="l"/>
            <a:endParaRPr lang="en-US" sz="2400" dirty="0">
              <a:solidFill>
                <a:schemeClr val="tx1"/>
              </a:solidFill>
              <a:latin typeface="+mj-lt"/>
            </a:endParaRPr>
          </a:p>
          <a:p>
            <a:pPr marL="457200" indent="-457200" algn="l">
              <a:buFont typeface="Arial" panose="020B0604020202020204" pitchFamily="34" charset="0"/>
              <a:buChar char="•"/>
            </a:pPr>
            <a:r>
              <a:rPr lang="en-US" sz="2400" b="0" i="0" dirty="0">
                <a:solidFill>
                  <a:schemeClr val="tx1"/>
                </a:solidFill>
                <a:effectLst/>
                <a:latin typeface="+mj-lt"/>
              </a:rPr>
              <a:t> It doesn’t rely on React Context, which means you can avoid performance issues related to </a:t>
            </a:r>
            <a:r>
              <a:rPr lang="en-US" sz="2400" b="0" i="0" dirty="0" err="1">
                <a:solidFill>
                  <a:schemeClr val="tx1"/>
                </a:solidFill>
                <a:effectLst/>
                <a:latin typeface="+mj-lt"/>
              </a:rPr>
              <a:t>React’s</a:t>
            </a:r>
            <a:r>
              <a:rPr lang="en-US" sz="2400" b="0" i="0" dirty="0">
                <a:solidFill>
                  <a:schemeClr val="tx1"/>
                </a:solidFill>
                <a:effectLst/>
                <a:latin typeface="+mj-lt"/>
              </a:rPr>
              <a:t> Context API.</a:t>
            </a:r>
          </a:p>
          <a:p>
            <a:pPr algn="ctr"/>
            <a:endParaRPr lang="en-US" sz="2400" dirty="0">
              <a:solidFill>
                <a:schemeClr val="tx1"/>
              </a:solidFill>
              <a:latin typeface="+mj-lt"/>
            </a:endParaRPr>
          </a:p>
          <a:p>
            <a:pPr algn="ctr"/>
            <a:r>
              <a:rPr lang="en-US" sz="2400" dirty="0" err="1">
                <a:solidFill>
                  <a:schemeClr val="tx1"/>
                </a:solidFill>
                <a:latin typeface="+mj-lt"/>
              </a:rPr>
              <a:t>npm</a:t>
            </a:r>
            <a:r>
              <a:rPr lang="en-US" sz="2400" dirty="0">
                <a:solidFill>
                  <a:schemeClr val="tx1"/>
                </a:solidFill>
                <a:latin typeface="+mj-lt"/>
              </a:rPr>
              <a:t> install </a:t>
            </a:r>
            <a:r>
              <a:rPr lang="en-US" sz="2400" dirty="0" err="1">
                <a:solidFill>
                  <a:schemeClr val="tx1"/>
                </a:solidFill>
                <a:latin typeface="+mj-lt"/>
              </a:rPr>
              <a:t>zustand</a:t>
            </a:r>
            <a:endParaRPr lang="en-US" sz="2400" dirty="0">
              <a:solidFill>
                <a:schemeClr val="tx1"/>
              </a:solidFill>
              <a:latin typeface="+mj-lt"/>
            </a:endParaRPr>
          </a:p>
          <a:p>
            <a:pPr marL="457200" indent="-457200" algn="l">
              <a:buFont typeface="Arial" panose="020B0604020202020204" pitchFamily="34" charset="0"/>
              <a:buChar char="•"/>
            </a:pPr>
            <a:endParaRPr lang="en-US" sz="2400" b="0" i="0" dirty="0">
              <a:solidFill>
                <a:schemeClr val="tx1"/>
              </a:solidFill>
              <a:effectLst/>
              <a:latin typeface="+mj-lt"/>
            </a:endParaRPr>
          </a:p>
        </p:txBody>
      </p:sp>
    </p:spTree>
    <p:extLst>
      <p:ext uri="{BB962C8B-B14F-4D97-AF65-F5344CB8AC3E}">
        <p14:creationId xmlns:p14="http://schemas.microsoft.com/office/powerpoint/2010/main" val="229195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ABB4B-B8E6-D4BE-5104-4E5F9E5CE8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1E4CCE-9209-179C-12E6-2E13787D3FE5}"/>
              </a:ext>
            </a:extLst>
          </p:cNvPr>
          <p:cNvSpPr txBox="1">
            <a:spLocks noGrp="1"/>
          </p:cNvSpPr>
          <p:nvPr>
            <p:ph type="title"/>
          </p:nvPr>
        </p:nvSpPr>
        <p:spPr>
          <a:xfrm>
            <a:off x="756072" y="685800"/>
            <a:ext cx="79307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Basic Usage: Simple Counter Step 1</a:t>
            </a:r>
            <a:endParaRPr spc="-10" dirty="0"/>
          </a:p>
        </p:txBody>
      </p:sp>
      <p:sp>
        <p:nvSpPr>
          <p:cNvPr id="3" name="object 3">
            <a:extLst>
              <a:ext uri="{FF2B5EF4-FFF2-40B4-BE49-F238E27FC236}">
                <a16:creationId xmlns:a16="http://schemas.microsoft.com/office/drawing/2014/main" id="{4B307B70-1BB1-CD0C-64B4-C83F1FBDED62}"/>
              </a:ext>
            </a:extLst>
          </p:cNvPr>
          <p:cNvSpPr txBox="1"/>
          <p:nvPr/>
        </p:nvSpPr>
        <p:spPr>
          <a:xfrm>
            <a:off x="756073" y="1524000"/>
            <a:ext cx="8616527" cy="321113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store.js</a:t>
            </a:r>
          </a:p>
          <a:p>
            <a:pPr>
              <a:spcBef>
                <a:spcPct val="0"/>
              </a:spcBef>
              <a:buClrTx/>
              <a:buSzTx/>
              <a:buFontTx/>
              <a:buNone/>
            </a:pPr>
            <a:r>
              <a:rPr lang="en-US" altLang="en-US" sz="2000" b="1" dirty="0">
                <a:solidFill>
                  <a:srgbClr val="00B050"/>
                </a:solidFill>
              </a:rPr>
              <a:t>import create from '</a:t>
            </a:r>
            <a:r>
              <a:rPr lang="en-US" altLang="en-US" sz="2000" b="1" dirty="0" err="1">
                <a:solidFill>
                  <a:srgbClr val="00B050"/>
                </a:solidFill>
              </a:rPr>
              <a:t>zustand</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Create the </a:t>
            </a:r>
            <a:r>
              <a:rPr lang="en-US" altLang="en-US" sz="2000" b="1" dirty="0" err="1">
                <a:solidFill>
                  <a:srgbClr val="00B050"/>
                </a:solidFill>
              </a:rPr>
              <a:t>Zustand</a:t>
            </a:r>
            <a:r>
              <a:rPr lang="en-US" altLang="en-US" sz="2000" b="1" dirty="0">
                <a:solidFill>
                  <a:srgbClr val="00B050"/>
                </a:solidFill>
              </a:rPr>
              <a:t> store</a:t>
            </a:r>
          </a:p>
          <a:p>
            <a:pPr>
              <a:spcBef>
                <a:spcPct val="0"/>
              </a:spcBef>
              <a:buClrTx/>
              <a:buSzTx/>
              <a:buFontTx/>
              <a:buNone/>
            </a:pPr>
            <a:r>
              <a:rPr lang="en-US" altLang="en-US" sz="2000" b="1" dirty="0">
                <a:solidFill>
                  <a:srgbClr val="00B050"/>
                </a:solidFill>
              </a:rPr>
              <a:t>export default const </a:t>
            </a:r>
            <a:r>
              <a:rPr lang="en-US" altLang="en-US" sz="2000" b="1" dirty="0" err="1">
                <a:solidFill>
                  <a:srgbClr val="00B050"/>
                </a:solidFill>
              </a:rPr>
              <a:t>useStore</a:t>
            </a:r>
            <a:r>
              <a:rPr lang="en-US" altLang="en-US" sz="2000" b="1" dirty="0">
                <a:solidFill>
                  <a:srgbClr val="00B050"/>
                </a:solidFill>
              </a:rPr>
              <a:t> = create((set) =&gt; ({</a:t>
            </a:r>
          </a:p>
          <a:p>
            <a:pPr>
              <a:spcBef>
                <a:spcPct val="0"/>
              </a:spcBef>
              <a:buClrTx/>
              <a:buSzTx/>
              <a:buFontTx/>
              <a:buNone/>
            </a:pPr>
            <a:r>
              <a:rPr lang="en-US" altLang="en-US" sz="2000" b="1" dirty="0">
                <a:solidFill>
                  <a:srgbClr val="00B050"/>
                </a:solidFill>
              </a:rPr>
              <a:t>  count: 0,</a:t>
            </a:r>
          </a:p>
          <a:p>
            <a:pPr>
              <a:spcBef>
                <a:spcPct val="0"/>
              </a:spcBef>
              <a:buClrTx/>
              <a:buSzTx/>
              <a:buFontTx/>
              <a:buNone/>
            </a:pPr>
            <a:r>
              <a:rPr lang="en-US" altLang="en-US" sz="2000" b="1" dirty="0">
                <a:solidFill>
                  <a:srgbClr val="00B050"/>
                </a:solidFill>
              </a:rPr>
              <a:t>  increment: () =&gt; set((state) =&gt; ({ count: </a:t>
            </a:r>
            <a:r>
              <a:rPr lang="en-US" altLang="en-US" sz="2000" b="1" dirty="0" err="1">
                <a:solidFill>
                  <a:srgbClr val="00B050"/>
                </a:solidFill>
              </a:rPr>
              <a:t>state.count</a:t>
            </a:r>
            <a:r>
              <a:rPr lang="en-US" altLang="en-US" sz="2000" b="1" dirty="0">
                <a:solidFill>
                  <a:srgbClr val="00B050"/>
                </a:solidFill>
              </a:rPr>
              <a:t> + 1 })),</a:t>
            </a:r>
          </a:p>
          <a:p>
            <a:pPr>
              <a:spcBef>
                <a:spcPct val="0"/>
              </a:spcBef>
              <a:buClrTx/>
              <a:buSzTx/>
              <a:buFontTx/>
              <a:buNone/>
            </a:pPr>
            <a:r>
              <a:rPr lang="en-US" altLang="en-US" sz="2000" b="1" dirty="0">
                <a:solidFill>
                  <a:srgbClr val="00B050"/>
                </a:solidFill>
              </a:rPr>
              <a:t>  decrement: () =&gt; set((state) =&gt; ({ count: </a:t>
            </a:r>
            <a:r>
              <a:rPr lang="en-US" altLang="en-US" sz="2000" b="1" dirty="0" err="1">
                <a:solidFill>
                  <a:srgbClr val="00B050"/>
                </a:solidFill>
              </a:rPr>
              <a:t>state.count</a:t>
            </a:r>
            <a:r>
              <a:rPr lang="en-US" altLang="en-US" sz="2000" b="1" dirty="0">
                <a:solidFill>
                  <a:srgbClr val="00B050"/>
                </a:solidFill>
              </a:rPr>
              <a:t> - 1 })),</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p:txBody>
      </p:sp>
      <p:sp>
        <p:nvSpPr>
          <p:cNvPr id="4" name="TextBox 3">
            <a:extLst>
              <a:ext uri="{FF2B5EF4-FFF2-40B4-BE49-F238E27FC236}">
                <a16:creationId xmlns:a16="http://schemas.microsoft.com/office/drawing/2014/main" id="{C76D1453-1024-BFAE-EF5D-2BE611DD6DEA}"/>
              </a:ext>
            </a:extLst>
          </p:cNvPr>
          <p:cNvSpPr txBox="1"/>
          <p:nvPr/>
        </p:nvSpPr>
        <p:spPr>
          <a:xfrm>
            <a:off x="9220200" y="2057400"/>
            <a:ext cx="2057400" cy="1015663"/>
          </a:xfrm>
          <a:prstGeom prst="rect">
            <a:avLst/>
          </a:prstGeom>
          <a:noFill/>
        </p:spPr>
        <p:txBody>
          <a:bodyPr wrap="square" rtlCol="0">
            <a:spAutoFit/>
          </a:bodyPr>
          <a:lstStyle/>
          <a:p>
            <a:r>
              <a:rPr lang="en-US" sz="2000" b="1" dirty="0">
                <a:solidFill>
                  <a:srgbClr val="FF0000"/>
                </a:solidFill>
              </a:rPr>
              <a:t>All this is to be copy pasted in the store.js file.</a:t>
            </a:r>
          </a:p>
        </p:txBody>
      </p:sp>
    </p:spTree>
    <p:extLst>
      <p:ext uri="{BB962C8B-B14F-4D97-AF65-F5344CB8AC3E}">
        <p14:creationId xmlns:p14="http://schemas.microsoft.com/office/powerpoint/2010/main" val="375166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74383-35D8-5AC1-679F-F627CD35C57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4F85FA-E100-02EF-7C39-019C5CDF558B}"/>
              </a:ext>
            </a:extLst>
          </p:cNvPr>
          <p:cNvSpPr txBox="1">
            <a:spLocks noGrp="1"/>
          </p:cNvSpPr>
          <p:nvPr>
            <p:ph type="title"/>
          </p:nvPr>
        </p:nvSpPr>
        <p:spPr>
          <a:xfrm>
            <a:off x="609600" y="304800"/>
            <a:ext cx="79307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Basic Usage: Simple Counter Step 2</a:t>
            </a:r>
            <a:endParaRPr spc="-10" dirty="0"/>
          </a:p>
        </p:txBody>
      </p:sp>
      <p:sp>
        <p:nvSpPr>
          <p:cNvPr id="3" name="object 3">
            <a:extLst>
              <a:ext uri="{FF2B5EF4-FFF2-40B4-BE49-F238E27FC236}">
                <a16:creationId xmlns:a16="http://schemas.microsoft.com/office/drawing/2014/main" id="{421ADD06-F2EF-7D99-BF22-F8D95FFF9EAE}"/>
              </a:ext>
            </a:extLst>
          </p:cNvPr>
          <p:cNvSpPr txBox="1"/>
          <p:nvPr/>
        </p:nvSpPr>
        <p:spPr>
          <a:xfrm>
            <a:off x="609600" y="880915"/>
            <a:ext cx="9835727" cy="598112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Counter.js</a:t>
            </a:r>
          </a:p>
          <a:p>
            <a:pPr>
              <a:spcBef>
                <a:spcPct val="0"/>
              </a:spcBef>
              <a:buClrTx/>
              <a:buSzTx/>
              <a:buFontTx/>
              <a:buNone/>
            </a:pPr>
            <a:r>
              <a:rPr lang="en-US" altLang="en-US" sz="2000" b="1" dirty="0">
                <a:solidFill>
                  <a:srgbClr val="00B050"/>
                </a:solidFill>
              </a:rPr>
              <a:t>import React from 'react';</a:t>
            </a:r>
          </a:p>
          <a:p>
            <a:pPr>
              <a:spcBef>
                <a:spcPct val="0"/>
              </a:spcBef>
              <a:buClrTx/>
              <a:buSzTx/>
              <a:buFontTx/>
              <a:buNone/>
            </a:pPr>
            <a:r>
              <a:rPr lang="en-US" altLang="en-US" sz="2000" b="1" dirty="0">
                <a:solidFill>
                  <a:srgbClr val="00B050"/>
                </a:solidFill>
              </a:rPr>
              <a:t>import </a:t>
            </a:r>
            <a:r>
              <a:rPr lang="en-US" altLang="en-US" sz="2000" b="1" dirty="0" err="1">
                <a:solidFill>
                  <a:srgbClr val="00B050"/>
                </a:solidFill>
              </a:rPr>
              <a:t>useStore</a:t>
            </a:r>
            <a:r>
              <a:rPr lang="en-US" altLang="en-US" sz="2000" b="1" dirty="0">
                <a:solidFill>
                  <a:srgbClr val="00B050"/>
                </a:solidFill>
              </a:rPr>
              <a:t> from './store';</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export default const Counter = () =&gt; {</a:t>
            </a:r>
          </a:p>
          <a:p>
            <a:pPr>
              <a:spcBef>
                <a:spcPct val="0"/>
              </a:spcBef>
              <a:buClrTx/>
              <a:buSzTx/>
              <a:buFontTx/>
              <a:buNone/>
            </a:pPr>
            <a:r>
              <a:rPr lang="en-US" altLang="en-US" sz="2000" b="1" dirty="0">
                <a:solidFill>
                  <a:srgbClr val="00B050"/>
                </a:solidFill>
              </a:rPr>
              <a:t>  // Access count, increment, and decrement from the </a:t>
            </a:r>
            <a:r>
              <a:rPr lang="en-US" altLang="en-US" sz="2000" b="1" dirty="0" err="1">
                <a:solidFill>
                  <a:srgbClr val="00B050"/>
                </a:solidFill>
              </a:rPr>
              <a:t>Zustand</a:t>
            </a:r>
            <a:r>
              <a:rPr lang="en-US" altLang="en-US" sz="2000" b="1" dirty="0">
                <a:solidFill>
                  <a:srgbClr val="00B050"/>
                </a:solidFill>
              </a:rPr>
              <a:t> store</a:t>
            </a:r>
          </a:p>
          <a:p>
            <a:pPr>
              <a:spcBef>
                <a:spcPct val="0"/>
              </a:spcBef>
              <a:buClrTx/>
              <a:buSzTx/>
              <a:buFontTx/>
              <a:buNone/>
            </a:pPr>
            <a:r>
              <a:rPr lang="en-US" altLang="en-US" sz="2000" b="1" dirty="0">
                <a:solidFill>
                  <a:srgbClr val="00B050"/>
                </a:solidFill>
              </a:rPr>
              <a:t>  const { count, increment, decrement } = </a:t>
            </a:r>
            <a:r>
              <a:rPr lang="en-US" altLang="en-US" sz="2000" b="1" dirty="0" err="1">
                <a:solidFill>
                  <a:srgbClr val="00B050"/>
                </a:solidFill>
              </a:rPr>
              <a:t>useStore</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 &gt;</a:t>
            </a:r>
          </a:p>
          <a:p>
            <a:pPr>
              <a:spcBef>
                <a:spcPct val="0"/>
              </a:spcBef>
              <a:buClrTx/>
              <a:buSzTx/>
              <a:buFontTx/>
              <a:buNone/>
            </a:pPr>
            <a:r>
              <a:rPr lang="en-US" altLang="en-US" sz="2000" b="1" dirty="0">
                <a:solidFill>
                  <a:srgbClr val="00B050"/>
                </a:solidFill>
              </a:rPr>
              <a:t>      &lt;h1&gt;Count: {count}&lt;/h1&gt;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={increment} &gt;        	</a:t>
            </a:r>
          </a:p>
          <a:p>
            <a:pPr>
              <a:spcBef>
                <a:spcPct val="0"/>
              </a:spcBef>
              <a:buClrTx/>
              <a:buSzTx/>
              <a:buFontTx/>
              <a:buNone/>
            </a:pPr>
            <a:r>
              <a:rPr lang="en-US" altLang="en-US" sz="2000" b="1" dirty="0">
                <a:solidFill>
                  <a:srgbClr val="00B050"/>
                </a:solidFill>
              </a:rPr>
              <a:t>	Increment       </a:t>
            </a:r>
          </a:p>
          <a:p>
            <a:pPr>
              <a:spcBef>
                <a:spcPct val="0"/>
              </a:spcBef>
              <a:buClrTx/>
              <a:buSzTx/>
              <a:buFontTx/>
              <a:buNone/>
            </a:pPr>
            <a:r>
              <a:rPr lang="en-US" altLang="en-US" sz="2000" b="1" dirty="0">
                <a:solidFill>
                  <a:srgbClr val="00B050"/>
                </a:solidFill>
              </a:rPr>
              <a:t>      &lt;/button&gt;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={decrement}&gt;</a:t>
            </a:r>
          </a:p>
          <a:p>
            <a:pPr>
              <a:spcBef>
                <a:spcPct val="0"/>
              </a:spcBef>
              <a:buClrTx/>
              <a:buSzTx/>
              <a:buFontTx/>
              <a:buNone/>
            </a:pPr>
            <a:r>
              <a:rPr lang="en-US" altLang="en-US" sz="2000" b="1" dirty="0">
                <a:solidFill>
                  <a:srgbClr val="00B050"/>
                </a:solidFill>
              </a:rPr>
              <a:t>        	Decrement</a:t>
            </a:r>
          </a:p>
          <a:p>
            <a:pPr>
              <a:spcBef>
                <a:spcPct val="0"/>
              </a:spcBef>
              <a:buClrTx/>
              <a:buSzTx/>
              <a:buFontTx/>
              <a:buNone/>
            </a:pPr>
            <a:r>
              <a:rPr lang="en-US" altLang="en-US" sz="2000" b="1" dirty="0">
                <a:solidFill>
                  <a:srgbClr val="00B050"/>
                </a:solidFill>
              </a:rPr>
              <a:t>      &lt;/button&gt;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a:t>
            </a:r>
          </a:p>
        </p:txBody>
      </p:sp>
      <p:sp>
        <p:nvSpPr>
          <p:cNvPr id="4" name="TextBox 3">
            <a:extLst>
              <a:ext uri="{FF2B5EF4-FFF2-40B4-BE49-F238E27FC236}">
                <a16:creationId xmlns:a16="http://schemas.microsoft.com/office/drawing/2014/main" id="{ADCCEA23-AA08-9D5C-EBEA-1B1C8C5BAAE7}"/>
              </a:ext>
            </a:extLst>
          </p:cNvPr>
          <p:cNvSpPr txBox="1"/>
          <p:nvPr/>
        </p:nvSpPr>
        <p:spPr>
          <a:xfrm>
            <a:off x="9525000" y="2459504"/>
            <a:ext cx="2057400" cy="1323439"/>
          </a:xfrm>
          <a:prstGeom prst="rect">
            <a:avLst/>
          </a:prstGeom>
          <a:noFill/>
        </p:spPr>
        <p:txBody>
          <a:bodyPr wrap="square" rtlCol="0">
            <a:spAutoFit/>
          </a:bodyPr>
          <a:lstStyle/>
          <a:p>
            <a:r>
              <a:rPr lang="en-US" sz="2000" b="1" dirty="0">
                <a:solidFill>
                  <a:srgbClr val="FF0000"/>
                </a:solidFill>
              </a:rPr>
              <a:t>All this is to be copy pasted in the Counter.js file.</a:t>
            </a:r>
          </a:p>
        </p:txBody>
      </p:sp>
    </p:spTree>
    <p:extLst>
      <p:ext uri="{BB962C8B-B14F-4D97-AF65-F5344CB8AC3E}">
        <p14:creationId xmlns:p14="http://schemas.microsoft.com/office/powerpoint/2010/main" val="177805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46AD-8639-7AB1-2232-B4791A59B4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6A3F4C-D8BA-C4A3-75BA-045F9976F42E}"/>
              </a:ext>
            </a:extLst>
          </p:cNvPr>
          <p:cNvSpPr txBox="1">
            <a:spLocks noGrp="1"/>
          </p:cNvSpPr>
          <p:nvPr>
            <p:ph type="title"/>
          </p:nvPr>
        </p:nvSpPr>
        <p:spPr>
          <a:xfrm>
            <a:off x="756072" y="685800"/>
            <a:ext cx="79307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Basic Usage: Simple Counter Step 3</a:t>
            </a:r>
            <a:endParaRPr spc="-10" dirty="0"/>
          </a:p>
        </p:txBody>
      </p:sp>
      <p:sp>
        <p:nvSpPr>
          <p:cNvPr id="3" name="object 3">
            <a:extLst>
              <a:ext uri="{FF2B5EF4-FFF2-40B4-BE49-F238E27FC236}">
                <a16:creationId xmlns:a16="http://schemas.microsoft.com/office/drawing/2014/main" id="{AC32512A-4F2F-6716-A98A-87734A2DA449}"/>
              </a:ext>
            </a:extLst>
          </p:cNvPr>
          <p:cNvSpPr txBox="1"/>
          <p:nvPr/>
        </p:nvSpPr>
        <p:spPr>
          <a:xfrm>
            <a:off x="756073" y="1524000"/>
            <a:ext cx="8616527" cy="413446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App.js</a:t>
            </a:r>
          </a:p>
          <a:p>
            <a:pPr>
              <a:spcBef>
                <a:spcPct val="0"/>
              </a:spcBef>
              <a:buClrTx/>
              <a:buSzTx/>
              <a:buFontTx/>
              <a:buNone/>
            </a:pPr>
            <a:r>
              <a:rPr lang="en-US" altLang="en-US" sz="2000" b="1" dirty="0">
                <a:solidFill>
                  <a:srgbClr val="00B050"/>
                </a:solidFill>
              </a:rPr>
              <a:t>import React from 'react';</a:t>
            </a:r>
          </a:p>
          <a:p>
            <a:pPr>
              <a:spcBef>
                <a:spcPct val="0"/>
              </a:spcBef>
              <a:buClrTx/>
              <a:buSzTx/>
              <a:buFontTx/>
              <a:buNone/>
            </a:pPr>
            <a:r>
              <a:rPr lang="en-US" altLang="en-US" sz="2000" b="1" dirty="0">
                <a:solidFill>
                  <a:srgbClr val="00B050"/>
                </a:solidFill>
              </a:rPr>
              <a:t>import Counter from './Counter';</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export default const App = () =&gt; {</a:t>
            </a: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&lt;h1&gt;Simple Counter with </a:t>
            </a:r>
            <a:r>
              <a:rPr lang="en-US" altLang="en-US" sz="2000" b="1" dirty="0" err="1">
                <a:solidFill>
                  <a:srgbClr val="00B050"/>
                </a:solidFill>
              </a:rPr>
              <a:t>Zustand</a:t>
            </a:r>
            <a:r>
              <a:rPr lang="en-US" altLang="en-US" sz="2000" b="1" dirty="0">
                <a:solidFill>
                  <a:srgbClr val="00B050"/>
                </a:solidFill>
              </a:rPr>
              <a:t>&lt;/h1&gt;</a:t>
            </a:r>
          </a:p>
          <a:p>
            <a:pPr>
              <a:spcBef>
                <a:spcPct val="0"/>
              </a:spcBef>
              <a:buClrTx/>
              <a:buSzTx/>
              <a:buFontTx/>
              <a:buNone/>
            </a:pPr>
            <a:r>
              <a:rPr lang="en-US" altLang="en-US" sz="2000" b="1" dirty="0">
                <a:solidFill>
                  <a:srgbClr val="00B050"/>
                </a:solidFill>
              </a:rPr>
              <a:t>      &lt;Counter /&gt;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p:txBody>
      </p:sp>
      <p:sp>
        <p:nvSpPr>
          <p:cNvPr id="4" name="TextBox 3">
            <a:extLst>
              <a:ext uri="{FF2B5EF4-FFF2-40B4-BE49-F238E27FC236}">
                <a16:creationId xmlns:a16="http://schemas.microsoft.com/office/drawing/2014/main" id="{68A92189-C3D2-DD8A-08C0-D2BD5F522795}"/>
              </a:ext>
            </a:extLst>
          </p:cNvPr>
          <p:cNvSpPr txBox="1"/>
          <p:nvPr/>
        </p:nvSpPr>
        <p:spPr>
          <a:xfrm>
            <a:off x="8839200" y="2209800"/>
            <a:ext cx="2057400" cy="1015663"/>
          </a:xfrm>
          <a:prstGeom prst="rect">
            <a:avLst/>
          </a:prstGeom>
          <a:noFill/>
        </p:spPr>
        <p:txBody>
          <a:bodyPr wrap="square" rtlCol="0">
            <a:spAutoFit/>
          </a:bodyPr>
          <a:lstStyle/>
          <a:p>
            <a:r>
              <a:rPr lang="en-US" sz="2000" b="1" dirty="0">
                <a:solidFill>
                  <a:srgbClr val="FF0000"/>
                </a:solidFill>
              </a:rPr>
              <a:t>All this is to be copy pasted in the App.js file.</a:t>
            </a:r>
          </a:p>
        </p:txBody>
      </p:sp>
    </p:spTree>
    <p:extLst>
      <p:ext uri="{BB962C8B-B14F-4D97-AF65-F5344CB8AC3E}">
        <p14:creationId xmlns:p14="http://schemas.microsoft.com/office/powerpoint/2010/main" val="403084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BC02E-1927-F231-431B-53839AA88A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A1C02F-0C2D-55B6-745C-6555C9C9FC00}"/>
              </a:ext>
            </a:extLst>
          </p:cNvPr>
          <p:cNvSpPr txBox="1">
            <a:spLocks noGrp="1"/>
          </p:cNvSpPr>
          <p:nvPr>
            <p:ph type="title"/>
          </p:nvPr>
        </p:nvSpPr>
        <p:spPr>
          <a:xfrm>
            <a:off x="685800" y="304800"/>
            <a:ext cx="8049260"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Context API vs </a:t>
            </a:r>
            <a:r>
              <a:rPr lang="en-US" altLang="en-US" dirty="0" err="1"/>
              <a:t>Zustand</a:t>
            </a:r>
            <a:endParaRPr spc="-10" dirty="0"/>
          </a:p>
        </p:txBody>
      </p:sp>
      <p:sp>
        <p:nvSpPr>
          <p:cNvPr id="6" name="TextBox 5">
            <a:extLst>
              <a:ext uri="{FF2B5EF4-FFF2-40B4-BE49-F238E27FC236}">
                <a16:creationId xmlns:a16="http://schemas.microsoft.com/office/drawing/2014/main" id="{05A88C5B-AEE7-76DC-0F5D-781F6A20420E}"/>
              </a:ext>
            </a:extLst>
          </p:cNvPr>
          <p:cNvSpPr txBox="1"/>
          <p:nvPr/>
        </p:nvSpPr>
        <p:spPr>
          <a:xfrm>
            <a:off x="685800" y="1371600"/>
            <a:ext cx="8463775" cy="2677656"/>
          </a:xfrm>
          <a:prstGeom prst="rect">
            <a:avLst/>
          </a:prstGeom>
          <a:noFill/>
        </p:spPr>
        <p:txBody>
          <a:bodyPr wrap="square">
            <a:spAutoFit/>
          </a:bodyPr>
          <a:lstStyle/>
          <a:p>
            <a:pPr marL="342900" indent="-342900">
              <a:buFont typeface="Arial" panose="020B0604020202020204" pitchFamily="34" charset="0"/>
              <a:buChar char="•"/>
            </a:pPr>
            <a:r>
              <a:rPr lang="en-US" sz="2400" dirty="0"/>
              <a:t>The Context API can cause unnecessary re-renders because any change in context value triggers a re-render for all components consuming that context.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Zustand</a:t>
            </a:r>
            <a:r>
              <a:rPr lang="en-US" sz="2400" dirty="0"/>
              <a:t>, on the other hand, updates only the components that need specific pieces of state, resulting in better performance.</a:t>
            </a:r>
          </a:p>
        </p:txBody>
      </p:sp>
    </p:spTree>
    <p:extLst>
      <p:ext uri="{BB962C8B-B14F-4D97-AF65-F5344CB8AC3E}">
        <p14:creationId xmlns:p14="http://schemas.microsoft.com/office/powerpoint/2010/main" val="291826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72" y="642621"/>
            <a:ext cx="7473527" cy="566822"/>
          </a:xfrm>
          <a:prstGeom prst="rect">
            <a:avLst/>
          </a:prstGeom>
        </p:spPr>
        <p:txBody>
          <a:bodyPr vert="horz" wrap="square" lIns="0" tIns="12700" rIns="0" bIns="0" rtlCol="0">
            <a:spAutoFit/>
          </a:bodyPr>
          <a:lstStyle/>
          <a:p>
            <a:pPr marL="12700">
              <a:lnSpc>
                <a:spcPct val="100000"/>
              </a:lnSpc>
              <a:spcBef>
                <a:spcPts val="100"/>
              </a:spcBef>
            </a:pPr>
            <a:r>
              <a:rPr lang="en-US" dirty="0"/>
              <a:t>Basic State Management in React</a:t>
            </a:r>
            <a:endParaRPr spc="-10" dirty="0"/>
          </a:p>
        </p:txBody>
      </p:sp>
      <p:sp>
        <p:nvSpPr>
          <p:cNvPr id="3" name="object 3"/>
          <p:cNvSpPr txBox="1"/>
          <p:nvPr/>
        </p:nvSpPr>
        <p:spPr>
          <a:xfrm>
            <a:off x="767225" y="1612856"/>
            <a:ext cx="4566776" cy="3088025"/>
          </a:xfrm>
          <a:prstGeom prst="rect">
            <a:avLst/>
          </a:prstGeom>
        </p:spPr>
        <p:txBody>
          <a:bodyPr vert="horz" wrap="square" lIns="0" tIns="132080" rIns="0" bIns="0" rtlCol="0">
            <a:spAutoFit/>
          </a:bodyPr>
          <a:lstStyle/>
          <a:p>
            <a:pPr marL="342900" indent="-342900">
              <a:buFont typeface="Arial" panose="020B0604020202020204" pitchFamily="34" charset="0"/>
              <a:buChar char="•"/>
            </a:pPr>
            <a:r>
              <a:rPr lang="en-US" sz="2400" dirty="0"/>
              <a:t>States stored in root component</a:t>
            </a:r>
          </a:p>
          <a:p>
            <a:pPr marL="342900" indent="-342900">
              <a:buFont typeface="Arial" panose="020B0604020202020204" pitchFamily="34" charset="0"/>
              <a:buChar char="•"/>
            </a:pPr>
            <a:r>
              <a:rPr lang="en-US" sz="2400" dirty="0"/>
              <a:t>Parent passes data down to children as properties</a:t>
            </a:r>
          </a:p>
          <a:p>
            <a:pPr marL="342900" indent="-342900">
              <a:buFont typeface="Arial" panose="020B0604020202020204" pitchFamily="34" charset="0"/>
              <a:buChar char="•"/>
            </a:pPr>
            <a:r>
              <a:rPr lang="en-US" sz="2400" dirty="0"/>
              <a:t>Parent also passes callback functions to children as properties, and children can use those callbacks.</a:t>
            </a:r>
          </a:p>
        </p:txBody>
      </p:sp>
      <p:pic>
        <p:nvPicPr>
          <p:cNvPr id="18" name="Picture 17">
            <a:extLst>
              <a:ext uri="{FF2B5EF4-FFF2-40B4-BE49-F238E27FC236}">
                <a16:creationId xmlns:a16="http://schemas.microsoft.com/office/drawing/2014/main" id="{4F7453EE-5631-6162-B2BD-2A86B5FE0563}"/>
              </a:ext>
            </a:extLst>
          </p:cNvPr>
          <p:cNvPicPr>
            <a:picLocks noChangeAspect="1"/>
          </p:cNvPicPr>
          <p:nvPr/>
        </p:nvPicPr>
        <p:blipFill>
          <a:blip r:embed="rId3"/>
          <a:stretch>
            <a:fillRect/>
          </a:stretch>
        </p:blipFill>
        <p:spPr>
          <a:xfrm>
            <a:off x="6995052" y="1612856"/>
            <a:ext cx="2469094" cy="315800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8F78-2B0C-3987-F2CE-2A814FAEED0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8EB117F-AEE0-9718-1255-6FF61A73D4AB}"/>
              </a:ext>
            </a:extLst>
          </p:cNvPr>
          <p:cNvSpPr txBox="1">
            <a:spLocks noGrp="1"/>
          </p:cNvSpPr>
          <p:nvPr>
            <p:ph type="title"/>
          </p:nvPr>
        </p:nvSpPr>
        <p:spPr>
          <a:xfrm>
            <a:off x="457200" y="228600"/>
            <a:ext cx="80831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Context API</a:t>
            </a:r>
            <a:endParaRPr spc="-10" dirty="0"/>
          </a:p>
        </p:txBody>
      </p:sp>
      <p:sp>
        <p:nvSpPr>
          <p:cNvPr id="3" name="object 3">
            <a:extLst>
              <a:ext uri="{FF2B5EF4-FFF2-40B4-BE49-F238E27FC236}">
                <a16:creationId xmlns:a16="http://schemas.microsoft.com/office/drawing/2014/main" id="{3E64AE4E-BCDD-51D6-1B48-A7CEECBD64E9}"/>
              </a:ext>
            </a:extLst>
          </p:cNvPr>
          <p:cNvSpPr txBox="1"/>
          <p:nvPr/>
        </p:nvSpPr>
        <p:spPr>
          <a:xfrm>
            <a:off x="762000" y="1219200"/>
            <a:ext cx="8616527" cy="4442242"/>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import React, { </a:t>
            </a:r>
            <a:r>
              <a:rPr lang="en-US" altLang="en-US" sz="2000" b="1" dirty="0" err="1">
                <a:solidFill>
                  <a:srgbClr val="00B050"/>
                </a:solidFill>
              </a:rPr>
              <a:t>createContext</a:t>
            </a:r>
            <a:r>
              <a:rPr lang="en-US" altLang="en-US" sz="2000" b="1" dirty="0">
                <a:solidFill>
                  <a:srgbClr val="00B050"/>
                </a:solidFill>
              </a:rPr>
              <a:t>, </a:t>
            </a:r>
            <a:r>
              <a:rPr lang="en-US" altLang="en-US" sz="2000" b="1" dirty="0" err="1">
                <a:solidFill>
                  <a:srgbClr val="00B050"/>
                </a:solidFill>
              </a:rPr>
              <a:t>useContext</a:t>
            </a:r>
            <a:r>
              <a:rPr lang="en-US" altLang="en-US" sz="2000" b="1" dirty="0">
                <a:solidFill>
                  <a:srgbClr val="00B050"/>
                </a:solidFill>
              </a:rPr>
              <a:t>, </a:t>
            </a:r>
            <a:r>
              <a:rPr lang="en-US" altLang="en-US" sz="2000" b="1" dirty="0" err="1">
                <a:solidFill>
                  <a:srgbClr val="00B050"/>
                </a:solidFill>
              </a:rPr>
              <a:t>useState</a:t>
            </a:r>
            <a:r>
              <a:rPr lang="en-US" altLang="en-US" sz="2000" b="1" dirty="0">
                <a:solidFill>
                  <a:srgbClr val="00B050"/>
                </a:solidFill>
              </a:rPr>
              <a:t> } from 'react';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AppContext</a:t>
            </a:r>
            <a:r>
              <a:rPr lang="en-US" altLang="en-US" sz="2000" b="1" dirty="0">
                <a:solidFill>
                  <a:srgbClr val="00B050"/>
                </a:solidFill>
              </a:rPr>
              <a:t> = </a:t>
            </a:r>
            <a:r>
              <a:rPr lang="en-US" altLang="en-US" sz="2000" b="1" dirty="0" err="1">
                <a:solidFill>
                  <a:srgbClr val="00B050"/>
                </a:solidFill>
              </a:rPr>
              <a:t>createContext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AppProvider</a:t>
            </a:r>
            <a:r>
              <a:rPr lang="en-US" altLang="en-US" sz="2000" b="1" dirty="0">
                <a:solidFill>
                  <a:srgbClr val="00B050"/>
                </a:solidFill>
              </a:rPr>
              <a:t> = ({ children }) =&gt; {</a:t>
            </a:r>
          </a:p>
          <a:p>
            <a:pPr>
              <a:spcBef>
                <a:spcPct val="0"/>
              </a:spcBef>
              <a:buClrTx/>
              <a:buSzTx/>
              <a:buFontTx/>
              <a:buNone/>
            </a:pPr>
            <a:r>
              <a:rPr lang="en-US" altLang="en-US" sz="2000" b="1" dirty="0">
                <a:solidFill>
                  <a:srgbClr val="00B050"/>
                </a:solidFill>
              </a:rPr>
              <a:t>  const [count, </a:t>
            </a:r>
            <a:r>
              <a:rPr lang="en-US" altLang="en-US" sz="2000" b="1" dirty="0" err="1">
                <a:solidFill>
                  <a:srgbClr val="00B050"/>
                </a:solidFill>
              </a:rPr>
              <a:t>setCount</a:t>
            </a:r>
            <a:r>
              <a:rPr lang="en-US" altLang="en-US" sz="2000" b="1" dirty="0">
                <a:solidFill>
                  <a:srgbClr val="00B050"/>
                </a:solidFill>
              </a:rPr>
              <a:t>] = </a:t>
            </a:r>
            <a:r>
              <a:rPr lang="en-US" altLang="en-US" sz="2000" b="1" dirty="0" err="1">
                <a:solidFill>
                  <a:srgbClr val="00B050"/>
                </a:solidFill>
              </a:rPr>
              <a:t>useState</a:t>
            </a:r>
            <a:r>
              <a:rPr lang="en-US" altLang="en-US" sz="2000" b="1" dirty="0">
                <a:solidFill>
                  <a:srgbClr val="00B050"/>
                </a:solidFill>
              </a:rPr>
              <a:t>(0);</a:t>
            </a:r>
          </a:p>
          <a:p>
            <a:pPr>
              <a:spcBef>
                <a:spcPct val="0"/>
              </a:spcBef>
              <a:buClrTx/>
              <a:buSzTx/>
              <a:buFontTx/>
              <a:buNone/>
            </a:pPr>
            <a:r>
              <a:rPr lang="en-US" altLang="en-US" sz="2000" b="1" dirty="0">
                <a:solidFill>
                  <a:srgbClr val="00B050"/>
                </a:solidFill>
              </a:rPr>
              <a:t>  const [text, </a:t>
            </a:r>
            <a:r>
              <a:rPr lang="en-US" altLang="en-US" sz="2000" b="1" dirty="0" err="1">
                <a:solidFill>
                  <a:srgbClr val="00B050"/>
                </a:solidFill>
              </a:rPr>
              <a:t>setText</a:t>
            </a:r>
            <a:r>
              <a:rPr lang="en-US" altLang="en-US" sz="2000" b="1" dirty="0">
                <a:solidFill>
                  <a:srgbClr val="00B050"/>
                </a:solidFill>
              </a:rPr>
              <a:t>] = </a:t>
            </a:r>
            <a:r>
              <a:rPr lang="en-US" altLang="en-US" sz="2000" b="1" dirty="0" err="1">
                <a:solidFill>
                  <a:srgbClr val="00B050"/>
                </a:solidFill>
              </a:rPr>
              <a:t>useState</a:t>
            </a:r>
            <a:r>
              <a:rPr lang="en-US" altLang="en-US" sz="2000" b="1" dirty="0">
                <a:solidFill>
                  <a:srgbClr val="00B050"/>
                </a:solidFill>
              </a:rPr>
              <a:t>("Hello");</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AppContext.Provider</a:t>
            </a:r>
            <a:r>
              <a:rPr lang="en-US" altLang="en-US" sz="2000" b="1" dirty="0">
                <a:solidFill>
                  <a:srgbClr val="00B050"/>
                </a:solidFill>
              </a:rPr>
              <a:t> value={{ count, </a:t>
            </a:r>
            <a:r>
              <a:rPr lang="en-US" altLang="en-US" sz="2000" b="1" dirty="0" err="1">
                <a:solidFill>
                  <a:srgbClr val="00B050"/>
                </a:solidFill>
              </a:rPr>
              <a:t>setCount</a:t>
            </a:r>
            <a:r>
              <a:rPr lang="en-US" altLang="en-US" sz="2000" b="1" dirty="0">
                <a:solidFill>
                  <a:srgbClr val="00B050"/>
                </a:solidFill>
              </a:rPr>
              <a:t>, text, </a:t>
            </a:r>
            <a:r>
              <a:rPr lang="en-US" altLang="en-US" sz="2000" b="1" dirty="0" err="1">
                <a:solidFill>
                  <a:srgbClr val="00B050"/>
                </a:solidFill>
              </a:rPr>
              <a:t>setText</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{children}</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AppContext.Provider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a:t>
            </a:r>
          </a:p>
          <a:p>
            <a:pPr>
              <a:spcBef>
                <a:spcPct val="0"/>
              </a:spcBef>
              <a:buClrTx/>
              <a:buSzTx/>
              <a:buFontTx/>
              <a:buNone/>
            </a:pPr>
            <a:r>
              <a:rPr lang="en-US" altLang="en-US" sz="2000" b="1" dirty="0">
                <a:solidFill>
                  <a:srgbClr val="00B050"/>
                </a:solidFill>
              </a:rPr>
              <a:t>};</a:t>
            </a:r>
          </a:p>
        </p:txBody>
      </p:sp>
      <p:sp>
        <p:nvSpPr>
          <p:cNvPr id="4" name="TextBox 3">
            <a:extLst>
              <a:ext uri="{FF2B5EF4-FFF2-40B4-BE49-F238E27FC236}">
                <a16:creationId xmlns:a16="http://schemas.microsoft.com/office/drawing/2014/main" id="{C761E74D-48F9-E1D6-1B04-42C1DAFC0FC8}"/>
              </a:ext>
            </a:extLst>
          </p:cNvPr>
          <p:cNvSpPr txBox="1"/>
          <p:nvPr/>
        </p:nvSpPr>
        <p:spPr>
          <a:xfrm>
            <a:off x="9413839" y="1676400"/>
            <a:ext cx="2057400" cy="1015663"/>
          </a:xfrm>
          <a:prstGeom prst="rect">
            <a:avLst/>
          </a:prstGeom>
          <a:noFill/>
        </p:spPr>
        <p:txBody>
          <a:bodyPr wrap="square" rtlCol="0">
            <a:spAutoFit/>
          </a:bodyPr>
          <a:lstStyle/>
          <a:p>
            <a:r>
              <a:rPr lang="en-US" sz="2000" b="1" dirty="0">
                <a:solidFill>
                  <a:srgbClr val="FF0000"/>
                </a:solidFill>
              </a:rPr>
              <a:t>All this is to be copy pasted in the App.js file.</a:t>
            </a:r>
          </a:p>
        </p:txBody>
      </p:sp>
    </p:spTree>
    <p:extLst>
      <p:ext uri="{BB962C8B-B14F-4D97-AF65-F5344CB8AC3E}">
        <p14:creationId xmlns:p14="http://schemas.microsoft.com/office/powerpoint/2010/main" val="220797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1A216-1254-2DDA-151E-97F04A3BC49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1606AF-79E4-C6B7-2359-B104B18446CE}"/>
              </a:ext>
            </a:extLst>
          </p:cNvPr>
          <p:cNvSpPr txBox="1">
            <a:spLocks noGrp="1"/>
          </p:cNvSpPr>
          <p:nvPr>
            <p:ph type="title"/>
          </p:nvPr>
        </p:nvSpPr>
        <p:spPr>
          <a:xfrm>
            <a:off x="457200" y="228600"/>
            <a:ext cx="80831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Context API</a:t>
            </a:r>
            <a:endParaRPr spc="-10" dirty="0"/>
          </a:p>
        </p:txBody>
      </p:sp>
      <p:sp>
        <p:nvSpPr>
          <p:cNvPr id="3" name="object 3">
            <a:extLst>
              <a:ext uri="{FF2B5EF4-FFF2-40B4-BE49-F238E27FC236}">
                <a16:creationId xmlns:a16="http://schemas.microsoft.com/office/drawing/2014/main" id="{8BB2277F-69CD-2C9F-A36C-5ED36CBF46A8}"/>
              </a:ext>
            </a:extLst>
          </p:cNvPr>
          <p:cNvSpPr txBox="1"/>
          <p:nvPr/>
        </p:nvSpPr>
        <p:spPr>
          <a:xfrm>
            <a:off x="762000" y="1219200"/>
            <a:ext cx="8616527" cy="413446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useAppContext</a:t>
            </a:r>
            <a:r>
              <a:rPr lang="en-US" altLang="en-US" sz="2000" b="1" dirty="0">
                <a:solidFill>
                  <a:srgbClr val="00B050"/>
                </a:solidFill>
              </a:rPr>
              <a:t> = () =&gt; </a:t>
            </a:r>
            <a:r>
              <a:rPr lang="en-US" altLang="en-US" sz="2000" b="1" dirty="0" err="1">
                <a:solidFill>
                  <a:srgbClr val="00B050"/>
                </a:solidFill>
              </a:rPr>
              <a:t>useContext</a:t>
            </a:r>
            <a:r>
              <a:rPr lang="en-US" altLang="en-US" sz="2000" b="1" dirty="0">
                <a:solidFill>
                  <a:srgbClr val="00B050"/>
                </a:solidFill>
              </a:rPr>
              <a:t>(</a:t>
            </a:r>
            <a:r>
              <a:rPr lang="en-US" altLang="en-US" sz="2000" b="1" dirty="0" err="1">
                <a:solidFill>
                  <a:srgbClr val="00B050"/>
                </a:solidFill>
              </a:rPr>
              <a:t>AppContext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a:t>
            </a:r>
            <a:r>
              <a:rPr lang="en-US" altLang="en-US" sz="2000" b="1" dirty="0" err="1">
                <a:solidFill>
                  <a:srgbClr val="00B050"/>
                </a:solidFill>
              </a:rPr>
              <a:t>CountDisplay</a:t>
            </a:r>
            <a:r>
              <a:rPr lang="en-US" altLang="en-US" sz="2000" b="1" dirty="0">
                <a:solidFill>
                  <a:srgbClr val="00B050"/>
                </a:solidFill>
              </a:rPr>
              <a:t> Component (only cares about count)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CountDisplay</a:t>
            </a:r>
            <a:r>
              <a:rPr lang="en-US" altLang="en-US" sz="2000" b="1" dirty="0">
                <a:solidFill>
                  <a:srgbClr val="00B050"/>
                </a:solidFill>
              </a:rPr>
              <a:t> = () =&gt; {</a:t>
            </a:r>
          </a:p>
          <a:p>
            <a:pPr>
              <a:spcBef>
                <a:spcPct val="0"/>
              </a:spcBef>
              <a:buClrTx/>
              <a:buSzTx/>
              <a:buFontTx/>
              <a:buNone/>
            </a:pPr>
            <a:r>
              <a:rPr lang="en-US" altLang="en-US" sz="2000" b="1" dirty="0">
                <a:solidFill>
                  <a:srgbClr val="00B050"/>
                </a:solidFill>
              </a:rPr>
              <a:t>  const { count } = </a:t>
            </a:r>
            <a:r>
              <a:rPr lang="en-US" altLang="en-US" sz="2000" b="1" dirty="0" err="1">
                <a:solidFill>
                  <a:srgbClr val="00B050"/>
                </a:solidFill>
              </a:rPr>
              <a:t>useAppContext</a:t>
            </a:r>
            <a:r>
              <a:rPr lang="en-US" altLang="en-US" sz="2000" b="1" dirty="0">
                <a:solidFill>
                  <a:srgbClr val="00B050"/>
                </a:solidFill>
              </a:rPr>
              <a:t>();</a:t>
            </a:r>
          </a:p>
          <a:p>
            <a:pPr>
              <a:spcBef>
                <a:spcPct val="0"/>
              </a:spcBef>
              <a:buClrTx/>
              <a:buSzTx/>
              <a:buFontTx/>
              <a:buNone/>
            </a:pPr>
            <a:r>
              <a:rPr lang="en-US" altLang="en-US" sz="2000" b="1" dirty="0">
                <a:solidFill>
                  <a:srgbClr val="00B050"/>
                </a:solidFill>
              </a:rPr>
              <a:t>  return &lt;div&gt;Count: {count}&lt;/div&gt;;</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a:t>
            </a:r>
            <a:r>
              <a:rPr lang="en-US" altLang="en-US" sz="2000" b="1" dirty="0" err="1">
                <a:solidFill>
                  <a:srgbClr val="00B050"/>
                </a:solidFill>
              </a:rPr>
              <a:t>TextDisplay</a:t>
            </a:r>
            <a:r>
              <a:rPr lang="en-US" altLang="en-US" sz="2000" b="1" dirty="0">
                <a:solidFill>
                  <a:srgbClr val="00B050"/>
                </a:solidFill>
              </a:rPr>
              <a:t> Component (only cares about text)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TextDisplay</a:t>
            </a:r>
            <a:r>
              <a:rPr lang="en-US" altLang="en-US" sz="2000" b="1" dirty="0">
                <a:solidFill>
                  <a:srgbClr val="00B050"/>
                </a:solidFill>
              </a:rPr>
              <a:t> = () =&gt; {</a:t>
            </a:r>
          </a:p>
          <a:p>
            <a:pPr>
              <a:spcBef>
                <a:spcPct val="0"/>
              </a:spcBef>
              <a:buClrTx/>
              <a:buSzTx/>
              <a:buFontTx/>
              <a:buNone/>
            </a:pPr>
            <a:r>
              <a:rPr lang="en-US" altLang="en-US" sz="2000" b="1" dirty="0">
                <a:solidFill>
                  <a:srgbClr val="00B050"/>
                </a:solidFill>
              </a:rPr>
              <a:t>  const { text } = </a:t>
            </a:r>
            <a:r>
              <a:rPr lang="en-US" altLang="en-US" sz="2000" b="1" dirty="0" err="1">
                <a:solidFill>
                  <a:srgbClr val="00B050"/>
                </a:solidFill>
              </a:rPr>
              <a:t>useAppContext</a:t>
            </a:r>
            <a:r>
              <a:rPr lang="en-US" altLang="en-US" sz="2000" b="1" dirty="0">
                <a:solidFill>
                  <a:srgbClr val="00B050"/>
                </a:solidFill>
              </a:rPr>
              <a:t>();</a:t>
            </a:r>
          </a:p>
          <a:p>
            <a:pPr>
              <a:spcBef>
                <a:spcPct val="0"/>
              </a:spcBef>
              <a:buClrTx/>
              <a:buSzTx/>
              <a:buFontTx/>
              <a:buNone/>
            </a:pPr>
            <a:r>
              <a:rPr lang="en-US" altLang="en-US" sz="2000" b="1" dirty="0">
                <a:solidFill>
                  <a:srgbClr val="00B050"/>
                </a:solidFill>
              </a:rPr>
              <a:t>  return &lt;div&gt;Text: {text}&lt;/div&gt;;</a:t>
            </a:r>
          </a:p>
          <a:p>
            <a:pPr>
              <a:spcBef>
                <a:spcPct val="0"/>
              </a:spcBef>
              <a:buClrTx/>
              <a:buSzTx/>
              <a:buFontTx/>
              <a:buNone/>
            </a:pPr>
            <a:r>
              <a:rPr lang="en-US" altLang="en-US" sz="2000" b="1" dirty="0">
                <a:solidFill>
                  <a:srgbClr val="00B050"/>
                </a:solidFill>
              </a:rPr>
              <a:t>};</a:t>
            </a:r>
          </a:p>
        </p:txBody>
      </p:sp>
      <p:sp>
        <p:nvSpPr>
          <p:cNvPr id="4" name="TextBox 3">
            <a:extLst>
              <a:ext uri="{FF2B5EF4-FFF2-40B4-BE49-F238E27FC236}">
                <a16:creationId xmlns:a16="http://schemas.microsoft.com/office/drawing/2014/main" id="{E284B455-4056-5C41-5197-8305FD955809}"/>
              </a:ext>
            </a:extLst>
          </p:cNvPr>
          <p:cNvSpPr txBox="1"/>
          <p:nvPr/>
        </p:nvSpPr>
        <p:spPr>
          <a:xfrm>
            <a:off x="9220200" y="1981200"/>
            <a:ext cx="2057400" cy="1938992"/>
          </a:xfrm>
          <a:prstGeom prst="rect">
            <a:avLst/>
          </a:prstGeom>
          <a:noFill/>
        </p:spPr>
        <p:txBody>
          <a:bodyPr wrap="square" rtlCol="0">
            <a:spAutoFit/>
          </a:bodyPr>
          <a:lstStyle/>
          <a:p>
            <a:r>
              <a:rPr lang="en-US" sz="2000" b="1" dirty="0">
                <a:solidFill>
                  <a:srgbClr val="FF0000"/>
                </a:solidFill>
              </a:rPr>
              <a:t>All this is to be copy pasted in the App.js file, it is the continuation of previous slide.</a:t>
            </a:r>
          </a:p>
        </p:txBody>
      </p:sp>
    </p:spTree>
    <p:extLst>
      <p:ext uri="{BB962C8B-B14F-4D97-AF65-F5344CB8AC3E}">
        <p14:creationId xmlns:p14="http://schemas.microsoft.com/office/powerpoint/2010/main" val="482604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13682-AFD9-11A5-81E6-4D607D1CF9D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306EA74-C190-EDB3-44B3-1264FA13EDF7}"/>
              </a:ext>
            </a:extLst>
          </p:cNvPr>
          <p:cNvSpPr txBox="1">
            <a:spLocks noGrp="1"/>
          </p:cNvSpPr>
          <p:nvPr>
            <p:ph type="title"/>
          </p:nvPr>
        </p:nvSpPr>
        <p:spPr>
          <a:xfrm>
            <a:off x="457200" y="228600"/>
            <a:ext cx="80831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a:t>Context API</a:t>
            </a:r>
            <a:endParaRPr spc="-10" dirty="0"/>
          </a:p>
        </p:txBody>
      </p:sp>
      <p:sp>
        <p:nvSpPr>
          <p:cNvPr id="3" name="object 3">
            <a:extLst>
              <a:ext uri="{FF2B5EF4-FFF2-40B4-BE49-F238E27FC236}">
                <a16:creationId xmlns:a16="http://schemas.microsoft.com/office/drawing/2014/main" id="{E947552C-6D19-39A1-9A20-F049828FABB0}"/>
              </a:ext>
            </a:extLst>
          </p:cNvPr>
          <p:cNvSpPr txBox="1"/>
          <p:nvPr/>
        </p:nvSpPr>
        <p:spPr>
          <a:xfrm>
            <a:off x="457200" y="915133"/>
            <a:ext cx="10134600" cy="5673348"/>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const Main = () =&gt; {</a:t>
            </a:r>
          </a:p>
          <a:p>
            <a:pPr>
              <a:spcBef>
                <a:spcPct val="0"/>
              </a:spcBef>
              <a:buClrTx/>
              <a:buSzTx/>
              <a:buFontTx/>
              <a:buNone/>
            </a:pPr>
            <a:r>
              <a:rPr lang="en-US" altLang="en-US" sz="2000" b="1" dirty="0">
                <a:solidFill>
                  <a:srgbClr val="00B050"/>
                </a:solidFill>
              </a:rPr>
              <a:t>  const { </a:t>
            </a:r>
            <a:r>
              <a:rPr lang="en-US" altLang="en-US" sz="2000" b="1" dirty="0" err="1">
                <a:solidFill>
                  <a:srgbClr val="00B050"/>
                </a:solidFill>
              </a:rPr>
              <a:t>setCount</a:t>
            </a:r>
            <a:r>
              <a:rPr lang="en-US" altLang="en-US" sz="2000" b="1" dirty="0">
                <a:solidFill>
                  <a:srgbClr val="00B050"/>
                </a:solidFill>
              </a:rPr>
              <a:t>, </a:t>
            </a:r>
            <a:r>
              <a:rPr lang="en-US" altLang="en-US" sz="2000" b="1" dirty="0" err="1">
                <a:solidFill>
                  <a:srgbClr val="00B050"/>
                </a:solidFill>
              </a:rPr>
              <a:t>setText</a:t>
            </a:r>
            <a:r>
              <a:rPr lang="en-US" altLang="en-US" sz="2000" b="1" dirty="0">
                <a:solidFill>
                  <a:srgbClr val="00B050"/>
                </a:solidFill>
              </a:rPr>
              <a:t> } = </a:t>
            </a:r>
            <a:r>
              <a:rPr lang="en-US" altLang="en-US" sz="2000" b="1" dirty="0" err="1">
                <a:solidFill>
                  <a:srgbClr val="00B050"/>
                </a:solidFill>
              </a:rPr>
              <a:t>useAppContext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CountDisplay</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TextDisplay</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 =&gt; </a:t>
            </a:r>
            <a:r>
              <a:rPr lang="en-US" altLang="en-US" sz="2000" b="1" dirty="0" err="1">
                <a:solidFill>
                  <a:srgbClr val="00B050"/>
                </a:solidFill>
              </a:rPr>
              <a:t>setCount</a:t>
            </a:r>
            <a:r>
              <a:rPr lang="en-US" altLang="en-US" sz="2000" b="1" dirty="0">
                <a:solidFill>
                  <a:srgbClr val="00B050"/>
                </a:solidFill>
              </a:rPr>
              <a:t>((</a:t>
            </a:r>
            <a:r>
              <a:rPr lang="en-US" altLang="en-US" sz="2000" b="1" dirty="0" err="1">
                <a:solidFill>
                  <a:srgbClr val="00B050"/>
                </a:solidFill>
              </a:rPr>
              <a:t>prev</a:t>
            </a:r>
            <a:r>
              <a:rPr lang="en-US" altLang="en-US" sz="2000" b="1" dirty="0">
                <a:solidFill>
                  <a:srgbClr val="00B050"/>
                </a:solidFill>
              </a:rPr>
              <a:t>) =&gt; </a:t>
            </a:r>
            <a:r>
              <a:rPr lang="en-US" altLang="en-US" sz="2000" b="1" dirty="0" err="1">
                <a:solidFill>
                  <a:srgbClr val="00B050"/>
                </a:solidFill>
              </a:rPr>
              <a:t>prev</a:t>
            </a:r>
            <a:r>
              <a:rPr lang="en-US" altLang="en-US" sz="2000" b="1" dirty="0">
                <a:solidFill>
                  <a:srgbClr val="00B050"/>
                </a:solidFill>
              </a:rPr>
              <a:t> + 1)}&gt;Increment Count&lt;/button&gt;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 =&gt; </a:t>
            </a:r>
            <a:r>
              <a:rPr lang="en-US" altLang="en-US" sz="2000" b="1" dirty="0" err="1">
                <a:solidFill>
                  <a:srgbClr val="00B050"/>
                </a:solidFill>
              </a:rPr>
              <a:t>setText</a:t>
            </a:r>
            <a:r>
              <a:rPr lang="en-US" altLang="en-US" sz="2000" b="1" dirty="0">
                <a:solidFill>
                  <a:srgbClr val="00B050"/>
                </a:solidFill>
              </a:rPr>
              <a:t>("World")}&gt;Change Text&lt;/button&gt;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a:t>
            </a:r>
          </a:p>
          <a:p>
            <a:pPr>
              <a:spcBef>
                <a:spcPct val="0"/>
              </a:spcBef>
              <a:buClrTx/>
              <a:buSzTx/>
              <a:buFontTx/>
              <a:buNone/>
            </a:pPr>
            <a:r>
              <a:rPr lang="en-US" altLang="en-US" sz="2000" b="1" dirty="0">
                <a:solidFill>
                  <a:srgbClr val="00B050"/>
                </a:solidFill>
              </a:rPr>
              <a:t>};</a:t>
            </a:r>
          </a:p>
          <a:p>
            <a:pPr>
              <a:spcBef>
                <a:spcPct val="0"/>
              </a:spcBef>
              <a:buClrTx/>
              <a:buSzTx/>
              <a:buFontTx/>
              <a:buNone/>
            </a:pPr>
            <a:r>
              <a:rPr lang="en-US" altLang="en-US" sz="2000" b="1" dirty="0">
                <a:solidFill>
                  <a:srgbClr val="00B050"/>
                </a:solidFill>
              </a:rPr>
              <a:t>export default const App = () =&gt;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AppProvider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&lt;Main /&gt;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AppProvider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p:txBody>
      </p:sp>
      <p:sp>
        <p:nvSpPr>
          <p:cNvPr id="4" name="TextBox 3">
            <a:extLst>
              <a:ext uri="{FF2B5EF4-FFF2-40B4-BE49-F238E27FC236}">
                <a16:creationId xmlns:a16="http://schemas.microsoft.com/office/drawing/2014/main" id="{5C2A9B90-6338-6355-F22C-CC64B123E534}"/>
              </a:ext>
            </a:extLst>
          </p:cNvPr>
          <p:cNvSpPr txBox="1"/>
          <p:nvPr/>
        </p:nvSpPr>
        <p:spPr>
          <a:xfrm>
            <a:off x="9296400" y="795422"/>
            <a:ext cx="2057400" cy="1938992"/>
          </a:xfrm>
          <a:prstGeom prst="rect">
            <a:avLst/>
          </a:prstGeom>
          <a:noFill/>
        </p:spPr>
        <p:txBody>
          <a:bodyPr wrap="square" rtlCol="0">
            <a:spAutoFit/>
          </a:bodyPr>
          <a:lstStyle/>
          <a:p>
            <a:r>
              <a:rPr lang="en-US" sz="2000" b="1" dirty="0">
                <a:solidFill>
                  <a:srgbClr val="FF0000"/>
                </a:solidFill>
              </a:rPr>
              <a:t>All this is to be copy pasted in the App.js file, it is the continuation of previous slide.</a:t>
            </a:r>
          </a:p>
        </p:txBody>
      </p:sp>
    </p:spTree>
    <p:extLst>
      <p:ext uri="{BB962C8B-B14F-4D97-AF65-F5344CB8AC3E}">
        <p14:creationId xmlns:p14="http://schemas.microsoft.com/office/powerpoint/2010/main" val="228791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9AE67-7EE9-77D1-34FC-83708AC3A4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E00FA5-9667-BCDB-4B48-D9269F1D6912}"/>
              </a:ext>
            </a:extLst>
          </p:cNvPr>
          <p:cNvSpPr txBox="1">
            <a:spLocks noGrp="1"/>
          </p:cNvSpPr>
          <p:nvPr>
            <p:ph type="title"/>
          </p:nvPr>
        </p:nvSpPr>
        <p:spPr>
          <a:xfrm>
            <a:off x="457200" y="228600"/>
            <a:ext cx="80831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err="1"/>
              <a:t>Zustand</a:t>
            </a:r>
            <a:endParaRPr spc="-10" dirty="0"/>
          </a:p>
        </p:txBody>
      </p:sp>
      <p:sp>
        <p:nvSpPr>
          <p:cNvPr id="3" name="object 3">
            <a:extLst>
              <a:ext uri="{FF2B5EF4-FFF2-40B4-BE49-F238E27FC236}">
                <a16:creationId xmlns:a16="http://schemas.microsoft.com/office/drawing/2014/main" id="{A20D6258-A91E-0BE3-F2B1-B819FEAB473D}"/>
              </a:ext>
            </a:extLst>
          </p:cNvPr>
          <p:cNvSpPr txBox="1"/>
          <p:nvPr/>
        </p:nvSpPr>
        <p:spPr>
          <a:xfrm>
            <a:off x="609600" y="914400"/>
            <a:ext cx="8616527" cy="4750018"/>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import create from '</a:t>
            </a:r>
            <a:r>
              <a:rPr lang="en-US" altLang="en-US" sz="2000" b="1" dirty="0" err="1">
                <a:solidFill>
                  <a:srgbClr val="00B050"/>
                </a:solidFill>
              </a:rPr>
              <a:t>zustand</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useStore</a:t>
            </a:r>
            <a:r>
              <a:rPr lang="en-US" altLang="en-US" sz="2000" b="1" dirty="0">
                <a:solidFill>
                  <a:srgbClr val="00B050"/>
                </a:solidFill>
              </a:rPr>
              <a:t> = create((set) =&gt; ({</a:t>
            </a:r>
          </a:p>
          <a:p>
            <a:pPr>
              <a:spcBef>
                <a:spcPct val="0"/>
              </a:spcBef>
              <a:buClrTx/>
              <a:buSzTx/>
              <a:buFontTx/>
              <a:buNone/>
            </a:pPr>
            <a:r>
              <a:rPr lang="en-US" altLang="en-US" sz="2000" b="1" dirty="0">
                <a:solidFill>
                  <a:srgbClr val="00B050"/>
                </a:solidFill>
              </a:rPr>
              <a:t>  count: 0,</a:t>
            </a:r>
          </a:p>
          <a:p>
            <a:pPr>
              <a:spcBef>
                <a:spcPct val="0"/>
              </a:spcBef>
              <a:buClrTx/>
              <a:buSzTx/>
              <a:buFontTx/>
              <a:buNone/>
            </a:pPr>
            <a:r>
              <a:rPr lang="en-US" altLang="en-US" sz="2000" b="1" dirty="0">
                <a:solidFill>
                  <a:srgbClr val="00B050"/>
                </a:solidFill>
              </a:rPr>
              <a:t>  text: "Hello",</a:t>
            </a:r>
          </a:p>
          <a:p>
            <a:pPr>
              <a:spcBef>
                <a:spcPct val="0"/>
              </a:spcBef>
              <a:buClrTx/>
              <a:buSzTx/>
              <a:buFontTx/>
              <a:buNone/>
            </a:pPr>
            <a:r>
              <a:rPr lang="en-US" altLang="en-US" sz="2000" b="1" dirty="0">
                <a:solidFill>
                  <a:srgbClr val="00B050"/>
                </a:solidFill>
              </a:rPr>
              <a:t>  increment: () =&gt; set((state) =&gt; ({ count: </a:t>
            </a:r>
            <a:r>
              <a:rPr lang="en-US" altLang="en-US" sz="2000" b="1" dirty="0" err="1">
                <a:solidFill>
                  <a:srgbClr val="00B050"/>
                </a:solidFill>
              </a:rPr>
              <a:t>state.count</a:t>
            </a:r>
            <a:r>
              <a:rPr lang="en-US" altLang="en-US" sz="2000" b="1" dirty="0">
                <a:solidFill>
                  <a:srgbClr val="00B050"/>
                </a:solidFill>
              </a:rPr>
              <a:t> + 1 })),</a:t>
            </a:r>
          </a:p>
          <a:p>
            <a:pPr>
              <a:spcBef>
                <a:spcPct val="0"/>
              </a:spcBef>
              <a:buClrTx/>
              <a:buSzTx/>
              <a:buFontTx/>
              <a:buNone/>
            </a:pPr>
            <a:r>
              <a:rPr lang="en-US" altLang="en-US" sz="2000" b="1" dirty="0">
                <a:solidFill>
                  <a:srgbClr val="00B050"/>
                </a:solidFill>
              </a:rPr>
              <a:t>  </a:t>
            </a:r>
            <a:r>
              <a:rPr lang="en-US" altLang="en-US" sz="2000" b="1" dirty="0" err="1">
                <a:solidFill>
                  <a:srgbClr val="00B050"/>
                </a:solidFill>
              </a:rPr>
              <a:t>setText</a:t>
            </a:r>
            <a:r>
              <a:rPr lang="en-US" altLang="en-US" sz="2000" b="1" dirty="0">
                <a:solidFill>
                  <a:srgbClr val="00B050"/>
                </a:solidFill>
              </a:rPr>
              <a:t>: (</a:t>
            </a:r>
            <a:r>
              <a:rPr lang="en-US" altLang="en-US" sz="2000" b="1" dirty="0" err="1">
                <a:solidFill>
                  <a:srgbClr val="00B050"/>
                </a:solidFill>
              </a:rPr>
              <a:t>newText</a:t>
            </a:r>
            <a:r>
              <a:rPr lang="en-US" altLang="en-US" sz="2000" b="1" dirty="0">
                <a:solidFill>
                  <a:srgbClr val="00B050"/>
                </a:solidFill>
              </a:rPr>
              <a:t>) =&gt; set({ text: </a:t>
            </a:r>
            <a:r>
              <a:rPr lang="en-US" altLang="en-US" sz="2000" b="1" dirty="0" err="1">
                <a:solidFill>
                  <a:srgbClr val="00B050"/>
                </a:solidFill>
              </a:rPr>
              <a:t>newText</a:t>
            </a:r>
            <a:r>
              <a:rPr lang="en-US" altLang="en-US" sz="2000" b="1" dirty="0">
                <a:solidFill>
                  <a:srgbClr val="00B050"/>
                </a:solidFill>
              </a:rPr>
              <a:t> }),</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a:t>
            </a:r>
            <a:r>
              <a:rPr lang="en-US" altLang="en-US" sz="2000" b="1" dirty="0" err="1">
                <a:solidFill>
                  <a:srgbClr val="00B050"/>
                </a:solidFill>
              </a:rPr>
              <a:t>CountDisplay</a:t>
            </a:r>
            <a:r>
              <a:rPr lang="en-US" altLang="en-US" sz="2000" b="1" dirty="0">
                <a:solidFill>
                  <a:srgbClr val="00B050"/>
                </a:solidFill>
              </a:rPr>
              <a:t> Component (only cares about count)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CountDisplay</a:t>
            </a:r>
            <a:r>
              <a:rPr lang="en-US" altLang="en-US" sz="2000" b="1" dirty="0">
                <a:solidFill>
                  <a:srgbClr val="00B050"/>
                </a:solidFill>
              </a:rPr>
              <a:t> = () =&gt; {</a:t>
            </a:r>
          </a:p>
          <a:p>
            <a:pPr>
              <a:spcBef>
                <a:spcPct val="0"/>
              </a:spcBef>
              <a:buClrTx/>
              <a:buSzTx/>
              <a:buFontTx/>
              <a:buNone/>
            </a:pPr>
            <a:r>
              <a:rPr lang="en-US" altLang="en-US" sz="2000" b="1" dirty="0">
                <a:solidFill>
                  <a:srgbClr val="00B050"/>
                </a:solidFill>
              </a:rPr>
              <a:t>  const count = </a:t>
            </a:r>
            <a:r>
              <a:rPr lang="en-US" altLang="en-US" sz="2000" b="1" dirty="0" err="1">
                <a:solidFill>
                  <a:srgbClr val="00B050"/>
                </a:solidFill>
              </a:rPr>
              <a:t>useStore</a:t>
            </a:r>
            <a:r>
              <a:rPr lang="en-US" altLang="en-US" sz="2000" b="1" dirty="0">
                <a:solidFill>
                  <a:srgbClr val="00B050"/>
                </a:solidFill>
              </a:rPr>
              <a:t>((state) =&gt; </a:t>
            </a:r>
            <a:r>
              <a:rPr lang="en-US" altLang="en-US" sz="2000" b="1" dirty="0" err="1">
                <a:solidFill>
                  <a:srgbClr val="00B050"/>
                </a:solidFill>
              </a:rPr>
              <a:t>state.count</a:t>
            </a:r>
            <a:r>
              <a:rPr lang="en-US" altLang="en-US" sz="2000" b="1" dirty="0">
                <a:solidFill>
                  <a:srgbClr val="00B050"/>
                </a:solidFill>
              </a:rPr>
              <a:t>); </a:t>
            </a:r>
          </a:p>
          <a:p>
            <a:pPr>
              <a:spcBef>
                <a:spcPct val="0"/>
              </a:spcBef>
              <a:buClrTx/>
              <a:buSzTx/>
              <a:buFontTx/>
              <a:buNone/>
            </a:pPr>
            <a:r>
              <a:rPr lang="en-US" altLang="en-US" sz="2000" b="1" dirty="0">
                <a:solidFill>
                  <a:srgbClr val="00B050"/>
                </a:solidFill>
              </a:rPr>
              <a:t>  return &lt;div&gt;Count: {count}&lt;/div&gt;;</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p:txBody>
      </p:sp>
      <p:sp>
        <p:nvSpPr>
          <p:cNvPr id="4" name="TextBox 3">
            <a:extLst>
              <a:ext uri="{FF2B5EF4-FFF2-40B4-BE49-F238E27FC236}">
                <a16:creationId xmlns:a16="http://schemas.microsoft.com/office/drawing/2014/main" id="{680F5345-A29D-1BC9-2A5B-4E8469F38E7F}"/>
              </a:ext>
            </a:extLst>
          </p:cNvPr>
          <p:cNvSpPr txBox="1"/>
          <p:nvPr/>
        </p:nvSpPr>
        <p:spPr>
          <a:xfrm>
            <a:off x="9226127" y="2057400"/>
            <a:ext cx="2057400" cy="1015663"/>
          </a:xfrm>
          <a:prstGeom prst="rect">
            <a:avLst/>
          </a:prstGeom>
          <a:noFill/>
        </p:spPr>
        <p:txBody>
          <a:bodyPr wrap="square" rtlCol="0">
            <a:spAutoFit/>
          </a:bodyPr>
          <a:lstStyle/>
          <a:p>
            <a:r>
              <a:rPr lang="en-US" sz="2000" b="1" dirty="0">
                <a:solidFill>
                  <a:srgbClr val="FF0000"/>
                </a:solidFill>
              </a:rPr>
              <a:t>All this is to be copy pasted in the App.js file.</a:t>
            </a:r>
          </a:p>
        </p:txBody>
      </p:sp>
    </p:spTree>
    <p:extLst>
      <p:ext uri="{BB962C8B-B14F-4D97-AF65-F5344CB8AC3E}">
        <p14:creationId xmlns:p14="http://schemas.microsoft.com/office/powerpoint/2010/main" val="74330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9E41B-1387-1E3B-C273-B08B694F040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08DC77-3004-EED0-63AC-791A5253CDFA}"/>
              </a:ext>
            </a:extLst>
          </p:cNvPr>
          <p:cNvSpPr txBox="1">
            <a:spLocks noGrp="1"/>
          </p:cNvSpPr>
          <p:nvPr>
            <p:ph type="title"/>
          </p:nvPr>
        </p:nvSpPr>
        <p:spPr>
          <a:xfrm>
            <a:off x="457200" y="228600"/>
            <a:ext cx="8083127" cy="566822"/>
          </a:xfrm>
          <a:prstGeom prst="rect">
            <a:avLst/>
          </a:prstGeom>
        </p:spPr>
        <p:txBody>
          <a:bodyPr vert="horz" wrap="square" lIns="0" tIns="12700" rIns="0" bIns="0" rtlCol="0">
            <a:spAutoFit/>
          </a:bodyPr>
          <a:lstStyle/>
          <a:p>
            <a:pPr marL="12700">
              <a:lnSpc>
                <a:spcPct val="100000"/>
              </a:lnSpc>
              <a:spcBef>
                <a:spcPts val="100"/>
              </a:spcBef>
            </a:pPr>
            <a:r>
              <a:rPr lang="en-US" altLang="en-US" dirty="0" err="1"/>
              <a:t>Zustand</a:t>
            </a:r>
            <a:endParaRPr spc="-10" dirty="0"/>
          </a:p>
        </p:txBody>
      </p:sp>
      <p:sp>
        <p:nvSpPr>
          <p:cNvPr id="3" name="object 3">
            <a:extLst>
              <a:ext uri="{FF2B5EF4-FFF2-40B4-BE49-F238E27FC236}">
                <a16:creationId xmlns:a16="http://schemas.microsoft.com/office/drawing/2014/main" id="{E5987A0F-6DE0-F1C6-4AC0-A246FD0A3930}"/>
              </a:ext>
            </a:extLst>
          </p:cNvPr>
          <p:cNvSpPr txBox="1"/>
          <p:nvPr/>
        </p:nvSpPr>
        <p:spPr>
          <a:xfrm>
            <a:off x="609600" y="795422"/>
            <a:ext cx="8616527" cy="5981125"/>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a:t>
            </a:r>
            <a:r>
              <a:rPr lang="en-US" altLang="en-US" sz="2000" b="1" dirty="0" err="1">
                <a:solidFill>
                  <a:srgbClr val="00B050"/>
                </a:solidFill>
              </a:rPr>
              <a:t>TextDisplay</a:t>
            </a:r>
            <a:r>
              <a:rPr lang="en-US" altLang="en-US" sz="2000" b="1" dirty="0">
                <a:solidFill>
                  <a:srgbClr val="00B050"/>
                </a:solidFill>
              </a:rPr>
              <a:t> Component (only cares about text)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TextDisplay</a:t>
            </a:r>
            <a:r>
              <a:rPr lang="en-US" altLang="en-US" sz="2000" b="1" dirty="0">
                <a:solidFill>
                  <a:srgbClr val="00B050"/>
                </a:solidFill>
              </a:rPr>
              <a:t> = () =&gt; {</a:t>
            </a:r>
          </a:p>
          <a:p>
            <a:pPr>
              <a:spcBef>
                <a:spcPct val="0"/>
              </a:spcBef>
              <a:buClrTx/>
              <a:buSzTx/>
              <a:buFontTx/>
              <a:buNone/>
            </a:pPr>
            <a:r>
              <a:rPr lang="en-US" altLang="en-US" sz="2000" b="1" dirty="0">
                <a:solidFill>
                  <a:srgbClr val="00B050"/>
                </a:solidFill>
              </a:rPr>
              <a:t>  const text = </a:t>
            </a:r>
            <a:r>
              <a:rPr lang="en-US" altLang="en-US" sz="2000" b="1" dirty="0" err="1">
                <a:solidFill>
                  <a:srgbClr val="00B050"/>
                </a:solidFill>
              </a:rPr>
              <a:t>useStore</a:t>
            </a:r>
            <a:r>
              <a:rPr lang="en-US" altLang="en-US" sz="2000" b="1" dirty="0">
                <a:solidFill>
                  <a:srgbClr val="00B050"/>
                </a:solidFill>
              </a:rPr>
              <a:t>((state) =&gt; </a:t>
            </a:r>
            <a:r>
              <a:rPr lang="en-US" altLang="en-US" sz="2000" b="1" dirty="0" err="1">
                <a:solidFill>
                  <a:srgbClr val="00B050"/>
                </a:solidFill>
              </a:rPr>
              <a:t>state.text</a:t>
            </a:r>
            <a:r>
              <a:rPr lang="en-US" altLang="en-US" sz="2000" b="1" dirty="0">
                <a:solidFill>
                  <a:srgbClr val="00B050"/>
                </a:solidFill>
              </a:rPr>
              <a:t>);    </a:t>
            </a:r>
          </a:p>
          <a:p>
            <a:pPr>
              <a:spcBef>
                <a:spcPct val="0"/>
              </a:spcBef>
              <a:buClrTx/>
              <a:buSzTx/>
              <a:buFontTx/>
              <a:buNone/>
            </a:pPr>
            <a:r>
              <a:rPr lang="en-US" altLang="en-US" sz="2000" b="1" dirty="0">
                <a:solidFill>
                  <a:srgbClr val="00B050"/>
                </a:solidFill>
              </a:rPr>
              <a:t>  return &lt;div&gt;Text: {text}&lt;/div&gt;;</a:t>
            </a:r>
          </a:p>
          <a:p>
            <a:pPr>
              <a:spcBef>
                <a:spcPct val="0"/>
              </a:spcBef>
              <a:buClrTx/>
              <a:buSzTx/>
              <a:buFontTx/>
              <a:buNone/>
            </a:pP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export default const App = () =&gt; {</a:t>
            </a:r>
          </a:p>
          <a:p>
            <a:pPr>
              <a:spcBef>
                <a:spcPct val="0"/>
              </a:spcBef>
              <a:buClrTx/>
              <a:buSzTx/>
              <a:buFontTx/>
              <a:buNone/>
            </a:pPr>
            <a:r>
              <a:rPr lang="en-US" altLang="en-US" sz="2000" b="1" dirty="0">
                <a:solidFill>
                  <a:srgbClr val="00B050"/>
                </a:solidFill>
              </a:rPr>
              <a:t>  const increment = </a:t>
            </a:r>
            <a:r>
              <a:rPr lang="en-US" altLang="en-US" sz="2000" b="1" dirty="0" err="1">
                <a:solidFill>
                  <a:srgbClr val="00B050"/>
                </a:solidFill>
              </a:rPr>
              <a:t>useStore</a:t>
            </a:r>
            <a:r>
              <a:rPr lang="en-US" altLang="en-US" sz="2000" b="1" dirty="0">
                <a:solidFill>
                  <a:srgbClr val="00B050"/>
                </a:solidFill>
              </a:rPr>
              <a:t>((state) =&gt; </a:t>
            </a:r>
            <a:r>
              <a:rPr lang="en-US" altLang="en-US" sz="2000" b="1" dirty="0" err="1">
                <a:solidFill>
                  <a:srgbClr val="00B050"/>
                </a:solidFill>
              </a:rPr>
              <a:t>state.increment</a:t>
            </a:r>
            <a:r>
              <a:rPr lang="en-US" altLang="en-US" sz="2000" b="1" dirty="0">
                <a:solidFill>
                  <a:srgbClr val="00B050"/>
                </a:solidFill>
              </a:rPr>
              <a:t>);</a:t>
            </a:r>
          </a:p>
          <a:p>
            <a:pPr>
              <a:spcBef>
                <a:spcPct val="0"/>
              </a:spcBef>
              <a:buClrTx/>
              <a:buSzTx/>
              <a:buFontTx/>
              <a:buNone/>
            </a:pPr>
            <a:r>
              <a:rPr lang="en-US" altLang="en-US" sz="2000" b="1" dirty="0">
                <a:solidFill>
                  <a:srgbClr val="00B050"/>
                </a:solidFill>
              </a:rPr>
              <a:t>  const </a:t>
            </a:r>
            <a:r>
              <a:rPr lang="en-US" altLang="en-US" sz="2000" b="1" dirty="0" err="1">
                <a:solidFill>
                  <a:srgbClr val="00B050"/>
                </a:solidFill>
              </a:rPr>
              <a:t>setText</a:t>
            </a:r>
            <a:r>
              <a:rPr lang="en-US" altLang="en-US" sz="2000" b="1" dirty="0">
                <a:solidFill>
                  <a:srgbClr val="00B050"/>
                </a:solidFill>
              </a:rPr>
              <a:t> = </a:t>
            </a:r>
            <a:r>
              <a:rPr lang="en-US" altLang="en-US" sz="2000" b="1" dirty="0" err="1">
                <a:solidFill>
                  <a:srgbClr val="00B050"/>
                </a:solidFill>
              </a:rPr>
              <a:t>useStore</a:t>
            </a:r>
            <a:r>
              <a:rPr lang="en-US" altLang="en-US" sz="2000" b="1" dirty="0">
                <a:solidFill>
                  <a:srgbClr val="00B050"/>
                </a:solidFill>
              </a:rPr>
              <a:t>((state) =&gt; </a:t>
            </a:r>
            <a:r>
              <a:rPr lang="en-US" altLang="en-US" sz="2000" b="1" dirty="0" err="1">
                <a:solidFill>
                  <a:srgbClr val="00B050"/>
                </a:solidFill>
              </a:rPr>
              <a:t>state.setText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CountDisplay</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TextDisplay</a:t>
            </a:r>
            <a:r>
              <a:rPr lang="en-US" altLang="en-US" sz="2000" b="1" dirty="0">
                <a:solidFill>
                  <a:srgbClr val="00B050"/>
                </a:solidFill>
              </a:rPr>
              <a:t> /&gt;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={increment}&gt;Increment Count&lt;/button&gt;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 =&gt; </a:t>
            </a:r>
            <a:r>
              <a:rPr lang="en-US" altLang="en-US" sz="2000" b="1" dirty="0" err="1">
                <a:solidFill>
                  <a:srgbClr val="00B050"/>
                </a:solidFill>
              </a:rPr>
              <a:t>setText</a:t>
            </a:r>
            <a:r>
              <a:rPr lang="en-US" altLang="en-US" sz="2000" b="1" dirty="0">
                <a:solidFill>
                  <a:srgbClr val="00B050"/>
                </a:solidFill>
              </a:rPr>
              <a:t>("World")}&gt;Change Text&lt;/button&gt;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a:t>
            </a:r>
          </a:p>
          <a:p>
            <a:pPr>
              <a:spcBef>
                <a:spcPct val="0"/>
              </a:spcBef>
              <a:buClrTx/>
              <a:buSzTx/>
              <a:buFontTx/>
              <a:buNone/>
            </a:pPr>
            <a:r>
              <a:rPr lang="en-US" altLang="en-US" sz="2000" b="1" dirty="0">
                <a:solidFill>
                  <a:srgbClr val="00B050"/>
                </a:solidFill>
              </a:rPr>
              <a:t>};</a:t>
            </a:r>
          </a:p>
        </p:txBody>
      </p:sp>
      <p:sp>
        <p:nvSpPr>
          <p:cNvPr id="4" name="TextBox 3">
            <a:extLst>
              <a:ext uri="{FF2B5EF4-FFF2-40B4-BE49-F238E27FC236}">
                <a16:creationId xmlns:a16="http://schemas.microsoft.com/office/drawing/2014/main" id="{A7BBD063-341E-F80C-39BE-79B382CBA69C}"/>
              </a:ext>
            </a:extLst>
          </p:cNvPr>
          <p:cNvSpPr txBox="1"/>
          <p:nvPr/>
        </p:nvSpPr>
        <p:spPr>
          <a:xfrm>
            <a:off x="8915400" y="2057400"/>
            <a:ext cx="2057400" cy="1938992"/>
          </a:xfrm>
          <a:prstGeom prst="rect">
            <a:avLst/>
          </a:prstGeom>
          <a:noFill/>
        </p:spPr>
        <p:txBody>
          <a:bodyPr wrap="square" rtlCol="0">
            <a:spAutoFit/>
          </a:bodyPr>
          <a:lstStyle/>
          <a:p>
            <a:r>
              <a:rPr lang="en-US" sz="2000" b="1" dirty="0">
                <a:solidFill>
                  <a:srgbClr val="FF0000"/>
                </a:solidFill>
              </a:rPr>
              <a:t>All this is to be copy pasted in the App.js file, it is the continuation of previous slide.</a:t>
            </a:r>
          </a:p>
        </p:txBody>
      </p:sp>
    </p:spTree>
    <p:extLst>
      <p:ext uri="{BB962C8B-B14F-4D97-AF65-F5344CB8AC3E}">
        <p14:creationId xmlns:p14="http://schemas.microsoft.com/office/powerpoint/2010/main" val="244171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34A04-8484-08F0-19B2-18A7854FC9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89F7C3-BAB2-F4A5-77A3-E4558E72F503}"/>
              </a:ext>
            </a:extLst>
          </p:cNvPr>
          <p:cNvSpPr txBox="1">
            <a:spLocks noGrp="1"/>
          </p:cNvSpPr>
          <p:nvPr>
            <p:ph type="title"/>
          </p:nvPr>
        </p:nvSpPr>
        <p:spPr>
          <a:xfrm>
            <a:off x="756073" y="642621"/>
            <a:ext cx="7270750" cy="574040"/>
          </a:xfrm>
          <a:prstGeom prst="rect">
            <a:avLst/>
          </a:prstGeom>
        </p:spPr>
        <p:txBody>
          <a:bodyPr vert="horz" wrap="square" lIns="0" tIns="12700" rIns="0" bIns="0" rtlCol="0">
            <a:spAutoFit/>
          </a:bodyPr>
          <a:lstStyle/>
          <a:p>
            <a:pPr marL="12700">
              <a:lnSpc>
                <a:spcPct val="100000"/>
              </a:lnSpc>
              <a:spcBef>
                <a:spcPts val="100"/>
              </a:spcBef>
              <a:tabLst>
                <a:tab pos="3050540" algn="l"/>
              </a:tabLst>
            </a:pPr>
            <a:r>
              <a:rPr lang="en-US" spc="-10" dirty="0"/>
              <a:t>Resources</a:t>
            </a:r>
            <a:endParaRPr spc="-10" dirty="0"/>
          </a:p>
        </p:txBody>
      </p:sp>
      <p:sp>
        <p:nvSpPr>
          <p:cNvPr id="3" name="object 3">
            <a:extLst>
              <a:ext uri="{FF2B5EF4-FFF2-40B4-BE49-F238E27FC236}">
                <a16:creationId xmlns:a16="http://schemas.microsoft.com/office/drawing/2014/main" id="{1B340FDB-1EA3-1276-A435-9EE4C0A84F87}"/>
              </a:ext>
            </a:extLst>
          </p:cNvPr>
          <p:cNvSpPr txBox="1"/>
          <p:nvPr/>
        </p:nvSpPr>
        <p:spPr>
          <a:xfrm>
            <a:off x="914400" y="1592600"/>
            <a:ext cx="6676390" cy="3672800"/>
          </a:xfrm>
          <a:prstGeom prst="rect">
            <a:avLst/>
          </a:prstGeom>
        </p:spPr>
        <p:txBody>
          <a:bodyPr vert="horz" wrap="square" lIns="0" tIns="132080" rIns="0" bIns="0" rtlCol="0">
            <a:spAutoFit/>
          </a:bodyPr>
          <a:lstStyle/>
          <a:p>
            <a:pPr marL="12700">
              <a:lnSpc>
                <a:spcPct val="100000"/>
              </a:lnSpc>
              <a:spcBef>
                <a:spcPts val="1040"/>
              </a:spcBef>
              <a:tabLst>
                <a:tab pos="354965" algn="l"/>
              </a:tabLst>
            </a:pPr>
            <a:r>
              <a:rPr sz="1800" dirty="0">
                <a:solidFill>
                  <a:srgbClr val="404040"/>
                </a:solidFill>
                <a:latin typeface="Trebuchet MS"/>
                <a:cs typeface="Trebuchet MS"/>
              </a:rPr>
              <a:t>Go</a:t>
            </a:r>
            <a:r>
              <a:rPr sz="1800" spc="55" dirty="0">
                <a:solidFill>
                  <a:srgbClr val="404040"/>
                </a:solidFill>
                <a:latin typeface="Trebuchet MS"/>
                <a:cs typeface="Trebuchet MS"/>
              </a:rPr>
              <a:t> </a:t>
            </a:r>
            <a:r>
              <a:rPr sz="1800" dirty="0">
                <a:solidFill>
                  <a:srgbClr val="404040"/>
                </a:solidFill>
                <a:latin typeface="Trebuchet MS"/>
                <a:cs typeface="Trebuchet MS"/>
              </a:rPr>
              <a:t>over</a:t>
            </a:r>
            <a:r>
              <a:rPr lang="en-US" sz="1800" dirty="0">
                <a:solidFill>
                  <a:srgbClr val="404040"/>
                </a:solidFill>
                <a:latin typeface="Trebuchet MS"/>
                <a:cs typeface="Trebuchet MS"/>
              </a:rPr>
              <a:t> </a:t>
            </a:r>
          </a:p>
          <a:p>
            <a:pPr marL="12700">
              <a:lnSpc>
                <a:spcPct val="100000"/>
              </a:lnSpc>
              <a:spcBef>
                <a:spcPts val="1040"/>
              </a:spcBef>
              <a:tabLst>
                <a:tab pos="354965" algn="l"/>
              </a:tabLst>
            </a:pPr>
            <a:r>
              <a:rPr lang="en-US" sz="1800" dirty="0">
                <a:solidFill>
                  <a:srgbClr val="404040"/>
                </a:solidFill>
                <a:latin typeface="Trebuchet MS"/>
                <a:cs typeface="Trebuchet MS"/>
                <a:hlinkClick r:id="rId2"/>
              </a:rPr>
              <a:t>https://luqmanshaban.medium.com/react-context-api-a-step-by-step-guide-8dec066fcdaf</a:t>
            </a:r>
            <a:endParaRPr lang="en-US" sz="1800" dirty="0">
              <a:solidFill>
                <a:srgbClr val="404040"/>
              </a:solidFill>
              <a:latin typeface="Trebuchet MS"/>
              <a:cs typeface="Trebuchet MS"/>
            </a:endParaRPr>
          </a:p>
          <a:p>
            <a:pPr marL="12700">
              <a:lnSpc>
                <a:spcPct val="100000"/>
              </a:lnSpc>
              <a:spcBef>
                <a:spcPts val="1040"/>
              </a:spcBef>
              <a:tabLst>
                <a:tab pos="354965" algn="l"/>
              </a:tabLst>
            </a:pPr>
            <a:r>
              <a:rPr lang="en-US" sz="1800" dirty="0">
                <a:solidFill>
                  <a:srgbClr val="404040"/>
                </a:solidFill>
                <a:latin typeface="Trebuchet MS"/>
                <a:cs typeface="Trebuchet MS"/>
                <a:hlinkClick r:id="rId3"/>
              </a:rPr>
              <a:t>https://refine.dev/blog/usecontext-and-react-context/#set-up-the-project</a:t>
            </a:r>
            <a:endParaRPr lang="en-US" dirty="0">
              <a:solidFill>
                <a:srgbClr val="404040"/>
              </a:solidFill>
              <a:latin typeface="Trebuchet MS"/>
              <a:cs typeface="Trebuchet MS"/>
            </a:endParaRPr>
          </a:p>
          <a:p>
            <a:pPr marL="12700">
              <a:lnSpc>
                <a:spcPct val="100000"/>
              </a:lnSpc>
              <a:spcBef>
                <a:spcPts val="1040"/>
              </a:spcBef>
              <a:tabLst>
                <a:tab pos="354965" algn="l"/>
              </a:tabLst>
            </a:pPr>
            <a:r>
              <a:rPr lang="en-US" sz="1800" dirty="0">
                <a:solidFill>
                  <a:srgbClr val="404040"/>
                </a:solidFill>
                <a:latin typeface="Trebuchet MS"/>
                <a:cs typeface="Trebuchet MS"/>
                <a:hlinkClick r:id="rId4"/>
              </a:rPr>
              <a:t>https://zustand-demo.pmnd.rs/</a:t>
            </a:r>
            <a:endParaRPr lang="en-US" sz="1800" dirty="0">
              <a:solidFill>
                <a:srgbClr val="404040"/>
              </a:solidFill>
              <a:latin typeface="Trebuchet MS"/>
              <a:cs typeface="Trebuchet MS"/>
            </a:endParaRPr>
          </a:p>
          <a:p>
            <a:pPr marL="12700">
              <a:lnSpc>
                <a:spcPct val="100000"/>
              </a:lnSpc>
              <a:spcBef>
                <a:spcPts val="1040"/>
              </a:spcBef>
              <a:tabLst>
                <a:tab pos="354965" algn="l"/>
              </a:tabLst>
            </a:pPr>
            <a:r>
              <a:rPr lang="en-US" sz="1800" dirty="0">
                <a:solidFill>
                  <a:srgbClr val="404040"/>
                </a:solidFill>
                <a:latin typeface="Trebuchet MS"/>
                <a:cs typeface="Trebuchet MS"/>
                <a:hlinkClick r:id="rId5"/>
              </a:rPr>
              <a:t>https://medium.com/@onix_react/zustand-state-management-for-react-feef64b2555e</a:t>
            </a:r>
            <a:endParaRPr lang="en-US" dirty="0">
              <a:solidFill>
                <a:srgbClr val="404040"/>
              </a:solidFill>
              <a:latin typeface="Trebuchet MS"/>
              <a:cs typeface="Trebuchet MS"/>
            </a:endParaRPr>
          </a:p>
          <a:p>
            <a:pPr marL="12700">
              <a:lnSpc>
                <a:spcPct val="100000"/>
              </a:lnSpc>
              <a:spcBef>
                <a:spcPts val="1040"/>
              </a:spcBef>
              <a:tabLst>
                <a:tab pos="354965" algn="l"/>
              </a:tabLst>
            </a:pPr>
            <a:r>
              <a:rPr lang="en-US" sz="1800" dirty="0">
                <a:solidFill>
                  <a:srgbClr val="404040"/>
                </a:solidFill>
                <a:latin typeface="Trebuchet MS"/>
                <a:cs typeface="Trebuchet MS"/>
                <a:hlinkClick r:id="rId6"/>
              </a:rPr>
              <a:t>https://zustand.docs.pmnd.rs/getting-started/introduction</a:t>
            </a:r>
            <a:endParaRPr lang="en-US" sz="1800" dirty="0">
              <a:solidFill>
                <a:srgbClr val="404040"/>
              </a:solidFill>
              <a:latin typeface="Trebuchet MS"/>
              <a:cs typeface="Trebuchet MS"/>
            </a:endParaRPr>
          </a:p>
          <a:p>
            <a:pPr marL="12700">
              <a:lnSpc>
                <a:spcPct val="100000"/>
              </a:lnSpc>
              <a:spcBef>
                <a:spcPts val="1040"/>
              </a:spcBef>
              <a:tabLst>
                <a:tab pos="354965" algn="l"/>
              </a:tabLst>
            </a:pPr>
            <a:endParaRPr lang="en-US" sz="1800" dirty="0">
              <a:solidFill>
                <a:srgbClr val="404040"/>
              </a:solidFill>
              <a:latin typeface="Trebuchet MS"/>
              <a:cs typeface="Trebuchet MS"/>
            </a:endParaRPr>
          </a:p>
        </p:txBody>
      </p:sp>
    </p:spTree>
    <p:extLst>
      <p:ext uri="{BB962C8B-B14F-4D97-AF65-F5344CB8AC3E}">
        <p14:creationId xmlns:p14="http://schemas.microsoft.com/office/powerpoint/2010/main" val="407246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87773-4930-77C4-0EC6-976C44732E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2DE367A-8B4B-7673-301A-4A293C1D3DF2}"/>
              </a:ext>
            </a:extLst>
          </p:cNvPr>
          <p:cNvSpPr txBox="1">
            <a:spLocks noGrp="1"/>
          </p:cNvSpPr>
          <p:nvPr>
            <p:ph type="title"/>
          </p:nvPr>
        </p:nvSpPr>
        <p:spPr>
          <a:xfrm>
            <a:off x="756072" y="642621"/>
            <a:ext cx="7473527" cy="1120820"/>
          </a:xfrm>
          <a:prstGeom prst="rect">
            <a:avLst/>
          </a:prstGeom>
        </p:spPr>
        <p:txBody>
          <a:bodyPr vert="horz" wrap="square" lIns="0" tIns="12700" rIns="0" bIns="0" rtlCol="0">
            <a:spAutoFit/>
          </a:bodyPr>
          <a:lstStyle/>
          <a:p>
            <a:pPr marL="12700">
              <a:lnSpc>
                <a:spcPct val="100000"/>
              </a:lnSpc>
              <a:spcBef>
                <a:spcPts val="100"/>
              </a:spcBef>
            </a:pPr>
            <a:r>
              <a:rPr lang="en-US" dirty="0"/>
              <a:t>State Management Can Get Difficult and Messy</a:t>
            </a:r>
            <a:endParaRPr spc="-10" dirty="0"/>
          </a:p>
        </p:txBody>
      </p:sp>
      <p:pic>
        <p:nvPicPr>
          <p:cNvPr id="34" name="Picture 33">
            <a:extLst>
              <a:ext uri="{FF2B5EF4-FFF2-40B4-BE49-F238E27FC236}">
                <a16:creationId xmlns:a16="http://schemas.microsoft.com/office/drawing/2014/main" id="{C316915A-8958-8F79-5E49-1B666E8D33DC}"/>
              </a:ext>
            </a:extLst>
          </p:cNvPr>
          <p:cNvPicPr>
            <a:picLocks noChangeAspect="1"/>
          </p:cNvPicPr>
          <p:nvPr/>
        </p:nvPicPr>
        <p:blipFill>
          <a:blip r:embed="rId3"/>
          <a:stretch>
            <a:fillRect/>
          </a:stretch>
        </p:blipFill>
        <p:spPr>
          <a:xfrm>
            <a:off x="1905000" y="2209800"/>
            <a:ext cx="5724640" cy="3267739"/>
          </a:xfrm>
          <a:prstGeom prst="rect">
            <a:avLst/>
          </a:prstGeom>
        </p:spPr>
      </p:pic>
    </p:spTree>
    <p:extLst>
      <p:ext uri="{BB962C8B-B14F-4D97-AF65-F5344CB8AC3E}">
        <p14:creationId xmlns:p14="http://schemas.microsoft.com/office/powerpoint/2010/main" val="264109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CC49B-E83D-1D37-F66B-C4C457002E6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F67A56-41C6-B51E-F8D5-0792078B7253}"/>
              </a:ext>
            </a:extLst>
          </p:cNvPr>
          <p:cNvSpPr txBox="1">
            <a:spLocks noGrp="1"/>
          </p:cNvSpPr>
          <p:nvPr>
            <p:ph type="title"/>
          </p:nvPr>
        </p:nvSpPr>
        <p:spPr>
          <a:xfrm>
            <a:off x="756072" y="642621"/>
            <a:ext cx="7473527" cy="566822"/>
          </a:xfrm>
          <a:prstGeom prst="rect">
            <a:avLst/>
          </a:prstGeom>
        </p:spPr>
        <p:txBody>
          <a:bodyPr vert="horz" wrap="square" lIns="0" tIns="12700" rIns="0" bIns="0" rtlCol="0">
            <a:spAutoFit/>
          </a:bodyPr>
          <a:lstStyle/>
          <a:p>
            <a:pPr marL="12700">
              <a:lnSpc>
                <a:spcPct val="100000"/>
              </a:lnSpc>
              <a:spcBef>
                <a:spcPts val="100"/>
              </a:spcBef>
            </a:pPr>
            <a:r>
              <a:rPr lang="en-US" dirty="0"/>
              <a:t>Store States in One Place</a:t>
            </a:r>
            <a:endParaRPr spc="-10" dirty="0"/>
          </a:p>
        </p:txBody>
      </p:sp>
      <p:pic>
        <p:nvPicPr>
          <p:cNvPr id="25" name="Picture 24">
            <a:extLst>
              <a:ext uri="{FF2B5EF4-FFF2-40B4-BE49-F238E27FC236}">
                <a16:creationId xmlns:a16="http://schemas.microsoft.com/office/drawing/2014/main" id="{5A58C3AD-2026-836B-9A31-058107394C71}"/>
              </a:ext>
            </a:extLst>
          </p:cNvPr>
          <p:cNvPicPr>
            <a:picLocks noChangeAspect="1"/>
          </p:cNvPicPr>
          <p:nvPr/>
        </p:nvPicPr>
        <p:blipFill>
          <a:blip r:embed="rId3"/>
          <a:stretch>
            <a:fillRect/>
          </a:stretch>
        </p:blipFill>
        <p:spPr>
          <a:xfrm>
            <a:off x="2133600" y="2057400"/>
            <a:ext cx="5730737" cy="3389670"/>
          </a:xfrm>
          <a:prstGeom prst="rect">
            <a:avLst/>
          </a:prstGeom>
        </p:spPr>
      </p:pic>
    </p:spTree>
    <p:extLst>
      <p:ext uri="{BB962C8B-B14F-4D97-AF65-F5344CB8AC3E}">
        <p14:creationId xmlns:p14="http://schemas.microsoft.com/office/powerpoint/2010/main" val="78520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75CF9-BCE2-E15B-B38A-0997929DF8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C465F08-16B1-6E40-30E7-507E59D22DCB}"/>
              </a:ext>
            </a:extLst>
          </p:cNvPr>
          <p:cNvSpPr txBox="1">
            <a:spLocks noGrp="1"/>
          </p:cNvSpPr>
          <p:nvPr>
            <p:ph type="title"/>
          </p:nvPr>
        </p:nvSpPr>
        <p:spPr>
          <a:xfrm>
            <a:off x="756072" y="642621"/>
            <a:ext cx="7473527" cy="566822"/>
          </a:xfrm>
          <a:prstGeom prst="rect">
            <a:avLst/>
          </a:prstGeom>
        </p:spPr>
        <p:txBody>
          <a:bodyPr vert="horz" wrap="square" lIns="0" tIns="12700" rIns="0" bIns="0" rtlCol="0">
            <a:spAutoFit/>
          </a:bodyPr>
          <a:lstStyle/>
          <a:p>
            <a:pPr marL="12700">
              <a:lnSpc>
                <a:spcPct val="100000"/>
              </a:lnSpc>
              <a:spcBef>
                <a:spcPts val="100"/>
              </a:spcBef>
            </a:pPr>
            <a:r>
              <a:rPr lang="en-US" dirty="0"/>
              <a:t>State Management Solutions</a:t>
            </a:r>
            <a:endParaRPr spc="-10" dirty="0"/>
          </a:p>
        </p:txBody>
      </p:sp>
      <p:sp>
        <p:nvSpPr>
          <p:cNvPr id="6" name="TextBox 5">
            <a:extLst>
              <a:ext uri="{FF2B5EF4-FFF2-40B4-BE49-F238E27FC236}">
                <a16:creationId xmlns:a16="http://schemas.microsoft.com/office/drawing/2014/main" id="{CF327FF8-399D-6A99-E099-9C341D964B06}"/>
              </a:ext>
            </a:extLst>
          </p:cNvPr>
          <p:cNvSpPr txBox="1"/>
          <p:nvPr/>
        </p:nvSpPr>
        <p:spPr>
          <a:xfrm>
            <a:off x="1066800" y="1613118"/>
            <a:ext cx="6100996" cy="2246769"/>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rebuchet MS" panose="020B0603020202020204" pitchFamily="34" charset="0"/>
              </a:rPr>
              <a:t>React Context API</a:t>
            </a:r>
          </a:p>
          <a:p>
            <a:pPr marL="457200" indent="-457200">
              <a:buFont typeface="Arial" panose="020B0604020202020204" pitchFamily="34" charset="0"/>
              <a:buChar char="•"/>
            </a:pPr>
            <a:r>
              <a:rPr lang="en-US" sz="2800" dirty="0" err="1">
                <a:latin typeface="Trebuchet MS" panose="020B0603020202020204" pitchFamily="34" charset="0"/>
              </a:rPr>
              <a:t>Zustand</a:t>
            </a:r>
            <a:endParaRPr lang="en-US" sz="2800" dirty="0">
              <a:latin typeface="Trebuchet MS" panose="020B0603020202020204" pitchFamily="34" charset="0"/>
            </a:endParaRPr>
          </a:p>
          <a:p>
            <a:pPr marL="457200" indent="-457200">
              <a:buFont typeface="Arial" panose="020B0604020202020204" pitchFamily="34" charset="0"/>
              <a:buChar char="•"/>
            </a:pPr>
            <a:r>
              <a:rPr lang="en-US" sz="2800" dirty="0">
                <a:latin typeface="Trebuchet MS" panose="020B0603020202020204" pitchFamily="34" charset="0"/>
              </a:rPr>
              <a:t>Redux</a:t>
            </a:r>
          </a:p>
          <a:p>
            <a:pPr lvl="5"/>
            <a:r>
              <a:rPr lang="en-US" sz="2800" dirty="0">
                <a:latin typeface="Trebuchet MS" panose="020B0603020202020204" pitchFamily="34" charset="0"/>
              </a:rPr>
              <a:t>	More mature and performant</a:t>
            </a:r>
          </a:p>
          <a:p>
            <a:pPr lvl="5"/>
            <a:r>
              <a:rPr lang="en-US" sz="2800" dirty="0">
                <a:latin typeface="Trebuchet MS" panose="020B0603020202020204" pitchFamily="34" charset="0"/>
              </a:rPr>
              <a:t>	More features and tool support</a:t>
            </a:r>
          </a:p>
        </p:txBody>
      </p:sp>
    </p:spTree>
    <p:extLst>
      <p:ext uri="{BB962C8B-B14F-4D97-AF65-F5344CB8AC3E}">
        <p14:creationId xmlns:p14="http://schemas.microsoft.com/office/powerpoint/2010/main" val="132193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E2D4-DCDA-94F0-FE58-4E59EC744C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B2F60B-95B2-3275-A0CE-23FA9EABD90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altLang="en-US" dirty="0"/>
              <a:t>Context API</a:t>
            </a:r>
            <a:endParaRPr spc="-10" dirty="0"/>
          </a:p>
        </p:txBody>
      </p:sp>
      <p:sp>
        <p:nvSpPr>
          <p:cNvPr id="3" name="object 3">
            <a:extLst>
              <a:ext uri="{FF2B5EF4-FFF2-40B4-BE49-F238E27FC236}">
                <a16:creationId xmlns:a16="http://schemas.microsoft.com/office/drawing/2014/main" id="{16C6B8C4-B78D-97F2-7A63-734D0C0DE32B}"/>
              </a:ext>
            </a:extLst>
          </p:cNvPr>
          <p:cNvSpPr txBox="1"/>
          <p:nvPr/>
        </p:nvSpPr>
        <p:spPr>
          <a:xfrm>
            <a:off x="767224" y="1612856"/>
            <a:ext cx="8159327" cy="3457357"/>
          </a:xfrm>
          <a:prstGeom prst="rect">
            <a:avLst/>
          </a:prstGeom>
        </p:spPr>
        <p:txBody>
          <a:bodyPr vert="horz" wrap="square" lIns="0" tIns="132080" rIns="0" bIns="0" rtlCol="0">
            <a:spAutoFit/>
          </a:bodyPr>
          <a:lstStyle/>
          <a:p>
            <a:pPr marL="342900" indent="-342900">
              <a:buFont typeface="Arial" panose="020B0604020202020204" pitchFamily="34" charset="0"/>
              <a:buChar char="•"/>
            </a:pPr>
            <a:r>
              <a:rPr lang="en-US" sz="2400" dirty="0"/>
              <a:t>The Context API allows you to create a context, which is a centralized data store that can be accessed by any component within the provider's tree, avoiding "prop drilling" (passing props down multiple levels).</a:t>
            </a:r>
          </a:p>
          <a:p>
            <a:pPr marL="342900" indent="-342900">
              <a:buFont typeface="Arial" panose="020B0604020202020204" pitchFamily="34" charset="0"/>
              <a:buChar char="•"/>
            </a:pPr>
            <a:r>
              <a:rPr lang="en-US" sz="2400" dirty="0"/>
              <a:t>It is particularly helpful for managing global state or any state that is required by multiple components at different levels of the component hierarchy.</a:t>
            </a:r>
          </a:p>
          <a:p>
            <a:pPr marL="342900" indent="-342900">
              <a:buFont typeface="Arial" panose="020B0604020202020204" pitchFamily="34" charset="0"/>
              <a:buChar char="•"/>
            </a:pPr>
            <a:r>
              <a:rPr lang="en-US" sz="2400" dirty="0"/>
              <a:t>Theme settings, user data, and language settings that many components in an application may need to access.</a:t>
            </a:r>
          </a:p>
        </p:txBody>
      </p:sp>
    </p:spTree>
    <p:extLst>
      <p:ext uri="{BB962C8B-B14F-4D97-AF65-F5344CB8AC3E}">
        <p14:creationId xmlns:p14="http://schemas.microsoft.com/office/powerpoint/2010/main" val="347564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10D69-EDA4-D102-D46F-84CF60E26B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C8CAEA-5319-83E6-D9E1-BE0312E2D05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How the Context API Works</a:t>
            </a:r>
            <a:endParaRPr spc="-10" dirty="0"/>
          </a:p>
        </p:txBody>
      </p:sp>
      <p:sp>
        <p:nvSpPr>
          <p:cNvPr id="3" name="object 3">
            <a:extLst>
              <a:ext uri="{FF2B5EF4-FFF2-40B4-BE49-F238E27FC236}">
                <a16:creationId xmlns:a16="http://schemas.microsoft.com/office/drawing/2014/main" id="{CDABD986-D8AE-575F-0C24-5ACB4F55D22D}"/>
              </a:ext>
            </a:extLst>
          </p:cNvPr>
          <p:cNvSpPr txBox="1"/>
          <p:nvPr/>
        </p:nvSpPr>
        <p:spPr>
          <a:xfrm>
            <a:off x="756073" y="1524000"/>
            <a:ext cx="9149928" cy="3826689"/>
          </a:xfrm>
          <a:prstGeom prst="rect">
            <a:avLst/>
          </a:prstGeom>
        </p:spPr>
        <p:txBody>
          <a:bodyPr vert="horz" wrap="square" lIns="0" tIns="132080" rIns="0" bIns="0" rtlCol="0">
            <a:spAutoFit/>
          </a:bodyPr>
          <a:lstStyle/>
          <a:p>
            <a:pPr marL="457200" indent="-457200" algn="l">
              <a:buFont typeface="Arial" panose="020B0604020202020204" pitchFamily="34" charset="0"/>
              <a:buChar char="•"/>
            </a:pPr>
            <a:r>
              <a:rPr lang="en-US" sz="2400" b="0" i="0" dirty="0">
                <a:solidFill>
                  <a:schemeClr val="tx1"/>
                </a:solidFill>
                <a:effectLst/>
                <a:latin typeface="+mj-lt"/>
              </a:rPr>
              <a:t>The Context API involves creating a Context object using </a:t>
            </a:r>
            <a:r>
              <a:rPr lang="en-US" sz="2400" b="1" i="0" dirty="0" err="1">
                <a:solidFill>
                  <a:schemeClr val="tx1"/>
                </a:solidFill>
                <a:effectLst/>
                <a:latin typeface="+mj-lt"/>
              </a:rPr>
              <a:t>React.createContext</a:t>
            </a:r>
            <a:r>
              <a:rPr lang="en-US" sz="2400" b="1" i="0" dirty="0">
                <a:solidFill>
                  <a:schemeClr val="tx1"/>
                </a:solidFill>
                <a:effectLst/>
                <a:latin typeface="+mj-lt"/>
              </a:rPr>
              <a:t>().</a:t>
            </a:r>
          </a:p>
          <a:p>
            <a:pPr marL="457200" indent="-457200" algn="l">
              <a:buFont typeface="Arial" panose="020B0604020202020204" pitchFamily="34" charset="0"/>
              <a:buChar char="•"/>
            </a:pPr>
            <a:r>
              <a:rPr lang="en-US" sz="2400" b="0" i="0" dirty="0">
                <a:solidFill>
                  <a:schemeClr val="tx1"/>
                </a:solidFill>
                <a:effectLst/>
                <a:latin typeface="+mj-lt"/>
              </a:rPr>
              <a:t>The Context object comes with two key components: </a:t>
            </a:r>
            <a:r>
              <a:rPr lang="en-US" sz="2400" b="1" i="0" dirty="0">
                <a:solidFill>
                  <a:schemeClr val="tx1"/>
                </a:solidFill>
                <a:effectLst/>
                <a:latin typeface="+mj-lt"/>
              </a:rPr>
              <a:t>Provider and Consumer.</a:t>
            </a:r>
          </a:p>
          <a:p>
            <a:pPr marL="457200" lvl="2" indent="-457200" algn="l">
              <a:buFont typeface="Arial" panose="020B0604020202020204" pitchFamily="34" charset="0"/>
              <a:buChar char="•"/>
            </a:pPr>
            <a:r>
              <a:rPr lang="en-US" sz="2400" dirty="0">
                <a:solidFill>
                  <a:schemeClr val="tx1"/>
                </a:solidFill>
                <a:latin typeface="+mj-lt"/>
              </a:rPr>
              <a:t>         </a:t>
            </a:r>
            <a:r>
              <a:rPr lang="en-US" sz="2400" b="0" i="0" dirty="0">
                <a:solidFill>
                  <a:schemeClr val="tx1"/>
                </a:solidFill>
                <a:effectLst/>
                <a:latin typeface="+mj-lt"/>
              </a:rPr>
              <a:t>Provider: The Provider component provides the context to all child components. It receives a value prop, which is the data to be shared.</a:t>
            </a:r>
          </a:p>
          <a:p>
            <a:pPr marL="457200" lvl="2" indent="-457200" algn="l">
              <a:buFont typeface="Arial" panose="020B0604020202020204" pitchFamily="34" charset="0"/>
              <a:buChar char="•"/>
            </a:pPr>
            <a:r>
              <a:rPr lang="en-US" sz="2400" dirty="0">
                <a:solidFill>
                  <a:schemeClr val="tx1"/>
                </a:solidFill>
                <a:latin typeface="+mj-lt"/>
              </a:rPr>
              <a:t>         </a:t>
            </a:r>
            <a:r>
              <a:rPr lang="en-US" sz="2400" b="0" i="0" dirty="0">
                <a:solidFill>
                  <a:schemeClr val="tx1"/>
                </a:solidFill>
                <a:effectLst/>
                <a:latin typeface="+mj-lt"/>
              </a:rPr>
              <a:t>Consumer: Any component that needs to consume the context can use the Consumer component or the </a:t>
            </a:r>
            <a:r>
              <a:rPr lang="en-US" sz="2400" b="0" i="0" dirty="0" err="1">
                <a:solidFill>
                  <a:schemeClr val="tx1"/>
                </a:solidFill>
                <a:effectLst/>
                <a:latin typeface="+mj-lt"/>
              </a:rPr>
              <a:t>useContext</a:t>
            </a:r>
            <a:r>
              <a:rPr lang="en-US" sz="2400" b="0" i="0" dirty="0">
                <a:solidFill>
                  <a:schemeClr val="tx1"/>
                </a:solidFill>
                <a:effectLst/>
                <a:latin typeface="+mj-lt"/>
              </a:rPr>
              <a:t> hook in functional components.</a:t>
            </a:r>
          </a:p>
        </p:txBody>
      </p:sp>
    </p:spTree>
    <p:extLst>
      <p:ext uri="{BB962C8B-B14F-4D97-AF65-F5344CB8AC3E}">
        <p14:creationId xmlns:p14="http://schemas.microsoft.com/office/powerpoint/2010/main" val="74055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C0042-7B5A-7FBB-EA9E-D29E175FE5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106F7E-FD0C-643B-463A-5224966F261E}"/>
              </a:ext>
            </a:extLst>
          </p:cNvPr>
          <p:cNvSpPr txBox="1">
            <a:spLocks noGrp="1"/>
          </p:cNvSpPr>
          <p:nvPr>
            <p:ph type="title"/>
          </p:nvPr>
        </p:nvSpPr>
        <p:spPr>
          <a:xfrm>
            <a:off x="152400" y="284747"/>
            <a:ext cx="9829800" cy="566822"/>
          </a:xfrm>
          <a:prstGeom prst="rect">
            <a:avLst/>
          </a:prstGeom>
        </p:spPr>
        <p:txBody>
          <a:bodyPr vert="horz" wrap="square" lIns="0" tIns="12700" rIns="0" bIns="0" rtlCol="0">
            <a:spAutoFit/>
          </a:bodyPr>
          <a:lstStyle/>
          <a:p>
            <a:pPr marL="12700">
              <a:lnSpc>
                <a:spcPct val="100000"/>
              </a:lnSpc>
              <a:spcBef>
                <a:spcPts val="100"/>
              </a:spcBef>
            </a:pPr>
            <a:r>
              <a:rPr lang="en-US" dirty="0"/>
              <a:t>Basic Structure: Simple counter application</a:t>
            </a:r>
            <a:endParaRPr lang="en-US" spc="-10" dirty="0"/>
          </a:p>
        </p:txBody>
      </p:sp>
      <p:sp>
        <p:nvSpPr>
          <p:cNvPr id="3" name="object 3">
            <a:extLst>
              <a:ext uri="{FF2B5EF4-FFF2-40B4-BE49-F238E27FC236}">
                <a16:creationId xmlns:a16="http://schemas.microsoft.com/office/drawing/2014/main" id="{8A90253A-70AE-1DA2-C62C-5585408A9642}"/>
              </a:ext>
            </a:extLst>
          </p:cNvPr>
          <p:cNvSpPr txBox="1"/>
          <p:nvPr/>
        </p:nvSpPr>
        <p:spPr>
          <a:xfrm>
            <a:off x="561474" y="1207682"/>
            <a:ext cx="8616527" cy="5365571"/>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import React, { </a:t>
            </a:r>
            <a:r>
              <a:rPr lang="en-US" altLang="en-US" sz="2000" b="1" dirty="0" err="1">
                <a:solidFill>
                  <a:srgbClr val="00B050"/>
                </a:solidFill>
              </a:rPr>
              <a:t>createContext</a:t>
            </a:r>
            <a:r>
              <a:rPr lang="en-US" altLang="en-US" sz="2000" b="1" dirty="0">
                <a:solidFill>
                  <a:srgbClr val="00B050"/>
                </a:solidFill>
              </a:rPr>
              <a:t>, </a:t>
            </a:r>
            <a:r>
              <a:rPr lang="en-US" altLang="en-US" sz="2000" b="1" dirty="0" err="1">
                <a:solidFill>
                  <a:srgbClr val="00B050"/>
                </a:solidFill>
              </a:rPr>
              <a:t>useContext</a:t>
            </a:r>
            <a:r>
              <a:rPr lang="en-US" altLang="en-US" sz="2000" b="1" dirty="0">
                <a:solidFill>
                  <a:srgbClr val="00B050"/>
                </a:solidFill>
              </a:rPr>
              <a:t>, </a:t>
            </a:r>
            <a:r>
              <a:rPr lang="en-US" altLang="en-US" sz="2000" b="1" dirty="0" err="1">
                <a:solidFill>
                  <a:srgbClr val="00B050"/>
                </a:solidFill>
              </a:rPr>
              <a:t>useState</a:t>
            </a:r>
            <a:r>
              <a:rPr lang="en-US" altLang="en-US" sz="2000" b="1" dirty="0">
                <a:solidFill>
                  <a:srgbClr val="00B050"/>
                </a:solidFill>
              </a:rPr>
              <a:t> } from 'react';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Step 1: Create the Counter Context</a:t>
            </a:r>
          </a:p>
          <a:p>
            <a:pPr>
              <a:spcBef>
                <a:spcPct val="0"/>
              </a:spcBef>
              <a:buClrTx/>
              <a:buSzTx/>
              <a:buFontTx/>
              <a:buNone/>
            </a:pPr>
            <a:r>
              <a:rPr lang="en-US" altLang="en-US" sz="2000" b="1" dirty="0">
                <a:solidFill>
                  <a:srgbClr val="00B050"/>
                </a:solidFill>
              </a:rPr>
              <a:t>const </a:t>
            </a:r>
            <a:r>
              <a:rPr lang="en-US" altLang="en-US" sz="2000" b="1" dirty="0" err="1">
                <a:solidFill>
                  <a:srgbClr val="00B050"/>
                </a:solidFill>
              </a:rPr>
              <a:t>CounterContext</a:t>
            </a:r>
            <a:r>
              <a:rPr lang="en-US" altLang="en-US" sz="2000" b="1" dirty="0">
                <a:solidFill>
                  <a:srgbClr val="00B050"/>
                </a:solidFill>
              </a:rPr>
              <a:t> = </a:t>
            </a:r>
            <a:r>
              <a:rPr lang="en-US" altLang="en-US" sz="2000" b="1" dirty="0" err="1">
                <a:solidFill>
                  <a:srgbClr val="00B050"/>
                </a:solidFill>
              </a:rPr>
              <a:t>createContext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Step 2: Create the Provider Component</a:t>
            </a:r>
          </a:p>
          <a:p>
            <a:pPr>
              <a:spcBef>
                <a:spcPct val="0"/>
              </a:spcBef>
              <a:buClrTx/>
              <a:buSzTx/>
              <a:buFontTx/>
              <a:buNone/>
            </a:pPr>
            <a:r>
              <a:rPr lang="en-US" altLang="en-US" sz="2000" b="1" dirty="0">
                <a:solidFill>
                  <a:srgbClr val="00B050"/>
                </a:solidFill>
              </a:rPr>
              <a:t>function </a:t>
            </a:r>
            <a:r>
              <a:rPr lang="en-US" altLang="en-US" sz="2000" b="1" dirty="0" err="1">
                <a:solidFill>
                  <a:srgbClr val="00B050"/>
                </a:solidFill>
              </a:rPr>
              <a:t>CounterProvider</a:t>
            </a:r>
            <a:r>
              <a:rPr lang="en-US" altLang="en-US" sz="2000" b="1" dirty="0">
                <a:solidFill>
                  <a:srgbClr val="00B050"/>
                </a:solidFill>
              </a:rPr>
              <a:t>({ children }) {</a:t>
            </a:r>
          </a:p>
          <a:p>
            <a:pPr>
              <a:spcBef>
                <a:spcPct val="0"/>
              </a:spcBef>
              <a:buClrTx/>
              <a:buSzTx/>
              <a:buFontTx/>
              <a:buNone/>
            </a:pPr>
            <a:r>
              <a:rPr lang="en-US" altLang="en-US" sz="2000" b="1" dirty="0">
                <a:solidFill>
                  <a:srgbClr val="00B050"/>
                </a:solidFill>
              </a:rPr>
              <a:t>  const [count, </a:t>
            </a:r>
            <a:r>
              <a:rPr lang="en-US" altLang="en-US" sz="2000" b="1" dirty="0" err="1">
                <a:solidFill>
                  <a:srgbClr val="00B050"/>
                </a:solidFill>
              </a:rPr>
              <a:t>setCount</a:t>
            </a:r>
            <a:r>
              <a:rPr lang="en-US" altLang="en-US" sz="2000" b="1" dirty="0">
                <a:solidFill>
                  <a:srgbClr val="00B050"/>
                </a:solidFill>
              </a:rPr>
              <a:t>] = </a:t>
            </a:r>
            <a:r>
              <a:rPr lang="en-US" altLang="en-US" sz="2000" b="1" dirty="0" err="1">
                <a:solidFill>
                  <a:srgbClr val="00B050"/>
                </a:solidFill>
              </a:rPr>
              <a:t>useState</a:t>
            </a:r>
            <a:r>
              <a:rPr lang="en-US" altLang="en-US" sz="2000" b="1" dirty="0">
                <a:solidFill>
                  <a:srgbClr val="00B050"/>
                </a:solidFill>
              </a:rPr>
              <a:t>(0);</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const increment = () =&gt; </a:t>
            </a:r>
            <a:r>
              <a:rPr lang="en-US" altLang="en-US" sz="2000" b="1" dirty="0" err="1">
                <a:solidFill>
                  <a:srgbClr val="00B050"/>
                </a:solidFill>
              </a:rPr>
              <a:t>setCount</a:t>
            </a:r>
            <a:r>
              <a:rPr lang="en-US" altLang="en-US" sz="2000" b="1" dirty="0">
                <a:solidFill>
                  <a:srgbClr val="00B050"/>
                </a:solidFill>
              </a:rPr>
              <a:t>(count + 1);</a:t>
            </a:r>
          </a:p>
          <a:p>
            <a:pPr>
              <a:spcBef>
                <a:spcPct val="0"/>
              </a:spcBef>
              <a:buClrTx/>
              <a:buSzTx/>
              <a:buFontTx/>
              <a:buNone/>
            </a:pPr>
            <a:r>
              <a:rPr lang="en-US" altLang="en-US" sz="2000" b="1" dirty="0">
                <a:solidFill>
                  <a:srgbClr val="00B050"/>
                </a:solidFill>
              </a:rPr>
              <a:t>  const decrement = () =&gt; </a:t>
            </a:r>
            <a:r>
              <a:rPr lang="en-US" altLang="en-US" sz="2000" b="1" dirty="0" err="1">
                <a:solidFill>
                  <a:srgbClr val="00B050"/>
                </a:solidFill>
              </a:rPr>
              <a:t>setCount</a:t>
            </a:r>
            <a:r>
              <a:rPr lang="en-US" altLang="en-US" sz="2000" b="1" dirty="0">
                <a:solidFill>
                  <a:srgbClr val="00B050"/>
                </a:solidFill>
              </a:rPr>
              <a:t>(count - 1);</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CounterContext.Provider</a:t>
            </a:r>
            <a:r>
              <a:rPr lang="en-US" altLang="en-US" sz="2000" b="1" dirty="0">
                <a:solidFill>
                  <a:srgbClr val="00B050"/>
                </a:solidFill>
              </a:rPr>
              <a:t> value={{ count, increment, decrement }}&gt;</a:t>
            </a:r>
          </a:p>
          <a:p>
            <a:pPr>
              <a:spcBef>
                <a:spcPct val="0"/>
              </a:spcBef>
              <a:buClrTx/>
              <a:buSzTx/>
              <a:buFontTx/>
              <a:buNone/>
            </a:pPr>
            <a:r>
              <a:rPr lang="en-US" altLang="en-US" sz="2000" b="1" dirty="0">
                <a:solidFill>
                  <a:srgbClr val="00B050"/>
                </a:solidFill>
              </a:rPr>
              <a:t>      {children}</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CounterContext.Provider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a:t>
            </a:r>
          </a:p>
        </p:txBody>
      </p:sp>
      <p:sp>
        <p:nvSpPr>
          <p:cNvPr id="4" name="TextBox 3">
            <a:extLst>
              <a:ext uri="{FF2B5EF4-FFF2-40B4-BE49-F238E27FC236}">
                <a16:creationId xmlns:a16="http://schemas.microsoft.com/office/drawing/2014/main" id="{D07439E1-B234-871C-54B5-4B8D6F033C81}"/>
              </a:ext>
            </a:extLst>
          </p:cNvPr>
          <p:cNvSpPr txBox="1"/>
          <p:nvPr/>
        </p:nvSpPr>
        <p:spPr>
          <a:xfrm>
            <a:off x="7937810" y="2819400"/>
            <a:ext cx="2057400" cy="1015663"/>
          </a:xfrm>
          <a:prstGeom prst="rect">
            <a:avLst/>
          </a:prstGeom>
          <a:noFill/>
        </p:spPr>
        <p:txBody>
          <a:bodyPr wrap="square" rtlCol="0">
            <a:spAutoFit/>
          </a:bodyPr>
          <a:lstStyle/>
          <a:p>
            <a:r>
              <a:rPr lang="en-US" sz="2000" b="1" dirty="0">
                <a:solidFill>
                  <a:srgbClr val="FF0000"/>
                </a:solidFill>
              </a:rPr>
              <a:t>All this is to be copy pasted in the App.js file</a:t>
            </a:r>
          </a:p>
        </p:txBody>
      </p:sp>
    </p:spTree>
    <p:extLst>
      <p:ext uri="{BB962C8B-B14F-4D97-AF65-F5344CB8AC3E}">
        <p14:creationId xmlns:p14="http://schemas.microsoft.com/office/powerpoint/2010/main" val="194905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A6E4-0252-8393-AD1A-3FF1D7FCC2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C59514-D78E-12A7-BCB7-0F4487EA4356}"/>
              </a:ext>
            </a:extLst>
          </p:cNvPr>
          <p:cNvSpPr txBox="1">
            <a:spLocks noGrp="1"/>
          </p:cNvSpPr>
          <p:nvPr>
            <p:ph type="title"/>
          </p:nvPr>
        </p:nvSpPr>
        <p:spPr>
          <a:xfrm>
            <a:off x="152400" y="284747"/>
            <a:ext cx="9829800" cy="566822"/>
          </a:xfrm>
          <a:prstGeom prst="rect">
            <a:avLst/>
          </a:prstGeom>
        </p:spPr>
        <p:txBody>
          <a:bodyPr vert="horz" wrap="square" lIns="0" tIns="12700" rIns="0" bIns="0" rtlCol="0">
            <a:spAutoFit/>
          </a:bodyPr>
          <a:lstStyle/>
          <a:p>
            <a:pPr marL="12700">
              <a:lnSpc>
                <a:spcPct val="100000"/>
              </a:lnSpc>
              <a:spcBef>
                <a:spcPts val="100"/>
              </a:spcBef>
            </a:pPr>
            <a:r>
              <a:rPr lang="en-US" dirty="0"/>
              <a:t>Basic Structure: Simple counter application</a:t>
            </a:r>
            <a:endParaRPr lang="en-US" spc="-10" dirty="0"/>
          </a:p>
        </p:txBody>
      </p:sp>
      <p:sp>
        <p:nvSpPr>
          <p:cNvPr id="3" name="object 3">
            <a:extLst>
              <a:ext uri="{FF2B5EF4-FFF2-40B4-BE49-F238E27FC236}">
                <a16:creationId xmlns:a16="http://schemas.microsoft.com/office/drawing/2014/main" id="{923160BC-B9BB-48F2-4F1F-F025B204E067}"/>
              </a:ext>
            </a:extLst>
          </p:cNvPr>
          <p:cNvSpPr txBox="1"/>
          <p:nvPr/>
        </p:nvSpPr>
        <p:spPr>
          <a:xfrm>
            <a:off x="561474" y="1066800"/>
            <a:ext cx="9420726" cy="5673348"/>
          </a:xfrm>
          <a:prstGeom prst="rect">
            <a:avLst/>
          </a:prstGeom>
        </p:spPr>
        <p:txBody>
          <a:bodyPr vert="horz" wrap="square" lIns="0" tIns="132080" rIns="0" bIns="0" rtlCol="0">
            <a:spAutoFit/>
          </a:bodyPr>
          <a:lstStyle/>
          <a:p>
            <a:pPr>
              <a:spcBef>
                <a:spcPct val="0"/>
              </a:spcBef>
              <a:buClrTx/>
              <a:buSzTx/>
              <a:buFontTx/>
              <a:buNone/>
            </a:pPr>
            <a:r>
              <a:rPr lang="en-US" altLang="en-US" sz="2000" b="1" dirty="0">
                <a:solidFill>
                  <a:srgbClr val="00B050"/>
                </a:solidFill>
              </a:rPr>
              <a:t>// Step 3: Create a single Counter component that consumes the context</a:t>
            </a:r>
          </a:p>
          <a:p>
            <a:pPr>
              <a:spcBef>
                <a:spcPct val="0"/>
              </a:spcBef>
              <a:buClrTx/>
              <a:buSzTx/>
              <a:buFontTx/>
              <a:buNone/>
            </a:pPr>
            <a:r>
              <a:rPr lang="en-US" altLang="en-US" sz="2000" b="1" dirty="0">
                <a:solidFill>
                  <a:srgbClr val="00B050"/>
                </a:solidFill>
              </a:rPr>
              <a:t>function Counter() {</a:t>
            </a:r>
          </a:p>
          <a:p>
            <a:pPr>
              <a:spcBef>
                <a:spcPct val="0"/>
              </a:spcBef>
              <a:buClrTx/>
              <a:buSzTx/>
              <a:buFontTx/>
              <a:buNone/>
            </a:pPr>
            <a:r>
              <a:rPr lang="en-US" altLang="en-US" sz="2000" b="1" dirty="0">
                <a:solidFill>
                  <a:srgbClr val="00B050"/>
                </a:solidFill>
              </a:rPr>
              <a:t>  const { count, increment, decrement } = </a:t>
            </a:r>
            <a:r>
              <a:rPr lang="en-US" altLang="en-US" sz="2000" b="1" dirty="0" err="1">
                <a:solidFill>
                  <a:srgbClr val="00B050"/>
                </a:solidFill>
              </a:rPr>
              <a:t>useContext</a:t>
            </a:r>
            <a:r>
              <a:rPr lang="en-US" altLang="en-US" sz="2000" b="1" dirty="0">
                <a:solidFill>
                  <a:srgbClr val="00B050"/>
                </a:solidFill>
              </a:rPr>
              <a:t>(</a:t>
            </a:r>
            <a:r>
              <a:rPr lang="en-US" altLang="en-US" sz="2000" b="1" dirty="0" err="1">
                <a:solidFill>
                  <a:srgbClr val="00B050"/>
                </a:solidFill>
              </a:rPr>
              <a:t>CounterContext</a:t>
            </a:r>
            <a:r>
              <a:rPr lang="en-US" altLang="en-US" sz="2000" b="1" dirty="0">
                <a:solidFill>
                  <a:srgbClr val="00B050"/>
                </a:solidFill>
              </a:rPr>
              <a:t>);</a:t>
            </a:r>
          </a:p>
          <a:p>
            <a:pPr>
              <a:spcBef>
                <a:spcPct val="0"/>
              </a:spcBef>
              <a:buClrTx/>
              <a:buSzTx/>
              <a:buFontTx/>
              <a:buNone/>
            </a:pPr>
            <a:endParaRPr lang="en-US" altLang="en-US" sz="2000" b="1" dirty="0">
              <a:solidFill>
                <a:srgbClr val="00B050"/>
              </a:solidFill>
            </a:endParaRP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&lt;div &gt;</a:t>
            </a:r>
          </a:p>
          <a:p>
            <a:pPr>
              <a:spcBef>
                <a:spcPct val="0"/>
              </a:spcBef>
              <a:buClrTx/>
              <a:buSzTx/>
              <a:buFontTx/>
              <a:buNone/>
            </a:pPr>
            <a:r>
              <a:rPr lang="en-US" altLang="en-US" sz="2000" b="1" dirty="0">
                <a:solidFill>
                  <a:srgbClr val="00B050"/>
                </a:solidFill>
              </a:rPr>
              <a:t>      &lt;h1&gt; {count} &lt;/h1&gt;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={increment}&gt;Increment&lt;/button&gt;</a:t>
            </a:r>
          </a:p>
          <a:p>
            <a:pPr>
              <a:spcBef>
                <a:spcPct val="0"/>
              </a:spcBef>
              <a:buClrTx/>
              <a:buSzTx/>
              <a:buFontTx/>
              <a:buNone/>
            </a:pPr>
            <a:r>
              <a:rPr lang="en-US" altLang="en-US" sz="2000" b="1" dirty="0">
                <a:solidFill>
                  <a:srgbClr val="00B050"/>
                </a:solidFill>
              </a:rPr>
              <a:t>      &lt;button </a:t>
            </a:r>
            <a:r>
              <a:rPr lang="en-US" altLang="en-US" sz="2000" b="1" dirty="0" err="1">
                <a:solidFill>
                  <a:srgbClr val="00B050"/>
                </a:solidFill>
              </a:rPr>
              <a:t>onClick</a:t>
            </a:r>
            <a:r>
              <a:rPr lang="en-US" altLang="en-US" sz="2000" b="1" dirty="0">
                <a:solidFill>
                  <a:srgbClr val="00B050"/>
                </a:solidFill>
              </a:rPr>
              <a:t>={decrement}&gt;Decrement&lt;/button&gt;</a:t>
            </a:r>
          </a:p>
          <a:p>
            <a:pPr>
              <a:spcBef>
                <a:spcPct val="0"/>
              </a:spcBef>
              <a:buClrTx/>
              <a:buSzTx/>
              <a:buFontTx/>
              <a:buNone/>
            </a:pPr>
            <a:r>
              <a:rPr lang="en-US" altLang="en-US" sz="2000" b="1" dirty="0">
                <a:solidFill>
                  <a:srgbClr val="00B050"/>
                </a:solidFill>
              </a:rPr>
              <a:t>    &lt;/div&gt;</a:t>
            </a:r>
          </a:p>
          <a:p>
            <a:pPr>
              <a:spcBef>
                <a:spcPct val="0"/>
              </a:spcBef>
              <a:buClrTx/>
              <a:buSzTx/>
              <a:buFontTx/>
              <a:buNone/>
            </a:pPr>
            <a:r>
              <a:rPr lang="en-US" altLang="en-US" sz="2000" b="1" dirty="0">
                <a:solidFill>
                  <a:srgbClr val="00B050"/>
                </a:solidFill>
              </a:rPr>
              <a:t>  );}</a:t>
            </a:r>
          </a:p>
          <a:p>
            <a:pPr>
              <a:spcBef>
                <a:spcPct val="0"/>
              </a:spcBef>
              <a:buClrTx/>
              <a:buSzTx/>
              <a:buFontTx/>
              <a:buNone/>
            </a:pPr>
            <a:r>
              <a:rPr lang="en-US" altLang="en-US" sz="2000" b="1" dirty="0">
                <a:solidFill>
                  <a:srgbClr val="00B050"/>
                </a:solidFill>
              </a:rPr>
              <a:t>// Step 4: Use the Provider in the App component</a:t>
            </a:r>
          </a:p>
          <a:p>
            <a:pPr>
              <a:spcBef>
                <a:spcPct val="0"/>
              </a:spcBef>
              <a:buClrTx/>
              <a:buSzTx/>
              <a:buFontTx/>
              <a:buNone/>
            </a:pPr>
            <a:r>
              <a:rPr lang="en-US" altLang="en-US" sz="2000" b="1" dirty="0">
                <a:solidFill>
                  <a:srgbClr val="00B050"/>
                </a:solidFill>
              </a:rPr>
              <a:t>export default function App() {</a:t>
            </a:r>
          </a:p>
          <a:p>
            <a:pPr>
              <a:spcBef>
                <a:spcPct val="0"/>
              </a:spcBef>
              <a:buClrTx/>
              <a:buSzTx/>
              <a:buFontTx/>
              <a:buNone/>
            </a:pPr>
            <a:r>
              <a:rPr lang="en-US" altLang="en-US" sz="2000" b="1" dirty="0">
                <a:solidFill>
                  <a:srgbClr val="00B050"/>
                </a:solidFill>
              </a:rPr>
              <a:t>  return (</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CounterProvider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&lt;Counter /&gt;</a:t>
            </a:r>
          </a:p>
          <a:p>
            <a:pPr>
              <a:spcBef>
                <a:spcPct val="0"/>
              </a:spcBef>
              <a:buClrTx/>
              <a:buSzTx/>
              <a:buFontTx/>
              <a:buNone/>
            </a:pPr>
            <a:r>
              <a:rPr lang="en-US" altLang="en-US" sz="2000" b="1" dirty="0">
                <a:solidFill>
                  <a:srgbClr val="00B050"/>
                </a:solidFill>
              </a:rPr>
              <a:t>    &lt;/</a:t>
            </a:r>
            <a:r>
              <a:rPr lang="en-US" altLang="en-US" sz="2000" b="1" dirty="0" err="1">
                <a:solidFill>
                  <a:srgbClr val="00B050"/>
                </a:solidFill>
              </a:rPr>
              <a:t>CounterProvider</a:t>
            </a:r>
            <a:r>
              <a:rPr lang="en-US" altLang="en-US" sz="2000" b="1" dirty="0">
                <a:solidFill>
                  <a:srgbClr val="00B050"/>
                </a:solidFill>
              </a:rPr>
              <a:t>&gt;</a:t>
            </a:r>
          </a:p>
          <a:p>
            <a:pPr>
              <a:spcBef>
                <a:spcPct val="0"/>
              </a:spcBef>
              <a:buClrTx/>
              <a:buSzTx/>
              <a:buFontTx/>
              <a:buNone/>
            </a:pPr>
            <a:r>
              <a:rPr lang="en-US" altLang="en-US" sz="2000" b="1" dirty="0">
                <a:solidFill>
                  <a:srgbClr val="00B050"/>
                </a:solidFill>
              </a:rPr>
              <a:t>  );}</a:t>
            </a:r>
          </a:p>
        </p:txBody>
      </p:sp>
      <p:sp>
        <p:nvSpPr>
          <p:cNvPr id="4" name="TextBox 3">
            <a:extLst>
              <a:ext uri="{FF2B5EF4-FFF2-40B4-BE49-F238E27FC236}">
                <a16:creationId xmlns:a16="http://schemas.microsoft.com/office/drawing/2014/main" id="{5AB76C68-608F-5790-597B-9948C7E1C26D}"/>
              </a:ext>
            </a:extLst>
          </p:cNvPr>
          <p:cNvSpPr txBox="1"/>
          <p:nvPr/>
        </p:nvSpPr>
        <p:spPr>
          <a:xfrm>
            <a:off x="6017742" y="5894922"/>
            <a:ext cx="6098058" cy="923330"/>
          </a:xfrm>
          <a:prstGeom prst="rect">
            <a:avLst/>
          </a:prstGeom>
          <a:noFill/>
        </p:spPr>
        <p:txBody>
          <a:bodyPr wrap="square">
            <a:spAutoFit/>
          </a:bodyPr>
          <a:lstStyle/>
          <a:p>
            <a:r>
              <a:rPr lang="en-US" dirty="0">
                <a:hlinkClick r:id="rId3"/>
              </a:rPr>
              <a:t>https://codesandbox.io/p/sandbox/tty55g?file=%2Fsrc%2FApp.js%3A1%2C1-16%2C2</a:t>
            </a:r>
            <a:endParaRPr lang="en-US" dirty="0"/>
          </a:p>
          <a:p>
            <a:endParaRPr lang="en-US" dirty="0"/>
          </a:p>
        </p:txBody>
      </p:sp>
      <p:sp>
        <p:nvSpPr>
          <p:cNvPr id="5" name="TextBox 4">
            <a:extLst>
              <a:ext uri="{FF2B5EF4-FFF2-40B4-BE49-F238E27FC236}">
                <a16:creationId xmlns:a16="http://schemas.microsoft.com/office/drawing/2014/main" id="{F7628AD2-6B8C-FA5F-7883-DC7C360018E0}"/>
              </a:ext>
            </a:extLst>
          </p:cNvPr>
          <p:cNvSpPr txBox="1"/>
          <p:nvPr/>
        </p:nvSpPr>
        <p:spPr>
          <a:xfrm>
            <a:off x="7541742" y="4876800"/>
            <a:ext cx="4191000" cy="369332"/>
          </a:xfrm>
          <a:prstGeom prst="rect">
            <a:avLst/>
          </a:prstGeom>
          <a:noFill/>
        </p:spPr>
        <p:txBody>
          <a:bodyPr wrap="square" rtlCol="0">
            <a:spAutoFit/>
          </a:bodyPr>
          <a:lstStyle/>
          <a:p>
            <a:r>
              <a:rPr lang="en-US" dirty="0"/>
              <a:t>Click to see the results of above code</a:t>
            </a:r>
          </a:p>
        </p:txBody>
      </p:sp>
      <p:sp>
        <p:nvSpPr>
          <p:cNvPr id="6" name="Arrow: Down 5">
            <a:extLst>
              <a:ext uri="{FF2B5EF4-FFF2-40B4-BE49-F238E27FC236}">
                <a16:creationId xmlns:a16="http://schemas.microsoft.com/office/drawing/2014/main" id="{7A351089-012F-8BF5-8C48-F0851C4CA01E}"/>
              </a:ext>
            </a:extLst>
          </p:cNvPr>
          <p:cNvSpPr/>
          <p:nvPr/>
        </p:nvSpPr>
        <p:spPr>
          <a:xfrm>
            <a:off x="9370542" y="54102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285807-EEB0-79D3-DA75-42E4D914705B}"/>
              </a:ext>
            </a:extLst>
          </p:cNvPr>
          <p:cNvSpPr txBox="1"/>
          <p:nvPr/>
        </p:nvSpPr>
        <p:spPr>
          <a:xfrm>
            <a:off x="9828771" y="1500359"/>
            <a:ext cx="2057400" cy="1938992"/>
          </a:xfrm>
          <a:prstGeom prst="rect">
            <a:avLst/>
          </a:prstGeom>
          <a:noFill/>
        </p:spPr>
        <p:txBody>
          <a:bodyPr wrap="square" rtlCol="0">
            <a:spAutoFit/>
          </a:bodyPr>
          <a:lstStyle/>
          <a:p>
            <a:r>
              <a:rPr lang="en-US" sz="2000" b="1" dirty="0">
                <a:solidFill>
                  <a:srgbClr val="FF0000"/>
                </a:solidFill>
              </a:rPr>
              <a:t>All this is to be copy pasted in the App.js file, it is the continuation of previous slide.</a:t>
            </a:r>
          </a:p>
        </p:txBody>
      </p:sp>
    </p:spTree>
    <p:extLst>
      <p:ext uri="{BB962C8B-B14F-4D97-AF65-F5344CB8AC3E}">
        <p14:creationId xmlns:p14="http://schemas.microsoft.com/office/powerpoint/2010/main" val="318818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2734</TotalTime>
  <Words>2018</Words>
  <Application>Microsoft Office PowerPoint</Application>
  <PresentationFormat>Widescreen</PresentationFormat>
  <Paragraphs>288</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Trebuchet MS</vt:lpstr>
      <vt:lpstr>Office Theme</vt:lpstr>
      <vt:lpstr>React- Context  Laiba Imran</vt:lpstr>
      <vt:lpstr>Basic State Management in React</vt:lpstr>
      <vt:lpstr>State Management Can Get Difficult and Messy</vt:lpstr>
      <vt:lpstr>Store States in One Place</vt:lpstr>
      <vt:lpstr>State Management Solutions</vt:lpstr>
      <vt:lpstr>Context API</vt:lpstr>
      <vt:lpstr>How the Context API Works</vt:lpstr>
      <vt:lpstr>Basic Structure: Simple counter application</vt:lpstr>
      <vt:lpstr>Basic Structure: Simple counter application</vt:lpstr>
      <vt:lpstr>Avoiding Prop Drilling</vt:lpstr>
      <vt:lpstr>With Context API</vt:lpstr>
      <vt:lpstr>Basic Structure: User Authentication Context</vt:lpstr>
      <vt:lpstr>Basic Structure: User Authentication Context</vt:lpstr>
      <vt:lpstr>Zustand State Management</vt:lpstr>
      <vt:lpstr>Zustand </vt:lpstr>
      <vt:lpstr>Basic Usage: Simple Counter Step 1</vt:lpstr>
      <vt:lpstr>Basic Usage: Simple Counter Step 2</vt:lpstr>
      <vt:lpstr>Basic Usage: Simple Counter Step 3</vt:lpstr>
      <vt:lpstr>Context API vs Zustand</vt:lpstr>
      <vt:lpstr>Context API</vt:lpstr>
      <vt:lpstr>Context API</vt:lpstr>
      <vt:lpstr>Context API</vt:lpstr>
      <vt:lpstr>Zustand</vt:lpstr>
      <vt:lpstr>Zustand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Laiba Imran</cp:lastModifiedBy>
  <cp:revision>339</cp:revision>
  <dcterms:created xsi:type="dcterms:W3CDTF">2024-08-29T11:53:44Z</dcterms:created>
  <dcterms:modified xsi:type="dcterms:W3CDTF">2024-11-14T04:43:47Z</dcterms:modified>
</cp:coreProperties>
</file>