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398" r:id="rId4"/>
    <p:sldId id="403" r:id="rId5"/>
    <p:sldId id="401" r:id="rId6"/>
    <p:sldId id="404" r:id="rId7"/>
    <p:sldId id="399" r:id="rId8"/>
    <p:sldId id="395" r:id="rId9"/>
    <p:sldId id="400" r:id="rId10"/>
    <p:sldId id="402" r:id="rId11"/>
    <p:sldId id="365" r:id="rId1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77" autoAdjust="0"/>
    <p:restoredTop sz="91304" autoAdjust="0"/>
  </p:normalViewPr>
  <p:slideViewPr>
    <p:cSldViewPr>
      <p:cViewPr varScale="1">
        <p:scale>
          <a:sx n="57" d="100"/>
          <a:sy n="57" d="100"/>
        </p:scale>
        <p:origin x="768" y="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DD549-07AA-46DA-999D-0F61E76C1713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73482E-BB03-4CDB-A5BD-C8957424D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58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3482E-BB03-4CDB-A5BD-C8957424D4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49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A265D9-9C45-F70F-9271-6523FBF7B6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2B482D-DD96-5A7D-FBED-D7B5F4644D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9887A0-D172-9291-B791-795EB744C8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F62CDF-894F-E32F-C53C-79612178A3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3482E-BB03-4CDB-A5BD-C8957424D4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547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EC6586-01C0-3E4B-6D60-781EE2C8A7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1BE6E-9F0B-6BE4-B612-1BAACC752A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96D464-AFA1-A23C-FFB3-BE716EB926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5056F-B659-9064-4FAD-09CC47CB2E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3482E-BB03-4CDB-A5BD-C8957424D4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167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02E7BE-0F6E-0B6A-7707-5B62EAC681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F56867-3CDA-DFBF-8BEA-7FFE679958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8516B7-41E9-E41F-0FAB-24F80D016A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66E97B-123E-B3EE-2E00-130E3796CE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3482E-BB03-4CDB-A5BD-C8957424D4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91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B982B7-FE3A-8E31-72D6-03BD5CE2D9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43F6C0-DDAB-38A0-8C40-2E54B13BA5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06BF31-49A7-C515-E2DF-C3C672DCD5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5995D-A251-A7F9-EB12-F310E2F730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3482E-BB03-4CDB-A5BD-C8957424D4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20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47AC1B-2A36-D35F-0585-9F6DF5F2F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7D3E90-3462-71FE-D66D-06ED3AAB54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3F28CC-A9FA-B010-34C4-292E1A69B9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6C3504-2230-0986-5A6A-9819C53736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3482E-BB03-4CDB-A5BD-C8957424D4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043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6E747-A656-1C6E-5FDF-F125F5A9AA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A54401-9A98-BE65-820F-0FC1E72471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83CD1C-2E92-8F17-850E-3661C2E8EC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920E81-66BF-A0B2-B5B9-5CC7E3CB6D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3482E-BB03-4CDB-A5BD-C8957424D4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756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C097E2-3FEB-5AAD-03C4-2193FF6F3B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36256D-AF8F-AD4E-E8D1-1380D5C97B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CE1ED9-DA11-8AD5-C7B6-FBC2E2BE2A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304E5B-8B8F-8E2A-3943-ABEC4EF640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3482E-BB03-4CDB-A5BD-C8957424D4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8517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901091-71EE-7356-4E3F-B42386CD0F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57D233-AFAC-D7E2-C385-F35742EAF7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A31635-E655-CB91-3FEC-8BE2EE25E3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62714-DCFB-0270-26CD-C87BADA3B8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3482E-BB03-4CDB-A5BD-C8957424D4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833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073" y="642621"/>
            <a:ext cx="462343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90C22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90C22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90C22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90C22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010" y="1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7"/>
                </a:lnTo>
              </a:path>
            </a:pathLst>
          </a:custGeom>
          <a:ln w="9524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25265" y="3681413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56" y="0"/>
                </a:moveTo>
                <a:lnTo>
                  <a:pt x="0" y="3176586"/>
                </a:lnTo>
              </a:path>
            </a:pathLst>
          </a:custGeom>
          <a:ln w="952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1474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7348" y="0"/>
                </a:moveTo>
                <a:lnTo>
                  <a:pt x="2043009" y="0"/>
                </a:lnTo>
                <a:lnTo>
                  <a:pt x="0" y="6857999"/>
                </a:lnTo>
                <a:lnTo>
                  <a:pt x="3007348" y="6857999"/>
                </a:lnTo>
                <a:lnTo>
                  <a:pt x="3007348" y="0"/>
                </a:lnTo>
                <a:close/>
              </a:path>
            </a:pathLst>
          </a:custGeom>
          <a:solidFill>
            <a:srgbClr val="A0CA31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4931" y="0"/>
            <a:ext cx="2585720" cy="6858000"/>
          </a:xfrm>
          <a:custGeom>
            <a:avLst/>
            <a:gdLst/>
            <a:ahLst/>
            <a:cxnLst/>
            <a:rect l="l" t="t" r="r" b="b"/>
            <a:pathLst>
              <a:path w="2585720" h="6858000">
                <a:moveTo>
                  <a:pt x="2585682" y="0"/>
                </a:moveTo>
                <a:lnTo>
                  <a:pt x="0" y="0"/>
                </a:lnTo>
                <a:lnTo>
                  <a:pt x="1207967" y="6857999"/>
                </a:lnTo>
                <a:lnTo>
                  <a:pt x="2585682" y="6857999"/>
                </a:lnTo>
                <a:lnTo>
                  <a:pt x="2585682" y="0"/>
                </a:lnTo>
                <a:close/>
              </a:path>
            </a:pathLst>
          </a:custGeom>
          <a:solidFill>
            <a:srgbClr val="A0CA31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2331" y="3047999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665" y="0"/>
                </a:moveTo>
                <a:lnTo>
                  <a:pt x="0" y="3809999"/>
                </a:lnTo>
                <a:lnTo>
                  <a:pt x="3259665" y="3809999"/>
                </a:lnTo>
                <a:lnTo>
                  <a:pt x="3259665" y="0"/>
                </a:lnTo>
                <a:close/>
              </a:path>
            </a:pathLst>
          </a:custGeom>
          <a:solidFill>
            <a:srgbClr val="64AC2B">
              <a:alpha val="721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544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278" y="0"/>
                </a:moveTo>
                <a:lnTo>
                  <a:pt x="0" y="0"/>
                </a:lnTo>
                <a:lnTo>
                  <a:pt x="2467703" y="6857999"/>
                </a:lnTo>
                <a:lnTo>
                  <a:pt x="2851278" y="6857999"/>
                </a:lnTo>
                <a:lnTo>
                  <a:pt x="2851278" y="0"/>
                </a:lnTo>
                <a:close/>
              </a:path>
            </a:pathLst>
          </a:custGeom>
          <a:solidFill>
            <a:srgbClr val="4E8820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8728" y="0"/>
            <a:ext cx="1290320" cy="6858000"/>
          </a:xfrm>
          <a:custGeom>
            <a:avLst/>
            <a:gdLst/>
            <a:ahLst/>
            <a:cxnLst/>
            <a:rect l="l" t="t" r="r" b="b"/>
            <a:pathLst>
              <a:path w="1290320" h="6858000">
                <a:moveTo>
                  <a:pt x="1290093" y="0"/>
                </a:moveTo>
                <a:lnTo>
                  <a:pt x="1018477" y="0"/>
                </a:lnTo>
                <a:lnTo>
                  <a:pt x="0" y="6857999"/>
                </a:lnTo>
                <a:lnTo>
                  <a:pt x="1290093" y="6857999"/>
                </a:lnTo>
                <a:lnTo>
                  <a:pt x="1290093" y="0"/>
                </a:lnTo>
                <a:close/>
              </a:path>
            </a:pathLst>
          </a:custGeom>
          <a:solidFill>
            <a:srgbClr val="CAE687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40365" y="0"/>
            <a:ext cx="1249045" cy="6858000"/>
          </a:xfrm>
          <a:custGeom>
            <a:avLst/>
            <a:gdLst/>
            <a:ahLst/>
            <a:cxnLst/>
            <a:rect l="l" t="t" r="r" b="b"/>
            <a:pathLst>
              <a:path w="1249045" h="6858000">
                <a:moveTo>
                  <a:pt x="1248456" y="0"/>
                </a:moveTo>
                <a:lnTo>
                  <a:pt x="0" y="0"/>
                </a:lnTo>
                <a:lnTo>
                  <a:pt x="1108014" y="6857999"/>
                </a:lnTo>
                <a:lnTo>
                  <a:pt x="1248456" y="6857999"/>
                </a:lnTo>
                <a:lnTo>
                  <a:pt x="1248456" y="0"/>
                </a:lnTo>
                <a:close/>
              </a:path>
            </a:pathLst>
          </a:custGeom>
          <a:solidFill>
            <a:srgbClr val="A0CA31">
              <a:alpha val="650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1664" y="3589867"/>
            <a:ext cx="1817370" cy="3268345"/>
          </a:xfrm>
          <a:custGeom>
            <a:avLst/>
            <a:gdLst/>
            <a:ahLst/>
            <a:cxnLst/>
            <a:rect l="l" t="t" r="r" b="b"/>
            <a:pathLst>
              <a:path w="1817370" h="3268345">
                <a:moveTo>
                  <a:pt x="1817159" y="0"/>
                </a:moveTo>
                <a:lnTo>
                  <a:pt x="0" y="3268132"/>
                </a:lnTo>
                <a:lnTo>
                  <a:pt x="1817159" y="3268132"/>
                </a:lnTo>
                <a:lnTo>
                  <a:pt x="1817159" y="0"/>
                </a:lnTo>
                <a:close/>
              </a:path>
            </a:pathLst>
          </a:custGeom>
          <a:solidFill>
            <a:srgbClr val="A0CA3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3200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799"/>
                </a:lnTo>
                <a:lnTo>
                  <a:pt x="448732" y="2844799"/>
                </a:lnTo>
                <a:lnTo>
                  <a:pt x="0" y="0"/>
                </a:lnTo>
                <a:close/>
              </a:path>
            </a:pathLst>
          </a:custGeom>
          <a:solidFill>
            <a:srgbClr val="A0CA31">
              <a:alpha val="85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6073" y="642621"/>
            <a:ext cx="588772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90C22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6073" y="2074229"/>
            <a:ext cx="8079105" cy="17310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-redux.js.org/introduction/getting-started" TargetMode="External"/><Relationship Id="rId2" Type="http://schemas.openxmlformats.org/officeDocument/2006/relationships/hyperlink" Target="https://www.freecodecamp.org/news/redux-and-redux-toolkit-for-beginner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itrais.com/news-updates/the-easy-way-to-use-redux-toolkit-in-react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0502" y="-4761"/>
            <a:ext cx="4773295" cy="6867525"/>
            <a:chOff x="7420502" y="-4761"/>
            <a:chExt cx="4773295" cy="6867525"/>
          </a:xfrm>
        </p:grpSpPr>
        <p:sp>
          <p:nvSpPr>
            <p:cNvPr id="3" name="object 3"/>
            <p:cNvSpPr/>
            <p:nvPr/>
          </p:nvSpPr>
          <p:spPr>
            <a:xfrm>
              <a:off x="9371010" y="1"/>
              <a:ext cx="1219200" cy="6858000"/>
            </a:xfrm>
            <a:custGeom>
              <a:avLst/>
              <a:gdLst/>
              <a:ahLst/>
              <a:cxnLst/>
              <a:rect l="l" t="t" r="r" b="b"/>
              <a:pathLst>
                <a:path w="1219200" h="6858000">
                  <a:moveTo>
                    <a:pt x="0" y="0"/>
                  </a:moveTo>
                  <a:lnTo>
                    <a:pt x="1219200" y="6857997"/>
                  </a:lnTo>
                </a:path>
              </a:pathLst>
            </a:custGeom>
            <a:ln w="9524">
              <a:solidFill>
                <a:srgbClr val="CBCBC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425265" y="3681413"/>
              <a:ext cx="4763770" cy="3176905"/>
            </a:xfrm>
            <a:custGeom>
              <a:avLst/>
              <a:gdLst/>
              <a:ahLst/>
              <a:cxnLst/>
              <a:rect l="l" t="t" r="r" b="b"/>
              <a:pathLst>
                <a:path w="4763770" h="3176904">
                  <a:moveTo>
                    <a:pt x="4763556" y="0"/>
                  </a:moveTo>
                  <a:lnTo>
                    <a:pt x="0" y="3176586"/>
                  </a:lnTo>
                </a:path>
              </a:pathLst>
            </a:custGeom>
            <a:ln w="9524">
              <a:solidFill>
                <a:srgbClr val="E0E0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1474" y="0"/>
              <a:ext cx="3007360" cy="6858000"/>
            </a:xfrm>
            <a:custGeom>
              <a:avLst/>
              <a:gdLst/>
              <a:ahLst/>
              <a:cxnLst/>
              <a:rect l="l" t="t" r="r" b="b"/>
              <a:pathLst>
                <a:path w="3007359" h="6858000">
                  <a:moveTo>
                    <a:pt x="3007348" y="0"/>
                  </a:moveTo>
                  <a:lnTo>
                    <a:pt x="2043009" y="0"/>
                  </a:lnTo>
                  <a:lnTo>
                    <a:pt x="0" y="6857999"/>
                  </a:lnTo>
                  <a:lnTo>
                    <a:pt x="3007348" y="6857999"/>
                  </a:lnTo>
                  <a:lnTo>
                    <a:pt x="3007348" y="0"/>
                  </a:lnTo>
                  <a:close/>
                </a:path>
              </a:pathLst>
            </a:custGeom>
            <a:solidFill>
              <a:srgbClr val="A0CA31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4931" y="0"/>
              <a:ext cx="2585720" cy="6858000"/>
            </a:xfrm>
            <a:custGeom>
              <a:avLst/>
              <a:gdLst/>
              <a:ahLst/>
              <a:cxnLst/>
              <a:rect l="l" t="t" r="r" b="b"/>
              <a:pathLst>
                <a:path w="2585720" h="6858000">
                  <a:moveTo>
                    <a:pt x="2585682" y="0"/>
                  </a:moveTo>
                  <a:lnTo>
                    <a:pt x="0" y="0"/>
                  </a:lnTo>
                  <a:lnTo>
                    <a:pt x="1207967" y="6857999"/>
                  </a:lnTo>
                  <a:lnTo>
                    <a:pt x="2585682" y="6857999"/>
                  </a:lnTo>
                  <a:lnTo>
                    <a:pt x="2585682" y="0"/>
                  </a:lnTo>
                  <a:close/>
                </a:path>
              </a:pathLst>
            </a:custGeom>
            <a:solidFill>
              <a:srgbClr val="A0CA31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2331" y="3047999"/>
              <a:ext cx="3260090" cy="3810000"/>
            </a:xfrm>
            <a:custGeom>
              <a:avLst/>
              <a:gdLst/>
              <a:ahLst/>
              <a:cxnLst/>
              <a:rect l="l" t="t" r="r" b="b"/>
              <a:pathLst>
                <a:path w="3260090" h="3810000">
                  <a:moveTo>
                    <a:pt x="3259665" y="0"/>
                  </a:moveTo>
                  <a:lnTo>
                    <a:pt x="0" y="3809999"/>
                  </a:lnTo>
                  <a:lnTo>
                    <a:pt x="3259665" y="3809999"/>
                  </a:lnTo>
                  <a:lnTo>
                    <a:pt x="3259665" y="0"/>
                  </a:lnTo>
                  <a:close/>
                </a:path>
              </a:pathLst>
            </a:custGeom>
            <a:solidFill>
              <a:srgbClr val="64AC2B">
                <a:alpha val="721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7544" y="0"/>
              <a:ext cx="2851785" cy="6858000"/>
            </a:xfrm>
            <a:custGeom>
              <a:avLst/>
              <a:gdLst/>
              <a:ahLst/>
              <a:cxnLst/>
              <a:rect l="l" t="t" r="r" b="b"/>
              <a:pathLst>
                <a:path w="2851784" h="6858000">
                  <a:moveTo>
                    <a:pt x="2851278" y="0"/>
                  </a:moveTo>
                  <a:lnTo>
                    <a:pt x="0" y="0"/>
                  </a:lnTo>
                  <a:lnTo>
                    <a:pt x="2467703" y="6857999"/>
                  </a:lnTo>
                  <a:lnTo>
                    <a:pt x="2851278" y="6857999"/>
                  </a:lnTo>
                  <a:lnTo>
                    <a:pt x="2851278" y="0"/>
                  </a:lnTo>
                  <a:close/>
                </a:path>
              </a:pathLst>
            </a:custGeom>
            <a:solidFill>
              <a:srgbClr val="4E8820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8728" y="0"/>
              <a:ext cx="1290320" cy="6858000"/>
            </a:xfrm>
            <a:custGeom>
              <a:avLst/>
              <a:gdLst/>
              <a:ahLst/>
              <a:cxnLst/>
              <a:rect l="l" t="t" r="r" b="b"/>
              <a:pathLst>
                <a:path w="1290320" h="6858000">
                  <a:moveTo>
                    <a:pt x="1290093" y="0"/>
                  </a:moveTo>
                  <a:lnTo>
                    <a:pt x="1018477" y="0"/>
                  </a:lnTo>
                  <a:lnTo>
                    <a:pt x="0" y="6857999"/>
                  </a:lnTo>
                  <a:lnTo>
                    <a:pt x="1290093" y="6857999"/>
                  </a:lnTo>
                  <a:lnTo>
                    <a:pt x="1290093" y="0"/>
                  </a:lnTo>
                  <a:close/>
                </a:path>
              </a:pathLst>
            </a:custGeom>
            <a:solidFill>
              <a:srgbClr val="CAE687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40365" y="0"/>
              <a:ext cx="1249045" cy="6858000"/>
            </a:xfrm>
            <a:custGeom>
              <a:avLst/>
              <a:gdLst/>
              <a:ahLst/>
              <a:cxnLst/>
              <a:rect l="l" t="t" r="r" b="b"/>
              <a:pathLst>
                <a:path w="1249045" h="6858000">
                  <a:moveTo>
                    <a:pt x="1248456" y="0"/>
                  </a:moveTo>
                  <a:lnTo>
                    <a:pt x="0" y="0"/>
                  </a:lnTo>
                  <a:lnTo>
                    <a:pt x="1108014" y="6857999"/>
                  </a:lnTo>
                  <a:lnTo>
                    <a:pt x="1248456" y="6857999"/>
                  </a:lnTo>
                  <a:lnTo>
                    <a:pt x="1248456" y="0"/>
                  </a:lnTo>
                  <a:close/>
                </a:path>
              </a:pathLst>
            </a:custGeom>
            <a:solidFill>
              <a:srgbClr val="A0CA31">
                <a:alpha val="650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1664" y="3589867"/>
              <a:ext cx="1817370" cy="3268345"/>
            </a:xfrm>
            <a:custGeom>
              <a:avLst/>
              <a:gdLst/>
              <a:ahLst/>
              <a:cxnLst/>
              <a:rect l="l" t="t" r="r" b="b"/>
              <a:pathLst>
                <a:path w="1817370" h="3268345">
                  <a:moveTo>
                    <a:pt x="1817159" y="0"/>
                  </a:moveTo>
                  <a:lnTo>
                    <a:pt x="0" y="3268132"/>
                  </a:lnTo>
                  <a:lnTo>
                    <a:pt x="1817159" y="3268132"/>
                  </a:lnTo>
                  <a:lnTo>
                    <a:pt x="1817159" y="0"/>
                  </a:lnTo>
                  <a:close/>
                </a:path>
              </a:pathLst>
            </a:custGeom>
            <a:solidFill>
              <a:srgbClr val="A0CA3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1"/>
            <a:ext cx="842644" cy="5666740"/>
          </a:xfrm>
          <a:custGeom>
            <a:avLst/>
            <a:gdLst/>
            <a:ahLst/>
            <a:cxnLst/>
            <a:rect l="l" t="t" r="r" b="b"/>
            <a:pathLst>
              <a:path w="842644" h="5666740">
                <a:moveTo>
                  <a:pt x="842595" y="0"/>
                </a:moveTo>
                <a:lnTo>
                  <a:pt x="0" y="0"/>
                </a:lnTo>
                <a:lnTo>
                  <a:pt x="0" y="5666152"/>
                </a:lnTo>
                <a:lnTo>
                  <a:pt x="842595" y="0"/>
                </a:lnTo>
                <a:close/>
              </a:path>
            </a:pathLst>
          </a:custGeom>
          <a:solidFill>
            <a:srgbClr val="A0CA31">
              <a:alpha val="85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447800" y="2963728"/>
            <a:ext cx="7753399" cy="2375009"/>
          </a:xfrm>
          <a:prstGeom prst="rect">
            <a:avLst/>
          </a:prstGeom>
        </p:spPr>
        <p:txBody>
          <a:bodyPr vert="horz" wrap="square" lIns="0" tIns="218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20"/>
              </a:spcBef>
            </a:pPr>
            <a:r>
              <a:rPr lang="en-US" sz="5400" spc="-10" dirty="0"/>
              <a:t>Next.js</a:t>
            </a:r>
            <a:br>
              <a:rPr lang="en-US" sz="5400" spc="-10" dirty="0"/>
            </a:br>
            <a:br>
              <a:rPr lang="en-US" sz="5400" spc="-10" dirty="0"/>
            </a:br>
            <a:r>
              <a:rPr lang="en-US" sz="3200" spc="-10" dirty="0"/>
              <a:t>Laiba Imran</a:t>
            </a:r>
            <a:endParaRPr sz="5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06D6B7-DB7E-E18D-520B-56138C2506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F366191-CCF5-6AA3-A378-367BCA5DB6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6072" y="642621"/>
            <a:ext cx="747352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Next.js API Routing</a:t>
            </a:r>
            <a:endParaRPr spc="-1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4001068-94AB-D749-26D2-0BCD78C3737B}"/>
              </a:ext>
            </a:extLst>
          </p:cNvPr>
          <p:cNvSpPr txBox="1"/>
          <p:nvPr/>
        </p:nvSpPr>
        <p:spPr>
          <a:xfrm>
            <a:off x="767224" y="1612856"/>
            <a:ext cx="8757775" cy="3088025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API Routing in Next.js allows you to create backend endpoints directly within your Next.js application.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These endpoints can handle HTTP requests like GET, POST, PUT, DELETE, and more.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 enables you to build full-stack applications with server-side logic without needing a separate backend</a:t>
            </a:r>
          </a:p>
        </p:txBody>
      </p:sp>
    </p:spTree>
    <p:extLst>
      <p:ext uri="{BB962C8B-B14F-4D97-AF65-F5344CB8AC3E}">
        <p14:creationId xmlns:p14="http://schemas.microsoft.com/office/powerpoint/2010/main" val="1608667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E34A04-8484-08F0-19B2-18A7854FC9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289F7C3-BAB2-F4A5-77A3-E4558E72F5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6073" y="642621"/>
            <a:ext cx="7270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50540" algn="l"/>
              </a:tabLst>
            </a:pPr>
            <a:r>
              <a:rPr lang="en-US" spc="-10" dirty="0"/>
              <a:t>Resources</a:t>
            </a:r>
            <a:endParaRPr spc="-1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1B340FDB-1EA3-1276-A435-9EE4C0A84F87}"/>
              </a:ext>
            </a:extLst>
          </p:cNvPr>
          <p:cNvSpPr txBox="1"/>
          <p:nvPr/>
        </p:nvSpPr>
        <p:spPr>
          <a:xfrm>
            <a:off x="914400" y="1592600"/>
            <a:ext cx="6676390" cy="2585323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  <a:tabLst>
                <a:tab pos="354965" algn="l"/>
              </a:tabLst>
            </a:pP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Go</a:t>
            </a:r>
            <a:r>
              <a:rPr sz="18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over</a:t>
            </a:r>
            <a:r>
              <a:rPr lang="en-US"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1040"/>
              </a:spcBef>
              <a:tabLst>
                <a:tab pos="354965" algn="l"/>
              </a:tabLst>
            </a:pPr>
            <a:r>
              <a:rPr lang="en-US" sz="1800" dirty="0">
                <a:solidFill>
                  <a:srgbClr val="404040"/>
                </a:solidFill>
                <a:latin typeface="Trebuchet MS"/>
                <a:cs typeface="Trebuchet MS"/>
                <a:hlinkClick r:id="rId2"/>
              </a:rPr>
              <a:t>https://www.freecodecamp.org/news/redux-and-redux-toolkit-for-beginners/</a:t>
            </a:r>
            <a:endParaRPr lang="en-US" sz="1800" dirty="0">
              <a:solidFill>
                <a:srgbClr val="404040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  <a:tabLst>
                <a:tab pos="354965" algn="l"/>
              </a:tabLst>
            </a:pPr>
            <a:r>
              <a:rPr lang="en-US" sz="1800" dirty="0">
                <a:solidFill>
                  <a:srgbClr val="404040"/>
                </a:solidFill>
                <a:latin typeface="Trebuchet MS"/>
                <a:cs typeface="Trebuchet MS"/>
                <a:hlinkClick r:id="rId3"/>
              </a:rPr>
              <a:t>https://react-redux.js.org/introduction/getting-started</a:t>
            </a:r>
            <a:endParaRPr lang="en-US" dirty="0">
              <a:solidFill>
                <a:srgbClr val="404040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  <a:tabLst>
                <a:tab pos="354965" algn="l"/>
              </a:tabLst>
            </a:pPr>
            <a:r>
              <a:rPr lang="en-US" sz="1800" dirty="0">
                <a:solidFill>
                  <a:srgbClr val="404040"/>
                </a:solidFill>
                <a:latin typeface="Trebuchet MS"/>
                <a:cs typeface="Trebuchet MS"/>
                <a:hlinkClick r:id="rId4"/>
              </a:rPr>
              <a:t>https://www.mitrais.com/news-updates/the-easy-way-to-use-redux-toolkit-in-react/</a:t>
            </a:r>
            <a:endParaRPr lang="en-US" sz="1800" dirty="0">
              <a:solidFill>
                <a:srgbClr val="404040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  <a:tabLst>
                <a:tab pos="354965" algn="l"/>
              </a:tabLst>
            </a:pPr>
            <a:endParaRPr lang="en-US" sz="1800" dirty="0">
              <a:solidFill>
                <a:srgbClr val="404040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072462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072" y="642621"/>
            <a:ext cx="747352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What is Next.js?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767224" y="1612856"/>
            <a:ext cx="8757775" cy="2349361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React framework for building server-rendered or statically exported React applications.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Developed by </a:t>
            </a:r>
            <a:r>
              <a:rPr lang="en-US" sz="2400" dirty="0" err="1"/>
              <a:t>Vercel</a:t>
            </a:r>
            <a:r>
              <a:rPr lang="en-US" sz="2400" dirty="0"/>
              <a:t>, it provides features like server-side rendering (SSR), static site generation (SSG), API routes, and more.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AC6705-4289-0805-80A8-36F4C431AD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1D8D8EA-D28D-2DA1-00FB-8F192DB50D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1648" y="457200"/>
            <a:ext cx="747352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Why Next.js?</a:t>
            </a:r>
            <a:endParaRPr spc="-1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15A5426-F9A7-FF23-3D1D-07D875BC3C86}"/>
              </a:ext>
            </a:extLst>
          </p:cNvPr>
          <p:cNvSpPr txBox="1"/>
          <p:nvPr/>
        </p:nvSpPr>
        <p:spPr>
          <a:xfrm>
            <a:off x="761648" y="1219200"/>
            <a:ext cx="8757775" cy="5304016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Fast performance with optimized page loading.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Server-Side Rendering (SSR): Pre-renders pages on the server for better SEO and faster performance.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Static Site Generation (SSG): Pre-renders static pages at build 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Incremental Static Regeneration (ISR): Pre-renders pages after sometime.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Built-in routing system with the /app directory.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Supports TypeScript (optional).</a:t>
            </a:r>
          </a:p>
        </p:txBody>
      </p:sp>
    </p:spTree>
    <p:extLst>
      <p:ext uri="{BB962C8B-B14F-4D97-AF65-F5344CB8AC3E}">
        <p14:creationId xmlns:p14="http://schemas.microsoft.com/office/powerpoint/2010/main" val="1193246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297CAB-15DB-0CA9-D3AA-BB6CB71037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70E34AB-FB6D-BBEA-2583-A08D6D7063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7224" y="304800"/>
            <a:ext cx="747352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Next.js</a:t>
            </a:r>
            <a:endParaRPr spc="-1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5B928D8-B450-D744-F2D6-F7B43840A0CA}"/>
              </a:ext>
            </a:extLst>
          </p:cNvPr>
          <p:cNvSpPr txBox="1"/>
          <p:nvPr/>
        </p:nvSpPr>
        <p:spPr>
          <a:xfrm>
            <a:off x="744922" y="1066800"/>
            <a:ext cx="8757775" cy="5304016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SSR generates HTML on the server for each request, providing a fresh, up-to-date page for every visitor.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         e.g., a news website or live stock updates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SSG generates static HTML during the build process, which is then reused for every visitor.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         </a:t>
            </a:r>
            <a:r>
              <a:rPr lang="fr-FR" sz="2400" dirty="0"/>
              <a:t>e.g., blogs, documentation, or marketing pages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ISR combines SSG and SSR by allowing static pages to be updated periodically without rebuilding the entire app.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           </a:t>
            </a:r>
            <a:r>
              <a:rPr lang="fr-FR" sz="2400" dirty="0"/>
              <a:t>e.g., e-commerce </a:t>
            </a:r>
            <a:r>
              <a:rPr lang="fr-FR" sz="2400" dirty="0" err="1"/>
              <a:t>product</a:t>
            </a:r>
            <a:r>
              <a:rPr lang="fr-FR" sz="2400" dirty="0"/>
              <a:t> pages or </a:t>
            </a:r>
            <a:r>
              <a:rPr lang="fr-FR" sz="2400" dirty="0" err="1"/>
              <a:t>events</a:t>
            </a:r>
            <a:endParaRPr lang="fr-FR" sz="24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Pre-rendering ensures content visibility to search engines (SEO-Ready).</a:t>
            </a:r>
          </a:p>
        </p:txBody>
      </p:sp>
    </p:spTree>
    <p:extLst>
      <p:ext uri="{BB962C8B-B14F-4D97-AF65-F5344CB8AC3E}">
        <p14:creationId xmlns:p14="http://schemas.microsoft.com/office/powerpoint/2010/main" val="1909249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63771-F08F-AA43-336B-DFA7FBB2E6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7875875-9547-98DC-8CCC-9A8679CC28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6072" y="642621"/>
            <a:ext cx="747352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Next.js vs </a:t>
            </a:r>
            <a:r>
              <a:rPr lang="en-US" dirty="0" err="1"/>
              <a:t>Reactjs</a:t>
            </a:r>
            <a:endParaRPr spc="-1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C745C60-8ECA-E144-4C5C-3F23C02CF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569074"/>
              </p:ext>
            </p:extLst>
          </p:nvPr>
        </p:nvGraphicFramePr>
        <p:xfrm>
          <a:off x="990600" y="1600200"/>
          <a:ext cx="8077200" cy="4369440"/>
        </p:xfrm>
        <a:graphic>
          <a:graphicData uri="http://schemas.openxmlformats.org/drawingml/2006/table">
            <a:tbl>
              <a:tblPr/>
              <a:tblGrid>
                <a:gridCol w="2692400">
                  <a:extLst>
                    <a:ext uri="{9D8B030D-6E8A-4147-A177-3AD203B41FA5}">
                      <a16:colId xmlns:a16="http://schemas.microsoft.com/office/drawing/2014/main" val="1538950368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239424498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2344633089"/>
                    </a:ext>
                  </a:extLst>
                </a:gridCol>
              </a:tblGrid>
              <a:tr h="414232">
                <a:tc>
                  <a:txBody>
                    <a:bodyPr/>
                    <a:lstStyle/>
                    <a:p>
                      <a:r>
                        <a:rPr lang="en-US" sz="2400" b="1" dirty="0"/>
                        <a:t>Feature</a:t>
                      </a:r>
                    </a:p>
                  </a:txBody>
                  <a:tcPr marL="57679" marR="57679" marT="28840" marB="28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/>
                        <a:t>React</a:t>
                      </a:r>
                    </a:p>
                  </a:txBody>
                  <a:tcPr marL="57679" marR="57679" marT="28840" marB="28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Next.js</a:t>
                      </a:r>
                    </a:p>
                  </a:txBody>
                  <a:tcPr marL="57679" marR="57679" marT="28840" marB="28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05762"/>
                  </a:ext>
                </a:extLst>
              </a:tr>
              <a:tr h="414232">
                <a:tc>
                  <a:txBody>
                    <a:bodyPr/>
                    <a:lstStyle/>
                    <a:p>
                      <a:r>
                        <a:rPr lang="en-US" sz="2400" b="1" dirty="0"/>
                        <a:t>SSR</a:t>
                      </a:r>
                      <a:endParaRPr lang="en-US" sz="2400" dirty="0"/>
                    </a:p>
                  </a:txBody>
                  <a:tcPr marL="57679" marR="57679" marT="28840" marB="28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Requires custom setup</a:t>
                      </a:r>
                    </a:p>
                  </a:txBody>
                  <a:tcPr marL="57679" marR="57679" marT="28840" marB="28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Built-in support</a:t>
                      </a:r>
                    </a:p>
                  </a:txBody>
                  <a:tcPr marL="57679" marR="57679" marT="28840" marB="28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9450127"/>
                  </a:ext>
                </a:extLst>
              </a:tr>
              <a:tr h="414232">
                <a:tc>
                  <a:txBody>
                    <a:bodyPr/>
                    <a:lstStyle/>
                    <a:p>
                      <a:r>
                        <a:rPr lang="en-US" sz="2400" b="1"/>
                        <a:t>SSG</a:t>
                      </a:r>
                      <a:endParaRPr lang="en-US" sz="2400"/>
                    </a:p>
                  </a:txBody>
                  <a:tcPr marL="57679" marR="57679" marT="28840" marB="28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Requires additional tools</a:t>
                      </a:r>
                    </a:p>
                  </a:txBody>
                  <a:tcPr marL="57679" marR="57679" marT="28840" marB="28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Built-in with cache options</a:t>
                      </a:r>
                    </a:p>
                  </a:txBody>
                  <a:tcPr marL="57679" marR="57679" marT="28840" marB="28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5727034"/>
                  </a:ext>
                </a:extLst>
              </a:tr>
              <a:tr h="724905">
                <a:tc>
                  <a:txBody>
                    <a:bodyPr/>
                    <a:lstStyle/>
                    <a:p>
                      <a:r>
                        <a:rPr lang="en-US" sz="2400" b="1"/>
                        <a:t>ISR</a:t>
                      </a:r>
                      <a:endParaRPr lang="en-US" sz="2400"/>
                    </a:p>
                  </a:txBody>
                  <a:tcPr marL="57679" marR="57679" marT="28840" marB="28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Not available</a:t>
                      </a:r>
                    </a:p>
                  </a:txBody>
                  <a:tcPr marL="57679" marR="57679" marT="28840" marB="28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Built-in with revalidate support</a:t>
                      </a:r>
                    </a:p>
                  </a:txBody>
                  <a:tcPr marL="57679" marR="57679" marT="28840" marB="28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509654"/>
                  </a:ext>
                </a:extLst>
              </a:tr>
              <a:tr h="724905">
                <a:tc>
                  <a:txBody>
                    <a:bodyPr/>
                    <a:lstStyle/>
                    <a:p>
                      <a:r>
                        <a:rPr lang="en-US" sz="2400" b="1" dirty="0"/>
                        <a:t>SEO</a:t>
                      </a:r>
                      <a:endParaRPr lang="en-US" sz="2400" dirty="0"/>
                    </a:p>
                  </a:txBody>
                  <a:tcPr marL="57679" marR="57679" marT="28840" marB="28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Needs libraries (e.g., React Helmet)</a:t>
                      </a:r>
                    </a:p>
                  </a:txBody>
                  <a:tcPr marL="57679" marR="57679" marT="28840" marB="28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Integrated with next/head</a:t>
                      </a:r>
                    </a:p>
                  </a:txBody>
                  <a:tcPr marL="57679" marR="57679" marT="28840" marB="28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3196115"/>
                  </a:ext>
                </a:extLst>
              </a:tr>
              <a:tr h="414232">
                <a:tc>
                  <a:txBody>
                    <a:bodyPr/>
                    <a:lstStyle/>
                    <a:p>
                      <a:r>
                        <a:rPr lang="en-US" sz="2400" b="1" dirty="0"/>
                        <a:t>Routing</a:t>
                      </a:r>
                      <a:endParaRPr lang="en-US" sz="2400" dirty="0"/>
                    </a:p>
                  </a:txBody>
                  <a:tcPr marL="57679" marR="57679" marT="28840" marB="28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Needs libraries (e.g., React Router DOM)</a:t>
                      </a:r>
                    </a:p>
                  </a:txBody>
                  <a:tcPr marL="57679" marR="57679" marT="28840" marB="28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Built-in file-based routing</a:t>
                      </a:r>
                    </a:p>
                  </a:txBody>
                  <a:tcPr marL="57679" marR="57679" marT="28840" marB="28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4925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0047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433C74-77C4-AC15-27BB-B9050E1DB4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B382B04-1387-534F-683A-0AE67A74F0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6072" y="642621"/>
            <a:ext cx="747352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Next.js </a:t>
            </a:r>
            <a:endParaRPr spc="-1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1F7D7866-4D96-1993-71EC-02EB60C40661}"/>
              </a:ext>
            </a:extLst>
          </p:cNvPr>
          <p:cNvSpPr txBox="1"/>
          <p:nvPr/>
        </p:nvSpPr>
        <p:spPr>
          <a:xfrm>
            <a:off x="767224" y="1612856"/>
            <a:ext cx="8757775" cy="419602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 CSR, the content is rendered dynamically in the browser, meaning the page might appear empty or incomplete when crawlers (like Googlebot) visit 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SSR/SSG pre-renders the content into HTML, making it immediately visible to search engines.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SSR/SSG sends fully rendered HTML to the user, reducing Time to First Paint (TTFP). Faster pages provide a better user experience, which is a ranking factor for SEO.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20486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000E00-5D25-696B-88D4-C3191E41D7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C328F0D-5662-2B90-FE49-66D2454812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6072" y="642621"/>
            <a:ext cx="747352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Next.js Project</a:t>
            </a:r>
            <a:endParaRPr spc="-1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4977DA3-E8D6-E25C-80BD-DC7698316B6E}"/>
              </a:ext>
            </a:extLst>
          </p:cNvPr>
          <p:cNvSpPr txBox="1"/>
          <p:nvPr/>
        </p:nvSpPr>
        <p:spPr>
          <a:xfrm>
            <a:off x="767224" y="1612856"/>
            <a:ext cx="8757775" cy="2718693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npx</a:t>
            </a:r>
            <a:r>
              <a:rPr lang="en-US" sz="2400" i="1" dirty="0"/>
              <a:t> </a:t>
            </a:r>
            <a:r>
              <a:rPr lang="en-US" sz="2400" i="1" dirty="0" err="1"/>
              <a:t>create-next-app@latest</a:t>
            </a:r>
            <a:r>
              <a:rPr lang="en-US" sz="2400" i="1" dirty="0"/>
              <a:t> my-next-app --experimental-app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cd my-next-app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npm</a:t>
            </a:r>
            <a:r>
              <a:rPr lang="en-US" sz="2400" i="1" dirty="0"/>
              <a:t> run dev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Open http://localhost:3000 to view your app.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618363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287773-4930-77C4-0EC6-976C44732E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2DE367A-8B4B-7673-301A-4A293C1D3D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381000"/>
            <a:ext cx="747352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err="1"/>
              <a:t>Reactjs</a:t>
            </a:r>
            <a:r>
              <a:rPr lang="en-US" dirty="0"/>
              <a:t> Routing </a:t>
            </a:r>
            <a:endParaRPr spc="-1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93D780-FC18-6B63-370A-2E5658342B6C}"/>
              </a:ext>
            </a:extLst>
          </p:cNvPr>
          <p:cNvSpPr txBox="1"/>
          <p:nvPr/>
        </p:nvSpPr>
        <p:spPr>
          <a:xfrm>
            <a:off x="685800" y="1219200"/>
            <a:ext cx="8832118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import { </a:t>
            </a:r>
            <a:r>
              <a:rPr lang="en-US" dirty="0" err="1"/>
              <a:t>BrowserRouter</a:t>
            </a:r>
            <a:r>
              <a:rPr lang="en-US" dirty="0"/>
              <a:t> as Router, Route, Routes } from 'react-router-</a:t>
            </a:r>
            <a:r>
              <a:rPr lang="en-US" dirty="0" err="1"/>
              <a:t>dom</a:t>
            </a:r>
            <a:r>
              <a:rPr lang="en-US" dirty="0"/>
              <a:t>';</a:t>
            </a:r>
          </a:p>
          <a:p>
            <a:endParaRPr lang="en-US" dirty="0"/>
          </a:p>
          <a:p>
            <a:r>
              <a:rPr lang="en-US" dirty="0"/>
              <a:t>function App() {</a:t>
            </a:r>
          </a:p>
          <a:p>
            <a:r>
              <a:rPr lang="en-US" dirty="0"/>
              <a:t>  return (</a:t>
            </a:r>
          </a:p>
          <a:p>
            <a:r>
              <a:rPr lang="en-US" dirty="0"/>
              <a:t>    &lt;Router&gt;</a:t>
            </a:r>
          </a:p>
          <a:p>
            <a:r>
              <a:rPr lang="en-US" dirty="0"/>
              <a:t>      &lt;Routes&gt;</a:t>
            </a:r>
          </a:p>
          <a:p>
            <a:r>
              <a:rPr lang="en-US" dirty="0"/>
              <a:t>        &lt;Route path="/" element={&lt;Home /&gt;} /&gt;</a:t>
            </a:r>
          </a:p>
          <a:p>
            <a:r>
              <a:rPr lang="en-US" dirty="0"/>
              <a:t>        &lt;Route path="/about" element={&lt;About /&gt;} /&gt;</a:t>
            </a:r>
          </a:p>
          <a:p>
            <a:r>
              <a:rPr lang="en-US" dirty="0"/>
              <a:t>      &lt;/Routes&gt;</a:t>
            </a:r>
          </a:p>
          <a:p>
            <a:r>
              <a:rPr lang="en-US" dirty="0"/>
              <a:t>    &lt;/Router&gt;</a:t>
            </a:r>
          </a:p>
          <a:p>
            <a:r>
              <a:rPr lang="en-US" dirty="0"/>
              <a:t>  );}</a:t>
            </a:r>
          </a:p>
          <a:p>
            <a:endParaRPr lang="en-US" dirty="0"/>
          </a:p>
          <a:p>
            <a:r>
              <a:rPr lang="en-US" dirty="0"/>
              <a:t>function Home() {</a:t>
            </a:r>
          </a:p>
          <a:p>
            <a:r>
              <a:rPr lang="en-US" dirty="0"/>
              <a:t>  return &lt;h1&gt;Home Page&lt;/h1&gt;;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function About() {</a:t>
            </a:r>
          </a:p>
          <a:p>
            <a:r>
              <a:rPr lang="en-US" dirty="0"/>
              <a:t>  return &lt;h1&gt;About Page&lt;/h1&gt;;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export default App;</a:t>
            </a:r>
          </a:p>
        </p:txBody>
      </p:sp>
    </p:spTree>
    <p:extLst>
      <p:ext uri="{BB962C8B-B14F-4D97-AF65-F5344CB8AC3E}">
        <p14:creationId xmlns:p14="http://schemas.microsoft.com/office/powerpoint/2010/main" val="2641090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D6807-A136-003E-02D0-DAE03832E5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4C75FBC-C6DD-ED00-4821-2482C2CFCB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381000"/>
            <a:ext cx="747352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err="1"/>
              <a:t>Reactjs</a:t>
            </a:r>
            <a:r>
              <a:rPr lang="en-US" dirty="0"/>
              <a:t> Fetching </a:t>
            </a:r>
            <a:endParaRPr spc="-1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6D8D88-2D71-B462-13D6-AF2B6873031C}"/>
              </a:ext>
            </a:extLst>
          </p:cNvPr>
          <p:cNvSpPr txBox="1"/>
          <p:nvPr/>
        </p:nvSpPr>
        <p:spPr>
          <a:xfrm>
            <a:off x="685800" y="1219200"/>
            <a:ext cx="883211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import { </a:t>
            </a:r>
            <a:r>
              <a:rPr lang="en-US" dirty="0" err="1"/>
              <a:t>useEffect</a:t>
            </a:r>
            <a:r>
              <a:rPr lang="en-US" dirty="0"/>
              <a:t>, </a:t>
            </a:r>
            <a:r>
              <a:rPr lang="en-US" dirty="0" err="1"/>
              <a:t>useState</a:t>
            </a:r>
            <a:r>
              <a:rPr lang="en-US" dirty="0"/>
              <a:t> } from 'react';</a:t>
            </a:r>
          </a:p>
          <a:p>
            <a:endParaRPr lang="en-US" dirty="0"/>
          </a:p>
          <a:p>
            <a:r>
              <a:rPr lang="en-US" dirty="0"/>
              <a:t>function App() {</a:t>
            </a:r>
          </a:p>
          <a:p>
            <a:r>
              <a:rPr lang="en-US" dirty="0"/>
              <a:t>  const [data, </a:t>
            </a:r>
            <a:r>
              <a:rPr lang="en-US" dirty="0" err="1"/>
              <a:t>setData</a:t>
            </a:r>
            <a:r>
              <a:rPr lang="en-US" dirty="0"/>
              <a:t>] = </a:t>
            </a:r>
            <a:r>
              <a:rPr lang="en-US" dirty="0" err="1"/>
              <a:t>useState</a:t>
            </a:r>
            <a:r>
              <a:rPr lang="en-US" dirty="0"/>
              <a:t>([]);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useEffect</a:t>
            </a:r>
            <a:r>
              <a:rPr lang="en-US" dirty="0"/>
              <a:t>(() =&gt; {</a:t>
            </a:r>
          </a:p>
          <a:p>
            <a:r>
              <a:rPr lang="en-US" dirty="0"/>
              <a:t>    fetch('https://api.example.com/data')</a:t>
            </a:r>
          </a:p>
          <a:p>
            <a:r>
              <a:rPr lang="en-US" dirty="0"/>
              <a:t>      .then((res) =&gt; </a:t>
            </a:r>
            <a:r>
              <a:rPr lang="en-US" dirty="0" err="1"/>
              <a:t>res.json</a:t>
            </a:r>
            <a:r>
              <a:rPr lang="en-US" dirty="0"/>
              <a:t>())</a:t>
            </a:r>
          </a:p>
          <a:p>
            <a:r>
              <a:rPr lang="en-US" dirty="0"/>
              <a:t>      .then((data) =&gt; </a:t>
            </a:r>
            <a:r>
              <a:rPr lang="en-US" dirty="0" err="1"/>
              <a:t>setData</a:t>
            </a:r>
            <a:r>
              <a:rPr lang="en-US" dirty="0"/>
              <a:t>(data));</a:t>
            </a:r>
          </a:p>
          <a:p>
            <a:r>
              <a:rPr lang="en-US" dirty="0"/>
              <a:t>  }, []);</a:t>
            </a:r>
          </a:p>
          <a:p>
            <a:endParaRPr lang="en-US" dirty="0"/>
          </a:p>
          <a:p>
            <a:r>
              <a:rPr lang="en-US" dirty="0"/>
              <a:t>  return &lt;div&gt;{</a:t>
            </a:r>
            <a:r>
              <a:rPr lang="en-US" dirty="0" err="1"/>
              <a:t>JSON.stringify</a:t>
            </a:r>
            <a:r>
              <a:rPr lang="en-US" dirty="0"/>
              <a:t>(data)}&lt;/div&gt;;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export default App;</a:t>
            </a:r>
          </a:p>
        </p:txBody>
      </p:sp>
    </p:spTree>
    <p:extLst>
      <p:ext uri="{BB962C8B-B14F-4D97-AF65-F5344CB8AC3E}">
        <p14:creationId xmlns:p14="http://schemas.microsoft.com/office/powerpoint/2010/main" val="2297452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3390</TotalTime>
  <Words>680</Words>
  <Application>Microsoft Office PowerPoint</Application>
  <PresentationFormat>Widescreen</PresentationFormat>
  <Paragraphs>116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Trebuchet MS</vt:lpstr>
      <vt:lpstr>Office Theme</vt:lpstr>
      <vt:lpstr>Next.js  Laiba Imran</vt:lpstr>
      <vt:lpstr>What is Next.js?</vt:lpstr>
      <vt:lpstr>Why Next.js?</vt:lpstr>
      <vt:lpstr>Next.js</vt:lpstr>
      <vt:lpstr>Next.js vs Reactjs</vt:lpstr>
      <vt:lpstr>Next.js </vt:lpstr>
      <vt:lpstr>Next.js Project</vt:lpstr>
      <vt:lpstr>Reactjs Routing </vt:lpstr>
      <vt:lpstr>Reactjs Fetching </vt:lpstr>
      <vt:lpstr>Next.js API Routing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Laiba Imran</cp:lastModifiedBy>
  <cp:revision>378</cp:revision>
  <dcterms:created xsi:type="dcterms:W3CDTF">2024-08-29T11:53:44Z</dcterms:created>
  <dcterms:modified xsi:type="dcterms:W3CDTF">2024-11-20T07:57:49Z</dcterms:modified>
</cp:coreProperties>
</file>