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412" r:id="rId4"/>
    <p:sldId id="395" r:id="rId5"/>
    <p:sldId id="398" r:id="rId6"/>
    <p:sldId id="399" r:id="rId7"/>
    <p:sldId id="400" r:id="rId8"/>
    <p:sldId id="401" r:id="rId9"/>
    <p:sldId id="402" r:id="rId10"/>
    <p:sldId id="405" r:id="rId11"/>
    <p:sldId id="413" r:id="rId12"/>
    <p:sldId id="406" r:id="rId13"/>
    <p:sldId id="407" r:id="rId14"/>
    <p:sldId id="408" r:id="rId15"/>
    <p:sldId id="409" r:id="rId16"/>
    <p:sldId id="410" r:id="rId17"/>
    <p:sldId id="403" r:id="rId18"/>
    <p:sldId id="411" r:id="rId19"/>
    <p:sldId id="365" r:id="rId2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7" autoAdjust="0"/>
    <p:restoredTop sz="91304" autoAdjust="0"/>
  </p:normalViewPr>
  <p:slideViewPr>
    <p:cSldViewPr>
      <p:cViewPr varScale="1">
        <p:scale>
          <a:sx n="57" d="100"/>
          <a:sy n="57" d="100"/>
        </p:scale>
        <p:origin x="768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DD549-07AA-46DA-999D-0F61E76C1713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3482E-BB03-4CDB-A5BD-C8957424D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58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549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5C309-1B53-D32A-82BA-1C20780C6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753CAE-E229-837C-5D79-1C4BB4B733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AA7996-CB22-9C90-966C-AC9F6913A2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4F14E-ADF8-CC2E-DEBC-E004DFEB2F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33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CBAA6-E698-6A11-51FC-C9B1FCBD9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84E674-0329-B6DE-FA66-3C6A098995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B7BE5E-1E29-F40F-A5E8-A8B8F5464C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14D5C-8AB7-99BA-D279-148099CD3E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7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9F6A3-FC27-75F4-2EA0-74F105E5E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32A6F6-94E9-F1F5-9AD1-0767397166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95809A-025B-3ED9-33F4-C1C3367ED4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0BEDA-00D8-7BD5-6E2B-6836D25121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31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020D9-8F48-0533-01DE-CF3A20617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DFF428-277B-D6C4-56FE-45AD8F40CB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E42C98-F6A2-0722-4CBD-40AC0B55E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3D92-2129-97A4-BE59-91A4627004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64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73E53-1176-085F-5A4A-5C2E8A229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569858-69D3-531A-83EE-E736A55FBB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3D193F-D7E7-8CF1-4F89-942ACA6D04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B36A8-1C33-F2C4-6901-AC38805209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64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DA44D-5D22-718B-7E6E-DF7DD9322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F2F5BF-D298-0385-4C51-7046C64E9A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7B6F97-FCA0-C864-CE59-8FB31C20B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FD333-5D97-EA03-EEAC-3E6D2A45F4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52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37C75-B0BA-007D-4275-730C35944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73183C-CCFE-6E73-3232-FFBB5B8820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70A158-8C36-861B-6E5B-5B37BBACDA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BCF0D-B88E-C0B3-BB9E-F9E8977759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1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DBFCC-AF3E-AB94-BDCA-580901107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CA9AD2-F19D-483C-3015-091C7DBBD3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AFB7F8-F29B-34CA-DA86-1F035EF6AC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A3438-FB05-DB2A-1341-A2DFF8FA5E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11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1BE6B-82A6-1331-1FC1-5ABF6AEBA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F48E30-70DE-1271-12A2-4612D9E592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C02B54-8FEF-40F2-E56E-703C8C9650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E0CA1-F63B-C8BF-5A59-27124A2F7D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559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6E747-A656-1C6E-5FDF-F125F5A9A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A54401-9A98-BE65-820F-0FC1E72471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83CD1C-2E92-8F17-850E-3661C2E8EC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dirty="0"/>
              <a:t>For dashed button: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&lt;Button variant="outlined" style={{ </a:t>
            </a:r>
            <a:r>
              <a:rPr lang="en-US" dirty="0" err="1"/>
              <a:t>marginLeft</a:t>
            </a:r>
            <a:r>
              <a:rPr lang="en-US" dirty="0"/>
              <a:t>: 10, </a:t>
            </a:r>
            <a:r>
              <a:rPr lang="en-US" dirty="0" err="1"/>
              <a:t>borderStyle</a:t>
            </a:r>
            <a:r>
              <a:rPr lang="en-US" dirty="0"/>
              <a:t>: 'dashed', color: 'gray', }} &gt; Dashed Button &lt;/Button&gt;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20E81-66BF-A0B2-B5B9-5CC7E3CB6D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56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C017D-CA1D-DED2-269A-538121F40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0F453B-7300-CFB2-34B5-E414FA14F0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39EE04-BC61-FB16-08B5-BAE7BF2210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C2D2C-B59E-4EB1-8B72-802C8D7251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5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8D9C2-D0CE-DC90-7D03-E34F8CB12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AD01BC-0891-A17E-0D8A-D429750B74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D4552D-EE3C-4BE4-3224-F17F5E8D8F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B41D4-AF74-0BFE-442E-0F64444B84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06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78A30-A8A9-4115-4BFB-07D29CB37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6BA70D-7D59-1C5F-3A7B-4380F60FCE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A0AB5A-381D-5857-7F61-873300173E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0015A-62E5-8E02-8204-86937EA12E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47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D14F8-D9BC-0FA1-E13E-D685FD001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E75344-00F2-CDC9-A33D-9B8831120C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4D763B-8930-EE18-2097-B9A7C83030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A9834-4E4C-5CCF-9089-C524BF2743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99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60A62-AD9E-7793-7D5E-9B868A82B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090B5F-EB54-2762-DB63-FBF1EBA456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C6566C-0A53-7908-0BA2-0AE54E8591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16713-091A-60E8-AA1B-AFF1F648D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40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0B292-BD23-4E08-278C-B85AAB811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EEF9C8-9A89-74C0-377F-D7B2CFC1D5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573188-261F-0B0D-1846-88EEE5F529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24B24-522A-94EE-96EB-A067E16291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073" y="642621"/>
            <a:ext cx="462343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0C2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10" y="1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7"/>
                </a:lnTo>
              </a:path>
            </a:pathLst>
          </a:custGeom>
          <a:ln w="9524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5265" y="368141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56" y="0"/>
                </a:moveTo>
                <a:lnTo>
                  <a:pt x="0" y="3176586"/>
                </a:lnTo>
              </a:path>
            </a:pathLst>
          </a:custGeom>
          <a:ln w="952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1474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348" y="0"/>
                </a:moveTo>
                <a:lnTo>
                  <a:pt x="2043009" y="0"/>
                </a:lnTo>
                <a:lnTo>
                  <a:pt x="0" y="6857999"/>
                </a:lnTo>
                <a:lnTo>
                  <a:pt x="3007348" y="6857999"/>
                </a:lnTo>
                <a:lnTo>
                  <a:pt x="3007348" y="0"/>
                </a:lnTo>
                <a:close/>
              </a:path>
            </a:pathLst>
          </a:custGeom>
          <a:solidFill>
            <a:srgbClr val="A0CA31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931" y="0"/>
            <a:ext cx="2585720" cy="6858000"/>
          </a:xfrm>
          <a:custGeom>
            <a:avLst/>
            <a:gdLst/>
            <a:ahLst/>
            <a:cxnLst/>
            <a:rect l="l" t="t" r="r" b="b"/>
            <a:pathLst>
              <a:path w="2585720" h="6858000">
                <a:moveTo>
                  <a:pt x="2585682" y="0"/>
                </a:moveTo>
                <a:lnTo>
                  <a:pt x="0" y="0"/>
                </a:lnTo>
                <a:lnTo>
                  <a:pt x="1207967" y="6857999"/>
                </a:lnTo>
                <a:lnTo>
                  <a:pt x="2585682" y="6857999"/>
                </a:lnTo>
                <a:lnTo>
                  <a:pt x="2585682" y="0"/>
                </a:lnTo>
                <a:close/>
              </a:path>
            </a:pathLst>
          </a:custGeom>
          <a:solidFill>
            <a:srgbClr val="A0CA31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331" y="3047999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665" y="0"/>
                </a:moveTo>
                <a:lnTo>
                  <a:pt x="0" y="3809999"/>
                </a:lnTo>
                <a:lnTo>
                  <a:pt x="3259665" y="3809999"/>
                </a:lnTo>
                <a:lnTo>
                  <a:pt x="3259665" y="0"/>
                </a:lnTo>
                <a:close/>
              </a:path>
            </a:pathLst>
          </a:custGeom>
          <a:solidFill>
            <a:srgbClr val="64AC2B">
              <a:alpha val="721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544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278" y="0"/>
                </a:moveTo>
                <a:lnTo>
                  <a:pt x="0" y="0"/>
                </a:lnTo>
                <a:lnTo>
                  <a:pt x="2467703" y="6857999"/>
                </a:lnTo>
                <a:lnTo>
                  <a:pt x="2851278" y="6857999"/>
                </a:lnTo>
                <a:lnTo>
                  <a:pt x="2851278" y="0"/>
                </a:lnTo>
                <a:close/>
              </a:path>
            </a:pathLst>
          </a:custGeom>
          <a:solidFill>
            <a:srgbClr val="4E8820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728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93" y="0"/>
                </a:moveTo>
                <a:lnTo>
                  <a:pt x="1018477" y="0"/>
                </a:lnTo>
                <a:lnTo>
                  <a:pt x="0" y="6857999"/>
                </a:lnTo>
                <a:lnTo>
                  <a:pt x="1290093" y="6857999"/>
                </a:lnTo>
                <a:lnTo>
                  <a:pt x="1290093" y="0"/>
                </a:lnTo>
                <a:close/>
              </a:path>
            </a:pathLst>
          </a:custGeom>
          <a:solidFill>
            <a:srgbClr val="CAE687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365" y="0"/>
            <a:ext cx="1249045" cy="685800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1248456" y="0"/>
                </a:moveTo>
                <a:lnTo>
                  <a:pt x="0" y="0"/>
                </a:lnTo>
                <a:lnTo>
                  <a:pt x="1108014" y="6857999"/>
                </a:lnTo>
                <a:lnTo>
                  <a:pt x="1248456" y="6857999"/>
                </a:lnTo>
                <a:lnTo>
                  <a:pt x="1248456" y="0"/>
                </a:lnTo>
                <a:close/>
              </a:path>
            </a:pathLst>
          </a:custGeom>
          <a:solidFill>
            <a:srgbClr val="A0CA31">
              <a:alpha val="6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1664" y="3589867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159" y="0"/>
                </a:moveTo>
                <a:lnTo>
                  <a:pt x="0" y="3268132"/>
                </a:lnTo>
                <a:lnTo>
                  <a:pt x="1817159" y="3268132"/>
                </a:lnTo>
                <a:lnTo>
                  <a:pt x="1817159" y="0"/>
                </a:lnTo>
                <a:close/>
              </a:path>
            </a:pathLst>
          </a:custGeom>
          <a:solidFill>
            <a:srgbClr val="A0CA3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32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A0CA31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073" y="642621"/>
            <a:ext cx="588772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0C2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073" y="2074229"/>
            <a:ext cx="8079105" cy="1731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react-material-ui/" TargetMode="External"/><Relationship Id="rId2" Type="http://schemas.openxmlformats.org/officeDocument/2006/relationships/hyperlink" Target="https://mui.com/material-u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ant-design/" TargetMode="External"/><Relationship Id="rId4" Type="http://schemas.openxmlformats.org/officeDocument/2006/relationships/hyperlink" Target="https://ant.desig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502" y="-4761"/>
            <a:ext cx="4773295" cy="6867525"/>
            <a:chOff x="7420502" y="-4761"/>
            <a:chExt cx="4773295" cy="6867525"/>
          </a:xfrm>
        </p:grpSpPr>
        <p:sp>
          <p:nvSpPr>
            <p:cNvPr id="3" name="object 3"/>
            <p:cNvSpPr/>
            <p:nvPr/>
          </p:nvSpPr>
          <p:spPr>
            <a:xfrm>
              <a:off x="9371010" y="1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7"/>
                  </a:lnTo>
                </a:path>
              </a:pathLst>
            </a:custGeom>
            <a:ln w="9524">
              <a:solidFill>
                <a:srgbClr val="CBCBC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7425265" y="3681413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56" y="0"/>
                  </a:moveTo>
                  <a:lnTo>
                    <a:pt x="0" y="3176586"/>
                  </a:lnTo>
                </a:path>
              </a:pathLst>
            </a:custGeom>
            <a:ln w="9524">
              <a:solidFill>
                <a:srgbClr val="E0E0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9181474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>
                  <a:moveTo>
                    <a:pt x="3007348" y="0"/>
                  </a:moveTo>
                  <a:lnTo>
                    <a:pt x="2043009" y="0"/>
                  </a:lnTo>
                  <a:lnTo>
                    <a:pt x="0" y="6857999"/>
                  </a:lnTo>
                  <a:lnTo>
                    <a:pt x="3007348" y="6857999"/>
                  </a:lnTo>
                  <a:lnTo>
                    <a:pt x="3007348" y="0"/>
                  </a:lnTo>
                  <a:close/>
                </a:path>
              </a:pathLst>
            </a:custGeom>
            <a:solidFill>
              <a:srgbClr val="A0CA3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604931" y="0"/>
              <a:ext cx="2585720" cy="6858000"/>
            </a:xfrm>
            <a:custGeom>
              <a:avLst/>
              <a:gdLst/>
              <a:ahLst/>
              <a:cxnLst/>
              <a:rect l="l" t="t" r="r" b="b"/>
              <a:pathLst>
                <a:path w="2585720" h="6858000">
                  <a:moveTo>
                    <a:pt x="2585682" y="0"/>
                  </a:moveTo>
                  <a:lnTo>
                    <a:pt x="0" y="0"/>
                  </a:lnTo>
                  <a:lnTo>
                    <a:pt x="1207967" y="6857999"/>
                  </a:lnTo>
                  <a:lnTo>
                    <a:pt x="2585682" y="6857999"/>
                  </a:lnTo>
                  <a:lnTo>
                    <a:pt x="2585682" y="0"/>
                  </a:lnTo>
                  <a:close/>
                </a:path>
              </a:pathLst>
            </a:custGeom>
            <a:solidFill>
              <a:srgbClr val="A0CA3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8932331" y="3047999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665" y="0"/>
                  </a:moveTo>
                  <a:lnTo>
                    <a:pt x="0" y="3809999"/>
                  </a:lnTo>
                  <a:lnTo>
                    <a:pt x="3259665" y="3809999"/>
                  </a:lnTo>
                  <a:lnTo>
                    <a:pt x="3259665" y="0"/>
                  </a:lnTo>
                  <a:close/>
                </a:path>
              </a:pathLst>
            </a:custGeom>
            <a:solidFill>
              <a:srgbClr val="64AC2B">
                <a:alpha val="7215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9337544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278" y="0"/>
                  </a:moveTo>
                  <a:lnTo>
                    <a:pt x="0" y="0"/>
                  </a:lnTo>
                  <a:lnTo>
                    <a:pt x="2467703" y="6857999"/>
                  </a:lnTo>
                  <a:lnTo>
                    <a:pt x="2851278" y="6857999"/>
                  </a:lnTo>
                  <a:lnTo>
                    <a:pt x="2851278" y="0"/>
                  </a:lnTo>
                  <a:close/>
                </a:path>
              </a:pathLst>
            </a:custGeom>
            <a:solidFill>
              <a:srgbClr val="4E8820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10898728" y="0"/>
              <a:ext cx="1290320" cy="6858000"/>
            </a:xfrm>
            <a:custGeom>
              <a:avLst/>
              <a:gdLst/>
              <a:ahLst/>
              <a:cxnLst/>
              <a:rect l="l" t="t" r="r" b="b"/>
              <a:pathLst>
                <a:path w="1290320" h="6858000">
                  <a:moveTo>
                    <a:pt x="1290093" y="0"/>
                  </a:moveTo>
                  <a:lnTo>
                    <a:pt x="1018477" y="0"/>
                  </a:lnTo>
                  <a:lnTo>
                    <a:pt x="0" y="6857999"/>
                  </a:lnTo>
                  <a:lnTo>
                    <a:pt x="1290093" y="6857999"/>
                  </a:lnTo>
                  <a:lnTo>
                    <a:pt x="1290093" y="0"/>
                  </a:lnTo>
                  <a:close/>
                </a:path>
              </a:pathLst>
            </a:custGeom>
            <a:solidFill>
              <a:srgbClr val="CAE687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365" y="0"/>
              <a:ext cx="1249045" cy="6858000"/>
            </a:xfrm>
            <a:custGeom>
              <a:avLst/>
              <a:gdLst/>
              <a:ahLst/>
              <a:cxnLst/>
              <a:rect l="l" t="t" r="r" b="b"/>
              <a:pathLst>
                <a:path w="1249045" h="6858000">
                  <a:moveTo>
                    <a:pt x="1248456" y="0"/>
                  </a:moveTo>
                  <a:lnTo>
                    <a:pt x="0" y="0"/>
                  </a:lnTo>
                  <a:lnTo>
                    <a:pt x="1108014" y="6857999"/>
                  </a:lnTo>
                  <a:lnTo>
                    <a:pt x="1248456" y="6857999"/>
                  </a:lnTo>
                  <a:lnTo>
                    <a:pt x="1248456" y="0"/>
                  </a:lnTo>
                  <a:close/>
                </a:path>
              </a:pathLst>
            </a:custGeom>
            <a:solidFill>
              <a:srgbClr val="A0CA31">
                <a:alpha val="650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1664" y="3589867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159" y="0"/>
                  </a:moveTo>
                  <a:lnTo>
                    <a:pt x="0" y="3268132"/>
                  </a:lnTo>
                  <a:lnTo>
                    <a:pt x="1817159" y="3268132"/>
                  </a:lnTo>
                  <a:lnTo>
                    <a:pt x="1817159" y="0"/>
                  </a:lnTo>
                  <a:close/>
                </a:path>
              </a:pathLst>
            </a:custGeom>
            <a:solidFill>
              <a:srgbClr val="A0CA3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1"/>
            <a:ext cx="842644" cy="5666740"/>
          </a:xfrm>
          <a:custGeom>
            <a:avLst/>
            <a:gdLst/>
            <a:ahLst/>
            <a:cxnLst/>
            <a:rect l="l" t="t" r="r" b="b"/>
            <a:pathLst>
              <a:path w="842644" h="5666740">
                <a:moveTo>
                  <a:pt x="842595" y="0"/>
                </a:moveTo>
                <a:lnTo>
                  <a:pt x="0" y="0"/>
                </a:lnTo>
                <a:lnTo>
                  <a:pt x="0" y="5666152"/>
                </a:lnTo>
                <a:lnTo>
                  <a:pt x="842595" y="0"/>
                </a:lnTo>
                <a:close/>
              </a:path>
            </a:pathLst>
          </a:custGeom>
          <a:solidFill>
            <a:srgbClr val="A0CA31">
              <a:alpha val="850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916361" y="2913441"/>
            <a:ext cx="8686800" cy="2375009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lang="en-US" sz="5400" spc="-10" dirty="0"/>
              <a:t>React- Component libraries</a:t>
            </a:r>
            <a:br>
              <a:rPr lang="en-US" sz="5400" spc="-10" dirty="0"/>
            </a:br>
            <a:br>
              <a:rPr lang="en-US" sz="5400" spc="-10" dirty="0"/>
            </a:br>
            <a:r>
              <a:rPr lang="en-US" sz="3200" spc="-10" dirty="0"/>
              <a:t>Laiba Imran</a:t>
            </a:r>
            <a:endParaRPr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A10EC-3024-8721-29F4-09FE68B0D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0B85F57-77A7-9E00-FAC7-DB36F54424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6072" y="642621"/>
            <a:ext cx="747352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Ant Design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4FED345-FE91-2FFE-2728-E4B14DD2B000}"/>
              </a:ext>
            </a:extLst>
          </p:cNvPr>
          <p:cNvSpPr txBox="1"/>
          <p:nvPr/>
        </p:nvSpPr>
        <p:spPr>
          <a:xfrm>
            <a:off x="756072" y="1371600"/>
            <a:ext cx="9138775" cy="5304016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r>
              <a:rPr lang="en-US" sz="2400" dirty="0"/>
              <a:t>Another popular </a:t>
            </a:r>
            <a:r>
              <a:rPr lang="en-US" sz="2400" b="1" dirty="0"/>
              <a:t>React UI framework</a:t>
            </a:r>
            <a:r>
              <a:rPr lang="en-US" sz="2400" dirty="0"/>
              <a:t> created by Alibaba. It provides a rich set of components with a focus on enterprise-level applications, making it great for building complex applications with rich functionality.</a:t>
            </a:r>
          </a:p>
          <a:p>
            <a:endParaRPr lang="en-US" sz="2400" dirty="0"/>
          </a:p>
          <a:p>
            <a:r>
              <a:rPr lang="en-US" sz="2400" b="1" dirty="0"/>
              <a:t>Key Features of Ant Design: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Comprehensive Component Library</a:t>
            </a:r>
            <a:r>
              <a:rPr lang="en-US" sz="2400" dirty="0"/>
              <a:t>: Ant Design has a wide variety of components, including form controls, tables, modals, and data display components.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Design Philosophy</a:t>
            </a:r>
            <a:r>
              <a:rPr lang="en-US" sz="2400" dirty="0"/>
              <a:t>: </a:t>
            </a:r>
            <a:r>
              <a:rPr lang="en-US" sz="2400" dirty="0" err="1"/>
              <a:t>AntD's</a:t>
            </a:r>
            <a:r>
              <a:rPr lang="en-US" sz="2400" dirty="0"/>
              <a:t> design is inspired by the Ant Design System, and it focuses on usability and consistency for building modern business apps.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Built-in Internationalization</a:t>
            </a:r>
            <a:r>
              <a:rPr lang="en-US" sz="2400" dirty="0"/>
              <a:t>: It supports multiple languages out-of-the-box, making it easy to build apps for different regions.</a:t>
            </a:r>
          </a:p>
        </p:txBody>
      </p:sp>
    </p:spTree>
    <p:extLst>
      <p:ext uri="{BB962C8B-B14F-4D97-AF65-F5344CB8AC3E}">
        <p14:creationId xmlns:p14="http://schemas.microsoft.com/office/powerpoint/2010/main" val="1191876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F4452-3B2A-37F9-7A35-6497658F1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714966C-34D3-FEF7-166A-BA5DACC101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6072" y="642621"/>
            <a:ext cx="747352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Ant Design (</a:t>
            </a:r>
            <a:r>
              <a:rPr lang="en-US" spc="-10" dirty="0" err="1"/>
              <a:t>AntD</a:t>
            </a:r>
            <a:r>
              <a:rPr lang="en-US" spc="-10" dirty="0"/>
              <a:t>)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370DAB1-3819-D0A0-E9E1-8A343BE675D7}"/>
              </a:ext>
            </a:extLst>
          </p:cNvPr>
          <p:cNvSpPr txBox="1"/>
          <p:nvPr/>
        </p:nvSpPr>
        <p:spPr>
          <a:xfrm>
            <a:off x="685800" y="1371600"/>
            <a:ext cx="8681575" cy="124136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r>
              <a:rPr lang="en-US" sz="2400" b="1" dirty="0"/>
              <a:t>Install this First:</a:t>
            </a:r>
          </a:p>
          <a:p>
            <a:endParaRPr lang="en-US" sz="2400" b="1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81BEEC-CAE8-790B-EECF-D553567AD5A1}"/>
              </a:ext>
            </a:extLst>
          </p:cNvPr>
          <p:cNvSpPr txBox="1"/>
          <p:nvPr/>
        </p:nvSpPr>
        <p:spPr>
          <a:xfrm>
            <a:off x="3200400" y="2775122"/>
            <a:ext cx="47225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npm</a:t>
            </a:r>
            <a:r>
              <a:rPr lang="en-US" sz="2400" dirty="0"/>
              <a:t> install </a:t>
            </a:r>
            <a:r>
              <a:rPr lang="en-US" sz="2400" dirty="0" err="1"/>
              <a:t>antd</a:t>
            </a:r>
            <a:r>
              <a:rPr lang="en-US" sz="2400" dirty="0"/>
              <a:t> --save</a:t>
            </a:r>
          </a:p>
        </p:txBody>
      </p:sp>
    </p:spTree>
    <p:extLst>
      <p:ext uri="{BB962C8B-B14F-4D97-AF65-F5344CB8AC3E}">
        <p14:creationId xmlns:p14="http://schemas.microsoft.com/office/powerpoint/2010/main" val="2377592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3783C-70D7-C50B-F705-CD890318B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4717D41-206B-BA93-A2E1-9A7C79DFBE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3136" y="457200"/>
            <a:ext cx="865706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Button: </a:t>
            </a:r>
            <a:r>
              <a:rPr lang="en-US" sz="2000" dirty="0"/>
              <a:t>It supports different </a:t>
            </a:r>
            <a:r>
              <a:rPr lang="en-US" sz="2000" b="1" dirty="0"/>
              <a:t>types</a:t>
            </a:r>
            <a:r>
              <a:rPr lang="en-US" sz="2000" dirty="0"/>
              <a:t>, </a:t>
            </a:r>
            <a:r>
              <a:rPr lang="en-US" sz="2000" b="1" dirty="0"/>
              <a:t>sizes</a:t>
            </a:r>
            <a:r>
              <a:rPr lang="en-US" sz="2000" dirty="0"/>
              <a:t>, and </a:t>
            </a:r>
            <a:r>
              <a:rPr lang="en-US" sz="2000" b="1" dirty="0"/>
              <a:t>loading states</a:t>
            </a:r>
            <a:r>
              <a:rPr lang="en-US" sz="2000" dirty="0"/>
              <a:t>.</a:t>
            </a:r>
            <a:endParaRPr sz="2000" spc="-1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89EDDA-DD0F-E8A3-A6A8-40D85F8E20E1}"/>
              </a:ext>
            </a:extLst>
          </p:cNvPr>
          <p:cNvSpPr txBox="1"/>
          <p:nvPr/>
        </p:nvSpPr>
        <p:spPr>
          <a:xfrm>
            <a:off x="563136" y="1981200"/>
            <a:ext cx="6099716" cy="4236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Button }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antd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App()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"primary"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Primary Button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"default"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marginLeft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Default Button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"dashed"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marginLeft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Dashed Button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marginLeft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Text Button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010DF-100A-95FD-7DDC-021B0B03726F}"/>
              </a:ext>
            </a:extLst>
          </p:cNvPr>
          <p:cNvSpPr txBox="1"/>
          <p:nvPr/>
        </p:nvSpPr>
        <p:spPr>
          <a:xfrm>
            <a:off x="6781800" y="2971800"/>
            <a:ext cx="35107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type</a:t>
            </a:r>
            <a:r>
              <a:rPr lang="en-US" dirty="0"/>
              <a:t>: Controls the button's style (primary, default, dashed, text, link).</a:t>
            </a:r>
          </a:p>
          <a:p>
            <a:r>
              <a:rPr lang="en-US" b="1" dirty="0"/>
              <a:t>size</a:t>
            </a:r>
            <a:r>
              <a:rPr lang="en-US" dirty="0"/>
              <a:t>: Controls the size of the button (large, middle, small).</a:t>
            </a:r>
          </a:p>
          <a:p>
            <a:r>
              <a:rPr lang="en-US" b="1" dirty="0"/>
              <a:t>loading</a:t>
            </a:r>
            <a:r>
              <a:rPr lang="en-US" dirty="0"/>
              <a:t>: Displays a loading spinner inside the button for async operations.</a:t>
            </a:r>
          </a:p>
        </p:txBody>
      </p:sp>
    </p:spTree>
    <p:extLst>
      <p:ext uri="{BB962C8B-B14F-4D97-AF65-F5344CB8AC3E}">
        <p14:creationId xmlns:p14="http://schemas.microsoft.com/office/powerpoint/2010/main" val="573071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E8FBD-330A-32D3-D6AF-CDF8C6C1C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FC7FCED-6659-43C3-2490-FA0BA51F22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3136" y="457200"/>
            <a:ext cx="8657064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Grid: </a:t>
            </a:r>
            <a:r>
              <a:rPr lang="en-US" sz="2000" dirty="0"/>
              <a:t>It consists of a 24-column layout, which is divided into columns of varying sizes.</a:t>
            </a:r>
            <a:endParaRPr sz="2000" spc="-1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9E91ED-2AB2-360F-E25E-C6BC93B8D51B}"/>
              </a:ext>
            </a:extLst>
          </p:cNvPr>
          <p:cNvSpPr txBox="1"/>
          <p:nvPr/>
        </p:nvSpPr>
        <p:spPr>
          <a:xfrm>
            <a:off x="563136" y="1981200"/>
            <a:ext cx="6099716" cy="3697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Row, Col, Card }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antd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App()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gutter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&lt;Col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&lt;Card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 1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&lt;/Card&gt;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&lt;/Col&gt;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&lt;Col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&lt;Card&gt;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 2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&lt;/Card&gt;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&lt;/Col&gt;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&lt;Col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&lt;Card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 3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&lt;/Card&gt;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&lt;/Col&gt;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&lt;/Row&gt;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21319-080A-CB11-31B8-9423390F61E2}"/>
              </a:ext>
            </a:extLst>
          </p:cNvPr>
          <p:cNvSpPr txBox="1"/>
          <p:nvPr/>
        </p:nvSpPr>
        <p:spPr>
          <a:xfrm>
            <a:off x="6781800" y="2971800"/>
            <a:ext cx="35107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Row</a:t>
            </a:r>
            <a:r>
              <a:rPr lang="en-US" dirty="0"/>
              <a:t>: Defines a row for containing columns.</a:t>
            </a:r>
          </a:p>
          <a:p>
            <a:r>
              <a:rPr lang="en-US" b="1" dirty="0"/>
              <a:t>Col</a:t>
            </a:r>
            <a:r>
              <a:rPr lang="en-US" dirty="0"/>
              <a:t>: Defines individual columns that span a certain number of grid units (e.g., span={8} for 1/3 width).</a:t>
            </a:r>
          </a:p>
          <a:p>
            <a:r>
              <a:rPr lang="en-US" b="1" dirty="0"/>
              <a:t>gutter</a:t>
            </a:r>
            <a:r>
              <a:rPr lang="en-US" dirty="0"/>
              <a:t>: Adds spacing between columns.</a:t>
            </a:r>
          </a:p>
        </p:txBody>
      </p:sp>
    </p:spTree>
    <p:extLst>
      <p:ext uri="{BB962C8B-B14F-4D97-AF65-F5344CB8AC3E}">
        <p14:creationId xmlns:p14="http://schemas.microsoft.com/office/powerpoint/2010/main" val="1870894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2D2C6-DF97-D256-CC67-B26FD1E5B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DD30C03-2B10-4C53-9BCF-41278E772F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3136" y="457200"/>
            <a:ext cx="8657064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/>
              <a:t>Typography:</a:t>
            </a:r>
            <a:r>
              <a:rPr lang="en-US" sz="2000" dirty="0"/>
              <a:t> component in Ant Design is used to display text in various styles like headings, paragraphs</a:t>
            </a:r>
            <a:endParaRPr sz="2000" spc="-1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CBC1A0-BAAD-E9B3-BAAF-D42F6062EA72}"/>
              </a:ext>
            </a:extLst>
          </p:cNvPr>
          <p:cNvSpPr txBox="1"/>
          <p:nvPr/>
        </p:nvSpPr>
        <p:spPr>
          <a:xfrm>
            <a:off x="563136" y="1981200"/>
            <a:ext cx="6099716" cy="3697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Typography }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antd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Title, Paragraph, Text } = Typography;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App()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&lt;Typography&gt;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Heading 1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"secondary"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Heading 4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&lt;Paragraph&gt;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This is a paragraph of text.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strong text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&lt;/Text&gt;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"secondary"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gray text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&lt;/Text&gt;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&lt;/Paragraph&gt;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&lt;/Typography&gt;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667AAC-88B5-C95B-62AD-3278A5C0B6E3}"/>
              </a:ext>
            </a:extLst>
          </p:cNvPr>
          <p:cNvSpPr txBox="1"/>
          <p:nvPr/>
        </p:nvSpPr>
        <p:spPr>
          <a:xfrm>
            <a:off x="7010400" y="2667000"/>
            <a:ext cx="35107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Title</a:t>
            </a:r>
            <a:r>
              <a:rPr lang="en-US" dirty="0"/>
              <a:t>: Defines various heading levels (level={1}, level={2}, etc.).</a:t>
            </a:r>
          </a:p>
          <a:p>
            <a:r>
              <a:rPr lang="en-US" b="1" dirty="0"/>
              <a:t>Paragraph</a:t>
            </a:r>
            <a:r>
              <a:rPr lang="en-US" dirty="0"/>
              <a:t>: Displays paragraph text with optional inline styles.</a:t>
            </a:r>
          </a:p>
          <a:p>
            <a:r>
              <a:rPr lang="en-US" b="1" dirty="0"/>
              <a:t>Text</a:t>
            </a:r>
            <a:r>
              <a:rPr lang="en-US" dirty="0"/>
              <a:t>: Provides inline text formatting like strong, danger, and more.</a:t>
            </a:r>
          </a:p>
        </p:txBody>
      </p:sp>
    </p:spTree>
    <p:extLst>
      <p:ext uri="{BB962C8B-B14F-4D97-AF65-F5344CB8AC3E}">
        <p14:creationId xmlns:p14="http://schemas.microsoft.com/office/powerpoint/2010/main" val="383026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1C6F1-2486-0AFB-92F5-3EA8325CF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34D868B-9B9A-28B4-F7A7-2B33A362DC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3136" y="457200"/>
            <a:ext cx="8657064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Input (</a:t>
            </a:r>
            <a:r>
              <a:rPr lang="en-US" dirty="0" err="1"/>
              <a:t>TextField</a:t>
            </a:r>
            <a:r>
              <a:rPr lang="en-US" dirty="0"/>
              <a:t> </a:t>
            </a:r>
            <a:r>
              <a:rPr lang="en-US" dirty="0" err="1"/>
              <a:t>equi</a:t>
            </a:r>
            <a:r>
              <a:rPr lang="en-US" dirty="0"/>
              <a:t>): </a:t>
            </a:r>
            <a:r>
              <a:rPr lang="en-US" sz="2000" dirty="0"/>
              <a:t>The Input component is used to capture user input, similar to MUI's </a:t>
            </a:r>
            <a:r>
              <a:rPr lang="en-US" sz="2000" dirty="0" err="1"/>
              <a:t>TextField</a:t>
            </a:r>
            <a:r>
              <a:rPr lang="en-US" sz="2000" dirty="0"/>
              <a:t> component.</a:t>
            </a:r>
            <a:endParaRPr sz="2000" spc="-1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ED6E00-6581-6B5B-7F3A-E30DEED725E7}"/>
              </a:ext>
            </a:extLst>
          </p:cNvPr>
          <p:cNvSpPr txBox="1"/>
          <p:nvPr/>
        </p:nvSpPr>
        <p:spPr>
          <a:xfrm>
            <a:off x="563136" y="1981200"/>
            <a:ext cx="6099716" cy="4236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Input, Button }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antd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App()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[value,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(e)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e.target.value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your name"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marginBottom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"primary"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AA5B4-CD8D-15A2-B3CA-670B7A892003}"/>
              </a:ext>
            </a:extLst>
          </p:cNvPr>
          <p:cNvSpPr txBox="1"/>
          <p:nvPr/>
        </p:nvSpPr>
        <p:spPr>
          <a:xfrm>
            <a:off x="7086600" y="2514600"/>
            <a:ext cx="35107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placeholder</a:t>
            </a:r>
            <a:r>
              <a:rPr lang="en-US" dirty="0"/>
              <a:t>: Displays placeholder text when the input is empty.</a:t>
            </a:r>
          </a:p>
          <a:p>
            <a:r>
              <a:rPr lang="en-US" b="1" dirty="0"/>
              <a:t>value and </a:t>
            </a:r>
            <a:r>
              <a:rPr lang="en-US" b="1" dirty="0" err="1"/>
              <a:t>onChange</a:t>
            </a:r>
            <a:r>
              <a:rPr lang="en-US" dirty="0"/>
              <a:t>: Tracks the value of the input.</a:t>
            </a:r>
          </a:p>
          <a:p>
            <a:r>
              <a:rPr lang="en-US" b="1" dirty="0"/>
              <a:t>size</a:t>
            </a:r>
            <a:r>
              <a:rPr lang="en-US" dirty="0"/>
              <a:t>: Defines the input size (large, middle, small).</a:t>
            </a:r>
          </a:p>
        </p:txBody>
      </p:sp>
    </p:spTree>
    <p:extLst>
      <p:ext uri="{BB962C8B-B14F-4D97-AF65-F5344CB8AC3E}">
        <p14:creationId xmlns:p14="http://schemas.microsoft.com/office/powerpoint/2010/main" val="1261356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FF798-40CD-36BB-7D60-5D2448557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43CBCFD-D31A-D7A5-8B6B-CE255777BE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657064" cy="118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Layout (</a:t>
            </a:r>
            <a:r>
              <a:rPr lang="en-US" dirty="0" err="1"/>
              <a:t>Appbar</a:t>
            </a:r>
            <a:r>
              <a:rPr lang="en-US" dirty="0"/>
              <a:t> </a:t>
            </a:r>
            <a:r>
              <a:rPr lang="en-US" dirty="0" err="1"/>
              <a:t>equi</a:t>
            </a:r>
            <a:r>
              <a:rPr lang="en-US" dirty="0"/>
              <a:t>): </a:t>
            </a:r>
            <a:r>
              <a:rPr lang="en-US" sz="2000" dirty="0"/>
              <a:t>The Layout components in Ant Design are used to create layouts with a header, sidebar, and content area. It is similar to MUI’s </a:t>
            </a:r>
            <a:r>
              <a:rPr lang="en-US" sz="2000" dirty="0" err="1"/>
              <a:t>AppBar</a:t>
            </a:r>
            <a:r>
              <a:rPr lang="en-US" sz="2000" dirty="0"/>
              <a:t>.</a:t>
            </a:r>
            <a:endParaRPr sz="2000" spc="-1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452E63-C591-AE15-B114-61965416B1E0}"/>
              </a:ext>
            </a:extLst>
          </p:cNvPr>
          <p:cNvSpPr txBox="1"/>
          <p:nvPr/>
        </p:nvSpPr>
        <p:spPr>
          <a:xfrm>
            <a:off x="453483" y="1905000"/>
            <a:ext cx="6248400" cy="4595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Layout, Menu, Button }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antd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Header } = Layout;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App()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&lt;Layout&gt;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display: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'flex'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alignItems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'center'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color: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'white'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'18px'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fontWeight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'bold'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My Application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"secondary"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color: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'white'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marginRight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'16px'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Login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"primary"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Sign Up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&lt;/Header&gt;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&lt;/Layout&gt;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4FB1E-5348-6993-0ADA-CD84A14F6DEC}"/>
              </a:ext>
            </a:extLst>
          </p:cNvPr>
          <p:cNvSpPr txBox="1"/>
          <p:nvPr/>
        </p:nvSpPr>
        <p:spPr>
          <a:xfrm>
            <a:off x="6858000" y="2590800"/>
            <a:ext cx="35107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type</a:t>
            </a:r>
            <a:r>
              <a:rPr lang="en-US" dirty="0"/>
              <a:t>: Controls the button's style (primary, default, dashed, text, link).</a:t>
            </a:r>
          </a:p>
          <a:p>
            <a:r>
              <a:rPr lang="en-US" b="1" dirty="0"/>
              <a:t>size</a:t>
            </a:r>
            <a:r>
              <a:rPr lang="en-US" dirty="0"/>
              <a:t>: Controls the size of the button (large, middle, small).</a:t>
            </a:r>
          </a:p>
          <a:p>
            <a:r>
              <a:rPr lang="en-US" b="1" dirty="0"/>
              <a:t>loading</a:t>
            </a:r>
            <a:r>
              <a:rPr lang="en-US" dirty="0"/>
              <a:t>: Displays a loading spinner inside the button for async operations.</a:t>
            </a:r>
          </a:p>
        </p:txBody>
      </p:sp>
    </p:spTree>
    <p:extLst>
      <p:ext uri="{BB962C8B-B14F-4D97-AF65-F5344CB8AC3E}">
        <p14:creationId xmlns:p14="http://schemas.microsoft.com/office/powerpoint/2010/main" val="152950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8AEF2-70AF-7D9C-5B1C-382FEDFFC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4FFB2D5-7DE8-2391-C341-22B762B570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3136" y="457200"/>
            <a:ext cx="507566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Table</a:t>
            </a:r>
            <a:endParaRPr spc="-1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9F14E-20B7-D798-781E-19DE8830783A}"/>
              </a:ext>
            </a:extLst>
          </p:cNvPr>
          <p:cNvSpPr txBox="1"/>
          <p:nvPr/>
        </p:nvSpPr>
        <p:spPr>
          <a:xfrm>
            <a:off x="563136" y="1265100"/>
            <a:ext cx="6099716" cy="495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Table }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antd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 = [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 key: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name: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'Oz'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city: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'NY'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 key: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name: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'Sophia'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city: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'LA'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},];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columns = [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title: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   </a:t>
            </a:r>
          </a:p>
          <a:p>
            <a:pPr>
              <a:lnSpc>
                <a:spcPts val="1425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   </a:t>
            </a:r>
          </a:p>
          <a:p>
            <a:pPr>
              <a:lnSpc>
                <a:spcPts val="1425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 },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title: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key: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title: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'City'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'city'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key: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'city'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App()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dataSource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C07C06-2163-D31F-3AD5-8B6B2AF932BC}"/>
              </a:ext>
            </a:extLst>
          </p:cNvPr>
          <p:cNvSpPr txBox="1"/>
          <p:nvPr/>
        </p:nvSpPr>
        <p:spPr>
          <a:xfrm>
            <a:off x="7315200" y="705267"/>
            <a:ext cx="35814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Data:</a:t>
            </a:r>
            <a:r>
              <a:rPr lang="en-US" dirty="0"/>
              <a:t> is passed to the </a:t>
            </a:r>
            <a:r>
              <a:rPr lang="en-US" dirty="0" err="1"/>
              <a:t>dataSource</a:t>
            </a:r>
            <a:r>
              <a:rPr lang="en-US" dirty="0"/>
              <a:t> prop.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source: </a:t>
            </a:r>
            <a:r>
              <a:rPr lang="en-US" dirty="0"/>
              <a:t>Each row must have a unique key (required by Ant Design).</a:t>
            </a:r>
          </a:p>
          <a:p>
            <a:r>
              <a:rPr lang="en-US" b="1" dirty="0"/>
              <a:t>Columns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columns array defines the structure of the table: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title: Header text for the column.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dataIndex</a:t>
            </a:r>
            <a:r>
              <a:rPr lang="en-US" dirty="0"/>
              <a:t>: The key to access the value from the </a:t>
            </a:r>
            <a:r>
              <a:rPr lang="en-US" dirty="0" err="1"/>
              <a:t>dataSource</a:t>
            </a:r>
            <a:r>
              <a:rPr lang="en-US" dirty="0"/>
              <a:t>. Tell which column of </a:t>
            </a:r>
            <a:r>
              <a:rPr lang="en-US" dirty="0" err="1"/>
              <a:t>datasource</a:t>
            </a:r>
            <a:r>
              <a:rPr lang="en-US" dirty="0"/>
              <a:t> will map on which columns in data array. </a:t>
            </a:r>
            <a:r>
              <a:rPr lang="en-US" dirty="0" err="1"/>
              <a:t>dataIndex</a:t>
            </a:r>
            <a:r>
              <a:rPr lang="en-US" dirty="0"/>
              <a:t>: 'name' maps to data[0].name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key: A unique identifier for the column.</a:t>
            </a:r>
          </a:p>
        </p:txBody>
      </p:sp>
    </p:spTree>
    <p:extLst>
      <p:ext uri="{BB962C8B-B14F-4D97-AF65-F5344CB8AC3E}">
        <p14:creationId xmlns:p14="http://schemas.microsoft.com/office/powerpoint/2010/main" val="2972680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65F7E-3AE0-5A00-6FE7-CE27F5600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68008BA-C7CF-F9B2-4C5C-8349A2AC39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6072" y="642621"/>
            <a:ext cx="747352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When to use?</a:t>
            </a:r>
            <a:endParaRPr spc="-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CEFDBD-7929-02AB-1BF6-A3190CA4635F}"/>
              </a:ext>
            </a:extLst>
          </p:cNvPr>
          <p:cNvSpPr txBox="1"/>
          <p:nvPr/>
        </p:nvSpPr>
        <p:spPr>
          <a:xfrm>
            <a:off x="756072" y="1828800"/>
            <a:ext cx="884512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MUI</a:t>
            </a:r>
            <a:r>
              <a:rPr lang="en-US" sz="2000" dirty="0"/>
              <a:t>: If you're building a </a:t>
            </a:r>
            <a:r>
              <a:rPr lang="en-US" sz="2000" b="1" dirty="0"/>
              <a:t>modern web application</a:t>
            </a:r>
            <a:r>
              <a:rPr lang="en-US" sz="2000" dirty="0"/>
              <a:t> or </a:t>
            </a:r>
            <a:r>
              <a:rPr lang="en-US" sz="2000" b="1" dirty="0"/>
              <a:t>website</a:t>
            </a:r>
            <a:r>
              <a:rPr lang="en-US" sz="2000" dirty="0"/>
              <a:t> and prefer a clean, minimalist UI, MUI is a good choice. It's well-suited for startups, personal projects, or any app that needs a </a:t>
            </a:r>
            <a:r>
              <a:rPr lang="en-US" sz="2000" b="1" dirty="0"/>
              <a:t>responsive, modern UI</a:t>
            </a:r>
            <a:r>
              <a:rPr lang="en-US" sz="2000" dirty="0"/>
              <a:t>.</a:t>
            </a:r>
          </a:p>
          <a:p>
            <a:endParaRPr lang="en-US" sz="2000" b="1" dirty="0"/>
          </a:p>
          <a:p>
            <a:r>
              <a:rPr lang="en-US" sz="2000" b="1" dirty="0"/>
              <a:t>Ant Design</a:t>
            </a:r>
            <a:r>
              <a:rPr lang="en-US" sz="2000" dirty="0"/>
              <a:t>: If you're working on a </a:t>
            </a:r>
            <a:r>
              <a:rPr lang="en-US" sz="2000" b="1" dirty="0"/>
              <a:t>business-oriented application</a:t>
            </a:r>
            <a:r>
              <a:rPr lang="en-US" sz="2000" dirty="0"/>
              <a:t> or </a:t>
            </a:r>
            <a:r>
              <a:rPr lang="en-US" sz="2000" b="1" dirty="0"/>
              <a:t>enterprise-level projects</a:t>
            </a:r>
            <a:r>
              <a:rPr lang="en-US" sz="2000" dirty="0"/>
              <a:t> that require complex tables, forms, and data visualizations, Ant Design is ideal. It is a great choice for applications that need </a:t>
            </a:r>
            <a:r>
              <a:rPr lang="en-US" sz="2000" b="1" dirty="0"/>
              <a:t>rich functionality</a:t>
            </a:r>
            <a:r>
              <a:rPr lang="en-US" sz="2000" dirty="0"/>
              <a:t> (e.g., dashboards, admin panels).</a:t>
            </a:r>
          </a:p>
          <a:p>
            <a:endParaRPr lang="en-US" sz="2000" dirty="0"/>
          </a:p>
          <a:p>
            <a:r>
              <a:rPr lang="en-US" sz="2000" dirty="0"/>
              <a:t>They are built for React, both libraries are optimized to integrate smoothly into React applications. They follow </a:t>
            </a:r>
            <a:r>
              <a:rPr lang="en-US" sz="2000" dirty="0" err="1"/>
              <a:t>React’s</a:t>
            </a:r>
            <a:r>
              <a:rPr lang="en-US" sz="2000" dirty="0"/>
              <a:t> principles and make use of its core concepts like </a:t>
            </a:r>
            <a:r>
              <a:rPr lang="en-US" sz="2000" b="1" dirty="0"/>
              <a:t>props</a:t>
            </a:r>
            <a:r>
              <a:rPr lang="en-US" sz="2000" dirty="0"/>
              <a:t>, </a:t>
            </a:r>
            <a:r>
              <a:rPr lang="en-US" sz="2000" b="1" dirty="0"/>
              <a:t>state</a:t>
            </a:r>
            <a:r>
              <a:rPr lang="en-US" sz="2000" dirty="0"/>
              <a:t>, and </a:t>
            </a:r>
            <a:r>
              <a:rPr lang="en-US" sz="2000" b="1" dirty="0"/>
              <a:t>component reusability</a:t>
            </a:r>
            <a:r>
              <a:rPr lang="en-US" sz="20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0535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34A04-8484-08F0-19B2-18A7854FC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289F7C3-BAB2-F4A5-77A3-E4558E72F5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6073" y="642621"/>
            <a:ext cx="7270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50540" algn="l"/>
              </a:tabLst>
            </a:pPr>
            <a:r>
              <a:rPr lang="en-US" spc="-10" dirty="0"/>
              <a:t>Resources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B340FDB-1EA3-1276-A435-9EE4C0A84F87}"/>
              </a:ext>
            </a:extLst>
          </p:cNvPr>
          <p:cNvSpPr txBox="1"/>
          <p:nvPr/>
        </p:nvSpPr>
        <p:spPr>
          <a:xfrm>
            <a:off x="914400" y="1592600"/>
            <a:ext cx="6676390" cy="2436564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Go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over</a:t>
            </a:r>
            <a:r>
              <a:rPr lang="en-US"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lang="en-US" sz="1800" dirty="0">
                <a:solidFill>
                  <a:srgbClr val="404040"/>
                </a:solidFill>
                <a:latin typeface="Trebuchet MS"/>
                <a:cs typeface="Trebuchet MS"/>
                <a:hlinkClick r:id="rId2"/>
              </a:rPr>
              <a:t>https://mui.com/material-ui/</a:t>
            </a:r>
            <a:endParaRPr lang="en-US" sz="1800" dirty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lang="en-US" sz="1800" dirty="0">
                <a:solidFill>
                  <a:srgbClr val="404040"/>
                </a:solidFill>
                <a:latin typeface="Trebuchet MS"/>
                <a:cs typeface="Trebuchet MS"/>
                <a:hlinkClick r:id="rId3"/>
              </a:rPr>
              <a:t>https://www.geeksforgeeks.org/react-material-ui/</a:t>
            </a:r>
            <a:endParaRPr lang="en-US" dirty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lang="en-US" sz="1800" dirty="0">
                <a:solidFill>
                  <a:srgbClr val="404040"/>
                </a:solidFill>
                <a:latin typeface="Trebuchet MS"/>
                <a:cs typeface="Trebuchet MS"/>
                <a:hlinkClick r:id="rId4"/>
              </a:rPr>
              <a:t>https://ant.design/</a:t>
            </a:r>
            <a:endParaRPr lang="en-US" dirty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lang="en-US" sz="1800" dirty="0">
                <a:solidFill>
                  <a:srgbClr val="404040"/>
                </a:solidFill>
                <a:latin typeface="Trebuchet MS"/>
                <a:cs typeface="Trebuchet MS"/>
                <a:hlinkClick r:id="rId5"/>
              </a:rPr>
              <a:t>https://www.geeksforgeeks.org/ant-design/</a:t>
            </a:r>
            <a:endParaRPr lang="en-US" sz="1800" dirty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endParaRPr lang="en-US" sz="1800" dirty="0">
              <a:solidFill>
                <a:srgbClr val="404040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7246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072" y="642621"/>
            <a:ext cx="747352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Material UI (MUI)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1371600"/>
            <a:ext cx="8681575" cy="5304016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r>
              <a:rPr lang="en-US" sz="2400" b="1" dirty="0"/>
              <a:t>A React UI framework</a:t>
            </a:r>
            <a:r>
              <a:rPr lang="en-US" sz="2400" dirty="0"/>
              <a:t> that follows </a:t>
            </a:r>
            <a:r>
              <a:rPr lang="en-US" sz="2400" b="1" dirty="0"/>
              <a:t>Google's Material Design</a:t>
            </a:r>
            <a:r>
              <a:rPr lang="en-US" sz="2400" dirty="0"/>
              <a:t> principles. It provides a collection of components and styles to help you build modern, responsive user interfaces with minimal effort.</a:t>
            </a:r>
          </a:p>
          <a:p>
            <a:endParaRPr lang="en-US" sz="2400" dirty="0"/>
          </a:p>
          <a:p>
            <a:r>
              <a:rPr lang="en-US" sz="2400" b="1" dirty="0"/>
              <a:t>Key Features of MUI: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Pre-designed Components</a:t>
            </a:r>
            <a:r>
              <a:rPr lang="en-US" sz="2400" dirty="0"/>
              <a:t>: MUI offers a wide range of pre-designed components like buttons, sliders, cards, and tables, that follow Material Design guidelines.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Customizable</a:t>
            </a:r>
            <a:r>
              <a:rPr lang="en-US" sz="2400" dirty="0"/>
              <a:t>: It is highly customizable, allowing you to adjust the theme, colors, and other styles to match your design.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Built-in Responsiveness</a:t>
            </a:r>
            <a:r>
              <a:rPr lang="en-US" sz="2400" dirty="0"/>
              <a:t>: MUI components are designed to be responsive, meaning they adjust well on different screen sizes.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0A21E-C620-1954-FF43-77129D45F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0A81757-AA42-6916-7C75-38AA22669A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6072" y="642621"/>
            <a:ext cx="747352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Material UI (MUI)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68BEC8B-4625-1192-744A-7C0FBC3FDEFA}"/>
              </a:ext>
            </a:extLst>
          </p:cNvPr>
          <p:cNvSpPr txBox="1"/>
          <p:nvPr/>
        </p:nvSpPr>
        <p:spPr>
          <a:xfrm>
            <a:off x="685800" y="1371600"/>
            <a:ext cx="8681575" cy="124136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r>
              <a:rPr lang="en-US" sz="2400" b="1" dirty="0"/>
              <a:t>Install this First:</a:t>
            </a:r>
          </a:p>
          <a:p>
            <a:endParaRPr lang="en-US" sz="2400" b="1" dirty="0"/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343B6-C2B7-0FAA-4EDC-1B2056E588E9}"/>
              </a:ext>
            </a:extLst>
          </p:cNvPr>
          <p:cNvSpPr txBox="1"/>
          <p:nvPr/>
        </p:nvSpPr>
        <p:spPr>
          <a:xfrm>
            <a:off x="750496" y="2514600"/>
            <a:ext cx="9220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2400" dirty="0"/>
              <a:t>npm install @mui/material @mui/system @mui/base @emotion/react @emotion/styled --save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302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87773-4930-77C4-0EC6-976C44732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2DE367A-8B4B-7673-301A-4A293C1D3D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249817"/>
            <a:ext cx="9296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Button: </a:t>
            </a:r>
            <a:r>
              <a:rPr lang="en-US" sz="2000" dirty="0"/>
              <a:t>The Button component supports various styles, variants, sizes.</a:t>
            </a:r>
            <a:endParaRPr sz="2000" spc="-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114003-CAED-A1C4-083D-FD9F166C9F03}"/>
              </a:ext>
            </a:extLst>
          </p:cNvPr>
          <p:cNvSpPr txBox="1"/>
          <p:nvPr/>
        </p:nvSpPr>
        <p:spPr>
          <a:xfrm>
            <a:off x="7086600" y="3048000"/>
            <a:ext cx="4876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variant</a:t>
            </a:r>
            <a:r>
              <a:rPr lang="en-US" dirty="0"/>
              <a:t>: Defines the button style.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contained: A button with a solid background.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outlined: A button with a border but no background.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text: A button with plain text and no border or background.</a:t>
            </a:r>
          </a:p>
          <a:p>
            <a:r>
              <a:rPr lang="en-US" b="1" dirty="0"/>
              <a:t>color</a:t>
            </a:r>
            <a:r>
              <a:rPr lang="en-US" dirty="0"/>
              <a:t>: Changes the color scheme of the button (primary, secondary, etc.).</a:t>
            </a:r>
          </a:p>
          <a:p>
            <a:r>
              <a:rPr lang="en-US" b="1" dirty="0"/>
              <a:t>size</a:t>
            </a:r>
            <a:r>
              <a:rPr lang="en-US" dirty="0"/>
              <a:t>: Allows different sizes (small, medium, large).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2E594E-AA5D-8D12-C26E-9C0D958758AD}"/>
              </a:ext>
            </a:extLst>
          </p:cNvPr>
          <p:cNvSpPr txBox="1"/>
          <p:nvPr/>
        </p:nvSpPr>
        <p:spPr>
          <a:xfrm>
            <a:off x="615177" y="1447800"/>
            <a:ext cx="6161048" cy="495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mui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/material/Button'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App()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"contained"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"primary"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Contained Button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"outlined"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"secondary"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marginLeft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Outlined Button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"error"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marginLeft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Text Button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"contained"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"small"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marginLeft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Small Button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09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4376E-B224-F3CE-693D-8FDB79C2B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7E6D923-0CF9-9E66-32F7-FF3AC27517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3137" y="152400"/>
            <a:ext cx="880946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Grid: </a:t>
            </a:r>
            <a:r>
              <a:rPr lang="en-US" sz="2000" dirty="0"/>
              <a:t>responsive Grid system is used for layouts.</a:t>
            </a:r>
            <a:endParaRPr sz="2000" spc="-1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0E812-DD4A-70BD-80C9-D05157F7E95E}"/>
              </a:ext>
            </a:extLst>
          </p:cNvPr>
          <p:cNvSpPr txBox="1"/>
          <p:nvPr/>
        </p:nvSpPr>
        <p:spPr>
          <a:xfrm>
            <a:off x="563137" y="838200"/>
            <a:ext cx="6099716" cy="5851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Grid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mui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/material/Grid2'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mui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/material/Card'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CardContent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mui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/material/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CardContent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App()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&lt;Grid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spacing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&lt;Grid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&lt;Card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elevation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CardContent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Column 1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CardContent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&lt;/Card&gt;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&lt;/Grid&gt;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&lt;Grid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&lt;Card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elevation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CardContent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Column 2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CardContent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&lt;/Card&gt;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&lt;/Grid&gt;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&lt;Grid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&lt;Card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elevation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CardContent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Column 3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CardContent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&lt;/Card&gt;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&lt;/Grid&gt;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&lt;/Grid&gt;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7418D5-D40E-484D-824F-49553E738770}"/>
              </a:ext>
            </a:extLst>
          </p:cNvPr>
          <p:cNvSpPr txBox="1"/>
          <p:nvPr/>
        </p:nvSpPr>
        <p:spPr>
          <a:xfrm>
            <a:off x="6662853" y="1305341"/>
            <a:ext cx="35107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container</a:t>
            </a:r>
            <a:r>
              <a:rPr lang="en-US" dirty="0"/>
              <a:t>: Defines a parent Grid that contains child items.</a:t>
            </a:r>
          </a:p>
          <a:p>
            <a:r>
              <a:rPr lang="en-US" b="1" dirty="0"/>
              <a:t>item</a:t>
            </a:r>
            <a:r>
              <a:rPr lang="en-US" dirty="0"/>
              <a:t>: Defines an individual column inside the grid.</a:t>
            </a:r>
          </a:p>
          <a:p>
            <a:r>
              <a:rPr lang="en-US" b="1" dirty="0"/>
              <a:t>Breakpoints (</a:t>
            </a:r>
            <a:r>
              <a:rPr lang="en-US" b="1" dirty="0" err="1"/>
              <a:t>xs</a:t>
            </a:r>
            <a:r>
              <a:rPr lang="en-US" b="1" dirty="0"/>
              <a:t>, </a:t>
            </a:r>
            <a:r>
              <a:rPr lang="en-US" b="1" dirty="0" err="1"/>
              <a:t>sm</a:t>
            </a:r>
            <a:r>
              <a:rPr lang="en-US" b="1" dirty="0"/>
              <a:t>, md)</a:t>
            </a:r>
            <a:r>
              <a:rPr lang="en-US" dirty="0"/>
              <a:t>: Set the width of each grid item for different screen sizes.</a:t>
            </a:r>
          </a:p>
          <a:p>
            <a:r>
              <a:rPr lang="en-US" b="1" dirty="0"/>
              <a:t>spacing</a:t>
            </a:r>
            <a:r>
              <a:rPr lang="en-US" dirty="0"/>
              <a:t>: Controls the spacing between grid items.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CardContent</a:t>
            </a:r>
            <a:r>
              <a:rPr lang="en-US" dirty="0"/>
              <a:t>: ensures proper padding inside the card, which is similar to the style={{ padding: 20 }} used in the Paper.</a:t>
            </a:r>
          </a:p>
          <a:p>
            <a:r>
              <a:rPr lang="en-US" b="1" dirty="0"/>
              <a:t>elevation </a:t>
            </a:r>
            <a:r>
              <a:rPr lang="en-US" b="1" dirty="0" err="1"/>
              <a:t>Prop</a:t>
            </a:r>
            <a:r>
              <a:rPr lang="en-US" dirty="0" err="1"/>
              <a:t>:to</a:t>
            </a:r>
            <a:r>
              <a:rPr lang="en-US" dirty="0"/>
              <a:t> control the shadow depth, similar to Paper.</a:t>
            </a:r>
          </a:p>
        </p:txBody>
      </p:sp>
    </p:spTree>
    <p:extLst>
      <p:ext uri="{BB962C8B-B14F-4D97-AF65-F5344CB8AC3E}">
        <p14:creationId xmlns:p14="http://schemas.microsoft.com/office/powerpoint/2010/main" val="363858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7DFAD-DD44-A6B2-C9B5-5CB8A507A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43E6838-3F7F-C4C9-DA2C-FE946D6510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266140"/>
            <a:ext cx="9342864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Typography: </a:t>
            </a:r>
            <a:r>
              <a:rPr lang="en-US" sz="2000" dirty="0"/>
              <a:t>Typography is used to display text with different styles, sizes, and weights.</a:t>
            </a:r>
            <a:endParaRPr sz="2000" spc="-1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D6BE13-C771-C447-7200-A02CB7C34715}"/>
              </a:ext>
            </a:extLst>
          </p:cNvPr>
          <p:cNvSpPr txBox="1"/>
          <p:nvPr/>
        </p:nvSpPr>
        <p:spPr>
          <a:xfrm>
            <a:off x="563136" y="1544622"/>
            <a:ext cx="6599663" cy="387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Typography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mui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/material/Typography'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App()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&lt;Typography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gutterBottom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Heading 1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&lt;/Typography&gt;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&lt;Typography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gutterBottom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"secondary"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Heading 4 with Secondary Color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&lt;/Typography&gt;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&lt;Typography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"body1"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"bold"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This is body1 text. It is the default text style in Material UI.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&lt;/Typography&gt;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41797A-9867-A4E7-A3E5-9872EED1CBBC}"/>
              </a:ext>
            </a:extLst>
          </p:cNvPr>
          <p:cNvSpPr txBox="1"/>
          <p:nvPr/>
        </p:nvSpPr>
        <p:spPr>
          <a:xfrm>
            <a:off x="7315200" y="1905000"/>
            <a:ext cx="290117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variant</a:t>
            </a:r>
            <a:r>
              <a:rPr lang="en-US" dirty="0"/>
              <a:t>: Defines the type of text (e.g., h1 for headings, body1 for paragraphs).</a:t>
            </a:r>
          </a:p>
          <a:p>
            <a:r>
              <a:rPr lang="en-US" b="1" dirty="0" err="1"/>
              <a:t>gutterBottom</a:t>
            </a:r>
            <a:r>
              <a:rPr lang="en-US" dirty="0"/>
              <a:t>: Adds spacing below the text.</a:t>
            </a:r>
          </a:p>
          <a:p>
            <a:r>
              <a:rPr lang="en-US" b="1" dirty="0"/>
              <a:t>color</a:t>
            </a:r>
            <a:r>
              <a:rPr lang="en-US" dirty="0"/>
              <a:t>: Applies different colors (primary, secondary, etc.).</a:t>
            </a:r>
          </a:p>
        </p:txBody>
      </p:sp>
    </p:spTree>
    <p:extLst>
      <p:ext uri="{BB962C8B-B14F-4D97-AF65-F5344CB8AC3E}">
        <p14:creationId xmlns:p14="http://schemas.microsoft.com/office/powerpoint/2010/main" val="154743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65811-88D1-5A35-054A-A348A3D12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0E3CD1D-2BCA-D72E-0734-A4A80A56F3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3136" y="457200"/>
            <a:ext cx="880946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TextField</a:t>
            </a:r>
            <a:r>
              <a:rPr lang="en-US" dirty="0"/>
              <a:t>: </a:t>
            </a:r>
            <a:r>
              <a:rPr lang="en-US" sz="2000" dirty="0" err="1"/>
              <a:t>TextField</a:t>
            </a:r>
            <a:r>
              <a:rPr lang="en-US" sz="2000" dirty="0"/>
              <a:t> is used to create input fields.</a:t>
            </a:r>
            <a:endParaRPr sz="2000" spc="-1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D3E565-2389-BCC4-E71A-166888371453}"/>
              </a:ext>
            </a:extLst>
          </p:cNvPr>
          <p:cNvSpPr txBox="1"/>
          <p:nvPr/>
        </p:nvSpPr>
        <p:spPr>
          <a:xfrm>
            <a:off x="685800" y="1371600"/>
            <a:ext cx="6099716" cy="5133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TextField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Button }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mui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/material'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App()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[value,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(e)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e.target.value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TextField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"outlined"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fullWidth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"contained"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"primary"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Submit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3F17F5-1E8C-B351-BAB9-99D4E04AA244}"/>
              </a:ext>
            </a:extLst>
          </p:cNvPr>
          <p:cNvSpPr txBox="1"/>
          <p:nvPr/>
        </p:nvSpPr>
        <p:spPr>
          <a:xfrm>
            <a:off x="6662853" y="1752600"/>
            <a:ext cx="351077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label</a:t>
            </a:r>
            <a:r>
              <a:rPr lang="en-US" dirty="0"/>
              <a:t>: Displays a label inside the input field.</a:t>
            </a:r>
          </a:p>
          <a:p>
            <a:r>
              <a:rPr lang="en-US" b="1" dirty="0"/>
              <a:t>variant</a:t>
            </a:r>
            <a:r>
              <a:rPr lang="en-US" dirty="0"/>
              <a:t>: Changes the style (outlined, filled, or standard).</a:t>
            </a:r>
          </a:p>
          <a:p>
            <a:r>
              <a:rPr lang="en-US" b="1" dirty="0"/>
              <a:t>value and </a:t>
            </a:r>
            <a:r>
              <a:rPr lang="en-US" b="1" dirty="0" err="1"/>
              <a:t>onChange</a:t>
            </a:r>
            <a:r>
              <a:rPr lang="en-US" dirty="0"/>
              <a:t>: Manage the input value and handle user input changes.</a:t>
            </a:r>
          </a:p>
          <a:p>
            <a:r>
              <a:rPr lang="en-US" b="1" dirty="0"/>
              <a:t>margin</a:t>
            </a:r>
            <a:r>
              <a:rPr lang="en-US" dirty="0"/>
              <a:t>: Adds spacing around the </a:t>
            </a:r>
            <a:r>
              <a:rPr lang="en-US" dirty="0" err="1"/>
              <a:t>TextField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4752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5A4C8-7969-666C-38B0-8C4E57BCE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4DEA680-B9A1-19A4-C0B8-C10CE34E38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3136" y="457200"/>
            <a:ext cx="8657064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AppBar</a:t>
            </a:r>
            <a:r>
              <a:rPr lang="en-US" dirty="0"/>
              <a:t> with </a:t>
            </a:r>
            <a:r>
              <a:rPr lang="en-US" dirty="0" err="1"/>
              <a:t>ToolBar</a:t>
            </a:r>
            <a:r>
              <a:rPr lang="en-US" dirty="0"/>
              <a:t>: </a:t>
            </a:r>
            <a:r>
              <a:rPr lang="en-US" sz="2000" dirty="0"/>
              <a:t>The </a:t>
            </a:r>
            <a:r>
              <a:rPr lang="en-US" sz="2000" dirty="0" err="1"/>
              <a:t>AppBar</a:t>
            </a:r>
            <a:r>
              <a:rPr lang="en-US" sz="2000" dirty="0"/>
              <a:t> component is used for navigation or headers.</a:t>
            </a:r>
            <a:endParaRPr sz="2000" spc="-1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DA08A-816A-1664-83FB-0E96D0392A89}"/>
              </a:ext>
            </a:extLst>
          </p:cNvPr>
          <p:cNvSpPr txBox="1"/>
          <p:nvPr/>
        </p:nvSpPr>
        <p:spPr>
          <a:xfrm>
            <a:off x="563136" y="1524000"/>
            <a:ext cx="6099716" cy="5133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AppBar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mui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/material/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AppBar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Toolbar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mui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/material/Toolbar'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Typography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mui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/material/Typography'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mui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/material/Button'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Box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mui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/material/Box'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App()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AppBar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"static"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&lt;Toolbar&gt;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&lt;Typography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"h6"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"div"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flexGrow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My Application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&lt;/Typography&gt;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Right Section: Buttons or Links */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&lt;Box&gt;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"inherit"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"inherit"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Sign Up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&lt;/Box&gt;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&lt;/Toolbar&gt;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AppBar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81C39F-BBA7-3CCA-43C9-84940D150DFB}"/>
              </a:ext>
            </a:extLst>
          </p:cNvPr>
          <p:cNvSpPr txBox="1"/>
          <p:nvPr/>
        </p:nvSpPr>
        <p:spPr>
          <a:xfrm>
            <a:off x="6662853" y="1752600"/>
            <a:ext cx="35107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position</a:t>
            </a:r>
            <a:r>
              <a:rPr lang="en-US" dirty="0"/>
              <a:t>: Determines whether the </a:t>
            </a:r>
            <a:r>
              <a:rPr lang="en-US" dirty="0" err="1"/>
              <a:t>AppBar</a:t>
            </a:r>
            <a:r>
              <a:rPr lang="en-US" dirty="0"/>
              <a:t> is fixed (fixed), static (static), or sticky (sticky).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Typography</a:t>
            </a:r>
            <a:r>
              <a:rPr lang="en-US" dirty="0"/>
              <a:t>: Displays the title or branding inside the toolbar.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AppBar</a:t>
            </a:r>
            <a:r>
              <a:rPr lang="en-US" dirty="0"/>
              <a:t>: Wrapper for the navigation bar.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Toolbar</a:t>
            </a:r>
            <a:r>
              <a:rPr lang="en-US" dirty="0"/>
              <a:t>: Flexible container for organizing content inside the </a:t>
            </a:r>
            <a:r>
              <a:rPr lang="en-US" dirty="0" err="1"/>
              <a:t>AppBar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flex-grow: 1: </a:t>
            </a:r>
            <a:r>
              <a:rPr lang="en-US" dirty="0"/>
              <a:t>The element stretches to fill the remaining space.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150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14066-DD58-3C9F-7152-12CC67ECD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2DF8DCA-1A19-7127-58D5-EBD15F0820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507566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Table</a:t>
            </a:r>
            <a:endParaRPr spc="-1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B643D9-D11E-475C-36AA-C42469FEF0F2}"/>
              </a:ext>
            </a:extLst>
          </p:cNvPr>
          <p:cNvSpPr txBox="1"/>
          <p:nvPr/>
        </p:nvSpPr>
        <p:spPr>
          <a:xfrm>
            <a:off x="340112" y="978135"/>
            <a:ext cx="6358053" cy="5851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Table,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TableCell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TableContainer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TableHead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Paper }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mui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/material'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 = [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 name: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'Oz'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city: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'NY'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 name: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'Sophia'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city: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'LA'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},];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App()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TableContainer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Paper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&lt;Table&gt;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TableHead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TableRow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TableCell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TableCell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TableCell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TableCell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TableCell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TableCell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TableRow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TableHead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data.map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((row, index)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TableRow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TableCell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row.name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TableCell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TableCell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row.age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TableCell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TableCell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row.city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TableCell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TableRow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))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&lt;/Table&gt;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TableContainer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B9F5B-63EF-4100-D274-BC4062A24A18}"/>
              </a:ext>
            </a:extLst>
          </p:cNvPr>
          <p:cNvSpPr txBox="1"/>
          <p:nvPr/>
        </p:nvSpPr>
        <p:spPr>
          <a:xfrm>
            <a:off x="6662853" y="1752600"/>
            <a:ext cx="351077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TableContainer</a:t>
            </a:r>
            <a:r>
              <a:rPr lang="en-US" dirty="0"/>
              <a:t>: Wraps the table and adds a scrollable container.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Table</a:t>
            </a:r>
            <a:r>
              <a:rPr lang="en-US" dirty="0"/>
              <a:t>: The main table 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TableHead</a:t>
            </a:r>
            <a:r>
              <a:rPr lang="en-US" dirty="0"/>
              <a:t>: Contains the header row.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TableRow</a:t>
            </a:r>
            <a:r>
              <a:rPr lang="en-US" dirty="0"/>
              <a:t>: Defines each row in the 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TableCell</a:t>
            </a:r>
            <a:r>
              <a:rPr lang="en-US" dirty="0"/>
              <a:t>: Defines individual cells within a row.</a:t>
            </a:r>
          </a:p>
        </p:txBody>
      </p:sp>
    </p:spTree>
    <p:extLst>
      <p:ext uri="{BB962C8B-B14F-4D97-AF65-F5344CB8AC3E}">
        <p14:creationId xmlns:p14="http://schemas.microsoft.com/office/powerpoint/2010/main" val="2677352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3333</TotalTime>
  <Words>2891</Words>
  <Application>Microsoft Office PowerPoint</Application>
  <PresentationFormat>Widescreen</PresentationFormat>
  <Paragraphs>367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Trebuchet MS</vt:lpstr>
      <vt:lpstr>Office Theme</vt:lpstr>
      <vt:lpstr>React- Component libraries  Laiba Imran</vt:lpstr>
      <vt:lpstr>Material UI (MUI)</vt:lpstr>
      <vt:lpstr>Material UI (MUI)</vt:lpstr>
      <vt:lpstr>Button: The Button component supports various styles, variants, sizes.</vt:lpstr>
      <vt:lpstr>Grid: responsive Grid system is used for layouts.</vt:lpstr>
      <vt:lpstr>Typography: Typography is used to display text with different styles, sizes, and weights.</vt:lpstr>
      <vt:lpstr>TextField: TextField is used to create input fields.</vt:lpstr>
      <vt:lpstr>AppBar with ToolBar: The AppBar component is used for navigation or headers.</vt:lpstr>
      <vt:lpstr>Table</vt:lpstr>
      <vt:lpstr>Ant Design</vt:lpstr>
      <vt:lpstr>Ant Design (AntD)</vt:lpstr>
      <vt:lpstr>Button: It supports different types, sizes, and loading states.</vt:lpstr>
      <vt:lpstr>Grid: It consists of a 24-column layout, which is divided into columns of varying sizes.</vt:lpstr>
      <vt:lpstr>Typography: component in Ant Design is used to display text in various styles like headings, paragraphs</vt:lpstr>
      <vt:lpstr>Input (TextField equi): The Input component is used to capture user input, similar to MUI's TextField component.</vt:lpstr>
      <vt:lpstr>Layout (Appbar equi): The Layout components in Ant Design are used to create layouts with a header, sidebar, and content area. It is similar to MUI’s AppBar.</vt:lpstr>
      <vt:lpstr>Table</vt:lpstr>
      <vt:lpstr>When to use?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Laiba Imran</cp:lastModifiedBy>
  <cp:revision>421</cp:revision>
  <dcterms:created xsi:type="dcterms:W3CDTF">2024-08-29T11:53:44Z</dcterms:created>
  <dcterms:modified xsi:type="dcterms:W3CDTF">2024-11-27T12:13:42Z</dcterms:modified>
</cp:coreProperties>
</file>