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9"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200"/>
    <a:srgbClr val="5C4600"/>
    <a:srgbClr val="4C3A00"/>
    <a:srgbClr val="672F09"/>
    <a:srgbClr val="582808"/>
    <a:srgbClr val="EA6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50"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854AE-8088-4120-A62C-6B9BDF693374}"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1E75C-DEAB-4630-8338-FB6BD8B915C9}" type="slidenum">
              <a:rPr lang="en-US" smtClean="0"/>
              <a:t>‹#›</a:t>
            </a:fld>
            <a:endParaRPr lang="en-US"/>
          </a:p>
        </p:txBody>
      </p:sp>
    </p:spTree>
    <p:extLst>
      <p:ext uri="{BB962C8B-B14F-4D97-AF65-F5344CB8AC3E}">
        <p14:creationId xmlns:p14="http://schemas.microsoft.com/office/powerpoint/2010/main" val="29273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dirty="0"/>
          </a:p>
          <a:p>
            <a:pPr algn="l"/>
            <a:endParaRPr lang="en-US" dirty="0"/>
          </a:p>
        </p:txBody>
      </p:sp>
      <p:sp>
        <p:nvSpPr>
          <p:cNvPr id="4" name="Slide Number Placeholder 3"/>
          <p:cNvSpPr>
            <a:spLocks noGrp="1"/>
          </p:cNvSpPr>
          <p:nvPr>
            <p:ph type="sldNum" sz="quarter" idx="5"/>
          </p:nvPr>
        </p:nvSpPr>
        <p:spPr/>
        <p:txBody>
          <a:bodyPr/>
          <a:lstStyle/>
          <a:p>
            <a:fld id="{37F1E75C-DEAB-4630-8338-FB6BD8B915C9}" type="slidenum">
              <a:rPr lang="en-US" smtClean="0"/>
              <a:t>1</a:t>
            </a:fld>
            <a:endParaRPr lang="en-US"/>
          </a:p>
        </p:txBody>
      </p:sp>
    </p:spTree>
    <p:extLst>
      <p:ext uri="{BB962C8B-B14F-4D97-AF65-F5344CB8AC3E}">
        <p14:creationId xmlns:p14="http://schemas.microsoft.com/office/powerpoint/2010/main" val="180607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F1E75C-DEAB-4630-8338-FB6BD8B915C9}" type="slidenum">
              <a:rPr lang="en-US" smtClean="0"/>
              <a:t>9</a:t>
            </a:fld>
            <a:endParaRPr lang="en-US"/>
          </a:p>
        </p:txBody>
      </p:sp>
    </p:spTree>
    <p:extLst>
      <p:ext uri="{BB962C8B-B14F-4D97-AF65-F5344CB8AC3E}">
        <p14:creationId xmlns:p14="http://schemas.microsoft.com/office/powerpoint/2010/main" val="376246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77EE-AA21-4CAE-9581-F957C4FB3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9E626C-4BF7-4814-A87A-4AD7ABD53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9232F-1C2C-4BF4-8BD0-EBBA9B2E543A}"/>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68F3E295-2511-47A1-9EBC-A415F30FD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773FF-1FE6-4728-A065-D77755E8C23F}"/>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362057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A113-EB99-4E91-B70B-0CB8F954A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BEF4A-EA1A-4453-98E1-6F285E6D1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46984-F8E4-4AB4-973E-829ABF2E60E1}"/>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F3975281-F4A2-481C-A73F-1D978D468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691AC-3282-4EB0-A0F2-D5C2F035F321}"/>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398402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57E10-1E5E-404D-8C4F-9082749A9F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AEBCA-9F2E-4A76-9CC2-6963E9AD8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17EE3-ED13-4959-8D49-32839085DFD8}"/>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AF36ABA0-41DA-431E-8F29-CA2F5183C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05912-95C4-4EF8-BD16-C4578B3D2DEC}"/>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108422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08EC-0E16-4393-BF44-938AA1EF6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88256-F153-485F-98FD-FDA1B1F1A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0C88-63D6-4512-B61F-7920E8804568}"/>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EAAE7390-E30F-4061-8635-63255D59A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3B36F-A909-4E06-9BFA-BD0B0B63683D}"/>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139155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3889-E413-45D4-A579-FD0290595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B2BB0-4B40-4833-B756-CD27E4B69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FC75E-6677-43C7-AF4B-14999B5F4237}"/>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1CA5D083-4574-47BB-8CA7-6366F133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A09E5-8729-4110-878A-FAFC5E84CECC}"/>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314132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E3A6-4AF7-4E87-9C3A-4CA8A1699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04249-9275-4242-8DC0-89706DD72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4261F5-0E49-4F6B-B5BC-82CDC7DD5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B1F1B-9C51-435B-B694-56C0FD97B724}"/>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6" name="Footer Placeholder 5">
            <a:extLst>
              <a:ext uri="{FF2B5EF4-FFF2-40B4-BE49-F238E27FC236}">
                <a16:creationId xmlns:a16="http://schemas.microsoft.com/office/drawing/2014/main" id="{C1D5C0D0-9696-417A-A144-E3A0D76C2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847D2-6AAB-42C9-9ED5-D3ACE4B837FB}"/>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397533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C794-72B8-4715-BADE-02E700103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E24DAE-D38A-4419-8965-5BE5CD464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1B85C-2C88-41AE-A03F-2011491A9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1B309-97F0-4C01-95B3-495BBC23C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6B0F9-AA15-4740-8138-931618AAE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96D86-F979-40F7-A1D1-B71E0076DCFE}"/>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8" name="Footer Placeholder 7">
            <a:extLst>
              <a:ext uri="{FF2B5EF4-FFF2-40B4-BE49-F238E27FC236}">
                <a16:creationId xmlns:a16="http://schemas.microsoft.com/office/drawing/2014/main" id="{926EFBBE-E485-4E3F-ADAD-B3B512011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03EFBB-19D1-491F-B67B-C0AB881D10CA}"/>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7708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08DD-2928-4C21-BAA4-F0D3CA47D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E2AFC2-A9AA-4E3C-847C-B6A099C44A80}"/>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4" name="Footer Placeholder 3">
            <a:extLst>
              <a:ext uri="{FF2B5EF4-FFF2-40B4-BE49-F238E27FC236}">
                <a16:creationId xmlns:a16="http://schemas.microsoft.com/office/drawing/2014/main" id="{92CB6894-5E78-4A7A-9C04-3554D0D72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A5C8A-B61B-4AA3-B39B-0CF38FE77762}"/>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168794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B0FFF-8C7F-479E-B051-1FA716AD7651}"/>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3" name="Footer Placeholder 2">
            <a:extLst>
              <a:ext uri="{FF2B5EF4-FFF2-40B4-BE49-F238E27FC236}">
                <a16:creationId xmlns:a16="http://schemas.microsoft.com/office/drawing/2014/main" id="{EEA833DD-DFF9-4219-A860-A4B3D0D13D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7F578-F631-4AE1-9C23-EC79DFAB8AFA}"/>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263534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38E5-A199-4438-AB1D-ADED71072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1B6EDE-B2C1-4AC5-8CAB-F9BE31732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A9B86-2611-4E2F-924B-9A87B59C3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1C868-C9D5-497E-9E8A-624EDC3EB252}"/>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6" name="Footer Placeholder 5">
            <a:extLst>
              <a:ext uri="{FF2B5EF4-FFF2-40B4-BE49-F238E27FC236}">
                <a16:creationId xmlns:a16="http://schemas.microsoft.com/office/drawing/2014/main" id="{4BCFA332-4F7E-45B3-85B1-1258BAEA7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BF52B-A677-43C1-B7C4-8E8215AA10D6}"/>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406602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02D0-478C-45A1-BF48-5D3222F9E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43543-E319-4C68-A81E-B920E7B54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B2403-16D9-4AED-A78D-F909DFE4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FAAAC-5A20-48BC-BDBF-949BC3970B09}"/>
              </a:ext>
            </a:extLst>
          </p:cNvPr>
          <p:cNvSpPr>
            <a:spLocks noGrp="1"/>
          </p:cNvSpPr>
          <p:nvPr>
            <p:ph type="dt" sz="half" idx="10"/>
          </p:nvPr>
        </p:nvSpPr>
        <p:spPr/>
        <p:txBody>
          <a:bodyPr/>
          <a:lstStyle/>
          <a:p>
            <a:fld id="{328CFEF6-AA75-4664-86D1-08C0E3378A72}" type="datetimeFigureOut">
              <a:rPr lang="en-US" smtClean="0"/>
              <a:t>10/26/2020</a:t>
            </a:fld>
            <a:endParaRPr lang="en-US"/>
          </a:p>
        </p:txBody>
      </p:sp>
      <p:sp>
        <p:nvSpPr>
          <p:cNvPr id="6" name="Footer Placeholder 5">
            <a:extLst>
              <a:ext uri="{FF2B5EF4-FFF2-40B4-BE49-F238E27FC236}">
                <a16:creationId xmlns:a16="http://schemas.microsoft.com/office/drawing/2014/main" id="{499AC15B-621F-4DB2-BE07-554A9D70D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90FBD-B24C-4CD9-AD42-18B539F47CEA}"/>
              </a:ext>
            </a:extLst>
          </p:cNvPr>
          <p:cNvSpPr>
            <a:spLocks noGrp="1"/>
          </p:cNvSpPr>
          <p:nvPr>
            <p:ph type="sldNum" sz="quarter" idx="12"/>
          </p:nvPr>
        </p:nvSpPr>
        <p:spPr/>
        <p:txBody>
          <a:bodyPr/>
          <a:lstStyle/>
          <a:p>
            <a:fld id="{34855010-8AC8-4198-B0F0-03BC5F65A66A}" type="slidenum">
              <a:rPr lang="en-US" smtClean="0"/>
              <a:t>‹#›</a:t>
            </a:fld>
            <a:endParaRPr lang="en-US"/>
          </a:p>
        </p:txBody>
      </p:sp>
    </p:spTree>
    <p:extLst>
      <p:ext uri="{BB962C8B-B14F-4D97-AF65-F5344CB8AC3E}">
        <p14:creationId xmlns:p14="http://schemas.microsoft.com/office/powerpoint/2010/main" val="240527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AD04A-74EF-471E-8D11-65E6E8198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09F9A-7B73-4087-A61F-78BAF6CA0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BDD82-CAF8-4200-AA5E-F7642871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CFEF6-AA75-4664-86D1-08C0E3378A72}" type="datetimeFigureOut">
              <a:rPr lang="en-US" smtClean="0"/>
              <a:t>10/26/2020</a:t>
            </a:fld>
            <a:endParaRPr lang="en-US"/>
          </a:p>
        </p:txBody>
      </p:sp>
      <p:sp>
        <p:nvSpPr>
          <p:cNvPr id="5" name="Footer Placeholder 4">
            <a:extLst>
              <a:ext uri="{FF2B5EF4-FFF2-40B4-BE49-F238E27FC236}">
                <a16:creationId xmlns:a16="http://schemas.microsoft.com/office/drawing/2014/main" id="{614E793B-F847-46EC-8BCC-123918991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CB116A-FEC9-460D-9E6E-1EDAE6FDD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55010-8AC8-4198-B0F0-03BC5F65A66A}" type="slidenum">
              <a:rPr lang="en-US" smtClean="0"/>
              <a:t>‹#›</a:t>
            </a:fld>
            <a:endParaRPr lang="en-US"/>
          </a:p>
        </p:txBody>
      </p:sp>
    </p:spTree>
    <p:extLst>
      <p:ext uri="{BB962C8B-B14F-4D97-AF65-F5344CB8AC3E}">
        <p14:creationId xmlns:p14="http://schemas.microsoft.com/office/powerpoint/2010/main" val="445975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tableau logo&quot;">
            <a:extLst>
              <a:ext uri="{FF2B5EF4-FFF2-40B4-BE49-F238E27FC236}">
                <a16:creationId xmlns:a16="http://schemas.microsoft.com/office/drawing/2014/main" id="{4977FD80-3DCA-4F15-BCE8-5BABE0293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14" y="1329552"/>
            <a:ext cx="5610569" cy="2106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ower BI logo&quot;">
            <a:extLst>
              <a:ext uri="{FF2B5EF4-FFF2-40B4-BE49-F238E27FC236}">
                <a16:creationId xmlns:a16="http://schemas.microsoft.com/office/drawing/2014/main" id="{A5A2A7AA-BF15-47BB-9C5D-BC32AEFAE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991" y="1148683"/>
            <a:ext cx="3999244" cy="2499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qlik logo&quot;">
            <a:extLst>
              <a:ext uri="{FF2B5EF4-FFF2-40B4-BE49-F238E27FC236}">
                <a16:creationId xmlns:a16="http://schemas.microsoft.com/office/drawing/2014/main" id="{FF74787A-E2D4-4594-87E4-51433A700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682" y="3819990"/>
            <a:ext cx="4211369" cy="23396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Why? – des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2065" y="0"/>
            <a:ext cx="3206077" cy="16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97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47764" y="469097"/>
            <a:ext cx="10687259" cy="5801074"/>
          </a:xfrm>
        </p:spPr>
        <p:txBody>
          <a:bodyPr/>
          <a:lstStyle/>
          <a:p>
            <a:r>
              <a:rPr lang="en-US" dirty="0" smtClean="0">
                <a:solidFill>
                  <a:schemeClr val="bg1"/>
                </a:solidFill>
              </a:rPr>
              <a:t>An automated dashboard which provides quick and latest sales insights in order to support data driven decision making.</a:t>
            </a:r>
          </a:p>
          <a:p>
            <a:endParaRPr lang="en-US" dirty="0">
              <a:solidFill>
                <a:schemeClr val="bg1"/>
              </a:solidFill>
            </a:endParaRPr>
          </a:p>
          <a:p>
            <a:r>
              <a:rPr lang="en-US" dirty="0" smtClean="0">
                <a:solidFill>
                  <a:schemeClr val="bg1"/>
                </a:solidFill>
              </a:rPr>
              <a:t>After the meeting ended, they all were clear about the purpose and end result of the project.</a:t>
            </a:r>
          </a:p>
          <a:p>
            <a:endParaRPr lang="en-US" dirty="0">
              <a:solidFill>
                <a:schemeClr val="bg1"/>
              </a:solidFill>
            </a:endParaRPr>
          </a:p>
          <a:p>
            <a:r>
              <a:rPr lang="en-US" dirty="0" smtClean="0">
                <a:solidFill>
                  <a:schemeClr val="bg1"/>
                </a:solidFill>
              </a:rPr>
              <a:t>Now, data scavengers team meet with crown’s IT team (Named as Covalent) and questioned about their system.</a:t>
            </a:r>
          </a:p>
          <a:p>
            <a:endParaRPr lang="en-US" dirty="0">
              <a:solidFill>
                <a:schemeClr val="bg1"/>
              </a:solidFill>
            </a:endParaRPr>
          </a:p>
          <a:p>
            <a:r>
              <a:rPr lang="en-US" dirty="0" smtClean="0">
                <a:solidFill>
                  <a:schemeClr val="bg1"/>
                </a:solidFill>
              </a:rPr>
              <a:t>Crown has a simple software or sales management system that keeps track of each sales, all records are being stored in MySQL database, IT guy explained.</a:t>
            </a:r>
          </a:p>
        </p:txBody>
      </p:sp>
    </p:spTree>
    <p:extLst>
      <p:ext uri="{BB962C8B-B14F-4D97-AF65-F5344CB8AC3E}">
        <p14:creationId xmlns:p14="http://schemas.microsoft.com/office/powerpoint/2010/main" val="176018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47764" y="469097"/>
            <a:ext cx="10687259" cy="5801074"/>
          </a:xfrm>
        </p:spPr>
        <p:txBody>
          <a:bodyPr/>
          <a:lstStyle/>
          <a:p>
            <a:endParaRPr lang="en-US" dirty="0" smtClean="0">
              <a:solidFill>
                <a:schemeClr val="bg1"/>
              </a:solidFill>
            </a:endParaRPr>
          </a:p>
          <a:p>
            <a:endParaRPr lang="en-US" dirty="0">
              <a:solidFill>
                <a:schemeClr val="bg1"/>
              </a:solidFill>
            </a:endParaRPr>
          </a:p>
          <a:p>
            <a:r>
              <a:rPr lang="en-US" dirty="0" smtClean="0">
                <a:solidFill>
                  <a:schemeClr val="bg1"/>
                </a:solidFill>
              </a:rPr>
              <a:t>That’s great we need to use this MySQL database as it has all the records which we need for analytics.</a:t>
            </a:r>
          </a:p>
          <a:p>
            <a:endParaRPr lang="en-US" dirty="0">
              <a:solidFill>
                <a:schemeClr val="bg1"/>
              </a:solidFill>
            </a:endParaRPr>
          </a:p>
          <a:p>
            <a:r>
              <a:rPr lang="en-US" dirty="0" smtClean="0">
                <a:solidFill>
                  <a:schemeClr val="bg1"/>
                </a:solidFill>
              </a:rPr>
              <a:t>We will use this database, apply ETL and build our tableau dashboard on top of it.</a:t>
            </a:r>
          </a:p>
          <a:p>
            <a:endParaRPr lang="en-US" dirty="0" smtClean="0">
              <a:solidFill>
                <a:schemeClr val="bg1"/>
              </a:solidFill>
            </a:endParaRPr>
          </a:p>
          <a:p>
            <a:r>
              <a:rPr lang="en-US" dirty="0" smtClean="0">
                <a:solidFill>
                  <a:schemeClr val="bg1"/>
                </a:solidFill>
              </a:rPr>
              <a:t>Ok go ahead, replied by covalent team member.</a:t>
            </a:r>
          </a:p>
        </p:txBody>
      </p:sp>
    </p:spTree>
    <p:extLst>
      <p:ext uri="{BB962C8B-B14F-4D97-AF65-F5344CB8AC3E}">
        <p14:creationId xmlns:p14="http://schemas.microsoft.com/office/powerpoint/2010/main" val="325650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47764" y="469097"/>
            <a:ext cx="10687259" cy="5801074"/>
          </a:xfrm>
        </p:spPr>
        <p:txBody>
          <a:bodyPr/>
          <a:lstStyle/>
          <a:p>
            <a:endParaRPr lang="en-US" dirty="0" smtClean="0">
              <a:solidFill>
                <a:schemeClr val="bg1"/>
              </a:solidFill>
            </a:endParaRPr>
          </a:p>
          <a:p>
            <a:r>
              <a:rPr lang="en-US" dirty="0" smtClean="0">
                <a:solidFill>
                  <a:schemeClr val="bg1"/>
                </a:solidFill>
              </a:rPr>
              <a:t>This leads to a very important concept: Data Warehousing Concept:</a:t>
            </a:r>
          </a:p>
          <a:p>
            <a:endParaRPr lang="en-US" dirty="0">
              <a:solidFill>
                <a:schemeClr val="bg1"/>
              </a:solidFill>
            </a:endParaRPr>
          </a:p>
          <a:p>
            <a:r>
              <a:rPr lang="en-US" dirty="0" smtClean="0">
                <a:solidFill>
                  <a:schemeClr val="bg1"/>
                </a:solidFill>
              </a:rPr>
              <a:t>In real world when the data volume is high, you have to make sure that MySQL database is not effected by queries on BI tools. For this purpose we design a data warehouse.</a:t>
            </a:r>
          </a:p>
          <a:p>
            <a:endParaRPr lang="en-US" dirty="0" smtClean="0">
              <a:solidFill>
                <a:schemeClr val="bg1"/>
              </a:solidFill>
            </a:endParaRPr>
          </a:p>
          <a:p>
            <a:r>
              <a:rPr lang="en-US" dirty="0" smtClean="0">
                <a:solidFill>
                  <a:schemeClr val="bg1"/>
                </a:solidFill>
              </a:rPr>
              <a:t>According to this concept, you have to take the data from MySQL or known as OLTP (Online Transaction Processing System), then you can apply some ETL (Extract Transform Load) operations and then stored it to data ware house.</a:t>
            </a:r>
          </a:p>
          <a:p>
            <a:endParaRPr lang="en-US" dirty="0" smtClean="0">
              <a:solidFill>
                <a:schemeClr val="bg1"/>
              </a:solidFill>
            </a:endParaRPr>
          </a:p>
        </p:txBody>
      </p:sp>
    </p:spTree>
    <p:extLst>
      <p:ext uri="{BB962C8B-B14F-4D97-AF65-F5344CB8AC3E}">
        <p14:creationId xmlns:p14="http://schemas.microsoft.com/office/powerpoint/2010/main" val="227174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47764" y="469097"/>
            <a:ext cx="10687259" cy="5801074"/>
          </a:xfrm>
        </p:spPr>
        <p:txBody>
          <a:bodyPr/>
          <a:lstStyle/>
          <a:p>
            <a:endParaRPr lang="en-US" dirty="0" smtClean="0">
              <a:solidFill>
                <a:schemeClr val="bg1"/>
              </a:solidFill>
            </a:endParaRPr>
          </a:p>
          <a:p>
            <a:r>
              <a:rPr lang="en-US" dirty="0" smtClean="0">
                <a:solidFill>
                  <a:schemeClr val="bg1"/>
                </a:solidFill>
              </a:rPr>
              <a:t>Data warehousing is being done primarily for 2 purposes:</a:t>
            </a:r>
          </a:p>
          <a:p>
            <a:endParaRPr lang="en-US" dirty="0">
              <a:solidFill>
                <a:schemeClr val="bg1"/>
              </a:solidFill>
            </a:endParaRPr>
          </a:p>
          <a:p>
            <a:r>
              <a:rPr lang="en-US" dirty="0" smtClean="0">
                <a:solidFill>
                  <a:schemeClr val="bg1"/>
                </a:solidFill>
              </a:rPr>
              <a:t>1. If you queries slows down OLTP, then your sales operations will be effected.</a:t>
            </a:r>
          </a:p>
          <a:p>
            <a:endParaRPr lang="en-US" dirty="0">
              <a:solidFill>
                <a:schemeClr val="bg1"/>
              </a:solidFill>
            </a:endParaRPr>
          </a:p>
          <a:p>
            <a:r>
              <a:rPr lang="en-US" dirty="0" smtClean="0">
                <a:solidFill>
                  <a:schemeClr val="bg1"/>
                </a:solidFill>
              </a:rPr>
              <a:t>2. Data in OLTP is not in a format you want for data analytics, So you need to do ETL. Like removing unwanted Columns/Rows, Remove duplicate data, and all. Once these ETL have been done successfully data will be now in “OLAP” (Online Analytical Processing), which is perfect for data analytics. </a:t>
            </a:r>
          </a:p>
        </p:txBody>
      </p:sp>
    </p:spTree>
    <p:extLst>
      <p:ext uri="{BB962C8B-B14F-4D97-AF65-F5344CB8AC3E}">
        <p14:creationId xmlns:p14="http://schemas.microsoft.com/office/powerpoint/2010/main" val="418237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33530" y="793820"/>
            <a:ext cx="3737986" cy="27231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ounded Rectangle 6"/>
          <p:cNvSpPr/>
          <p:nvPr/>
        </p:nvSpPr>
        <p:spPr>
          <a:xfrm>
            <a:off x="7146053" y="793819"/>
            <a:ext cx="3737986" cy="27231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4010968" y="3669323"/>
            <a:ext cx="3737986" cy="27231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Can 8"/>
          <p:cNvSpPr/>
          <p:nvPr/>
        </p:nvSpPr>
        <p:spPr>
          <a:xfrm>
            <a:off x="3064747" y="1718268"/>
            <a:ext cx="1185706" cy="88425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MySQL</a:t>
            </a:r>
            <a:endParaRPr lang="en-US" dirty="0"/>
          </a:p>
        </p:txBody>
      </p:sp>
      <p:sp>
        <p:nvSpPr>
          <p:cNvPr id="10" name="Can 9"/>
          <p:cNvSpPr/>
          <p:nvPr/>
        </p:nvSpPr>
        <p:spPr>
          <a:xfrm>
            <a:off x="7978390" y="1529860"/>
            <a:ext cx="2230735" cy="128367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Notched Right Arrow 10"/>
          <p:cNvSpPr/>
          <p:nvPr/>
        </p:nvSpPr>
        <p:spPr>
          <a:xfrm>
            <a:off x="4692580" y="1949380"/>
            <a:ext cx="2270928" cy="653143"/>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ound Same Side Corner Rectangle 11"/>
          <p:cNvSpPr/>
          <p:nvPr/>
        </p:nvSpPr>
        <p:spPr>
          <a:xfrm>
            <a:off x="894303" y="1478783"/>
            <a:ext cx="1999622" cy="1415142"/>
          </a:xfrm>
          <a:prstGeom prst="round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Sales Management System</a:t>
            </a:r>
            <a:endParaRPr lang="en-US" dirty="0"/>
          </a:p>
        </p:txBody>
      </p:sp>
      <p:sp>
        <p:nvSpPr>
          <p:cNvPr id="13" name="Rectangle 12"/>
          <p:cNvSpPr/>
          <p:nvPr/>
        </p:nvSpPr>
        <p:spPr>
          <a:xfrm>
            <a:off x="3165231" y="2723103"/>
            <a:ext cx="1085222" cy="2914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OLTP</a:t>
            </a:r>
            <a:endParaRPr lang="en-US" dirty="0"/>
          </a:p>
        </p:txBody>
      </p:sp>
      <p:sp>
        <p:nvSpPr>
          <p:cNvPr id="14" name="Rectangle 13"/>
          <p:cNvSpPr/>
          <p:nvPr/>
        </p:nvSpPr>
        <p:spPr>
          <a:xfrm>
            <a:off x="5050137" y="1478783"/>
            <a:ext cx="1336429" cy="502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ETL</a:t>
            </a:r>
            <a:endParaRPr lang="en-US" dirty="0"/>
          </a:p>
        </p:txBody>
      </p:sp>
      <p:sp>
        <p:nvSpPr>
          <p:cNvPr id="15" name="Rectangle 14"/>
          <p:cNvSpPr/>
          <p:nvPr/>
        </p:nvSpPr>
        <p:spPr>
          <a:xfrm>
            <a:off x="8304546" y="885093"/>
            <a:ext cx="1336429" cy="502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Mining</a:t>
            </a:r>
            <a:endParaRPr lang="en-US" dirty="0"/>
          </a:p>
        </p:txBody>
      </p:sp>
      <p:sp>
        <p:nvSpPr>
          <p:cNvPr id="16" name="Rectangle 15"/>
          <p:cNvSpPr/>
          <p:nvPr/>
        </p:nvSpPr>
        <p:spPr>
          <a:xfrm>
            <a:off x="8395190" y="1949380"/>
            <a:ext cx="1517719" cy="621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Warehousing</a:t>
            </a:r>
            <a:endParaRPr lang="en-US" dirty="0"/>
          </a:p>
        </p:txBody>
      </p:sp>
      <p:sp>
        <p:nvSpPr>
          <p:cNvPr id="17" name="Rectangle 16"/>
          <p:cNvSpPr/>
          <p:nvPr/>
        </p:nvSpPr>
        <p:spPr>
          <a:xfrm>
            <a:off x="8435174" y="2893925"/>
            <a:ext cx="1205801" cy="331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OLAP</a:t>
            </a:r>
            <a:endParaRPr lang="en-US" dirty="0"/>
          </a:p>
        </p:txBody>
      </p:sp>
      <p:sp>
        <p:nvSpPr>
          <p:cNvPr id="19" name="Bent-Up Arrow 18"/>
          <p:cNvSpPr/>
          <p:nvPr/>
        </p:nvSpPr>
        <p:spPr>
          <a:xfrm rot="16200000" flipH="1">
            <a:off x="8190062" y="3795896"/>
            <a:ext cx="1565396" cy="1846491"/>
          </a:xfrm>
          <a:prstGeom prst="bentUpArrow">
            <a:avLst>
              <a:gd name="adj1" fmla="val 21348"/>
              <a:gd name="adj2" fmla="val 25000"/>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p:cNvSpPr/>
          <p:nvPr/>
        </p:nvSpPr>
        <p:spPr>
          <a:xfrm>
            <a:off x="4097218" y="4703231"/>
            <a:ext cx="1336429" cy="502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ETL</a:t>
            </a:r>
            <a:endParaRPr lang="en-US" dirty="0"/>
          </a:p>
        </p:txBody>
      </p:sp>
      <p:pic>
        <p:nvPicPr>
          <p:cNvPr id="1026" name="Picture 2" descr="Power BI - Industry Today"/>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519897" y="4362829"/>
            <a:ext cx="2088035" cy="118322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5809624" y="5698449"/>
            <a:ext cx="1336429" cy="502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 Tool</a:t>
            </a:r>
            <a:endParaRPr lang="en-US" dirty="0"/>
          </a:p>
        </p:txBody>
      </p:sp>
    </p:spTree>
    <p:extLst>
      <p:ext uri="{BB962C8B-B14F-4D97-AF65-F5344CB8AC3E}">
        <p14:creationId xmlns:p14="http://schemas.microsoft.com/office/powerpoint/2010/main" val="25238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bg1"/>
                </a:solidFill>
              </a:rPr>
              <a:t>Concept Building</a:t>
            </a:r>
            <a:endParaRPr lang="en-US" dirty="0">
              <a:solidFill>
                <a:schemeClr val="bg1"/>
              </a:solidFill>
            </a:endParaRPr>
          </a:p>
        </p:txBody>
      </p:sp>
      <p:sp>
        <p:nvSpPr>
          <p:cNvPr id="7" name="Content Placeholder 6"/>
          <p:cNvSpPr>
            <a:spLocks noGrp="1"/>
          </p:cNvSpPr>
          <p:nvPr>
            <p:ph idx="1"/>
          </p:nvPr>
        </p:nvSpPr>
        <p:spPr/>
        <p:txBody>
          <a:bodyPr/>
          <a:lstStyle/>
          <a:p>
            <a:pPr marL="0" indent="0">
              <a:buNone/>
            </a:pPr>
            <a:r>
              <a:rPr lang="en-US" dirty="0" smtClean="0">
                <a:solidFill>
                  <a:schemeClr val="bg1"/>
                </a:solidFill>
              </a:rPr>
              <a:t>Suppose there is a company which sells automobile parts to 30+ cities in Pakistan. Lets name this company as “Crown”</a:t>
            </a:r>
          </a:p>
          <a:p>
            <a:pPr marL="0" indent="0">
              <a:buNone/>
            </a:pPr>
            <a:endParaRPr lang="en-US" dirty="0" smtClean="0">
              <a:solidFill>
                <a:schemeClr val="bg1"/>
              </a:solidFill>
            </a:endParaRPr>
          </a:p>
          <a:p>
            <a:pPr marL="0" indent="0">
              <a:buNone/>
            </a:pPr>
            <a:r>
              <a:rPr lang="en-US" dirty="0" smtClean="0">
                <a:solidFill>
                  <a:schemeClr val="bg1"/>
                </a:solidFill>
              </a:rPr>
              <a:t>Let’s suppose this company has a functional centralized database system, through which the receipt has been given to the vendor through agents.</a:t>
            </a:r>
          </a:p>
          <a:p>
            <a:pPr marL="0" indent="0">
              <a:buNone/>
            </a:pPr>
            <a:endParaRPr lang="en-US" dirty="0">
              <a:solidFill>
                <a:schemeClr val="bg1"/>
              </a:solidFill>
            </a:endParaRPr>
          </a:p>
          <a:p>
            <a:pPr marL="0" indent="0">
              <a:buNone/>
            </a:pPr>
            <a:r>
              <a:rPr lang="en-US" dirty="0" smtClean="0">
                <a:solidFill>
                  <a:schemeClr val="bg1"/>
                </a:solidFill>
              </a:rPr>
              <a:t>Suppose this company has very strong hierarchy in terms of sales.</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83335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102" y="459049"/>
            <a:ext cx="10405907" cy="2515263"/>
          </a:xfrm>
        </p:spPr>
        <p:txBody>
          <a:bodyPr>
            <a:normAutofit fontScale="85000" lnSpcReduction="10000"/>
          </a:bodyPr>
          <a:lstStyle/>
          <a:p>
            <a:r>
              <a:rPr lang="en-US" dirty="0" smtClean="0">
                <a:solidFill>
                  <a:schemeClr val="bg1"/>
                </a:solidFill>
              </a:rPr>
              <a:t>So that there is a Sales Manger, 30+ </a:t>
            </a:r>
            <a:r>
              <a:rPr lang="en-US" dirty="0" err="1" smtClean="0">
                <a:solidFill>
                  <a:schemeClr val="bg1"/>
                </a:solidFill>
              </a:rPr>
              <a:t>CitySalesManger</a:t>
            </a:r>
            <a:r>
              <a:rPr lang="en-US" dirty="0" smtClean="0">
                <a:solidFill>
                  <a:schemeClr val="bg1"/>
                </a:solidFill>
              </a:rPr>
              <a:t> reports to Sales Manger.</a:t>
            </a:r>
          </a:p>
          <a:p>
            <a:endParaRPr lang="en-US" dirty="0" smtClean="0">
              <a:solidFill>
                <a:schemeClr val="bg1"/>
              </a:solidFill>
            </a:endParaRPr>
          </a:p>
          <a:p>
            <a:r>
              <a:rPr lang="en-US" dirty="0" smtClean="0">
                <a:solidFill>
                  <a:schemeClr val="bg1"/>
                </a:solidFill>
              </a:rPr>
              <a:t>Each </a:t>
            </a:r>
            <a:r>
              <a:rPr lang="en-US" dirty="0" err="1" smtClean="0">
                <a:solidFill>
                  <a:schemeClr val="bg1"/>
                </a:solidFill>
              </a:rPr>
              <a:t>CitySalesManger</a:t>
            </a:r>
            <a:r>
              <a:rPr lang="en-US" dirty="0" smtClean="0">
                <a:solidFill>
                  <a:schemeClr val="bg1"/>
                </a:solidFill>
              </a:rPr>
              <a:t> have their agents named as sales agents for respective markets in respective regions.</a:t>
            </a:r>
          </a:p>
          <a:p>
            <a:endParaRPr lang="en-US" dirty="0">
              <a:solidFill>
                <a:schemeClr val="bg1"/>
              </a:solidFill>
            </a:endParaRPr>
          </a:p>
          <a:p>
            <a:pPr marL="0" indent="0">
              <a:buNone/>
            </a:pPr>
            <a:r>
              <a:rPr lang="en-US" dirty="0" smtClean="0">
                <a:solidFill>
                  <a:schemeClr val="bg1"/>
                </a:solidFill>
              </a:rPr>
              <a:t> </a:t>
            </a:r>
            <a:endParaRPr lang="en-US" dirty="0">
              <a:solidFill>
                <a:schemeClr val="bg1"/>
              </a:solidFill>
            </a:endParaRPr>
          </a:p>
        </p:txBody>
      </p:sp>
      <p:sp>
        <p:nvSpPr>
          <p:cNvPr id="4" name="Rounded Rectangle 3"/>
          <p:cNvSpPr/>
          <p:nvPr/>
        </p:nvSpPr>
        <p:spPr>
          <a:xfrm>
            <a:off x="1034981" y="2254459"/>
            <a:ext cx="10189028" cy="4079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2" name="Picture 4" descr="Sales Vector Manager - Service Delivery Manager Icon Clipart (#4169347) -  Pik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195755" y="3439461"/>
            <a:ext cx="1833412" cy="143399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Associate Sales Order Customer Svg Png Icon Free Download - Manager Icon -  Free Transparent PNG Download - PNGke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Associate Sales Order Customer Svg Png Icon Free Download - Manager Icon -  Free Transparent PNG Download - PNGkey"/>
          <p:cNvSpPr>
            <a:spLocks noChangeAspect="1" noChangeArrowheads="1"/>
          </p:cNvSpPr>
          <p:nvPr/>
        </p:nvSpPr>
        <p:spPr bwMode="auto">
          <a:xfrm>
            <a:off x="3824898" y="3388784"/>
            <a:ext cx="2475418" cy="247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Sales Icon clipart - Sales, Product, Communication, transparent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918" y="3475733"/>
            <a:ext cx="1178467" cy="11784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5062607" y="3125037"/>
            <a:ext cx="1468822" cy="6531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147763" y="3597310"/>
            <a:ext cx="1484775" cy="32838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5217711" y="4064966"/>
            <a:ext cx="1530597" cy="639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279486" y="4403259"/>
            <a:ext cx="1569931" cy="913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364196" y="5159584"/>
            <a:ext cx="1530597" cy="16984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Oval 16"/>
          <p:cNvSpPr/>
          <p:nvPr/>
        </p:nvSpPr>
        <p:spPr>
          <a:xfrm>
            <a:off x="5364197" y="4626497"/>
            <a:ext cx="71962" cy="632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p:cNvSpPr/>
          <p:nvPr/>
        </p:nvSpPr>
        <p:spPr>
          <a:xfrm>
            <a:off x="5426163" y="4809043"/>
            <a:ext cx="60238" cy="644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5450420" y="4992790"/>
            <a:ext cx="71962" cy="632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48308" y="2594450"/>
            <a:ext cx="836738" cy="483449"/>
          </a:xfrm>
          <a:prstGeom prst="rect">
            <a:avLst/>
          </a:prstGeom>
        </p:spPr>
      </p:pic>
      <p:pic>
        <p:nvPicPr>
          <p:cNvPr id="27" name="Picture 2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751319" y="3271584"/>
            <a:ext cx="786706" cy="454541"/>
          </a:xfrm>
          <a:prstGeom prst="rect">
            <a:avLst/>
          </a:prstGeom>
        </p:spPr>
      </p:pic>
      <p:pic>
        <p:nvPicPr>
          <p:cNvPr id="28" name="Picture 2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993787" y="5024393"/>
            <a:ext cx="730062" cy="421814"/>
          </a:xfrm>
          <a:prstGeom prst="rect">
            <a:avLst/>
          </a:prstGeom>
        </p:spPr>
      </p:pic>
      <p:cxnSp>
        <p:nvCxnSpPr>
          <p:cNvPr id="29" name="Straight Arrow Connector 28"/>
          <p:cNvCxnSpPr/>
          <p:nvPr/>
        </p:nvCxnSpPr>
        <p:spPr>
          <a:xfrm>
            <a:off x="7589815" y="2870757"/>
            <a:ext cx="1503943" cy="75023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7585046" y="2594450"/>
            <a:ext cx="1508712" cy="29425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7604991" y="2921022"/>
            <a:ext cx="1488767" cy="2040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30" name="Picture 29"/>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55499" y="2261950"/>
            <a:ext cx="668923" cy="668923"/>
          </a:xfrm>
          <a:prstGeom prst="rect">
            <a:avLst/>
          </a:prstGeom>
        </p:spPr>
      </p:pic>
      <p:pic>
        <p:nvPicPr>
          <p:cNvPr id="38" name="Picture 37"/>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55499" y="2867685"/>
            <a:ext cx="668923" cy="668923"/>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55499" y="3482026"/>
            <a:ext cx="668923" cy="668923"/>
          </a:xfrm>
          <a:prstGeom prst="rect">
            <a:avLst/>
          </a:prstGeom>
        </p:spPr>
      </p:pic>
      <p:pic>
        <p:nvPicPr>
          <p:cNvPr id="32" name="Picture 31"/>
          <p:cNvPicPr>
            <a:picLocks noChangeAspect="1"/>
          </p:cNvPicPr>
          <p:nvPr/>
        </p:nvPicPr>
        <p:blipFill>
          <a:blip r:embed="rId8"/>
          <a:stretch>
            <a:fillRect/>
          </a:stretch>
        </p:blipFill>
        <p:spPr>
          <a:xfrm>
            <a:off x="7649431" y="4822897"/>
            <a:ext cx="2225463" cy="1451736"/>
          </a:xfrm>
          <a:prstGeom prst="rect">
            <a:avLst/>
          </a:prstGeom>
        </p:spPr>
      </p:pic>
      <p:pic>
        <p:nvPicPr>
          <p:cNvPr id="34" name="Picture 33"/>
          <p:cNvPicPr>
            <a:picLocks noChangeAspect="1"/>
          </p:cNvPicPr>
          <p:nvPr/>
        </p:nvPicPr>
        <p:blipFill>
          <a:blip r:embed="rId9"/>
          <a:stretch>
            <a:fillRect/>
          </a:stretch>
        </p:blipFill>
        <p:spPr>
          <a:xfrm>
            <a:off x="7116434" y="4001117"/>
            <a:ext cx="361950" cy="542925"/>
          </a:xfrm>
          <a:prstGeom prst="rect">
            <a:avLst/>
          </a:prstGeom>
        </p:spPr>
      </p:pic>
      <p:pic>
        <p:nvPicPr>
          <p:cNvPr id="36" name="Picture 35"/>
          <p:cNvPicPr>
            <a:picLocks noChangeAspect="1"/>
          </p:cNvPicPr>
          <p:nvPr/>
        </p:nvPicPr>
        <p:blipFill>
          <a:blip r:embed="rId9"/>
          <a:stretch>
            <a:fillRect/>
          </a:stretch>
        </p:blipFill>
        <p:spPr>
          <a:xfrm>
            <a:off x="8375362" y="3953726"/>
            <a:ext cx="361950" cy="542925"/>
          </a:xfrm>
          <a:prstGeom prst="rect">
            <a:avLst/>
          </a:prstGeom>
        </p:spPr>
      </p:pic>
      <p:sp>
        <p:nvSpPr>
          <p:cNvPr id="37" name="Rectangle 36"/>
          <p:cNvSpPr/>
          <p:nvPr/>
        </p:nvSpPr>
        <p:spPr>
          <a:xfrm>
            <a:off x="1326382" y="5055997"/>
            <a:ext cx="1617785" cy="390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CEO</a:t>
            </a:r>
            <a:endParaRPr lang="en-US" dirty="0"/>
          </a:p>
        </p:txBody>
      </p:sp>
      <p:sp>
        <p:nvSpPr>
          <p:cNvPr id="52" name="Rectangle 51"/>
          <p:cNvSpPr/>
          <p:nvPr/>
        </p:nvSpPr>
        <p:spPr>
          <a:xfrm>
            <a:off x="3332385" y="5040195"/>
            <a:ext cx="1617785" cy="390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Sales Manager</a:t>
            </a:r>
            <a:endParaRPr lang="en-US" dirty="0"/>
          </a:p>
        </p:txBody>
      </p:sp>
      <p:cxnSp>
        <p:nvCxnSpPr>
          <p:cNvPr id="49" name="Straight Arrow Connector 48"/>
          <p:cNvCxnSpPr>
            <a:stCxn id="2058" idx="1"/>
          </p:cNvCxnSpPr>
          <p:nvPr/>
        </p:nvCxnSpPr>
        <p:spPr>
          <a:xfrm flipH="1" flipV="1">
            <a:off x="3029167" y="4064966"/>
            <a:ext cx="5227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p:cNvSpPr/>
          <p:nvPr/>
        </p:nvSpPr>
        <p:spPr>
          <a:xfrm>
            <a:off x="6549925" y="5655678"/>
            <a:ext cx="1609337" cy="523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CitySales</a:t>
            </a:r>
            <a:r>
              <a:rPr lang="en-US" dirty="0" smtClean="0"/>
              <a:t> Manager</a:t>
            </a:r>
            <a:endParaRPr lang="en-US" dirty="0"/>
          </a:p>
        </p:txBody>
      </p:sp>
      <p:sp>
        <p:nvSpPr>
          <p:cNvPr id="56" name="Rectangle 55"/>
          <p:cNvSpPr/>
          <p:nvPr/>
        </p:nvSpPr>
        <p:spPr>
          <a:xfrm>
            <a:off x="9489960" y="4972828"/>
            <a:ext cx="1633565" cy="5537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Area Sales Agent</a:t>
            </a:r>
            <a:endParaRPr lang="en-US" dirty="0"/>
          </a:p>
        </p:txBody>
      </p:sp>
    </p:spTree>
    <p:extLst>
      <p:ext uri="{BB962C8B-B14F-4D97-AF65-F5344CB8AC3E}">
        <p14:creationId xmlns:p14="http://schemas.microsoft.com/office/powerpoint/2010/main" val="2614423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Problem Statement</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Now the problem arises; Sales in Pakistan got dropped phenomenally low. CEO got pretty worried about this, as Pakistan is their biggest market. So he called sales manager for the meeting.</a:t>
            </a:r>
          </a:p>
          <a:p>
            <a:endParaRPr lang="en-US" dirty="0" smtClean="0">
              <a:solidFill>
                <a:schemeClr val="bg1"/>
              </a:solidFill>
            </a:endParaRPr>
          </a:p>
          <a:p>
            <a:r>
              <a:rPr lang="en-US" dirty="0" smtClean="0">
                <a:solidFill>
                  <a:schemeClr val="bg1"/>
                </a:solidFill>
              </a:rPr>
              <a:t>CEO gives strict instructions to dig into the matter and give me the answers about where we got wrong ?</a:t>
            </a:r>
          </a:p>
          <a:p>
            <a:endParaRPr lang="en-US" dirty="0" smtClean="0">
              <a:solidFill>
                <a:schemeClr val="bg1"/>
              </a:solidFill>
            </a:endParaRPr>
          </a:p>
          <a:p>
            <a:r>
              <a:rPr lang="en-US" dirty="0" smtClean="0">
                <a:solidFill>
                  <a:schemeClr val="bg1"/>
                </a:solidFill>
              </a:rPr>
              <a:t>Give me the reports about sales in last couple of years, last couple of months of each market we deal in Pakistan in one week, He added.</a:t>
            </a:r>
          </a:p>
          <a:p>
            <a:endParaRPr lang="en-US" dirty="0">
              <a:solidFill>
                <a:schemeClr val="bg1"/>
              </a:solidFill>
            </a:endParaRPr>
          </a:p>
        </p:txBody>
      </p:sp>
    </p:spTree>
    <p:extLst>
      <p:ext uri="{BB962C8B-B14F-4D97-AF65-F5344CB8AC3E}">
        <p14:creationId xmlns:p14="http://schemas.microsoft.com/office/powerpoint/2010/main" val="92002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09" y="308324"/>
            <a:ext cx="10747549" cy="5861364"/>
          </a:xfrm>
        </p:spPr>
        <p:txBody>
          <a:bodyPr>
            <a:normAutofit lnSpcReduction="10000"/>
          </a:bodyPr>
          <a:lstStyle/>
          <a:p>
            <a:endParaRPr lang="en-US" dirty="0" smtClean="0">
              <a:solidFill>
                <a:schemeClr val="bg1"/>
              </a:solidFill>
            </a:endParaRPr>
          </a:p>
          <a:p>
            <a:endParaRPr lang="en-US" dirty="0">
              <a:solidFill>
                <a:schemeClr val="bg1"/>
              </a:solidFill>
            </a:endParaRPr>
          </a:p>
          <a:p>
            <a:r>
              <a:rPr lang="en-US" dirty="0" smtClean="0">
                <a:solidFill>
                  <a:schemeClr val="bg1"/>
                </a:solidFill>
              </a:rPr>
              <a:t>Sales Manager immediately calls all the </a:t>
            </a:r>
            <a:r>
              <a:rPr lang="en-US" dirty="0" err="1" smtClean="0">
                <a:solidFill>
                  <a:schemeClr val="bg1"/>
                </a:solidFill>
              </a:rPr>
              <a:t>CitySales</a:t>
            </a:r>
            <a:r>
              <a:rPr lang="en-US" dirty="0" smtClean="0">
                <a:solidFill>
                  <a:schemeClr val="bg1"/>
                </a:solidFill>
              </a:rPr>
              <a:t> Mangers for a meeting soon after his meeting ended.</a:t>
            </a:r>
          </a:p>
          <a:p>
            <a:endParaRPr lang="en-US" dirty="0">
              <a:solidFill>
                <a:schemeClr val="bg1"/>
              </a:solidFill>
            </a:endParaRPr>
          </a:p>
          <a:p>
            <a:r>
              <a:rPr lang="en-US" dirty="0" smtClean="0">
                <a:solidFill>
                  <a:schemeClr val="bg1"/>
                </a:solidFill>
              </a:rPr>
              <a:t>We will give all details of each market we cover the ay after tomorrow, All </a:t>
            </a:r>
            <a:r>
              <a:rPr lang="en-US" dirty="0" err="1" smtClean="0">
                <a:solidFill>
                  <a:schemeClr val="bg1"/>
                </a:solidFill>
              </a:rPr>
              <a:t>CitySales</a:t>
            </a:r>
            <a:r>
              <a:rPr lang="en-US" dirty="0" smtClean="0">
                <a:solidFill>
                  <a:schemeClr val="bg1"/>
                </a:solidFill>
              </a:rPr>
              <a:t> Manger said.</a:t>
            </a:r>
          </a:p>
          <a:p>
            <a:endParaRPr lang="en-US" dirty="0">
              <a:solidFill>
                <a:schemeClr val="bg1"/>
              </a:solidFill>
            </a:endParaRPr>
          </a:p>
          <a:p>
            <a:r>
              <a:rPr lang="en-US" dirty="0" smtClean="0">
                <a:solidFill>
                  <a:schemeClr val="bg1"/>
                </a:solidFill>
              </a:rPr>
              <a:t>This brings a sigh of relief to Sales Manager and he ended the meeting.</a:t>
            </a:r>
          </a:p>
          <a:p>
            <a:endParaRPr lang="en-US" dirty="0">
              <a:solidFill>
                <a:schemeClr val="bg1"/>
              </a:solidFill>
            </a:endParaRPr>
          </a:p>
          <a:p>
            <a:r>
              <a:rPr lang="en-US" dirty="0">
                <a:solidFill>
                  <a:schemeClr val="bg1"/>
                </a:solidFill>
              </a:rPr>
              <a:t>Day after tomorrow the meeting has held but one thing gives almost a heart attack to the sales manager, what was that ? Will cover up in next video</a:t>
            </a:r>
          </a:p>
          <a:p>
            <a:pPr marL="0" indent="0">
              <a:buNone/>
            </a:pPr>
            <a:endParaRPr lang="en-US" dirty="0" smtClean="0">
              <a:solidFill>
                <a:schemeClr val="bg1"/>
              </a:solidFill>
            </a:endParaRPr>
          </a:p>
        </p:txBody>
      </p:sp>
    </p:spTree>
    <p:extLst>
      <p:ext uri="{BB962C8B-B14F-4D97-AF65-F5344CB8AC3E}">
        <p14:creationId xmlns:p14="http://schemas.microsoft.com/office/powerpoint/2010/main" val="19027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152" y="479146"/>
            <a:ext cx="10777694" cy="5811122"/>
          </a:xfrm>
        </p:spPr>
        <p:txBody>
          <a:bodyPr>
            <a:normAutofit lnSpcReduction="10000"/>
          </a:bodyPr>
          <a:lstStyle/>
          <a:p>
            <a:r>
              <a:rPr lang="en-US" dirty="0" smtClean="0">
                <a:solidFill>
                  <a:schemeClr val="bg1"/>
                </a:solidFill>
              </a:rPr>
              <a:t>All the City Sales Manger were there with an excel file in their USB, There were like 72+ excel files of order performances in each market in Pakistan.</a:t>
            </a:r>
          </a:p>
          <a:p>
            <a:endParaRPr lang="en-US" dirty="0">
              <a:solidFill>
                <a:schemeClr val="bg1"/>
              </a:solidFill>
            </a:endParaRPr>
          </a:p>
          <a:p>
            <a:r>
              <a:rPr lang="en-US" dirty="0" smtClean="0">
                <a:solidFill>
                  <a:schemeClr val="bg1"/>
                </a:solidFill>
              </a:rPr>
              <a:t>How can I work on all these 72+ files in such a short time period, He shouted angrily.</a:t>
            </a:r>
          </a:p>
          <a:p>
            <a:endParaRPr lang="en-US" dirty="0">
              <a:solidFill>
                <a:schemeClr val="bg1"/>
              </a:solidFill>
            </a:endParaRPr>
          </a:p>
          <a:p>
            <a:r>
              <a:rPr lang="en-US" dirty="0" smtClean="0">
                <a:solidFill>
                  <a:schemeClr val="bg1"/>
                </a:solidFill>
              </a:rPr>
              <a:t>He ended up the meeting and start work on these excel file one by one. He needed a presentation where there are beautiful charts gives the sales representation of each market every year.</a:t>
            </a:r>
          </a:p>
          <a:p>
            <a:endParaRPr lang="en-US" dirty="0">
              <a:solidFill>
                <a:schemeClr val="bg1"/>
              </a:solidFill>
            </a:endParaRPr>
          </a:p>
          <a:p>
            <a:r>
              <a:rPr lang="en-US" dirty="0" smtClean="0">
                <a:solidFill>
                  <a:schemeClr val="bg1"/>
                </a:solidFill>
              </a:rPr>
              <a:t>As he starts working on these excel sheets he realized that there are some fake records as well which is being added by any of these City sales manager to sugar coat the  sales report.</a:t>
            </a:r>
            <a:endParaRPr lang="en-US" dirty="0">
              <a:solidFill>
                <a:schemeClr val="bg1"/>
              </a:solidFill>
            </a:endParaRPr>
          </a:p>
        </p:txBody>
      </p:sp>
    </p:spTree>
    <p:extLst>
      <p:ext uri="{BB962C8B-B14F-4D97-AF65-F5344CB8AC3E}">
        <p14:creationId xmlns:p14="http://schemas.microsoft.com/office/powerpoint/2010/main" val="421101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716" y="418855"/>
            <a:ext cx="10978661" cy="5780977"/>
          </a:xfrm>
        </p:spPr>
        <p:txBody>
          <a:bodyPr/>
          <a:lstStyle/>
          <a:p>
            <a:r>
              <a:rPr lang="en-US" dirty="0" smtClean="0">
                <a:solidFill>
                  <a:schemeClr val="bg1"/>
                </a:solidFill>
              </a:rPr>
              <a:t>Now he got freaked out. Next day, He call his friend who runs data analytics firm and his friend calls him to his office.</a:t>
            </a:r>
          </a:p>
          <a:p>
            <a:endParaRPr lang="en-US" dirty="0">
              <a:solidFill>
                <a:schemeClr val="bg1"/>
              </a:solidFill>
            </a:endParaRPr>
          </a:p>
          <a:p>
            <a:r>
              <a:rPr lang="en-US" dirty="0" smtClean="0">
                <a:solidFill>
                  <a:schemeClr val="bg1"/>
                </a:solidFill>
              </a:rPr>
              <a:t>I need a presentation having beautiful bar graphs, line charts and all without any sugar coated values in it. It should be based on real values, He said.</a:t>
            </a:r>
          </a:p>
          <a:p>
            <a:endParaRPr lang="en-US" dirty="0">
              <a:solidFill>
                <a:schemeClr val="bg1"/>
              </a:solidFill>
            </a:endParaRPr>
          </a:p>
          <a:p>
            <a:r>
              <a:rPr lang="en-US" dirty="0" smtClean="0">
                <a:solidFill>
                  <a:schemeClr val="bg1"/>
                </a:solidFill>
              </a:rPr>
              <a:t>Do you have a centralized database of you company ? His friend asked. Yes, He answered.</a:t>
            </a:r>
          </a:p>
          <a:p>
            <a:endParaRPr lang="en-US" dirty="0">
              <a:solidFill>
                <a:schemeClr val="bg1"/>
              </a:solidFill>
            </a:endParaRPr>
          </a:p>
          <a:p>
            <a:r>
              <a:rPr lang="en-US" dirty="0" smtClean="0">
                <a:solidFill>
                  <a:schemeClr val="bg1"/>
                </a:solidFill>
              </a:rPr>
              <a:t>His friend smiled and said now there is only one way out for you my friend, Creating a Dashboard on Business Intelligent Tool.</a:t>
            </a:r>
            <a:endParaRPr lang="en-US" dirty="0">
              <a:solidFill>
                <a:schemeClr val="bg1"/>
              </a:solidFill>
            </a:endParaRPr>
          </a:p>
        </p:txBody>
      </p:sp>
    </p:spTree>
    <p:extLst>
      <p:ext uri="{BB962C8B-B14F-4D97-AF65-F5344CB8AC3E}">
        <p14:creationId xmlns:p14="http://schemas.microsoft.com/office/powerpoint/2010/main" val="131921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764" y="469097"/>
            <a:ext cx="10687259" cy="5801074"/>
          </a:xfrm>
        </p:spPr>
        <p:txBody>
          <a:bodyPr/>
          <a:lstStyle/>
          <a:p>
            <a:r>
              <a:rPr lang="en-US" dirty="0" smtClean="0">
                <a:solidFill>
                  <a:schemeClr val="bg1"/>
                </a:solidFill>
              </a:rPr>
              <a:t>Do you have analytical team in you office ? His friend asked, No He replied.</a:t>
            </a:r>
          </a:p>
          <a:p>
            <a:endParaRPr lang="en-US" dirty="0" smtClean="0">
              <a:solidFill>
                <a:schemeClr val="bg1"/>
              </a:solidFill>
            </a:endParaRPr>
          </a:p>
          <a:p>
            <a:r>
              <a:rPr lang="en-US" dirty="0" smtClean="0">
                <a:solidFill>
                  <a:schemeClr val="bg1"/>
                </a:solidFill>
              </a:rPr>
              <a:t>Then you need to outsource it obviously, I have a team named as “Data Scavengers”, they are expert in data analytics you can take it.</a:t>
            </a:r>
          </a:p>
          <a:p>
            <a:endParaRPr lang="en-US" dirty="0" smtClean="0">
              <a:solidFill>
                <a:schemeClr val="bg1"/>
              </a:solidFill>
            </a:endParaRPr>
          </a:p>
          <a:p>
            <a:r>
              <a:rPr lang="en-US" dirty="0" smtClean="0">
                <a:solidFill>
                  <a:schemeClr val="bg1"/>
                </a:solidFill>
              </a:rPr>
              <a:t>Oh thankyou this will be a  great help to me. Sales Manger Replied.</a:t>
            </a:r>
          </a:p>
          <a:p>
            <a:endParaRPr lang="en-US" dirty="0" smtClean="0">
              <a:solidFill>
                <a:schemeClr val="bg1"/>
              </a:solidFill>
            </a:endParaRPr>
          </a:p>
          <a:p>
            <a:r>
              <a:rPr lang="en-US" dirty="0" smtClean="0">
                <a:solidFill>
                  <a:schemeClr val="bg1"/>
                </a:solidFill>
              </a:rPr>
              <a:t>Next day Sales manager schedule a meeting for brainstorming, and to get most out of this project.  </a:t>
            </a:r>
            <a:endParaRPr lang="en-US" dirty="0">
              <a:solidFill>
                <a:schemeClr val="bg1"/>
              </a:solidFill>
            </a:endParaRPr>
          </a:p>
        </p:txBody>
      </p:sp>
    </p:spTree>
    <p:extLst>
      <p:ext uri="{BB962C8B-B14F-4D97-AF65-F5344CB8AC3E}">
        <p14:creationId xmlns:p14="http://schemas.microsoft.com/office/powerpoint/2010/main" val="385799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47764" y="469097"/>
            <a:ext cx="10687259" cy="5801074"/>
          </a:xfrm>
        </p:spPr>
        <p:txBody>
          <a:bodyPr>
            <a:normAutofit lnSpcReduction="10000"/>
          </a:bodyPr>
          <a:lstStyle/>
          <a:p>
            <a:r>
              <a:rPr lang="en-US" dirty="0" smtClean="0">
                <a:solidFill>
                  <a:schemeClr val="bg1"/>
                </a:solidFill>
              </a:rPr>
              <a:t>There were all stakeholders in the meeting. Director Sales Mangers, Sales Manager, Data scavengers team, Crown’s IT team and marketing team.</a:t>
            </a:r>
          </a:p>
          <a:p>
            <a:endParaRPr lang="en-US" dirty="0">
              <a:solidFill>
                <a:schemeClr val="bg1"/>
              </a:solidFill>
            </a:endParaRPr>
          </a:p>
          <a:p>
            <a:r>
              <a:rPr lang="en-US" dirty="0" smtClean="0">
                <a:solidFill>
                  <a:schemeClr val="bg1"/>
                </a:solidFill>
              </a:rPr>
              <a:t>First of all we need to be very clear about the purpose of this project and to understand that we have very limited time to complete this project, Sales Manger said.</a:t>
            </a:r>
          </a:p>
          <a:p>
            <a:endParaRPr lang="en-US" dirty="0">
              <a:solidFill>
                <a:schemeClr val="bg1"/>
              </a:solidFill>
            </a:endParaRPr>
          </a:p>
          <a:p>
            <a:r>
              <a:rPr lang="en-US" dirty="0" smtClean="0">
                <a:solidFill>
                  <a:schemeClr val="bg1"/>
                </a:solidFill>
              </a:rPr>
              <a:t>We need Sales Insights for decision support &amp; automate the process to reduce manual time spent on data gathering/ data entry.</a:t>
            </a:r>
          </a:p>
          <a:p>
            <a:endParaRPr lang="en-US" dirty="0">
              <a:solidFill>
                <a:schemeClr val="bg1"/>
              </a:solidFill>
            </a:endParaRPr>
          </a:p>
          <a:p>
            <a:r>
              <a:rPr lang="en-US" dirty="0" smtClean="0">
                <a:solidFill>
                  <a:schemeClr val="bg1"/>
                </a:solidFill>
              </a:rPr>
              <a:t>Secondly, all in this room are direct/indirect stakeholders of this project.</a:t>
            </a:r>
          </a:p>
          <a:p>
            <a:pPr marL="0" indent="0">
              <a:buNone/>
            </a:pPr>
            <a:endParaRPr lang="en-US" dirty="0">
              <a:solidFill>
                <a:schemeClr val="bg1"/>
              </a:solidFill>
            </a:endParaRPr>
          </a:p>
        </p:txBody>
      </p:sp>
    </p:spTree>
    <p:extLst>
      <p:ext uri="{BB962C8B-B14F-4D97-AF65-F5344CB8AC3E}">
        <p14:creationId xmlns:p14="http://schemas.microsoft.com/office/powerpoint/2010/main" val="371933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24002</TotalTime>
  <Words>1008</Words>
  <Application>Microsoft Office PowerPoint</Application>
  <PresentationFormat>Widescreen</PresentationFormat>
  <Paragraphs>95</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Concept Building</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dc:creator>
  <cp:lastModifiedBy>Affan</cp:lastModifiedBy>
  <cp:revision>178</cp:revision>
  <dcterms:created xsi:type="dcterms:W3CDTF">2019-11-28T14:03:12Z</dcterms:created>
  <dcterms:modified xsi:type="dcterms:W3CDTF">2020-10-26T05:38:41Z</dcterms:modified>
</cp:coreProperties>
</file>