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0CA4FD-A400-4D8E-A5F0-351E366BB7F4}" type="datetimeFigureOut">
              <a:rPr lang="en-IN" smtClean="0"/>
              <a:t>01-02-2023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1DB60AB-AAD3-4800-8067-7383DE32C78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541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0CA4FD-A400-4D8E-A5F0-351E366BB7F4}"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B60AB-AAD3-4800-8067-7383DE32C78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5432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0CA4FD-A400-4D8E-A5F0-351E366BB7F4}"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B60AB-AAD3-4800-8067-7383DE32C78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374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0CA4FD-A400-4D8E-A5F0-351E366BB7F4}"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B60AB-AAD3-4800-8067-7383DE32C78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2455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0CA4FD-A400-4D8E-A5F0-351E366BB7F4}"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B60AB-AAD3-4800-8067-7383DE32C78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80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A4FD-A400-4D8E-A5F0-351E366BB7F4}"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DB60AB-AAD3-4800-8067-7383DE32C78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273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0CA4FD-A400-4D8E-A5F0-351E366BB7F4}" type="datetimeFigureOut">
              <a:rPr lang="en-IN" smtClean="0"/>
              <a:t>01-02-2023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DB60AB-AAD3-4800-8067-7383DE32C78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706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0CA4FD-A400-4D8E-A5F0-351E366BB7F4}" type="datetimeFigureOut">
              <a:rPr lang="en-IN" smtClean="0"/>
              <a:t>01-02-2023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DB60AB-AAD3-4800-8067-7383DE32C78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51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CA4FD-A400-4D8E-A5F0-351E366BB7F4}" type="datetimeFigureOut">
              <a:rPr lang="en-IN" smtClean="0"/>
              <a:t>01-02-2023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DB60AB-AAD3-4800-8067-7383DE32C78D}" type="slidenum">
              <a:rPr lang="en-IN" smtClean="0"/>
              <a:t>‹#›</a:t>
            </a:fld>
            <a:endParaRPr lang="en-IN"/>
          </a:p>
        </p:txBody>
      </p:sp>
    </p:spTree>
    <p:extLst>
      <p:ext uri="{BB962C8B-B14F-4D97-AF65-F5344CB8AC3E}">
        <p14:creationId xmlns:p14="http://schemas.microsoft.com/office/powerpoint/2010/main" val="247617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0CA4FD-A400-4D8E-A5F0-351E366BB7F4}"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DB60AB-AAD3-4800-8067-7383DE32C78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713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0CA4FD-A400-4D8E-A5F0-351E366BB7F4}" type="datetimeFigureOut">
              <a:rPr lang="en-IN" smtClean="0"/>
              <a:t>01-02-2023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1DB60AB-AAD3-4800-8067-7383DE32C78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592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0CA4FD-A400-4D8E-A5F0-351E366BB7F4}" type="datetimeFigureOut">
              <a:rPr lang="en-IN" smtClean="0"/>
              <a:t>01-02-2023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1DB60AB-AAD3-4800-8067-7383DE32C78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586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875A1-403D-F620-79F9-5C0300F8F6A2}"/>
              </a:ext>
            </a:extLst>
          </p:cNvPr>
          <p:cNvSpPr>
            <a:spLocks noGrp="1"/>
          </p:cNvSpPr>
          <p:nvPr>
            <p:ph type="ctrTitle"/>
          </p:nvPr>
        </p:nvSpPr>
        <p:spPr>
          <a:xfrm>
            <a:off x="657546" y="1654140"/>
            <a:ext cx="12120081" cy="1162555"/>
          </a:xfrm>
        </p:spPr>
        <p:txBody>
          <a:bodyPr>
            <a:normAutofit fontScale="90000"/>
          </a:bodyPr>
          <a:lstStyle/>
          <a:p>
            <a:r>
              <a:rPr lang="en-US" sz="4800" b="1" dirty="0">
                <a:effectLst>
                  <a:outerShdw blurRad="38100" dist="38100" dir="2700000" algn="tl">
                    <a:srgbClr val="000000">
                      <a:alpha val="43137"/>
                    </a:srgbClr>
                  </a:outerShdw>
                </a:effectLst>
              </a:rPr>
              <a:t>Time Series - Furniture Sales Forecast</a:t>
            </a:r>
            <a:endParaRPr lang="en-IN" sz="48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D6B9332D-A671-AA41-5E64-3184EEB91F63}"/>
              </a:ext>
            </a:extLst>
          </p:cNvPr>
          <p:cNvSpPr>
            <a:spLocks noGrp="1"/>
          </p:cNvSpPr>
          <p:nvPr>
            <p:ph type="subTitle" idx="1"/>
          </p:nvPr>
        </p:nvSpPr>
        <p:spPr>
          <a:xfrm>
            <a:off x="554804" y="3052709"/>
            <a:ext cx="11239928" cy="752582"/>
          </a:xfrm>
        </p:spPr>
        <p:txBody>
          <a:bodyPr>
            <a:normAutofit/>
          </a:bodyPr>
          <a:lstStyle/>
          <a:p>
            <a:r>
              <a:rPr lang="en-US" b="1" i="1" u="sng" dirty="0">
                <a:effectLst>
                  <a:outerShdw blurRad="38100" dist="38100" dir="2700000" algn="tl">
                    <a:srgbClr val="000000">
                      <a:alpha val="43137"/>
                    </a:srgbClr>
                  </a:outerShdw>
                </a:effectLst>
              </a:rPr>
              <a:t>MINI PROJECT</a:t>
            </a:r>
            <a:endParaRPr lang="en-IN" b="1" i="1" u="sng"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F9F9E809-BA0D-3696-ADB8-E16047AFA1ED}"/>
              </a:ext>
            </a:extLst>
          </p:cNvPr>
          <p:cNvPicPr>
            <a:picLocks noChangeAspect="1"/>
          </p:cNvPicPr>
          <p:nvPr/>
        </p:nvPicPr>
        <p:blipFill>
          <a:blip r:embed="rId2"/>
          <a:stretch>
            <a:fillRect/>
          </a:stretch>
        </p:blipFill>
        <p:spPr>
          <a:xfrm>
            <a:off x="4968412" y="2724228"/>
            <a:ext cx="6668784" cy="2974369"/>
          </a:xfrm>
          <a:prstGeom prst="rect">
            <a:avLst/>
          </a:prstGeom>
        </p:spPr>
      </p:pic>
    </p:spTree>
    <p:extLst>
      <p:ext uri="{BB962C8B-B14F-4D97-AF65-F5344CB8AC3E}">
        <p14:creationId xmlns:p14="http://schemas.microsoft.com/office/powerpoint/2010/main" val="2950718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273E-0296-60B6-0C45-F0B049132E3C}"/>
              </a:ext>
            </a:extLst>
          </p:cNvPr>
          <p:cNvSpPr>
            <a:spLocks noGrp="1"/>
          </p:cNvSpPr>
          <p:nvPr>
            <p:ph type="title"/>
          </p:nvPr>
        </p:nvSpPr>
        <p:spPr>
          <a:xfrm>
            <a:off x="82193" y="116150"/>
            <a:ext cx="12109807" cy="1049235"/>
          </a:xfrm>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C756B64F-E247-1F7D-B234-1E26ECBC67F6}"/>
              </a:ext>
            </a:extLst>
          </p:cNvPr>
          <p:cNvSpPr>
            <a:spLocks noGrp="1"/>
          </p:cNvSpPr>
          <p:nvPr>
            <p:ph idx="1"/>
          </p:nvPr>
        </p:nvSpPr>
        <p:spPr>
          <a:xfrm>
            <a:off x="0" y="1165384"/>
            <a:ext cx="12191999" cy="5692615"/>
          </a:xfrm>
        </p:spPr>
        <p:txBody>
          <a:bodyPr/>
          <a:lstStyle/>
          <a:p>
            <a:r>
              <a:rPr lang="en-US" dirty="0"/>
              <a:t>Consumer basically go for Standard class because it is more available option and maybe cheapest or provide free delivery</a:t>
            </a:r>
          </a:p>
          <a:p>
            <a:r>
              <a:rPr lang="en-US" dirty="0"/>
              <a:t>Sales of furniture will be decrease in near by future because their product quality is not good or they are selling at high priced so they should more focus on their product quality or revise their MRP</a:t>
            </a:r>
          </a:p>
          <a:p>
            <a:endParaRPr lang="en-US" dirty="0"/>
          </a:p>
          <a:p>
            <a:r>
              <a:rPr lang="en-IN" dirty="0"/>
              <a:t>Technology and office supplies demand will be increasing  in upcoming year so they should also arrange extra storage according to future demand </a:t>
            </a:r>
          </a:p>
        </p:txBody>
      </p:sp>
    </p:spTree>
    <p:extLst>
      <p:ext uri="{BB962C8B-B14F-4D97-AF65-F5344CB8AC3E}">
        <p14:creationId xmlns:p14="http://schemas.microsoft.com/office/powerpoint/2010/main" val="212473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43AD-B034-F817-6A6E-BFDA036EE316}"/>
              </a:ext>
            </a:extLst>
          </p:cNvPr>
          <p:cNvSpPr>
            <a:spLocks noGrp="1"/>
          </p:cNvSpPr>
          <p:nvPr>
            <p:ph type="title"/>
          </p:nvPr>
        </p:nvSpPr>
        <p:spPr>
          <a:xfrm>
            <a:off x="0" y="390419"/>
            <a:ext cx="12287891" cy="1171254"/>
          </a:xfrm>
        </p:spPr>
        <p:txBody>
          <a:bodyPr>
            <a:normAutofit fontScale="90000"/>
          </a:bodyPr>
          <a:lstStyle/>
          <a:p>
            <a:r>
              <a:rPr lang="en-US" sz="6000" b="1" u="sng" dirty="0">
                <a:ea typeface="+mj-lt"/>
                <a:cs typeface="+mj-lt"/>
              </a:rPr>
              <a:t>Business </a:t>
            </a:r>
            <a:r>
              <a:rPr lang="en-US" sz="6000" b="1" u="sng" dirty="0">
                <a:cs typeface="Arial"/>
              </a:rPr>
              <a:t>Objective</a:t>
            </a:r>
            <a:br>
              <a:rPr lang="en-US" dirty="0"/>
            </a:br>
            <a:endParaRPr lang="en-IN" dirty="0"/>
          </a:p>
        </p:txBody>
      </p:sp>
      <p:sp>
        <p:nvSpPr>
          <p:cNvPr id="3" name="Content Placeholder 2">
            <a:extLst>
              <a:ext uri="{FF2B5EF4-FFF2-40B4-BE49-F238E27FC236}">
                <a16:creationId xmlns:a16="http://schemas.microsoft.com/office/drawing/2014/main" id="{B4289671-5B47-5DCD-08C7-0513DE0E373E}"/>
              </a:ext>
            </a:extLst>
          </p:cNvPr>
          <p:cNvSpPr>
            <a:spLocks noGrp="1"/>
          </p:cNvSpPr>
          <p:nvPr>
            <p:ph idx="1"/>
          </p:nvPr>
        </p:nvSpPr>
        <p:spPr>
          <a:xfrm>
            <a:off x="92467" y="2015732"/>
            <a:ext cx="12099533" cy="3501489"/>
          </a:xfrm>
        </p:spPr>
        <p:txBody>
          <a:bodyPr>
            <a:normAutofit/>
          </a:bodyPr>
          <a:lstStyle/>
          <a:p>
            <a:r>
              <a:rPr lang="en-US" sz="4000" b="1" dirty="0"/>
              <a:t>Build a forecast model to predict the furniture , technology, office supplies sales of a certain store</a:t>
            </a:r>
          </a:p>
          <a:p>
            <a:endParaRPr lang="en-IN" dirty="0"/>
          </a:p>
        </p:txBody>
      </p:sp>
    </p:spTree>
    <p:extLst>
      <p:ext uri="{BB962C8B-B14F-4D97-AF65-F5344CB8AC3E}">
        <p14:creationId xmlns:p14="http://schemas.microsoft.com/office/powerpoint/2010/main" val="222666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24C4-3835-DA2A-5979-539EB4E3EC09}"/>
              </a:ext>
            </a:extLst>
          </p:cNvPr>
          <p:cNvSpPr>
            <a:spLocks noGrp="1"/>
          </p:cNvSpPr>
          <p:nvPr>
            <p:ph type="title"/>
          </p:nvPr>
        </p:nvSpPr>
        <p:spPr>
          <a:xfrm>
            <a:off x="0" y="1"/>
            <a:ext cx="12191999" cy="575352"/>
          </a:xfrm>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8C3CADB1-68DD-43EE-8B2C-C90B55DEC62C}"/>
              </a:ext>
            </a:extLst>
          </p:cNvPr>
          <p:cNvSpPr>
            <a:spLocks noGrp="1"/>
          </p:cNvSpPr>
          <p:nvPr>
            <p:ph idx="1"/>
          </p:nvPr>
        </p:nvSpPr>
        <p:spPr>
          <a:xfrm>
            <a:off x="0" y="575354"/>
            <a:ext cx="12191999" cy="6282646"/>
          </a:xfrm>
        </p:spPr>
        <p:txBody>
          <a:bodyPr/>
          <a:lstStyle/>
          <a:p>
            <a:r>
              <a:rPr lang="en-US" dirty="0" err="1"/>
              <a:t>Shipmode</a:t>
            </a:r>
            <a:r>
              <a:rPr lang="en-US" dirty="0"/>
              <a:t> is majorly take place in Standard Class about</a:t>
            </a:r>
          </a:p>
          <a:p>
            <a:r>
              <a:rPr lang="en-US" dirty="0"/>
              <a:t>59.72%</a:t>
            </a:r>
          </a:p>
          <a:p>
            <a:endParaRPr lang="en-US" dirty="0"/>
          </a:p>
          <a:p>
            <a:r>
              <a:rPr lang="en-US" dirty="0"/>
              <a:t>Maximum order been placed in the category of</a:t>
            </a:r>
          </a:p>
          <a:p>
            <a:r>
              <a:rPr lang="en-US" dirty="0"/>
              <a:t>Office Supplies</a:t>
            </a:r>
            <a:br>
              <a:rPr lang="en-US" dirty="0"/>
            </a:br>
            <a:endParaRPr lang="en-IN" dirty="0"/>
          </a:p>
        </p:txBody>
      </p:sp>
      <p:pic>
        <p:nvPicPr>
          <p:cNvPr id="5" name="Picture 4">
            <a:extLst>
              <a:ext uri="{FF2B5EF4-FFF2-40B4-BE49-F238E27FC236}">
                <a16:creationId xmlns:a16="http://schemas.microsoft.com/office/drawing/2014/main" id="{B340700D-8A39-5E5A-5D37-FA11BB4AAEA0}"/>
              </a:ext>
            </a:extLst>
          </p:cNvPr>
          <p:cNvPicPr>
            <a:picLocks noChangeAspect="1"/>
          </p:cNvPicPr>
          <p:nvPr/>
        </p:nvPicPr>
        <p:blipFill>
          <a:blip r:embed="rId2"/>
          <a:stretch>
            <a:fillRect/>
          </a:stretch>
        </p:blipFill>
        <p:spPr>
          <a:xfrm>
            <a:off x="6534366" y="82194"/>
            <a:ext cx="5508500" cy="3770616"/>
          </a:xfrm>
          <a:prstGeom prst="rect">
            <a:avLst/>
          </a:prstGeom>
        </p:spPr>
      </p:pic>
      <p:pic>
        <p:nvPicPr>
          <p:cNvPr id="7" name="Picture 6">
            <a:extLst>
              <a:ext uri="{FF2B5EF4-FFF2-40B4-BE49-F238E27FC236}">
                <a16:creationId xmlns:a16="http://schemas.microsoft.com/office/drawing/2014/main" id="{C1915FF7-A21E-500E-C2F1-65E011007CEA}"/>
              </a:ext>
            </a:extLst>
          </p:cNvPr>
          <p:cNvPicPr>
            <a:picLocks noChangeAspect="1"/>
          </p:cNvPicPr>
          <p:nvPr/>
        </p:nvPicPr>
        <p:blipFill>
          <a:blip r:embed="rId3"/>
          <a:stretch>
            <a:fillRect/>
          </a:stretch>
        </p:blipFill>
        <p:spPr>
          <a:xfrm>
            <a:off x="3890961" y="2821486"/>
            <a:ext cx="4410075" cy="4276725"/>
          </a:xfrm>
          <a:prstGeom prst="rect">
            <a:avLst/>
          </a:prstGeom>
        </p:spPr>
      </p:pic>
    </p:spTree>
    <p:extLst>
      <p:ext uri="{BB962C8B-B14F-4D97-AF65-F5344CB8AC3E}">
        <p14:creationId xmlns:p14="http://schemas.microsoft.com/office/powerpoint/2010/main" val="396441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3A3BE-575B-74F7-8ED1-0FFA71F20598}"/>
              </a:ext>
            </a:extLst>
          </p:cNvPr>
          <p:cNvSpPr>
            <a:spLocks noGrp="1"/>
          </p:cNvSpPr>
          <p:nvPr>
            <p:ph idx="1"/>
          </p:nvPr>
        </p:nvSpPr>
        <p:spPr>
          <a:xfrm>
            <a:off x="0" y="0"/>
            <a:ext cx="12191999" cy="6858000"/>
          </a:xfrm>
        </p:spPr>
        <p:txBody>
          <a:bodyPr/>
          <a:lstStyle/>
          <a:p>
            <a:r>
              <a:rPr lang="en-US" dirty="0"/>
              <a:t>Segment of Consumer the one who are placing most</a:t>
            </a:r>
          </a:p>
          <a:p>
            <a:r>
              <a:rPr lang="en-US" dirty="0"/>
              <a:t>Number of orders</a:t>
            </a:r>
            <a:endParaRPr lang="en-IN" dirty="0"/>
          </a:p>
        </p:txBody>
      </p:sp>
      <p:pic>
        <p:nvPicPr>
          <p:cNvPr id="5" name="Picture 4">
            <a:extLst>
              <a:ext uri="{FF2B5EF4-FFF2-40B4-BE49-F238E27FC236}">
                <a16:creationId xmlns:a16="http://schemas.microsoft.com/office/drawing/2014/main" id="{FB8B1673-531C-BA65-A40F-8802E894FF0A}"/>
              </a:ext>
            </a:extLst>
          </p:cNvPr>
          <p:cNvPicPr>
            <a:picLocks noChangeAspect="1"/>
          </p:cNvPicPr>
          <p:nvPr/>
        </p:nvPicPr>
        <p:blipFill>
          <a:blip r:embed="rId2"/>
          <a:stretch>
            <a:fillRect/>
          </a:stretch>
        </p:blipFill>
        <p:spPr>
          <a:xfrm>
            <a:off x="6173377" y="0"/>
            <a:ext cx="5886450" cy="4572000"/>
          </a:xfrm>
          <a:prstGeom prst="rect">
            <a:avLst/>
          </a:prstGeom>
        </p:spPr>
      </p:pic>
      <p:pic>
        <p:nvPicPr>
          <p:cNvPr id="6" name="Picture 5">
            <a:extLst>
              <a:ext uri="{FF2B5EF4-FFF2-40B4-BE49-F238E27FC236}">
                <a16:creationId xmlns:a16="http://schemas.microsoft.com/office/drawing/2014/main" id="{093BEF49-B4CA-B8CB-C5DE-4639FDEE215C}"/>
              </a:ext>
            </a:extLst>
          </p:cNvPr>
          <p:cNvPicPr>
            <a:picLocks noChangeAspect="1"/>
          </p:cNvPicPr>
          <p:nvPr/>
        </p:nvPicPr>
        <p:blipFill>
          <a:blip r:embed="rId3"/>
          <a:stretch>
            <a:fillRect/>
          </a:stretch>
        </p:blipFill>
        <p:spPr>
          <a:xfrm>
            <a:off x="399996" y="1876264"/>
            <a:ext cx="4467225" cy="4276725"/>
          </a:xfrm>
          <a:prstGeom prst="rect">
            <a:avLst/>
          </a:prstGeom>
        </p:spPr>
      </p:pic>
    </p:spTree>
    <p:extLst>
      <p:ext uri="{BB962C8B-B14F-4D97-AF65-F5344CB8AC3E}">
        <p14:creationId xmlns:p14="http://schemas.microsoft.com/office/powerpoint/2010/main" val="205474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B173-B778-622F-8859-B575DA59F609}"/>
              </a:ext>
            </a:extLst>
          </p:cNvPr>
          <p:cNvSpPr>
            <a:spLocks noGrp="1"/>
          </p:cNvSpPr>
          <p:nvPr>
            <p:ph type="ctrTitle"/>
          </p:nvPr>
        </p:nvSpPr>
        <p:spPr>
          <a:xfrm>
            <a:off x="804879" y="1648392"/>
            <a:ext cx="10582241" cy="977621"/>
          </a:xfrm>
        </p:spPr>
        <p:txBody>
          <a:bodyPr/>
          <a:lstStyle/>
          <a:p>
            <a:r>
              <a:rPr lang="en-US" b="1" u="sng" dirty="0">
                <a:effectLst>
                  <a:outerShdw blurRad="38100" dist="38100" dir="2700000" algn="tl">
                    <a:srgbClr val="000000">
                      <a:alpha val="43137"/>
                    </a:srgbClr>
                  </a:outerShdw>
                </a:effectLst>
              </a:rPr>
              <a:t>TECHNICAL SLIDES</a:t>
            </a:r>
            <a:endParaRPr lang="en-IN" b="1" u="sng"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102F7160-7F33-AEFD-D42C-5849A1C4DEBF}"/>
              </a:ext>
            </a:extLst>
          </p:cNvPr>
          <p:cNvPicPr>
            <a:picLocks noChangeAspect="1"/>
          </p:cNvPicPr>
          <p:nvPr/>
        </p:nvPicPr>
        <p:blipFill>
          <a:blip r:embed="rId2"/>
          <a:stretch>
            <a:fillRect/>
          </a:stretch>
        </p:blipFill>
        <p:spPr>
          <a:xfrm>
            <a:off x="4003604" y="3193978"/>
            <a:ext cx="7143750" cy="3429000"/>
          </a:xfrm>
          <a:prstGeom prst="rect">
            <a:avLst/>
          </a:prstGeom>
        </p:spPr>
      </p:pic>
    </p:spTree>
    <p:extLst>
      <p:ext uri="{BB962C8B-B14F-4D97-AF65-F5344CB8AC3E}">
        <p14:creationId xmlns:p14="http://schemas.microsoft.com/office/powerpoint/2010/main" val="142758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BD6CF-A1F3-110F-8040-1064DDE14D55}"/>
              </a:ext>
            </a:extLst>
          </p:cNvPr>
          <p:cNvSpPr>
            <a:spLocks noGrp="1"/>
          </p:cNvSpPr>
          <p:nvPr>
            <p:ph idx="1"/>
          </p:nvPr>
        </p:nvSpPr>
        <p:spPr>
          <a:xfrm>
            <a:off x="0" y="0"/>
            <a:ext cx="12191999" cy="6858000"/>
          </a:xfrm>
        </p:spPr>
        <p:txBody>
          <a:bodyPr/>
          <a:lstStyle/>
          <a:p>
            <a:r>
              <a:rPr lang="en-US" dirty="0"/>
              <a:t>Sales and Profit Show positively correlated about 48%</a:t>
            </a:r>
          </a:p>
          <a:p>
            <a:r>
              <a:rPr lang="en-US" dirty="0"/>
              <a:t>Some of the data is right skewed</a:t>
            </a:r>
            <a:endParaRPr lang="en-IN" dirty="0"/>
          </a:p>
        </p:txBody>
      </p:sp>
      <p:pic>
        <p:nvPicPr>
          <p:cNvPr id="4" name="Picture 3">
            <a:extLst>
              <a:ext uri="{FF2B5EF4-FFF2-40B4-BE49-F238E27FC236}">
                <a16:creationId xmlns:a16="http://schemas.microsoft.com/office/drawing/2014/main" id="{E808270D-9A28-0736-8492-2680A36B8D57}"/>
              </a:ext>
            </a:extLst>
          </p:cNvPr>
          <p:cNvPicPr>
            <a:picLocks noChangeAspect="1"/>
          </p:cNvPicPr>
          <p:nvPr/>
        </p:nvPicPr>
        <p:blipFill>
          <a:blip r:embed="rId2"/>
          <a:stretch>
            <a:fillRect/>
          </a:stretch>
        </p:blipFill>
        <p:spPr>
          <a:xfrm>
            <a:off x="6760396" y="0"/>
            <a:ext cx="5431604" cy="5095982"/>
          </a:xfrm>
          <a:prstGeom prst="rect">
            <a:avLst/>
          </a:prstGeom>
        </p:spPr>
      </p:pic>
      <p:pic>
        <p:nvPicPr>
          <p:cNvPr id="5" name="Picture 4">
            <a:extLst>
              <a:ext uri="{FF2B5EF4-FFF2-40B4-BE49-F238E27FC236}">
                <a16:creationId xmlns:a16="http://schemas.microsoft.com/office/drawing/2014/main" id="{D4F4859D-F98B-A772-BE80-2A042F55185C}"/>
              </a:ext>
            </a:extLst>
          </p:cNvPr>
          <p:cNvPicPr>
            <a:picLocks noChangeAspect="1"/>
          </p:cNvPicPr>
          <p:nvPr/>
        </p:nvPicPr>
        <p:blipFill>
          <a:blip r:embed="rId3"/>
          <a:stretch>
            <a:fillRect/>
          </a:stretch>
        </p:blipFill>
        <p:spPr>
          <a:xfrm>
            <a:off x="211906" y="1520576"/>
            <a:ext cx="5651214" cy="5250522"/>
          </a:xfrm>
          <a:prstGeom prst="rect">
            <a:avLst/>
          </a:prstGeom>
        </p:spPr>
      </p:pic>
    </p:spTree>
    <p:extLst>
      <p:ext uri="{BB962C8B-B14F-4D97-AF65-F5344CB8AC3E}">
        <p14:creationId xmlns:p14="http://schemas.microsoft.com/office/powerpoint/2010/main" val="364119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1104E-6DA7-D6F7-D3C1-08313937FBF2}"/>
              </a:ext>
            </a:extLst>
          </p:cNvPr>
          <p:cNvSpPr>
            <a:spLocks noGrp="1"/>
          </p:cNvSpPr>
          <p:nvPr>
            <p:ph idx="1"/>
          </p:nvPr>
        </p:nvSpPr>
        <p:spPr>
          <a:xfrm>
            <a:off x="0" y="0"/>
            <a:ext cx="12191999" cy="6858000"/>
          </a:xfrm>
        </p:spPr>
        <p:txBody>
          <a:bodyPr/>
          <a:lstStyle/>
          <a:p>
            <a:r>
              <a:rPr lang="en-US" dirty="0"/>
              <a:t>Profit and Sales Showing Strong correlation as our Sales increases Profit also increases </a:t>
            </a:r>
            <a:endParaRPr lang="en-IN" dirty="0"/>
          </a:p>
        </p:txBody>
      </p:sp>
      <p:pic>
        <p:nvPicPr>
          <p:cNvPr id="4" name="Picture 3">
            <a:extLst>
              <a:ext uri="{FF2B5EF4-FFF2-40B4-BE49-F238E27FC236}">
                <a16:creationId xmlns:a16="http://schemas.microsoft.com/office/drawing/2014/main" id="{1D869435-1A5C-6B9E-D976-E1965E3FF043}"/>
              </a:ext>
            </a:extLst>
          </p:cNvPr>
          <p:cNvPicPr>
            <a:picLocks noChangeAspect="1"/>
          </p:cNvPicPr>
          <p:nvPr/>
        </p:nvPicPr>
        <p:blipFill>
          <a:blip r:embed="rId2"/>
          <a:stretch>
            <a:fillRect/>
          </a:stretch>
        </p:blipFill>
        <p:spPr>
          <a:xfrm>
            <a:off x="6095999" y="1184364"/>
            <a:ext cx="6372011" cy="4489272"/>
          </a:xfrm>
          <a:prstGeom prst="rect">
            <a:avLst/>
          </a:prstGeom>
        </p:spPr>
      </p:pic>
      <p:pic>
        <p:nvPicPr>
          <p:cNvPr id="6" name="Picture 5">
            <a:extLst>
              <a:ext uri="{FF2B5EF4-FFF2-40B4-BE49-F238E27FC236}">
                <a16:creationId xmlns:a16="http://schemas.microsoft.com/office/drawing/2014/main" id="{3E7E7397-4032-464B-485A-01156B5EC9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195" y="1404414"/>
            <a:ext cx="5681609" cy="4275752"/>
          </a:xfrm>
          <a:prstGeom prst="rect">
            <a:avLst/>
          </a:prstGeom>
        </p:spPr>
      </p:pic>
    </p:spTree>
    <p:extLst>
      <p:ext uri="{BB962C8B-B14F-4D97-AF65-F5344CB8AC3E}">
        <p14:creationId xmlns:p14="http://schemas.microsoft.com/office/powerpoint/2010/main" val="27810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466A23-1028-CAD0-EF9D-CC8C92F018AE}"/>
              </a:ext>
            </a:extLst>
          </p:cNvPr>
          <p:cNvSpPr>
            <a:spLocks noGrp="1"/>
          </p:cNvSpPr>
          <p:nvPr>
            <p:ph idx="1"/>
          </p:nvPr>
        </p:nvSpPr>
        <p:spPr>
          <a:xfrm>
            <a:off x="0" y="0"/>
            <a:ext cx="12191999" cy="6858000"/>
          </a:xfrm>
        </p:spPr>
        <p:txBody>
          <a:bodyPr/>
          <a:lstStyle/>
          <a:p>
            <a:pPr marL="0" indent="0">
              <a:buNone/>
            </a:pPr>
            <a:r>
              <a:rPr lang="en-US" dirty="0"/>
              <a:t>FINDING BEST ALGORITHM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As we can see OFFICE SUPPLIES of SARIMAX model performing better because Error of OFFICE SUPPLIES </a:t>
            </a:r>
          </a:p>
          <a:p>
            <a:pPr marL="0" indent="0">
              <a:buNone/>
            </a:pPr>
            <a:r>
              <a:rPr lang="en-US" dirty="0"/>
              <a:t>Are relatively smaller than other models</a:t>
            </a:r>
          </a:p>
          <a:p>
            <a:pPr marL="0" indent="0">
              <a:buNone/>
            </a:pPr>
            <a:r>
              <a:rPr lang="en-US" dirty="0"/>
              <a:t>SARIMAX is best when data is not Stationary</a:t>
            </a:r>
            <a:endParaRPr lang="en-IN" dirty="0"/>
          </a:p>
        </p:txBody>
      </p:sp>
      <p:pic>
        <p:nvPicPr>
          <p:cNvPr id="9" name="Picture 8">
            <a:extLst>
              <a:ext uri="{FF2B5EF4-FFF2-40B4-BE49-F238E27FC236}">
                <a16:creationId xmlns:a16="http://schemas.microsoft.com/office/drawing/2014/main" id="{3D16778E-32DE-3694-FDB0-7856A562C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271" y="565078"/>
            <a:ext cx="9852916" cy="2363057"/>
          </a:xfrm>
          <a:prstGeom prst="rect">
            <a:avLst/>
          </a:prstGeom>
        </p:spPr>
      </p:pic>
    </p:spTree>
    <p:extLst>
      <p:ext uri="{BB962C8B-B14F-4D97-AF65-F5344CB8AC3E}">
        <p14:creationId xmlns:p14="http://schemas.microsoft.com/office/powerpoint/2010/main" val="58441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6F426-BC92-6482-A0A7-8DE0E524B6F6}"/>
              </a:ext>
            </a:extLst>
          </p:cNvPr>
          <p:cNvSpPr>
            <a:spLocks noGrp="1"/>
          </p:cNvSpPr>
          <p:nvPr>
            <p:ph type="title"/>
          </p:nvPr>
        </p:nvSpPr>
        <p:spPr>
          <a:xfrm>
            <a:off x="0" y="102743"/>
            <a:ext cx="11887199" cy="708915"/>
          </a:xfrm>
        </p:spPr>
        <p:txBody>
          <a:bodyPr/>
          <a:lstStyle/>
          <a:p>
            <a:r>
              <a:rPr lang="en-US" b="1" dirty="0"/>
              <a:t>COMPARING</a:t>
            </a:r>
            <a:endParaRPr lang="en-IN" b="1" dirty="0"/>
          </a:p>
        </p:txBody>
      </p:sp>
      <p:sp>
        <p:nvSpPr>
          <p:cNvPr id="3" name="Content Placeholder 2">
            <a:extLst>
              <a:ext uri="{FF2B5EF4-FFF2-40B4-BE49-F238E27FC236}">
                <a16:creationId xmlns:a16="http://schemas.microsoft.com/office/drawing/2014/main" id="{7107E8B0-D447-F460-DAEB-16A42B983646}"/>
              </a:ext>
            </a:extLst>
          </p:cNvPr>
          <p:cNvSpPr>
            <a:spLocks noGrp="1"/>
          </p:cNvSpPr>
          <p:nvPr>
            <p:ph idx="1"/>
          </p:nvPr>
        </p:nvSpPr>
        <p:spPr>
          <a:xfrm>
            <a:off x="1" y="678094"/>
            <a:ext cx="12192000" cy="6179906"/>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IN" b="1" dirty="0"/>
              <a:t>Forecasted sales will be less than the past sales of furniture and will be decreasing  over the next couple of years</a:t>
            </a:r>
          </a:p>
          <a:p>
            <a:r>
              <a:rPr lang="en-IN" b="1" dirty="0"/>
              <a:t>Forecasted sales will be larger than the past sales of Technology and will be increasing  over the next couple of years</a:t>
            </a:r>
          </a:p>
          <a:p>
            <a:r>
              <a:rPr lang="en-IN" b="1" dirty="0"/>
              <a:t>Forecasted sales will be larger than the past sales of office supplies and will be increasing  over the next couple of years</a:t>
            </a:r>
          </a:p>
          <a:p>
            <a:endParaRPr lang="en-IN" dirty="0"/>
          </a:p>
          <a:p>
            <a:endParaRPr lang="en-IN" dirty="0"/>
          </a:p>
        </p:txBody>
      </p:sp>
      <p:pic>
        <p:nvPicPr>
          <p:cNvPr id="4" name="Picture 3">
            <a:extLst>
              <a:ext uri="{FF2B5EF4-FFF2-40B4-BE49-F238E27FC236}">
                <a16:creationId xmlns:a16="http://schemas.microsoft.com/office/drawing/2014/main" id="{46AF776A-8BE8-00FB-F936-752A80CAFD92}"/>
              </a:ext>
            </a:extLst>
          </p:cNvPr>
          <p:cNvPicPr>
            <a:picLocks noChangeAspect="1"/>
          </p:cNvPicPr>
          <p:nvPr/>
        </p:nvPicPr>
        <p:blipFill>
          <a:blip r:embed="rId2"/>
          <a:stretch>
            <a:fillRect/>
          </a:stretch>
        </p:blipFill>
        <p:spPr>
          <a:xfrm>
            <a:off x="71920" y="1263745"/>
            <a:ext cx="4058291" cy="2958959"/>
          </a:xfrm>
          <a:prstGeom prst="rect">
            <a:avLst/>
          </a:prstGeom>
        </p:spPr>
      </p:pic>
      <p:pic>
        <p:nvPicPr>
          <p:cNvPr id="5" name="Picture 4">
            <a:extLst>
              <a:ext uri="{FF2B5EF4-FFF2-40B4-BE49-F238E27FC236}">
                <a16:creationId xmlns:a16="http://schemas.microsoft.com/office/drawing/2014/main" id="{E5674222-7B2E-1A42-1047-AEA2D5E6373A}"/>
              </a:ext>
            </a:extLst>
          </p:cNvPr>
          <p:cNvPicPr>
            <a:picLocks noChangeAspect="1"/>
          </p:cNvPicPr>
          <p:nvPr/>
        </p:nvPicPr>
        <p:blipFill>
          <a:blip r:embed="rId3"/>
          <a:stretch>
            <a:fillRect/>
          </a:stretch>
        </p:blipFill>
        <p:spPr>
          <a:xfrm>
            <a:off x="4130211" y="1212376"/>
            <a:ext cx="4315145" cy="3010328"/>
          </a:xfrm>
          <a:prstGeom prst="rect">
            <a:avLst/>
          </a:prstGeom>
        </p:spPr>
      </p:pic>
      <p:pic>
        <p:nvPicPr>
          <p:cNvPr id="6" name="Picture 5">
            <a:extLst>
              <a:ext uri="{FF2B5EF4-FFF2-40B4-BE49-F238E27FC236}">
                <a16:creationId xmlns:a16="http://schemas.microsoft.com/office/drawing/2014/main" id="{8E89FFC9-F907-1F07-7E5F-C19B13D912B7}"/>
              </a:ext>
            </a:extLst>
          </p:cNvPr>
          <p:cNvPicPr>
            <a:picLocks noChangeAspect="1"/>
          </p:cNvPicPr>
          <p:nvPr/>
        </p:nvPicPr>
        <p:blipFill>
          <a:blip r:embed="rId4"/>
          <a:stretch>
            <a:fillRect/>
          </a:stretch>
        </p:blipFill>
        <p:spPr>
          <a:xfrm>
            <a:off x="8370015" y="1212376"/>
            <a:ext cx="3986372" cy="3010328"/>
          </a:xfrm>
          <a:prstGeom prst="rect">
            <a:avLst/>
          </a:prstGeom>
        </p:spPr>
      </p:pic>
    </p:spTree>
    <p:extLst>
      <p:ext uri="{BB962C8B-B14F-4D97-AF65-F5344CB8AC3E}">
        <p14:creationId xmlns:p14="http://schemas.microsoft.com/office/powerpoint/2010/main" val="39473785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78</TotalTime>
  <Words>274</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Time Series - Furniture Sales Forecast</vt:lpstr>
      <vt:lpstr>Business Objective </vt:lpstr>
      <vt:lpstr>EXPLORATORY DATA ANALYSIS</vt:lpstr>
      <vt:lpstr>PowerPoint Presentation</vt:lpstr>
      <vt:lpstr>TECHNICAL SLIDES</vt:lpstr>
      <vt:lpstr>PowerPoint Presentation</vt:lpstr>
      <vt:lpstr>PowerPoint Presentation</vt:lpstr>
      <vt:lpstr>PowerPoint Presentation</vt:lpstr>
      <vt:lpstr>COMPARING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 Furniture Sales Forecast</dc:title>
  <dc:creator>Affan Khan</dc:creator>
  <cp:lastModifiedBy>Affan Khan</cp:lastModifiedBy>
  <cp:revision>1</cp:revision>
  <dcterms:created xsi:type="dcterms:W3CDTF">2023-02-01T04:05:47Z</dcterms:created>
  <dcterms:modified xsi:type="dcterms:W3CDTF">2023-02-01T05:23:53Z</dcterms:modified>
</cp:coreProperties>
</file>