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sldIdLst>
    <p:sldId id="256" r:id="rId2"/>
    <p:sldId id="257" r:id="rId3"/>
    <p:sldId id="258" r:id="rId4"/>
    <p:sldId id="275" r:id="rId5"/>
    <p:sldId id="259" r:id="rId6"/>
    <p:sldId id="260" r:id="rId7"/>
    <p:sldId id="261" r:id="rId8"/>
    <p:sldId id="262" r:id="rId9"/>
    <p:sldId id="263" r:id="rId10"/>
    <p:sldId id="264" r:id="rId11"/>
    <p:sldId id="265" r:id="rId12"/>
    <p:sldId id="266" r:id="rId13"/>
    <p:sldId id="267" r:id="rId14"/>
    <p:sldId id="274" r:id="rId15"/>
    <p:sldId id="268" r:id="rId16"/>
    <p:sldId id="269" r:id="rId17"/>
    <p:sldId id="270" r:id="rId18"/>
    <p:sldId id="272" r:id="rId19"/>
    <p:sldId id="271"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76534E-68FB-4A01-9A8B-3C52D748399E}" type="datetimeFigureOut">
              <a:rPr lang="en-US" smtClean="0"/>
              <a:t>19-Dec-18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C55C9-FD60-4379-84A9-8C22ACCE352A}" type="slidenum">
              <a:rPr lang="en-US" smtClean="0"/>
              <a:t>‹#›</a:t>
            </a:fld>
            <a:endParaRPr lang="en-US"/>
          </a:p>
        </p:txBody>
      </p:sp>
    </p:spTree>
    <p:extLst>
      <p:ext uri="{BB962C8B-B14F-4D97-AF65-F5344CB8AC3E}">
        <p14:creationId xmlns:p14="http://schemas.microsoft.com/office/powerpoint/2010/main" val="391917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76534E-68FB-4A01-9A8B-3C52D748399E}" type="datetimeFigureOut">
              <a:rPr lang="en-US" smtClean="0"/>
              <a:t>19-Dec-18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C55C9-FD60-4379-84A9-8C22ACCE352A}" type="slidenum">
              <a:rPr lang="en-US" smtClean="0"/>
              <a:t>‹#›</a:t>
            </a:fld>
            <a:endParaRPr lang="en-US"/>
          </a:p>
        </p:txBody>
      </p:sp>
    </p:spTree>
    <p:extLst>
      <p:ext uri="{BB962C8B-B14F-4D97-AF65-F5344CB8AC3E}">
        <p14:creationId xmlns:p14="http://schemas.microsoft.com/office/powerpoint/2010/main" val="281128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76534E-68FB-4A01-9A8B-3C52D748399E}" type="datetimeFigureOut">
              <a:rPr lang="en-US" smtClean="0"/>
              <a:t>19-Dec-18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C55C9-FD60-4379-84A9-8C22ACCE352A}" type="slidenum">
              <a:rPr lang="en-US" smtClean="0"/>
              <a:t>‹#›</a:t>
            </a:fld>
            <a:endParaRPr lang="en-US"/>
          </a:p>
        </p:txBody>
      </p:sp>
    </p:spTree>
    <p:extLst>
      <p:ext uri="{BB962C8B-B14F-4D97-AF65-F5344CB8AC3E}">
        <p14:creationId xmlns:p14="http://schemas.microsoft.com/office/powerpoint/2010/main" val="154413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76534E-68FB-4A01-9A8B-3C52D748399E}" type="datetimeFigureOut">
              <a:rPr lang="en-US" smtClean="0"/>
              <a:t>19-Dec-18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C55C9-FD60-4379-84A9-8C22ACCE352A}" type="slidenum">
              <a:rPr lang="en-US" smtClean="0"/>
              <a:t>‹#›</a:t>
            </a:fld>
            <a:endParaRPr lang="en-US"/>
          </a:p>
        </p:txBody>
      </p:sp>
    </p:spTree>
    <p:extLst>
      <p:ext uri="{BB962C8B-B14F-4D97-AF65-F5344CB8AC3E}">
        <p14:creationId xmlns:p14="http://schemas.microsoft.com/office/powerpoint/2010/main" val="243175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76534E-68FB-4A01-9A8B-3C52D748399E}" type="datetimeFigureOut">
              <a:rPr lang="en-US" smtClean="0"/>
              <a:t>19-Dec-18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C55C9-FD60-4379-84A9-8C22ACCE352A}" type="slidenum">
              <a:rPr lang="en-US" smtClean="0"/>
              <a:t>‹#›</a:t>
            </a:fld>
            <a:endParaRPr lang="en-US"/>
          </a:p>
        </p:txBody>
      </p:sp>
    </p:spTree>
    <p:extLst>
      <p:ext uri="{BB962C8B-B14F-4D97-AF65-F5344CB8AC3E}">
        <p14:creationId xmlns:p14="http://schemas.microsoft.com/office/powerpoint/2010/main" val="419887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76534E-68FB-4A01-9A8B-3C52D748399E}" type="datetimeFigureOut">
              <a:rPr lang="en-US" smtClean="0"/>
              <a:t>19-Dec-18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C55C9-FD60-4379-84A9-8C22ACCE352A}" type="slidenum">
              <a:rPr lang="en-US" smtClean="0"/>
              <a:t>‹#›</a:t>
            </a:fld>
            <a:endParaRPr lang="en-US"/>
          </a:p>
        </p:txBody>
      </p:sp>
    </p:spTree>
    <p:extLst>
      <p:ext uri="{BB962C8B-B14F-4D97-AF65-F5344CB8AC3E}">
        <p14:creationId xmlns:p14="http://schemas.microsoft.com/office/powerpoint/2010/main" val="3798900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76534E-68FB-4A01-9A8B-3C52D748399E}" type="datetimeFigureOut">
              <a:rPr lang="en-US" smtClean="0"/>
              <a:t>19-Dec-18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C55C9-FD60-4379-84A9-8C22ACCE352A}" type="slidenum">
              <a:rPr lang="en-US" smtClean="0"/>
              <a:t>‹#›</a:t>
            </a:fld>
            <a:endParaRPr lang="en-US"/>
          </a:p>
        </p:txBody>
      </p:sp>
    </p:spTree>
    <p:extLst>
      <p:ext uri="{BB962C8B-B14F-4D97-AF65-F5344CB8AC3E}">
        <p14:creationId xmlns:p14="http://schemas.microsoft.com/office/powerpoint/2010/main" val="36910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76534E-68FB-4A01-9A8B-3C52D748399E}" type="datetimeFigureOut">
              <a:rPr lang="en-US" smtClean="0"/>
              <a:t>19-Dec-18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C55C9-FD60-4379-84A9-8C22ACCE352A}" type="slidenum">
              <a:rPr lang="en-US" smtClean="0"/>
              <a:t>‹#›</a:t>
            </a:fld>
            <a:endParaRPr lang="en-US"/>
          </a:p>
        </p:txBody>
      </p:sp>
    </p:spTree>
    <p:extLst>
      <p:ext uri="{BB962C8B-B14F-4D97-AF65-F5344CB8AC3E}">
        <p14:creationId xmlns:p14="http://schemas.microsoft.com/office/powerpoint/2010/main" val="324493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6534E-68FB-4A01-9A8B-3C52D748399E}" type="datetimeFigureOut">
              <a:rPr lang="en-US" smtClean="0"/>
              <a:t>19-Dec-18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C55C9-FD60-4379-84A9-8C22ACCE352A}" type="slidenum">
              <a:rPr lang="en-US" smtClean="0"/>
              <a:t>‹#›</a:t>
            </a:fld>
            <a:endParaRPr lang="en-US"/>
          </a:p>
        </p:txBody>
      </p:sp>
    </p:spTree>
    <p:extLst>
      <p:ext uri="{BB962C8B-B14F-4D97-AF65-F5344CB8AC3E}">
        <p14:creationId xmlns:p14="http://schemas.microsoft.com/office/powerpoint/2010/main" val="155036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76534E-68FB-4A01-9A8B-3C52D748399E}" type="datetimeFigureOut">
              <a:rPr lang="en-US" smtClean="0"/>
              <a:t>19-Dec-18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C55C9-FD60-4379-84A9-8C22ACCE352A}" type="slidenum">
              <a:rPr lang="en-US" smtClean="0"/>
              <a:t>‹#›</a:t>
            </a:fld>
            <a:endParaRPr lang="en-US"/>
          </a:p>
        </p:txBody>
      </p:sp>
    </p:spTree>
    <p:extLst>
      <p:ext uri="{BB962C8B-B14F-4D97-AF65-F5344CB8AC3E}">
        <p14:creationId xmlns:p14="http://schemas.microsoft.com/office/powerpoint/2010/main" val="132106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76534E-68FB-4A01-9A8B-3C52D748399E}" type="datetimeFigureOut">
              <a:rPr lang="en-US" smtClean="0"/>
              <a:t>19-Dec-18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C55C9-FD60-4379-84A9-8C22ACCE352A}" type="slidenum">
              <a:rPr lang="en-US" smtClean="0"/>
              <a:t>‹#›</a:t>
            </a:fld>
            <a:endParaRPr lang="en-US"/>
          </a:p>
        </p:txBody>
      </p:sp>
    </p:spTree>
    <p:extLst>
      <p:ext uri="{BB962C8B-B14F-4D97-AF65-F5344CB8AC3E}">
        <p14:creationId xmlns:p14="http://schemas.microsoft.com/office/powerpoint/2010/main" val="3114280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6534E-68FB-4A01-9A8B-3C52D748399E}" type="datetimeFigureOut">
              <a:rPr lang="en-US" smtClean="0"/>
              <a:t>19-Dec-18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C55C9-FD60-4379-84A9-8C22ACCE352A}" type="slidenum">
              <a:rPr lang="en-US" smtClean="0"/>
              <a:t>‹#›</a:t>
            </a:fld>
            <a:endParaRPr lang="en-US"/>
          </a:p>
        </p:txBody>
      </p:sp>
    </p:spTree>
    <p:extLst>
      <p:ext uri="{BB962C8B-B14F-4D97-AF65-F5344CB8AC3E}">
        <p14:creationId xmlns:p14="http://schemas.microsoft.com/office/powerpoint/2010/main" val="941515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mashabl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991" y="1122363"/>
            <a:ext cx="11533909" cy="2387600"/>
          </a:xfrm>
        </p:spPr>
        <p:txBody>
          <a:bodyPr>
            <a:normAutofit/>
          </a:bodyPr>
          <a:lstStyle/>
          <a:p>
            <a:r>
              <a:rPr lang="en-US" dirty="0"/>
              <a:t>INTRODUCTION TO DATA MINING</a:t>
            </a:r>
            <a:br>
              <a:rPr lang="en-US" dirty="0"/>
            </a:br>
            <a:r>
              <a:rPr lang="en-US" sz="4800" b="1" u="sng" dirty="0">
                <a:solidFill>
                  <a:srgbClr val="002060"/>
                </a:solidFill>
              </a:rPr>
              <a:t>ONLINE NEWS POPULARITY</a:t>
            </a:r>
          </a:p>
        </p:txBody>
      </p:sp>
      <p:sp>
        <p:nvSpPr>
          <p:cNvPr id="3" name="Subtitle 2"/>
          <p:cNvSpPr>
            <a:spLocks noGrp="1"/>
          </p:cNvSpPr>
          <p:nvPr>
            <p:ph type="subTitle" idx="1"/>
          </p:nvPr>
        </p:nvSpPr>
        <p:spPr/>
        <p:txBody>
          <a:bodyPr/>
          <a:lstStyle/>
          <a:p>
            <a:r>
              <a:rPr lang="en-US" dirty="0"/>
              <a:t>Prepared by:</a:t>
            </a:r>
          </a:p>
          <a:p>
            <a:r>
              <a:rPr lang="en-US" dirty="0"/>
              <a:t>Mohammad Affan Sheikh 13186 </a:t>
            </a:r>
          </a:p>
          <a:p>
            <a:r>
              <a:rPr lang="en-US" dirty="0"/>
              <a:t>Mishaal </a:t>
            </a:r>
            <a:r>
              <a:rPr lang="en-US" dirty="0" err="1"/>
              <a:t>Hajiani</a:t>
            </a:r>
            <a:r>
              <a:rPr lang="en-US" dirty="0"/>
              <a:t> 13050</a:t>
            </a:r>
          </a:p>
        </p:txBody>
      </p:sp>
    </p:spTree>
    <p:extLst>
      <p:ext uri="{BB962C8B-B14F-4D97-AF65-F5344CB8AC3E}">
        <p14:creationId xmlns:p14="http://schemas.microsoft.com/office/powerpoint/2010/main" val="2613689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96895877"/>
              </p:ext>
            </p:extLst>
          </p:nvPr>
        </p:nvGraphicFramePr>
        <p:xfrm>
          <a:off x="30480" y="1215152"/>
          <a:ext cx="12161520" cy="1322706"/>
        </p:xfrm>
        <a:graphic>
          <a:graphicData uri="http://schemas.openxmlformats.org/drawingml/2006/table">
            <a:tbl>
              <a:tblPr firstRow="1" firstCol="1" bandRow="1">
                <a:tableStyleId>{5940675A-B579-460E-94D1-54222C63F5DA}</a:tableStyleId>
              </a:tblPr>
              <a:tblGrid>
                <a:gridCol w="1737360">
                  <a:extLst>
                    <a:ext uri="{9D8B030D-6E8A-4147-A177-3AD203B41FA5}">
                      <a16:colId xmlns:a16="http://schemas.microsoft.com/office/drawing/2014/main" xmlns="" val="20000"/>
                    </a:ext>
                  </a:extLst>
                </a:gridCol>
                <a:gridCol w="1737360">
                  <a:extLst>
                    <a:ext uri="{9D8B030D-6E8A-4147-A177-3AD203B41FA5}">
                      <a16:colId xmlns:a16="http://schemas.microsoft.com/office/drawing/2014/main" xmlns="" val="20001"/>
                    </a:ext>
                  </a:extLst>
                </a:gridCol>
                <a:gridCol w="1737360">
                  <a:extLst>
                    <a:ext uri="{9D8B030D-6E8A-4147-A177-3AD203B41FA5}">
                      <a16:colId xmlns:a16="http://schemas.microsoft.com/office/drawing/2014/main" xmlns="" val="20002"/>
                    </a:ext>
                  </a:extLst>
                </a:gridCol>
                <a:gridCol w="1737360">
                  <a:extLst>
                    <a:ext uri="{9D8B030D-6E8A-4147-A177-3AD203B41FA5}">
                      <a16:colId xmlns:a16="http://schemas.microsoft.com/office/drawing/2014/main" xmlns="" val="20003"/>
                    </a:ext>
                  </a:extLst>
                </a:gridCol>
                <a:gridCol w="1737360">
                  <a:extLst>
                    <a:ext uri="{9D8B030D-6E8A-4147-A177-3AD203B41FA5}">
                      <a16:colId xmlns:a16="http://schemas.microsoft.com/office/drawing/2014/main" xmlns="" val="20004"/>
                    </a:ext>
                  </a:extLst>
                </a:gridCol>
                <a:gridCol w="1737360">
                  <a:extLst>
                    <a:ext uri="{9D8B030D-6E8A-4147-A177-3AD203B41FA5}">
                      <a16:colId xmlns:a16="http://schemas.microsoft.com/office/drawing/2014/main" xmlns="" val="20005"/>
                    </a:ext>
                  </a:extLst>
                </a:gridCol>
                <a:gridCol w="1737360">
                  <a:extLst>
                    <a:ext uri="{9D8B030D-6E8A-4147-A177-3AD203B41FA5}">
                      <a16:colId xmlns:a16="http://schemas.microsoft.com/office/drawing/2014/main" xmlns="" val="20006"/>
                    </a:ext>
                  </a:extLst>
                </a:gridCol>
              </a:tblGrid>
              <a:tr h="440902">
                <a:tc>
                  <a:txBody>
                    <a:bodyPr/>
                    <a:lstStyle/>
                    <a:p>
                      <a:pPr marL="0" marR="0" algn="ctr">
                        <a:lnSpc>
                          <a:spcPct val="107000"/>
                        </a:lnSpc>
                        <a:spcBef>
                          <a:spcPts val="0"/>
                        </a:spcBef>
                        <a:spcAft>
                          <a:spcPts val="0"/>
                        </a:spcAft>
                      </a:pPr>
                      <a:r>
                        <a:rPr lang="en-US" sz="1100" b="1" dirty="0" err="1">
                          <a:solidFill>
                            <a:schemeClr val="bg1"/>
                          </a:solidFill>
                          <a:effectLst/>
                        </a:rPr>
                        <a:t>data_channel_is_lifestyle</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marL="0" marR="0" algn="ctr">
                        <a:lnSpc>
                          <a:spcPct val="107000"/>
                        </a:lnSpc>
                        <a:spcBef>
                          <a:spcPts val="0"/>
                        </a:spcBef>
                        <a:spcAft>
                          <a:spcPts val="0"/>
                        </a:spcAft>
                      </a:pPr>
                      <a:r>
                        <a:rPr lang="en-US" sz="1100" b="1">
                          <a:solidFill>
                            <a:schemeClr val="bg1"/>
                          </a:solidFill>
                          <a:effectLst/>
                        </a:rPr>
                        <a:t>data_channel_is_entertainment</a:t>
                      </a:r>
                      <a:endParaRPr lang="en-US" sz="11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marL="0" marR="0" algn="ctr">
                        <a:lnSpc>
                          <a:spcPct val="107000"/>
                        </a:lnSpc>
                        <a:spcBef>
                          <a:spcPts val="0"/>
                        </a:spcBef>
                        <a:spcAft>
                          <a:spcPts val="0"/>
                        </a:spcAft>
                      </a:pPr>
                      <a:r>
                        <a:rPr lang="en-US" sz="1100" b="1">
                          <a:solidFill>
                            <a:schemeClr val="bg1"/>
                          </a:solidFill>
                          <a:effectLst/>
                        </a:rPr>
                        <a:t>data_channel_is_bus</a:t>
                      </a:r>
                      <a:endParaRPr lang="en-US" sz="11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marL="0" marR="0" algn="ctr">
                        <a:lnSpc>
                          <a:spcPct val="107000"/>
                        </a:lnSpc>
                        <a:spcBef>
                          <a:spcPts val="0"/>
                        </a:spcBef>
                        <a:spcAft>
                          <a:spcPts val="0"/>
                        </a:spcAft>
                      </a:pPr>
                      <a:r>
                        <a:rPr lang="en-US" sz="1100" b="1">
                          <a:solidFill>
                            <a:schemeClr val="bg1"/>
                          </a:solidFill>
                          <a:effectLst/>
                        </a:rPr>
                        <a:t>data_channel_is_socmed</a:t>
                      </a:r>
                      <a:endParaRPr lang="en-US" sz="11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marL="0" marR="0" algn="ctr">
                        <a:lnSpc>
                          <a:spcPct val="107000"/>
                        </a:lnSpc>
                        <a:spcBef>
                          <a:spcPts val="0"/>
                        </a:spcBef>
                        <a:spcAft>
                          <a:spcPts val="0"/>
                        </a:spcAft>
                      </a:pPr>
                      <a:r>
                        <a:rPr lang="en-US" sz="1100" b="1">
                          <a:solidFill>
                            <a:schemeClr val="bg1"/>
                          </a:solidFill>
                          <a:effectLst/>
                        </a:rPr>
                        <a:t>data_channel_is_tech</a:t>
                      </a:r>
                      <a:endParaRPr lang="en-US" sz="11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marL="0" marR="0" algn="ctr">
                        <a:lnSpc>
                          <a:spcPct val="107000"/>
                        </a:lnSpc>
                        <a:spcBef>
                          <a:spcPts val="0"/>
                        </a:spcBef>
                        <a:spcAft>
                          <a:spcPts val="0"/>
                        </a:spcAft>
                      </a:pPr>
                      <a:r>
                        <a:rPr lang="en-US" sz="1100" b="1" dirty="0" err="1">
                          <a:solidFill>
                            <a:schemeClr val="bg1"/>
                          </a:solidFill>
                          <a:effectLst/>
                        </a:rPr>
                        <a:t>data_channel_is_world</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marL="0" marR="0" algn="ctr">
                        <a:lnSpc>
                          <a:spcPct val="107000"/>
                        </a:lnSpc>
                        <a:spcBef>
                          <a:spcPts val="0"/>
                        </a:spcBef>
                        <a:spcAft>
                          <a:spcPts val="0"/>
                        </a:spcAft>
                      </a:pPr>
                      <a:r>
                        <a:rPr lang="en-US" sz="1100" b="1" dirty="0" err="1">
                          <a:solidFill>
                            <a:schemeClr val="bg1"/>
                          </a:solidFill>
                          <a:effectLst/>
                        </a:rPr>
                        <a:t>weekday_is_monday</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extLst>
                  <a:ext uri="{0D108BD9-81ED-4DB2-BD59-A6C34878D82A}">
                    <a16:rowId xmlns:a16="http://schemas.microsoft.com/office/drawing/2014/main" xmlns="" val="10000"/>
                  </a:ext>
                </a:extLst>
              </a:tr>
              <a:tr h="440902">
                <a:tc>
                  <a:txBody>
                    <a:bodyPr/>
                    <a:lstStyle/>
                    <a:p>
                      <a:pPr marL="0" marR="0" algn="ctr">
                        <a:lnSpc>
                          <a:spcPct val="107000"/>
                        </a:lnSpc>
                        <a:spcBef>
                          <a:spcPts val="0"/>
                        </a:spcBef>
                        <a:spcAft>
                          <a:spcPts val="0"/>
                        </a:spcAft>
                      </a:pPr>
                      <a:r>
                        <a:rPr lang="en-US" sz="1100">
                          <a:effectLst/>
                        </a:rPr>
                        <a:t>1-If Yes</a:t>
                      </a:r>
                    </a:p>
                    <a:p>
                      <a:pPr marL="0" marR="0" algn="ctr">
                        <a:lnSpc>
                          <a:spcPct val="107000"/>
                        </a:lnSpc>
                        <a:spcBef>
                          <a:spcPts val="0"/>
                        </a:spcBef>
                        <a:spcAft>
                          <a:spcPts val="0"/>
                        </a:spcAft>
                      </a:pPr>
                      <a:r>
                        <a:rPr lang="en-US" sz="1100">
                          <a:effectLst/>
                        </a:rPr>
                        <a:t>0-If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1-If Yes</a:t>
                      </a:r>
                    </a:p>
                    <a:p>
                      <a:pPr marL="0" marR="0" algn="ctr">
                        <a:lnSpc>
                          <a:spcPct val="107000"/>
                        </a:lnSpc>
                        <a:spcBef>
                          <a:spcPts val="0"/>
                        </a:spcBef>
                        <a:spcAft>
                          <a:spcPts val="0"/>
                        </a:spcAft>
                      </a:pPr>
                      <a:r>
                        <a:rPr lang="en-US" sz="1100">
                          <a:effectLst/>
                        </a:rPr>
                        <a:t>0-If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1-If Yes</a:t>
                      </a:r>
                    </a:p>
                    <a:p>
                      <a:pPr marL="0" marR="0" algn="ctr">
                        <a:lnSpc>
                          <a:spcPct val="107000"/>
                        </a:lnSpc>
                        <a:spcBef>
                          <a:spcPts val="0"/>
                        </a:spcBef>
                        <a:spcAft>
                          <a:spcPts val="0"/>
                        </a:spcAft>
                      </a:pPr>
                      <a:r>
                        <a:rPr lang="en-US" sz="1100">
                          <a:effectLst/>
                        </a:rPr>
                        <a:t>0-If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1-If Yes</a:t>
                      </a:r>
                    </a:p>
                    <a:p>
                      <a:pPr marL="0" marR="0" algn="ctr">
                        <a:lnSpc>
                          <a:spcPct val="107000"/>
                        </a:lnSpc>
                        <a:spcBef>
                          <a:spcPts val="0"/>
                        </a:spcBef>
                        <a:spcAft>
                          <a:spcPts val="0"/>
                        </a:spcAft>
                      </a:pPr>
                      <a:r>
                        <a:rPr lang="en-US" sz="1100">
                          <a:effectLst/>
                        </a:rPr>
                        <a:t>0-If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1-If Yes</a:t>
                      </a:r>
                    </a:p>
                    <a:p>
                      <a:pPr marL="0" marR="0" algn="ctr">
                        <a:lnSpc>
                          <a:spcPct val="107000"/>
                        </a:lnSpc>
                        <a:spcBef>
                          <a:spcPts val="0"/>
                        </a:spcBef>
                        <a:spcAft>
                          <a:spcPts val="0"/>
                        </a:spcAft>
                      </a:pPr>
                      <a:r>
                        <a:rPr lang="en-US" sz="1100">
                          <a:effectLst/>
                        </a:rPr>
                        <a:t>0-If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1-If Yes</a:t>
                      </a:r>
                    </a:p>
                    <a:p>
                      <a:pPr marL="0" marR="0" algn="ctr">
                        <a:lnSpc>
                          <a:spcPct val="107000"/>
                        </a:lnSpc>
                        <a:spcBef>
                          <a:spcPts val="0"/>
                        </a:spcBef>
                        <a:spcAft>
                          <a:spcPts val="0"/>
                        </a:spcAft>
                      </a:pPr>
                      <a:r>
                        <a:rPr lang="en-US" sz="1100">
                          <a:effectLst/>
                        </a:rPr>
                        <a:t>0-If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1-If yes</a:t>
                      </a:r>
                    </a:p>
                    <a:p>
                      <a:pPr marL="0" marR="0" algn="ctr">
                        <a:lnSpc>
                          <a:spcPct val="107000"/>
                        </a:lnSpc>
                        <a:spcBef>
                          <a:spcPts val="0"/>
                        </a:spcBef>
                        <a:spcAft>
                          <a:spcPts val="0"/>
                        </a:spcAft>
                      </a:pPr>
                      <a:r>
                        <a:rPr lang="en-US" sz="1100" dirty="0">
                          <a:effectLst/>
                        </a:rPr>
                        <a:t>0-If not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440902">
                <a:tc>
                  <a:txBody>
                    <a:bodyPr/>
                    <a:lstStyle/>
                    <a:p>
                      <a:pPr marL="0" marR="0" algn="ctr">
                        <a:lnSpc>
                          <a:spcPct val="107000"/>
                        </a:lnSpc>
                        <a:spcBef>
                          <a:spcPts val="0"/>
                        </a:spcBef>
                        <a:spcAft>
                          <a:spcPts val="0"/>
                        </a:spcAft>
                      </a:pPr>
                      <a:r>
                        <a:rPr lang="en-US" sz="1100" dirty="0">
                          <a:effectLst/>
                        </a:rPr>
                        <a:t>Base case: No</a:t>
                      </a:r>
                    </a:p>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Base case: No</a:t>
                      </a:r>
                    </a:p>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Base case: No</a:t>
                      </a:r>
                    </a:p>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Base case: No</a:t>
                      </a:r>
                    </a:p>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Base case: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Base case: No</a:t>
                      </a:r>
                    </a:p>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Base Case: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356622"/>
              </p:ext>
            </p:extLst>
          </p:nvPr>
        </p:nvGraphicFramePr>
        <p:xfrm>
          <a:off x="2205990" y="2663588"/>
          <a:ext cx="7772400" cy="1245870"/>
        </p:xfrm>
        <a:graphic>
          <a:graphicData uri="http://schemas.openxmlformats.org/drawingml/2006/table">
            <a:tbl>
              <a:tblPr firstRow="1" firstCol="1" bandRow="1">
                <a:tableStyleId>{5940675A-B579-460E-94D1-54222C63F5DA}</a:tableStyleId>
              </a:tblPr>
              <a:tblGrid>
                <a:gridCol w="1554480">
                  <a:extLst>
                    <a:ext uri="{9D8B030D-6E8A-4147-A177-3AD203B41FA5}">
                      <a16:colId xmlns:a16="http://schemas.microsoft.com/office/drawing/2014/main" xmlns="" val="20000"/>
                    </a:ext>
                  </a:extLst>
                </a:gridCol>
                <a:gridCol w="1554480">
                  <a:extLst>
                    <a:ext uri="{9D8B030D-6E8A-4147-A177-3AD203B41FA5}">
                      <a16:colId xmlns:a16="http://schemas.microsoft.com/office/drawing/2014/main" xmlns="" val="20001"/>
                    </a:ext>
                  </a:extLst>
                </a:gridCol>
                <a:gridCol w="1554480">
                  <a:extLst>
                    <a:ext uri="{9D8B030D-6E8A-4147-A177-3AD203B41FA5}">
                      <a16:colId xmlns:a16="http://schemas.microsoft.com/office/drawing/2014/main" xmlns="" val="20002"/>
                    </a:ext>
                  </a:extLst>
                </a:gridCol>
                <a:gridCol w="1554480">
                  <a:extLst>
                    <a:ext uri="{9D8B030D-6E8A-4147-A177-3AD203B41FA5}">
                      <a16:colId xmlns:a16="http://schemas.microsoft.com/office/drawing/2014/main" xmlns="" val="20003"/>
                    </a:ext>
                  </a:extLst>
                </a:gridCol>
                <a:gridCol w="1554480">
                  <a:extLst>
                    <a:ext uri="{9D8B030D-6E8A-4147-A177-3AD203B41FA5}">
                      <a16:colId xmlns:a16="http://schemas.microsoft.com/office/drawing/2014/main" xmlns="" val="20004"/>
                    </a:ext>
                  </a:extLst>
                </a:gridCol>
              </a:tblGrid>
              <a:tr h="415290">
                <a:tc>
                  <a:txBody>
                    <a:bodyPr/>
                    <a:lstStyle/>
                    <a:p>
                      <a:pPr marL="0" marR="0" algn="ctr">
                        <a:lnSpc>
                          <a:spcPct val="107000"/>
                        </a:lnSpc>
                        <a:spcBef>
                          <a:spcPts val="0"/>
                        </a:spcBef>
                        <a:spcAft>
                          <a:spcPts val="0"/>
                        </a:spcAft>
                      </a:pPr>
                      <a:r>
                        <a:rPr lang="en-US" sz="1100" b="1" dirty="0" err="1">
                          <a:solidFill>
                            <a:schemeClr val="bg1"/>
                          </a:solidFill>
                          <a:effectLst/>
                        </a:rPr>
                        <a:t>weekday_is_tuesday</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marL="0" marR="0" algn="ctr">
                        <a:lnSpc>
                          <a:spcPct val="107000"/>
                        </a:lnSpc>
                        <a:spcBef>
                          <a:spcPts val="0"/>
                        </a:spcBef>
                        <a:spcAft>
                          <a:spcPts val="0"/>
                        </a:spcAft>
                      </a:pPr>
                      <a:r>
                        <a:rPr lang="en-US" sz="1100" b="1" dirty="0" err="1">
                          <a:solidFill>
                            <a:schemeClr val="bg1"/>
                          </a:solidFill>
                          <a:effectLst/>
                        </a:rPr>
                        <a:t>weekday_is_wednesday</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marL="0" marR="0">
                        <a:lnSpc>
                          <a:spcPct val="107000"/>
                        </a:lnSpc>
                        <a:spcBef>
                          <a:spcPts val="0"/>
                        </a:spcBef>
                        <a:spcAft>
                          <a:spcPts val="0"/>
                        </a:spcAft>
                        <a:tabLst>
                          <a:tab pos="180975" algn="l"/>
                          <a:tab pos="474345" algn="ctr"/>
                        </a:tabLst>
                      </a:pPr>
                      <a:r>
                        <a:rPr lang="en-US" sz="1100" b="1">
                          <a:solidFill>
                            <a:schemeClr val="bg1"/>
                          </a:solidFill>
                          <a:effectLst/>
                        </a:rPr>
                        <a:t>weekday_is_Thursday</a:t>
                      </a:r>
                      <a:endParaRPr lang="en-US" sz="11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marL="0" marR="0" algn="ctr">
                        <a:lnSpc>
                          <a:spcPct val="107000"/>
                        </a:lnSpc>
                        <a:spcBef>
                          <a:spcPts val="0"/>
                        </a:spcBef>
                        <a:spcAft>
                          <a:spcPts val="0"/>
                        </a:spcAft>
                      </a:pPr>
                      <a:r>
                        <a:rPr lang="en-US" sz="1100" b="1">
                          <a:solidFill>
                            <a:schemeClr val="bg1"/>
                          </a:solidFill>
                          <a:effectLst/>
                        </a:rPr>
                        <a:t>weekday_is_friday</a:t>
                      </a:r>
                      <a:endParaRPr lang="en-US" sz="11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marL="0" marR="0" algn="ctr">
                        <a:lnSpc>
                          <a:spcPct val="107000"/>
                        </a:lnSpc>
                        <a:spcBef>
                          <a:spcPts val="0"/>
                        </a:spcBef>
                        <a:spcAft>
                          <a:spcPts val="0"/>
                        </a:spcAft>
                      </a:pPr>
                      <a:r>
                        <a:rPr lang="en-US" sz="1100" b="1" dirty="0" err="1">
                          <a:solidFill>
                            <a:schemeClr val="bg1"/>
                          </a:solidFill>
                          <a:effectLst/>
                        </a:rPr>
                        <a:t>weekday_is_Saturday</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extLst>
                  <a:ext uri="{0D108BD9-81ED-4DB2-BD59-A6C34878D82A}">
                    <a16:rowId xmlns:a16="http://schemas.microsoft.com/office/drawing/2014/main" xmlns="" val="10000"/>
                  </a:ext>
                </a:extLst>
              </a:tr>
              <a:tr h="415290">
                <a:tc>
                  <a:txBody>
                    <a:bodyPr/>
                    <a:lstStyle/>
                    <a:p>
                      <a:pPr marL="0" marR="0" algn="ctr">
                        <a:lnSpc>
                          <a:spcPct val="107000"/>
                        </a:lnSpc>
                        <a:spcBef>
                          <a:spcPts val="0"/>
                        </a:spcBef>
                        <a:spcAft>
                          <a:spcPts val="0"/>
                        </a:spcAft>
                      </a:pPr>
                      <a:r>
                        <a:rPr lang="en-US" sz="1100">
                          <a:effectLst/>
                        </a:rPr>
                        <a:t>1-If Yes</a:t>
                      </a:r>
                    </a:p>
                    <a:p>
                      <a:pPr marL="0" marR="0" algn="ctr">
                        <a:lnSpc>
                          <a:spcPct val="107000"/>
                        </a:lnSpc>
                        <a:spcBef>
                          <a:spcPts val="0"/>
                        </a:spcBef>
                        <a:spcAft>
                          <a:spcPts val="0"/>
                        </a:spcAft>
                      </a:pPr>
                      <a:r>
                        <a:rPr lang="en-US" sz="1100">
                          <a:effectLst/>
                        </a:rPr>
                        <a:t>0-If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1-If Yes</a:t>
                      </a:r>
                    </a:p>
                    <a:p>
                      <a:pPr marL="0" marR="0" algn="ctr">
                        <a:lnSpc>
                          <a:spcPct val="107000"/>
                        </a:lnSpc>
                        <a:spcBef>
                          <a:spcPts val="0"/>
                        </a:spcBef>
                        <a:spcAft>
                          <a:spcPts val="0"/>
                        </a:spcAft>
                      </a:pPr>
                      <a:r>
                        <a:rPr lang="en-US" sz="1100" dirty="0">
                          <a:effectLst/>
                        </a:rPr>
                        <a:t>0-If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1-If Yes</a:t>
                      </a:r>
                    </a:p>
                    <a:p>
                      <a:pPr marL="0" marR="0" algn="ctr">
                        <a:lnSpc>
                          <a:spcPct val="107000"/>
                        </a:lnSpc>
                        <a:spcBef>
                          <a:spcPts val="0"/>
                        </a:spcBef>
                        <a:spcAft>
                          <a:spcPts val="0"/>
                        </a:spcAft>
                      </a:pPr>
                      <a:r>
                        <a:rPr lang="en-US" sz="1100" dirty="0">
                          <a:effectLst/>
                        </a:rPr>
                        <a:t>0-If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1-If Yes</a:t>
                      </a:r>
                    </a:p>
                    <a:p>
                      <a:pPr marL="0" marR="0" algn="ctr">
                        <a:lnSpc>
                          <a:spcPct val="107000"/>
                        </a:lnSpc>
                        <a:spcBef>
                          <a:spcPts val="0"/>
                        </a:spcBef>
                        <a:spcAft>
                          <a:spcPts val="0"/>
                        </a:spcAft>
                      </a:pPr>
                      <a:r>
                        <a:rPr lang="en-US" sz="1100">
                          <a:effectLst/>
                        </a:rPr>
                        <a:t>0-If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1-If Yes</a:t>
                      </a:r>
                    </a:p>
                    <a:p>
                      <a:pPr marL="0" marR="0" algn="ctr">
                        <a:lnSpc>
                          <a:spcPct val="107000"/>
                        </a:lnSpc>
                        <a:spcBef>
                          <a:spcPts val="0"/>
                        </a:spcBef>
                        <a:spcAft>
                          <a:spcPts val="0"/>
                        </a:spcAft>
                      </a:pPr>
                      <a:r>
                        <a:rPr lang="en-US" sz="1100">
                          <a:effectLst/>
                        </a:rPr>
                        <a:t>0-If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415290">
                <a:tc>
                  <a:txBody>
                    <a:bodyPr/>
                    <a:lstStyle/>
                    <a:p>
                      <a:pPr marL="0" marR="0" algn="ctr">
                        <a:lnSpc>
                          <a:spcPct val="107000"/>
                        </a:lnSpc>
                        <a:spcBef>
                          <a:spcPts val="0"/>
                        </a:spcBef>
                        <a:spcAft>
                          <a:spcPts val="0"/>
                        </a:spcAft>
                      </a:pPr>
                      <a:r>
                        <a:rPr lang="en-US" sz="1100">
                          <a:effectLst/>
                        </a:rPr>
                        <a:t>Base case: Good</a:t>
                      </a:r>
                    </a:p>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Base case: No</a:t>
                      </a:r>
                    </a:p>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Base case: No</a:t>
                      </a:r>
                    </a:p>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Base case: No</a:t>
                      </a:r>
                    </a:p>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Base case: No</a:t>
                      </a:r>
                    </a:p>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bl>
          </a:graphicData>
        </a:graphic>
      </p:graphicFrame>
      <p:sp>
        <p:nvSpPr>
          <p:cNvPr id="6" name="TextBox 5"/>
          <p:cNvSpPr txBox="1"/>
          <p:nvPr/>
        </p:nvSpPr>
        <p:spPr>
          <a:xfrm>
            <a:off x="4670714" y="598289"/>
            <a:ext cx="2263140" cy="369332"/>
          </a:xfrm>
          <a:prstGeom prst="rect">
            <a:avLst/>
          </a:prstGeom>
          <a:noFill/>
        </p:spPr>
        <p:txBody>
          <a:bodyPr wrap="square" rtlCol="0">
            <a:spAutoFit/>
          </a:bodyPr>
          <a:lstStyle/>
          <a:p>
            <a:r>
              <a:rPr lang="en-US" b="1" dirty="0"/>
              <a:t>Dummy variables </a:t>
            </a:r>
          </a:p>
        </p:txBody>
      </p:sp>
    </p:spTree>
    <p:extLst>
      <p:ext uri="{BB962C8B-B14F-4D97-AF65-F5344CB8AC3E}">
        <p14:creationId xmlns:p14="http://schemas.microsoft.com/office/powerpoint/2010/main" val="197118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245" y="166255"/>
            <a:ext cx="10948555" cy="6010708"/>
          </a:xfrm>
        </p:spPr>
        <p:txBody>
          <a:bodyPr>
            <a:normAutofit/>
          </a:bodyPr>
          <a:lstStyle/>
          <a:p>
            <a:pPr marL="0" indent="0">
              <a:buNone/>
            </a:pPr>
            <a:r>
              <a:rPr lang="en-US" sz="2000" dirty="0">
                <a:solidFill>
                  <a:srgbClr val="002060"/>
                </a:solidFill>
              </a:rPr>
              <a:t>&gt;</a:t>
            </a:r>
            <a:r>
              <a:rPr lang="en-US" sz="1600" dirty="0">
                <a:solidFill>
                  <a:srgbClr val="002060"/>
                </a:solidFill>
              </a:rPr>
              <a:t>Summary(model10</a:t>
            </a:r>
            <a:r>
              <a:rPr lang="en-US" sz="2000" dirty="0">
                <a:solidFill>
                  <a:srgbClr val="002060"/>
                </a:solidFill>
              </a:rPr>
              <a:t>)</a:t>
            </a:r>
          </a:p>
          <a:p>
            <a:pPr marL="0" indent="0">
              <a:buNone/>
            </a:pPr>
            <a:endParaRPr lang="en-US" sz="2000" dirty="0">
              <a:solidFill>
                <a:srgbClr val="00206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113191103"/>
              </p:ext>
            </p:extLst>
          </p:nvPr>
        </p:nvGraphicFramePr>
        <p:xfrm>
          <a:off x="727364" y="814488"/>
          <a:ext cx="4530438" cy="5638269"/>
        </p:xfrm>
        <a:graphic>
          <a:graphicData uri="http://schemas.openxmlformats.org/drawingml/2006/table">
            <a:tbl>
              <a:tblPr firstRow="1" firstCol="1" bandRow="1">
                <a:tableStyleId>{7E9639D4-E3E2-4D34-9284-5A2195B3D0D7}</a:tableStyleId>
              </a:tblPr>
              <a:tblGrid>
                <a:gridCol w="4530438">
                  <a:extLst>
                    <a:ext uri="{9D8B030D-6E8A-4147-A177-3AD203B41FA5}">
                      <a16:colId xmlns:a16="http://schemas.microsoft.com/office/drawing/2014/main" xmlns="" val="20000"/>
                    </a:ext>
                  </a:extLst>
                </a:gridCol>
              </a:tblGrid>
              <a:tr h="268489">
                <a:tc>
                  <a:txBody>
                    <a:bodyPr/>
                    <a:lstStyle/>
                    <a:p>
                      <a:pPr marL="0" marR="0" algn="just">
                        <a:lnSpc>
                          <a:spcPct val="107000"/>
                        </a:lnSpc>
                        <a:spcBef>
                          <a:spcPts val="0"/>
                        </a:spcBef>
                        <a:spcAft>
                          <a:spcPts val="0"/>
                        </a:spcAft>
                      </a:pPr>
                      <a:r>
                        <a:rPr lang="en-US" sz="1000" dirty="0">
                          <a:effectLst/>
                        </a:rPr>
                        <a:t>Coefficients: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02060"/>
                    </a:solidFill>
                  </a:tcPr>
                </a:tc>
                <a:extLst>
                  <a:ext uri="{0D108BD9-81ED-4DB2-BD59-A6C34878D82A}">
                    <a16:rowId xmlns:a16="http://schemas.microsoft.com/office/drawing/2014/main" xmlns="" val="10000"/>
                  </a:ext>
                </a:extLst>
              </a:tr>
              <a:tr h="268489">
                <a:tc>
                  <a:txBody>
                    <a:bodyPr/>
                    <a:lstStyle/>
                    <a:p>
                      <a:pPr marL="0" marR="0" algn="r">
                        <a:lnSpc>
                          <a:spcPct val="107000"/>
                        </a:lnSpc>
                        <a:spcBef>
                          <a:spcPts val="0"/>
                        </a:spcBef>
                        <a:spcAft>
                          <a:spcPts val="0"/>
                        </a:spcAft>
                      </a:pPr>
                      <a:r>
                        <a:rPr lang="en-US" sz="1000" dirty="0">
                          <a:effectLst/>
                        </a:rPr>
                        <a:t>                                Estimate  Std. Error   t value         </a:t>
                      </a:r>
                      <a:r>
                        <a:rPr lang="en-US" sz="1000" dirty="0" err="1">
                          <a:effectLst/>
                        </a:rPr>
                        <a:t>Pr</a:t>
                      </a:r>
                      <a:r>
                        <a:rPr lang="en-US" sz="1000" dirty="0">
                          <a:effectLst/>
                        </a:rPr>
                        <a:t>(&gt;|t|)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268489">
                <a:tc>
                  <a:txBody>
                    <a:bodyPr/>
                    <a:lstStyle/>
                    <a:p>
                      <a:pPr marL="0" marR="0" algn="r">
                        <a:lnSpc>
                          <a:spcPct val="107000"/>
                        </a:lnSpc>
                        <a:spcBef>
                          <a:spcPts val="0"/>
                        </a:spcBef>
                        <a:spcAft>
                          <a:spcPts val="0"/>
                        </a:spcAft>
                      </a:pPr>
                      <a:r>
                        <a:rPr lang="en-US" sz="1000">
                          <a:effectLst/>
                        </a:rPr>
                        <a:t>(Intercept)                   -1.429e+06  5.950e+05  -2.401 0.016339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268489">
                <a:tc>
                  <a:txBody>
                    <a:bodyPr/>
                    <a:lstStyle/>
                    <a:p>
                      <a:pPr marL="0" marR="0" algn="r">
                        <a:lnSpc>
                          <a:spcPct val="107000"/>
                        </a:lnSpc>
                        <a:spcBef>
                          <a:spcPts val="0"/>
                        </a:spcBef>
                        <a:spcAft>
                          <a:spcPts val="0"/>
                        </a:spcAft>
                      </a:pPr>
                      <a:r>
                        <a:rPr lang="en-US" sz="1000" dirty="0" err="1">
                          <a:effectLst/>
                        </a:rPr>
                        <a:t>n_tokens_title</a:t>
                      </a:r>
                      <a:r>
                        <a:rPr lang="en-US" sz="1000" dirty="0">
                          <a:effectLst/>
                        </a:rPr>
                        <a:t>                 7.182e+01  2.797e+01   2.568 0.010233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r h="268489">
                <a:tc>
                  <a:txBody>
                    <a:bodyPr/>
                    <a:lstStyle/>
                    <a:p>
                      <a:pPr marL="0" marR="0" algn="r">
                        <a:lnSpc>
                          <a:spcPct val="107000"/>
                        </a:lnSpc>
                        <a:spcBef>
                          <a:spcPts val="0"/>
                        </a:spcBef>
                        <a:spcAft>
                          <a:spcPts val="0"/>
                        </a:spcAft>
                      </a:pPr>
                      <a:r>
                        <a:rPr lang="en-US" sz="1000">
                          <a:effectLst/>
                        </a:rPr>
                        <a:t>n_tokens_content               5.364e-01  1.912e-01   2.806 0.005017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r h="268489">
                <a:tc>
                  <a:txBody>
                    <a:bodyPr/>
                    <a:lstStyle/>
                    <a:p>
                      <a:pPr marL="0" marR="0" algn="r">
                        <a:lnSpc>
                          <a:spcPct val="107000"/>
                        </a:lnSpc>
                        <a:spcBef>
                          <a:spcPts val="0"/>
                        </a:spcBef>
                        <a:spcAft>
                          <a:spcPts val="0"/>
                        </a:spcAft>
                      </a:pPr>
                      <a:r>
                        <a:rPr lang="en-US" sz="1000" dirty="0" err="1">
                          <a:effectLst/>
                        </a:rPr>
                        <a:t>n_unique_tokens</a:t>
                      </a:r>
                      <a:r>
                        <a:rPr lang="en-US" sz="1000" dirty="0">
                          <a:effectLst/>
                        </a:rPr>
                        <a:t>                2.045e+03  8.488e+02   2.409 0.016004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5"/>
                  </a:ext>
                </a:extLst>
              </a:tr>
              <a:tr h="268489">
                <a:tc>
                  <a:txBody>
                    <a:bodyPr/>
                    <a:lstStyle/>
                    <a:p>
                      <a:pPr marL="0" marR="0" algn="r">
                        <a:lnSpc>
                          <a:spcPct val="107000"/>
                        </a:lnSpc>
                        <a:spcBef>
                          <a:spcPts val="0"/>
                        </a:spcBef>
                        <a:spcAft>
                          <a:spcPts val="0"/>
                        </a:spcAft>
                      </a:pPr>
                      <a:r>
                        <a:rPr lang="en-US" sz="1000" dirty="0" err="1">
                          <a:effectLst/>
                        </a:rPr>
                        <a:t>num_hrefs</a:t>
                      </a:r>
                      <a:r>
                        <a:rPr lang="en-US" sz="1000" dirty="0">
                          <a:effectLst/>
                        </a:rPr>
                        <a:t>                      2.968e+01  6.492e+00   4.572 4.84e-06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6"/>
                  </a:ext>
                </a:extLst>
              </a:tr>
              <a:tr h="268489">
                <a:tc>
                  <a:txBody>
                    <a:bodyPr/>
                    <a:lstStyle/>
                    <a:p>
                      <a:pPr marL="0" marR="0" algn="r">
                        <a:lnSpc>
                          <a:spcPct val="107000"/>
                        </a:lnSpc>
                        <a:spcBef>
                          <a:spcPts val="0"/>
                        </a:spcBef>
                        <a:spcAft>
                          <a:spcPts val="0"/>
                        </a:spcAft>
                      </a:pPr>
                      <a:r>
                        <a:rPr lang="en-US" sz="1000">
                          <a:effectLst/>
                        </a:rPr>
                        <a:t>num_self_hrefs                -6.353e+01  1.730e+01  -3.672 0.000241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7"/>
                  </a:ext>
                </a:extLst>
              </a:tr>
              <a:tr h="268489">
                <a:tc>
                  <a:txBody>
                    <a:bodyPr/>
                    <a:lstStyle/>
                    <a:p>
                      <a:pPr marL="0" marR="0" algn="r">
                        <a:lnSpc>
                          <a:spcPct val="107000"/>
                        </a:lnSpc>
                        <a:spcBef>
                          <a:spcPts val="0"/>
                        </a:spcBef>
                        <a:spcAft>
                          <a:spcPts val="0"/>
                        </a:spcAft>
                      </a:pPr>
                      <a:r>
                        <a:rPr lang="en-US" sz="1000" dirty="0" err="1">
                          <a:effectLst/>
                        </a:rPr>
                        <a:t>num_imgs</a:t>
                      </a:r>
                      <a:r>
                        <a:rPr lang="en-US" sz="1000" dirty="0">
                          <a:effectLst/>
                        </a:rPr>
                        <a:t>                       1.426e+01  8.251e+00   1.728 0.083916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8"/>
                  </a:ext>
                </a:extLst>
              </a:tr>
              <a:tr h="268489">
                <a:tc>
                  <a:txBody>
                    <a:bodyPr/>
                    <a:lstStyle/>
                    <a:p>
                      <a:pPr marL="0" marR="0" algn="r">
                        <a:lnSpc>
                          <a:spcPct val="107000"/>
                        </a:lnSpc>
                        <a:spcBef>
                          <a:spcPts val="0"/>
                        </a:spcBef>
                        <a:spcAft>
                          <a:spcPts val="0"/>
                        </a:spcAft>
                      </a:pPr>
                      <a:r>
                        <a:rPr lang="en-US" sz="1000">
                          <a:effectLst/>
                        </a:rPr>
                        <a:t>average_token_length          -5.092e+02  1.348e+02  -3.776 0.000160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9"/>
                  </a:ext>
                </a:extLst>
              </a:tr>
              <a:tr h="268489">
                <a:tc>
                  <a:txBody>
                    <a:bodyPr/>
                    <a:lstStyle/>
                    <a:p>
                      <a:pPr marL="0" marR="0" algn="r">
                        <a:lnSpc>
                          <a:spcPct val="107000"/>
                        </a:lnSpc>
                        <a:spcBef>
                          <a:spcPts val="0"/>
                        </a:spcBef>
                        <a:spcAft>
                          <a:spcPts val="0"/>
                        </a:spcAft>
                      </a:pPr>
                      <a:r>
                        <a:rPr lang="en-US" sz="1000" dirty="0" err="1">
                          <a:effectLst/>
                        </a:rPr>
                        <a:t>num_keywords</a:t>
                      </a:r>
                      <a:r>
                        <a:rPr lang="en-US" sz="1000" dirty="0">
                          <a:effectLst/>
                        </a:rPr>
                        <a:t>                   1.139e+02  3.266e+01   3.488 0.000488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0"/>
                  </a:ext>
                </a:extLst>
              </a:tr>
              <a:tr h="268489">
                <a:tc>
                  <a:txBody>
                    <a:bodyPr/>
                    <a:lstStyle/>
                    <a:p>
                      <a:pPr marL="0" marR="0" algn="r">
                        <a:lnSpc>
                          <a:spcPct val="107000"/>
                        </a:lnSpc>
                        <a:spcBef>
                          <a:spcPts val="0"/>
                        </a:spcBef>
                        <a:spcAft>
                          <a:spcPts val="0"/>
                        </a:spcAft>
                      </a:pPr>
                      <a:r>
                        <a:rPr lang="en-US" sz="1000">
                          <a:effectLst/>
                        </a:rPr>
                        <a:t>data_channel_is_lifestyleyes   -1.104e+03  3.886e+02  -2.841 0.004499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1"/>
                  </a:ext>
                </a:extLst>
              </a:tr>
              <a:tr h="268489">
                <a:tc>
                  <a:txBody>
                    <a:bodyPr/>
                    <a:lstStyle/>
                    <a:p>
                      <a:pPr marL="0" marR="0" algn="r">
                        <a:lnSpc>
                          <a:spcPct val="107000"/>
                        </a:lnSpc>
                        <a:spcBef>
                          <a:spcPts val="0"/>
                        </a:spcBef>
                        <a:spcAft>
                          <a:spcPts val="0"/>
                        </a:spcAft>
                      </a:pPr>
                      <a:r>
                        <a:rPr lang="en-US" sz="1000">
                          <a:effectLst/>
                        </a:rPr>
                        <a:t>data_channel_is_entertainmentyes 1.456e+03  2.431e+02  -5.989 2.13e-09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2"/>
                  </a:ext>
                </a:extLst>
              </a:tr>
              <a:tr h="268489">
                <a:tc>
                  <a:txBody>
                    <a:bodyPr/>
                    <a:lstStyle/>
                    <a:p>
                      <a:pPr marL="0" marR="0" algn="r">
                        <a:lnSpc>
                          <a:spcPct val="107000"/>
                        </a:lnSpc>
                        <a:spcBef>
                          <a:spcPts val="0"/>
                        </a:spcBef>
                        <a:spcAft>
                          <a:spcPts val="0"/>
                        </a:spcAft>
                      </a:pPr>
                      <a:r>
                        <a:rPr lang="en-US" sz="1000">
                          <a:effectLst/>
                        </a:rPr>
                        <a:t>data_channel_is_busyes         1.128e+03  3.784e+02  -2.981 0.002873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3"/>
                  </a:ext>
                </a:extLst>
              </a:tr>
              <a:tr h="268489">
                <a:tc>
                  <a:txBody>
                    <a:bodyPr/>
                    <a:lstStyle/>
                    <a:p>
                      <a:pPr marL="0" marR="0" algn="r">
                        <a:lnSpc>
                          <a:spcPct val="107000"/>
                        </a:lnSpc>
                        <a:spcBef>
                          <a:spcPts val="0"/>
                        </a:spcBef>
                        <a:spcAft>
                          <a:spcPts val="0"/>
                        </a:spcAft>
                      </a:pPr>
                      <a:r>
                        <a:rPr lang="en-US" sz="1000" dirty="0" err="1">
                          <a:effectLst/>
                        </a:rPr>
                        <a:t>data_channel_is_socmedyes</a:t>
                      </a:r>
                      <a:r>
                        <a:rPr lang="en-US" sz="1000" dirty="0">
                          <a:effectLst/>
                        </a:rPr>
                        <a:t>      7.576e+02  3.645e+02  -2.078 0.037674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4"/>
                  </a:ext>
                </a:extLst>
              </a:tr>
              <a:tr h="268489">
                <a:tc>
                  <a:txBody>
                    <a:bodyPr/>
                    <a:lstStyle/>
                    <a:p>
                      <a:pPr marL="0" marR="0" algn="r">
                        <a:lnSpc>
                          <a:spcPct val="107000"/>
                        </a:lnSpc>
                        <a:spcBef>
                          <a:spcPts val="0"/>
                        </a:spcBef>
                        <a:spcAft>
                          <a:spcPts val="0"/>
                        </a:spcAft>
                      </a:pPr>
                      <a:r>
                        <a:rPr lang="en-US" sz="1000" dirty="0" err="1">
                          <a:effectLst/>
                        </a:rPr>
                        <a:t>data_channel_is_techyes</a:t>
                      </a:r>
                      <a:r>
                        <a:rPr lang="en-US" sz="1000" dirty="0">
                          <a:effectLst/>
                        </a:rPr>
                        <a:t>        7.935e+02  3.668e+02  -2.163 0.030533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5"/>
                  </a:ext>
                </a:extLst>
              </a:tr>
              <a:tr h="268489">
                <a:tc>
                  <a:txBody>
                    <a:bodyPr/>
                    <a:lstStyle/>
                    <a:p>
                      <a:pPr marL="0" marR="0" algn="r">
                        <a:lnSpc>
                          <a:spcPct val="107000"/>
                        </a:lnSpc>
                        <a:spcBef>
                          <a:spcPts val="0"/>
                        </a:spcBef>
                        <a:spcAft>
                          <a:spcPts val="0"/>
                        </a:spcAft>
                      </a:pPr>
                      <a:r>
                        <a:rPr lang="en-US" sz="1000" dirty="0" err="1">
                          <a:effectLst/>
                        </a:rPr>
                        <a:t>data_channel_is_worldyes</a:t>
                      </a:r>
                      <a:r>
                        <a:rPr lang="en-US" sz="1000" dirty="0">
                          <a:effectLst/>
                        </a:rPr>
                        <a:t>       -7.546e+02  3.688e+02  -2.046 0.040742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6"/>
                  </a:ext>
                </a:extLst>
              </a:tr>
              <a:tr h="268489">
                <a:tc>
                  <a:txBody>
                    <a:bodyPr/>
                    <a:lstStyle/>
                    <a:p>
                      <a:pPr marL="0" marR="0" algn="r">
                        <a:lnSpc>
                          <a:spcPct val="107000"/>
                        </a:lnSpc>
                        <a:spcBef>
                          <a:spcPts val="0"/>
                        </a:spcBef>
                        <a:spcAft>
                          <a:spcPts val="0"/>
                        </a:spcAft>
                      </a:pPr>
                      <a:r>
                        <a:rPr lang="en-US" sz="1000" dirty="0" err="1">
                          <a:effectLst/>
                        </a:rPr>
                        <a:t>kw_avg_min</a:t>
                      </a:r>
                      <a:r>
                        <a:rPr lang="en-US" sz="1000" dirty="0">
                          <a:effectLst/>
                        </a:rPr>
                        <a:t>                     2.926e-01  1.130e-01   2.591 0.009583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7"/>
                  </a:ext>
                </a:extLst>
              </a:tr>
              <a:tr h="268489">
                <a:tc>
                  <a:txBody>
                    <a:bodyPr/>
                    <a:lstStyle/>
                    <a:p>
                      <a:pPr marL="0" marR="0" algn="r">
                        <a:lnSpc>
                          <a:spcPct val="107000"/>
                        </a:lnSpc>
                        <a:spcBef>
                          <a:spcPts val="0"/>
                        </a:spcBef>
                        <a:spcAft>
                          <a:spcPts val="0"/>
                        </a:spcAft>
                      </a:pPr>
                      <a:r>
                        <a:rPr lang="en-US" sz="1000" dirty="0" err="1">
                          <a:effectLst/>
                        </a:rPr>
                        <a:t>kw_max_avg</a:t>
                      </a:r>
                      <a:r>
                        <a:rPr lang="en-US" sz="1000" dirty="0">
                          <a:effectLst/>
                        </a:rPr>
                        <a:t>                    -1.145e-01  1.954e-02  -5.860 4.66e-09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8"/>
                  </a:ext>
                </a:extLst>
              </a:tr>
              <a:tr h="268489">
                <a:tc>
                  <a:txBody>
                    <a:bodyPr/>
                    <a:lstStyle/>
                    <a:p>
                      <a:pPr marL="0" marR="0" algn="r">
                        <a:lnSpc>
                          <a:spcPct val="107000"/>
                        </a:lnSpc>
                        <a:spcBef>
                          <a:spcPts val="0"/>
                        </a:spcBef>
                        <a:spcAft>
                          <a:spcPts val="0"/>
                        </a:spcAft>
                      </a:pPr>
                      <a:r>
                        <a:rPr lang="en-US" sz="1000" dirty="0" err="1">
                          <a:effectLst/>
                        </a:rPr>
                        <a:t>kw_avg_avg</a:t>
                      </a:r>
                      <a:r>
                        <a:rPr lang="en-US" sz="1000" dirty="0">
                          <a:effectLst/>
                        </a:rPr>
                        <a:t>                     1.004e+00  9.467e-02  10.602  &lt; 2e-16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9"/>
                  </a:ext>
                </a:extLst>
              </a:tr>
              <a:tr h="268489">
                <a:tc>
                  <a:txBody>
                    <a:bodyPr/>
                    <a:lstStyle/>
                    <a:p>
                      <a:pPr marL="0" marR="0" algn="r">
                        <a:lnSpc>
                          <a:spcPct val="107000"/>
                        </a:lnSpc>
                        <a:spcBef>
                          <a:spcPts val="0"/>
                        </a:spcBef>
                        <a:spcAft>
                          <a:spcPts val="0"/>
                        </a:spcAft>
                      </a:pPr>
                      <a:r>
                        <a:rPr lang="en-US" sz="1000" dirty="0" err="1">
                          <a:effectLst/>
                        </a:rPr>
                        <a:t>self_reference_avg_shares</a:t>
                      </a:r>
                      <a:r>
                        <a:rPr lang="en-US" sz="1000" dirty="0">
                          <a:effectLst/>
                        </a:rPr>
                        <a:t>      2.021e-02  2.442e-03   8.278  &lt; 2e-16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2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43331627"/>
              </p:ext>
            </p:extLst>
          </p:nvPr>
        </p:nvGraphicFramePr>
        <p:xfrm>
          <a:off x="5780404" y="966354"/>
          <a:ext cx="4776759" cy="5426918"/>
        </p:xfrm>
        <a:graphic>
          <a:graphicData uri="http://schemas.openxmlformats.org/drawingml/2006/table">
            <a:tbl>
              <a:tblPr firstRow="1" firstCol="1" bandRow="1">
                <a:tableStyleId>{7E9639D4-E3E2-4D34-9284-5A2195B3D0D7}</a:tableStyleId>
              </a:tblPr>
              <a:tblGrid>
                <a:gridCol w="4776759">
                  <a:extLst>
                    <a:ext uri="{9D8B030D-6E8A-4147-A177-3AD203B41FA5}">
                      <a16:colId xmlns:a16="http://schemas.microsoft.com/office/drawing/2014/main" xmlns="" val="20000"/>
                    </a:ext>
                  </a:extLst>
                </a:gridCol>
              </a:tblGrid>
              <a:tr h="363682">
                <a:tc>
                  <a:txBody>
                    <a:bodyPr/>
                    <a:lstStyle/>
                    <a:p>
                      <a:pPr marL="0" marR="0" algn="l">
                        <a:lnSpc>
                          <a:spcPct val="107000"/>
                        </a:lnSpc>
                        <a:spcBef>
                          <a:spcPts val="0"/>
                        </a:spcBef>
                        <a:spcAft>
                          <a:spcPts val="0"/>
                        </a:spcAft>
                      </a:pPr>
                      <a:r>
                        <a:rPr lang="en-US" sz="1000" dirty="0" err="1">
                          <a:solidFill>
                            <a:sysClr val="windowText" lastClr="000000"/>
                          </a:solidFill>
                          <a:effectLst/>
                        </a:rPr>
                        <a:t>weekday_is_mondayYes</a:t>
                      </a:r>
                      <a:r>
                        <a:rPr lang="en-US" sz="1000" dirty="0">
                          <a:solidFill>
                            <a:sysClr val="windowText" lastClr="000000"/>
                          </a:solidFill>
                          <a:effectLst/>
                        </a:rPr>
                        <a:t>           2.786e+02  2.626e+02   1.061  0.288591    </a:t>
                      </a:r>
                      <a:endParaRPr lang="en-US" sz="11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xmlns="" val="10000"/>
                  </a:ext>
                </a:extLst>
              </a:tr>
              <a:tr h="287520">
                <a:tc>
                  <a:txBody>
                    <a:bodyPr/>
                    <a:lstStyle/>
                    <a:p>
                      <a:pPr marL="0" marR="0" algn="l">
                        <a:lnSpc>
                          <a:spcPct val="107000"/>
                        </a:lnSpc>
                        <a:spcBef>
                          <a:spcPts val="0"/>
                        </a:spcBef>
                        <a:spcAft>
                          <a:spcPts val="0"/>
                        </a:spcAft>
                      </a:pPr>
                      <a:r>
                        <a:rPr lang="en-US" sz="1000" dirty="0" err="1">
                          <a:effectLst/>
                        </a:rPr>
                        <a:t>weekday_is_tuesdayYes</a:t>
                      </a:r>
                      <a:r>
                        <a:rPr lang="en-US" sz="1000" dirty="0">
                          <a:effectLst/>
                        </a:rPr>
                        <a:t>         -2.543e+02  2.587e+02  -0.983   0.325652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287520">
                <a:tc>
                  <a:txBody>
                    <a:bodyPr/>
                    <a:lstStyle/>
                    <a:p>
                      <a:pPr marL="0" marR="0" algn="l">
                        <a:lnSpc>
                          <a:spcPct val="107000"/>
                        </a:lnSpc>
                        <a:spcBef>
                          <a:spcPts val="0"/>
                        </a:spcBef>
                        <a:spcAft>
                          <a:spcPts val="0"/>
                        </a:spcAft>
                      </a:pPr>
                      <a:r>
                        <a:rPr lang="en-US" sz="1000" dirty="0" err="1">
                          <a:effectLst/>
                        </a:rPr>
                        <a:t>weekday_is_wednesdayYes</a:t>
                      </a:r>
                      <a:r>
                        <a:rPr lang="en-US" sz="1000" dirty="0">
                          <a:effectLst/>
                        </a:rPr>
                        <a:t>       -1.010e+02  2.587e+02  -0.390  0.696278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287520">
                <a:tc>
                  <a:txBody>
                    <a:bodyPr/>
                    <a:lstStyle/>
                    <a:p>
                      <a:pPr marL="0" marR="0" algn="l">
                        <a:lnSpc>
                          <a:spcPct val="107000"/>
                        </a:lnSpc>
                        <a:spcBef>
                          <a:spcPts val="0"/>
                        </a:spcBef>
                        <a:spcAft>
                          <a:spcPts val="0"/>
                        </a:spcAft>
                      </a:pPr>
                      <a:r>
                        <a:rPr lang="en-US" sz="1000" dirty="0" err="1">
                          <a:effectLst/>
                        </a:rPr>
                        <a:t>weekday_is_thursdayYes</a:t>
                      </a:r>
                      <a:r>
                        <a:rPr lang="en-US" sz="1000" dirty="0">
                          <a:effectLst/>
                        </a:rPr>
                        <a:t>        -2.682e+02  2.593e+02  -1.034     0.301024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r h="287520">
                <a:tc>
                  <a:txBody>
                    <a:bodyPr/>
                    <a:lstStyle/>
                    <a:p>
                      <a:pPr marL="0" marR="0" algn="l">
                        <a:lnSpc>
                          <a:spcPct val="107000"/>
                        </a:lnSpc>
                        <a:spcBef>
                          <a:spcPts val="0"/>
                        </a:spcBef>
                        <a:spcAft>
                          <a:spcPts val="0"/>
                        </a:spcAft>
                      </a:pPr>
                      <a:r>
                        <a:rPr lang="en-US" sz="1000" dirty="0" err="1">
                          <a:effectLst/>
                        </a:rPr>
                        <a:t>weekday_is_fridayYes</a:t>
                      </a:r>
                      <a:r>
                        <a:rPr lang="en-US" sz="1000" dirty="0">
                          <a:effectLst/>
                        </a:rPr>
                        <a:t>          -2.342e+02  2.686e+02     -0.872        0.383315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r h="287520">
                <a:tc>
                  <a:txBody>
                    <a:bodyPr/>
                    <a:lstStyle/>
                    <a:p>
                      <a:pPr marL="0" marR="0" algn="l">
                        <a:lnSpc>
                          <a:spcPct val="107000"/>
                        </a:lnSpc>
                        <a:spcBef>
                          <a:spcPts val="0"/>
                        </a:spcBef>
                        <a:spcAft>
                          <a:spcPts val="0"/>
                        </a:spcAft>
                      </a:pPr>
                      <a:r>
                        <a:rPr lang="en-US" sz="1000" dirty="0" err="1">
                          <a:effectLst/>
                        </a:rPr>
                        <a:t>weekday_is_saturdayYes</a:t>
                      </a:r>
                      <a:r>
                        <a:rPr lang="en-US" sz="1000" dirty="0">
                          <a:effectLst/>
                        </a:rPr>
                        <a:t>         3.727e+02  3.206e+02   1.163      0.244999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5"/>
                  </a:ext>
                </a:extLst>
              </a:tr>
              <a:tr h="287520">
                <a:tc>
                  <a:txBody>
                    <a:bodyPr/>
                    <a:lstStyle/>
                    <a:p>
                      <a:pPr marL="0" marR="0" algn="l">
                        <a:lnSpc>
                          <a:spcPct val="107000"/>
                        </a:lnSpc>
                        <a:spcBef>
                          <a:spcPts val="0"/>
                        </a:spcBef>
                        <a:spcAft>
                          <a:spcPts val="0"/>
                        </a:spcAft>
                      </a:pPr>
                      <a:r>
                        <a:rPr lang="en-US" sz="1000" dirty="0">
                          <a:effectLst/>
                        </a:rPr>
                        <a:t>LDA_00                                        1.429e+06  5.949e+05   2.403      0.016285 *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6"/>
                  </a:ext>
                </a:extLst>
              </a:tr>
              <a:tr h="287520">
                <a:tc>
                  <a:txBody>
                    <a:bodyPr/>
                    <a:lstStyle/>
                    <a:p>
                      <a:pPr marL="0" marR="0" algn="l">
                        <a:lnSpc>
                          <a:spcPct val="107000"/>
                        </a:lnSpc>
                        <a:spcBef>
                          <a:spcPts val="0"/>
                        </a:spcBef>
                        <a:spcAft>
                          <a:spcPts val="0"/>
                        </a:spcAft>
                      </a:pPr>
                      <a:r>
                        <a:rPr lang="en-US" sz="1000" dirty="0">
                          <a:effectLst/>
                        </a:rPr>
                        <a:t>LDA_01                                        1.429e+06  5.949e+05   2.401       0.016337 *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7"/>
                  </a:ext>
                </a:extLst>
              </a:tr>
              <a:tr h="287520">
                <a:tc>
                  <a:txBody>
                    <a:bodyPr/>
                    <a:lstStyle/>
                    <a:p>
                      <a:pPr marL="0" marR="0" algn="l">
                        <a:lnSpc>
                          <a:spcPct val="107000"/>
                        </a:lnSpc>
                        <a:spcBef>
                          <a:spcPts val="0"/>
                        </a:spcBef>
                        <a:spcAft>
                          <a:spcPts val="0"/>
                        </a:spcAft>
                      </a:pPr>
                      <a:r>
                        <a:rPr lang="en-US" sz="1000" dirty="0">
                          <a:effectLst/>
                        </a:rPr>
                        <a:t>LDA_02                                        1.428e+06  5.949e+05   2.400       0.016401 *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8"/>
                  </a:ext>
                </a:extLst>
              </a:tr>
              <a:tr h="287520">
                <a:tc>
                  <a:txBody>
                    <a:bodyPr/>
                    <a:lstStyle/>
                    <a:p>
                      <a:pPr marL="0" marR="0" algn="l">
                        <a:lnSpc>
                          <a:spcPct val="107000"/>
                        </a:lnSpc>
                        <a:spcBef>
                          <a:spcPts val="0"/>
                        </a:spcBef>
                        <a:spcAft>
                          <a:spcPts val="0"/>
                        </a:spcAft>
                      </a:pPr>
                      <a:r>
                        <a:rPr lang="en-US" sz="1000" dirty="0">
                          <a:effectLst/>
                        </a:rPr>
                        <a:t>LDA_03                                        1.429e+06  5.949e+05   2.402       0.016292 *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9"/>
                  </a:ext>
                </a:extLst>
              </a:tr>
              <a:tr h="287520">
                <a:tc>
                  <a:txBody>
                    <a:bodyPr/>
                    <a:lstStyle/>
                    <a:p>
                      <a:pPr marL="0" marR="0" algn="l">
                        <a:lnSpc>
                          <a:spcPct val="107000"/>
                        </a:lnSpc>
                        <a:spcBef>
                          <a:spcPts val="0"/>
                        </a:spcBef>
                        <a:spcAft>
                          <a:spcPts val="0"/>
                        </a:spcAft>
                      </a:pPr>
                      <a:r>
                        <a:rPr lang="en-US" sz="1000" dirty="0">
                          <a:effectLst/>
                        </a:rPr>
                        <a:t>LDA_04                                         1.429e+06  5.949e+05   2.402        0.016326 *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0"/>
                  </a:ext>
                </a:extLst>
              </a:tr>
              <a:tr h="287520">
                <a:tc>
                  <a:txBody>
                    <a:bodyPr/>
                    <a:lstStyle/>
                    <a:p>
                      <a:pPr marL="0" marR="0" algn="l">
                        <a:lnSpc>
                          <a:spcPct val="107000"/>
                        </a:lnSpc>
                        <a:spcBef>
                          <a:spcPts val="0"/>
                        </a:spcBef>
                        <a:spcAft>
                          <a:spcPts val="0"/>
                        </a:spcAft>
                      </a:pPr>
                      <a:r>
                        <a:rPr lang="en-US" sz="1000" dirty="0" err="1">
                          <a:effectLst/>
                        </a:rPr>
                        <a:t>global_subjectivity</a:t>
                      </a:r>
                      <a:r>
                        <a:rPr lang="en-US" sz="1000" dirty="0">
                          <a:effectLst/>
                        </a:rPr>
                        <a:t>                     2.649e+03  8.001e+02  3.311        0.000929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1"/>
                  </a:ext>
                </a:extLst>
              </a:tr>
              <a:tr h="287520">
                <a:tc>
                  <a:txBody>
                    <a:bodyPr/>
                    <a:lstStyle/>
                    <a:p>
                      <a:pPr marL="0" marR="0" algn="l">
                        <a:lnSpc>
                          <a:spcPct val="107000"/>
                        </a:lnSpc>
                        <a:spcBef>
                          <a:spcPts val="0"/>
                        </a:spcBef>
                        <a:spcAft>
                          <a:spcPts val="0"/>
                        </a:spcAft>
                      </a:pPr>
                      <a:r>
                        <a:rPr lang="en-US" sz="1000" dirty="0" err="1">
                          <a:effectLst/>
                        </a:rPr>
                        <a:t>global_rate_positive_words</a:t>
                      </a:r>
                      <a:r>
                        <a:rPr lang="en-US" sz="1000" dirty="0">
                          <a:effectLst/>
                        </a:rPr>
                        <a:t>    -7.757e+03  4.051e+03  -1.915       0.055530 .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2"/>
                  </a:ext>
                </a:extLst>
              </a:tr>
              <a:tr h="287520">
                <a:tc>
                  <a:txBody>
                    <a:bodyPr/>
                    <a:lstStyle/>
                    <a:p>
                      <a:pPr marL="0" marR="0" algn="l">
                        <a:lnSpc>
                          <a:spcPct val="107000"/>
                        </a:lnSpc>
                        <a:spcBef>
                          <a:spcPts val="0"/>
                        </a:spcBef>
                        <a:spcAft>
                          <a:spcPts val="0"/>
                        </a:spcAft>
                      </a:pPr>
                      <a:r>
                        <a:rPr lang="en-US" sz="1000" dirty="0" err="1">
                          <a:effectLst/>
                        </a:rPr>
                        <a:t>global_rate_negative_words</a:t>
                      </a:r>
                      <a:r>
                        <a:rPr lang="en-US" sz="1000" dirty="0">
                          <a:effectLst/>
                        </a:rPr>
                        <a:t>    -3.750e+03  5.942e+03  -0.631       0.527926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3"/>
                  </a:ext>
                </a:extLst>
              </a:tr>
              <a:tr h="287520">
                <a:tc>
                  <a:txBody>
                    <a:bodyPr/>
                    <a:lstStyle/>
                    <a:p>
                      <a:pPr marL="0" marR="0" algn="l">
                        <a:lnSpc>
                          <a:spcPct val="107000"/>
                        </a:lnSpc>
                        <a:spcBef>
                          <a:spcPts val="0"/>
                        </a:spcBef>
                        <a:spcAft>
                          <a:spcPts val="0"/>
                        </a:spcAft>
                      </a:pPr>
                      <a:r>
                        <a:rPr lang="en-US" sz="1000" dirty="0" err="1">
                          <a:effectLst/>
                        </a:rPr>
                        <a:t>avg_positive_polarity</a:t>
                      </a:r>
                      <a:r>
                        <a:rPr lang="en-US" sz="1000" dirty="0">
                          <a:effectLst/>
                        </a:rPr>
                        <a:t>                  -1.350e+03  7.567e+02  -1.784       0.074477 .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4"/>
                  </a:ext>
                </a:extLst>
              </a:tr>
              <a:tr h="287520">
                <a:tc>
                  <a:txBody>
                    <a:bodyPr/>
                    <a:lstStyle/>
                    <a:p>
                      <a:pPr marL="0" marR="0" algn="l">
                        <a:lnSpc>
                          <a:spcPct val="107000"/>
                        </a:lnSpc>
                        <a:spcBef>
                          <a:spcPts val="0"/>
                        </a:spcBef>
                        <a:spcAft>
                          <a:spcPts val="0"/>
                        </a:spcAft>
                      </a:pPr>
                      <a:r>
                        <a:rPr lang="en-US" sz="1000" dirty="0" err="1">
                          <a:effectLst/>
                        </a:rPr>
                        <a:t>avg_negative_polarity</a:t>
                      </a:r>
                      <a:r>
                        <a:rPr lang="en-US" sz="1000" dirty="0">
                          <a:effectLst/>
                        </a:rPr>
                        <a:t>                 -1.647e+03  5.402e+02  -3.048      0.002306 **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5"/>
                  </a:ext>
                </a:extLst>
              </a:tr>
              <a:tr h="287520">
                <a:tc>
                  <a:txBody>
                    <a:bodyPr/>
                    <a:lstStyle/>
                    <a:p>
                      <a:pPr marL="0" marR="0" algn="l">
                        <a:lnSpc>
                          <a:spcPct val="107000"/>
                        </a:lnSpc>
                        <a:spcBef>
                          <a:spcPts val="0"/>
                        </a:spcBef>
                        <a:spcAft>
                          <a:spcPts val="0"/>
                        </a:spcAft>
                      </a:pPr>
                      <a:r>
                        <a:rPr lang="en-US" sz="1000" dirty="0" err="1">
                          <a:effectLst/>
                        </a:rPr>
                        <a:t>title_sentiment_polarity</a:t>
                      </a:r>
                      <a:r>
                        <a:rPr lang="en-US" sz="1000" dirty="0">
                          <a:effectLst/>
                        </a:rPr>
                        <a:t>               3.134e+02  2.247e+02   1.395     0.163039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6"/>
                  </a:ext>
                </a:extLst>
              </a:tr>
              <a:tr h="462916">
                <a:tc>
                  <a:txBody>
                    <a:bodyPr/>
                    <a:lstStyle/>
                    <a:p>
                      <a:pPr marL="0" marR="0" algn="l">
                        <a:lnSpc>
                          <a:spcPct val="107000"/>
                        </a:lnSpc>
                        <a:spcBef>
                          <a:spcPts val="0"/>
                        </a:spcBef>
                        <a:spcAft>
                          <a:spcPts val="0"/>
                        </a:spcAft>
                      </a:pPr>
                      <a:r>
                        <a:rPr lang="en-US" sz="1000" dirty="0" err="1">
                          <a:effectLst/>
                        </a:rPr>
                        <a:t>Signif</a:t>
                      </a:r>
                      <a:r>
                        <a:rPr lang="en-US" sz="1000" dirty="0">
                          <a:effectLst/>
                        </a:rPr>
                        <a:t>. codes:  0 ‘***’ 0.001 ‘**’ 0.01 ‘*’ 0.05 ‘.’ 0.1 ‘ ’ 1</a:t>
                      </a:r>
                      <a:endParaRPr lang="en-US" sz="1100" dirty="0">
                        <a:effectLst/>
                      </a:endParaRPr>
                    </a:p>
                    <a:p>
                      <a:pPr marL="0" marR="0" algn="l">
                        <a:lnSpc>
                          <a:spcPct val="107000"/>
                        </a:lnSpc>
                        <a:spcBef>
                          <a:spcPts val="0"/>
                        </a:spcBef>
                        <a:spcAft>
                          <a:spcPts val="800"/>
                        </a:spcAft>
                      </a:pPr>
                      <a:r>
                        <a:rPr lang="en-US" sz="1100" dirty="0">
                          <a:effectLst/>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7"/>
                  </a:ext>
                </a:extLst>
              </a:tr>
            </a:tbl>
          </a:graphicData>
        </a:graphic>
      </p:graphicFrame>
    </p:spTree>
    <p:extLst>
      <p:ext uri="{BB962C8B-B14F-4D97-AF65-F5344CB8AC3E}">
        <p14:creationId xmlns:p14="http://schemas.microsoft.com/office/powerpoint/2010/main" val="2855270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17314253"/>
              </p:ext>
            </p:extLst>
          </p:nvPr>
        </p:nvGraphicFramePr>
        <p:xfrm>
          <a:off x="2753899" y="2031575"/>
          <a:ext cx="5947410" cy="548906"/>
        </p:xfrm>
        <a:graphic>
          <a:graphicData uri="http://schemas.openxmlformats.org/drawingml/2006/table">
            <a:tbl>
              <a:tblPr firstRow="1" firstCol="1" bandRow="1">
                <a:tableStyleId>{5C22544A-7EE6-4342-B048-85BDC9FD1C3A}</a:tableStyleId>
              </a:tblPr>
              <a:tblGrid>
                <a:gridCol w="3425825">
                  <a:extLst>
                    <a:ext uri="{9D8B030D-6E8A-4147-A177-3AD203B41FA5}">
                      <a16:colId xmlns:a16="http://schemas.microsoft.com/office/drawing/2014/main" xmlns="" val="20000"/>
                    </a:ext>
                  </a:extLst>
                </a:gridCol>
                <a:gridCol w="2521585">
                  <a:extLst>
                    <a:ext uri="{9D8B030D-6E8A-4147-A177-3AD203B41FA5}">
                      <a16:colId xmlns:a16="http://schemas.microsoft.com/office/drawing/2014/main" xmlns="" val="20001"/>
                    </a:ext>
                  </a:extLst>
                </a:gridCol>
              </a:tblGrid>
              <a:tr h="361835">
                <a:tc gridSpan="2">
                  <a:txBody>
                    <a:bodyPr/>
                    <a:lstStyle/>
                    <a:p>
                      <a:pPr marL="0" marR="0">
                        <a:lnSpc>
                          <a:spcPct val="107000"/>
                        </a:lnSpc>
                        <a:spcBef>
                          <a:spcPts val="0"/>
                        </a:spcBef>
                        <a:spcAft>
                          <a:spcPts val="0"/>
                        </a:spcAft>
                      </a:pPr>
                      <a:r>
                        <a:rPr lang="en-US" sz="1200" dirty="0">
                          <a:effectLst/>
                        </a:rPr>
                        <a:t>Residual standard error: </a:t>
                      </a:r>
                      <a:r>
                        <a:rPr lang="en-US" sz="1100" dirty="0">
                          <a:effectLst/>
                        </a:rPr>
                        <a:t>11510 on 39608 degrees of freedom </a:t>
                      </a: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hMerge="1">
                  <a:txBody>
                    <a:bodyPr/>
                    <a:lstStyle/>
                    <a:p>
                      <a:endParaRPr lang="en-US"/>
                    </a:p>
                  </a:txBody>
                  <a:tcPr/>
                </a:tc>
                <a:extLst>
                  <a:ext uri="{0D108BD9-81ED-4DB2-BD59-A6C34878D82A}">
                    <a16:rowId xmlns:a16="http://schemas.microsoft.com/office/drawing/2014/main" xmlns="" val="10000"/>
                  </a:ext>
                </a:extLst>
              </a:tr>
              <a:tr h="98620">
                <a:tc>
                  <a:txBody>
                    <a:bodyPr/>
                    <a:lstStyle/>
                    <a:p>
                      <a:r>
                        <a:rPr lang="en-US" sz="1200" dirty="0">
                          <a:effectLst/>
                        </a:rPr>
                        <a:t>Multiple R-squared:  </a:t>
                      </a:r>
                      <a:r>
                        <a:rPr lang="en-US" sz="1100" dirty="0">
                          <a:effectLst/>
                        </a:rPr>
                        <a:t>0.6627</a:t>
                      </a:r>
                      <a:endParaRPr lang="en-US" sz="1100" dirty="0">
                        <a:effectLst/>
                        <a:latin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marL="0" marR="0">
                        <a:lnSpc>
                          <a:spcPct val="107000"/>
                        </a:lnSpc>
                        <a:spcBef>
                          <a:spcPts val="0"/>
                        </a:spcBef>
                        <a:spcAft>
                          <a:spcPts val="0"/>
                        </a:spcAft>
                      </a:pPr>
                      <a:r>
                        <a:rPr lang="en-US" sz="1200" dirty="0">
                          <a:solidFill>
                            <a:schemeClr val="bg1"/>
                          </a:solidFill>
                          <a:effectLst/>
                        </a:rPr>
                        <a:t>Adjusted R-squared:  </a:t>
                      </a:r>
                      <a:r>
                        <a:rPr lang="en-US" sz="1100" dirty="0">
                          <a:solidFill>
                            <a:schemeClr val="bg1"/>
                          </a:solidFill>
                          <a:effectLst/>
                        </a:rPr>
                        <a:t>0.6041 </a:t>
                      </a: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extLst>
                  <a:ext uri="{0D108BD9-81ED-4DB2-BD59-A6C34878D82A}">
                    <a16:rowId xmlns:a16="http://schemas.microsoft.com/office/drawing/2014/main" xmlns=""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32503783"/>
              </p:ext>
            </p:extLst>
          </p:nvPr>
        </p:nvGraphicFramePr>
        <p:xfrm>
          <a:off x="2764059" y="3317075"/>
          <a:ext cx="5937250" cy="382778"/>
        </p:xfrm>
        <a:graphic>
          <a:graphicData uri="http://schemas.openxmlformats.org/drawingml/2006/table">
            <a:tbl>
              <a:tblPr firstRow="1" firstCol="1" bandRow="1">
                <a:tableStyleId>{5C22544A-7EE6-4342-B048-85BDC9FD1C3A}</a:tableStyleId>
              </a:tblPr>
              <a:tblGrid>
                <a:gridCol w="5937250">
                  <a:extLst>
                    <a:ext uri="{9D8B030D-6E8A-4147-A177-3AD203B41FA5}">
                      <a16:colId xmlns:a16="http://schemas.microsoft.com/office/drawing/2014/main" xmlns="" val="20000"/>
                    </a:ext>
                  </a:extLst>
                </a:gridCol>
              </a:tblGrid>
              <a:tr h="0">
                <a:tc>
                  <a:txBody>
                    <a:bodyPr/>
                    <a:lstStyle/>
                    <a:p>
                      <a:pPr marL="0" marR="0">
                        <a:lnSpc>
                          <a:spcPct val="107000"/>
                        </a:lnSpc>
                        <a:spcBef>
                          <a:spcPts val="0"/>
                        </a:spcBef>
                        <a:spcAft>
                          <a:spcPts val="0"/>
                        </a:spcAft>
                      </a:pPr>
                      <a:r>
                        <a:rPr lang="en-US" sz="1200" dirty="0">
                          <a:effectLst/>
                        </a:rPr>
                        <a:t>F-statistic: </a:t>
                      </a:r>
                      <a:r>
                        <a:rPr lang="en-US" sz="1100" dirty="0">
                          <a:effectLst/>
                        </a:rPr>
                        <a:t>24.6 on 35 and 39608 DF,  p-value: &lt; 2.2e-16</a:t>
                      </a:r>
                    </a:p>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extLst>
                  <a:ext uri="{0D108BD9-81ED-4DB2-BD59-A6C34878D82A}">
                    <a16:rowId xmlns:a16="http://schemas.microsoft.com/office/drawing/2014/main" xmlns="" val="10000"/>
                  </a:ext>
                </a:extLst>
              </a:tr>
            </a:tbl>
          </a:graphicData>
        </a:graphic>
      </p:graphicFrame>
      <p:sp>
        <p:nvSpPr>
          <p:cNvPr id="6" name="Rectangle 1"/>
          <p:cNvSpPr>
            <a:spLocks noChangeArrowheads="1"/>
          </p:cNvSpPr>
          <p:nvPr/>
        </p:nvSpPr>
        <p:spPr bwMode="auto">
          <a:xfrm>
            <a:off x="215046" y="212672"/>
            <a:ext cx="10193382"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MODEL SUMMARY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u="sng" dirty="0">
              <a:solidFill>
                <a:srgbClr val="002060"/>
              </a:solidFill>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value </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R2</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 0.6627 is highlighted on the printout. This implies that using the independent variables, the model explains </a:t>
            </a:r>
            <a:r>
              <a:rPr lang="en-US" altLang="en-US" sz="1600" dirty="0">
                <a:ea typeface="Calibri" panose="020F0502020204030204" pitchFamily="34" charset="0"/>
                <a:cs typeface="Times New Roman" panose="02020603050405020304" pitchFamily="18" charset="0"/>
              </a:rPr>
              <a:t>66.</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27% of the total sample variation in shares, y. Thus, </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R2 </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is a sample statistic that tells how well the model fits the data and thereby represents a measure of the usefulness of the entire model.</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p:nvPr/>
        </p:nvSpPr>
        <p:spPr>
          <a:xfrm>
            <a:off x="4811087" y="2902847"/>
            <a:ext cx="816249" cy="344069"/>
          </a:xfrm>
          <a:prstGeom prst="rect">
            <a:avLst/>
          </a:prstGeom>
        </p:spPr>
        <p:txBody>
          <a:bodyPr wrap="none">
            <a:spAutoFit/>
          </a:bodyPr>
          <a:lstStyle/>
          <a:p>
            <a:pPr>
              <a:lnSpc>
                <a:spcPct val="107000"/>
              </a:lnSpc>
              <a:spcAft>
                <a:spcPts val="800"/>
              </a:spcAft>
            </a:pPr>
            <a:r>
              <a:rPr lang="en-US" sz="1600" b="1" u="sng" dirty="0">
                <a:solidFill>
                  <a:srgbClr val="002060"/>
                </a:solidFill>
                <a:effectLst/>
                <a:ea typeface="Calibri" panose="020F0502020204030204" pitchFamily="34" charset="0"/>
                <a:cs typeface="Times New Roman" panose="02020603050405020304" pitchFamily="18" charset="0"/>
              </a:rPr>
              <a:t>ANOVA</a:t>
            </a:r>
            <a:endParaRPr lang="en-US" sz="1400" dirty="0">
              <a:effectLst/>
              <a:ea typeface="Calibri" panose="020F0502020204030204" pitchFamily="34" charset="0"/>
              <a:cs typeface="Times New Roman" panose="02020603050405020304" pitchFamily="18" charset="0"/>
            </a:endParaRPr>
          </a:p>
        </p:txBody>
      </p:sp>
      <p:sp>
        <p:nvSpPr>
          <p:cNvPr id="10" name="Rectangle 9"/>
          <p:cNvSpPr/>
          <p:nvPr/>
        </p:nvSpPr>
        <p:spPr>
          <a:xfrm>
            <a:off x="215046" y="4022219"/>
            <a:ext cx="11374582" cy="2449581"/>
          </a:xfrm>
          <a:prstGeom prst="rect">
            <a:avLst/>
          </a:prstGeom>
        </p:spPr>
        <p:txBody>
          <a:bodyPr wrap="square">
            <a:spAutoFit/>
          </a:bodyPr>
          <a:lstStyle/>
          <a:p>
            <a:pPr>
              <a:lnSpc>
                <a:spcPct val="107000"/>
              </a:lnSpc>
              <a:spcAft>
                <a:spcPts val="800"/>
              </a:spcAft>
            </a:pPr>
            <a:r>
              <a:rPr lang="en-US" sz="1600" b="1" u="sng" dirty="0">
                <a:solidFill>
                  <a:srgbClr val="002060"/>
                </a:solidFill>
                <a:effectLst/>
                <a:ea typeface="Calibri" panose="020F0502020204030204" pitchFamily="34" charset="0"/>
                <a:cs typeface="Times New Roman" panose="02020603050405020304" pitchFamily="18" charset="0"/>
              </a:rPr>
              <a:t>TESTING THE UTILITY OF A MODEL: THE ANALYSIS OF VARIANCE F-TEST</a:t>
            </a:r>
            <a:endParaRPr lang="en-US" sz="1600" dirty="0">
              <a:effectLst/>
              <a:ea typeface="Calibri" panose="020F0502020204030204" pitchFamily="34" charset="0"/>
              <a:cs typeface="Times New Roman" panose="02020603050405020304" pitchFamily="18" charset="0"/>
            </a:endParaRPr>
          </a:p>
          <a:p>
            <a:pPr>
              <a:lnSpc>
                <a:spcPct val="107000"/>
              </a:lnSpc>
              <a:spcAft>
                <a:spcPts val="800"/>
              </a:spcAft>
            </a:pPr>
            <a:r>
              <a:rPr lang="en-US" sz="1600" b="1" dirty="0">
                <a:effectLst/>
                <a:ea typeface="Calibri" panose="020F0502020204030204" pitchFamily="34" charset="0"/>
                <a:cs typeface="Times New Roman" panose="02020603050405020304" pitchFamily="18" charset="0"/>
              </a:rPr>
              <a:t>Null hypothesis:</a:t>
            </a:r>
            <a:r>
              <a:rPr lang="en-US" sz="1600" dirty="0">
                <a:effectLst/>
                <a:ea typeface="Calibri" panose="020F0502020204030204" pitchFamily="34" charset="0"/>
                <a:cs typeface="Times New Roman" panose="02020603050405020304" pitchFamily="18" charset="0"/>
              </a:rPr>
              <a:t> β1 = β2 = β3 =···= β35 = 0 </a:t>
            </a:r>
          </a:p>
          <a:p>
            <a:pPr>
              <a:lnSpc>
                <a:spcPct val="107000"/>
              </a:lnSpc>
              <a:spcAft>
                <a:spcPts val="800"/>
              </a:spcAft>
            </a:pPr>
            <a:r>
              <a:rPr lang="en-US" sz="1600" b="1" dirty="0">
                <a:effectLst/>
                <a:ea typeface="Calibri" panose="020F0502020204030204" pitchFamily="34" charset="0"/>
                <a:cs typeface="Times New Roman" panose="02020603050405020304" pitchFamily="18" charset="0"/>
              </a:rPr>
              <a:t>Alternate hypotheses:</a:t>
            </a:r>
            <a:r>
              <a:rPr lang="en-US" sz="1600" dirty="0">
                <a:effectLst/>
                <a:ea typeface="Calibri" panose="020F0502020204030204" pitchFamily="34" charset="0"/>
                <a:cs typeface="Times New Roman" panose="02020603050405020304" pitchFamily="18" charset="0"/>
              </a:rPr>
              <a:t> At least one of the coefficients is non-zero </a:t>
            </a:r>
          </a:p>
          <a:p>
            <a:pPr>
              <a:lnSpc>
                <a:spcPct val="107000"/>
              </a:lnSpc>
              <a:spcAft>
                <a:spcPts val="800"/>
              </a:spcAft>
            </a:pPr>
            <a:r>
              <a:rPr lang="en-US" sz="1600" dirty="0">
                <a:effectLst/>
                <a:ea typeface="Calibri" panose="020F0502020204030204" pitchFamily="34" charset="0"/>
                <a:cs typeface="Times New Roman" panose="02020603050405020304" pitchFamily="18" charset="0"/>
              </a:rPr>
              <a:t>The test statistic used to test this hypothesis is an F statistic, the statistical software calculates the F statistic):</a:t>
            </a:r>
          </a:p>
          <a:p>
            <a:pPr>
              <a:lnSpc>
                <a:spcPct val="107000"/>
              </a:lnSpc>
              <a:spcAft>
                <a:spcPts val="800"/>
              </a:spcAft>
            </a:pPr>
            <a:r>
              <a:rPr lang="en-US" sz="1600" dirty="0">
                <a:effectLst/>
                <a:ea typeface="Calibri" panose="020F0502020204030204" pitchFamily="34" charset="0"/>
                <a:cs typeface="Times New Roman" panose="02020603050405020304" pitchFamily="18" charset="0"/>
              </a:rPr>
              <a:t>         Test statistic: F = (</a:t>
            </a:r>
            <a:r>
              <a:rPr lang="en-US" sz="1600" dirty="0" err="1">
                <a:effectLst/>
                <a:ea typeface="Calibri" panose="020F0502020204030204" pitchFamily="34" charset="0"/>
                <a:cs typeface="Times New Roman" panose="02020603050405020304" pitchFamily="18" charset="0"/>
              </a:rPr>
              <a:t>SSyy</a:t>
            </a:r>
            <a:r>
              <a:rPr lang="en-US" sz="1600" dirty="0">
                <a:effectLst/>
                <a:ea typeface="Calibri" panose="020F0502020204030204" pitchFamily="34" charset="0"/>
                <a:cs typeface="Times New Roman" panose="02020603050405020304" pitchFamily="18" charset="0"/>
              </a:rPr>
              <a:t> − SSE)/k /SSE/ [n − (k + 1)] = 24.6 </a:t>
            </a:r>
          </a:p>
          <a:p>
            <a:pPr>
              <a:lnSpc>
                <a:spcPct val="107000"/>
              </a:lnSpc>
              <a:spcAft>
                <a:spcPts val="800"/>
              </a:spcAft>
            </a:pPr>
            <a:r>
              <a:rPr lang="en-US" sz="1600" b="1" dirty="0">
                <a:effectLst/>
                <a:ea typeface="Calibri" panose="020F0502020204030204" pitchFamily="34" charset="0"/>
                <a:cs typeface="Times New Roman" panose="02020603050405020304" pitchFamily="18" charset="0"/>
              </a:rPr>
              <a:t>Conclusion: </a:t>
            </a:r>
            <a:r>
              <a:rPr lang="en-US" sz="1600" dirty="0">
                <a:effectLst/>
                <a:ea typeface="Calibri" panose="020F0502020204030204" pitchFamily="34" charset="0"/>
                <a:cs typeface="Times New Roman" panose="02020603050405020304" pitchFamily="18" charset="0"/>
              </a:rPr>
              <a:t> Since p-value&lt; level of significance=0.05 we will reject null hypothesis and conclude that at least one of coefficient is non-zero. (conclusion based on p-value given in the table)</a:t>
            </a:r>
          </a:p>
        </p:txBody>
      </p:sp>
    </p:spTree>
    <p:extLst>
      <p:ext uri="{BB962C8B-B14F-4D97-AF65-F5344CB8AC3E}">
        <p14:creationId xmlns:p14="http://schemas.microsoft.com/office/powerpoint/2010/main" val="1089746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945" y="155864"/>
            <a:ext cx="11062855" cy="6021099"/>
          </a:xfrm>
        </p:spPr>
        <p:txBody>
          <a:bodyPr>
            <a:normAutofit/>
          </a:bodyPr>
          <a:lstStyle/>
          <a:p>
            <a:pPr marL="0" indent="0">
              <a:buNone/>
            </a:pPr>
            <a:r>
              <a:rPr lang="en-US" sz="1600" b="1" dirty="0"/>
              <a:t>Interaction Model:  </a:t>
            </a:r>
            <a:r>
              <a:rPr lang="en-US" sz="1600" dirty="0"/>
              <a:t>An interaction model with qualitative predictors </a:t>
            </a:r>
          </a:p>
          <a:p>
            <a:pPr marL="0" indent="0">
              <a:buNone/>
            </a:pPr>
            <a:r>
              <a:rPr lang="en-US" sz="1600" dirty="0">
                <a:solidFill>
                  <a:srgbClr val="002060"/>
                </a:solidFill>
              </a:rPr>
              <a:t>&gt;</a:t>
            </a:r>
            <a:r>
              <a:rPr lang="en-US" sz="1600" b="1" dirty="0" err="1">
                <a:solidFill>
                  <a:srgbClr val="002060"/>
                </a:solidFill>
              </a:rPr>
              <a:t>cor</a:t>
            </a:r>
            <a:r>
              <a:rPr lang="en-US" sz="1600" b="1" dirty="0">
                <a:solidFill>
                  <a:srgbClr val="002060"/>
                </a:solidFill>
              </a:rPr>
              <a:t>(trial)  </a:t>
            </a:r>
            <a:r>
              <a:rPr lang="en-US" sz="1600" dirty="0">
                <a:solidFill>
                  <a:srgbClr val="002060"/>
                </a:solidFill>
              </a:rPr>
              <a:t>// finding correlations between attributes (35X35 matrix)</a:t>
            </a:r>
          </a:p>
          <a:p>
            <a:pPr marL="0" indent="0">
              <a:buNone/>
            </a:pPr>
            <a:endParaRPr lang="en-US" sz="2000" dirty="0">
              <a:solidFill>
                <a:srgbClr val="002060"/>
              </a:solidFill>
            </a:endParaRPr>
          </a:p>
          <a:p>
            <a:pPr marL="0" indent="0">
              <a:buNone/>
            </a:pPr>
            <a:endParaRPr lang="en-US" sz="2000" dirty="0">
              <a:solidFill>
                <a:srgbClr val="00206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417217858"/>
              </p:ext>
            </p:extLst>
          </p:nvPr>
        </p:nvGraphicFramePr>
        <p:xfrm>
          <a:off x="1631373" y="1215231"/>
          <a:ext cx="4468090" cy="4790715"/>
        </p:xfrm>
        <a:graphic>
          <a:graphicData uri="http://schemas.openxmlformats.org/drawingml/2006/table">
            <a:tbl>
              <a:tblPr>
                <a:tableStyleId>{5940675A-B579-460E-94D1-54222C63F5DA}</a:tableStyleId>
              </a:tblPr>
              <a:tblGrid>
                <a:gridCol w="4468090">
                  <a:extLst>
                    <a:ext uri="{9D8B030D-6E8A-4147-A177-3AD203B41FA5}">
                      <a16:colId xmlns:a16="http://schemas.microsoft.com/office/drawing/2014/main" xmlns="" val="20000"/>
                    </a:ext>
                  </a:extLst>
                </a:gridCol>
              </a:tblGrid>
              <a:tr h="319381">
                <a:tc>
                  <a:txBody>
                    <a:bodyPr/>
                    <a:lstStyle/>
                    <a:p>
                      <a:pPr algn="r" fontAlgn="ctr"/>
                      <a:r>
                        <a:rPr lang="en-US" sz="1000" u="none" strike="noStrike" dirty="0">
                          <a:effectLst/>
                        </a:rPr>
                        <a:t>                                </a:t>
                      </a:r>
                      <a:r>
                        <a:rPr lang="en-US" sz="1000" u="none" strike="noStrike" dirty="0" err="1">
                          <a:effectLst/>
                        </a:rPr>
                        <a:t>n_tokens_title</a:t>
                      </a:r>
                      <a:r>
                        <a:rPr lang="en-US" sz="1000" u="none" strike="noStrike" dirty="0">
                          <a:effectLst/>
                        </a:rPr>
                        <a:t> </a:t>
                      </a:r>
                      <a:r>
                        <a:rPr lang="en-US" sz="1000" u="none" strike="noStrike" dirty="0" err="1">
                          <a:effectLst/>
                        </a:rPr>
                        <a:t>n_tokens_content</a:t>
                      </a:r>
                      <a:r>
                        <a:rPr lang="en-US" sz="1000" u="none" strike="noStrike" dirty="0">
                          <a:effectLst/>
                        </a:rPr>
                        <a:t> </a:t>
                      </a:r>
                      <a:r>
                        <a:rPr lang="en-US" sz="1000" u="none" strike="noStrike" dirty="0" err="1">
                          <a:effectLst/>
                        </a:rPr>
                        <a:t>n_unique_tokens</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0"/>
                  </a:ext>
                </a:extLst>
              </a:tr>
              <a:tr h="319381">
                <a:tc>
                  <a:txBody>
                    <a:bodyPr/>
                    <a:lstStyle/>
                    <a:p>
                      <a:pPr algn="r" fontAlgn="ctr"/>
                      <a:r>
                        <a:rPr lang="en-US" sz="1000" u="none" strike="noStrike" dirty="0" err="1">
                          <a:effectLst/>
                        </a:rPr>
                        <a:t>n_tokens_title</a:t>
                      </a:r>
                      <a:r>
                        <a:rPr lang="en-US" sz="1000" u="none" strike="noStrike" dirty="0">
                          <a:effectLst/>
                        </a:rPr>
                        <a:t>                   1.0000000000     0.0181596482   -5.318225e-03</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1"/>
                  </a:ext>
                </a:extLst>
              </a:tr>
              <a:tr h="319381">
                <a:tc>
                  <a:txBody>
                    <a:bodyPr/>
                    <a:lstStyle/>
                    <a:p>
                      <a:pPr algn="r" fontAlgn="ctr"/>
                      <a:r>
                        <a:rPr lang="en-US" sz="1000" u="none" strike="noStrike" dirty="0" err="1">
                          <a:effectLst/>
                        </a:rPr>
                        <a:t>n_tokens_content</a:t>
                      </a:r>
                      <a:r>
                        <a:rPr lang="en-US" sz="1000" u="none" strike="noStrike" dirty="0">
                          <a:effectLst/>
                        </a:rPr>
                        <a:t>                 0.0181596482     1.0000000000   -0.870366851</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2"/>
                  </a:ext>
                </a:extLst>
              </a:tr>
              <a:tr h="319381">
                <a:tc>
                  <a:txBody>
                    <a:bodyPr/>
                    <a:lstStyle/>
                    <a:p>
                      <a:pPr algn="r" fontAlgn="ctr"/>
                      <a:r>
                        <a:rPr lang="en-US" sz="1000" u="none" strike="noStrike" dirty="0" err="1">
                          <a:effectLst/>
                        </a:rPr>
                        <a:t>n_unique_tokens</a:t>
                      </a:r>
                      <a:r>
                        <a:rPr lang="en-US" sz="1000" u="none" strike="noStrike" dirty="0">
                          <a:effectLst/>
                        </a:rPr>
                        <a:t>                 -0.0053182250    -0.870366851    1.000000e+00</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3"/>
                  </a:ext>
                </a:extLst>
              </a:tr>
              <a:tr h="319381">
                <a:tc>
                  <a:txBody>
                    <a:bodyPr/>
                    <a:lstStyle/>
                    <a:p>
                      <a:pPr algn="r" fontAlgn="ctr"/>
                      <a:r>
                        <a:rPr lang="en-US" sz="1000" u="none" strike="noStrike" dirty="0" err="1">
                          <a:effectLst/>
                        </a:rPr>
                        <a:t>n_non_stop_words</a:t>
                      </a:r>
                      <a:r>
                        <a:rPr lang="en-US" sz="1000" u="none" strike="noStrike" dirty="0">
                          <a:effectLst/>
                        </a:rPr>
                        <a:t>                -0.0047539133     0.0175117542    9.995717e-01</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4"/>
                  </a:ext>
                </a:extLst>
              </a:tr>
              <a:tr h="319381">
                <a:tc>
                  <a:txBody>
                    <a:bodyPr/>
                    <a:lstStyle/>
                    <a:p>
                      <a:pPr algn="r" fontAlgn="ctr"/>
                      <a:r>
                        <a:rPr lang="en-US" sz="1000" u="none" strike="noStrike" dirty="0" err="1">
                          <a:effectLst/>
                        </a:rPr>
                        <a:t>n_non_stop_unique_tokens</a:t>
                      </a:r>
                      <a:r>
                        <a:rPr lang="en-US" sz="1000" u="none" strike="noStrike" dirty="0">
                          <a:effectLst/>
                        </a:rPr>
                        <a:t>        -0.0054197614     0.0003732513    9.998515e-01</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5"/>
                  </a:ext>
                </a:extLst>
              </a:tr>
              <a:tr h="319381">
                <a:tc>
                  <a:txBody>
                    <a:bodyPr/>
                    <a:lstStyle/>
                    <a:p>
                      <a:pPr algn="r" fontAlgn="ctr"/>
                      <a:r>
                        <a:rPr lang="en-US" sz="1000" u="none" strike="noStrike" dirty="0" err="1">
                          <a:effectLst/>
                        </a:rPr>
                        <a:t>num_hrefs</a:t>
                      </a:r>
                      <a:r>
                        <a:rPr lang="en-US" sz="1000" u="none" strike="noStrike" dirty="0">
                          <a:effectLst/>
                        </a:rPr>
                        <a:t>                       -0.0534962477     0.4230650898   -4.351648e-03</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6"/>
                  </a:ext>
                </a:extLst>
              </a:tr>
              <a:tr h="319381">
                <a:tc>
                  <a:txBody>
                    <a:bodyPr/>
                    <a:lstStyle/>
                    <a:p>
                      <a:pPr algn="r" fontAlgn="ctr"/>
                      <a:r>
                        <a:rPr lang="en-US" sz="1000" u="none" strike="noStrike" dirty="0" err="1">
                          <a:effectLst/>
                        </a:rPr>
                        <a:t>num_self_hrefs</a:t>
                      </a:r>
                      <a:r>
                        <a:rPr lang="en-US" sz="1000" u="none" strike="noStrike" dirty="0">
                          <a:effectLst/>
                        </a:rPr>
                        <a:t>                  -0.0148561753     0.3046821483    6.620329e-03</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7"/>
                  </a:ext>
                </a:extLst>
              </a:tr>
              <a:tr h="319381">
                <a:tc>
                  <a:txBody>
                    <a:bodyPr/>
                    <a:lstStyle/>
                    <a:p>
                      <a:pPr algn="r" fontAlgn="ctr"/>
                      <a:r>
                        <a:rPr lang="en-US" sz="1000" u="none" strike="noStrike" dirty="0" err="1">
                          <a:effectLst/>
                        </a:rPr>
                        <a:t>num_imgs</a:t>
                      </a:r>
                      <a:r>
                        <a:rPr lang="en-US" sz="1000" u="none" strike="noStrike" dirty="0">
                          <a:effectLst/>
                        </a:rPr>
                        <a:t>                        -0.8800583117     0.3426003965    1.880174e-02</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8"/>
                  </a:ext>
                </a:extLst>
              </a:tr>
              <a:tr h="319381">
                <a:tc>
                  <a:txBody>
                    <a:bodyPr/>
                    <a:lstStyle/>
                    <a:p>
                      <a:pPr algn="r" fontAlgn="ctr"/>
                      <a:r>
                        <a:rPr lang="en-US" sz="1000" u="none" strike="noStrike" dirty="0" err="1">
                          <a:effectLst/>
                        </a:rPr>
                        <a:t>average_token_length</a:t>
                      </a:r>
                      <a:r>
                        <a:rPr lang="en-US" sz="1000" u="none" strike="noStrike" dirty="0">
                          <a:effectLst/>
                        </a:rPr>
                        <a:t>            -0.0714025429     0.1677891783    2.640692e-02</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9"/>
                  </a:ext>
                </a:extLst>
              </a:tr>
              <a:tr h="319381">
                <a:tc>
                  <a:txBody>
                    <a:bodyPr/>
                    <a:lstStyle/>
                    <a:p>
                      <a:pPr algn="r" fontAlgn="ctr"/>
                      <a:r>
                        <a:rPr lang="en-US" sz="1000" u="none" strike="noStrike" dirty="0" err="1">
                          <a:effectLst/>
                        </a:rPr>
                        <a:t>num_keywords</a:t>
                      </a:r>
                      <a:r>
                        <a:rPr lang="en-US" sz="1000" u="none" strike="noStrike" dirty="0">
                          <a:effectLst/>
                        </a:rPr>
                        <a:t>                    -0.0607695700     0.0728447828   -3.679451e-03</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10"/>
                  </a:ext>
                </a:extLst>
              </a:tr>
              <a:tr h="319381">
                <a:tc>
                  <a:txBody>
                    <a:bodyPr/>
                    <a:lstStyle/>
                    <a:p>
                      <a:pPr algn="r" fontAlgn="ctr"/>
                      <a:r>
                        <a:rPr lang="en-US" sz="1000" u="none" strike="noStrike" dirty="0" err="1">
                          <a:effectLst/>
                        </a:rPr>
                        <a:t>data_channel_is_lifestyle</a:t>
                      </a:r>
                      <a:r>
                        <a:rPr lang="en-US" sz="1000" u="none" strike="noStrike" dirty="0">
                          <a:effectLst/>
                        </a:rPr>
                        <a:t>       -0.0708153002     0.0375482912   -1.652873e-03</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11"/>
                  </a:ext>
                </a:extLst>
              </a:tr>
              <a:tr h="319381">
                <a:tc>
                  <a:txBody>
                    <a:bodyPr/>
                    <a:lstStyle/>
                    <a:p>
                      <a:pPr algn="r" fontAlgn="ctr"/>
                      <a:r>
                        <a:rPr lang="en-US" sz="1000" u="none" strike="noStrike" dirty="0" err="1">
                          <a:effectLst/>
                        </a:rPr>
                        <a:t>data_channel_is_entertainment</a:t>
                      </a:r>
                      <a:r>
                        <a:rPr lang="en-US" sz="1000" u="none" strike="noStrike" dirty="0">
                          <a:effectLst/>
                        </a:rPr>
                        <a:t>    0.1327905957     0.0601997821    1.101618e-02</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12"/>
                  </a:ext>
                </a:extLst>
              </a:tr>
              <a:tr h="319381">
                <a:tc>
                  <a:txBody>
                    <a:bodyPr/>
                    <a:lstStyle/>
                    <a:p>
                      <a:pPr algn="r" fontAlgn="ctr"/>
                      <a:r>
                        <a:rPr lang="en-US" sz="1000" u="none" strike="noStrike" dirty="0" err="1">
                          <a:effectLst/>
                        </a:rPr>
                        <a:t>data_channel_is_bus</a:t>
                      </a:r>
                      <a:r>
                        <a:rPr lang="en-US" sz="1000" u="none" strike="noStrike" dirty="0">
                          <a:effectLst/>
                        </a:rPr>
                        <a:t>             -0.0239021034    -0.6001053314   -2.640237e-04</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13"/>
                  </a:ext>
                </a:extLst>
              </a:tr>
              <a:tr h="319381">
                <a:tc>
                  <a:txBody>
                    <a:bodyPr/>
                    <a:lstStyle/>
                    <a:p>
                      <a:pPr algn="r" fontAlgn="ctr"/>
                      <a:r>
                        <a:rPr lang="en-US" sz="1000" u="none" strike="noStrike" dirty="0" err="1">
                          <a:effectLst/>
                        </a:rPr>
                        <a:t>data_channel_is_socmed</a:t>
                      </a:r>
                      <a:r>
                        <a:rPr lang="en-US" sz="1000" u="none" strike="noStrike" dirty="0">
                          <a:effectLst/>
                        </a:rPr>
                        <a:t>          -0.0903939390     0.0334237025   -9.446716e-04</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14"/>
                  </a:ext>
                </a:extLst>
              </a:tr>
            </a:tbl>
          </a:graphicData>
        </a:graphic>
      </p:graphicFrame>
      <p:sp>
        <p:nvSpPr>
          <p:cNvPr id="7" name="TextBox 6"/>
          <p:cNvSpPr txBox="1"/>
          <p:nvPr/>
        </p:nvSpPr>
        <p:spPr>
          <a:xfrm>
            <a:off x="6431973" y="1485900"/>
            <a:ext cx="4634345" cy="1107996"/>
          </a:xfrm>
          <a:prstGeom prst="rect">
            <a:avLst/>
          </a:prstGeom>
          <a:noFill/>
        </p:spPr>
        <p:txBody>
          <a:bodyPr wrap="square" rtlCol="0">
            <a:spAutoFit/>
          </a:bodyPr>
          <a:lstStyle/>
          <a:p>
            <a:r>
              <a:rPr lang="en-US" sz="1600" dirty="0"/>
              <a:t>By observing this matrix, we picked strongly negative and strongly positive correlated attributes </a:t>
            </a:r>
            <a:r>
              <a:rPr lang="en-US" altLang="en-US" sz="1600" dirty="0"/>
              <a:t>r=± </a:t>
            </a:r>
            <a:r>
              <a:rPr lang="en-US" altLang="en-US" sz="1400" dirty="0"/>
              <a:t>0.8-</a:t>
            </a:r>
            <a:r>
              <a:rPr lang="en-US" altLang="en-US" sz="1600" dirty="0"/>
              <a:t> to ±1</a:t>
            </a:r>
            <a:endParaRPr lang="en-US" sz="1600" dirty="0"/>
          </a:p>
          <a:p>
            <a:endParaRPr lang="en-US" dirty="0"/>
          </a:p>
        </p:txBody>
      </p:sp>
    </p:spTree>
    <p:extLst>
      <p:ext uri="{BB962C8B-B14F-4D97-AF65-F5344CB8AC3E}">
        <p14:creationId xmlns:p14="http://schemas.microsoft.com/office/powerpoint/2010/main" val="2234785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24446" y="676081"/>
            <a:ext cx="11897833"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2060"/>
                </a:solidFill>
                <a:effectLst/>
              </a:rPr>
              <a:t>&gt;model11&lt;lm(shares~n_tokens_title+n_tokens_content+n_unique_tokens+num_hrefs+num_self_hrefs+num_imgs+average_token_length+num_keywords+data_channel_is_lifestyle+data_channel_is_entertainment+data_channel_is_bus+data_channel_is_socmed+data_channel_is_tech+data_channel_is_world+kw_avg_min++kw_max_avg+kw_avg_avg+self_reference_avg_sharess+weekday_is_monday+weekday_is_tuesday+weekday_is_wednesday+weekday_is_thursday+weekday_is_friday+ weekday_is_saturday+LDA_00+LDA_01+LDA_02+LDA_03+LDA_04+global_subjectivity+global_rate_positive_words+global_rate_negative_words+avg_positive_polarity+avg_negative_polarity+title_sentiment_polarity+num_hrefs*</a:t>
            </a:r>
            <a:r>
              <a:rPr kumimoji="0" lang="en-US" altLang="en-US" sz="1600" b="1" i="0" u="none" strike="noStrike" cap="none" normalizeH="0" baseline="0" dirty="0" err="1">
                <a:ln>
                  <a:noFill/>
                </a:ln>
                <a:solidFill>
                  <a:srgbClr val="002060"/>
                </a:solidFill>
                <a:effectLst/>
              </a:rPr>
              <a:t>num_self_hrefs+n_tokens_content</a:t>
            </a:r>
            <a:r>
              <a:rPr kumimoji="0" lang="en-US" altLang="en-US" sz="1600" b="1" i="0" u="none" strike="noStrike" cap="none" normalizeH="0" baseline="0" dirty="0">
                <a:ln>
                  <a:noFill/>
                </a:ln>
                <a:solidFill>
                  <a:srgbClr val="002060"/>
                </a:solidFill>
                <a:effectLst/>
              </a:rPr>
              <a:t>*</a:t>
            </a:r>
            <a:r>
              <a:rPr kumimoji="0" lang="en-US" altLang="en-US" sz="1600" b="1" i="0" u="none" strike="noStrike" cap="none" normalizeH="0" baseline="0" dirty="0" err="1">
                <a:ln>
                  <a:noFill/>
                </a:ln>
                <a:solidFill>
                  <a:srgbClr val="002060"/>
                </a:solidFill>
                <a:effectLst/>
              </a:rPr>
              <a:t>n_unique_tokens,data</a:t>
            </a:r>
            <a:r>
              <a:rPr kumimoji="0" lang="en-US" altLang="en-US" sz="1600" b="1" i="0" u="none" strike="noStrike" cap="none" normalizeH="0" baseline="0" dirty="0">
                <a:ln>
                  <a:noFill/>
                </a:ln>
                <a:solidFill>
                  <a:srgbClr val="002060"/>
                </a:solidFill>
                <a:effectLst/>
              </a:rPr>
              <a:t> = trial) </a:t>
            </a:r>
          </a:p>
        </p:txBody>
      </p:sp>
      <p:sp>
        <p:nvSpPr>
          <p:cNvPr id="6" name="Rectangle 5"/>
          <p:cNvSpPr/>
          <p:nvPr/>
        </p:nvSpPr>
        <p:spPr>
          <a:xfrm>
            <a:off x="124446" y="2694306"/>
            <a:ext cx="11897833" cy="1815882"/>
          </a:xfrm>
          <a:prstGeom prst="rect">
            <a:avLst/>
          </a:prstGeom>
        </p:spPr>
        <p:txBody>
          <a:bodyPr wrap="square">
            <a:spAutoFit/>
          </a:bodyPr>
          <a:lstStyle/>
          <a:p>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E(y)=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0+</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1n_tokens_title+</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2n_tokens_content+</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3n_unique_tokens+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4num_hrefs+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5num_self_hrefs+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6num_imgs+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7average_token_length+</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8num_keywords+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9data_channel_is_lifestyle+</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β10</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data_channel_is_entertainment+</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11data_channel_is_bus+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12data_channel_is_socmed+</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13data_channel_is_tech+</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14data_channel_is_world+</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15kw_avg_min+</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16kw_max_avg+</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17kw_avg_avg+</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β18</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self_reference_avg_shares+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19weekday_is_monday+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20weekday_is_tuesday+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21weekday_is_wednesday+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22weekday_is_thursday+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23weekday_is_friday+ </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24weekday_is_saturday+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β25</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LDA_00+</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26LDA_01+</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27LDA_02+</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28LDA_03+</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329LDA_04+</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30global_subjectivity+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31global_rate_positive_words+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32global_rate_negative_words+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33avg_positive_polarity+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34avg_negative_polarity+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35title_sentiment_polarity+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36num_hrefs*</a:t>
            </a:r>
            <a:r>
              <a:rPr kumimoji="0" lang="en-US" altLang="en-US" sz="16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num_self_hrefs</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37n_tokens_content*</a:t>
            </a:r>
            <a:r>
              <a:rPr kumimoji="0" lang="en-US" altLang="en-US" sz="16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n_unique_tokens</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ε</a:t>
            </a:r>
            <a:endParaRPr lang="en-US" sz="1600" dirty="0"/>
          </a:p>
        </p:txBody>
      </p:sp>
      <p:sp>
        <p:nvSpPr>
          <p:cNvPr id="7" name="TextBox 6"/>
          <p:cNvSpPr txBox="1"/>
          <p:nvPr/>
        </p:nvSpPr>
        <p:spPr>
          <a:xfrm>
            <a:off x="124446" y="147637"/>
            <a:ext cx="2286244" cy="369332"/>
          </a:xfrm>
          <a:prstGeom prst="rect">
            <a:avLst/>
          </a:prstGeom>
          <a:noFill/>
        </p:spPr>
        <p:txBody>
          <a:bodyPr wrap="square" rtlCol="0">
            <a:spAutoFit/>
          </a:bodyPr>
          <a:lstStyle/>
          <a:p>
            <a:r>
              <a:rPr lang="en-US" b="1" dirty="0">
                <a:solidFill>
                  <a:srgbClr val="002060"/>
                </a:solidFill>
              </a:rPr>
              <a:t>MODEL B</a:t>
            </a:r>
          </a:p>
        </p:txBody>
      </p:sp>
    </p:spTree>
    <p:extLst>
      <p:ext uri="{BB962C8B-B14F-4D97-AF65-F5344CB8AC3E}">
        <p14:creationId xmlns:p14="http://schemas.microsoft.com/office/powerpoint/2010/main" val="3446316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295160360"/>
              </p:ext>
            </p:extLst>
          </p:nvPr>
        </p:nvGraphicFramePr>
        <p:xfrm>
          <a:off x="311728" y="1153390"/>
          <a:ext cx="4405745" cy="5324643"/>
        </p:xfrm>
        <a:graphic>
          <a:graphicData uri="http://schemas.openxmlformats.org/drawingml/2006/table">
            <a:tbl>
              <a:tblPr>
                <a:tableStyleId>{5940675A-B579-460E-94D1-54222C63F5DA}</a:tableStyleId>
              </a:tblPr>
              <a:tblGrid>
                <a:gridCol w="4405745">
                  <a:extLst>
                    <a:ext uri="{9D8B030D-6E8A-4147-A177-3AD203B41FA5}">
                      <a16:colId xmlns:a16="http://schemas.microsoft.com/office/drawing/2014/main" xmlns="" val="20000"/>
                    </a:ext>
                  </a:extLst>
                </a:gridCol>
              </a:tblGrid>
              <a:tr h="126248">
                <a:tc>
                  <a:txBody>
                    <a:bodyPr/>
                    <a:lstStyle/>
                    <a:p>
                      <a:pPr algn="l" fontAlgn="ctr"/>
                      <a:r>
                        <a:rPr lang="en-US" sz="1000" u="none" strike="noStrike" dirty="0">
                          <a:solidFill>
                            <a:schemeClr val="bg1"/>
                          </a:solidFill>
                          <a:effectLst/>
                        </a:rPr>
                        <a:t>Coefficients:</a:t>
                      </a:r>
                      <a:endParaRPr lang="en-US" sz="1000" b="0" i="0" u="none" strike="noStrike" dirty="0">
                        <a:solidFill>
                          <a:schemeClr val="bg1"/>
                        </a:solidFill>
                        <a:effectLst/>
                        <a:latin typeface="Lucida Console" panose="020B0609040504020204" pitchFamily="49" charset="0"/>
                      </a:endParaRPr>
                    </a:p>
                  </a:txBody>
                  <a:tcPr marL="9525" marR="9525" marT="9525" marB="0" anchor="ctr">
                    <a:solidFill>
                      <a:srgbClr val="002060"/>
                    </a:solidFill>
                  </a:tcPr>
                </a:tc>
                <a:extLst>
                  <a:ext uri="{0D108BD9-81ED-4DB2-BD59-A6C34878D82A}">
                    <a16:rowId xmlns:a16="http://schemas.microsoft.com/office/drawing/2014/main" xmlns="" val="10000"/>
                  </a:ext>
                </a:extLst>
              </a:tr>
              <a:tr h="271722">
                <a:tc>
                  <a:txBody>
                    <a:bodyPr/>
                    <a:lstStyle/>
                    <a:p>
                      <a:pPr algn="l" fontAlgn="ctr"/>
                      <a:r>
                        <a:rPr lang="en-US" sz="1000" u="none" strike="noStrike">
                          <a:effectLst/>
                        </a:rPr>
                        <a:t>                                   Estimate Std. Error t value Pr(&gt;|t|)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1"/>
                  </a:ext>
                </a:extLst>
              </a:tr>
              <a:tr h="271722">
                <a:tc>
                  <a:txBody>
                    <a:bodyPr/>
                    <a:lstStyle/>
                    <a:p>
                      <a:pPr algn="l" fontAlgn="ctr"/>
                      <a:r>
                        <a:rPr lang="pt-BR" sz="1000" u="none" strike="noStrike">
                          <a:effectLst/>
                        </a:rPr>
                        <a:t>(Intercept)                       5.146e+06  1.639e+06   3.139 0.001695 ** </a:t>
                      </a:r>
                      <a:endParaRPr lang="pt-B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2"/>
                  </a:ext>
                </a:extLst>
              </a:tr>
              <a:tr h="271722">
                <a:tc>
                  <a:txBody>
                    <a:bodyPr/>
                    <a:lstStyle/>
                    <a:p>
                      <a:pPr algn="l" fontAlgn="ctr"/>
                      <a:r>
                        <a:rPr lang="pt-BR" sz="1000" u="none" strike="noStrike">
                          <a:effectLst/>
                        </a:rPr>
                        <a:t>n_tokens_title                    7.174e+01  2.797e+01   2.565 0.010319 *  </a:t>
                      </a:r>
                      <a:endParaRPr lang="pt-B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3"/>
                  </a:ext>
                </a:extLst>
              </a:tr>
              <a:tr h="271722">
                <a:tc>
                  <a:txBody>
                    <a:bodyPr/>
                    <a:lstStyle/>
                    <a:p>
                      <a:pPr algn="l" fontAlgn="ctr"/>
                      <a:r>
                        <a:rPr lang="pt-BR" sz="1000" u="none" strike="noStrike">
                          <a:effectLst/>
                        </a:rPr>
                        <a:t>n_tokens_content                  2.503e+00  4.973e-01   5.033 4.84e-07 ***</a:t>
                      </a:r>
                      <a:endParaRPr lang="pt-B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4"/>
                  </a:ext>
                </a:extLst>
              </a:tr>
              <a:tr h="271722">
                <a:tc>
                  <a:txBody>
                    <a:bodyPr/>
                    <a:lstStyle/>
                    <a:p>
                      <a:pPr algn="l" fontAlgn="ctr"/>
                      <a:r>
                        <a:rPr lang="pt-BR" sz="1000" u="none" strike="noStrike">
                          <a:effectLst/>
                        </a:rPr>
                        <a:t>n_unique_tokens                   1.996e+03  8.500e+02   2.348 0.018884 *  </a:t>
                      </a:r>
                      <a:endParaRPr lang="pt-B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5"/>
                  </a:ext>
                </a:extLst>
              </a:tr>
              <a:tr h="271722">
                <a:tc>
                  <a:txBody>
                    <a:bodyPr/>
                    <a:lstStyle/>
                    <a:p>
                      <a:pPr algn="l" fontAlgn="ctr"/>
                      <a:r>
                        <a:rPr lang="pt-BR" sz="1000" u="none" strike="noStrike">
                          <a:effectLst/>
                        </a:rPr>
                        <a:t>num_hrefs                         3.312e+01  7.358e+00   4.501 6.77e-06 ***</a:t>
                      </a:r>
                      <a:endParaRPr lang="pt-B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6"/>
                  </a:ext>
                </a:extLst>
              </a:tr>
              <a:tr h="271722">
                <a:tc>
                  <a:txBody>
                    <a:bodyPr/>
                    <a:lstStyle/>
                    <a:p>
                      <a:pPr algn="l" fontAlgn="ctr"/>
                      <a:r>
                        <a:rPr lang="pt-BR" sz="1000" u="none" strike="noStrike">
                          <a:effectLst/>
                        </a:rPr>
                        <a:t>num_self_hrefs                   -7.287e+01  2.555e+01  -2.852 0.004344 ** </a:t>
                      </a:r>
                      <a:endParaRPr lang="pt-B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7"/>
                  </a:ext>
                </a:extLst>
              </a:tr>
              <a:tr h="271722">
                <a:tc>
                  <a:txBody>
                    <a:bodyPr/>
                    <a:lstStyle/>
                    <a:p>
                      <a:pPr algn="l" fontAlgn="ctr"/>
                      <a:r>
                        <a:rPr lang="pt-BR" sz="1000" u="none" strike="noStrike">
                          <a:effectLst/>
                        </a:rPr>
                        <a:t>num_imgs                          8.351e+00  8.372e+00   0.997 0.318543    </a:t>
                      </a:r>
                      <a:endParaRPr lang="pt-B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8"/>
                  </a:ext>
                </a:extLst>
              </a:tr>
              <a:tr h="271722">
                <a:tc>
                  <a:txBody>
                    <a:bodyPr/>
                    <a:lstStyle/>
                    <a:p>
                      <a:pPr algn="l" fontAlgn="ctr"/>
                      <a:r>
                        <a:rPr lang="en-US" sz="1000" u="none" strike="noStrike">
                          <a:effectLst/>
                        </a:rPr>
                        <a:t>average_token_length             -4.309e+02  1.366e+02  -3.155 0.001607 **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09"/>
                  </a:ext>
                </a:extLst>
              </a:tr>
              <a:tr h="271722">
                <a:tc>
                  <a:txBody>
                    <a:bodyPr/>
                    <a:lstStyle/>
                    <a:p>
                      <a:pPr algn="l" fontAlgn="ctr"/>
                      <a:r>
                        <a:rPr lang="pt-BR" sz="1000" u="none" strike="noStrike">
                          <a:effectLst/>
                        </a:rPr>
                        <a:t>num_keywords                      1.107e+02  3.271e+01   3.382 0.000719 ***</a:t>
                      </a:r>
                      <a:endParaRPr lang="pt-BR"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10"/>
                  </a:ext>
                </a:extLst>
              </a:tr>
              <a:tr h="271722">
                <a:tc>
                  <a:txBody>
                    <a:bodyPr/>
                    <a:lstStyle/>
                    <a:p>
                      <a:pPr algn="l" fontAlgn="ctr"/>
                      <a:r>
                        <a:rPr lang="it-IT" sz="1000" u="none" strike="noStrike">
                          <a:effectLst/>
                        </a:rPr>
                        <a:t>data_channel_is_lifestyle        -1.054e+03  3.888e+02  -2.711 0.006702 ** </a:t>
                      </a:r>
                      <a:endParaRPr lang="it-IT"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11"/>
                  </a:ext>
                </a:extLst>
              </a:tr>
              <a:tr h="271722">
                <a:tc>
                  <a:txBody>
                    <a:bodyPr/>
                    <a:lstStyle/>
                    <a:p>
                      <a:pPr algn="l" fontAlgn="ctr"/>
                      <a:r>
                        <a:rPr lang="en-US" sz="1000" u="none" strike="noStrike">
                          <a:effectLst/>
                        </a:rPr>
                        <a:t>data_channel_is_entertainment    -1.350e+03  2.443e+02  -5.528 3.27e-08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12"/>
                  </a:ext>
                </a:extLst>
              </a:tr>
              <a:tr h="271722">
                <a:tc>
                  <a:txBody>
                    <a:bodyPr/>
                    <a:lstStyle/>
                    <a:p>
                      <a:pPr algn="l" fontAlgn="ctr"/>
                      <a:r>
                        <a:rPr lang="en-US" sz="1000" u="none" strike="noStrike">
                          <a:effectLst/>
                        </a:rPr>
                        <a:t>data_channel_is_bus              -1.111e+03  3.784e+02  -2.937 0.003317 **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13"/>
                  </a:ext>
                </a:extLst>
              </a:tr>
              <a:tr h="271722">
                <a:tc>
                  <a:txBody>
                    <a:bodyPr/>
                    <a:lstStyle/>
                    <a:p>
                      <a:pPr algn="l" fontAlgn="ctr"/>
                      <a:r>
                        <a:rPr lang="it-IT" sz="1000" u="none" strike="noStrike">
                          <a:effectLst/>
                        </a:rPr>
                        <a:t>data_channel_is_socmed           -7.849e+02  3.645e+02  -2.154 0.031284 *  </a:t>
                      </a:r>
                      <a:endParaRPr lang="it-IT"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14"/>
                  </a:ext>
                </a:extLst>
              </a:tr>
              <a:tr h="271722">
                <a:tc>
                  <a:txBody>
                    <a:bodyPr/>
                    <a:lstStyle/>
                    <a:p>
                      <a:pPr algn="l" fontAlgn="ctr"/>
                      <a:r>
                        <a:rPr lang="it-IT" sz="1000" u="none" strike="noStrike">
                          <a:effectLst/>
                        </a:rPr>
                        <a:t>data_channel_is_tech             -7.697e+02  3.669e+02  -2.098 0.035929 *  </a:t>
                      </a:r>
                      <a:endParaRPr lang="it-IT"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15"/>
                  </a:ext>
                </a:extLst>
              </a:tr>
              <a:tr h="271722">
                <a:tc>
                  <a:txBody>
                    <a:bodyPr/>
                    <a:lstStyle/>
                    <a:p>
                      <a:pPr algn="l" fontAlgn="ctr"/>
                      <a:r>
                        <a:rPr lang="en-US" sz="1000" u="none" strike="noStrike">
                          <a:effectLst/>
                        </a:rPr>
                        <a:t>data_channel_is_world            -6.786e+02  3.691e+02  -1.838 0.066014 .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16"/>
                  </a:ext>
                </a:extLst>
              </a:tr>
              <a:tr h="271722">
                <a:tc>
                  <a:txBody>
                    <a:bodyPr/>
                    <a:lstStyle/>
                    <a:p>
                      <a:pPr algn="l" fontAlgn="ctr"/>
                      <a:r>
                        <a:rPr lang="en-US" sz="1000" u="none" strike="noStrike">
                          <a:effectLst/>
                        </a:rPr>
                        <a:t>kw_avg_min                        2.887e-01  1.129e-01   2.556 0.010595 *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17"/>
                  </a:ext>
                </a:extLst>
              </a:tr>
              <a:tr h="271722">
                <a:tc>
                  <a:txBody>
                    <a:bodyPr/>
                    <a:lstStyle/>
                    <a:p>
                      <a:pPr algn="l" fontAlgn="ctr"/>
                      <a:r>
                        <a:rPr lang="en-US" sz="1000" u="none" strike="noStrike">
                          <a:effectLst/>
                        </a:rPr>
                        <a:t>kw_max_avg                       -1.136e-01  1.954e-02  -5.813 6.17e-09 ***</a:t>
                      </a:r>
                      <a:endParaRPr lang="en-US" sz="1000" b="0" i="0" u="none" strike="noStrike">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18"/>
                  </a:ext>
                </a:extLst>
              </a:tr>
              <a:tr h="271722">
                <a:tc>
                  <a:txBody>
                    <a:bodyPr/>
                    <a:lstStyle/>
                    <a:p>
                      <a:pPr algn="l" fontAlgn="ctr"/>
                      <a:r>
                        <a:rPr lang="en-US" sz="1000" u="none" strike="noStrike" dirty="0" err="1">
                          <a:effectLst/>
                        </a:rPr>
                        <a:t>kw_avg_avg</a:t>
                      </a:r>
                      <a:r>
                        <a:rPr lang="en-US" sz="1000" u="none" strike="noStrike" dirty="0">
                          <a:effectLst/>
                        </a:rPr>
                        <a:t>                        9.986e-01  9.467e-02  10.548  &lt; 2e-16 ***</a:t>
                      </a:r>
                      <a:endParaRPr lang="en-US" sz="1000" b="0" i="0" u="none" strike="noStrike" dirty="0">
                        <a:solidFill>
                          <a:srgbClr val="00000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xmlns="" val="1001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23848602"/>
              </p:ext>
            </p:extLst>
          </p:nvPr>
        </p:nvGraphicFramePr>
        <p:xfrm>
          <a:off x="5078431" y="1153392"/>
          <a:ext cx="3868142" cy="5324640"/>
        </p:xfrm>
        <a:graphic>
          <a:graphicData uri="http://schemas.openxmlformats.org/drawingml/2006/table">
            <a:tbl>
              <a:tblPr>
                <a:tableStyleId>{5940675A-B579-460E-94D1-54222C63F5DA}</a:tableStyleId>
              </a:tblPr>
              <a:tblGrid>
                <a:gridCol w="3868142">
                  <a:extLst>
                    <a:ext uri="{9D8B030D-6E8A-4147-A177-3AD203B41FA5}">
                      <a16:colId xmlns:a16="http://schemas.microsoft.com/office/drawing/2014/main" xmlns="" val="20000"/>
                    </a:ext>
                  </a:extLst>
                </a:gridCol>
              </a:tblGrid>
              <a:tr h="266232">
                <a:tc>
                  <a:txBody>
                    <a:bodyPr/>
                    <a:lstStyle/>
                    <a:p>
                      <a:pPr algn="l" fontAlgn="ctr"/>
                      <a:r>
                        <a:rPr lang="en-US" sz="900" u="none" strike="noStrike" dirty="0" err="1">
                          <a:effectLst/>
                        </a:rPr>
                        <a:t>self_reference_avg_sharess</a:t>
                      </a:r>
                      <a:r>
                        <a:rPr lang="en-US" sz="900" u="none" strike="noStrike" dirty="0">
                          <a:effectLst/>
                        </a:rPr>
                        <a:t>        2.022e-02  2.441e-03   8.285  &lt; 2e-16 ***</a:t>
                      </a:r>
                      <a:endParaRPr lang="en-US" sz="900" b="0" i="0" u="none" strike="noStrike" dirty="0">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00"/>
                  </a:ext>
                </a:extLst>
              </a:tr>
              <a:tr h="266232">
                <a:tc>
                  <a:txBody>
                    <a:bodyPr/>
                    <a:lstStyle/>
                    <a:p>
                      <a:pPr algn="l" fontAlgn="ctr"/>
                      <a:r>
                        <a:rPr lang="en-US" sz="900" u="none" strike="noStrike">
                          <a:effectLst/>
                        </a:rPr>
                        <a:t>weekday_is_monday                 2.921e+02  2.625e+02   1.113 0.265894    </a:t>
                      </a:r>
                      <a:endParaRPr lang="en-US" sz="900" b="0" i="0" u="none" strike="noStrike">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01"/>
                  </a:ext>
                </a:extLst>
              </a:tr>
              <a:tr h="266232">
                <a:tc>
                  <a:txBody>
                    <a:bodyPr/>
                    <a:lstStyle/>
                    <a:p>
                      <a:pPr algn="l" fontAlgn="ctr"/>
                      <a:r>
                        <a:rPr lang="en-US" sz="900" u="none" strike="noStrike">
                          <a:effectLst/>
                        </a:rPr>
                        <a:t>weekday_is_tuesday               -2.459e+02  2.587e+02  -0.951 0.341809    </a:t>
                      </a:r>
                      <a:endParaRPr lang="en-US" sz="900" b="0" i="0" u="none" strike="noStrike">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02"/>
                  </a:ext>
                </a:extLst>
              </a:tr>
              <a:tr h="266232">
                <a:tc>
                  <a:txBody>
                    <a:bodyPr/>
                    <a:lstStyle/>
                    <a:p>
                      <a:pPr algn="l" fontAlgn="ctr"/>
                      <a:r>
                        <a:rPr lang="en-US" sz="900" u="none" strike="noStrike">
                          <a:effectLst/>
                        </a:rPr>
                        <a:t>weekday_is_wednesday             -8.789e+01  2.587e+02  -0.340 0.734001    </a:t>
                      </a:r>
                      <a:endParaRPr lang="en-US" sz="900" b="0" i="0" u="none" strike="noStrike">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03"/>
                  </a:ext>
                </a:extLst>
              </a:tr>
              <a:tr h="266232">
                <a:tc>
                  <a:txBody>
                    <a:bodyPr/>
                    <a:lstStyle/>
                    <a:p>
                      <a:pPr algn="l" fontAlgn="ctr"/>
                      <a:r>
                        <a:rPr lang="en-US" sz="900" u="none" strike="noStrike">
                          <a:effectLst/>
                        </a:rPr>
                        <a:t>weekday_is_thursday              -2.616e+02  2.592e+02  -1.009 0.312956    </a:t>
                      </a:r>
                      <a:endParaRPr lang="en-US" sz="900" b="0" i="0" u="none" strike="noStrike">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04"/>
                  </a:ext>
                </a:extLst>
              </a:tr>
              <a:tr h="266232">
                <a:tc>
                  <a:txBody>
                    <a:bodyPr/>
                    <a:lstStyle/>
                    <a:p>
                      <a:pPr algn="l" fontAlgn="ctr"/>
                      <a:r>
                        <a:rPr lang="en-US" sz="900" u="none" strike="noStrike">
                          <a:effectLst/>
                        </a:rPr>
                        <a:t>weekday_is_friday                -2.282e+02  2.686e+02  -0.849 0.395624    </a:t>
                      </a:r>
                      <a:endParaRPr lang="en-US" sz="900" b="0" i="0" u="none" strike="noStrike">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05"/>
                  </a:ext>
                </a:extLst>
              </a:tr>
              <a:tr h="266232">
                <a:tc>
                  <a:txBody>
                    <a:bodyPr/>
                    <a:lstStyle/>
                    <a:p>
                      <a:pPr algn="l" fontAlgn="ctr"/>
                      <a:r>
                        <a:rPr lang="en-US" sz="900" u="none" strike="noStrike">
                          <a:effectLst/>
                        </a:rPr>
                        <a:t>weekday_is_saturday               3.889e+02  3.205e+02   1.213 0.225047    </a:t>
                      </a:r>
                      <a:endParaRPr lang="en-US" sz="900" b="0" i="0" u="none" strike="noStrike">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06"/>
                  </a:ext>
                </a:extLst>
              </a:tr>
              <a:tr h="266232">
                <a:tc>
                  <a:txBody>
                    <a:bodyPr/>
                    <a:lstStyle/>
                    <a:p>
                      <a:pPr algn="l" fontAlgn="ctr"/>
                      <a:r>
                        <a:rPr lang="en-US" sz="900" u="none" strike="noStrike">
                          <a:effectLst/>
                        </a:rPr>
                        <a:t>LDA_00                           -5.145e+06  1.639e+06  -3.139 0.001697 ** </a:t>
                      </a:r>
                      <a:endParaRPr lang="en-US" sz="900" b="0" i="0" u="none" strike="noStrike">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07"/>
                  </a:ext>
                </a:extLst>
              </a:tr>
              <a:tr h="266232">
                <a:tc>
                  <a:txBody>
                    <a:bodyPr/>
                    <a:lstStyle/>
                    <a:p>
                      <a:pPr algn="l" fontAlgn="ctr"/>
                      <a:r>
                        <a:rPr lang="en-US" sz="900" u="none" strike="noStrike">
                          <a:effectLst/>
                        </a:rPr>
                        <a:t>LDA_01                           -5.146e+06  1.639e+06  -3.139 0.001694 ** </a:t>
                      </a:r>
                      <a:endParaRPr lang="en-US" sz="900" b="0" i="0" u="none" strike="noStrike">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08"/>
                  </a:ext>
                </a:extLst>
              </a:tr>
              <a:tr h="266232">
                <a:tc>
                  <a:txBody>
                    <a:bodyPr/>
                    <a:lstStyle/>
                    <a:p>
                      <a:pPr algn="l" fontAlgn="ctr"/>
                      <a:r>
                        <a:rPr lang="en-US" sz="900" u="none" strike="noStrike">
                          <a:effectLst/>
                        </a:rPr>
                        <a:t>LDA_02                           -5.147e+06  1.639e+06  -3.140 0.001691 ** </a:t>
                      </a:r>
                      <a:endParaRPr lang="en-US" sz="900" b="0" i="0" u="none" strike="noStrike">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09"/>
                  </a:ext>
                </a:extLst>
              </a:tr>
              <a:tr h="266232">
                <a:tc>
                  <a:txBody>
                    <a:bodyPr/>
                    <a:lstStyle/>
                    <a:p>
                      <a:pPr algn="l" fontAlgn="ctr"/>
                      <a:r>
                        <a:rPr lang="en-US" sz="900" u="none" strike="noStrike">
                          <a:effectLst/>
                        </a:rPr>
                        <a:t>LDA_03                           -5.145e+06  1.639e+06  -3.139 0.001696 ** </a:t>
                      </a:r>
                      <a:endParaRPr lang="en-US" sz="900" b="0" i="0" u="none" strike="noStrike">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10"/>
                  </a:ext>
                </a:extLst>
              </a:tr>
              <a:tr h="266232">
                <a:tc>
                  <a:txBody>
                    <a:bodyPr/>
                    <a:lstStyle/>
                    <a:p>
                      <a:pPr algn="l" fontAlgn="ctr"/>
                      <a:r>
                        <a:rPr lang="en-US" sz="900" u="none" strike="noStrike">
                          <a:effectLst/>
                        </a:rPr>
                        <a:t>LDA_04                           -5.146e+06  1.639e+06  -3.139 0.001695 ** </a:t>
                      </a:r>
                      <a:endParaRPr lang="en-US" sz="900" b="0" i="0" u="none" strike="noStrike">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11"/>
                  </a:ext>
                </a:extLst>
              </a:tr>
              <a:tr h="266232">
                <a:tc>
                  <a:txBody>
                    <a:bodyPr/>
                    <a:lstStyle/>
                    <a:p>
                      <a:pPr algn="l" fontAlgn="ctr"/>
                      <a:r>
                        <a:rPr lang="pt-BR" sz="900" u="none" strike="noStrike">
                          <a:effectLst/>
                        </a:rPr>
                        <a:t>global_subjectivity               2.608e+03  7.999e+02   3.260 0.001116 ** </a:t>
                      </a:r>
                      <a:endParaRPr lang="pt-BR" sz="900" b="0" i="0" u="none" strike="noStrike">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12"/>
                  </a:ext>
                </a:extLst>
              </a:tr>
              <a:tr h="266232">
                <a:tc>
                  <a:txBody>
                    <a:bodyPr/>
                    <a:lstStyle/>
                    <a:p>
                      <a:pPr algn="l" fontAlgn="ctr"/>
                      <a:r>
                        <a:rPr lang="en-US" sz="900" u="none" strike="noStrike">
                          <a:effectLst/>
                        </a:rPr>
                        <a:t>global_rate_positive_words       -7.131e+03  4.053e+03  -1.759 0.078501 .  </a:t>
                      </a:r>
                      <a:endParaRPr lang="en-US" sz="900" b="0" i="0" u="none" strike="noStrike">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13"/>
                  </a:ext>
                </a:extLst>
              </a:tr>
              <a:tr h="266232">
                <a:tc>
                  <a:txBody>
                    <a:bodyPr/>
                    <a:lstStyle/>
                    <a:p>
                      <a:pPr algn="l" fontAlgn="ctr"/>
                      <a:r>
                        <a:rPr lang="en-US" sz="900" u="none" strike="noStrike">
                          <a:effectLst/>
                        </a:rPr>
                        <a:t>global_rate_negative_words       -1.678e+03  5.963e+03  -0.281 0.778424    </a:t>
                      </a:r>
                      <a:endParaRPr lang="en-US" sz="900" b="0" i="0" u="none" strike="noStrike">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14"/>
                  </a:ext>
                </a:extLst>
              </a:tr>
              <a:tr h="266232">
                <a:tc>
                  <a:txBody>
                    <a:bodyPr/>
                    <a:lstStyle/>
                    <a:p>
                      <a:pPr algn="l" fontAlgn="ctr"/>
                      <a:r>
                        <a:rPr lang="it-IT" sz="900" u="none" strike="noStrike">
                          <a:effectLst/>
                        </a:rPr>
                        <a:t>avg_positive_polarity            -1.266e+03  7.569e+02  -1.673 0.094426 .  </a:t>
                      </a:r>
                      <a:endParaRPr lang="it-IT" sz="900" b="0" i="0" u="none" strike="noStrike">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15"/>
                  </a:ext>
                </a:extLst>
              </a:tr>
              <a:tr h="266232">
                <a:tc>
                  <a:txBody>
                    <a:bodyPr/>
                    <a:lstStyle/>
                    <a:p>
                      <a:pPr algn="l" fontAlgn="ctr"/>
                      <a:r>
                        <a:rPr lang="it-IT" sz="900" u="none" strike="noStrike">
                          <a:effectLst/>
                        </a:rPr>
                        <a:t>avg_negative_polarity            -1.828e+03  5.417e+02  -3.374 0.000742 ***</a:t>
                      </a:r>
                      <a:endParaRPr lang="it-IT" sz="900" b="0" i="0" u="none" strike="noStrike">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16"/>
                  </a:ext>
                </a:extLst>
              </a:tr>
              <a:tr h="266232">
                <a:tc>
                  <a:txBody>
                    <a:bodyPr/>
                    <a:lstStyle/>
                    <a:p>
                      <a:pPr algn="l" fontAlgn="ctr"/>
                      <a:r>
                        <a:rPr lang="it-IT" sz="900" u="none" strike="noStrike" dirty="0">
                          <a:effectLst/>
                        </a:rPr>
                        <a:t>title_sentiment_polarity          3.159e+02  2.247e+02   1.406 </a:t>
                      </a:r>
                      <a:r>
                        <a:rPr lang="it-IT" sz="900" u="none" strike="noStrike" baseline="0" dirty="0">
                          <a:effectLst/>
                        </a:rPr>
                        <a:t>   </a:t>
                      </a:r>
                      <a:r>
                        <a:rPr lang="it-IT" sz="900" u="none" strike="noStrike" dirty="0">
                          <a:effectLst/>
                        </a:rPr>
                        <a:t>0.159685    </a:t>
                      </a:r>
                      <a:endParaRPr lang="it-IT" sz="900" b="0" i="0" u="none" strike="noStrike" dirty="0">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17"/>
                  </a:ext>
                </a:extLst>
              </a:tr>
              <a:tr h="266232">
                <a:tc>
                  <a:txBody>
                    <a:bodyPr/>
                    <a:lstStyle/>
                    <a:p>
                      <a:pPr algn="l" fontAlgn="ctr"/>
                      <a:r>
                        <a:rPr lang="pt-BR" sz="900" u="none" strike="noStrike" dirty="0">
                          <a:effectLst/>
                        </a:rPr>
                        <a:t>num_hrefs:num_self_hrefs          4.030e-01  5.617e-01   0.717 </a:t>
                      </a:r>
                      <a:r>
                        <a:rPr lang="pt-BR" sz="900" u="none" strike="noStrike" baseline="0" dirty="0">
                          <a:effectLst/>
                        </a:rPr>
                        <a:t> </a:t>
                      </a:r>
                      <a:r>
                        <a:rPr lang="pt-BR" sz="900" u="none" strike="noStrike" dirty="0">
                          <a:effectLst/>
                        </a:rPr>
                        <a:t>0.0473090*    </a:t>
                      </a:r>
                      <a:endParaRPr lang="pt-BR" sz="900" b="0" i="0" u="none" strike="noStrike" dirty="0">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18"/>
                  </a:ext>
                </a:extLst>
              </a:tr>
              <a:tr h="266232">
                <a:tc>
                  <a:txBody>
                    <a:bodyPr/>
                    <a:lstStyle/>
                    <a:p>
                      <a:pPr algn="l" fontAlgn="ctr"/>
                      <a:r>
                        <a:rPr lang="pt-BR" sz="900" u="none" strike="noStrike" dirty="0">
                          <a:effectLst/>
                        </a:rPr>
                        <a:t>n_tokens_content:n_unique_tokens -5.945e+00  1.388e+00  -4.282 1.86e-05 ***</a:t>
                      </a:r>
                      <a:endParaRPr lang="pt-BR" sz="900" b="0" i="0" u="none" strike="noStrike" dirty="0">
                        <a:solidFill>
                          <a:srgbClr val="000000"/>
                        </a:solidFill>
                        <a:effectLst/>
                        <a:latin typeface="Lucida Console" panose="020B0609040504020204" pitchFamily="49" charset="0"/>
                      </a:endParaRPr>
                    </a:p>
                  </a:txBody>
                  <a:tcPr marL="8288" marR="8288" marT="8288" marB="0" anchor="ctr"/>
                </a:tc>
                <a:extLst>
                  <a:ext uri="{0D108BD9-81ED-4DB2-BD59-A6C34878D82A}">
                    <a16:rowId xmlns:a16="http://schemas.microsoft.com/office/drawing/2014/main" xmlns="" val="10019"/>
                  </a:ext>
                </a:extLst>
              </a:tr>
            </a:tbl>
          </a:graphicData>
        </a:graphic>
      </p:graphicFrame>
      <p:sp>
        <p:nvSpPr>
          <p:cNvPr id="7" name="Rectangle 1"/>
          <p:cNvSpPr>
            <a:spLocks noChangeArrowheads="1"/>
          </p:cNvSpPr>
          <p:nvPr/>
        </p:nvSpPr>
        <p:spPr bwMode="auto">
          <a:xfrm>
            <a:off x="135082" y="583473"/>
            <a:ext cx="1982209"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2060"/>
                </a:solidFill>
                <a:effectLst/>
                <a:latin typeface="Lucida Console" panose="020B0609040504020204" pitchFamily="49" charset="0"/>
              </a:rPr>
              <a:t>&gt; </a:t>
            </a:r>
            <a:r>
              <a:rPr kumimoji="0" lang="en-US" altLang="en-US" sz="1600" b="1" i="0" u="none" strike="noStrike" cap="none" normalizeH="0" baseline="0" dirty="0">
                <a:ln>
                  <a:noFill/>
                </a:ln>
                <a:solidFill>
                  <a:srgbClr val="002060"/>
                </a:solidFill>
                <a:effectLst/>
              </a:rPr>
              <a:t>summary(model11</a:t>
            </a:r>
            <a:r>
              <a:rPr kumimoji="0" lang="en-US" altLang="en-US" sz="1600" b="1" i="0" u="none" strike="noStrike" cap="none" normalizeH="0" baseline="0" dirty="0">
                <a:ln>
                  <a:noFill/>
                </a:ln>
                <a:solidFill>
                  <a:srgbClr val="002060"/>
                </a:solidFill>
                <a:effectLst/>
                <a:latin typeface="Lucida Console" panose="020B0609040504020204" pitchFamily="49" charset="0"/>
              </a:rPr>
              <a:t>)</a:t>
            </a:r>
            <a:endParaRPr kumimoji="0" lang="en-US" altLang="en-US" sz="1600" b="1" i="0" u="none" strike="noStrike" cap="none" normalizeH="0" baseline="0" dirty="0">
              <a:ln>
                <a:noFill/>
              </a:ln>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394444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734803379"/>
              </p:ext>
            </p:extLst>
          </p:nvPr>
        </p:nvGraphicFramePr>
        <p:xfrm>
          <a:off x="2067792" y="1729557"/>
          <a:ext cx="5766955" cy="587121"/>
        </p:xfrm>
        <a:graphic>
          <a:graphicData uri="http://schemas.openxmlformats.org/drawingml/2006/table">
            <a:tbl>
              <a:tblPr firstRow="1" firstCol="1" bandRow="1">
                <a:tableStyleId>{5C22544A-7EE6-4342-B048-85BDC9FD1C3A}</a:tableStyleId>
              </a:tblPr>
              <a:tblGrid>
                <a:gridCol w="5766955">
                  <a:extLst>
                    <a:ext uri="{9D8B030D-6E8A-4147-A177-3AD203B41FA5}">
                      <a16:colId xmlns:a16="http://schemas.microsoft.com/office/drawing/2014/main" xmlns="" val="20000"/>
                    </a:ext>
                  </a:extLst>
                </a:gridCol>
              </a:tblGrid>
              <a:tr h="0">
                <a:tc>
                  <a:txBody>
                    <a:bodyPr/>
                    <a:lstStyle/>
                    <a:p>
                      <a:pPr marL="0" marR="0" algn="l">
                        <a:lnSpc>
                          <a:spcPct val="107000"/>
                        </a:lnSpc>
                        <a:spcBef>
                          <a:spcPts val="0"/>
                        </a:spcBef>
                        <a:spcAft>
                          <a:spcPts val="0"/>
                        </a:spcAft>
                      </a:pPr>
                      <a:r>
                        <a:rPr lang="en-US" sz="1200" dirty="0">
                          <a:effectLst/>
                        </a:rPr>
                        <a:t>Residual standard error: 11510 on 39606</a:t>
                      </a:r>
                      <a:r>
                        <a:rPr lang="en-US" sz="1200" baseline="0" dirty="0">
                          <a:effectLst/>
                        </a:rPr>
                        <a:t> </a:t>
                      </a:r>
                      <a:r>
                        <a:rPr lang="en-US" sz="1200" dirty="0">
                          <a:effectLst/>
                        </a:rPr>
                        <a:t>degrees of freedom</a:t>
                      </a:r>
                      <a:endParaRPr lang="en-US" sz="1100" dirty="0">
                        <a:effectLst/>
                      </a:endParaRPr>
                    </a:p>
                    <a:p>
                      <a:pPr marL="0" marR="0" algn="l">
                        <a:lnSpc>
                          <a:spcPct val="107000"/>
                        </a:lnSpc>
                        <a:spcBef>
                          <a:spcPts val="0"/>
                        </a:spcBef>
                        <a:spcAft>
                          <a:spcPts val="0"/>
                        </a:spcAft>
                      </a:pPr>
                      <a:r>
                        <a:rPr lang="en-US" sz="1200" dirty="0">
                          <a:effectLst/>
                        </a:rPr>
                        <a:t>Multiple R-squared:  0.6674, Adjusted R-squared:  0.6011</a:t>
                      </a:r>
                      <a:endParaRPr lang="en-US" sz="1100" dirty="0">
                        <a:effectLst/>
                      </a:endParaRPr>
                    </a:p>
                    <a:p>
                      <a:pPr marL="0" marR="0" algn="l">
                        <a:lnSpc>
                          <a:spcPct val="107000"/>
                        </a:lnSpc>
                        <a:spcBef>
                          <a:spcPts val="0"/>
                        </a:spcBef>
                        <a:spcAft>
                          <a:spcPts val="0"/>
                        </a:spcAft>
                      </a:pPr>
                      <a:r>
                        <a:rPr lang="en-US" sz="1200" dirty="0">
                          <a:effectLst/>
                        </a:rPr>
                        <a:t>F-statistic: 23.8 on 37 and 39606 DF, p-value: &lt; 2.2e-16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extLst>
                  <a:ext uri="{0D108BD9-81ED-4DB2-BD59-A6C34878D82A}">
                    <a16:rowId xmlns:a16="http://schemas.microsoft.com/office/drawing/2014/main" xmlns="" val="10000"/>
                  </a:ext>
                </a:extLst>
              </a:tr>
            </a:tbl>
          </a:graphicData>
        </a:graphic>
      </p:graphicFrame>
      <p:sp>
        <p:nvSpPr>
          <p:cNvPr id="7" name="Rectangle 2"/>
          <p:cNvSpPr>
            <a:spLocks noChangeArrowheads="1"/>
          </p:cNvSpPr>
          <p:nvPr/>
        </p:nvSpPr>
        <p:spPr bwMode="auto">
          <a:xfrm>
            <a:off x="93518" y="318444"/>
            <a:ext cx="1140576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ANALYSIS OF VARIANCE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sng" strike="noStrike" cap="none" normalizeH="0" baseline="0" dirty="0">
              <a:ln>
                <a:noFill/>
              </a:ln>
              <a:solidFill>
                <a:srgbClr val="00206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u="sng" dirty="0">
              <a:solidFill>
                <a:srgbClr val="002060"/>
              </a:solidFill>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sng" strike="noStrike" cap="none" normalizeH="0" baseline="0" dirty="0">
              <a:ln>
                <a:noFill/>
              </a:ln>
              <a:solidFill>
                <a:srgbClr val="00206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u="sng" dirty="0">
              <a:solidFill>
                <a:srgbClr val="002060"/>
              </a:solidFill>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sng" strike="noStrike" cap="none" normalizeH="0" baseline="0" dirty="0">
              <a:ln>
                <a:noFill/>
              </a:ln>
              <a:solidFill>
                <a:srgbClr val="00206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u="sng" dirty="0">
              <a:solidFill>
                <a:srgbClr val="002060"/>
              </a:solidFill>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sng" strike="noStrike" cap="none" normalizeH="0" baseline="0" dirty="0">
              <a:ln>
                <a:noFill/>
              </a:ln>
              <a:solidFill>
                <a:srgbClr val="00206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smtClean="0">
                <a:ln>
                  <a:noFill/>
                </a:ln>
                <a:solidFill>
                  <a:srgbClr val="002060"/>
                </a:solidFill>
                <a:effectLst/>
                <a:ea typeface="Times New Roman" panose="02020603050405020304" pitchFamily="18" charset="0"/>
                <a:cs typeface="Times New Roman" panose="02020603050405020304" pitchFamily="18" charset="0"/>
              </a:rPr>
              <a:t>TESTING THE OVERALL UTILITY OF MODEL USING THE GLOBAL F-TEST AT </a:t>
            </a:r>
            <a:r>
              <a:rPr kumimoji="0" lang="en-US" altLang="en-US" sz="1600" b="1" i="0" u="sng" strike="noStrike" cap="none" normalizeH="0" baseline="0" dirty="0" smtClean="0">
                <a:ln>
                  <a:noFill/>
                </a:ln>
                <a:solidFill>
                  <a:srgbClr val="002060"/>
                </a:solidFill>
                <a:effectLst/>
                <a:ea typeface="Calibri" panose="020F0502020204030204" pitchFamily="34" charset="0"/>
                <a:cs typeface="Times New Roman" panose="02020603050405020304" pitchFamily="18" charset="0"/>
              </a:rPr>
              <a:t>α = .05</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The global F-test is used to test the null hypothesis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Null hypothesis:</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β1 = β2 = β3 =···= β37 = 0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Alternate hypotheses:</a:t>
            </a: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At least one of the coefficients is non-zero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The test statistic and p-value of the test (highlighted on the MINITAB printout) are F = 23.8 and p = 2.2e-16, respectively. Since α = .05 exceeds the p-value, there is sufficient evidence to conclude that the model fit is a statistically useful predictor of shares, y. Reject null hypothesis.</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115083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092" y="183861"/>
            <a:ext cx="11914908" cy="6435148"/>
          </a:xfrm>
        </p:spPr>
        <p:txBody>
          <a:bodyPr>
            <a:normAutofit/>
          </a:bodyPr>
          <a:lstStyle/>
          <a:p>
            <a:pPr marL="0" indent="0">
              <a:buNone/>
            </a:pPr>
            <a:r>
              <a:rPr lang="en-GB" sz="1600" b="1" u="sng" dirty="0">
                <a:solidFill>
                  <a:srgbClr val="002060"/>
                </a:solidFill>
              </a:rPr>
              <a:t>Step 5- EVALUATION</a:t>
            </a:r>
            <a:endParaRPr lang="en-US" sz="1600" dirty="0">
              <a:solidFill>
                <a:srgbClr val="002060"/>
              </a:solidFill>
            </a:endParaRPr>
          </a:p>
          <a:p>
            <a:pPr marL="0" indent="0">
              <a:buNone/>
            </a:pPr>
            <a:r>
              <a:rPr lang="en-US" sz="1600" dirty="0"/>
              <a:t>After observing both the models:</a:t>
            </a:r>
          </a:p>
          <a:p>
            <a:pPr marL="0" indent="0">
              <a:buNone/>
            </a:pPr>
            <a:r>
              <a:rPr lang="en-US" sz="1600" dirty="0"/>
              <a:t>When we looked at the adjusted R-squared value for both the regression models, model A has higher adjusted R-squared value </a:t>
            </a:r>
            <a:r>
              <a:rPr lang="en-US" sz="1600" dirty="0" err="1"/>
              <a:t>i.e</a:t>
            </a:r>
            <a:r>
              <a:rPr lang="en-US" sz="1600" dirty="0"/>
              <a:t> 60.47%</a:t>
            </a:r>
          </a:p>
          <a:p>
            <a:pPr marL="0" indent="0">
              <a:buNone/>
            </a:pPr>
            <a:endParaRPr lang="en-US" sz="1600" b="1" dirty="0">
              <a:solidFill>
                <a:srgbClr val="002060"/>
              </a:solidFill>
            </a:endParaRPr>
          </a:p>
          <a:p>
            <a:pPr marL="0" indent="0">
              <a:buNone/>
            </a:pPr>
            <a:endParaRPr lang="en-US" sz="1600" b="1" dirty="0">
              <a:solidFill>
                <a:srgbClr val="002060"/>
              </a:solidFill>
            </a:endParaRPr>
          </a:p>
          <a:p>
            <a:pPr marL="0" indent="0">
              <a:buNone/>
            </a:pPr>
            <a:r>
              <a:rPr lang="en-US" sz="1600" b="1" u="sng" dirty="0">
                <a:solidFill>
                  <a:srgbClr val="002060"/>
                </a:solidFill>
              </a:rPr>
              <a:t>CONCLUSION</a:t>
            </a:r>
          </a:p>
          <a:p>
            <a:pPr marL="0" indent="0">
              <a:buNone/>
            </a:pPr>
            <a:r>
              <a:rPr lang="en-US" sz="1600" b="1" dirty="0">
                <a:solidFill>
                  <a:srgbClr val="002060"/>
                </a:solidFill>
              </a:rPr>
              <a:t>Selected Model- Model A:   </a:t>
            </a:r>
          </a:p>
          <a:p>
            <a:pPr marL="0" indent="0">
              <a:buNone/>
            </a:pP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E(y)=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0+</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1n_tokens_title+</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2n_tokens_content+</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3n_unique_tokens+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4num_hrefs+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5num_self_hrefs+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6num_imgs+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7average_token_length+</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8num_keywords+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9data_channel_is_lifestyle+</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β10</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data_channel_is_entertainment+</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11data_channel_is_bus+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12data_channel_is_socmed+</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13data_channel_is_tech+</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14data_channel_is_world+</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15kw_avg_min+</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16kw_max_avg+</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17kw_avg_avg+</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β18</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self_reference_avg_shares+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19weekday_is_monday+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20weekday_is_tuesday+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21weekday_is_wednesday+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22weekday_is_thursday+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23weekday_is_friday+ </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24weekday_is_saturday+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β25</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LDA_00+</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26LDA_01+</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27LDA_02+</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28LDA_03+</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329LDA_04+</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30global_subjectivity+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31global_rate_positive_words+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32global_rate_negative_words+</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33avg_positive_polarity+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34avg_negative_polarity+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35title_sentiment_polarity+</a:t>
            </a:r>
            <a:r>
              <a:rPr kumimoji="0" lang="en-US" altLang="en-US" sz="16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ε</a:t>
            </a:r>
            <a:endParaRPr kumimoji="0" lang="en-US" altLang="en-US" sz="1600" b="0" i="0" u="none" strike="noStrike" cap="none" normalizeH="0" baseline="0" dirty="0">
              <a:ln>
                <a:noFill/>
              </a:ln>
              <a:solidFill>
                <a:schemeClr val="tx1"/>
              </a:solidFill>
              <a:effectLst/>
            </a:endParaRPr>
          </a:p>
          <a:p>
            <a:pPr marL="0" indent="0">
              <a:buNone/>
            </a:pPr>
            <a:endParaRPr lang="en-US" sz="2000" dirty="0">
              <a:solidFill>
                <a:srgbClr val="002060"/>
              </a:solidFill>
            </a:endParaRPr>
          </a:p>
          <a:p>
            <a:pPr marL="0" indent="0">
              <a:buNone/>
            </a:pPr>
            <a:endParaRPr lang="en-US" dirty="0"/>
          </a:p>
        </p:txBody>
      </p:sp>
    </p:spTree>
    <p:extLst>
      <p:ext uri="{BB962C8B-B14F-4D97-AF65-F5344CB8AC3E}">
        <p14:creationId xmlns:p14="http://schemas.microsoft.com/office/powerpoint/2010/main" val="2917798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26625783"/>
              </p:ext>
            </p:extLst>
          </p:nvPr>
        </p:nvGraphicFramePr>
        <p:xfrm>
          <a:off x="9871364" y="152303"/>
          <a:ext cx="1953491" cy="6431974"/>
        </p:xfrm>
        <a:graphic>
          <a:graphicData uri="http://schemas.openxmlformats.org/drawingml/2006/table">
            <a:tbl>
              <a:tblPr>
                <a:tableStyleId>{5940675A-B579-460E-94D1-54222C63F5DA}</a:tableStyleId>
              </a:tblPr>
              <a:tblGrid>
                <a:gridCol w="1953491">
                  <a:extLst>
                    <a:ext uri="{9D8B030D-6E8A-4147-A177-3AD203B41FA5}">
                      <a16:colId xmlns:a16="http://schemas.microsoft.com/office/drawing/2014/main" xmlns="" val="20000"/>
                    </a:ext>
                  </a:extLst>
                </a:gridCol>
              </a:tblGrid>
              <a:tr h="207465">
                <a:tc>
                  <a:txBody>
                    <a:bodyPr/>
                    <a:lstStyle/>
                    <a:p>
                      <a:pPr algn="l" fontAlgn="b"/>
                      <a:r>
                        <a:rPr lang="en-US" sz="1100" u="none" strike="noStrike" dirty="0">
                          <a:solidFill>
                            <a:schemeClr val="bg1"/>
                          </a:solidFill>
                          <a:effectLst/>
                        </a:rPr>
                        <a:t>       actuals    predicted</a:t>
                      </a:r>
                      <a:endParaRPr lang="en-US" sz="1100" b="0" i="0" u="none" strike="noStrike" dirty="0">
                        <a:solidFill>
                          <a:schemeClr val="bg1"/>
                        </a:solidFill>
                        <a:effectLst/>
                        <a:latin typeface="Calibri" panose="020F0502020204030204" pitchFamily="34" charset="0"/>
                      </a:endParaRPr>
                    </a:p>
                  </a:txBody>
                  <a:tcPr marL="6471" marR="6471" marT="6471" marB="0" anchor="b">
                    <a:solidFill>
                      <a:srgbClr val="002060"/>
                    </a:solidFill>
                  </a:tcPr>
                </a:tc>
                <a:extLst>
                  <a:ext uri="{0D108BD9-81ED-4DB2-BD59-A6C34878D82A}">
                    <a16:rowId xmlns:a16="http://schemas.microsoft.com/office/drawing/2014/main" xmlns="" val="10000"/>
                  </a:ext>
                </a:extLst>
              </a:tr>
              <a:tr h="207465">
                <a:tc>
                  <a:txBody>
                    <a:bodyPr/>
                    <a:lstStyle/>
                    <a:p>
                      <a:pPr algn="l" fontAlgn="b"/>
                      <a:r>
                        <a:rPr lang="en-US" sz="1100" u="none" strike="noStrike" dirty="0">
                          <a:effectLst/>
                        </a:rPr>
                        <a:t>3        1500   1771.95418</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01"/>
                  </a:ext>
                </a:extLst>
              </a:tr>
              <a:tr h="207465">
                <a:tc>
                  <a:txBody>
                    <a:bodyPr/>
                    <a:lstStyle/>
                    <a:p>
                      <a:pPr algn="l" fontAlgn="b"/>
                      <a:r>
                        <a:rPr lang="en-US" sz="1100" u="none" strike="noStrike" dirty="0">
                          <a:effectLst/>
                        </a:rPr>
                        <a:t>6         855    948.65237</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02"/>
                  </a:ext>
                </a:extLst>
              </a:tr>
              <a:tr h="207465">
                <a:tc>
                  <a:txBody>
                    <a:bodyPr/>
                    <a:lstStyle/>
                    <a:p>
                      <a:pPr algn="l" fontAlgn="b"/>
                      <a:r>
                        <a:rPr lang="en-US" sz="1100" u="none" strike="noStrike" dirty="0">
                          <a:effectLst/>
                        </a:rPr>
                        <a:t>8         891     913.82507</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03"/>
                  </a:ext>
                </a:extLst>
              </a:tr>
              <a:tr h="207465">
                <a:tc>
                  <a:txBody>
                    <a:bodyPr/>
                    <a:lstStyle/>
                    <a:p>
                      <a:pPr algn="l" fontAlgn="b"/>
                      <a:r>
                        <a:rPr lang="en-US" sz="1100" u="none" strike="noStrike" dirty="0">
                          <a:effectLst/>
                        </a:rPr>
                        <a:t>10        710    773.94632</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04"/>
                  </a:ext>
                </a:extLst>
              </a:tr>
              <a:tr h="207465">
                <a:tc>
                  <a:txBody>
                    <a:bodyPr/>
                    <a:lstStyle/>
                    <a:p>
                      <a:pPr algn="l" fontAlgn="b"/>
                      <a:r>
                        <a:rPr lang="en-US" sz="1100" u="none" strike="noStrike" dirty="0">
                          <a:effectLst/>
                        </a:rPr>
                        <a:t>12       1900  1141.72336</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05"/>
                  </a:ext>
                </a:extLst>
              </a:tr>
              <a:tr h="207465">
                <a:tc>
                  <a:txBody>
                    <a:bodyPr/>
                    <a:lstStyle/>
                    <a:p>
                      <a:pPr algn="l" fontAlgn="b"/>
                      <a:r>
                        <a:rPr lang="en-US" sz="1100" u="none" strike="noStrike" dirty="0">
                          <a:effectLst/>
                        </a:rPr>
                        <a:t>13        823    879.65142</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06"/>
                  </a:ext>
                </a:extLst>
              </a:tr>
              <a:tr h="210613">
                <a:tc>
                  <a:txBody>
                    <a:bodyPr/>
                    <a:lstStyle/>
                    <a:p>
                      <a:pPr algn="l" fontAlgn="b"/>
                      <a:r>
                        <a:rPr lang="en-US" sz="1100" u="none" strike="noStrike" dirty="0">
                          <a:effectLst/>
                        </a:rPr>
                        <a:t>14      10000  10002.40083</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07"/>
                  </a:ext>
                </a:extLst>
              </a:tr>
              <a:tr h="207465">
                <a:tc>
                  <a:txBody>
                    <a:bodyPr/>
                    <a:lstStyle/>
                    <a:p>
                      <a:pPr algn="l" fontAlgn="b"/>
                      <a:r>
                        <a:rPr lang="en-US" sz="1100" u="none" strike="noStrike" dirty="0">
                          <a:effectLst/>
                        </a:rPr>
                        <a:t>15        761     900.92506</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08"/>
                  </a:ext>
                </a:extLst>
              </a:tr>
              <a:tr h="207465">
                <a:tc>
                  <a:txBody>
                    <a:bodyPr/>
                    <a:lstStyle/>
                    <a:p>
                      <a:pPr algn="l" fontAlgn="b"/>
                      <a:r>
                        <a:rPr lang="en-US" sz="1100" u="none" strike="noStrike" dirty="0">
                          <a:effectLst/>
                        </a:rPr>
                        <a:t>16       1600   1575.72946</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09"/>
                  </a:ext>
                </a:extLst>
              </a:tr>
              <a:tr h="207465">
                <a:tc>
                  <a:txBody>
                    <a:bodyPr/>
                    <a:lstStyle/>
                    <a:p>
                      <a:pPr algn="l" fontAlgn="b"/>
                      <a:r>
                        <a:rPr lang="en-US" sz="1100" u="none" strike="noStrike" dirty="0">
                          <a:effectLst/>
                        </a:rPr>
                        <a:t>19       5700   5824.22194</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10"/>
                  </a:ext>
                </a:extLst>
              </a:tr>
              <a:tr h="204876">
                <a:tc>
                  <a:txBody>
                    <a:bodyPr/>
                    <a:lstStyle/>
                    <a:p>
                      <a:pPr algn="l" fontAlgn="b"/>
                      <a:r>
                        <a:rPr lang="en-US" sz="1100" u="none" strike="noStrike" dirty="0">
                          <a:effectLst/>
                        </a:rPr>
                        <a:t>20      17100  16279.39447</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11"/>
                  </a:ext>
                </a:extLst>
              </a:tr>
              <a:tr h="207465">
                <a:tc>
                  <a:txBody>
                    <a:bodyPr/>
                    <a:lstStyle/>
                    <a:p>
                      <a:pPr algn="l" fontAlgn="b"/>
                      <a:r>
                        <a:rPr lang="en-US" sz="1100" u="none" strike="noStrike" dirty="0">
                          <a:effectLst/>
                        </a:rPr>
                        <a:t>22        598  205.70666</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12"/>
                  </a:ext>
                </a:extLst>
              </a:tr>
              <a:tr h="207465">
                <a:tc>
                  <a:txBody>
                    <a:bodyPr/>
                    <a:lstStyle/>
                    <a:p>
                      <a:pPr algn="l" fontAlgn="b"/>
                      <a:r>
                        <a:rPr lang="en-US" sz="1100" u="none" strike="noStrike" dirty="0">
                          <a:effectLst/>
                        </a:rPr>
                        <a:t>26        783  609.60446</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13"/>
                  </a:ext>
                </a:extLst>
              </a:tr>
              <a:tr h="207465">
                <a:tc>
                  <a:txBody>
                    <a:bodyPr/>
                    <a:lstStyle/>
                    <a:p>
                      <a:pPr algn="l" fontAlgn="b"/>
                      <a:r>
                        <a:rPr lang="en-US" sz="1100" u="none" strike="noStrike" dirty="0">
                          <a:effectLst/>
                        </a:rPr>
                        <a:t>33        480  390.89169</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14"/>
                  </a:ext>
                </a:extLst>
              </a:tr>
              <a:tr h="207465">
                <a:tc>
                  <a:txBody>
                    <a:bodyPr/>
                    <a:lstStyle/>
                    <a:p>
                      <a:pPr algn="l" fontAlgn="b"/>
                      <a:r>
                        <a:rPr lang="en-US" sz="1100" u="none" strike="noStrike" dirty="0">
                          <a:effectLst/>
                        </a:rPr>
                        <a:t>34        573  505.09518</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15"/>
                  </a:ext>
                </a:extLst>
              </a:tr>
              <a:tr h="207465">
                <a:tc>
                  <a:txBody>
                    <a:bodyPr/>
                    <a:lstStyle/>
                    <a:p>
                      <a:pPr algn="l" fontAlgn="b"/>
                      <a:r>
                        <a:rPr lang="en-US" sz="1100" u="none" strike="noStrike" dirty="0">
                          <a:effectLst/>
                        </a:rPr>
                        <a:t>36        343  400.90419</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16"/>
                  </a:ext>
                </a:extLst>
              </a:tr>
              <a:tr h="207465">
                <a:tc>
                  <a:txBody>
                    <a:bodyPr/>
                    <a:lstStyle/>
                    <a:p>
                      <a:pPr algn="l" fontAlgn="b"/>
                      <a:r>
                        <a:rPr lang="en-US" sz="1100" u="none" strike="noStrike" dirty="0">
                          <a:effectLst/>
                        </a:rPr>
                        <a:t>38       2600  2000.53347</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17"/>
                  </a:ext>
                </a:extLst>
              </a:tr>
              <a:tr h="207465">
                <a:tc>
                  <a:txBody>
                    <a:bodyPr/>
                    <a:lstStyle/>
                    <a:p>
                      <a:pPr algn="l" fontAlgn="b"/>
                      <a:r>
                        <a:rPr lang="en-US" sz="1100" u="none" strike="noStrike" dirty="0">
                          <a:effectLst/>
                        </a:rPr>
                        <a:t>41       1100   1000.01086</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18"/>
                  </a:ext>
                </a:extLst>
              </a:tr>
              <a:tr h="207465">
                <a:tc>
                  <a:txBody>
                    <a:bodyPr/>
                    <a:lstStyle/>
                    <a:p>
                      <a:pPr algn="l" fontAlgn="b"/>
                      <a:r>
                        <a:rPr lang="en-US" sz="1100" u="none" strike="noStrike" dirty="0">
                          <a:effectLst/>
                        </a:rPr>
                        <a:t>42        401   756.85337</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19"/>
                  </a:ext>
                </a:extLst>
              </a:tr>
              <a:tr h="207465">
                <a:tc>
                  <a:txBody>
                    <a:bodyPr/>
                    <a:lstStyle/>
                    <a:p>
                      <a:pPr algn="l" fontAlgn="b"/>
                      <a:r>
                        <a:rPr lang="en-US" sz="1100" u="none" strike="noStrike" dirty="0">
                          <a:effectLst/>
                        </a:rPr>
                        <a:t>43       4200  3539.29129</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20"/>
                  </a:ext>
                </a:extLst>
              </a:tr>
              <a:tr h="207465">
                <a:tc>
                  <a:txBody>
                    <a:bodyPr/>
                    <a:lstStyle/>
                    <a:p>
                      <a:pPr algn="l" fontAlgn="b"/>
                      <a:r>
                        <a:rPr lang="en-US" sz="1100" u="none" strike="noStrike" dirty="0">
                          <a:effectLst/>
                        </a:rPr>
                        <a:t>45       1500   1592.15832</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21"/>
                  </a:ext>
                </a:extLst>
              </a:tr>
              <a:tr h="207465">
                <a:tc>
                  <a:txBody>
                    <a:bodyPr/>
                    <a:lstStyle/>
                    <a:p>
                      <a:pPr algn="l" fontAlgn="b"/>
                      <a:r>
                        <a:rPr lang="en-US" sz="1100" u="none" strike="noStrike" dirty="0">
                          <a:effectLst/>
                        </a:rPr>
                        <a:t>48       1200  1596.30395</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22"/>
                  </a:ext>
                </a:extLst>
              </a:tr>
              <a:tr h="207465">
                <a:tc>
                  <a:txBody>
                    <a:bodyPr/>
                    <a:lstStyle/>
                    <a:p>
                      <a:pPr algn="l" fontAlgn="b"/>
                      <a:r>
                        <a:rPr lang="en-US" sz="1100" u="none" strike="noStrike" dirty="0">
                          <a:effectLst/>
                        </a:rPr>
                        <a:t>49        695   766.25767</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23"/>
                  </a:ext>
                </a:extLst>
              </a:tr>
              <a:tr h="207465">
                <a:tc>
                  <a:txBody>
                    <a:bodyPr/>
                    <a:lstStyle/>
                    <a:p>
                      <a:pPr algn="l" fontAlgn="b"/>
                      <a:r>
                        <a:rPr lang="en-US" sz="1100" u="none" strike="noStrike">
                          <a:effectLst/>
                        </a:rPr>
                        <a:t>52        382   491.25031</a:t>
                      </a:r>
                      <a:endParaRPr lang="en-US" sz="1100" b="0" i="0" u="none" strike="noStrike">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24"/>
                  </a:ext>
                </a:extLst>
              </a:tr>
              <a:tr h="207465">
                <a:tc>
                  <a:txBody>
                    <a:bodyPr/>
                    <a:lstStyle/>
                    <a:p>
                      <a:pPr algn="l" fontAlgn="b"/>
                      <a:r>
                        <a:rPr lang="en-US" sz="1100" u="none" strike="noStrike">
                          <a:effectLst/>
                        </a:rPr>
                        <a:t>55       2400   638.14158</a:t>
                      </a:r>
                      <a:endParaRPr lang="en-US" sz="1100" b="0" i="0" u="none" strike="noStrike">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25"/>
                  </a:ext>
                </a:extLst>
              </a:tr>
              <a:tr h="207465">
                <a:tc>
                  <a:txBody>
                    <a:bodyPr/>
                    <a:lstStyle/>
                    <a:p>
                      <a:pPr algn="l" fontAlgn="b"/>
                      <a:r>
                        <a:rPr lang="en-US" sz="1100" u="none" strike="noStrike">
                          <a:effectLst/>
                        </a:rPr>
                        <a:t>56       1600   607.43659</a:t>
                      </a:r>
                      <a:endParaRPr lang="en-US" sz="1100" b="0" i="0" u="none" strike="noStrike">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26"/>
                  </a:ext>
                </a:extLst>
              </a:tr>
              <a:tr h="207465">
                <a:tc>
                  <a:txBody>
                    <a:bodyPr/>
                    <a:lstStyle/>
                    <a:p>
                      <a:pPr algn="l" fontAlgn="b"/>
                      <a:r>
                        <a:rPr lang="en-US" sz="1100" u="none" strike="noStrike" dirty="0">
                          <a:effectLst/>
                        </a:rPr>
                        <a:t>59        819  1024.85104</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27"/>
                  </a:ext>
                </a:extLst>
              </a:tr>
              <a:tr h="207465">
                <a:tc>
                  <a:txBody>
                    <a:bodyPr/>
                    <a:lstStyle/>
                    <a:p>
                      <a:pPr algn="l" fontAlgn="b"/>
                      <a:r>
                        <a:rPr lang="en-US" sz="1100" u="none" strike="noStrike" dirty="0">
                          <a:effectLst/>
                        </a:rPr>
                        <a:t>61        536  1135.18707</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28"/>
                  </a:ext>
                </a:extLst>
              </a:tr>
              <a:tr h="207465">
                <a:tc>
                  <a:txBody>
                    <a:bodyPr/>
                    <a:lstStyle/>
                    <a:p>
                      <a:pPr algn="l" fontAlgn="b"/>
                      <a:r>
                        <a:rPr lang="en-US" sz="1100" u="none" strike="noStrike">
                          <a:effectLst/>
                        </a:rPr>
                        <a:t>68       1800  -327.72861</a:t>
                      </a:r>
                      <a:endParaRPr lang="en-US" sz="1100" b="0" i="0" u="none" strike="noStrike">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29"/>
                  </a:ext>
                </a:extLst>
              </a:tr>
              <a:tr h="207465">
                <a:tc>
                  <a:txBody>
                    <a:bodyPr/>
                    <a:lstStyle/>
                    <a:p>
                      <a:pPr algn="l" fontAlgn="b"/>
                      <a:r>
                        <a:rPr lang="en-US" sz="1100" u="none" strike="noStrike" dirty="0">
                          <a:effectLst/>
                        </a:rPr>
                        <a:t>69       1200   406.27139</a:t>
                      </a:r>
                      <a:endParaRPr lang="en-US" sz="1100" b="0" i="0" u="none" strike="noStrike" dirty="0">
                        <a:solidFill>
                          <a:srgbClr val="000000"/>
                        </a:solidFill>
                        <a:effectLst/>
                        <a:latin typeface="Calibri" panose="020F0502020204030204" pitchFamily="34" charset="0"/>
                      </a:endParaRPr>
                    </a:p>
                  </a:txBody>
                  <a:tcPr marL="6471" marR="6471" marT="6471" marB="0" anchor="b"/>
                </a:tc>
                <a:extLst>
                  <a:ext uri="{0D108BD9-81ED-4DB2-BD59-A6C34878D82A}">
                    <a16:rowId xmlns:a16="http://schemas.microsoft.com/office/drawing/2014/main" xmlns="" val="10030"/>
                  </a:ext>
                </a:extLst>
              </a:tr>
            </a:tbl>
          </a:graphicData>
        </a:graphic>
      </p:graphicFrame>
      <p:sp>
        <p:nvSpPr>
          <p:cNvPr id="6" name="Rectangle 5"/>
          <p:cNvSpPr/>
          <p:nvPr/>
        </p:nvSpPr>
        <p:spPr>
          <a:xfrm>
            <a:off x="103909" y="599112"/>
            <a:ext cx="9767455" cy="5663089"/>
          </a:xfrm>
          <a:prstGeom prst="rect">
            <a:avLst/>
          </a:prstGeom>
        </p:spPr>
        <p:txBody>
          <a:bodyPr wrap="square">
            <a:spAutoFit/>
          </a:bodyPr>
          <a:lstStyle/>
          <a:p>
            <a:pPr lvl="0" eaLnBrk="0" fontAlgn="base" hangingPunct="0">
              <a:spcBef>
                <a:spcPct val="0"/>
              </a:spcBef>
              <a:spcAft>
                <a:spcPct val="0"/>
              </a:spcAft>
              <a:tabLst>
                <a:tab pos="2971800" algn="ctr"/>
              </a:tabLst>
            </a:pPr>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C</a:t>
            </a:r>
            <a:r>
              <a:rPr kumimoji="0" lang="en-GB" altLang="en-US" sz="1600" b="1" i="0" u="none" strike="noStrike" cap="none" normalizeH="0" baseline="0" dirty="0" bmk="">
                <a:ln>
                  <a:noFill/>
                </a:ln>
                <a:solidFill>
                  <a:srgbClr val="002060"/>
                </a:solidFill>
                <a:effectLst/>
                <a:ea typeface="Times New Roman" panose="02020603050405020304" pitchFamily="18" charset="0"/>
                <a:cs typeface="Times New Roman" panose="02020603050405020304" pitchFamily="18" charset="0"/>
              </a:rPr>
              <a:t>ROSS VALIDATING A MODEL A</a:t>
            </a:r>
            <a:r>
              <a:rPr kumimoji="0" lang="en-GB" altLang="en-US" sz="1600" b="1" i="0" u="none" strike="noStrike" cap="none" normalizeH="0" baseline="0" dirty="0" bmk="_Toc532280785">
                <a:ln>
                  <a:noFill/>
                </a:ln>
                <a:solidFill>
                  <a:srgbClr val="002060"/>
                </a:solidFill>
                <a:effectLst/>
                <a:ea typeface="Times New Roman" panose="02020603050405020304" pitchFamily="18" charset="0"/>
                <a:cs typeface="Times New Roman" panose="02020603050405020304" pitchFamily="18" charset="0"/>
              </a:rPr>
              <a:t>:</a:t>
            </a:r>
          </a:p>
          <a:p>
            <a:pPr lvl="0" eaLnBrk="0" fontAlgn="base" hangingPunct="0">
              <a:spcBef>
                <a:spcPct val="0"/>
              </a:spcBef>
              <a:spcAft>
                <a:spcPct val="0"/>
              </a:spcAft>
              <a:tabLst>
                <a:tab pos="2971800" algn="ctr"/>
              </a:tabLst>
            </a:pPr>
            <a:endParaRPr kumimoji="0" lang="en-GB" altLang="en-US" sz="1600" b="1" i="0" u="none" strike="noStrike" cap="none" normalizeH="0" baseline="0" dirty="0" bmk="_Toc532280785">
              <a:ln>
                <a:noFill/>
              </a:ln>
              <a:solidFill>
                <a:srgbClr val="002060"/>
              </a:solidFill>
              <a:effectLst/>
              <a:ea typeface="Times New Roman" panose="02020603050405020304" pitchFamily="18" charset="0"/>
              <a:cs typeface="Times New Roman" panose="02020603050405020304" pitchFamily="18" charset="0"/>
            </a:endParaRPr>
          </a:p>
          <a:p>
            <a:pPr lvl="0"/>
            <a:r>
              <a:rPr lang="en-GB" altLang="en-US" sz="1600" b="1" dirty="0">
                <a:solidFill>
                  <a:srgbClr val="002060"/>
                </a:solidFill>
                <a:ea typeface="Times New Roman" panose="02020603050405020304" pitchFamily="18" charset="0"/>
                <a:cs typeface="Times New Roman" panose="02020603050405020304" pitchFamily="18" charset="0"/>
              </a:rPr>
              <a:t>&gt;</a:t>
            </a:r>
            <a:r>
              <a:rPr kumimoji="0" lang="en-GB" altLang="en-US" sz="1600" b="1" i="0" u="none" strike="noStrike" cap="none" normalizeH="0" baseline="0" dirty="0" err="1">
                <a:ln>
                  <a:noFill/>
                </a:ln>
                <a:solidFill>
                  <a:srgbClr val="002060"/>
                </a:solidFill>
                <a:effectLst/>
                <a:ea typeface="Times New Roman" panose="02020603050405020304" pitchFamily="18" charset="0"/>
                <a:cs typeface="Times New Roman" panose="02020603050405020304" pitchFamily="18" charset="0"/>
              </a:rPr>
              <a:t>trainingrow</a:t>
            </a:r>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=sample(1:nrow(trial), 0.7*</a:t>
            </a:r>
            <a:r>
              <a:rPr kumimoji="0" lang="en-GB" altLang="en-US" sz="1600" b="1" i="0" u="none" strike="noStrike" cap="none" normalizeH="0" baseline="0" dirty="0" err="1">
                <a:ln>
                  <a:noFill/>
                </a:ln>
                <a:solidFill>
                  <a:srgbClr val="002060"/>
                </a:solidFill>
                <a:effectLst/>
                <a:ea typeface="Times New Roman" panose="02020603050405020304" pitchFamily="18" charset="0"/>
                <a:cs typeface="Times New Roman" panose="02020603050405020304" pitchFamily="18" charset="0"/>
              </a:rPr>
              <a:t>nrow</a:t>
            </a:r>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(trial))</a:t>
            </a:r>
          </a:p>
          <a:p>
            <a:pPr lvl="0"/>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&gt;</a:t>
            </a:r>
            <a:r>
              <a:rPr kumimoji="0" lang="en-GB" altLang="en-US" sz="1600" b="1" i="0" u="none" strike="noStrike" cap="none" normalizeH="0" baseline="0" dirty="0" err="1">
                <a:ln>
                  <a:noFill/>
                </a:ln>
                <a:solidFill>
                  <a:srgbClr val="002060"/>
                </a:solidFill>
                <a:effectLst/>
                <a:ea typeface="Times New Roman" panose="02020603050405020304" pitchFamily="18" charset="0"/>
                <a:cs typeface="Times New Roman" panose="02020603050405020304" pitchFamily="18" charset="0"/>
              </a:rPr>
              <a:t>trainingdata</a:t>
            </a:r>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=trial[</a:t>
            </a:r>
            <a:r>
              <a:rPr kumimoji="0" lang="en-GB" altLang="en-US" sz="1600" b="1" i="0" u="none" strike="noStrike" cap="none" normalizeH="0" baseline="0" dirty="0" err="1">
                <a:ln>
                  <a:noFill/>
                </a:ln>
                <a:solidFill>
                  <a:srgbClr val="002060"/>
                </a:solidFill>
                <a:effectLst/>
                <a:ea typeface="Times New Roman" panose="02020603050405020304" pitchFamily="18" charset="0"/>
                <a:cs typeface="Times New Roman" panose="02020603050405020304" pitchFamily="18" charset="0"/>
              </a:rPr>
              <a:t>trainingrow</a:t>
            </a:r>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 ]</a:t>
            </a:r>
          </a:p>
          <a:p>
            <a:pPr lvl="0"/>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&gt;</a:t>
            </a:r>
            <a:r>
              <a:rPr kumimoji="0" lang="en-GB" altLang="en-US" sz="1600" b="1" i="0" u="none" strike="noStrike" cap="none" normalizeH="0" baseline="0" dirty="0" err="1">
                <a:ln>
                  <a:noFill/>
                </a:ln>
                <a:solidFill>
                  <a:srgbClr val="002060"/>
                </a:solidFill>
                <a:effectLst/>
                <a:ea typeface="Times New Roman" panose="02020603050405020304" pitchFamily="18" charset="0"/>
                <a:cs typeface="Times New Roman" panose="02020603050405020304" pitchFamily="18" charset="0"/>
              </a:rPr>
              <a:t>testdata</a:t>
            </a:r>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=trial[-</a:t>
            </a:r>
            <a:r>
              <a:rPr kumimoji="0" lang="en-GB" altLang="en-US" sz="1600" b="1" i="0" u="none" strike="noStrike" cap="none" normalizeH="0" baseline="0" dirty="0" err="1">
                <a:ln>
                  <a:noFill/>
                </a:ln>
                <a:solidFill>
                  <a:srgbClr val="002060"/>
                </a:solidFill>
                <a:effectLst/>
                <a:ea typeface="Times New Roman" panose="02020603050405020304" pitchFamily="18" charset="0"/>
                <a:cs typeface="Times New Roman" panose="02020603050405020304" pitchFamily="18" charset="0"/>
              </a:rPr>
              <a:t>trainingrow</a:t>
            </a:r>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 ]</a:t>
            </a:r>
          </a:p>
          <a:p>
            <a:pPr lvl="0"/>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gt;model10&lt;lm(shares~n_tokens_title+n_tokens_content+n_unique_tokens+num_hrefs+num_self_hrefs+num_imgs+num_videos+average_token_length+num_keywords+data_channel_is_lifestyle+data_channel_is_entertainment+data_channel_is_bus+data_channel_is_socmed+data_channel_is_tech+data_channel_is_world+kw_avg_min++kw_max_avg+kw_avg_avg+self_reference_avg_sharess+weekday_is_monday+weekday_is_tuesday+weekday_is_wednesday+weekday_is_thursday+weekday_is_friday+ weekday_is_saturday+LDA_00+LDA_01+LDA_02+LDA_03+LDA_04+global_subjectivity+global_rate_positive_words+global_rate_negative_words+avg_positive_polarity+avg_negative_polarity+title_sentiment_polarity,data = </a:t>
            </a:r>
            <a:r>
              <a:rPr kumimoji="0" lang="en-GB" altLang="en-US" sz="1600" b="1" i="0" u="none" strike="noStrike" cap="none" normalizeH="0" baseline="0" dirty="0" err="1">
                <a:ln>
                  <a:noFill/>
                </a:ln>
                <a:solidFill>
                  <a:srgbClr val="002060"/>
                </a:solidFill>
                <a:effectLst/>
                <a:ea typeface="Times New Roman" panose="02020603050405020304" pitchFamily="18" charset="0"/>
                <a:cs typeface="Times New Roman" panose="02020603050405020304" pitchFamily="18" charset="0"/>
              </a:rPr>
              <a:t>trainingdata</a:t>
            </a:r>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a:t>
            </a:r>
          </a:p>
          <a:p>
            <a:pPr lvl="0"/>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&gt;</a:t>
            </a:r>
            <a:r>
              <a:rPr kumimoji="0" lang="en-GB" altLang="en-US" sz="1600" b="1" i="0" u="none" strike="noStrike" cap="none" normalizeH="0" baseline="0" dirty="0" err="1">
                <a:ln>
                  <a:noFill/>
                </a:ln>
                <a:solidFill>
                  <a:srgbClr val="002060"/>
                </a:solidFill>
                <a:effectLst/>
                <a:ea typeface="Times New Roman" panose="02020603050405020304" pitchFamily="18" charset="0"/>
                <a:cs typeface="Times New Roman" panose="02020603050405020304" pitchFamily="18" charset="0"/>
              </a:rPr>
              <a:t>sharesprediction</a:t>
            </a:r>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=predict(model10, </a:t>
            </a:r>
            <a:r>
              <a:rPr kumimoji="0" lang="en-GB" altLang="en-US" sz="1600" b="1" i="0" u="none" strike="noStrike" cap="none" normalizeH="0" baseline="0" dirty="0" err="1">
                <a:ln>
                  <a:noFill/>
                </a:ln>
                <a:solidFill>
                  <a:srgbClr val="002060"/>
                </a:solidFill>
                <a:effectLst/>
                <a:ea typeface="Times New Roman" panose="02020603050405020304" pitchFamily="18" charset="0"/>
                <a:cs typeface="Times New Roman" panose="02020603050405020304" pitchFamily="18" charset="0"/>
              </a:rPr>
              <a:t>testdata</a:t>
            </a:r>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a:t>
            </a:r>
          </a:p>
          <a:p>
            <a:pPr lvl="0"/>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&gt;</a:t>
            </a:r>
            <a:r>
              <a:rPr kumimoji="0" lang="en-GB" altLang="en-US" sz="1600" b="1" i="0" u="none" strike="noStrike" cap="none" normalizeH="0" baseline="0" dirty="0" err="1">
                <a:ln>
                  <a:noFill/>
                </a:ln>
                <a:solidFill>
                  <a:srgbClr val="002060"/>
                </a:solidFill>
                <a:effectLst/>
                <a:ea typeface="Times New Roman" panose="02020603050405020304" pitchFamily="18" charset="0"/>
                <a:cs typeface="Times New Roman" panose="02020603050405020304" pitchFamily="18" charset="0"/>
              </a:rPr>
              <a:t>actualprediction</a:t>
            </a:r>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a:t>
            </a:r>
            <a:r>
              <a:rPr kumimoji="0" lang="en-GB" altLang="en-US" sz="1600" b="1" i="0" u="none" strike="noStrike" cap="none" normalizeH="0" baseline="0" dirty="0" err="1">
                <a:ln>
                  <a:noFill/>
                </a:ln>
                <a:solidFill>
                  <a:srgbClr val="002060"/>
                </a:solidFill>
                <a:effectLst/>
                <a:ea typeface="Times New Roman" panose="02020603050405020304" pitchFamily="18" charset="0"/>
                <a:cs typeface="Times New Roman" panose="02020603050405020304" pitchFamily="18" charset="0"/>
              </a:rPr>
              <a:t>data.frame</a:t>
            </a:r>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a:t>
            </a:r>
            <a:r>
              <a:rPr kumimoji="0" lang="en-GB" altLang="en-US" sz="1600" b="1" i="0" u="none" strike="noStrike" cap="none" normalizeH="0" baseline="0" dirty="0" err="1">
                <a:ln>
                  <a:noFill/>
                </a:ln>
                <a:solidFill>
                  <a:srgbClr val="002060"/>
                </a:solidFill>
                <a:effectLst/>
                <a:ea typeface="Times New Roman" panose="02020603050405020304" pitchFamily="18" charset="0"/>
                <a:cs typeface="Times New Roman" panose="02020603050405020304" pitchFamily="18" charset="0"/>
              </a:rPr>
              <a:t>cbind</a:t>
            </a:r>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(actuals=</a:t>
            </a:r>
            <a:r>
              <a:rPr kumimoji="0" lang="en-GB" altLang="en-US" sz="1600" b="1" i="0" u="none" strike="noStrike" cap="none" normalizeH="0" baseline="0" dirty="0" err="1">
                <a:ln>
                  <a:noFill/>
                </a:ln>
                <a:solidFill>
                  <a:srgbClr val="002060"/>
                </a:solidFill>
                <a:effectLst/>
                <a:ea typeface="Times New Roman" panose="02020603050405020304" pitchFamily="18" charset="0"/>
                <a:cs typeface="Times New Roman" panose="02020603050405020304" pitchFamily="18" charset="0"/>
              </a:rPr>
              <a:t>testdata$shares,predicted</a:t>
            </a:r>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a:t>
            </a:r>
            <a:r>
              <a:rPr kumimoji="0" lang="en-GB" altLang="en-US" sz="1600" b="1" i="0" u="none" strike="noStrike" cap="none" normalizeH="0" baseline="0" dirty="0" err="1">
                <a:ln>
                  <a:noFill/>
                </a:ln>
                <a:solidFill>
                  <a:srgbClr val="002060"/>
                </a:solidFill>
                <a:effectLst/>
                <a:ea typeface="Times New Roman" panose="02020603050405020304" pitchFamily="18" charset="0"/>
                <a:cs typeface="Times New Roman" panose="02020603050405020304" pitchFamily="18" charset="0"/>
              </a:rPr>
              <a:t>sharespred</a:t>
            </a:r>
            <a:r>
              <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a:t>
            </a:r>
          </a:p>
          <a:p>
            <a:pPr lvl="0"/>
            <a:r>
              <a:rPr lang="en-GB" altLang="en-US" sz="1600" b="1" dirty="0">
                <a:solidFill>
                  <a:srgbClr val="002060"/>
                </a:solidFill>
                <a:ea typeface="Times New Roman" panose="02020603050405020304" pitchFamily="18" charset="0"/>
                <a:cs typeface="Times New Roman" panose="02020603050405020304" pitchFamily="18" charset="0"/>
              </a:rPr>
              <a:t>&gt;</a:t>
            </a:r>
            <a:r>
              <a:rPr kumimoji="0" lang="en-GB" altLang="en-US" sz="1600" b="1" i="0" u="none" strike="noStrike" cap="none" normalizeH="0" baseline="0" dirty="0" err="1">
                <a:ln>
                  <a:noFill/>
                </a:ln>
                <a:solidFill>
                  <a:srgbClr val="002060"/>
                </a:solidFill>
                <a:effectLst/>
                <a:ea typeface="Times New Roman" panose="02020603050405020304" pitchFamily="18" charset="0"/>
                <a:cs typeface="Times New Roman" panose="02020603050405020304" pitchFamily="18" charset="0"/>
              </a:rPr>
              <a:t>Actualprediction</a:t>
            </a:r>
            <a:endParaRPr kumimoji="0" lang="en-GB" altLang="en-US" sz="1600" b="1" i="0" u="none" strike="noStrike" cap="none" normalizeH="0" baseline="0" dirty="0">
              <a:ln>
                <a:noFill/>
              </a:ln>
              <a:solidFill>
                <a:srgbClr val="002060"/>
              </a:solidFill>
              <a:effectLst/>
              <a:ea typeface="Times New Roman" panose="02020603050405020304" pitchFamily="18" charset="0"/>
              <a:cs typeface="Times New Roman" panose="02020603050405020304" pitchFamily="18" charset="0"/>
            </a:endParaRPr>
          </a:p>
          <a:p>
            <a:pPr lvl="0"/>
            <a:endParaRPr kumimoji="0" lang="en-GB" altLang="en-US" sz="1600" b="1" i="0" u="none" strike="noStrike" cap="none" normalizeH="0" baseline="0" dirty="0">
              <a:ln>
                <a:noFill/>
              </a:ln>
              <a:solidFill>
                <a:srgbClr val="2F5496"/>
              </a:solidFill>
              <a:effectLst/>
              <a:ea typeface="Times New Roman" panose="02020603050405020304" pitchFamily="18" charset="0"/>
              <a:cs typeface="Times New Roman" panose="02020603050405020304" pitchFamily="18" charset="0"/>
            </a:endParaRPr>
          </a:p>
          <a:p>
            <a:pPr lvl="0" eaLnBrk="0" fontAlgn="base" hangingPunct="0">
              <a:spcBef>
                <a:spcPct val="0"/>
              </a:spcBef>
              <a:spcAft>
                <a:spcPct val="0"/>
              </a:spcAft>
              <a:tabLst>
                <a:tab pos="2971800" algn="ctr"/>
              </a:tabLst>
            </a:pP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To generate training and testing data for cross validating online news popularity model:</a:t>
            </a:r>
            <a:endParaRPr kumimoji="0" lang="en-US" altLang="en-US" sz="1600" b="0" i="0" u="none" strike="noStrike" cap="none" normalizeH="0" baseline="0" dirty="0">
              <a:ln>
                <a:noFill/>
              </a:ln>
              <a:solidFill>
                <a:schemeClr val="tx1"/>
              </a:solidFill>
              <a:effectLst/>
              <a:cs typeface="Times New Roman" panose="02020603050405020304" pitchFamily="18" charset="0"/>
            </a:endParaRPr>
          </a:p>
          <a:p>
            <a:pPr lvl="0" eaLnBrk="0" fontAlgn="base" hangingPunct="0">
              <a:spcBef>
                <a:spcPct val="0"/>
              </a:spcBef>
              <a:spcAft>
                <a:spcPct val="0"/>
              </a:spcAft>
              <a:tabLst>
                <a:tab pos="2971800" algn="ctr"/>
              </a:tabLst>
            </a:pP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70% of the data is trained using model A. The rest 30% is referred as test data. Next, the model is build using test data to predict shares. </a:t>
            </a:r>
          </a:p>
          <a:p>
            <a:pPr lvl="0"/>
            <a:endParaRPr kumimoji="0" lang="en-GB" altLang="en-US" sz="1400" b="1" i="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endParaRPr kumimoji="0" lang="en-GB" altLang="en-US" sz="1400" b="1" i="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605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22275084"/>
              </p:ext>
            </p:extLst>
          </p:nvPr>
        </p:nvGraphicFramePr>
        <p:xfrm>
          <a:off x="2734334" y="1870364"/>
          <a:ext cx="5343589" cy="1267692"/>
        </p:xfrm>
        <a:graphic>
          <a:graphicData uri="http://schemas.openxmlformats.org/drawingml/2006/table">
            <a:tbl>
              <a:tblPr firstRow="1" firstCol="1" bandRow="1">
                <a:tableStyleId>{5940675A-B579-460E-94D1-54222C63F5DA}</a:tableStyleId>
              </a:tblPr>
              <a:tblGrid>
                <a:gridCol w="1314531">
                  <a:extLst>
                    <a:ext uri="{9D8B030D-6E8A-4147-A177-3AD203B41FA5}">
                      <a16:colId xmlns:a16="http://schemas.microsoft.com/office/drawing/2014/main" xmlns="" val="20000"/>
                    </a:ext>
                  </a:extLst>
                </a:gridCol>
                <a:gridCol w="2051157">
                  <a:extLst>
                    <a:ext uri="{9D8B030D-6E8A-4147-A177-3AD203B41FA5}">
                      <a16:colId xmlns:a16="http://schemas.microsoft.com/office/drawing/2014/main" xmlns="" val="20001"/>
                    </a:ext>
                  </a:extLst>
                </a:gridCol>
                <a:gridCol w="1977901">
                  <a:extLst>
                    <a:ext uri="{9D8B030D-6E8A-4147-A177-3AD203B41FA5}">
                      <a16:colId xmlns:a16="http://schemas.microsoft.com/office/drawing/2014/main" xmlns="" val="20002"/>
                    </a:ext>
                  </a:extLst>
                </a:gridCol>
              </a:tblGrid>
              <a:tr h="422564">
                <a:tc>
                  <a:txBody>
                    <a:bodyPr/>
                    <a:lstStyle/>
                    <a:p>
                      <a:pPr marL="0" marR="0">
                        <a:lnSpc>
                          <a:spcPct val="107000"/>
                        </a:lnSpc>
                        <a:spcBef>
                          <a:spcPts val="0"/>
                        </a:spcBef>
                        <a:spcAft>
                          <a:spcPts val="0"/>
                        </a:spcAft>
                        <a:tabLst>
                          <a:tab pos="2971800" algn="ctr"/>
                        </a:tabLst>
                      </a:pPr>
                      <a:r>
                        <a:rPr lang="en-US" sz="1100" b="1" dirty="0">
                          <a:solidFill>
                            <a:schemeClr val="bg1"/>
                          </a:solidFill>
                          <a:effectLst/>
                        </a:rPr>
                        <a:t>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marL="0" marR="0">
                        <a:lnSpc>
                          <a:spcPct val="107000"/>
                        </a:lnSpc>
                        <a:spcBef>
                          <a:spcPts val="0"/>
                        </a:spcBef>
                        <a:spcAft>
                          <a:spcPts val="0"/>
                        </a:spcAft>
                        <a:tabLst>
                          <a:tab pos="2971800" algn="ctr"/>
                        </a:tabLst>
                      </a:pPr>
                      <a:r>
                        <a:rPr lang="en-US" sz="1100" b="1" dirty="0">
                          <a:solidFill>
                            <a:schemeClr val="bg1"/>
                          </a:solidFill>
                          <a:effectLst/>
                        </a:rPr>
                        <a:t>actuals</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marL="0" marR="0">
                        <a:lnSpc>
                          <a:spcPct val="107000"/>
                        </a:lnSpc>
                        <a:spcBef>
                          <a:spcPts val="0"/>
                        </a:spcBef>
                        <a:spcAft>
                          <a:spcPts val="0"/>
                        </a:spcAft>
                        <a:tabLst>
                          <a:tab pos="2971800" algn="ctr"/>
                        </a:tabLst>
                      </a:pPr>
                      <a:r>
                        <a:rPr lang="en-US" sz="1100" b="1" dirty="0">
                          <a:solidFill>
                            <a:schemeClr val="bg1"/>
                          </a:solidFill>
                          <a:effectLst/>
                        </a:rPr>
                        <a:t>predicted</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extLst>
                  <a:ext uri="{0D108BD9-81ED-4DB2-BD59-A6C34878D82A}">
                    <a16:rowId xmlns:a16="http://schemas.microsoft.com/office/drawing/2014/main" xmlns="" val="10000"/>
                  </a:ext>
                </a:extLst>
              </a:tr>
              <a:tr h="422564">
                <a:tc>
                  <a:txBody>
                    <a:bodyPr/>
                    <a:lstStyle/>
                    <a:p>
                      <a:pPr marL="0" marR="0">
                        <a:lnSpc>
                          <a:spcPct val="107000"/>
                        </a:lnSpc>
                        <a:spcBef>
                          <a:spcPts val="0"/>
                        </a:spcBef>
                        <a:spcAft>
                          <a:spcPts val="0"/>
                        </a:spcAft>
                        <a:tabLst>
                          <a:tab pos="2971800" algn="ctr"/>
                        </a:tabLst>
                      </a:pPr>
                      <a:r>
                        <a:rPr lang="en-US" sz="1100" b="1">
                          <a:solidFill>
                            <a:schemeClr val="bg1"/>
                          </a:solidFill>
                          <a:effectLst/>
                        </a:rPr>
                        <a:t>actuals</a:t>
                      </a:r>
                      <a:endParaRPr lang="en-US" sz="11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marL="0" marR="0">
                        <a:lnSpc>
                          <a:spcPct val="107000"/>
                        </a:lnSpc>
                        <a:spcBef>
                          <a:spcPts val="0"/>
                        </a:spcBef>
                        <a:spcAft>
                          <a:spcPts val="0"/>
                        </a:spcAft>
                        <a:tabLst>
                          <a:tab pos="2971800" algn="ctr"/>
                        </a:tabLst>
                      </a:pPr>
                      <a:r>
                        <a:rPr lang="en-US" sz="1100" dirty="0">
                          <a:effectLst/>
                        </a:rPr>
                        <a:t>1.0000000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2971800" algn="ctr"/>
                        </a:tabLst>
                      </a:pPr>
                      <a:r>
                        <a:rPr lang="en-US" sz="1100" dirty="0">
                          <a:effectLst/>
                        </a:rPr>
                        <a:t>0.6580839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422564">
                <a:tc>
                  <a:txBody>
                    <a:bodyPr/>
                    <a:lstStyle/>
                    <a:p>
                      <a:pPr marL="0" marR="0">
                        <a:lnSpc>
                          <a:spcPct val="107000"/>
                        </a:lnSpc>
                        <a:spcBef>
                          <a:spcPts val="0"/>
                        </a:spcBef>
                        <a:spcAft>
                          <a:spcPts val="0"/>
                        </a:spcAft>
                        <a:tabLst>
                          <a:tab pos="2971800" algn="ctr"/>
                        </a:tabLst>
                      </a:pPr>
                      <a:r>
                        <a:rPr lang="en-US" sz="1100" b="1" dirty="0">
                          <a:solidFill>
                            <a:schemeClr val="bg1"/>
                          </a:solidFill>
                          <a:effectLst/>
                        </a:rPr>
                        <a:t>predicted</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marL="0" marR="0">
                        <a:lnSpc>
                          <a:spcPct val="107000"/>
                        </a:lnSpc>
                        <a:spcBef>
                          <a:spcPts val="0"/>
                        </a:spcBef>
                        <a:spcAft>
                          <a:spcPts val="0"/>
                        </a:spcAft>
                        <a:tabLst>
                          <a:tab pos="2971800" algn="ctr"/>
                        </a:tabLst>
                      </a:pPr>
                      <a:r>
                        <a:rPr lang="en-US" sz="1100" dirty="0">
                          <a:effectLst/>
                        </a:rPr>
                        <a:t>0.6580839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2971800" algn="ctr"/>
                        </a:tabLst>
                      </a:pPr>
                      <a:r>
                        <a:rPr lang="en-US" sz="1100" dirty="0">
                          <a:effectLst/>
                        </a:rPr>
                        <a:t>1.0000000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bl>
          </a:graphicData>
        </a:graphic>
      </p:graphicFrame>
      <p:sp>
        <p:nvSpPr>
          <p:cNvPr id="5" name="Rectangle 1"/>
          <p:cNvSpPr>
            <a:spLocks noChangeArrowheads="1"/>
          </p:cNvSpPr>
          <p:nvPr/>
        </p:nvSpPr>
        <p:spPr bwMode="auto">
          <a:xfrm>
            <a:off x="221672" y="88906"/>
            <a:ext cx="11970328" cy="150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04704" rIns="0" bIns="0" numCol="1" anchor="ctr" anchorCtr="0" compatLnSpc="1">
            <a:prstTxWarp prst="textNoShape">
              <a:avLst/>
            </a:prstTxWarp>
            <a:spAutoFit/>
          </a:bodyPr>
          <a:lstStyle>
            <a:lvl1pPr eaLnBrk="0" fontAlgn="base" hangingPunct="0">
              <a:spcBef>
                <a:spcPct val="0"/>
              </a:spcBef>
              <a:spcAft>
                <a:spcPct val="0"/>
              </a:spcAft>
              <a:tabLst>
                <a:tab pos="2971800" algn="ct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71800" algn="ctr"/>
              </a:tabLst>
            </a:pPr>
            <a:endParaRPr kumimoji="0" lang="en-US" altLang="en-US" sz="2000" b="0" i="0" u="none" strike="noStrike" cap="none" normalizeH="0" baseline="0" dirty="0">
              <a:ln>
                <a:noFill/>
              </a:ln>
              <a:solidFill>
                <a:schemeClr val="tx1"/>
              </a:solidFill>
              <a:effectLst/>
              <a:latin typeface="+mn-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Lst>
            </a:pPr>
            <a:r>
              <a:rPr kumimoji="0" lang="en-US" altLang="en-US" sz="2000" b="1" i="0" u="none" strike="noStrike" cap="none" normalizeH="0" baseline="0" dirty="0">
                <a:ln>
                  <a:noFill/>
                </a:ln>
                <a:solidFill>
                  <a:srgbClr val="002060"/>
                </a:solidFill>
                <a:effectLst/>
                <a:latin typeface="+mn-lt"/>
                <a:ea typeface="Calibri" panose="020F0502020204030204" pitchFamily="34" charset="0"/>
                <a:cs typeface="Times New Roman" panose="02020603050405020304" pitchFamily="18" charset="0"/>
              </a:rPr>
              <a:t>Correlation table of actual and predicted for cross validating sample </a:t>
            </a:r>
            <a:endParaRPr kumimoji="0" lang="en-US" altLang="en-US" sz="2000" b="0" i="0" u="none" strike="noStrike" cap="none" normalizeH="0" baseline="0" dirty="0">
              <a:ln>
                <a:noFill/>
              </a:ln>
              <a:solidFill>
                <a:schemeClr val="tx1"/>
              </a:solidFill>
              <a:effectLst/>
              <a:latin typeface="+mn-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Lst>
            </a:pPr>
            <a:r>
              <a:rPr kumimoji="0" lang="en-US" altLang="en-US" sz="20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We can say that the model selected i.e. </a:t>
            </a:r>
            <a:r>
              <a:rPr kumimoji="0" lang="en-US" altLang="en-US" sz="2000" b="1" i="0" u="none" strike="noStrike" cap="none" normalizeH="0" baseline="0" dirty="0">
                <a:ln>
                  <a:noFill/>
                </a:ln>
                <a:solidFill>
                  <a:srgbClr val="002060"/>
                </a:solidFill>
                <a:effectLst/>
                <a:latin typeface="+mn-lt"/>
                <a:ea typeface="Calibri" panose="020F0502020204030204" pitchFamily="34" charset="0"/>
                <a:cs typeface="Times New Roman" panose="02020603050405020304" pitchFamily="18" charset="0"/>
              </a:rPr>
              <a:t>MODEL A</a:t>
            </a:r>
            <a:r>
              <a:rPr kumimoji="0" lang="en-US" altLang="en-US" sz="2000" b="0" i="0" u="none" strike="noStrike" cap="none" normalizeH="0" baseline="0" dirty="0">
                <a:ln>
                  <a:noFill/>
                </a:ln>
                <a:solidFill>
                  <a:srgbClr val="002060"/>
                </a:solidFill>
                <a:effectLst/>
                <a:latin typeface="+mn-lt"/>
                <a:ea typeface="Calibri" panose="020F0502020204030204" pitchFamily="34" charset="0"/>
                <a:cs typeface="Times New Roman" panose="02020603050405020304" pitchFamily="18" charset="0"/>
              </a:rPr>
              <a:t>,</a:t>
            </a:r>
            <a:r>
              <a:rPr kumimoji="0" lang="en-US" altLang="en-US" sz="2000" b="0" i="0" u="none" strike="noStrike" cap="none" normalizeH="0" baseline="0" dirty="0">
                <a:ln>
                  <a:noFill/>
                </a:ln>
                <a:solidFill>
                  <a:srgbClr val="1F4E79"/>
                </a:solidFill>
                <a:effectLst/>
                <a:latin typeface="+mn-lt"/>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is 65.8% good in giving accurate results</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p:cNvSpPr txBox="1"/>
          <p:nvPr/>
        </p:nvSpPr>
        <p:spPr>
          <a:xfrm>
            <a:off x="148935" y="4260273"/>
            <a:ext cx="11118273" cy="646331"/>
          </a:xfrm>
          <a:prstGeom prst="rect">
            <a:avLst/>
          </a:prstGeom>
          <a:noFill/>
        </p:spPr>
        <p:txBody>
          <a:bodyPr wrap="square" rtlCol="0">
            <a:spAutoFit/>
          </a:bodyPr>
          <a:lstStyle/>
          <a:p>
            <a:r>
              <a:rPr lang="en-US" b="1" dirty="0">
                <a:solidFill>
                  <a:srgbClr val="002060"/>
                </a:solidFill>
              </a:rPr>
              <a:t>Step 6-DEPLOYMENT</a:t>
            </a:r>
          </a:p>
          <a:p>
            <a:r>
              <a:rPr lang="en-US" dirty="0"/>
              <a:t>The model is finally ready for deployment </a:t>
            </a:r>
          </a:p>
        </p:txBody>
      </p:sp>
    </p:spTree>
    <p:extLst>
      <p:ext uri="{BB962C8B-B14F-4D97-AF65-F5344CB8AC3E}">
        <p14:creationId xmlns:p14="http://schemas.microsoft.com/office/powerpoint/2010/main" val="73819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1727"/>
            <a:ext cx="10515600" cy="5865236"/>
          </a:xfrm>
        </p:spPr>
        <p:txBody>
          <a:bodyPr/>
          <a:lstStyle/>
          <a:p>
            <a:pPr marL="0" indent="0">
              <a:buNone/>
            </a:pPr>
            <a:endParaRPr lang="en-US" sz="1800" b="1" u="sng" dirty="0"/>
          </a:p>
          <a:p>
            <a:pPr marL="0" indent="0">
              <a:buNone/>
            </a:pPr>
            <a:r>
              <a:rPr lang="en-US" sz="1600" b="1" u="sng" dirty="0">
                <a:solidFill>
                  <a:srgbClr val="002060"/>
                </a:solidFill>
              </a:rPr>
              <a:t>OUTLINE OF THE STUDY:</a:t>
            </a:r>
          </a:p>
          <a:p>
            <a:r>
              <a:rPr lang="en-US" sz="1600" dirty="0"/>
              <a:t>The topic we have chosen is “Online News Popularity”. </a:t>
            </a:r>
          </a:p>
          <a:p>
            <a:r>
              <a:rPr lang="en-US" sz="1600" dirty="0"/>
              <a:t>This dataset has been picked from an online website named, UCI-Machine Learning Repository. </a:t>
            </a:r>
          </a:p>
          <a:p>
            <a:r>
              <a:rPr lang="en-US" sz="1600" dirty="0"/>
              <a:t>There were all together 61 factors available that were claimed to affect the number of shares of an article.</a:t>
            </a:r>
          </a:p>
          <a:p>
            <a:pPr marL="0" indent="0">
              <a:buNone/>
            </a:pPr>
            <a:endParaRPr lang="en-US" sz="1600" b="1" dirty="0"/>
          </a:p>
          <a:p>
            <a:pPr marL="0" indent="0">
              <a:buNone/>
            </a:pPr>
            <a:r>
              <a:rPr lang="en-US" sz="1600" b="1" u="sng" dirty="0">
                <a:solidFill>
                  <a:srgbClr val="002060"/>
                </a:solidFill>
              </a:rPr>
              <a:t>DATA SET INFORMATION:</a:t>
            </a:r>
            <a:endParaRPr lang="en-US" sz="1600" dirty="0">
              <a:solidFill>
                <a:srgbClr val="002060"/>
              </a:solidFill>
            </a:endParaRPr>
          </a:p>
          <a:p>
            <a:r>
              <a:rPr lang="en-US" sz="1600" dirty="0"/>
              <a:t>This dataset summarizes a heterogeneous set of features about articles published by Mashable in a period of two years. </a:t>
            </a:r>
          </a:p>
          <a:p>
            <a:pPr marL="0" indent="0">
              <a:buNone/>
            </a:pPr>
            <a:endParaRPr lang="en-US" sz="1600" dirty="0">
              <a:solidFill>
                <a:srgbClr val="002060"/>
              </a:solidFill>
            </a:endParaRPr>
          </a:p>
          <a:p>
            <a:pPr marL="0" indent="0">
              <a:buNone/>
            </a:pPr>
            <a:r>
              <a:rPr lang="en-US" sz="1600" b="1" u="sng" dirty="0">
                <a:solidFill>
                  <a:srgbClr val="002060"/>
                </a:solidFill>
              </a:rPr>
              <a:t>PROBLEM IN HAND:</a:t>
            </a:r>
          </a:p>
          <a:p>
            <a:r>
              <a:rPr lang="en-US" sz="1800" dirty="0"/>
              <a:t>The organization(</a:t>
            </a:r>
            <a:r>
              <a:rPr lang="en-US" sz="1800" dirty="0">
                <a:hlinkClick r:id="rId2"/>
              </a:rPr>
              <a:t>www.mashable.com</a:t>
            </a:r>
            <a:r>
              <a:rPr lang="en-US" sz="1800" dirty="0"/>
              <a:t>) wants to evaluate the popularity of an article and the structure of it. The study is going to help in understanding the key factors that help in making an article a hit. </a:t>
            </a:r>
          </a:p>
          <a:p>
            <a:pPr marL="0" indent="0">
              <a:buNone/>
            </a:pPr>
            <a:endParaRPr lang="en-US" sz="1800" b="1" u="sng" dirty="0"/>
          </a:p>
        </p:txBody>
      </p:sp>
    </p:spTree>
    <p:extLst>
      <p:ext uri="{BB962C8B-B14F-4D97-AF65-F5344CB8AC3E}">
        <p14:creationId xmlns:p14="http://schemas.microsoft.com/office/powerpoint/2010/main" val="3662702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6183" y="393350"/>
            <a:ext cx="4472854" cy="2827666"/>
          </a:xfrm>
          <a:prstGeom prst="rect">
            <a:avLst/>
          </a:prstGeom>
        </p:spPr>
      </p:pic>
      <p:sp>
        <p:nvSpPr>
          <p:cNvPr id="5" name="TextBox 4"/>
          <p:cNvSpPr txBox="1"/>
          <p:nvPr/>
        </p:nvSpPr>
        <p:spPr>
          <a:xfrm>
            <a:off x="286183" y="393350"/>
            <a:ext cx="4800600" cy="369332"/>
          </a:xfrm>
          <a:prstGeom prst="rect">
            <a:avLst/>
          </a:prstGeom>
          <a:noFill/>
        </p:spPr>
        <p:txBody>
          <a:bodyPr wrap="square" rtlCol="0">
            <a:spAutoFit/>
          </a:bodyPr>
          <a:lstStyle/>
          <a:p>
            <a:r>
              <a:rPr lang="en-US" dirty="0"/>
              <a:t>Scatter plot for predicted shares vs actual shares</a:t>
            </a:r>
          </a:p>
        </p:txBody>
      </p:sp>
      <p:pic>
        <p:nvPicPr>
          <p:cNvPr id="6" name="Picture 5"/>
          <p:cNvPicPr>
            <a:picLocks noChangeAspect="1"/>
          </p:cNvPicPr>
          <p:nvPr/>
        </p:nvPicPr>
        <p:blipFill>
          <a:blip r:embed="rId3"/>
          <a:stretch>
            <a:fillRect/>
          </a:stretch>
        </p:blipFill>
        <p:spPr>
          <a:xfrm>
            <a:off x="6276109" y="406555"/>
            <a:ext cx="5195454" cy="2801256"/>
          </a:xfrm>
          <a:prstGeom prst="rect">
            <a:avLst/>
          </a:prstGeom>
        </p:spPr>
      </p:pic>
      <p:pic>
        <p:nvPicPr>
          <p:cNvPr id="7" name="Picture 6"/>
          <p:cNvPicPr>
            <a:picLocks noChangeAspect="1"/>
          </p:cNvPicPr>
          <p:nvPr/>
        </p:nvPicPr>
        <p:blipFill>
          <a:blip r:embed="rId4"/>
          <a:stretch>
            <a:fillRect/>
          </a:stretch>
        </p:blipFill>
        <p:spPr>
          <a:xfrm>
            <a:off x="286183" y="3458502"/>
            <a:ext cx="4545590" cy="2986087"/>
          </a:xfrm>
          <a:prstGeom prst="rect">
            <a:avLst/>
          </a:prstGeom>
        </p:spPr>
      </p:pic>
      <p:sp>
        <p:nvSpPr>
          <p:cNvPr id="9" name="TextBox 8"/>
          <p:cNvSpPr txBox="1"/>
          <p:nvPr/>
        </p:nvSpPr>
        <p:spPr>
          <a:xfrm>
            <a:off x="140710" y="24018"/>
            <a:ext cx="5091546" cy="369332"/>
          </a:xfrm>
          <a:prstGeom prst="rect">
            <a:avLst/>
          </a:prstGeom>
          <a:noFill/>
        </p:spPr>
        <p:txBody>
          <a:bodyPr wrap="square" rtlCol="0">
            <a:spAutoFit/>
          </a:bodyPr>
          <a:lstStyle/>
          <a:p>
            <a:r>
              <a:rPr lang="en-US" b="1" u="sng" dirty="0">
                <a:solidFill>
                  <a:srgbClr val="002060"/>
                </a:solidFill>
              </a:rPr>
              <a:t>DATA REPRESENTATION USING MODEL A</a:t>
            </a:r>
          </a:p>
        </p:txBody>
      </p:sp>
      <p:sp>
        <p:nvSpPr>
          <p:cNvPr id="11" name="Rectangle 1"/>
          <p:cNvSpPr>
            <a:spLocks noChangeArrowheads="1"/>
          </p:cNvSpPr>
          <p:nvPr/>
        </p:nvSpPr>
        <p:spPr bwMode="auto">
          <a:xfrm>
            <a:off x="140710" y="6413813"/>
            <a:ext cx="4618327"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2060"/>
                </a:solidFill>
                <a:effectLst/>
              </a:rPr>
              <a:t>&gt; plot(</a:t>
            </a:r>
            <a:r>
              <a:rPr kumimoji="0" lang="en-US" altLang="en-US" sz="1000" b="1" i="0" u="none" strike="noStrike" cap="none" normalizeH="0" baseline="0" dirty="0" err="1">
                <a:ln>
                  <a:noFill/>
                </a:ln>
                <a:solidFill>
                  <a:srgbClr val="002060"/>
                </a:solidFill>
                <a:effectLst/>
              </a:rPr>
              <a:t>trainingdata$n_tokens_content</a:t>
            </a:r>
            <a:r>
              <a:rPr kumimoji="0" lang="en-US" altLang="en-US" sz="1000" b="1" i="0" u="none" strike="noStrike" cap="none" normalizeH="0" baseline="0" dirty="0">
                <a:ln>
                  <a:noFill/>
                </a:ln>
                <a:solidFill>
                  <a:srgbClr val="002060"/>
                </a:solidFill>
                <a:effectLst/>
              </a:rPr>
              <a:t>, </a:t>
            </a:r>
            <a:r>
              <a:rPr kumimoji="0" lang="en-US" altLang="en-US" sz="1000" b="1" i="0" u="none" strike="noStrike" cap="none" normalizeH="0" baseline="0" dirty="0" err="1">
                <a:ln>
                  <a:noFill/>
                </a:ln>
                <a:solidFill>
                  <a:srgbClr val="002060"/>
                </a:solidFill>
                <a:effectLst/>
              </a:rPr>
              <a:t>trainingdata$n_unique_tokens</a:t>
            </a:r>
            <a:r>
              <a:rPr kumimoji="0" lang="en-US" altLang="en-US" sz="1000" b="1" i="0" u="none" strike="noStrike" cap="none" normalizeH="0" baseline="0" dirty="0">
                <a:ln>
                  <a:noFill/>
                </a:ln>
                <a:solidFill>
                  <a:srgbClr val="002060"/>
                </a:solidFill>
                <a:effectLst/>
              </a:rPr>
              <a:t>, main="Number of words in the content + vs Rate of unique </a:t>
            </a:r>
            <a:r>
              <a:rPr kumimoji="0" lang="en-US" altLang="en-US" sz="1200" b="1" i="0" u="none" strike="noStrike" cap="none" normalizeH="0" baseline="0" dirty="0">
                <a:ln>
                  <a:noFill/>
                </a:ln>
                <a:solidFill>
                  <a:srgbClr val="002060"/>
                </a:solidFill>
                <a:effectLst/>
              </a:rPr>
              <a:t>words</a:t>
            </a:r>
            <a:r>
              <a:rPr kumimoji="0" lang="en-US" altLang="en-US" sz="1000" b="1" i="0" u="none" strike="noStrike" cap="none" normalizeH="0" baseline="0" dirty="0">
                <a:ln>
                  <a:noFill/>
                </a:ln>
                <a:solidFill>
                  <a:srgbClr val="002060"/>
                </a:solidFill>
                <a:effectLst/>
              </a:rPr>
              <a:t> in the content</a:t>
            </a:r>
            <a:r>
              <a:rPr kumimoji="0" lang="en-US" altLang="en-US" sz="1050" b="1" i="0" u="none" strike="noStrike" cap="none" normalizeH="0" baseline="0" dirty="0">
                <a:ln>
                  <a:noFill/>
                </a:ln>
                <a:solidFill>
                  <a:srgbClr val="002060"/>
                </a:solidFill>
                <a:effectLst/>
              </a:rPr>
              <a:t>")</a:t>
            </a:r>
            <a:endParaRPr kumimoji="0" lang="en-US" altLang="en-US" sz="2000" b="1" i="0" u="none" strike="noStrike" cap="none" normalizeH="0" baseline="0" dirty="0">
              <a:ln>
                <a:noFill/>
              </a:ln>
              <a:solidFill>
                <a:srgbClr val="002060"/>
              </a:solidFill>
              <a:effectLst/>
            </a:endParaRPr>
          </a:p>
        </p:txBody>
      </p:sp>
      <p:sp>
        <p:nvSpPr>
          <p:cNvPr id="12" name="Rectangle 2"/>
          <p:cNvSpPr>
            <a:spLocks noChangeArrowheads="1"/>
          </p:cNvSpPr>
          <p:nvPr/>
        </p:nvSpPr>
        <p:spPr bwMode="auto">
          <a:xfrm>
            <a:off x="7439891" y="3205628"/>
            <a:ext cx="4031672"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rgbClr val="002060"/>
                </a:solidFill>
                <a:effectLst/>
                <a:latin typeface="+mj-lt"/>
              </a:rPr>
              <a:t>&gt; </a:t>
            </a:r>
            <a:r>
              <a:rPr kumimoji="0" lang="en-US" altLang="en-US" sz="1100" b="1" i="0" u="none" strike="noStrike" cap="none" normalizeH="0" baseline="0" dirty="0" err="1">
                <a:ln>
                  <a:noFill/>
                </a:ln>
                <a:solidFill>
                  <a:srgbClr val="002060"/>
                </a:solidFill>
                <a:effectLst/>
                <a:latin typeface="+mj-lt"/>
              </a:rPr>
              <a:t>hist</a:t>
            </a:r>
            <a:r>
              <a:rPr kumimoji="0" lang="en-US" altLang="en-US" sz="1100" b="1" i="0" u="none" strike="noStrike" cap="none" normalizeH="0" baseline="0" dirty="0">
                <a:ln>
                  <a:noFill/>
                </a:ln>
                <a:solidFill>
                  <a:srgbClr val="002060"/>
                </a:solidFill>
                <a:effectLst/>
                <a:latin typeface="+mj-lt"/>
              </a:rPr>
              <a:t>(model10$resid</a:t>
            </a:r>
            <a:r>
              <a:rPr kumimoji="0" lang="en-US" altLang="en-US" sz="1050" b="1" i="0" u="none" strike="noStrike" cap="none" normalizeH="0" baseline="0" dirty="0">
                <a:ln>
                  <a:noFill/>
                </a:ln>
                <a:solidFill>
                  <a:srgbClr val="002060"/>
                </a:solidFill>
                <a:effectLst/>
                <a:latin typeface="+mj-lt"/>
              </a:rPr>
              <a:t>, </a:t>
            </a:r>
            <a:r>
              <a:rPr kumimoji="0" lang="en-US" altLang="en-US" sz="1100" b="1" i="0" u="none" strike="noStrike" cap="none" normalizeH="0" baseline="0" dirty="0">
                <a:ln>
                  <a:noFill/>
                </a:ln>
                <a:solidFill>
                  <a:srgbClr val="002060"/>
                </a:solidFill>
                <a:effectLst/>
                <a:latin typeface="+mj-lt"/>
              </a:rPr>
              <a:t>main</a:t>
            </a:r>
            <a:r>
              <a:rPr kumimoji="0" lang="en-US" altLang="en-US" sz="1050" b="1" i="0" u="none" strike="noStrike" cap="none" normalizeH="0" baseline="0" dirty="0">
                <a:ln>
                  <a:noFill/>
                </a:ln>
                <a:solidFill>
                  <a:srgbClr val="002060"/>
                </a:solidFill>
                <a:effectLst/>
                <a:latin typeface="+mj-lt"/>
              </a:rPr>
              <a:t>="Histogram of Residuals")</a:t>
            </a:r>
            <a:endParaRPr kumimoji="0" lang="en-US" altLang="en-US" sz="2400" b="1" i="0" u="none" strike="noStrike" cap="none" normalizeH="0" baseline="0" dirty="0">
              <a:ln>
                <a:noFill/>
              </a:ln>
              <a:solidFill>
                <a:srgbClr val="002060"/>
              </a:solidFill>
              <a:effectLst/>
              <a:latin typeface="+mj-lt"/>
            </a:endParaRPr>
          </a:p>
        </p:txBody>
      </p:sp>
      <p:sp>
        <p:nvSpPr>
          <p:cNvPr id="13" name="Rectangle 3"/>
          <p:cNvSpPr>
            <a:spLocks noChangeArrowheads="1"/>
          </p:cNvSpPr>
          <p:nvPr/>
        </p:nvSpPr>
        <p:spPr bwMode="auto">
          <a:xfrm>
            <a:off x="286183" y="2927589"/>
            <a:ext cx="1672937"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2060"/>
                </a:solidFill>
                <a:effectLst/>
              </a:rPr>
              <a:t>plot(</a:t>
            </a:r>
            <a:r>
              <a:rPr kumimoji="0" lang="en-US" altLang="en-US" sz="1200" b="1" i="0" u="none" strike="noStrike" cap="none" normalizeH="0" baseline="0" dirty="0" err="1">
                <a:ln>
                  <a:noFill/>
                </a:ln>
                <a:solidFill>
                  <a:srgbClr val="002060"/>
                </a:solidFill>
                <a:effectLst/>
              </a:rPr>
              <a:t>actualprediction</a:t>
            </a:r>
            <a:r>
              <a:rPr kumimoji="0" lang="en-US" altLang="en-US" sz="900" b="1" i="0" u="none" strike="noStrike" cap="none" normalizeH="0" baseline="0" dirty="0">
                <a:ln>
                  <a:noFill/>
                </a:ln>
                <a:solidFill>
                  <a:srgbClr val="002060"/>
                </a:solidFill>
                <a:effectLst/>
                <a:latin typeface="Lucida Console" panose="020B0609040504020204" pitchFamily="49" charset="0"/>
              </a:rPr>
              <a:t>)</a:t>
            </a:r>
            <a:endParaRPr kumimoji="0" lang="en-US" altLang="en-US" sz="1800" b="1" i="0" u="none" strike="noStrike" cap="none" normalizeH="0" baseline="0" dirty="0">
              <a:ln>
                <a:noFill/>
              </a:ln>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217187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09" y="0"/>
            <a:ext cx="10515600" cy="808383"/>
          </a:xfrm>
        </p:spPr>
        <p:txBody>
          <a:bodyPr>
            <a:normAutofit/>
          </a:bodyPr>
          <a:lstStyle/>
          <a:p>
            <a:r>
              <a:rPr lang="en-US" sz="2800" b="1" u="sng" dirty="0">
                <a:solidFill>
                  <a:srgbClr val="002060"/>
                </a:solidFill>
                <a:latin typeface="+mn-lt"/>
              </a:rPr>
              <a:t>Data Analytics Life Cycle (CRISP-DM)</a:t>
            </a:r>
          </a:p>
        </p:txBody>
      </p:sp>
      <p:sp>
        <p:nvSpPr>
          <p:cNvPr id="3" name="Content Placeholder 2"/>
          <p:cNvSpPr>
            <a:spLocks noGrp="1"/>
          </p:cNvSpPr>
          <p:nvPr>
            <p:ph idx="1"/>
          </p:nvPr>
        </p:nvSpPr>
        <p:spPr>
          <a:xfrm>
            <a:off x="838200" y="808383"/>
            <a:ext cx="10515600" cy="5368580"/>
          </a:xfrm>
        </p:spPr>
        <p:txBody>
          <a:bodyPr>
            <a:normAutofit/>
          </a:bodyPr>
          <a:lstStyle/>
          <a:p>
            <a:pPr marL="0" indent="0">
              <a:buNone/>
            </a:pPr>
            <a:r>
              <a:rPr lang="en-US" sz="2000" b="1" u="sng" dirty="0">
                <a:solidFill>
                  <a:srgbClr val="002060"/>
                </a:solidFill>
              </a:rPr>
              <a:t>Step 1- Business Understanding </a:t>
            </a:r>
          </a:p>
          <a:p>
            <a:pPr marL="0" indent="0">
              <a:buNone/>
            </a:pPr>
            <a:endParaRPr lang="en-US" sz="1600" b="1" u="sng" dirty="0">
              <a:solidFill>
                <a:srgbClr val="002060"/>
              </a:solidFill>
            </a:endParaRPr>
          </a:p>
          <a:p>
            <a:pPr marL="0" indent="0">
              <a:buNone/>
            </a:pPr>
            <a:endParaRPr lang="en-US" sz="1600" b="1" u="sng" dirty="0">
              <a:solidFill>
                <a:srgbClr val="002060"/>
              </a:solidFill>
            </a:endParaRPr>
          </a:p>
          <a:p>
            <a:pPr marL="0" indent="0">
              <a:buNone/>
            </a:pPr>
            <a:endParaRPr lang="en-US" sz="1600" b="1" u="sng" dirty="0">
              <a:solidFill>
                <a:srgbClr val="002060"/>
              </a:solidFill>
            </a:endParaRPr>
          </a:p>
          <a:p>
            <a:pPr marL="0" indent="0">
              <a:buNone/>
            </a:pPr>
            <a:endParaRPr lang="en-US" sz="1600" b="1" u="sng" dirty="0">
              <a:solidFill>
                <a:srgbClr val="002060"/>
              </a:solidFill>
            </a:endParaRPr>
          </a:p>
          <a:p>
            <a:pPr marL="0" indent="0">
              <a:buNone/>
            </a:pPr>
            <a:endParaRPr lang="en-US" sz="1600" b="1" u="sng" dirty="0">
              <a:solidFill>
                <a:srgbClr val="002060"/>
              </a:solidFill>
            </a:endParaRPr>
          </a:p>
          <a:p>
            <a:pPr marL="0" indent="0">
              <a:buNone/>
            </a:pPr>
            <a:endParaRPr lang="en-US" sz="1600" b="1" u="sng" dirty="0">
              <a:solidFill>
                <a:srgbClr val="002060"/>
              </a:solidFill>
            </a:endParaRPr>
          </a:p>
          <a:p>
            <a:pPr marL="0" indent="0">
              <a:buNone/>
            </a:pPr>
            <a:endParaRPr lang="en-US" sz="1600" b="1" u="sng" dirty="0">
              <a:solidFill>
                <a:srgbClr val="002060"/>
              </a:solidFill>
            </a:endParaRPr>
          </a:p>
          <a:p>
            <a:pPr marL="0" indent="0">
              <a:buNone/>
            </a:pPr>
            <a:endParaRPr lang="en-US" sz="1600" b="1" u="sng" dirty="0">
              <a:solidFill>
                <a:srgbClr val="002060"/>
              </a:solidFill>
            </a:endParaRPr>
          </a:p>
          <a:p>
            <a:pPr marL="0" indent="0">
              <a:buNone/>
            </a:pPr>
            <a:endParaRPr lang="en-US" sz="1600" b="1" u="sng" dirty="0">
              <a:solidFill>
                <a:srgbClr val="002060"/>
              </a:solidFill>
            </a:endParaRPr>
          </a:p>
          <a:p>
            <a:pPr marL="0" indent="0">
              <a:buNone/>
            </a:pPr>
            <a:endParaRPr lang="en-US" sz="1600" b="1" u="sng" dirty="0">
              <a:solidFill>
                <a:srgbClr val="002060"/>
              </a:solidFill>
            </a:endParaRPr>
          </a:p>
          <a:p>
            <a:pPr marL="0" indent="0">
              <a:buNone/>
            </a:pPr>
            <a:r>
              <a:rPr lang="en-US" sz="2000" dirty="0"/>
              <a:t>Mashable is a global, multi-platform media and entertainment company. Powered by its own proprietary technology, Mashable is the go-to source for tech, digital culture and entertainment content for its dedicated and influential audience around the globe.</a:t>
            </a:r>
          </a:p>
          <a:p>
            <a:pPr marL="0" indent="0">
              <a:buNone/>
            </a:pPr>
            <a:endParaRPr lang="en-US" sz="1600" b="1" u="sng" dirty="0">
              <a:solidFill>
                <a:srgbClr val="002060"/>
              </a:solidFill>
            </a:endParaRPr>
          </a:p>
          <a:p>
            <a:pPr marL="0" indent="0">
              <a:buNone/>
            </a:pPr>
            <a:endParaRPr lang="en-US" sz="1600" b="1" u="sng" dirty="0">
              <a:solidFill>
                <a:srgbClr val="002060"/>
              </a:solidFill>
            </a:endParaRPr>
          </a:p>
        </p:txBody>
      </p:sp>
      <p:pic>
        <p:nvPicPr>
          <p:cNvPr id="5" name="Picture 4" descr="A screenshot of a computer screen&#10;&#10;Description generated with very high confidence">
            <a:extLst>
              <a:ext uri="{FF2B5EF4-FFF2-40B4-BE49-F238E27FC236}">
                <a16:creationId xmlns:a16="http://schemas.microsoft.com/office/drawing/2014/main" xmlns="" id="{DFB2C582-619B-4182-8291-4895A1CC3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31239"/>
            <a:ext cx="7510670" cy="3333526"/>
          </a:xfrm>
          <a:prstGeom prst="rect">
            <a:avLst/>
          </a:prstGeom>
        </p:spPr>
      </p:pic>
    </p:spTree>
    <p:extLst>
      <p:ext uri="{BB962C8B-B14F-4D97-AF65-F5344CB8AC3E}">
        <p14:creationId xmlns:p14="http://schemas.microsoft.com/office/powerpoint/2010/main" val="359814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D111E0E-B916-4C67-9787-9ACF2D75F48F}"/>
              </a:ext>
            </a:extLst>
          </p:cNvPr>
          <p:cNvSpPr>
            <a:spLocks noGrp="1"/>
          </p:cNvSpPr>
          <p:nvPr>
            <p:ph idx="1"/>
          </p:nvPr>
        </p:nvSpPr>
        <p:spPr>
          <a:xfrm>
            <a:off x="838200" y="344557"/>
            <a:ext cx="10515600" cy="5832406"/>
          </a:xfrm>
        </p:spPr>
        <p:txBody>
          <a:bodyPr/>
          <a:lstStyle/>
          <a:p>
            <a:pPr>
              <a:buFontTx/>
              <a:buChar char="-"/>
            </a:pPr>
            <a:r>
              <a:rPr lang="en-US" dirty="0">
                <a:solidFill>
                  <a:schemeClr val="accent1">
                    <a:lumMod val="50000"/>
                  </a:schemeClr>
                </a:solidFill>
              </a:rPr>
              <a:t>How does Mashable make money?</a:t>
            </a:r>
          </a:p>
          <a:p>
            <a:pPr lvl="1">
              <a:buFontTx/>
              <a:buChar char="-"/>
            </a:pPr>
            <a:r>
              <a:rPr lang="en-US" dirty="0"/>
              <a:t>Mashable is monetized by offering a variety of advertising formats to its 45M unique monthly readers.</a:t>
            </a:r>
          </a:p>
          <a:p>
            <a:pPr>
              <a:buFontTx/>
              <a:buChar char="-"/>
            </a:pPr>
            <a:r>
              <a:rPr lang="en-US" dirty="0">
                <a:solidFill>
                  <a:schemeClr val="accent1">
                    <a:lumMod val="50000"/>
                  </a:schemeClr>
                </a:solidFill>
              </a:rPr>
              <a:t>How will this study boost Mashable’s Business?</a:t>
            </a:r>
          </a:p>
          <a:p>
            <a:pPr lvl="1">
              <a:buFontTx/>
              <a:buChar char="-"/>
            </a:pPr>
            <a:r>
              <a:rPr lang="en-US" dirty="0"/>
              <a:t>The study on the respective dataset will figure out the factors that make an article go viral on the internet. Being viral means a solid amount of views, comments, likes, and shares. </a:t>
            </a:r>
          </a:p>
          <a:p>
            <a:pPr lvl="1">
              <a:buFontTx/>
              <a:buChar char="-"/>
            </a:pPr>
            <a:r>
              <a:rPr lang="en-US" dirty="0"/>
              <a:t>Keeping in mind the business structure of the organization which earns money via advertisements, hence maximum views on an article means greater advertisement display duration which then results in generation of revenue for the firm. </a:t>
            </a:r>
          </a:p>
          <a:p>
            <a:pPr lvl="1">
              <a:buFontTx/>
              <a:buChar char="-"/>
            </a:pPr>
            <a:r>
              <a:rPr lang="en-US" dirty="0"/>
              <a:t>This study will state what factors, for example the use of positive or negative words, images or view content, strong title, timestamp of publication, linked content etc., have the optimum involvement in making an article reach to maximum audience.   </a:t>
            </a:r>
            <a:endParaRPr lang="x-none" dirty="0"/>
          </a:p>
        </p:txBody>
      </p:sp>
    </p:spTree>
    <p:extLst>
      <p:ext uri="{BB962C8B-B14F-4D97-AF65-F5344CB8AC3E}">
        <p14:creationId xmlns:p14="http://schemas.microsoft.com/office/powerpoint/2010/main" val="1166209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118" y="270164"/>
            <a:ext cx="11031682" cy="5906799"/>
          </a:xfrm>
        </p:spPr>
        <p:txBody>
          <a:bodyPr/>
          <a:lstStyle/>
          <a:p>
            <a:pPr marL="0" indent="0">
              <a:buNone/>
            </a:pPr>
            <a:r>
              <a:rPr lang="en-US" b="1" u="sng" dirty="0">
                <a:solidFill>
                  <a:srgbClr val="002060"/>
                </a:solidFill>
              </a:rPr>
              <a:t>Step 2- DATA UNDERSTANDING</a:t>
            </a:r>
          </a:p>
          <a:p>
            <a:pPr marL="0" indent="0">
              <a:buNone/>
            </a:pPr>
            <a:endParaRPr lang="en-US" sz="1600" b="1" u="sng" dirty="0">
              <a:solidFill>
                <a:srgbClr val="002060"/>
              </a:solidFill>
            </a:endParaRPr>
          </a:p>
          <a:p>
            <a:pPr marL="0" indent="0">
              <a:buNone/>
            </a:pPr>
            <a:r>
              <a:rPr lang="en-US" sz="1600" b="1" u="sng" dirty="0">
                <a:solidFill>
                  <a:srgbClr val="002060"/>
                </a:solidFill>
              </a:rPr>
              <a:t>OBJECTIVES OF THE CURRENT STUDY</a:t>
            </a:r>
            <a:endParaRPr lang="en-US" sz="1600" dirty="0">
              <a:solidFill>
                <a:srgbClr val="002060"/>
              </a:solidFill>
            </a:endParaRPr>
          </a:p>
          <a:p>
            <a:pPr lvl="0"/>
            <a:r>
              <a:rPr lang="en-US" sz="1600" dirty="0"/>
              <a:t>The goal is to predict the number of shares in social networks (popularity).</a:t>
            </a:r>
          </a:p>
          <a:p>
            <a:pPr lvl="0" fontAlgn="base"/>
            <a:r>
              <a:rPr lang="en-US" sz="1600" dirty="0"/>
              <a:t>To determine the specific predators associated to gauge the popularity a news.</a:t>
            </a:r>
          </a:p>
          <a:p>
            <a:pPr lvl="0" fontAlgn="base"/>
            <a:endParaRPr lang="en-US" sz="1600" dirty="0"/>
          </a:p>
          <a:p>
            <a:pPr lvl="0" fontAlgn="base"/>
            <a:endParaRPr lang="en-US" sz="1600" dirty="0"/>
          </a:p>
          <a:p>
            <a:pPr lvl="0" fontAlgn="base"/>
            <a:r>
              <a:rPr lang="en-US" sz="1600" dirty="0"/>
              <a:t>We are using R-statistical software to interpret the dataset. </a:t>
            </a:r>
          </a:p>
          <a:p>
            <a:pPr lvl="0" fontAlgn="base"/>
            <a:r>
              <a:rPr lang="en-US" sz="1600" dirty="0"/>
              <a:t>The attributes used and their descriptions are stated in the next slide.</a:t>
            </a:r>
          </a:p>
          <a:p>
            <a:pPr lvl="0" fontAlgn="base"/>
            <a:endParaRPr lang="en-US" sz="1600" dirty="0"/>
          </a:p>
          <a:p>
            <a:pPr lvl="0" fontAlgn="base"/>
            <a:endParaRPr lang="en-US" sz="1800" dirty="0"/>
          </a:p>
          <a:p>
            <a:pPr marL="0" indent="0">
              <a:buNone/>
            </a:pPr>
            <a:endParaRPr lang="en-US" b="1" u="sng" dirty="0"/>
          </a:p>
        </p:txBody>
      </p:sp>
    </p:spTree>
    <p:extLst>
      <p:ext uri="{BB962C8B-B14F-4D97-AF65-F5344CB8AC3E}">
        <p14:creationId xmlns:p14="http://schemas.microsoft.com/office/powerpoint/2010/main" val="250647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336" y="270164"/>
            <a:ext cx="11052464" cy="5906799"/>
          </a:xfrm>
        </p:spPr>
        <p:txBody>
          <a:bodyPr>
            <a:normAutofit fontScale="55000" lnSpcReduction="20000"/>
          </a:bodyPr>
          <a:lstStyle/>
          <a:p>
            <a:pPr marL="0" indent="0">
              <a:buNone/>
            </a:pPr>
            <a:r>
              <a:rPr lang="en-US" sz="3400" b="1" u="sng" dirty="0">
                <a:solidFill>
                  <a:srgbClr val="002060"/>
                </a:solidFill>
              </a:rPr>
              <a:t>ATTRIBUTE INFORMATION:</a:t>
            </a:r>
          </a:p>
          <a:p>
            <a:pPr marL="0" indent="0">
              <a:buNone/>
            </a:pPr>
            <a:endParaRPr lang="en-US" b="1" u="sng" dirty="0"/>
          </a:p>
          <a:p>
            <a:pPr marL="0" indent="0">
              <a:buNone/>
            </a:pPr>
            <a:r>
              <a:rPr lang="en-US" dirty="0"/>
              <a:t>Number of Attributes: 61 (58 predictive attributes, 2 non-predictive, 1 goal field) </a:t>
            </a:r>
            <a:br>
              <a:rPr lang="en-US" dirty="0"/>
            </a:br>
            <a:r>
              <a:rPr lang="en-US" dirty="0"/>
              <a:t/>
            </a:r>
            <a:br>
              <a:rPr lang="en-US" dirty="0"/>
            </a:br>
            <a:r>
              <a:rPr lang="en-US" dirty="0"/>
              <a:t>Attribute Information: </a:t>
            </a:r>
            <a:br>
              <a:rPr lang="en-US" dirty="0"/>
            </a:br>
            <a:r>
              <a:rPr lang="en-US" dirty="0"/>
              <a:t>0. url: URL of the article (non-predictive) </a:t>
            </a:r>
            <a:br>
              <a:rPr lang="en-US" dirty="0"/>
            </a:br>
            <a:r>
              <a:rPr lang="en-US" dirty="0"/>
              <a:t>1. </a:t>
            </a:r>
            <a:r>
              <a:rPr lang="en-US" dirty="0" err="1"/>
              <a:t>timedelta</a:t>
            </a:r>
            <a:r>
              <a:rPr lang="en-US" dirty="0"/>
              <a:t>: Days between the article publication and the dataset acquisition (non-predictive) </a:t>
            </a:r>
            <a:br>
              <a:rPr lang="en-US" dirty="0"/>
            </a:br>
            <a:r>
              <a:rPr lang="en-US" dirty="0"/>
              <a:t>2. </a:t>
            </a:r>
            <a:r>
              <a:rPr lang="en-US" dirty="0" err="1"/>
              <a:t>n_tokens_title</a:t>
            </a:r>
            <a:r>
              <a:rPr lang="en-US" dirty="0"/>
              <a:t>: Number of words in the title </a:t>
            </a:r>
            <a:br>
              <a:rPr lang="en-US" dirty="0"/>
            </a:br>
            <a:r>
              <a:rPr lang="en-US" dirty="0"/>
              <a:t>3. </a:t>
            </a:r>
            <a:r>
              <a:rPr lang="en-US" dirty="0" err="1"/>
              <a:t>n_tokens_content</a:t>
            </a:r>
            <a:r>
              <a:rPr lang="en-US" dirty="0"/>
              <a:t>: Number of words in the content </a:t>
            </a:r>
            <a:br>
              <a:rPr lang="en-US" dirty="0"/>
            </a:br>
            <a:r>
              <a:rPr lang="en-US" dirty="0"/>
              <a:t>4. </a:t>
            </a:r>
            <a:r>
              <a:rPr lang="en-US" dirty="0" err="1"/>
              <a:t>n_unique_tokens</a:t>
            </a:r>
            <a:r>
              <a:rPr lang="en-US" dirty="0"/>
              <a:t>: Rate of unique words in the content </a:t>
            </a:r>
            <a:br>
              <a:rPr lang="en-US" dirty="0"/>
            </a:br>
            <a:r>
              <a:rPr lang="en-US" dirty="0"/>
              <a:t>5. </a:t>
            </a:r>
            <a:r>
              <a:rPr lang="en-US" dirty="0" err="1"/>
              <a:t>n_non_stop_words</a:t>
            </a:r>
            <a:r>
              <a:rPr lang="en-US" dirty="0"/>
              <a:t>: Rate of non-stop words in the content </a:t>
            </a:r>
            <a:br>
              <a:rPr lang="en-US" dirty="0"/>
            </a:br>
            <a:r>
              <a:rPr lang="en-US" dirty="0"/>
              <a:t>6. </a:t>
            </a:r>
            <a:r>
              <a:rPr lang="en-US" dirty="0" err="1"/>
              <a:t>n_non_stop_unique_tokens</a:t>
            </a:r>
            <a:r>
              <a:rPr lang="en-US" dirty="0"/>
              <a:t>: Rate of unique non-stop words in the content </a:t>
            </a:r>
            <a:br>
              <a:rPr lang="en-US" dirty="0"/>
            </a:br>
            <a:r>
              <a:rPr lang="en-US" dirty="0"/>
              <a:t>7. </a:t>
            </a:r>
            <a:r>
              <a:rPr lang="en-US" dirty="0" err="1"/>
              <a:t>num_hrefs</a:t>
            </a:r>
            <a:r>
              <a:rPr lang="en-US" dirty="0"/>
              <a:t>: Number of links </a:t>
            </a:r>
            <a:br>
              <a:rPr lang="en-US" dirty="0"/>
            </a:br>
            <a:r>
              <a:rPr lang="en-US" dirty="0"/>
              <a:t>8. </a:t>
            </a:r>
            <a:r>
              <a:rPr lang="en-US" dirty="0" err="1"/>
              <a:t>num_self_hrefs</a:t>
            </a:r>
            <a:r>
              <a:rPr lang="en-US" dirty="0"/>
              <a:t>: Number of links to other articles published by Mashable </a:t>
            </a:r>
            <a:br>
              <a:rPr lang="en-US" dirty="0"/>
            </a:br>
            <a:r>
              <a:rPr lang="en-US" dirty="0"/>
              <a:t>9. </a:t>
            </a:r>
            <a:r>
              <a:rPr lang="en-US" dirty="0" err="1"/>
              <a:t>num_imgs</a:t>
            </a:r>
            <a:r>
              <a:rPr lang="en-US" dirty="0"/>
              <a:t>: Number of images </a:t>
            </a:r>
            <a:br>
              <a:rPr lang="en-US" dirty="0"/>
            </a:br>
            <a:r>
              <a:rPr lang="en-US" dirty="0"/>
              <a:t>10. </a:t>
            </a:r>
            <a:r>
              <a:rPr lang="en-US" dirty="0" err="1"/>
              <a:t>num_videos</a:t>
            </a:r>
            <a:r>
              <a:rPr lang="en-US" dirty="0"/>
              <a:t>: Number of videos </a:t>
            </a:r>
            <a:br>
              <a:rPr lang="en-US" dirty="0"/>
            </a:br>
            <a:r>
              <a:rPr lang="en-US" dirty="0"/>
              <a:t>11. </a:t>
            </a:r>
            <a:r>
              <a:rPr lang="en-US" dirty="0" err="1"/>
              <a:t>average_token_length</a:t>
            </a:r>
            <a:r>
              <a:rPr lang="en-US" dirty="0"/>
              <a:t>: Average length of the words in the content </a:t>
            </a:r>
            <a:br>
              <a:rPr lang="en-US" dirty="0"/>
            </a:br>
            <a:r>
              <a:rPr lang="en-US" dirty="0"/>
              <a:t>12. </a:t>
            </a:r>
            <a:r>
              <a:rPr lang="en-US" dirty="0" err="1"/>
              <a:t>num_keywords</a:t>
            </a:r>
            <a:r>
              <a:rPr lang="en-US" dirty="0"/>
              <a:t>: Number of keywords in the metadata </a:t>
            </a:r>
            <a:br>
              <a:rPr lang="en-US" dirty="0"/>
            </a:br>
            <a:r>
              <a:rPr lang="en-US" dirty="0"/>
              <a:t>13. </a:t>
            </a:r>
            <a:r>
              <a:rPr lang="en-US" dirty="0" err="1"/>
              <a:t>data_channel_is_lifestyle</a:t>
            </a:r>
            <a:r>
              <a:rPr lang="en-US" dirty="0"/>
              <a:t>: Is data channel 'Lifestyle'? </a:t>
            </a:r>
            <a:br>
              <a:rPr lang="en-US" dirty="0"/>
            </a:br>
            <a:r>
              <a:rPr lang="en-US" dirty="0"/>
              <a:t>14. </a:t>
            </a:r>
            <a:r>
              <a:rPr lang="en-US" dirty="0" err="1"/>
              <a:t>data_channel_is_entertainment</a:t>
            </a:r>
            <a:r>
              <a:rPr lang="en-US" dirty="0"/>
              <a:t>: Is data channel 'Entertainment'? </a:t>
            </a:r>
            <a:br>
              <a:rPr lang="en-US" dirty="0"/>
            </a:br>
            <a:r>
              <a:rPr lang="en-US" dirty="0"/>
              <a:t>15. </a:t>
            </a:r>
            <a:r>
              <a:rPr lang="en-US" dirty="0" err="1"/>
              <a:t>data_channel_is_bus</a:t>
            </a:r>
            <a:r>
              <a:rPr lang="en-US" dirty="0"/>
              <a:t>: Is data channel 'Business'? </a:t>
            </a:r>
            <a:br>
              <a:rPr lang="en-US" dirty="0"/>
            </a:br>
            <a:r>
              <a:rPr lang="en-US" dirty="0"/>
              <a:t>16. </a:t>
            </a:r>
            <a:r>
              <a:rPr lang="en-US" dirty="0" err="1"/>
              <a:t>data_channel_is_socmed</a:t>
            </a:r>
            <a:r>
              <a:rPr lang="en-US" dirty="0"/>
              <a:t>: Is data channel 'Social Media'? </a:t>
            </a:r>
            <a:br>
              <a:rPr lang="en-US" dirty="0"/>
            </a:br>
            <a:r>
              <a:rPr lang="en-US" dirty="0"/>
              <a:t>17. </a:t>
            </a:r>
            <a:r>
              <a:rPr lang="en-US" dirty="0" err="1"/>
              <a:t>data_channel_is_tech</a:t>
            </a:r>
            <a:r>
              <a:rPr lang="en-US" dirty="0"/>
              <a:t>: Is data channel 'Tech'? </a:t>
            </a:r>
            <a:br>
              <a:rPr lang="en-US" dirty="0"/>
            </a:br>
            <a:r>
              <a:rPr lang="en-US" dirty="0"/>
              <a:t>18. </a:t>
            </a:r>
            <a:r>
              <a:rPr lang="en-US" dirty="0" err="1"/>
              <a:t>data_channel_is_world</a:t>
            </a:r>
            <a:r>
              <a:rPr lang="en-US" dirty="0"/>
              <a:t>: Is data channel 'World'? </a:t>
            </a:r>
            <a:br>
              <a:rPr lang="en-US" dirty="0"/>
            </a:br>
            <a:r>
              <a:rPr lang="en-US" dirty="0"/>
              <a:t>19. </a:t>
            </a:r>
            <a:r>
              <a:rPr lang="en-US" dirty="0" err="1"/>
              <a:t>kw_min_min</a:t>
            </a:r>
            <a:r>
              <a:rPr lang="en-US" dirty="0"/>
              <a:t>: Worst keyword (min. shares) </a:t>
            </a:r>
            <a:br>
              <a:rPr lang="en-US" dirty="0"/>
            </a:br>
            <a:r>
              <a:rPr lang="en-US" dirty="0"/>
              <a:t>20. </a:t>
            </a:r>
            <a:r>
              <a:rPr lang="en-US" dirty="0" err="1"/>
              <a:t>kw_max_min</a:t>
            </a:r>
            <a:r>
              <a:rPr lang="en-US" dirty="0"/>
              <a:t>: Worst keyword (max. shares) </a:t>
            </a:r>
            <a:br>
              <a:rPr lang="en-US" dirty="0"/>
            </a:br>
            <a:r>
              <a:rPr lang="en-US" dirty="0"/>
              <a:t>21. </a:t>
            </a:r>
            <a:r>
              <a:rPr lang="en-US" dirty="0" err="1"/>
              <a:t>kw_avg_min</a:t>
            </a:r>
            <a:r>
              <a:rPr lang="en-US" dirty="0"/>
              <a:t>: Worst keyword (avg. shares) </a:t>
            </a:r>
            <a:br>
              <a:rPr lang="en-US" dirty="0"/>
            </a:br>
            <a:r>
              <a:rPr lang="en-US" dirty="0"/>
              <a:t>22. </a:t>
            </a:r>
            <a:r>
              <a:rPr lang="en-US" dirty="0" err="1"/>
              <a:t>kw_min_max</a:t>
            </a:r>
            <a:r>
              <a:rPr lang="en-US" dirty="0"/>
              <a:t>: Best keyword (min. shares) </a:t>
            </a:r>
            <a:br>
              <a:rPr lang="en-US" dirty="0"/>
            </a:br>
            <a:r>
              <a:rPr lang="en-US" dirty="0"/>
              <a:t>23. </a:t>
            </a:r>
            <a:r>
              <a:rPr lang="en-US" dirty="0" err="1"/>
              <a:t>kw_max_max</a:t>
            </a:r>
            <a:r>
              <a:rPr lang="en-US" dirty="0"/>
              <a:t>: Best keyword (max. shares) </a:t>
            </a:r>
            <a:br>
              <a:rPr lang="en-US" dirty="0"/>
            </a:br>
            <a:r>
              <a:rPr lang="en-US" dirty="0"/>
              <a:t>24. </a:t>
            </a:r>
            <a:r>
              <a:rPr lang="en-US" dirty="0" err="1"/>
              <a:t>kw_avg_max</a:t>
            </a:r>
            <a:r>
              <a:rPr lang="en-US" dirty="0"/>
              <a:t>: Best keyword (avg. shares) </a:t>
            </a:r>
            <a:br>
              <a:rPr lang="en-US" dirty="0"/>
            </a:br>
            <a:r>
              <a:rPr lang="en-US" dirty="0"/>
              <a:t>25. </a:t>
            </a:r>
            <a:r>
              <a:rPr lang="en-US" dirty="0" err="1"/>
              <a:t>kw_min_avg</a:t>
            </a:r>
            <a:r>
              <a:rPr lang="en-US" dirty="0"/>
              <a:t>: Avg. keyword (min. shares) </a:t>
            </a:r>
            <a:br>
              <a:rPr lang="en-US" dirty="0"/>
            </a:br>
            <a:r>
              <a:rPr lang="en-US" dirty="0"/>
              <a:t>26. </a:t>
            </a:r>
            <a:r>
              <a:rPr lang="en-US" dirty="0" err="1"/>
              <a:t>kw_max_avg</a:t>
            </a:r>
            <a:r>
              <a:rPr lang="en-US" dirty="0"/>
              <a:t>: Avg. keyword (max. shares) </a:t>
            </a:r>
            <a:br>
              <a:rPr lang="en-US" dirty="0"/>
            </a:br>
            <a:endParaRPr lang="en-US" dirty="0"/>
          </a:p>
          <a:p>
            <a:pPr marL="0" indent="0">
              <a:buNone/>
            </a:pPr>
            <a:endParaRPr lang="en-US" dirty="0"/>
          </a:p>
          <a:p>
            <a:endParaRPr lang="en-US" dirty="0"/>
          </a:p>
        </p:txBody>
      </p:sp>
    </p:spTree>
    <p:extLst>
      <p:ext uri="{BB962C8B-B14F-4D97-AF65-F5344CB8AC3E}">
        <p14:creationId xmlns:p14="http://schemas.microsoft.com/office/powerpoint/2010/main" val="112749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336" y="228600"/>
            <a:ext cx="11052464" cy="6109855"/>
          </a:xfrm>
        </p:spPr>
        <p:txBody>
          <a:bodyPr>
            <a:normAutofit fontScale="55000" lnSpcReduction="20000"/>
          </a:bodyPr>
          <a:lstStyle/>
          <a:p>
            <a:pPr marL="0" indent="0">
              <a:buNone/>
            </a:pPr>
            <a:r>
              <a:rPr lang="en-US" dirty="0"/>
              <a:t>27. </a:t>
            </a:r>
            <a:r>
              <a:rPr lang="en-US" dirty="0" err="1"/>
              <a:t>kw_avg_avg</a:t>
            </a:r>
            <a:r>
              <a:rPr lang="en-US" dirty="0"/>
              <a:t>: Avg. keyword (avg. shares) </a:t>
            </a:r>
            <a:br>
              <a:rPr lang="en-US" dirty="0"/>
            </a:br>
            <a:r>
              <a:rPr lang="en-US" dirty="0"/>
              <a:t>28. </a:t>
            </a:r>
            <a:r>
              <a:rPr lang="en-US" dirty="0" err="1"/>
              <a:t>self_reference_min_shares</a:t>
            </a:r>
            <a:r>
              <a:rPr lang="en-US" dirty="0"/>
              <a:t>: Min. shares of referenced articles in Mashable </a:t>
            </a:r>
            <a:br>
              <a:rPr lang="en-US" dirty="0"/>
            </a:br>
            <a:r>
              <a:rPr lang="en-US" dirty="0"/>
              <a:t>29. </a:t>
            </a:r>
            <a:r>
              <a:rPr lang="en-US" dirty="0" err="1"/>
              <a:t>self_reference_max_shares</a:t>
            </a:r>
            <a:r>
              <a:rPr lang="en-US" dirty="0"/>
              <a:t>: Max. shares of referenced articles in Mashable </a:t>
            </a:r>
            <a:br>
              <a:rPr lang="en-US" dirty="0"/>
            </a:br>
            <a:r>
              <a:rPr lang="en-US" dirty="0"/>
              <a:t>30. </a:t>
            </a:r>
            <a:r>
              <a:rPr lang="en-US" dirty="0" err="1"/>
              <a:t>self_reference_avg_sharess</a:t>
            </a:r>
            <a:r>
              <a:rPr lang="en-US" dirty="0"/>
              <a:t>: Avg. shares of referenced articles in Mashable </a:t>
            </a:r>
            <a:br>
              <a:rPr lang="en-US" dirty="0"/>
            </a:br>
            <a:r>
              <a:rPr lang="en-US" dirty="0"/>
              <a:t>31. </a:t>
            </a:r>
            <a:r>
              <a:rPr lang="en-US" dirty="0" err="1"/>
              <a:t>weekday_is_monday</a:t>
            </a:r>
            <a:r>
              <a:rPr lang="en-US" dirty="0"/>
              <a:t>: Was the article published on a Monday? </a:t>
            </a:r>
            <a:br>
              <a:rPr lang="en-US" dirty="0"/>
            </a:br>
            <a:r>
              <a:rPr lang="en-US" dirty="0"/>
              <a:t>32. </a:t>
            </a:r>
            <a:r>
              <a:rPr lang="en-US" dirty="0" err="1"/>
              <a:t>weekday_is_tuesday</a:t>
            </a:r>
            <a:r>
              <a:rPr lang="en-US" dirty="0"/>
              <a:t>: Was the article published on a Tuesday? </a:t>
            </a:r>
            <a:br>
              <a:rPr lang="en-US" dirty="0"/>
            </a:br>
            <a:r>
              <a:rPr lang="en-US" dirty="0"/>
              <a:t>33. </a:t>
            </a:r>
            <a:r>
              <a:rPr lang="en-US" dirty="0" err="1"/>
              <a:t>weekday_is_wednesday</a:t>
            </a:r>
            <a:r>
              <a:rPr lang="en-US" dirty="0"/>
              <a:t>: Was the article published on a Wednesday? </a:t>
            </a:r>
            <a:br>
              <a:rPr lang="en-US" dirty="0"/>
            </a:br>
            <a:r>
              <a:rPr lang="en-US" dirty="0"/>
              <a:t>34. </a:t>
            </a:r>
            <a:r>
              <a:rPr lang="en-US" dirty="0" err="1"/>
              <a:t>weekday_is_thursday</a:t>
            </a:r>
            <a:r>
              <a:rPr lang="en-US" dirty="0"/>
              <a:t>: Was the article published on a Thursday? </a:t>
            </a:r>
            <a:br>
              <a:rPr lang="en-US" dirty="0"/>
            </a:br>
            <a:r>
              <a:rPr lang="en-US" dirty="0"/>
              <a:t>35. </a:t>
            </a:r>
            <a:r>
              <a:rPr lang="en-US" dirty="0" err="1"/>
              <a:t>weekday_is_friday</a:t>
            </a:r>
            <a:r>
              <a:rPr lang="en-US" dirty="0"/>
              <a:t>: Was the article published on a Friday? </a:t>
            </a:r>
            <a:br>
              <a:rPr lang="en-US" dirty="0"/>
            </a:br>
            <a:r>
              <a:rPr lang="en-US" dirty="0"/>
              <a:t>36. </a:t>
            </a:r>
            <a:r>
              <a:rPr lang="en-US" dirty="0" err="1"/>
              <a:t>weekday_is_saturday</a:t>
            </a:r>
            <a:r>
              <a:rPr lang="en-US" dirty="0"/>
              <a:t>: Was the article published on a Saturday? </a:t>
            </a:r>
            <a:br>
              <a:rPr lang="en-US" dirty="0"/>
            </a:br>
            <a:r>
              <a:rPr lang="en-US" dirty="0"/>
              <a:t>37. </a:t>
            </a:r>
            <a:r>
              <a:rPr lang="en-US" dirty="0" err="1"/>
              <a:t>weekday_is_sunday</a:t>
            </a:r>
            <a:r>
              <a:rPr lang="en-US" dirty="0"/>
              <a:t>: Was the article published on a Sunday? </a:t>
            </a:r>
            <a:br>
              <a:rPr lang="en-US" dirty="0"/>
            </a:br>
            <a:r>
              <a:rPr lang="en-US" dirty="0"/>
              <a:t>38. </a:t>
            </a:r>
            <a:r>
              <a:rPr lang="en-US" dirty="0" err="1"/>
              <a:t>is_weekend</a:t>
            </a:r>
            <a:r>
              <a:rPr lang="en-US" dirty="0"/>
              <a:t>: Was the article published on the weekend? </a:t>
            </a:r>
            <a:br>
              <a:rPr lang="en-US" dirty="0"/>
            </a:br>
            <a:r>
              <a:rPr lang="en-US" dirty="0"/>
              <a:t>39. LDA_00: Closeness to LDA topic 0 </a:t>
            </a:r>
            <a:br>
              <a:rPr lang="en-US" dirty="0"/>
            </a:br>
            <a:r>
              <a:rPr lang="en-US" dirty="0"/>
              <a:t>40. LDA_01: Closeness to LDA topic 1 </a:t>
            </a:r>
            <a:br>
              <a:rPr lang="en-US" dirty="0"/>
            </a:br>
            <a:r>
              <a:rPr lang="en-US" dirty="0"/>
              <a:t>41. LDA_02: Closeness to LDA topic 2 </a:t>
            </a:r>
            <a:br>
              <a:rPr lang="en-US" dirty="0"/>
            </a:br>
            <a:r>
              <a:rPr lang="en-US" dirty="0"/>
              <a:t>42. LDA_03: Closeness to LDA topic 3 </a:t>
            </a:r>
            <a:br>
              <a:rPr lang="en-US" dirty="0"/>
            </a:br>
            <a:r>
              <a:rPr lang="en-US" dirty="0"/>
              <a:t>43. LDA_04: Closeness to LDA topic 4 </a:t>
            </a:r>
            <a:br>
              <a:rPr lang="en-US" dirty="0"/>
            </a:br>
            <a:r>
              <a:rPr lang="en-US" dirty="0"/>
              <a:t>44. </a:t>
            </a:r>
            <a:r>
              <a:rPr lang="en-US" dirty="0" err="1"/>
              <a:t>global_subjectivity</a:t>
            </a:r>
            <a:r>
              <a:rPr lang="en-US" dirty="0"/>
              <a:t>: Text subjectivity </a:t>
            </a:r>
            <a:br>
              <a:rPr lang="en-US" dirty="0"/>
            </a:br>
            <a:r>
              <a:rPr lang="en-US" dirty="0"/>
              <a:t>45. </a:t>
            </a:r>
            <a:r>
              <a:rPr lang="en-US" dirty="0" err="1"/>
              <a:t>global_sentiment_polarity</a:t>
            </a:r>
            <a:r>
              <a:rPr lang="en-US" dirty="0"/>
              <a:t>: Text sentiment polarity </a:t>
            </a:r>
            <a:br>
              <a:rPr lang="en-US" dirty="0"/>
            </a:br>
            <a:r>
              <a:rPr lang="en-US" dirty="0"/>
              <a:t>46. </a:t>
            </a:r>
            <a:r>
              <a:rPr lang="en-US" dirty="0" err="1"/>
              <a:t>global_rate_positive_words</a:t>
            </a:r>
            <a:r>
              <a:rPr lang="en-US" dirty="0"/>
              <a:t>: Rate of positive words in the content </a:t>
            </a:r>
            <a:br>
              <a:rPr lang="en-US" dirty="0"/>
            </a:br>
            <a:r>
              <a:rPr lang="en-US" dirty="0"/>
              <a:t>47. </a:t>
            </a:r>
            <a:r>
              <a:rPr lang="en-US" dirty="0" err="1"/>
              <a:t>global_rate_negative_words</a:t>
            </a:r>
            <a:r>
              <a:rPr lang="en-US" dirty="0"/>
              <a:t>: Rate of negative words in the content </a:t>
            </a:r>
            <a:br>
              <a:rPr lang="en-US" dirty="0"/>
            </a:br>
            <a:r>
              <a:rPr lang="en-US" dirty="0"/>
              <a:t>48. </a:t>
            </a:r>
            <a:r>
              <a:rPr lang="en-US" dirty="0" err="1"/>
              <a:t>rate_positive_words</a:t>
            </a:r>
            <a:r>
              <a:rPr lang="en-US" dirty="0"/>
              <a:t>: Rate of positive words among non-neutral tokens </a:t>
            </a:r>
            <a:br>
              <a:rPr lang="en-US" dirty="0"/>
            </a:br>
            <a:r>
              <a:rPr lang="en-US" dirty="0"/>
              <a:t>49. </a:t>
            </a:r>
            <a:r>
              <a:rPr lang="en-US" dirty="0" err="1"/>
              <a:t>rate_negative_words</a:t>
            </a:r>
            <a:r>
              <a:rPr lang="en-US" dirty="0"/>
              <a:t>: Rate of negative words among non-neutral tokens </a:t>
            </a:r>
            <a:br>
              <a:rPr lang="en-US" dirty="0"/>
            </a:br>
            <a:r>
              <a:rPr lang="en-US" dirty="0"/>
              <a:t>50. </a:t>
            </a:r>
            <a:r>
              <a:rPr lang="en-US" dirty="0" err="1"/>
              <a:t>avg_positive_polarity</a:t>
            </a:r>
            <a:r>
              <a:rPr lang="en-US" dirty="0"/>
              <a:t>: Avg. polarity of positive words </a:t>
            </a:r>
            <a:br>
              <a:rPr lang="en-US" dirty="0"/>
            </a:br>
            <a:r>
              <a:rPr lang="en-US" dirty="0"/>
              <a:t>51. </a:t>
            </a:r>
            <a:r>
              <a:rPr lang="en-US" dirty="0" err="1"/>
              <a:t>min_positive_polarity</a:t>
            </a:r>
            <a:r>
              <a:rPr lang="en-US" dirty="0"/>
              <a:t>: Min. polarity of positive words </a:t>
            </a:r>
            <a:br>
              <a:rPr lang="en-US" dirty="0"/>
            </a:br>
            <a:r>
              <a:rPr lang="en-US" dirty="0"/>
              <a:t>52. </a:t>
            </a:r>
            <a:r>
              <a:rPr lang="en-US" dirty="0" err="1"/>
              <a:t>max_positive_polarity</a:t>
            </a:r>
            <a:r>
              <a:rPr lang="en-US" dirty="0"/>
              <a:t>: Max. polarity of positive words </a:t>
            </a:r>
            <a:br>
              <a:rPr lang="en-US" dirty="0"/>
            </a:br>
            <a:r>
              <a:rPr lang="en-US" dirty="0"/>
              <a:t>53. </a:t>
            </a:r>
            <a:r>
              <a:rPr lang="en-US" dirty="0" err="1"/>
              <a:t>avg_negative_polarity</a:t>
            </a:r>
            <a:r>
              <a:rPr lang="en-US" dirty="0"/>
              <a:t>: Avg. polarity of negative words </a:t>
            </a:r>
            <a:br>
              <a:rPr lang="en-US" dirty="0"/>
            </a:br>
            <a:r>
              <a:rPr lang="en-US" dirty="0"/>
              <a:t>54. </a:t>
            </a:r>
            <a:r>
              <a:rPr lang="en-US" dirty="0" err="1"/>
              <a:t>min_negative_polarity</a:t>
            </a:r>
            <a:r>
              <a:rPr lang="en-US" dirty="0"/>
              <a:t>: Min. polarity of negative words </a:t>
            </a:r>
            <a:br>
              <a:rPr lang="en-US" dirty="0"/>
            </a:br>
            <a:r>
              <a:rPr lang="en-US" dirty="0"/>
              <a:t>55. </a:t>
            </a:r>
            <a:r>
              <a:rPr lang="en-US" dirty="0" err="1"/>
              <a:t>max_negative_polarity</a:t>
            </a:r>
            <a:r>
              <a:rPr lang="en-US" dirty="0"/>
              <a:t>: Max. polarity of negative words </a:t>
            </a:r>
            <a:br>
              <a:rPr lang="en-US" dirty="0"/>
            </a:br>
            <a:r>
              <a:rPr lang="en-US" dirty="0"/>
              <a:t>56. </a:t>
            </a:r>
            <a:r>
              <a:rPr lang="en-US" dirty="0" err="1"/>
              <a:t>title_subjectivity</a:t>
            </a:r>
            <a:r>
              <a:rPr lang="en-US" dirty="0"/>
              <a:t>: Title subjectivity </a:t>
            </a:r>
            <a:br>
              <a:rPr lang="en-US" dirty="0"/>
            </a:br>
            <a:r>
              <a:rPr lang="en-US" dirty="0"/>
              <a:t>57. </a:t>
            </a:r>
            <a:r>
              <a:rPr lang="en-US" dirty="0" err="1"/>
              <a:t>title_sentiment_polarity</a:t>
            </a:r>
            <a:r>
              <a:rPr lang="en-US" dirty="0"/>
              <a:t>: Title polarity </a:t>
            </a:r>
            <a:br>
              <a:rPr lang="en-US" dirty="0"/>
            </a:br>
            <a:r>
              <a:rPr lang="en-US" dirty="0"/>
              <a:t>58. </a:t>
            </a:r>
            <a:r>
              <a:rPr lang="en-US" dirty="0" err="1"/>
              <a:t>abs_title_subjectivity</a:t>
            </a:r>
            <a:r>
              <a:rPr lang="en-US" dirty="0"/>
              <a:t>: Absolute subjectivity level </a:t>
            </a:r>
            <a:br>
              <a:rPr lang="en-US" dirty="0"/>
            </a:br>
            <a:r>
              <a:rPr lang="en-US" dirty="0"/>
              <a:t>59. </a:t>
            </a:r>
            <a:r>
              <a:rPr lang="en-US" dirty="0" err="1"/>
              <a:t>abs_title_sentiment_polarity</a:t>
            </a:r>
            <a:r>
              <a:rPr lang="en-US" dirty="0"/>
              <a:t>: Absolute polarity level </a:t>
            </a:r>
            <a:br>
              <a:rPr lang="en-US" dirty="0"/>
            </a:br>
            <a:r>
              <a:rPr lang="en-US" dirty="0"/>
              <a:t>60.</a:t>
            </a:r>
            <a:r>
              <a:rPr lang="en-US" b="1" dirty="0"/>
              <a:t> shares: Number of shares (target)</a:t>
            </a:r>
          </a:p>
          <a:p>
            <a:endParaRPr lang="en-US" dirty="0"/>
          </a:p>
        </p:txBody>
      </p:sp>
    </p:spTree>
    <p:extLst>
      <p:ext uri="{BB962C8B-B14F-4D97-AF65-F5344CB8AC3E}">
        <p14:creationId xmlns:p14="http://schemas.microsoft.com/office/powerpoint/2010/main" val="404581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5081" y="132592"/>
            <a:ext cx="11949546" cy="6740307"/>
          </a:xfrm>
          <a:prstGeom prst="rect">
            <a:avLst/>
          </a:prstGeom>
        </p:spPr>
        <p:txBody>
          <a:bodyPr wrap="square">
            <a:spAutoFit/>
          </a:bodyPr>
          <a:lstStyle/>
          <a:p>
            <a:pPr lvl="0" eaLnBrk="0" fontAlgn="base" hangingPunct="0">
              <a:spcBef>
                <a:spcPct val="0"/>
              </a:spcBef>
              <a:spcAft>
                <a:spcPct val="0"/>
              </a:spcAft>
            </a:pPr>
            <a:r>
              <a:rPr kumimoji="0" lang="en-GB" altLang="en-US" sz="2000" b="1" i="0" u="sng" strike="noStrike" cap="none" normalizeH="0" baseline="0" dirty="0">
                <a:ln>
                  <a:noFill/>
                </a:ln>
                <a:solidFill>
                  <a:srgbClr val="002060"/>
                </a:solidFill>
                <a:effectLst/>
                <a:ea typeface="Times New Roman" panose="02020603050405020304" pitchFamily="18" charset="0"/>
                <a:cs typeface="Times New Roman" panose="02020603050405020304" pitchFamily="18" charset="0"/>
              </a:rPr>
              <a:t>S</a:t>
            </a:r>
            <a:r>
              <a:rPr kumimoji="0" lang="en-GB" altLang="en-US" sz="2000" b="1" i="0" u="sng" strike="noStrike" cap="none" normalizeH="0" baseline="0" dirty="0" bmk="">
                <a:ln>
                  <a:noFill/>
                </a:ln>
                <a:solidFill>
                  <a:srgbClr val="002060"/>
                </a:solidFill>
                <a:effectLst/>
                <a:ea typeface="Times New Roman" panose="02020603050405020304" pitchFamily="18" charset="0"/>
                <a:cs typeface="Times New Roman" panose="02020603050405020304" pitchFamily="18" charset="0"/>
              </a:rPr>
              <a:t>tep 3- DATA PREPARATION</a:t>
            </a:r>
          </a:p>
          <a:p>
            <a:pPr lvl="0" eaLnBrk="0" fontAlgn="base" hangingPunct="0">
              <a:spcBef>
                <a:spcPct val="0"/>
              </a:spcBef>
              <a:spcAft>
                <a:spcPct val="0"/>
              </a:spcAft>
            </a:pPr>
            <a:endParaRPr kumimoji="0" lang="en-GB" altLang="en-US" b="1" i="0" u="sng" strike="noStrike" cap="none" normalizeH="0" baseline="0" dirty="0" bmk="">
              <a:ln>
                <a:noFill/>
              </a:ln>
              <a:solidFill>
                <a:srgbClr val="002060"/>
              </a:solidFill>
              <a:effectLst/>
              <a:latin typeface="+mj-lt"/>
              <a:ea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en-US" b="1" i="0" strike="noStrike" cap="none" normalizeH="0" baseline="0" dirty="0" bmk="">
                <a:ln>
                  <a:noFill/>
                </a:ln>
                <a:solidFill>
                  <a:srgbClr val="002060"/>
                </a:solidFill>
                <a:effectLst/>
                <a:latin typeface="+mj-lt"/>
                <a:ea typeface="Times New Roman" panose="02020603050405020304" pitchFamily="18" charset="0"/>
                <a:cs typeface="Times New Roman" panose="02020603050405020304" pitchFamily="18" charset="0"/>
              </a:rPr>
              <a:t>&gt;</a:t>
            </a:r>
            <a:r>
              <a:rPr kumimoji="0" lang="en-US" altLang="en-US" b="1" i="0" strike="noStrike" cap="none" normalizeH="0" baseline="0" dirty="0" bmk="">
                <a:ln>
                  <a:noFill/>
                </a:ln>
                <a:solidFill>
                  <a:srgbClr val="002060"/>
                </a:solidFill>
                <a:effectLst/>
                <a:ea typeface="Times New Roman" panose="02020603050405020304" pitchFamily="18" charset="0"/>
                <a:cs typeface="Times New Roman" panose="02020603050405020304" pitchFamily="18" charset="0"/>
              </a:rPr>
              <a:t>trial=read.csv("E:\\OnlineNewsPopularity.csv",header=T) //dataset</a:t>
            </a:r>
            <a:r>
              <a:rPr kumimoji="0" lang="en-US" altLang="en-US" b="1" i="0" strike="noStrike" cap="none" normalizeH="0" dirty="0" bmk="">
                <a:ln>
                  <a:noFill/>
                </a:ln>
                <a:solidFill>
                  <a:srgbClr val="002060"/>
                </a:solidFill>
                <a:effectLst/>
                <a:ea typeface="Times New Roman" panose="02020603050405020304" pitchFamily="18" charset="0"/>
                <a:cs typeface="Times New Roman" panose="02020603050405020304" pitchFamily="18" charset="0"/>
              </a:rPr>
              <a:t> loaded</a:t>
            </a:r>
            <a:endParaRPr kumimoji="0" lang="en-US" altLang="en-US" b="1" i="0" strike="noStrike" cap="none" normalizeH="0" baseline="0" dirty="0" bmk="">
              <a:ln>
                <a:noFill/>
              </a:ln>
              <a:solidFill>
                <a:srgbClr val="002060"/>
              </a:solidFill>
              <a:effectLst/>
              <a:ea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en-US" b="1" i="0" strike="noStrike" cap="none" normalizeH="0" baseline="0" dirty="0" bmk="">
                <a:ln>
                  <a:noFill/>
                </a:ln>
                <a:solidFill>
                  <a:srgbClr val="002060"/>
                </a:solidFill>
                <a:effectLst/>
                <a:ea typeface="Times New Roman" panose="02020603050405020304" pitchFamily="18" charset="0"/>
                <a:cs typeface="Times New Roman" panose="02020603050405020304" pitchFamily="18" charset="0"/>
              </a:rPr>
              <a:t>&gt;trial=trial[</a:t>
            </a:r>
            <a:r>
              <a:rPr kumimoji="0" lang="en-US" altLang="en-US" b="1" i="0" strike="noStrike" cap="none" normalizeH="0" baseline="0" dirty="0" err="1" bmk="">
                <a:ln>
                  <a:noFill/>
                </a:ln>
                <a:solidFill>
                  <a:srgbClr val="002060"/>
                </a:solidFill>
                <a:effectLst/>
                <a:ea typeface="Times New Roman" panose="02020603050405020304" pitchFamily="18" charset="0"/>
                <a:cs typeface="Times New Roman" panose="02020603050405020304" pitchFamily="18" charset="0"/>
              </a:rPr>
              <a:t>complete.cases</a:t>
            </a:r>
            <a:r>
              <a:rPr kumimoji="0" lang="en-US" altLang="en-US" b="1" i="0" strike="noStrike" cap="none" normalizeH="0" baseline="0" dirty="0" bmk="">
                <a:ln>
                  <a:noFill/>
                </a:ln>
                <a:solidFill>
                  <a:srgbClr val="002060"/>
                </a:solidFill>
                <a:effectLst/>
                <a:ea typeface="Times New Roman" panose="02020603050405020304" pitchFamily="18" charset="0"/>
                <a:cs typeface="Times New Roman" panose="02020603050405020304" pitchFamily="18" charset="0"/>
              </a:rPr>
              <a:t>(trial),] //</a:t>
            </a:r>
            <a:r>
              <a:rPr kumimoji="0" lang="en-US" altLang="en-US" b="1" i="0" strike="noStrike" cap="none" normalizeH="0" dirty="0" bmk="">
                <a:ln>
                  <a:noFill/>
                </a:ln>
                <a:solidFill>
                  <a:srgbClr val="002060"/>
                </a:solidFill>
                <a:effectLst/>
                <a:ea typeface="Times New Roman" panose="02020603050405020304" pitchFamily="18" charset="0"/>
                <a:cs typeface="Times New Roman" panose="02020603050405020304" pitchFamily="18" charset="0"/>
              </a:rPr>
              <a:t> tuples with missing values removed</a:t>
            </a:r>
            <a:endParaRPr kumimoji="0" lang="en-GB" altLang="en-US" b="1" i="0" strike="noStrike" cap="none" normalizeH="0" baseline="0" dirty="0" bmk="">
              <a:ln>
                <a:noFill/>
              </a:ln>
              <a:solidFill>
                <a:srgbClr val="002060"/>
              </a:solidFill>
              <a:effectLst/>
              <a:ea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GB" altLang="en-US" b="1" dirty="0" bmk="">
                <a:solidFill>
                  <a:srgbClr val="002060"/>
                </a:solidFill>
                <a:ea typeface="Calibri" panose="020F0502020204030204" pitchFamily="34" charset="0"/>
                <a:cs typeface="Times New Roman" panose="02020603050405020304" pitchFamily="18" charset="0"/>
              </a:rPr>
              <a:t>&gt;</a:t>
            </a:r>
            <a:r>
              <a:rPr lang="en-GB" altLang="en-US" b="1" dirty="0" err="1" bmk="">
                <a:solidFill>
                  <a:srgbClr val="002060"/>
                </a:solidFill>
                <a:ea typeface="Calibri" panose="020F0502020204030204" pitchFamily="34" charset="0"/>
                <a:cs typeface="Times New Roman" panose="02020603050405020304" pitchFamily="18" charset="0"/>
              </a:rPr>
              <a:t>modeli</a:t>
            </a:r>
            <a:r>
              <a:rPr lang="en-GB" altLang="en-US" b="1" dirty="0" bmk="">
                <a:solidFill>
                  <a:srgbClr val="002060"/>
                </a:solidFill>
                <a:ea typeface="Calibri" panose="020F0502020204030204" pitchFamily="34" charset="0"/>
                <a:cs typeface="Times New Roman" panose="02020603050405020304" pitchFamily="18" charset="0"/>
              </a:rPr>
              <a:t>=lm(</a:t>
            </a:r>
            <a:r>
              <a:rPr lang="en-GB" altLang="en-US" b="1" dirty="0" err="1" bmk="">
                <a:solidFill>
                  <a:srgbClr val="002060"/>
                </a:solidFill>
                <a:ea typeface="Calibri" panose="020F0502020204030204" pitchFamily="34" charset="0"/>
                <a:cs typeface="Times New Roman" panose="02020603050405020304" pitchFamily="18" charset="0"/>
              </a:rPr>
              <a:t>shares~attributei</a:t>
            </a:r>
            <a:r>
              <a:rPr lang="en-GB" altLang="en-US" b="1" dirty="0" bmk="">
                <a:solidFill>
                  <a:srgbClr val="002060"/>
                </a:solidFill>
                <a:ea typeface="Calibri" panose="020F0502020204030204" pitchFamily="34" charset="0"/>
                <a:cs typeface="Times New Roman" panose="02020603050405020304" pitchFamily="18" charset="0"/>
              </a:rPr>
              <a:t>, data=trial)  </a:t>
            </a:r>
            <a:r>
              <a:rPr lang="en-GB" altLang="en-US" b="1" dirty="0" err="1" bmk="">
                <a:solidFill>
                  <a:srgbClr val="002060"/>
                </a:solidFill>
                <a:ea typeface="Calibri" panose="020F0502020204030204" pitchFamily="34" charset="0"/>
                <a:cs typeface="Times New Roman" panose="02020603050405020304" pitchFamily="18" charset="0"/>
              </a:rPr>
              <a:t>i</a:t>
            </a:r>
            <a:r>
              <a:rPr lang="en-GB" altLang="en-US" b="1" dirty="0" bmk="">
                <a:solidFill>
                  <a:srgbClr val="002060"/>
                </a:solidFill>
                <a:ea typeface="Calibri" panose="020F0502020204030204" pitchFamily="34" charset="0"/>
                <a:cs typeface="Times New Roman" panose="02020603050405020304" pitchFamily="18" charset="0"/>
              </a:rPr>
              <a:t>=0 to 60 </a:t>
            </a:r>
          </a:p>
          <a:p>
            <a:pPr lvl="0" eaLnBrk="0" fontAlgn="base" hangingPunct="0">
              <a:spcBef>
                <a:spcPct val="0"/>
              </a:spcBef>
              <a:spcAft>
                <a:spcPct val="0"/>
              </a:spcAft>
            </a:pP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We did few sample t-tests to check the significance that each factor holds against</a:t>
            </a:r>
            <a:r>
              <a:rPr kumimoji="0" lang="en-US" altLang="en-US" sz="1600" b="0" i="0" u="none" strike="noStrike" cap="none" normalizeH="0" dirty="0">
                <a:ln>
                  <a:noFill/>
                </a:ln>
                <a:solidFill>
                  <a:schemeClr val="tx1"/>
                </a:solidFill>
                <a:effectLst/>
                <a:ea typeface="Calibri" panose="020F0502020204030204" pitchFamily="34" charset="0"/>
                <a:cs typeface="Times New Roman" panose="02020603050405020304" pitchFamily="18" charset="0"/>
              </a:rPr>
              <a:t> y (shares) a</a:t>
            </a: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nd finalized 35 factors</a:t>
            </a:r>
            <a:r>
              <a:rPr kumimoji="0" lang="en-US" altLang="en-US" sz="1600" b="0" i="0" u="none" strike="noStrike" cap="none" normalizeH="0" dirty="0">
                <a:ln>
                  <a:noFill/>
                </a:ln>
                <a:solidFill>
                  <a:schemeClr val="tx1"/>
                </a:solidFill>
                <a:effectLst/>
                <a:ea typeface="Calibri" panose="020F0502020204030204" pitchFamily="34" charset="0"/>
                <a:cs typeface="Times New Roman" panose="02020603050405020304" pitchFamily="18" charset="0"/>
              </a:rPr>
              <a:t> shown below in the table </a:t>
            </a:r>
          </a:p>
          <a:p>
            <a:pPr lvl="0" eaLnBrk="0" fontAlgn="base" hangingPunct="0">
              <a:spcBef>
                <a:spcPct val="0"/>
              </a:spcBef>
              <a:spcAft>
                <a:spcPct val="0"/>
              </a:spcAft>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kumimoji="0" lang="en-US" altLang="en-US" b="0" i="0" u="none" strike="noStrike" cap="none" normalizeH="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554664960"/>
              </p:ext>
            </p:extLst>
          </p:nvPr>
        </p:nvGraphicFramePr>
        <p:xfrm>
          <a:off x="335569" y="2306782"/>
          <a:ext cx="4589722" cy="4170641"/>
        </p:xfrm>
        <a:graphic>
          <a:graphicData uri="http://schemas.openxmlformats.org/drawingml/2006/table">
            <a:tbl>
              <a:tblPr firstRow="1" firstCol="1" bandRow="1">
                <a:tableStyleId>{5A111915-BE36-4E01-A7E5-04B1672EAD32}</a:tableStyleId>
              </a:tblPr>
              <a:tblGrid>
                <a:gridCol w="4589722">
                  <a:extLst>
                    <a:ext uri="{9D8B030D-6E8A-4147-A177-3AD203B41FA5}">
                      <a16:colId xmlns:a16="http://schemas.microsoft.com/office/drawing/2014/main" xmlns="" val="20000"/>
                    </a:ext>
                  </a:extLst>
                </a:gridCol>
              </a:tblGrid>
              <a:tr h="111940">
                <a:tc>
                  <a:txBody>
                    <a:bodyPr/>
                    <a:lstStyle/>
                    <a:p>
                      <a:pPr marL="0" marR="0" algn="l">
                        <a:lnSpc>
                          <a:spcPct val="107000"/>
                        </a:lnSpc>
                        <a:spcBef>
                          <a:spcPts val="0"/>
                        </a:spcBef>
                        <a:spcAft>
                          <a:spcPts val="0"/>
                        </a:spcAft>
                      </a:pPr>
                      <a:r>
                        <a:rPr lang="en-US" sz="1000" dirty="0">
                          <a:effectLst/>
                        </a:rPr>
                        <a:t>                                                                 Estimate   Std. Error   t value       </a:t>
                      </a:r>
                      <a:r>
                        <a:rPr lang="en-US" sz="1000" dirty="0" err="1">
                          <a:effectLst/>
                        </a:rPr>
                        <a:t>Pr</a:t>
                      </a:r>
                      <a:r>
                        <a:rPr lang="en-US" sz="1000" dirty="0">
                          <a:effectLst/>
                        </a:rPr>
                        <a:t>(&gt;|t|)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02060"/>
                    </a:solidFill>
                  </a:tcPr>
                </a:tc>
                <a:extLst>
                  <a:ext uri="{0D108BD9-81ED-4DB2-BD59-A6C34878D82A}">
                    <a16:rowId xmlns:a16="http://schemas.microsoft.com/office/drawing/2014/main" xmlns="" val="10000"/>
                  </a:ext>
                </a:extLst>
              </a:tr>
              <a:tr h="226999">
                <a:tc>
                  <a:txBody>
                    <a:bodyPr/>
                    <a:lstStyle/>
                    <a:p>
                      <a:pPr marL="0" marR="0" algn="just">
                        <a:lnSpc>
                          <a:spcPct val="107000"/>
                        </a:lnSpc>
                        <a:spcBef>
                          <a:spcPts val="0"/>
                        </a:spcBef>
                        <a:spcAft>
                          <a:spcPts val="0"/>
                        </a:spcAft>
                      </a:pPr>
                      <a:r>
                        <a:rPr lang="en-US" sz="1000" dirty="0" err="1">
                          <a:effectLst/>
                        </a:rPr>
                        <a:t>n_tokens_title</a:t>
                      </a:r>
                      <a:r>
                        <a:rPr lang="en-US" sz="1000" dirty="0">
                          <a:effectLst/>
                        </a:rPr>
                        <a:t>                                       7.182e+01  2.797e+01   2.568    0.010233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226999">
                <a:tc>
                  <a:txBody>
                    <a:bodyPr/>
                    <a:lstStyle/>
                    <a:p>
                      <a:pPr marL="0" marR="0" algn="just">
                        <a:lnSpc>
                          <a:spcPct val="107000"/>
                        </a:lnSpc>
                        <a:spcBef>
                          <a:spcPts val="0"/>
                        </a:spcBef>
                        <a:spcAft>
                          <a:spcPts val="0"/>
                        </a:spcAft>
                      </a:pPr>
                      <a:r>
                        <a:rPr lang="en-US" sz="1000" dirty="0" err="1">
                          <a:effectLst/>
                        </a:rPr>
                        <a:t>n_tokens_content</a:t>
                      </a:r>
                      <a:r>
                        <a:rPr lang="en-US" sz="1000" dirty="0">
                          <a:effectLst/>
                        </a:rPr>
                        <a:t>                                5.364e-01  1.912e-01   2.806      0.005017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0">
                <a:tc>
                  <a:txBody>
                    <a:bodyPr/>
                    <a:lstStyle/>
                    <a:p>
                      <a:pPr marL="0" marR="0" algn="just">
                        <a:lnSpc>
                          <a:spcPct val="107000"/>
                        </a:lnSpc>
                        <a:spcBef>
                          <a:spcPts val="0"/>
                        </a:spcBef>
                        <a:spcAft>
                          <a:spcPts val="0"/>
                        </a:spcAft>
                      </a:pPr>
                      <a:r>
                        <a:rPr lang="en-US" sz="1000" dirty="0" err="1">
                          <a:effectLst/>
                        </a:rPr>
                        <a:t>n_unique_tokens</a:t>
                      </a:r>
                      <a:r>
                        <a:rPr lang="en-US" sz="1000" dirty="0">
                          <a:effectLst/>
                        </a:rPr>
                        <a:t>                                 2.045e+03  8.488e+02   2.409     0.016004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r h="226999">
                <a:tc>
                  <a:txBody>
                    <a:bodyPr/>
                    <a:lstStyle/>
                    <a:p>
                      <a:pPr marL="0" marR="0" algn="just">
                        <a:lnSpc>
                          <a:spcPct val="107000"/>
                        </a:lnSpc>
                        <a:spcBef>
                          <a:spcPts val="0"/>
                        </a:spcBef>
                        <a:spcAft>
                          <a:spcPts val="0"/>
                        </a:spcAft>
                      </a:pPr>
                      <a:r>
                        <a:rPr lang="en-US" sz="1000" dirty="0" err="1">
                          <a:effectLst/>
                        </a:rPr>
                        <a:t>num_hrefs</a:t>
                      </a:r>
                      <a:r>
                        <a:rPr lang="en-US" sz="1000" dirty="0">
                          <a:effectLst/>
                        </a:rPr>
                        <a:t>                                             2.968e+01  6.492e+00   4.572     4.84e-06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r h="226999">
                <a:tc>
                  <a:txBody>
                    <a:bodyPr/>
                    <a:lstStyle/>
                    <a:p>
                      <a:pPr marL="0" marR="0" algn="just">
                        <a:lnSpc>
                          <a:spcPct val="107000"/>
                        </a:lnSpc>
                        <a:spcBef>
                          <a:spcPts val="0"/>
                        </a:spcBef>
                        <a:spcAft>
                          <a:spcPts val="0"/>
                        </a:spcAft>
                      </a:pPr>
                      <a:r>
                        <a:rPr lang="en-US" sz="1000" dirty="0" err="1">
                          <a:effectLst/>
                        </a:rPr>
                        <a:t>num_self_hrefs</a:t>
                      </a:r>
                      <a:r>
                        <a:rPr lang="en-US" sz="1000" dirty="0">
                          <a:effectLst/>
                        </a:rPr>
                        <a:t>                                   -6.353e+01  1.730e+01  -3.672     0.000241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5"/>
                  </a:ext>
                </a:extLst>
              </a:tr>
              <a:tr h="226999">
                <a:tc>
                  <a:txBody>
                    <a:bodyPr/>
                    <a:lstStyle/>
                    <a:p>
                      <a:pPr marL="0" marR="0" algn="just">
                        <a:lnSpc>
                          <a:spcPct val="107000"/>
                        </a:lnSpc>
                        <a:spcBef>
                          <a:spcPts val="0"/>
                        </a:spcBef>
                        <a:spcAft>
                          <a:spcPts val="0"/>
                        </a:spcAft>
                      </a:pPr>
                      <a:r>
                        <a:rPr lang="en-US" sz="1000" dirty="0" err="1">
                          <a:effectLst/>
                        </a:rPr>
                        <a:t>num_imgs</a:t>
                      </a:r>
                      <a:r>
                        <a:rPr lang="en-US" sz="1000" dirty="0">
                          <a:effectLst/>
                        </a:rPr>
                        <a:t>                                             1.426e+01  8.251e+00   1.728      0.083916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6"/>
                  </a:ext>
                </a:extLst>
              </a:tr>
              <a:tr h="226999">
                <a:tc>
                  <a:txBody>
                    <a:bodyPr/>
                    <a:lstStyle/>
                    <a:p>
                      <a:pPr marL="0" marR="0" algn="just">
                        <a:lnSpc>
                          <a:spcPct val="107000"/>
                        </a:lnSpc>
                        <a:spcBef>
                          <a:spcPts val="0"/>
                        </a:spcBef>
                        <a:spcAft>
                          <a:spcPts val="0"/>
                        </a:spcAft>
                      </a:pPr>
                      <a:r>
                        <a:rPr lang="en-US" sz="1000" dirty="0" err="1">
                          <a:effectLst/>
                        </a:rPr>
                        <a:t>average_token_length</a:t>
                      </a:r>
                      <a:r>
                        <a:rPr lang="en-US" sz="1000" dirty="0">
                          <a:effectLst/>
                        </a:rPr>
                        <a:t>                      -5.092e+02  1.348e+02  -3.776     0.000160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7"/>
                  </a:ext>
                </a:extLst>
              </a:tr>
              <a:tr h="226999">
                <a:tc>
                  <a:txBody>
                    <a:bodyPr/>
                    <a:lstStyle/>
                    <a:p>
                      <a:pPr marL="0" marR="0" algn="just">
                        <a:lnSpc>
                          <a:spcPct val="107000"/>
                        </a:lnSpc>
                        <a:spcBef>
                          <a:spcPts val="0"/>
                        </a:spcBef>
                        <a:spcAft>
                          <a:spcPts val="0"/>
                        </a:spcAft>
                      </a:pPr>
                      <a:r>
                        <a:rPr lang="en-US" sz="1000" dirty="0" err="1">
                          <a:effectLst/>
                        </a:rPr>
                        <a:t>num_keywords</a:t>
                      </a:r>
                      <a:r>
                        <a:rPr lang="en-US" sz="1000" dirty="0">
                          <a:effectLst/>
                        </a:rPr>
                        <a:t>                                    1.139e+02  3.266e+01   3.488      0.000488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8"/>
                  </a:ext>
                </a:extLst>
              </a:tr>
              <a:tr h="226999">
                <a:tc>
                  <a:txBody>
                    <a:bodyPr/>
                    <a:lstStyle/>
                    <a:p>
                      <a:pPr marL="0" marR="0" algn="just">
                        <a:lnSpc>
                          <a:spcPct val="107000"/>
                        </a:lnSpc>
                        <a:spcBef>
                          <a:spcPts val="0"/>
                        </a:spcBef>
                        <a:spcAft>
                          <a:spcPts val="0"/>
                        </a:spcAft>
                      </a:pPr>
                      <a:r>
                        <a:rPr lang="en-US" sz="1000" dirty="0" err="1">
                          <a:effectLst/>
                        </a:rPr>
                        <a:t>data_channel_is_lifestyleyes</a:t>
                      </a:r>
                      <a:r>
                        <a:rPr lang="en-US" sz="1000" dirty="0">
                          <a:effectLst/>
                        </a:rPr>
                        <a:t>          -1.104e+03  3.886e+02  -2.841      0.004499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9"/>
                  </a:ext>
                </a:extLst>
              </a:tr>
              <a:tr h="226999">
                <a:tc>
                  <a:txBody>
                    <a:bodyPr/>
                    <a:lstStyle/>
                    <a:p>
                      <a:pPr marL="0" marR="0" algn="just">
                        <a:lnSpc>
                          <a:spcPct val="107000"/>
                        </a:lnSpc>
                        <a:spcBef>
                          <a:spcPts val="0"/>
                        </a:spcBef>
                        <a:spcAft>
                          <a:spcPts val="0"/>
                        </a:spcAft>
                      </a:pPr>
                      <a:r>
                        <a:rPr lang="en-US" sz="1000" dirty="0">
                          <a:effectLst/>
                        </a:rPr>
                        <a:t>data_channel_is_entertainmentyes-1.456e+03  2.431e+02  -5.989    2.13e-09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0"/>
                  </a:ext>
                </a:extLst>
              </a:tr>
              <a:tr h="226999">
                <a:tc>
                  <a:txBody>
                    <a:bodyPr/>
                    <a:lstStyle/>
                    <a:p>
                      <a:pPr marL="0" marR="0" algn="just">
                        <a:lnSpc>
                          <a:spcPct val="107000"/>
                        </a:lnSpc>
                        <a:spcBef>
                          <a:spcPts val="0"/>
                        </a:spcBef>
                        <a:spcAft>
                          <a:spcPts val="0"/>
                        </a:spcAft>
                      </a:pPr>
                      <a:r>
                        <a:rPr lang="en-US" sz="1000" dirty="0" err="1">
                          <a:effectLst/>
                        </a:rPr>
                        <a:t>data_channel_is_busyes</a:t>
                      </a:r>
                      <a:r>
                        <a:rPr lang="en-US" sz="1000" dirty="0">
                          <a:effectLst/>
                        </a:rPr>
                        <a:t>                 -1.128e+03  3.784e+02  -2.981       0.002873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1"/>
                  </a:ext>
                </a:extLst>
              </a:tr>
              <a:tr h="226999">
                <a:tc>
                  <a:txBody>
                    <a:bodyPr/>
                    <a:lstStyle/>
                    <a:p>
                      <a:pPr marL="0" marR="0" algn="just">
                        <a:lnSpc>
                          <a:spcPct val="107000"/>
                        </a:lnSpc>
                        <a:spcBef>
                          <a:spcPts val="0"/>
                        </a:spcBef>
                        <a:spcAft>
                          <a:spcPts val="0"/>
                        </a:spcAft>
                      </a:pPr>
                      <a:r>
                        <a:rPr lang="en-US" sz="1000" dirty="0" err="1">
                          <a:effectLst/>
                        </a:rPr>
                        <a:t>data_channel_is_socmedyes</a:t>
                      </a:r>
                      <a:r>
                        <a:rPr lang="en-US" sz="1000" dirty="0">
                          <a:effectLst/>
                        </a:rPr>
                        <a:t>         -7.576e+02  3.645e+02  -2.078       0.037674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2"/>
                  </a:ext>
                </a:extLst>
              </a:tr>
              <a:tr h="226999">
                <a:tc>
                  <a:txBody>
                    <a:bodyPr/>
                    <a:lstStyle/>
                    <a:p>
                      <a:pPr marL="0" marR="0" algn="just">
                        <a:lnSpc>
                          <a:spcPct val="107000"/>
                        </a:lnSpc>
                        <a:spcBef>
                          <a:spcPts val="0"/>
                        </a:spcBef>
                        <a:spcAft>
                          <a:spcPts val="0"/>
                        </a:spcAft>
                      </a:pPr>
                      <a:r>
                        <a:rPr lang="en-US" sz="1000" dirty="0" err="1">
                          <a:effectLst/>
                        </a:rPr>
                        <a:t>data_channel_is_techyes</a:t>
                      </a:r>
                      <a:r>
                        <a:rPr lang="en-US" sz="1000" dirty="0">
                          <a:effectLst/>
                        </a:rPr>
                        <a:t>               -7.935e+02  3.668e+02  -2.163       0.030533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3"/>
                  </a:ext>
                </a:extLst>
              </a:tr>
              <a:tr h="226999">
                <a:tc>
                  <a:txBody>
                    <a:bodyPr/>
                    <a:lstStyle/>
                    <a:p>
                      <a:pPr marL="0" marR="0" algn="just">
                        <a:lnSpc>
                          <a:spcPct val="107000"/>
                        </a:lnSpc>
                        <a:spcBef>
                          <a:spcPts val="0"/>
                        </a:spcBef>
                        <a:spcAft>
                          <a:spcPts val="0"/>
                        </a:spcAft>
                      </a:pPr>
                      <a:r>
                        <a:rPr lang="en-US" sz="1000" dirty="0" err="1">
                          <a:effectLst/>
                        </a:rPr>
                        <a:t>data_channel_is_worldyes</a:t>
                      </a:r>
                      <a:r>
                        <a:rPr lang="en-US" sz="1000" dirty="0">
                          <a:effectLst/>
                        </a:rPr>
                        <a:t>            -7.546e+02  3.688e+02  -2.046       0.040742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4"/>
                  </a:ext>
                </a:extLst>
              </a:tr>
              <a:tr h="226999">
                <a:tc>
                  <a:txBody>
                    <a:bodyPr/>
                    <a:lstStyle/>
                    <a:p>
                      <a:pPr marL="0" marR="0" algn="just">
                        <a:lnSpc>
                          <a:spcPct val="107000"/>
                        </a:lnSpc>
                        <a:spcBef>
                          <a:spcPts val="0"/>
                        </a:spcBef>
                        <a:spcAft>
                          <a:spcPts val="0"/>
                        </a:spcAft>
                      </a:pPr>
                      <a:r>
                        <a:rPr lang="en-US" sz="1000" dirty="0" err="1">
                          <a:effectLst/>
                        </a:rPr>
                        <a:t>kw_avg_min</a:t>
                      </a:r>
                      <a:r>
                        <a:rPr lang="en-US" sz="1000" dirty="0">
                          <a:effectLst/>
                        </a:rPr>
                        <a:t>                                       2.926e-01  1.130e-01   2.591         0.009583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5"/>
                  </a:ext>
                </a:extLst>
              </a:tr>
              <a:tr h="226999">
                <a:tc>
                  <a:txBody>
                    <a:bodyPr/>
                    <a:lstStyle/>
                    <a:p>
                      <a:pPr marL="0" marR="0" algn="just">
                        <a:lnSpc>
                          <a:spcPct val="107000"/>
                        </a:lnSpc>
                        <a:spcBef>
                          <a:spcPts val="0"/>
                        </a:spcBef>
                        <a:spcAft>
                          <a:spcPts val="0"/>
                        </a:spcAft>
                      </a:pPr>
                      <a:r>
                        <a:rPr lang="en-US" sz="1000" dirty="0" err="1">
                          <a:effectLst/>
                        </a:rPr>
                        <a:t>kw_max_avg</a:t>
                      </a:r>
                      <a:r>
                        <a:rPr lang="en-US" sz="1000" dirty="0">
                          <a:effectLst/>
                        </a:rPr>
                        <a:t>                                     -1.145e-01  1.954e-02  -5.860         4.66e-09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6"/>
                  </a:ext>
                </a:extLst>
              </a:tr>
              <a:tr h="226999">
                <a:tc>
                  <a:txBody>
                    <a:bodyPr/>
                    <a:lstStyle/>
                    <a:p>
                      <a:pPr marL="0" marR="0" algn="just">
                        <a:lnSpc>
                          <a:spcPct val="107000"/>
                        </a:lnSpc>
                        <a:spcBef>
                          <a:spcPts val="0"/>
                        </a:spcBef>
                        <a:spcAft>
                          <a:spcPts val="0"/>
                        </a:spcAft>
                      </a:pPr>
                      <a:r>
                        <a:rPr lang="en-US" sz="1000" dirty="0" err="1">
                          <a:effectLst/>
                        </a:rPr>
                        <a:t>kw_avg_avg</a:t>
                      </a:r>
                      <a:r>
                        <a:rPr lang="en-US" sz="1000" dirty="0">
                          <a:effectLst/>
                        </a:rPr>
                        <a:t>                                        1.004e+00  9.467e-02  10.602       &lt; 2e-16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7"/>
                  </a:ext>
                </a:extLst>
              </a:tr>
              <a:tr h="226999">
                <a:tc>
                  <a:txBody>
                    <a:bodyPr/>
                    <a:lstStyle/>
                    <a:p>
                      <a:pPr marL="0" marR="0" algn="just">
                        <a:lnSpc>
                          <a:spcPct val="107000"/>
                        </a:lnSpc>
                        <a:spcBef>
                          <a:spcPts val="0"/>
                        </a:spcBef>
                        <a:spcAft>
                          <a:spcPts val="0"/>
                        </a:spcAft>
                      </a:pPr>
                      <a:r>
                        <a:rPr lang="en-US" sz="1000" dirty="0" err="1">
                          <a:effectLst/>
                        </a:rPr>
                        <a:t>self_reference_avg_shares</a:t>
                      </a:r>
                      <a:r>
                        <a:rPr lang="en-US" sz="1000" dirty="0">
                          <a:effectLst/>
                        </a:rPr>
                        <a:t>              2.021e-02  2.442e-03   8.278         &lt; 2e-16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1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895236248"/>
              </p:ext>
            </p:extLst>
          </p:nvPr>
        </p:nvGraphicFramePr>
        <p:xfrm>
          <a:off x="5219296" y="2306782"/>
          <a:ext cx="4392294" cy="4170636"/>
        </p:xfrm>
        <a:graphic>
          <a:graphicData uri="http://schemas.openxmlformats.org/drawingml/2006/table">
            <a:tbl>
              <a:tblPr firstRow="1" firstCol="1" bandRow="1">
                <a:tableStyleId>{5A111915-BE36-4E01-A7E5-04B1672EAD32}</a:tableStyleId>
              </a:tblPr>
              <a:tblGrid>
                <a:gridCol w="2093542">
                  <a:extLst>
                    <a:ext uri="{9D8B030D-6E8A-4147-A177-3AD203B41FA5}">
                      <a16:colId xmlns:a16="http://schemas.microsoft.com/office/drawing/2014/main" xmlns="" val="20000"/>
                    </a:ext>
                  </a:extLst>
                </a:gridCol>
                <a:gridCol w="328784">
                  <a:extLst>
                    <a:ext uri="{9D8B030D-6E8A-4147-A177-3AD203B41FA5}">
                      <a16:colId xmlns:a16="http://schemas.microsoft.com/office/drawing/2014/main" xmlns="" val="20001"/>
                    </a:ext>
                  </a:extLst>
                </a:gridCol>
                <a:gridCol w="328328">
                  <a:extLst>
                    <a:ext uri="{9D8B030D-6E8A-4147-A177-3AD203B41FA5}">
                      <a16:colId xmlns:a16="http://schemas.microsoft.com/office/drawing/2014/main" xmlns="" val="20002"/>
                    </a:ext>
                  </a:extLst>
                </a:gridCol>
                <a:gridCol w="328328">
                  <a:extLst>
                    <a:ext uri="{9D8B030D-6E8A-4147-A177-3AD203B41FA5}">
                      <a16:colId xmlns:a16="http://schemas.microsoft.com/office/drawing/2014/main" xmlns="" val="20003"/>
                    </a:ext>
                  </a:extLst>
                </a:gridCol>
                <a:gridCol w="328328">
                  <a:extLst>
                    <a:ext uri="{9D8B030D-6E8A-4147-A177-3AD203B41FA5}">
                      <a16:colId xmlns:a16="http://schemas.microsoft.com/office/drawing/2014/main" xmlns="" val="20004"/>
                    </a:ext>
                  </a:extLst>
                </a:gridCol>
                <a:gridCol w="328328">
                  <a:extLst>
                    <a:ext uri="{9D8B030D-6E8A-4147-A177-3AD203B41FA5}">
                      <a16:colId xmlns:a16="http://schemas.microsoft.com/office/drawing/2014/main" xmlns="" val="20005"/>
                    </a:ext>
                  </a:extLst>
                </a:gridCol>
                <a:gridCol w="328328">
                  <a:extLst>
                    <a:ext uri="{9D8B030D-6E8A-4147-A177-3AD203B41FA5}">
                      <a16:colId xmlns:a16="http://schemas.microsoft.com/office/drawing/2014/main" xmlns="" val="20006"/>
                    </a:ext>
                  </a:extLst>
                </a:gridCol>
                <a:gridCol w="328328">
                  <a:extLst>
                    <a:ext uri="{9D8B030D-6E8A-4147-A177-3AD203B41FA5}">
                      <a16:colId xmlns:a16="http://schemas.microsoft.com/office/drawing/2014/main" xmlns="" val="20007"/>
                    </a:ext>
                  </a:extLst>
                </a:gridCol>
              </a:tblGrid>
              <a:tr h="224538">
                <a:tc gridSpan="8">
                  <a:txBody>
                    <a:bodyPr/>
                    <a:lstStyle/>
                    <a:p>
                      <a:pPr marL="0" marR="0" algn="just">
                        <a:lnSpc>
                          <a:spcPct val="107000"/>
                        </a:lnSpc>
                        <a:spcBef>
                          <a:spcPts val="0"/>
                        </a:spcBef>
                        <a:spcAft>
                          <a:spcPts val="0"/>
                        </a:spcAft>
                      </a:pPr>
                      <a:r>
                        <a:rPr lang="en-US" sz="1000" dirty="0" err="1">
                          <a:solidFill>
                            <a:schemeClr val="tx1"/>
                          </a:solidFill>
                          <a:effectLst/>
                        </a:rPr>
                        <a:t>weekday_is_mondayyes</a:t>
                      </a:r>
                      <a:r>
                        <a:rPr lang="en-US" sz="1000" dirty="0">
                          <a:solidFill>
                            <a:schemeClr val="tx1"/>
                          </a:solidFill>
                          <a:effectLst/>
                        </a:rPr>
                        <a:t>           2.786e+02  2.626e+02   1.061  0.288591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24538">
                <a:tc gridSpan="8">
                  <a:txBody>
                    <a:bodyPr/>
                    <a:lstStyle/>
                    <a:p>
                      <a:pPr marL="0" marR="0" algn="just">
                        <a:lnSpc>
                          <a:spcPct val="107000"/>
                        </a:lnSpc>
                        <a:spcBef>
                          <a:spcPts val="0"/>
                        </a:spcBef>
                        <a:spcAft>
                          <a:spcPts val="0"/>
                        </a:spcAft>
                      </a:pPr>
                      <a:r>
                        <a:rPr lang="en-US" sz="1000" dirty="0" err="1">
                          <a:effectLst/>
                        </a:rPr>
                        <a:t>weekday_is_tuesdayyes</a:t>
                      </a:r>
                      <a:r>
                        <a:rPr lang="en-US" sz="1000" dirty="0">
                          <a:effectLst/>
                        </a:rPr>
                        <a:t>         -2.543e+02  2.587e+02  -0.983   0.325652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24538">
                <a:tc gridSpan="8">
                  <a:txBody>
                    <a:bodyPr/>
                    <a:lstStyle/>
                    <a:p>
                      <a:pPr marL="0" marR="0" algn="just">
                        <a:lnSpc>
                          <a:spcPct val="107000"/>
                        </a:lnSpc>
                        <a:spcBef>
                          <a:spcPts val="0"/>
                        </a:spcBef>
                        <a:spcAft>
                          <a:spcPts val="0"/>
                        </a:spcAft>
                      </a:pPr>
                      <a:r>
                        <a:rPr lang="en-US" sz="1000" dirty="0" err="1">
                          <a:effectLst/>
                        </a:rPr>
                        <a:t>weekday_is_wednesdayyes</a:t>
                      </a:r>
                      <a:r>
                        <a:rPr lang="en-US" sz="1000" dirty="0">
                          <a:effectLst/>
                        </a:rPr>
                        <a:t>      -1.010e+02  2.587e+02  -0.390  0.286278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24538">
                <a:tc gridSpan="8">
                  <a:txBody>
                    <a:bodyPr/>
                    <a:lstStyle/>
                    <a:p>
                      <a:pPr marL="0" marR="0" algn="just">
                        <a:lnSpc>
                          <a:spcPct val="107000"/>
                        </a:lnSpc>
                        <a:spcBef>
                          <a:spcPts val="0"/>
                        </a:spcBef>
                        <a:spcAft>
                          <a:spcPts val="0"/>
                        </a:spcAft>
                      </a:pPr>
                      <a:r>
                        <a:rPr lang="en-US" sz="1000" dirty="0" err="1">
                          <a:effectLst/>
                        </a:rPr>
                        <a:t>weekday_is_thursday</a:t>
                      </a:r>
                      <a:r>
                        <a:rPr lang="en-US" sz="1000" dirty="0">
                          <a:effectLst/>
                        </a:rPr>
                        <a:t> yes          -2.682e+02  2.593e+02  -1.034  0.301024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24538">
                <a:tc gridSpan="8">
                  <a:txBody>
                    <a:bodyPr/>
                    <a:lstStyle/>
                    <a:p>
                      <a:pPr marL="0" marR="0" algn="just">
                        <a:lnSpc>
                          <a:spcPct val="107000"/>
                        </a:lnSpc>
                        <a:spcBef>
                          <a:spcPts val="0"/>
                        </a:spcBef>
                        <a:spcAft>
                          <a:spcPts val="0"/>
                        </a:spcAft>
                      </a:pPr>
                      <a:r>
                        <a:rPr lang="en-US" sz="1000" dirty="0" err="1">
                          <a:effectLst/>
                        </a:rPr>
                        <a:t>weekday_is_fridayyes</a:t>
                      </a:r>
                      <a:r>
                        <a:rPr lang="en-US" sz="1000" dirty="0">
                          <a:effectLst/>
                        </a:rPr>
                        <a:t>                 -2.342e+02  2.686e+02   -0.872 0.0383315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24538">
                <a:tc gridSpan="8">
                  <a:txBody>
                    <a:bodyPr/>
                    <a:lstStyle/>
                    <a:p>
                      <a:pPr marL="0" marR="0" algn="just">
                        <a:lnSpc>
                          <a:spcPct val="107000"/>
                        </a:lnSpc>
                        <a:spcBef>
                          <a:spcPts val="0"/>
                        </a:spcBef>
                        <a:spcAft>
                          <a:spcPts val="0"/>
                        </a:spcAft>
                      </a:pPr>
                      <a:r>
                        <a:rPr lang="en-US" sz="1000" dirty="0" err="1">
                          <a:effectLst/>
                        </a:rPr>
                        <a:t>weekday_is_saturdayyes</a:t>
                      </a:r>
                      <a:r>
                        <a:rPr lang="en-US" sz="1000" dirty="0">
                          <a:effectLst/>
                        </a:rPr>
                        <a:t>            3.727e+02  3.206e+02   1.163   0.0244999.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224538">
                <a:tc gridSpan="8">
                  <a:txBody>
                    <a:bodyPr/>
                    <a:lstStyle/>
                    <a:p>
                      <a:pPr marL="0" marR="0" algn="just">
                        <a:lnSpc>
                          <a:spcPct val="107000"/>
                        </a:lnSpc>
                        <a:spcBef>
                          <a:spcPts val="0"/>
                        </a:spcBef>
                        <a:spcAft>
                          <a:spcPts val="0"/>
                        </a:spcAft>
                      </a:pPr>
                      <a:r>
                        <a:rPr lang="en-US" sz="1000" dirty="0">
                          <a:effectLst/>
                        </a:rPr>
                        <a:t>LDA_00                                      1.429e+06  5.949e+05   2.403    0.016285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224538">
                <a:tc gridSpan="8">
                  <a:txBody>
                    <a:bodyPr/>
                    <a:lstStyle/>
                    <a:p>
                      <a:pPr marL="0" marR="0" algn="just">
                        <a:lnSpc>
                          <a:spcPct val="107000"/>
                        </a:lnSpc>
                        <a:spcBef>
                          <a:spcPts val="0"/>
                        </a:spcBef>
                        <a:spcAft>
                          <a:spcPts val="0"/>
                        </a:spcAft>
                      </a:pPr>
                      <a:r>
                        <a:rPr lang="en-US" sz="1000" dirty="0">
                          <a:effectLst/>
                        </a:rPr>
                        <a:t>LDA_01                                      1.429e+06  5.949e+05   2.401    0.016337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24538">
                <a:tc gridSpan="8">
                  <a:txBody>
                    <a:bodyPr/>
                    <a:lstStyle/>
                    <a:p>
                      <a:pPr marL="0" marR="0" algn="just">
                        <a:lnSpc>
                          <a:spcPct val="107000"/>
                        </a:lnSpc>
                        <a:spcBef>
                          <a:spcPts val="0"/>
                        </a:spcBef>
                        <a:spcAft>
                          <a:spcPts val="0"/>
                        </a:spcAft>
                      </a:pPr>
                      <a:r>
                        <a:rPr lang="en-US" sz="1000" dirty="0">
                          <a:effectLst/>
                        </a:rPr>
                        <a:t>LDA_02                                      1.428e+06  5.949e+05   2.400    0.016401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24538">
                <a:tc gridSpan="8">
                  <a:txBody>
                    <a:bodyPr/>
                    <a:lstStyle/>
                    <a:p>
                      <a:pPr marL="0" marR="0" algn="just">
                        <a:lnSpc>
                          <a:spcPct val="107000"/>
                        </a:lnSpc>
                        <a:spcBef>
                          <a:spcPts val="0"/>
                        </a:spcBef>
                        <a:spcAft>
                          <a:spcPts val="0"/>
                        </a:spcAft>
                      </a:pPr>
                      <a:r>
                        <a:rPr lang="en-US" sz="1000" dirty="0">
                          <a:effectLst/>
                        </a:rPr>
                        <a:t>LDA_03                                      1.429e+06  5.949e+05   2.402   0.016292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9"/>
                  </a:ext>
                </a:extLst>
              </a:tr>
              <a:tr h="224538">
                <a:tc gridSpan="8">
                  <a:txBody>
                    <a:bodyPr/>
                    <a:lstStyle/>
                    <a:p>
                      <a:pPr marL="0" marR="0" algn="just">
                        <a:lnSpc>
                          <a:spcPct val="107000"/>
                        </a:lnSpc>
                        <a:spcBef>
                          <a:spcPts val="0"/>
                        </a:spcBef>
                        <a:spcAft>
                          <a:spcPts val="0"/>
                        </a:spcAft>
                      </a:pPr>
                      <a:r>
                        <a:rPr lang="en-US" sz="1000" dirty="0">
                          <a:effectLst/>
                        </a:rPr>
                        <a:t>LDA_04                                       1.429e+06  5.949e+05   2.402   0.016326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0"/>
                  </a:ext>
                </a:extLst>
              </a:tr>
              <a:tr h="224538">
                <a:tc gridSpan="8">
                  <a:txBody>
                    <a:bodyPr/>
                    <a:lstStyle/>
                    <a:p>
                      <a:pPr marL="0" marR="0" algn="just">
                        <a:lnSpc>
                          <a:spcPct val="107000"/>
                        </a:lnSpc>
                        <a:spcBef>
                          <a:spcPts val="0"/>
                        </a:spcBef>
                        <a:spcAft>
                          <a:spcPts val="0"/>
                        </a:spcAft>
                      </a:pPr>
                      <a:r>
                        <a:rPr lang="en-US" sz="1000" dirty="0" err="1">
                          <a:effectLst/>
                        </a:rPr>
                        <a:t>global_subjectivity</a:t>
                      </a:r>
                      <a:r>
                        <a:rPr lang="en-US" sz="1000" dirty="0">
                          <a:effectLst/>
                        </a:rPr>
                        <a:t>                    2.649e+03  8.001e+02   3.311  0.000929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1"/>
                  </a:ext>
                </a:extLst>
              </a:tr>
              <a:tr h="224538">
                <a:tc gridSpan="8">
                  <a:txBody>
                    <a:bodyPr/>
                    <a:lstStyle/>
                    <a:p>
                      <a:pPr marL="0" marR="0" algn="just">
                        <a:lnSpc>
                          <a:spcPct val="107000"/>
                        </a:lnSpc>
                        <a:spcBef>
                          <a:spcPts val="0"/>
                        </a:spcBef>
                        <a:spcAft>
                          <a:spcPts val="0"/>
                        </a:spcAft>
                      </a:pPr>
                      <a:r>
                        <a:rPr lang="en-US" sz="1000" dirty="0" err="1">
                          <a:effectLst/>
                        </a:rPr>
                        <a:t>global_rate_positive_words</a:t>
                      </a:r>
                      <a:r>
                        <a:rPr lang="en-US" sz="1000" dirty="0">
                          <a:effectLst/>
                        </a:rPr>
                        <a:t>    -7.757e+03  4.051e+03  -1.915  0.055530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2"/>
                  </a:ext>
                </a:extLst>
              </a:tr>
              <a:tr h="224538">
                <a:tc gridSpan="8">
                  <a:txBody>
                    <a:bodyPr/>
                    <a:lstStyle/>
                    <a:p>
                      <a:pPr marL="0" marR="0" algn="just">
                        <a:lnSpc>
                          <a:spcPct val="107000"/>
                        </a:lnSpc>
                        <a:spcBef>
                          <a:spcPts val="0"/>
                        </a:spcBef>
                        <a:spcAft>
                          <a:spcPts val="0"/>
                        </a:spcAft>
                      </a:pPr>
                      <a:r>
                        <a:rPr lang="en-US" sz="1000" dirty="0" err="1">
                          <a:effectLst/>
                        </a:rPr>
                        <a:t>global_rate_negative_words</a:t>
                      </a:r>
                      <a:r>
                        <a:rPr lang="en-US" sz="1000" dirty="0">
                          <a:effectLst/>
                        </a:rPr>
                        <a:t>    -3.750e+03  5.942e+03  -0.631  0.0527926.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3"/>
                  </a:ext>
                </a:extLst>
              </a:tr>
              <a:tr h="224538">
                <a:tc gridSpan="8">
                  <a:txBody>
                    <a:bodyPr/>
                    <a:lstStyle/>
                    <a:p>
                      <a:pPr marL="0" marR="0" algn="just">
                        <a:lnSpc>
                          <a:spcPct val="107000"/>
                        </a:lnSpc>
                        <a:spcBef>
                          <a:spcPts val="0"/>
                        </a:spcBef>
                        <a:spcAft>
                          <a:spcPts val="0"/>
                        </a:spcAft>
                      </a:pPr>
                      <a:r>
                        <a:rPr lang="en-US" sz="1000" dirty="0" err="1">
                          <a:effectLst/>
                        </a:rPr>
                        <a:t>avg_positive_polarity</a:t>
                      </a:r>
                      <a:r>
                        <a:rPr lang="en-US" sz="1000" dirty="0">
                          <a:effectLst/>
                        </a:rPr>
                        <a:t>                 -1.350e+03  7.567e+02  -1.784  0.074477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4"/>
                  </a:ext>
                </a:extLst>
              </a:tr>
              <a:tr h="224538">
                <a:tc gridSpan="8">
                  <a:txBody>
                    <a:bodyPr/>
                    <a:lstStyle/>
                    <a:p>
                      <a:pPr marL="0" marR="0" algn="just">
                        <a:lnSpc>
                          <a:spcPct val="107000"/>
                        </a:lnSpc>
                        <a:spcBef>
                          <a:spcPts val="0"/>
                        </a:spcBef>
                        <a:spcAft>
                          <a:spcPts val="0"/>
                        </a:spcAft>
                      </a:pPr>
                      <a:r>
                        <a:rPr lang="en-US" sz="1000" dirty="0" err="1">
                          <a:effectLst/>
                        </a:rPr>
                        <a:t>avg_negative_polarity</a:t>
                      </a:r>
                      <a:r>
                        <a:rPr lang="en-US" sz="1000" dirty="0">
                          <a:effectLst/>
                        </a:rPr>
                        <a:t>                -1.647e+03  5.402e+02  -3.048  0.002306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5"/>
                  </a:ext>
                </a:extLst>
              </a:tr>
              <a:tr h="224538">
                <a:tc gridSpan="8">
                  <a:txBody>
                    <a:bodyPr/>
                    <a:lstStyle/>
                    <a:p>
                      <a:pPr marL="0" marR="0" algn="just">
                        <a:lnSpc>
                          <a:spcPct val="107000"/>
                        </a:lnSpc>
                        <a:spcBef>
                          <a:spcPts val="0"/>
                        </a:spcBef>
                        <a:spcAft>
                          <a:spcPts val="0"/>
                        </a:spcAft>
                      </a:pPr>
                      <a:r>
                        <a:rPr lang="en-US" sz="1000" dirty="0" err="1">
                          <a:effectLst/>
                        </a:rPr>
                        <a:t>title_sentiment_polarity</a:t>
                      </a:r>
                      <a:r>
                        <a:rPr lang="en-US" sz="1000" dirty="0">
                          <a:effectLst/>
                        </a:rPr>
                        <a:t>              3.134e+02  2.247e+02   1.395  0.163039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6"/>
                  </a:ext>
                </a:extLst>
              </a:tr>
              <a:tr h="353490">
                <a:tc>
                  <a:txBody>
                    <a:bodyPr/>
                    <a:lstStyle/>
                    <a:p>
                      <a:pPr marL="0" marR="0" algn="l">
                        <a:lnSpc>
                          <a:spcPct val="107000"/>
                        </a:lnSpc>
                        <a:spcBef>
                          <a:spcPts val="0"/>
                        </a:spcBef>
                        <a:spcAft>
                          <a:spcPts val="0"/>
                        </a:spcAft>
                      </a:pPr>
                      <a:r>
                        <a:rPr lang="en-US" sz="1000" dirty="0" err="1">
                          <a:effectLst/>
                        </a:rPr>
                        <a:t>Signif</a:t>
                      </a:r>
                      <a:r>
                        <a:rPr lang="en-US" sz="1000" dirty="0">
                          <a:effectLst/>
                        </a:rPr>
                        <a:t>. codes:  0 ‘***’ 0.001 ‘**’ 0.01 ‘*’ 0.05 ‘.’ 0.1 ‘ ’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80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0017"/>
                  </a:ext>
                </a:extLst>
              </a:tr>
            </a:tbl>
          </a:graphicData>
        </a:graphic>
      </p:graphicFrame>
    </p:spTree>
    <p:extLst>
      <p:ext uri="{BB962C8B-B14F-4D97-AF65-F5344CB8AC3E}">
        <p14:creationId xmlns:p14="http://schemas.microsoft.com/office/powerpoint/2010/main" val="4230135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noChangeArrowheads="1"/>
          </p:cNvSpPr>
          <p:nvPr/>
        </p:nvSpPr>
        <p:spPr bwMode="auto">
          <a:xfrm>
            <a:off x="288758" y="-55686"/>
            <a:ext cx="11694695" cy="663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04704" rIns="0" bIns="0" numCol="1" anchor="ctr" anchorCtr="0" compatLnSpc="1">
            <a:prstTxWarp prst="textNoShape">
              <a:avLst/>
            </a:prstTxWarp>
            <a:spAutoFit/>
          </a:bodyPr>
          <a:lstStyle>
            <a:lvl1pPr eaLnBrk="0" fontAlgn="base" hangingPunct="0">
              <a:spcBef>
                <a:spcPct val="0"/>
              </a:spcBef>
              <a:spcAft>
                <a:spcPct val="0"/>
              </a:spcAft>
              <a:tabLst>
                <a:tab pos="180975" algn="l"/>
                <a:tab pos="474663" algn="ctr"/>
              </a:tabLst>
              <a:defRPr>
                <a:solidFill>
                  <a:schemeClr val="tx1"/>
                </a:solidFill>
                <a:latin typeface="Arial" panose="020B0604020202020204" pitchFamily="34" charset="0"/>
              </a:defRPr>
            </a:lvl1pPr>
            <a:lvl2pPr eaLnBrk="0" fontAlgn="base" hangingPunct="0">
              <a:spcBef>
                <a:spcPct val="0"/>
              </a:spcBef>
              <a:spcAft>
                <a:spcPct val="0"/>
              </a:spcAft>
              <a:tabLst>
                <a:tab pos="180975" algn="l"/>
                <a:tab pos="474663" algn="ctr"/>
              </a:tabLst>
              <a:defRPr>
                <a:solidFill>
                  <a:schemeClr val="tx1"/>
                </a:solidFill>
                <a:latin typeface="Arial" panose="020B0604020202020204" pitchFamily="34" charset="0"/>
              </a:defRPr>
            </a:lvl2pPr>
            <a:lvl3pPr eaLnBrk="0" fontAlgn="base" hangingPunct="0">
              <a:spcBef>
                <a:spcPct val="0"/>
              </a:spcBef>
              <a:spcAft>
                <a:spcPct val="0"/>
              </a:spcAft>
              <a:tabLst>
                <a:tab pos="180975" algn="l"/>
                <a:tab pos="474663" algn="ctr"/>
              </a:tabLst>
              <a:defRPr>
                <a:solidFill>
                  <a:schemeClr val="tx1"/>
                </a:solidFill>
                <a:latin typeface="Arial" panose="020B0604020202020204" pitchFamily="34" charset="0"/>
              </a:defRPr>
            </a:lvl3pPr>
            <a:lvl4pPr eaLnBrk="0" fontAlgn="base" hangingPunct="0">
              <a:spcBef>
                <a:spcPct val="0"/>
              </a:spcBef>
              <a:spcAft>
                <a:spcPct val="0"/>
              </a:spcAft>
              <a:tabLst>
                <a:tab pos="180975" algn="l"/>
                <a:tab pos="474663" algn="ctr"/>
              </a:tabLst>
              <a:defRPr>
                <a:solidFill>
                  <a:schemeClr val="tx1"/>
                </a:solidFill>
                <a:latin typeface="Arial" panose="020B0604020202020204" pitchFamily="34" charset="0"/>
              </a:defRPr>
            </a:lvl4pPr>
            <a:lvl5pPr eaLnBrk="0" fontAlgn="base" hangingPunct="0">
              <a:spcBef>
                <a:spcPct val="0"/>
              </a:spcBef>
              <a:spcAft>
                <a:spcPct val="0"/>
              </a:spcAft>
              <a:tabLst>
                <a:tab pos="180975" algn="l"/>
                <a:tab pos="474663" algn="ctr"/>
              </a:tabLst>
              <a:defRPr>
                <a:solidFill>
                  <a:schemeClr val="tx1"/>
                </a:solidFill>
                <a:latin typeface="Arial" panose="020B0604020202020204" pitchFamily="34" charset="0"/>
              </a:defRPr>
            </a:lvl5pPr>
            <a:lvl6pPr eaLnBrk="0" fontAlgn="base" hangingPunct="0">
              <a:spcBef>
                <a:spcPct val="0"/>
              </a:spcBef>
              <a:spcAft>
                <a:spcPct val="0"/>
              </a:spcAft>
              <a:tabLst>
                <a:tab pos="180975" algn="l"/>
                <a:tab pos="474663" algn="ctr"/>
              </a:tabLst>
              <a:defRPr>
                <a:solidFill>
                  <a:schemeClr val="tx1"/>
                </a:solidFill>
                <a:latin typeface="Arial" panose="020B0604020202020204" pitchFamily="34" charset="0"/>
              </a:defRPr>
            </a:lvl6pPr>
            <a:lvl7pPr eaLnBrk="0" fontAlgn="base" hangingPunct="0">
              <a:spcBef>
                <a:spcPct val="0"/>
              </a:spcBef>
              <a:spcAft>
                <a:spcPct val="0"/>
              </a:spcAft>
              <a:tabLst>
                <a:tab pos="180975" algn="l"/>
                <a:tab pos="474663" algn="ctr"/>
              </a:tabLst>
              <a:defRPr>
                <a:solidFill>
                  <a:schemeClr val="tx1"/>
                </a:solidFill>
                <a:latin typeface="Arial" panose="020B0604020202020204" pitchFamily="34" charset="0"/>
              </a:defRPr>
            </a:lvl7pPr>
            <a:lvl8pPr eaLnBrk="0" fontAlgn="base" hangingPunct="0">
              <a:spcBef>
                <a:spcPct val="0"/>
              </a:spcBef>
              <a:spcAft>
                <a:spcPct val="0"/>
              </a:spcAft>
              <a:tabLst>
                <a:tab pos="180975" algn="l"/>
                <a:tab pos="474663" algn="ctr"/>
              </a:tabLst>
              <a:defRPr>
                <a:solidFill>
                  <a:schemeClr val="tx1"/>
                </a:solidFill>
                <a:latin typeface="Arial" panose="020B0604020202020204" pitchFamily="34" charset="0"/>
              </a:defRPr>
            </a:lvl8pPr>
            <a:lvl9pPr eaLnBrk="0" fontAlgn="base" hangingPunct="0">
              <a:spcBef>
                <a:spcPct val="0"/>
              </a:spcBef>
              <a:spcAft>
                <a:spcPct val="0"/>
              </a:spcAft>
              <a:tabLst>
                <a:tab pos="180975" algn="l"/>
                <a:tab pos="474663"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0975" algn="l"/>
                <a:tab pos="474663" algn="ctr"/>
              </a:tabLst>
            </a:pPr>
            <a:r>
              <a:rPr kumimoji="0" lang="en-GB" altLang="en-US" sz="2000" b="1" i="0" u="sng" strike="noStrike" cap="none" normalizeH="0" baseline="0" dirty="0">
                <a:ln>
                  <a:noFill/>
                </a:ln>
                <a:solidFill>
                  <a:srgbClr val="002060"/>
                </a:solidFill>
                <a:effectLst/>
                <a:latin typeface="+mn-lt"/>
                <a:ea typeface="Times New Roman" panose="02020603050405020304" pitchFamily="18" charset="0"/>
                <a:cs typeface="Times New Roman" panose="02020603050405020304" pitchFamily="18" charset="0"/>
              </a:rPr>
              <a:t>S</a:t>
            </a:r>
            <a:r>
              <a:rPr kumimoji="0" lang="en-GB" altLang="en-US" sz="2000" b="1" i="0" u="sng" strike="noStrike" cap="none" normalizeH="0" baseline="0" dirty="0" bmk="">
                <a:ln>
                  <a:noFill/>
                </a:ln>
                <a:solidFill>
                  <a:srgbClr val="002060"/>
                </a:solidFill>
                <a:effectLst/>
                <a:latin typeface="+mn-lt"/>
                <a:ea typeface="Times New Roman" panose="02020603050405020304" pitchFamily="18" charset="0"/>
                <a:cs typeface="Times New Roman" panose="02020603050405020304" pitchFamily="18" charset="0"/>
              </a:rPr>
              <a:t>tep-4 MODELLING</a:t>
            </a:r>
            <a:endParaRPr kumimoji="0" lang="en-GB" altLang="en-US" sz="2000" b="1" i="0" u="none" strike="noStrike" cap="none" normalizeH="0" baseline="0" dirty="0">
              <a:ln>
                <a:noFill/>
              </a:ln>
              <a:solidFill>
                <a:srgbClr val="2F5496"/>
              </a:solidFill>
              <a:effectLst/>
              <a:latin typeface="+mn-l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474663" algn="ctr"/>
              </a:tabLst>
            </a:pPr>
            <a:endParaRPr kumimoji="0" lang="en-US" altLang="en-US" sz="1200" b="1" i="0" u="none" strike="noStrike" cap="none" normalizeH="0" baseline="0" dirty="0">
              <a:ln>
                <a:noFill/>
              </a:ln>
              <a:solidFill>
                <a:srgbClr val="002060"/>
              </a:solidFill>
              <a:effectLst/>
              <a:latin typeface="+mn-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474663" algn="ctr"/>
              </a:tabLst>
            </a:pPr>
            <a:r>
              <a:rPr kumimoji="0" lang="en-US" altLang="en-US" sz="1600" b="1" i="0" u="none" strike="noStrike" cap="none" normalizeH="0" baseline="0" dirty="0">
                <a:ln>
                  <a:noFill/>
                </a:ln>
                <a:solidFill>
                  <a:srgbClr val="002060"/>
                </a:solidFill>
                <a:effectLst/>
                <a:latin typeface="+mn-lt"/>
                <a:ea typeface="Calibri" panose="020F0502020204030204" pitchFamily="34" charset="0"/>
                <a:cs typeface="Times New Roman" panose="02020603050405020304" pitchFamily="18" charset="0"/>
              </a:rPr>
              <a:t>TYPE OF REGRESSION MODEL: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Observational (values of x’s(attributes) are uncontrolled</a:t>
            </a:r>
          </a:p>
          <a:p>
            <a:pPr marL="0" marR="0" lvl="0" indent="0" algn="l" defTabSz="914400" rtl="0" eaLnBrk="0" fontAlgn="base" latinLnBrk="0" hangingPunct="0">
              <a:lnSpc>
                <a:spcPct val="100000"/>
              </a:lnSpc>
              <a:spcBef>
                <a:spcPct val="0"/>
              </a:spcBef>
              <a:spcAft>
                <a:spcPct val="0"/>
              </a:spcAft>
              <a:buClrTx/>
              <a:buSzTx/>
              <a:buFontTx/>
              <a:buNone/>
              <a:tabLst>
                <a:tab pos="180975" algn="l"/>
                <a:tab pos="474663" algn="ctr"/>
              </a:tabLst>
            </a:pPr>
            <a:endParaRPr kumimoji="0" lang="en-US" altLang="en-US" sz="1600" b="0" i="0" strike="noStrike" cap="none" normalizeH="0" baseline="0" dirty="0">
              <a:ln>
                <a:noFill/>
              </a:ln>
              <a:solidFill>
                <a:schemeClr val="tx1"/>
              </a:solidFill>
              <a:effectLst/>
              <a:latin typeface="+mn-lt"/>
            </a:endParaRPr>
          </a:p>
          <a:p>
            <a:pPr lvl="0"/>
            <a:r>
              <a:rPr kumimoji="0" lang="en-US" altLang="en-US" sz="1600" b="1" i="0" strike="noStrike" cap="none" normalizeH="0" baseline="0" dirty="0">
                <a:ln>
                  <a:noFill/>
                </a:ln>
                <a:solidFill>
                  <a:srgbClr val="002060"/>
                </a:solidFill>
                <a:effectLst/>
                <a:latin typeface="+mn-lt"/>
                <a:ea typeface="Calibri" panose="020F0502020204030204" pitchFamily="34" charset="0"/>
                <a:cs typeface="Times New Roman" panose="02020603050405020304" pitchFamily="18" charset="0"/>
              </a:rPr>
              <a:t>model10&lt;lm(shares~n_tokens_title+n_tokens_content+n_unique_tokens+num_hrefs+num_self_hrefs+num_imgs+num_videos+average_token_length+num_keywords+data_channel_is_lifestyle+data_channel_is_entertainment+data_channel_is_bus+data_channel_is_socmed+data_channel_is_tech+data_channel_is_world+kw_avg_min++kw_max_avg+kw_avg_avg+self_reference_avg_sharess+weekday_is_monday+weekday_is_tuesday+weekday_is_wednesday+weekday_is_thursday+weekday_is_friday+ weekday_is_saturday+LDA_00+LDA_01+LDA_02+LDA_03+LDA_04+global_subjectivity+global_rate_positive_words+global_rate_negative_words+avg_positive_polarity+avg_negative_polarity+title_sentiment_polarity,data = trial)</a:t>
            </a:r>
          </a:p>
          <a:p>
            <a:pPr marL="0" marR="0" lvl="0" indent="0" algn="l" defTabSz="914400" rtl="0" eaLnBrk="0" fontAlgn="base" latinLnBrk="0" hangingPunct="0">
              <a:lnSpc>
                <a:spcPct val="100000"/>
              </a:lnSpc>
              <a:spcBef>
                <a:spcPct val="0"/>
              </a:spcBef>
              <a:spcAft>
                <a:spcPct val="0"/>
              </a:spcAft>
              <a:buClrTx/>
              <a:buSzTx/>
              <a:buFontTx/>
              <a:buNone/>
              <a:tabLst>
                <a:tab pos="180975" algn="l"/>
                <a:tab pos="474663" algn="ctr"/>
              </a:tabLst>
            </a:pPr>
            <a:endParaRPr kumimoji="0" lang="en-US" altLang="en-US" sz="1600" b="1" i="0" u="sng" strike="noStrike" cap="none" normalizeH="0" baseline="0" dirty="0">
              <a:ln>
                <a:noFill/>
              </a:ln>
              <a:solidFill>
                <a:srgbClr val="002060"/>
              </a:solidFill>
              <a:effectLst/>
              <a:latin typeface="+mn-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474663" algn="ctr"/>
              </a:tabLst>
            </a:pPr>
            <a:endParaRPr lang="en-US" altLang="en-US" sz="1600" b="1" u="sng" dirty="0">
              <a:solidFill>
                <a:srgbClr val="002060"/>
              </a:solidFill>
              <a:latin typeface="+mn-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474663" algn="ctr"/>
              </a:tabLst>
            </a:pPr>
            <a:r>
              <a:rPr kumimoji="0" lang="en-US" altLang="en-US" sz="1600" b="1" i="0" u="sng" strike="noStrike" cap="none" normalizeH="0" baseline="0" dirty="0">
                <a:ln>
                  <a:noFill/>
                </a:ln>
                <a:solidFill>
                  <a:srgbClr val="002060"/>
                </a:solidFill>
                <a:effectLst/>
                <a:latin typeface="+mn-lt"/>
                <a:ea typeface="Calibri" panose="020F0502020204030204" pitchFamily="34" charset="0"/>
                <a:cs typeface="Times New Roman" panose="02020603050405020304" pitchFamily="18" charset="0"/>
              </a:rPr>
              <a:t>Modeling a response: </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tab pos="180975" algn="l"/>
                <a:tab pos="474663" algn="ctr"/>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Multiple Regression</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A Model Relating E(y) for Qualitative Independent Variables</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474663" algn="ctr"/>
              </a:tabLst>
            </a:pPr>
            <a:endPar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474663" algn="ctr"/>
              </a:tabLst>
            </a:pP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E(y)=</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0+</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1n_tokens_title+</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2n_tokens_content+</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3n_unique_tokens+</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4num_hrefs+</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5num_self_hrefs+</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6num_imgs+</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7average_token_length+</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8num_keywords+</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9data_channel_is_lifestyle+</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β10</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data_channel_is_entertainment+</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11data_channel_is_bus+</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12data_channel_is_socmed+</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13data_channel_is_tech+</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14data_channel_is_world+</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15kw_avg_min+</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16kw_max_avg+</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17kw_avg_avg+</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β18</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self_reference_avg_shares+</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19weekday_is_monday+</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20weekday_is_tuesday+</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21weekday_is_wednesday+</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22weekday_is_thursday+</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23weekday_is_friday+ </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24weekday_is_saturday+</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β25</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LDA_00+</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26LDA_01+</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27LDA_02+</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28LDA_03+</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329LDA_04+</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30global_subjectivity+</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31global_rate_positive_words+</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32global_rate_negative_words+</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33avg_positive_polarity+</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34avg_negative_polarity+</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β</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35title_sentiment_polarity+</a:t>
            </a:r>
            <a:r>
              <a:rPr kumimoji="0" lang="en-U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ε</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474663" algn="ctr"/>
              </a:tabLst>
            </a:pP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Where:</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474663" algn="ctr"/>
              </a:tabLst>
            </a:pP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y=number of shares of an article (shares ranging from 1 to 843300)</a:t>
            </a:r>
            <a:endParaRPr lang="en-US" altLang="en-US" sz="1200" b="1" dirty="0">
              <a:latin typeface="+mn-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474663" algn="ctr"/>
              </a:tabLst>
            </a:pPr>
            <a:endParaRPr kumimoji="0" lang="en-US" altLang="en-US" sz="9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474663" algn="ctr"/>
              </a:tabLst>
            </a:pPr>
            <a:r>
              <a:rPr kumimoji="0" lang="en-US" altLang="en-US" sz="1800" b="1"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210531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TotalTime>
  <Words>2504</Words>
  <Application>Microsoft Office PowerPoint</Application>
  <PresentationFormat>Widescreen</PresentationFormat>
  <Paragraphs>392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Lucida Console</vt:lpstr>
      <vt:lpstr>Times New Roman</vt:lpstr>
      <vt:lpstr>Office Theme</vt:lpstr>
      <vt:lpstr>INTRODUCTION TO DATA MINING ONLINE NEWS POPULARITY</vt:lpstr>
      <vt:lpstr>PowerPoint Presentation</vt:lpstr>
      <vt:lpstr>Data Analytics Life Cycle (CRISP-DM)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Mishal</dc:creator>
  <cp:lastModifiedBy>Mishal</cp:lastModifiedBy>
  <cp:revision>33</cp:revision>
  <dcterms:created xsi:type="dcterms:W3CDTF">2018-12-11T14:25:15Z</dcterms:created>
  <dcterms:modified xsi:type="dcterms:W3CDTF">2018-12-19T15:20:33Z</dcterms:modified>
</cp:coreProperties>
</file>