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Futura" charset="1" panose="020B0502020204020303"/>
      <p:regular r:id="rId39"/>
    </p:embeddedFont>
    <p:embeddedFont>
      <p:font typeface="Raleway Bold" charset="1" panose="00000000000000000000"/>
      <p:regular r:id="rId40"/>
    </p:embeddedFont>
    <p:embeddedFont>
      <p:font typeface="Open Sans Extra Bold" charset="1" panose="020B0906030804020204"/>
      <p:regular r:id="rId41"/>
    </p:embeddedFont>
    <p:embeddedFont>
      <p:font typeface="Montserrat Bold" charset="1" panose="00000800000000000000"/>
      <p:regular r:id="rId42"/>
    </p:embeddedFont>
    <p:embeddedFont>
      <p:font typeface="Raleway Medium" charset="1" panose="000000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1277" y="-488209"/>
            <a:ext cx="15376723" cy="14649824"/>
          </a:xfrm>
          <a:custGeom>
            <a:avLst/>
            <a:gdLst/>
            <a:ahLst/>
            <a:cxnLst/>
            <a:rect r="r" b="b" t="t" l="l"/>
            <a:pathLst>
              <a:path h="14649824" w="15376723">
                <a:moveTo>
                  <a:pt x="0" y="0"/>
                </a:moveTo>
                <a:lnTo>
                  <a:pt x="15376723" y="0"/>
                </a:lnTo>
                <a:lnTo>
                  <a:pt x="15376723" y="14649824"/>
                </a:lnTo>
                <a:lnTo>
                  <a:pt x="0" y="14649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7979" y="0"/>
            <a:ext cx="7480021" cy="13076940"/>
          </a:xfrm>
          <a:custGeom>
            <a:avLst/>
            <a:gdLst/>
            <a:ahLst/>
            <a:cxnLst/>
            <a:rect r="r" b="b" t="t" l="l"/>
            <a:pathLst>
              <a:path h="13076940" w="7480021">
                <a:moveTo>
                  <a:pt x="0" y="0"/>
                </a:moveTo>
                <a:lnTo>
                  <a:pt x="7480021" y="0"/>
                </a:lnTo>
                <a:lnTo>
                  <a:pt x="7480021" y="13076940"/>
                </a:lnTo>
                <a:lnTo>
                  <a:pt x="0" y="13076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27" r="0" b="-8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79289" y="2887464"/>
            <a:ext cx="6372495" cy="5103452"/>
          </a:xfrm>
          <a:custGeom>
            <a:avLst/>
            <a:gdLst/>
            <a:ahLst/>
            <a:cxnLst/>
            <a:rect r="r" b="b" t="t" l="l"/>
            <a:pathLst>
              <a:path h="5103452" w="6372495">
                <a:moveTo>
                  <a:pt x="0" y="0"/>
                </a:moveTo>
                <a:lnTo>
                  <a:pt x="6372494" y="0"/>
                </a:lnTo>
                <a:lnTo>
                  <a:pt x="6372494" y="5103452"/>
                </a:lnTo>
                <a:lnTo>
                  <a:pt x="0" y="51034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01" t="0" r="-90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76876" y="1797503"/>
            <a:ext cx="5177320" cy="75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71"/>
              </a:lnSpc>
            </a:pPr>
            <a:r>
              <a:rPr lang="en-US" sz="5301" spc="-243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Data Analysis of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2054510"/>
            <a:ext cx="8673009" cy="7609202"/>
            <a:chOff x="0" y="0"/>
            <a:chExt cx="2568924" cy="22538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8924" cy="2253827"/>
            </a:xfrm>
            <a:custGeom>
              <a:avLst/>
              <a:gdLst/>
              <a:ahLst/>
              <a:cxnLst/>
              <a:rect r="r" b="b" t="t" l="l"/>
              <a:pathLst>
                <a:path h="2253827" w="2568924">
                  <a:moveTo>
                    <a:pt x="35706" y="0"/>
                  </a:moveTo>
                  <a:lnTo>
                    <a:pt x="2533218" y="0"/>
                  </a:lnTo>
                  <a:cubicBezTo>
                    <a:pt x="2542688" y="0"/>
                    <a:pt x="2551770" y="3762"/>
                    <a:pt x="2558466" y="10458"/>
                  </a:cubicBezTo>
                  <a:cubicBezTo>
                    <a:pt x="2565162" y="17154"/>
                    <a:pt x="2568924" y="26236"/>
                    <a:pt x="2568924" y="35706"/>
                  </a:cubicBezTo>
                  <a:lnTo>
                    <a:pt x="2568924" y="2218121"/>
                  </a:lnTo>
                  <a:cubicBezTo>
                    <a:pt x="2568924" y="2237841"/>
                    <a:pt x="2552938" y="2253827"/>
                    <a:pt x="2533218" y="2253827"/>
                  </a:cubicBezTo>
                  <a:lnTo>
                    <a:pt x="35706" y="2253827"/>
                  </a:lnTo>
                  <a:cubicBezTo>
                    <a:pt x="26236" y="2253827"/>
                    <a:pt x="17154" y="2250065"/>
                    <a:pt x="10458" y="2243369"/>
                  </a:cubicBezTo>
                  <a:cubicBezTo>
                    <a:pt x="3762" y="2236673"/>
                    <a:pt x="0" y="2227591"/>
                    <a:pt x="0" y="2218121"/>
                  </a:cubicBezTo>
                  <a:lnTo>
                    <a:pt x="0" y="35706"/>
                  </a:lnTo>
                  <a:cubicBezTo>
                    <a:pt x="0" y="26236"/>
                    <a:pt x="3762" y="17154"/>
                    <a:pt x="10458" y="10458"/>
                  </a:cubicBezTo>
                  <a:cubicBezTo>
                    <a:pt x="17154" y="3762"/>
                    <a:pt x="26236" y="0"/>
                    <a:pt x="3570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68924" cy="23014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54510"/>
          <a:ext cx="7497814" cy="7609202"/>
        </p:xfrm>
        <a:graphic>
          <a:graphicData uri="http://schemas.openxmlformats.org/drawingml/2006/table">
            <a:tbl>
              <a:tblPr/>
              <a:tblGrid>
                <a:gridCol w="3657251"/>
                <a:gridCol w="3840563"/>
              </a:tblGrid>
              <a:tr h="109451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years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years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5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Count of movies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5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601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5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5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5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1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65002"/>
            <a:ext cx="12557814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Movies Released Each Year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273585"/>
            <a:ext cx="8292403" cy="716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number of movies increases exponentially from the 1980s, with a significant spike in the 2000s and 2010s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Older movies, especially from the 1920s to 1970s, are significantly underrepresented.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platform has seen substantial growth in recent years, with the highest count of movies in the 2020s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363" y="496451"/>
            <a:ext cx="16875273" cy="9294098"/>
          </a:xfrm>
          <a:custGeom>
            <a:avLst/>
            <a:gdLst/>
            <a:ahLst/>
            <a:cxnLst/>
            <a:rect r="r" b="b" t="t" l="l"/>
            <a:pathLst>
              <a:path h="9294098" w="16875273">
                <a:moveTo>
                  <a:pt x="0" y="0"/>
                </a:moveTo>
                <a:lnTo>
                  <a:pt x="16875274" y="0"/>
                </a:lnTo>
                <a:lnTo>
                  <a:pt x="16875274" y="9294098"/>
                </a:lnTo>
                <a:lnTo>
                  <a:pt x="0" y="9294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181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20237" y="563126"/>
            <a:ext cx="5247526" cy="34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41"/>
              </a:lnSpc>
            </a:pPr>
            <a:r>
              <a:rPr lang="en-US" sz="2712" spc="-124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Top 10 Longest Movies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875262"/>
          <a:ext cx="8115300" cy="7828700"/>
        </p:xfrm>
        <a:graphic>
          <a:graphicData uri="http://schemas.openxmlformats.org/drawingml/2006/table">
            <a:tbl>
              <a:tblPr/>
              <a:tblGrid>
                <a:gridCol w="5612471"/>
                <a:gridCol w="2502829"/>
              </a:tblGrid>
              <a:tr h="1032469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movies with highest run-time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movies with highest run-time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24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Run-time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The 2022 Rock &amp; Roll Hall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7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Daana Veera Soora Karna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24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Dubai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24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Titanic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2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Kerala Varma Pazhassiraja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765002"/>
            <a:ext cx="12557814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Top 10 Longest Movies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493495" y="1875262"/>
            <a:ext cx="8429524" cy="7828700"/>
            <a:chOff x="0" y="0"/>
            <a:chExt cx="2496804" cy="23188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6805" cy="2318842"/>
            </a:xfrm>
            <a:custGeom>
              <a:avLst/>
              <a:gdLst/>
              <a:ahLst/>
              <a:cxnLst/>
              <a:rect r="r" b="b" t="t" l="l"/>
              <a:pathLst>
                <a:path h="2318842" w="2496805">
                  <a:moveTo>
                    <a:pt x="36737" y="0"/>
                  </a:moveTo>
                  <a:lnTo>
                    <a:pt x="2460067" y="0"/>
                  </a:lnTo>
                  <a:cubicBezTo>
                    <a:pt x="2469811" y="0"/>
                    <a:pt x="2479155" y="3871"/>
                    <a:pt x="2486045" y="10760"/>
                  </a:cubicBezTo>
                  <a:cubicBezTo>
                    <a:pt x="2492934" y="17650"/>
                    <a:pt x="2496805" y="26994"/>
                    <a:pt x="2496805" y="36737"/>
                  </a:cubicBezTo>
                  <a:lnTo>
                    <a:pt x="2496805" y="2282105"/>
                  </a:lnTo>
                  <a:cubicBezTo>
                    <a:pt x="2496805" y="2291848"/>
                    <a:pt x="2492934" y="2301192"/>
                    <a:pt x="2486045" y="2308082"/>
                  </a:cubicBezTo>
                  <a:cubicBezTo>
                    <a:pt x="2479155" y="2314971"/>
                    <a:pt x="2469811" y="2318842"/>
                    <a:pt x="2460067" y="2318842"/>
                  </a:cubicBezTo>
                  <a:lnTo>
                    <a:pt x="36737" y="2318842"/>
                  </a:lnTo>
                  <a:cubicBezTo>
                    <a:pt x="26994" y="2318842"/>
                    <a:pt x="17650" y="2314971"/>
                    <a:pt x="10760" y="2308082"/>
                  </a:cubicBezTo>
                  <a:cubicBezTo>
                    <a:pt x="3871" y="2301192"/>
                    <a:pt x="0" y="2291848"/>
                    <a:pt x="0" y="2282105"/>
                  </a:cubicBezTo>
                  <a:lnTo>
                    <a:pt x="0" y="36737"/>
                  </a:lnTo>
                  <a:cubicBezTo>
                    <a:pt x="0" y="26994"/>
                    <a:pt x="3871" y="17650"/>
                    <a:pt x="10760" y="10760"/>
                  </a:cubicBezTo>
                  <a:cubicBezTo>
                    <a:pt x="17650" y="3871"/>
                    <a:pt x="26994" y="0"/>
                    <a:pt x="3673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496804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440313" y="2172017"/>
            <a:ext cx="8131084" cy="716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2022 Rock &amp; Roll Hall of Fame Induction Ceremony" holds the longest cumulative running time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There's a considerable difference in total running time between top-ranking titles and others, indicating diverse content lengths</a:t>
            </a: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chart features a limited number of data points, suggesting potential for expanding the analysis to include more titles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175" y="483271"/>
            <a:ext cx="17341650" cy="9320457"/>
          </a:xfrm>
          <a:custGeom>
            <a:avLst/>
            <a:gdLst/>
            <a:ahLst/>
            <a:cxnLst/>
            <a:rect r="r" b="b" t="t" l="l"/>
            <a:pathLst>
              <a:path h="9320457" w="17341650">
                <a:moveTo>
                  <a:pt x="0" y="0"/>
                </a:moveTo>
                <a:lnTo>
                  <a:pt x="17341650" y="0"/>
                </a:lnTo>
                <a:lnTo>
                  <a:pt x="17341650" y="9320458"/>
                </a:lnTo>
                <a:lnTo>
                  <a:pt x="0" y="9320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31" r="0" b="-290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33938" y="863447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Movies by Age Rating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93495" y="1875262"/>
            <a:ext cx="8429524" cy="7828700"/>
            <a:chOff x="0" y="0"/>
            <a:chExt cx="2496804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805" cy="2318842"/>
            </a:xfrm>
            <a:custGeom>
              <a:avLst/>
              <a:gdLst/>
              <a:ahLst/>
              <a:cxnLst/>
              <a:rect r="r" b="b" t="t" l="l"/>
              <a:pathLst>
                <a:path h="2318842" w="2496805">
                  <a:moveTo>
                    <a:pt x="36737" y="0"/>
                  </a:moveTo>
                  <a:lnTo>
                    <a:pt x="2460067" y="0"/>
                  </a:lnTo>
                  <a:cubicBezTo>
                    <a:pt x="2469811" y="0"/>
                    <a:pt x="2479155" y="3871"/>
                    <a:pt x="2486045" y="10760"/>
                  </a:cubicBezTo>
                  <a:cubicBezTo>
                    <a:pt x="2492934" y="17650"/>
                    <a:pt x="2496805" y="26994"/>
                    <a:pt x="2496805" y="36737"/>
                  </a:cubicBezTo>
                  <a:lnTo>
                    <a:pt x="2496805" y="2282105"/>
                  </a:lnTo>
                  <a:cubicBezTo>
                    <a:pt x="2496805" y="2291848"/>
                    <a:pt x="2492934" y="2301192"/>
                    <a:pt x="2486045" y="2308082"/>
                  </a:cubicBezTo>
                  <a:cubicBezTo>
                    <a:pt x="2479155" y="2314971"/>
                    <a:pt x="2469811" y="2318842"/>
                    <a:pt x="2460067" y="2318842"/>
                  </a:cubicBezTo>
                  <a:lnTo>
                    <a:pt x="36737" y="2318842"/>
                  </a:lnTo>
                  <a:cubicBezTo>
                    <a:pt x="26994" y="2318842"/>
                    <a:pt x="17650" y="2314971"/>
                    <a:pt x="10760" y="2308082"/>
                  </a:cubicBezTo>
                  <a:cubicBezTo>
                    <a:pt x="3871" y="2301192"/>
                    <a:pt x="0" y="2291848"/>
                    <a:pt x="0" y="2282105"/>
                  </a:cubicBezTo>
                  <a:lnTo>
                    <a:pt x="0" y="36737"/>
                  </a:lnTo>
                  <a:cubicBezTo>
                    <a:pt x="0" y="26994"/>
                    <a:pt x="3871" y="17650"/>
                    <a:pt x="10760" y="10760"/>
                  </a:cubicBezTo>
                  <a:cubicBezTo>
                    <a:pt x="17650" y="3871"/>
                    <a:pt x="26994" y="0"/>
                    <a:pt x="3673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96804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71252"/>
          <a:ext cx="7827279" cy="7436721"/>
        </p:xfrm>
        <a:graphic>
          <a:graphicData uri="http://schemas.openxmlformats.org/drawingml/2006/table">
            <a:tbl>
              <a:tblPr/>
              <a:tblGrid>
                <a:gridCol w="3656662"/>
                <a:gridCol w="4170617"/>
              </a:tblGrid>
              <a:tr h="1062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Age rating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Count of movies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13+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2954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1240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16+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1215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7+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1067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337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65002"/>
            <a:ext cx="12557814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Movies by Age Rating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0313" y="2172017"/>
            <a:ext cx="8131084" cy="716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U/A 13+ constitutes the largest portion of the content, indicating a significant audience in this age group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 and U/A 7+ ratings also hold substantial shares, highlighting the platform's focus on family-friendly content</a:t>
            </a: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A rating segment is relatively small, suggesting limited content for adult audiences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2855" y="404306"/>
            <a:ext cx="14922289" cy="9478388"/>
          </a:xfrm>
          <a:custGeom>
            <a:avLst/>
            <a:gdLst/>
            <a:ahLst/>
            <a:cxnLst/>
            <a:rect r="r" b="b" t="t" l="l"/>
            <a:pathLst>
              <a:path h="9478388" w="14922289">
                <a:moveTo>
                  <a:pt x="0" y="0"/>
                </a:moveTo>
                <a:lnTo>
                  <a:pt x="14922290" y="0"/>
                </a:lnTo>
                <a:lnTo>
                  <a:pt x="14922290" y="9478388"/>
                </a:lnTo>
                <a:lnTo>
                  <a:pt x="0" y="9478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2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75246" y="694458"/>
            <a:ext cx="7428738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Count of Movies by Year and Genre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5262"/>
            <a:ext cx="8450294" cy="7828700"/>
            <a:chOff x="0" y="0"/>
            <a:chExt cx="2502956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2956" cy="2318842"/>
            </a:xfrm>
            <a:custGeom>
              <a:avLst/>
              <a:gdLst/>
              <a:ahLst/>
              <a:cxnLst/>
              <a:rect r="r" b="b" t="t" l="l"/>
              <a:pathLst>
                <a:path h="2318842" w="2502956">
                  <a:moveTo>
                    <a:pt x="36647" y="0"/>
                  </a:moveTo>
                  <a:lnTo>
                    <a:pt x="2466310" y="0"/>
                  </a:lnTo>
                  <a:cubicBezTo>
                    <a:pt x="2486549" y="0"/>
                    <a:pt x="2502956" y="16407"/>
                    <a:pt x="2502956" y="36647"/>
                  </a:cubicBezTo>
                  <a:lnTo>
                    <a:pt x="2502956" y="2282195"/>
                  </a:lnTo>
                  <a:cubicBezTo>
                    <a:pt x="2502956" y="2302434"/>
                    <a:pt x="2486549" y="2318842"/>
                    <a:pt x="2466310" y="2318842"/>
                  </a:cubicBezTo>
                  <a:lnTo>
                    <a:pt x="36647" y="2318842"/>
                  </a:lnTo>
                  <a:cubicBezTo>
                    <a:pt x="16407" y="2318842"/>
                    <a:pt x="0" y="2302434"/>
                    <a:pt x="0" y="2282195"/>
                  </a:cubicBezTo>
                  <a:lnTo>
                    <a:pt x="0" y="36647"/>
                  </a:lnTo>
                  <a:cubicBezTo>
                    <a:pt x="0" y="16407"/>
                    <a:pt x="16407" y="0"/>
                    <a:pt x="366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2956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93908" y="1875262"/>
          <a:ext cx="7993558" cy="7828700"/>
        </p:xfrm>
        <a:graphic>
          <a:graphicData uri="http://schemas.openxmlformats.org/drawingml/2006/table">
            <a:tbl>
              <a:tblPr/>
              <a:tblGrid>
                <a:gridCol w="2664519"/>
                <a:gridCol w="2664519"/>
                <a:gridCol w="2664519"/>
              </a:tblGrid>
              <a:tr h="1511992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 Peak in respective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 Peak in respective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 Peak in respective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23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Count of Movie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Drama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185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Reality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67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2019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Sport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65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Comedy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65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74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2017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Action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55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65002"/>
            <a:ext cx="13410012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Count of Movies by Year and Genre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181542"/>
            <a:ext cx="8131084" cy="731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Drama consistently dominates across all years, with a significant increase in recent years. Comedy and Thriller counts have also grown steadily</a:t>
            </a:r>
          </a:p>
          <a:p>
            <a:pPr algn="just">
              <a:lnSpc>
                <a:spcPts val="4130"/>
              </a:lnSpc>
            </a:pPr>
          </a:p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overall number of movies has increased significantly from 2010 to 2022, with 2022 witnessing the highest count</a:t>
            </a:r>
          </a:p>
          <a:p>
            <a:pPr algn="just">
              <a:lnSpc>
                <a:spcPts val="4130"/>
              </a:lnSpc>
            </a:pPr>
          </a:p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While Drama dominates, Comedy and Thriller genres have shown consistent growth, indicating a balanced content strategy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6746" y="541730"/>
            <a:ext cx="17354509" cy="9264844"/>
          </a:xfrm>
          <a:custGeom>
            <a:avLst/>
            <a:gdLst/>
            <a:ahLst/>
            <a:cxnLst/>
            <a:rect r="r" b="b" t="t" l="l"/>
            <a:pathLst>
              <a:path h="9264844" w="17354509">
                <a:moveTo>
                  <a:pt x="0" y="0"/>
                </a:moveTo>
                <a:lnTo>
                  <a:pt x="17354508" y="0"/>
                </a:lnTo>
                <a:lnTo>
                  <a:pt x="17354508" y="9264844"/>
                </a:lnTo>
                <a:lnTo>
                  <a:pt x="0" y="926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" t="-8695" r="-1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63909" y="863447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Most Common Movie Types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5262"/>
            <a:ext cx="8450294" cy="7828700"/>
            <a:chOff x="0" y="0"/>
            <a:chExt cx="2502956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2956" cy="2318842"/>
            </a:xfrm>
            <a:custGeom>
              <a:avLst/>
              <a:gdLst/>
              <a:ahLst/>
              <a:cxnLst/>
              <a:rect r="r" b="b" t="t" l="l"/>
              <a:pathLst>
                <a:path h="2318842" w="2502956">
                  <a:moveTo>
                    <a:pt x="36647" y="0"/>
                  </a:moveTo>
                  <a:lnTo>
                    <a:pt x="2466310" y="0"/>
                  </a:lnTo>
                  <a:cubicBezTo>
                    <a:pt x="2486549" y="0"/>
                    <a:pt x="2502956" y="16407"/>
                    <a:pt x="2502956" y="36647"/>
                  </a:cubicBezTo>
                  <a:lnTo>
                    <a:pt x="2502956" y="2282195"/>
                  </a:lnTo>
                  <a:cubicBezTo>
                    <a:pt x="2502956" y="2302434"/>
                    <a:pt x="2486549" y="2318842"/>
                    <a:pt x="2466310" y="2318842"/>
                  </a:cubicBezTo>
                  <a:lnTo>
                    <a:pt x="36647" y="2318842"/>
                  </a:lnTo>
                  <a:cubicBezTo>
                    <a:pt x="16407" y="2318842"/>
                    <a:pt x="0" y="2302434"/>
                    <a:pt x="0" y="2282195"/>
                  </a:cubicBezTo>
                  <a:lnTo>
                    <a:pt x="0" y="36647"/>
                  </a:lnTo>
                  <a:cubicBezTo>
                    <a:pt x="0" y="16407"/>
                    <a:pt x="16407" y="0"/>
                    <a:pt x="366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2956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1955408"/>
          <a:ext cx="7741299" cy="7748555"/>
        </p:xfrm>
        <a:graphic>
          <a:graphicData uri="http://schemas.openxmlformats.org/drawingml/2006/table">
            <a:tbl>
              <a:tblPr/>
              <a:tblGrid>
                <a:gridCol w="3258169"/>
                <a:gridCol w="4483130"/>
              </a:tblGrid>
              <a:tr h="1364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Count of movies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0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Movie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4446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Tv (Series)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2262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65002"/>
            <a:ext cx="13410012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Most Common Movie Types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221424"/>
            <a:ext cx="8115300" cy="716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Movies hold a significantly larger share compared to TV shows, indicating a stronger focus on films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While movies are predominant, the presence of TV shows suggests a balanced content strategy</a:t>
            </a:r>
          </a:p>
          <a:p>
            <a:pPr algn="just">
              <a:lnSpc>
                <a:spcPts val="4409"/>
              </a:lnSpc>
            </a:pPr>
          </a:p>
          <a:p>
            <a:pPr algn="just"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chart offers a high-level overview but lacks details on specific movie or TV show characteristics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4849" y="462338"/>
            <a:ext cx="12158303" cy="9362324"/>
          </a:xfrm>
          <a:custGeom>
            <a:avLst/>
            <a:gdLst/>
            <a:ahLst/>
            <a:cxnLst/>
            <a:rect r="r" b="b" t="t" l="l"/>
            <a:pathLst>
              <a:path h="9362324" w="12158303">
                <a:moveTo>
                  <a:pt x="0" y="0"/>
                </a:moveTo>
                <a:lnTo>
                  <a:pt x="12158302" y="0"/>
                </a:lnTo>
                <a:lnTo>
                  <a:pt x="12158302" y="9362324"/>
                </a:lnTo>
                <a:lnTo>
                  <a:pt x="0" y="9362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8" r="0" b="-37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8317" y="742783"/>
            <a:ext cx="9257808" cy="39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1"/>
              </a:lnSpc>
            </a:pPr>
            <a:r>
              <a:rPr lang="en-US" sz="3112" spc="-143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Correlation Between Running Time and Year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414029"/>
            <a:ext cx="10812425" cy="134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709"/>
              </a:lnSpc>
            </a:pPr>
            <a:r>
              <a:rPr lang="en-US" sz="10787" spc="-496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52582"/>
            <a:ext cx="8817285" cy="2471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7"/>
              </a:lnSpc>
              <a:spcBef>
                <a:spcPct val="0"/>
              </a:spcBef>
            </a:pPr>
            <a:r>
              <a:rPr lang="en-US" sz="281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Conducted a detailed analysis and visualization of the Disney+Hotstar dataset to extract meaningful insights and trends related to movie genres, running times, release years, age ratings, and other attributes.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873795"/>
            <a:ext cx="8817285" cy="148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7"/>
              </a:lnSpc>
              <a:spcBef>
                <a:spcPct val="0"/>
              </a:spcBef>
            </a:pPr>
            <a:r>
              <a:rPr lang="en-US" sz="281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Investigated the distribution and patterns within the dataset to provide a clear understanding of various movie attributes and trends.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796303" y="8887506"/>
            <a:ext cx="925993" cy="741588"/>
          </a:xfrm>
          <a:custGeom>
            <a:avLst/>
            <a:gdLst/>
            <a:ahLst/>
            <a:cxnLst/>
            <a:rect r="r" b="b" t="t" l="l"/>
            <a:pathLst>
              <a:path h="741588" w="925993">
                <a:moveTo>
                  <a:pt x="0" y="0"/>
                </a:moveTo>
                <a:lnTo>
                  <a:pt x="925994" y="0"/>
                </a:lnTo>
                <a:lnTo>
                  <a:pt x="925994" y="741588"/>
                </a:lnTo>
                <a:lnTo>
                  <a:pt x="0" y="741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1" t="0" r="-901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5262"/>
            <a:ext cx="8450294" cy="7828700"/>
            <a:chOff x="0" y="0"/>
            <a:chExt cx="2502956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2956" cy="2318842"/>
            </a:xfrm>
            <a:custGeom>
              <a:avLst/>
              <a:gdLst/>
              <a:ahLst/>
              <a:cxnLst/>
              <a:rect r="r" b="b" t="t" l="l"/>
              <a:pathLst>
                <a:path h="2318842" w="2502956">
                  <a:moveTo>
                    <a:pt x="36647" y="0"/>
                  </a:moveTo>
                  <a:lnTo>
                    <a:pt x="2466310" y="0"/>
                  </a:lnTo>
                  <a:cubicBezTo>
                    <a:pt x="2486549" y="0"/>
                    <a:pt x="2502956" y="16407"/>
                    <a:pt x="2502956" y="36647"/>
                  </a:cubicBezTo>
                  <a:lnTo>
                    <a:pt x="2502956" y="2282195"/>
                  </a:lnTo>
                  <a:cubicBezTo>
                    <a:pt x="2502956" y="2302434"/>
                    <a:pt x="2486549" y="2318842"/>
                    <a:pt x="2466310" y="2318842"/>
                  </a:cubicBezTo>
                  <a:lnTo>
                    <a:pt x="36647" y="2318842"/>
                  </a:lnTo>
                  <a:cubicBezTo>
                    <a:pt x="16407" y="2318842"/>
                    <a:pt x="0" y="2302434"/>
                    <a:pt x="0" y="2282195"/>
                  </a:cubicBezTo>
                  <a:lnTo>
                    <a:pt x="0" y="36647"/>
                  </a:lnTo>
                  <a:cubicBezTo>
                    <a:pt x="0" y="16407"/>
                    <a:pt x="16407" y="0"/>
                    <a:pt x="366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2956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1875262"/>
          <a:ext cx="7577114" cy="7828700"/>
        </p:xfrm>
        <a:graphic>
          <a:graphicData uri="http://schemas.openxmlformats.org/drawingml/2006/table">
            <a:tbl>
              <a:tblPr/>
              <a:tblGrid>
                <a:gridCol w="2723698"/>
                <a:gridCol w="4853415"/>
              </a:tblGrid>
              <a:tr h="1406666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Top 5 Max running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Top 5 Max running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Max of running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1977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1997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4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65002"/>
            <a:ext cx="16230600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Correlation Between Running Time and Year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181542"/>
            <a:ext cx="8131084" cy="679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Maximum running time exhibits variability across years, with peaks in the 1980s and 2010s</a:t>
            </a:r>
          </a:p>
          <a:p>
            <a:pPr algn="just">
              <a:lnSpc>
                <a:spcPts val="4130"/>
              </a:lnSpc>
            </a:pPr>
          </a:p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general downward trend is observable from the 2010s onward, suggesting a shift towards shorter content formats</a:t>
            </a:r>
          </a:p>
          <a:p>
            <a:pPr algn="just">
              <a:lnSpc>
                <a:spcPts val="4130"/>
              </a:lnSpc>
            </a:pPr>
          </a:p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few data points deviate significantly from the overall pattern, indicating potential outliers or unique content pieces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6229" y="449715"/>
            <a:ext cx="17208666" cy="9380757"/>
          </a:xfrm>
          <a:custGeom>
            <a:avLst/>
            <a:gdLst/>
            <a:ahLst/>
            <a:cxnLst/>
            <a:rect r="r" b="b" t="t" l="l"/>
            <a:pathLst>
              <a:path h="9380757" w="17208666">
                <a:moveTo>
                  <a:pt x="0" y="0"/>
                </a:moveTo>
                <a:lnTo>
                  <a:pt x="17208666" y="0"/>
                </a:lnTo>
                <a:lnTo>
                  <a:pt x="17208666" y="9380757"/>
                </a:lnTo>
                <a:lnTo>
                  <a:pt x="0" y="9380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82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31460" y="713261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Genre Popularity Over Time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5262"/>
            <a:ext cx="8450294" cy="7828700"/>
            <a:chOff x="0" y="0"/>
            <a:chExt cx="2502956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2956" cy="2318842"/>
            </a:xfrm>
            <a:custGeom>
              <a:avLst/>
              <a:gdLst/>
              <a:ahLst/>
              <a:cxnLst/>
              <a:rect r="r" b="b" t="t" l="l"/>
              <a:pathLst>
                <a:path h="2318842" w="2502956">
                  <a:moveTo>
                    <a:pt x="36647" y="0"/>
                  </a:moveTo>
                  <a:lnTo>
                    <a:pt x="2466310" y="0"/>
                  </a:lnTo>
                  <a:cubicBezTo>
                    <a:pt x="2486549" y="0"/>
                    <a:pt x="2502956" y="16407"/>
                    <a:pt x="2502956" y="36647"/>
                  </a:cubicBezTo>
                  <a:lnTo>
                    <a:pt x="2502956" y="2282195"/>
                  </a:lnTo>
                  <a:cubicBezTo>
                    <a:pt x="2502956" y="2302434"/>
                    <a:pt x="2486549" y="2318842"/>
                    <a:pt x="2466310" y="2318842"/>
                  </a:cubicBezTo>
                  <a:lnTo>
                    <a:pt x="36647" y="2318842"/>
                  </a:lnTo>
                  <a:cubicBezTo>
                    <a:pt x="16407" y="2318842"/>
                    <a:pt x="0" y="2302434"/>
                    <a:pt x="0" y="2282195"/>
                  </a:cubicBezTo>
                  <a:lnTo>
                    <a:pt x="0" y="36647"/>
                  </a:lnTo>
                  <a:cubicBezTo>
                    <a:pt x="0" y="16407"/>
                    <a:pt x="16407" y="0"/>
                    <a:pt x="366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2956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65002"/>
            <a:ext cx="16230600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Genre Popularity Over Time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693908" y="1875262"/>
          <a:ext cx="7993558" cy="7828700"/>
        </p:xfrm>
        <a:graphic>
          <a:graphicData uri="http://schemas.openxmlformats.org/drawingml/2006/table">
            <a:tbl>
              <a:tblPr/>
              <a:tblGrid>
                <a:gridCol w="2664519"/>
                <a:gridCol w="2664519"/>
                <a:gridCol w="2664519"/>
              </a:tblGrid>
              <a:tr h="1511992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 Peak in respective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 Peak in respective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 Peak in respective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23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Count of Movie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Drama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185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Reality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67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2019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Sport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65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Comedy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65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74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2017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Action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55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9144000" y="2181542"/>
            <a:ext cx="8131084" cy="731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clear upward trend in title count is evident across most genres since 2014, indicating platform expansion</a:t>
            </a:r>
          </a:p>
          <a:p>
            <a:pPr algn="just">
              <a:lnSpc>
                <a:spcPts val="4130"/>
              </a:lnSpc>
            </a:pPr>
          </a:p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Drama and Action consistently have higher title counts compared to other genres. Some genres like Comedy and Thriller show fluctuations in title count over the years</a:t>
            </a:r>
          </a:p>
          <a:p>
            <a:pPr algn="just">
              <a:lnSpc>
                <a:spcPts val="4130"/>
              </a:lnSpc>
            </a:pPr>
          </a:p>
          <a:p>
            <a:pPr algn="just" marL="636906" indent="-31845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chart provides a high-level overview but lacks details on specific title characteristics like language or region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49" y="315140"/>
            <a:ext cx="17400103" cy="9656719"/>
          </a:xfrm>
          <a:custGeom>
            <a:avLst/>
            <a:gdLst/>
            <a:ahLst/>
            <a:cxnLst/>
            <a:rect r="r" b="b" t="t" l="l"/>
            <a:pathLst>
              <a:path h="9656719" w="17400103">
                <a:moveTo>
                  <a:pt x="0" y="0"/>
                </a:moveTo>
                <a:lnTo>
                  <a:pt x="17400102" y="0"/>
                </a:lnTo>
                <a:lnTo>
                  <a:pt x="17400102" y="9656720"/>
                </a:lnTo>
                <a:lnTo>
                  <a:pt x="0" y="965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8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1319" y="602944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Movies by Genre and Age Rating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5262"/>
            <a:ext cx="8450294" cy="7828700"/>
            <a:chOff x="0" y="0"/>
            <a:chExt cx="2502956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2956" cy="2318842"/>
            </a:xfrm>
            <a:custGeom>
              <a:avLst/>
              <a:gdLst/>
              <a:ahLst/>
              <a:cxnLst/>
              <a:rect r="r" b="b" t="t" l="l"/>
              <a:pathLst>
                <a:path h="2318842" w="2502956">
                  <a:moveTo>
                    <a:pt x="36647" y="0"/>
                  </a:moveTo>
                  <a:lnTo>
                    <a:pt x="2466310" y="0"/>
                  </a:lnTo>
                  <a:cubicBezTo>
                    <a:pt x="2486549" y="0"/>
                    <a:pt x="2502956" y="16407"/>
                    <a:pt x="2502956" y="36647"/>
                  </a:cubicBezTo>
                  <a:lnTo>
                    <a:pt x="2502956" y="2282195"/>
                  </a:lnTo>
                  <a:cubicBezTo>
                    <a:pt x="2502956" y="2302434"/>
                    <a:pt x="2486549" y="2318842"/>
                    <a:pt x="2466310" y="2318842"/>
                  </a:cubicBezTo>
                  <a:lnTo>
                    <a:pt x="36647" y="2318842"/>
                  </a:lnTo>
                  <a:cubicBezTo>
                    <a:pt x="16407" y="2318842"/>
                    <a:pt x="0" y="2302434"/>
                    <a:pt x="0" y="2282195"/>
                  </a:cubicBezTo>
                  <a:lnTo>
                    <a:pt x="0" y="36647"/>
                  </a:lnTo>
                  <a:cubicBezTo>
                    <a:pt x="0" y="16407"/>
                    <a:pt x="16407" y="0"/>
                    <a:pt x="366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2956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46287"/>
          <a:ext cx="7863041" cy="7467600"/>
        </p:xfrm>
        <a:graphic>
          <a:graphicData uri="http://schemas.openxmlformats.org/drawingml/2006/table">
            <a:tbl>
              <a:tblPr/>
              <a:tblGrid>
                <a:gridCol w="2407187"/>
                <a:gridCol w="2223908"/>
                <a:gridCol w="3231946"/>
              </a:tblGrid>
              <a:tr h="975282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Age rating based movies in each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Age rating based movies in each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Age rating based movies in each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22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Genre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Age rating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Count of movie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4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Drama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13+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1050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4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Romance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13+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374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4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Comedy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13+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322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4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Action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13+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273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4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Reality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U/A 13+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199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65002"/>
            <a:ext cx="16230600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Movies by Genre and Age Rating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191067"/>
            <a:ext cx="8131084" cy="717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Drama and Action genres have the highest number of titles across most age ratings</a:t>
            </a:r>
          </a:p>
          <a:p>
            <a:pPr algn="just">
              <a:lnSpc>
                <a:spcPts val="4059"/>
              </a:lnSpc>
            </a:pPr>
          </a:p>
          <a:p>
            <a:pPr algn="just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U/A 13+ is the most common age rating for a majority of genres. </a:t>
            </a:r>
            <a:r>
              <a:rPr lang="en-US" sz="28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There's a significant disparity in title counts across genres, with some genres having minimal representation</a:t>
            </a:r>
          </a:p>
          <a:p>
            <a:pPr algn="just">
              <a:lnSpc>
                <a:spcPts val="4059"/>
              </a:lnSpc>
            </a:pPr>
          </a:p>
          <a:p>
            <a:pPr algn="just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Certain genre-age rating combinations have notably higher title counts, indicating potential audience preferences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6212" y="1263240"/>
            <a:ext cx="8395576" cy="5770050"/>
          </a:xfrm>
          <a:custGeom>
            <a:avLst/>
            <a:gdLst/>
            <a:ahLst/>
            <a:cxnLst/>
            <a:rect r="r" b="b" t="t" l="l"/>
            <a:pathLst>
              <a:path h="5770050" w="8395576">
                <a:moveTo>
                  <a:pt x="0" y="0"/>
                </a:moveTo>
                <a:lnTo>
                  <a:pt x="8395576" y="0"/>
                </a:lnTo>
                <a:lnTo>
                  <a:pt x="8395576" y="5770051"/>
                </a:lnTo>
                <a:lnTo>
                  <a:pt x="0" y="5770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41995" y="5826536"/>
            <a:ext cx="10804009" cy="120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7"/>
              </a:lnSpc>
            </a:pPr>
            <a:r>
              <a:rPr lang="en-US" sz="9752" spc="-44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Decoding ‘Drama’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3046" y="290088"/>
            <a:ext cx="15181909" cy="9706824"/>
          </a:xfrm>
          <a:custGeom>
            <a:avLst/>
            <a:gdLst/>
            <a:ahLst/>
            <a:cxnLst/>
            <a:rect r="r" b="b" t="t" l="l"/>
            <a:pathLst>
              <a:path h="9706824" w="15181909">
                <a:moveTo>
                  <a:pt x="0" y="0"/>
                </a:moveTo>
                <a:lnTo>
                  <a:pt x="15181908" y="0"/>
                </a:lnTo>
                <a:lnTo>
                  <a:pt x="15181908" y="9706824"/>
                </a:lnTo>
                <a:lnTo>
                  <a:pt x="0" y="9706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1319" y="602944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The ‘Drama’tic movie over years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273" y="362963"/>
            <a:ext cx="17291454" cy="9561073"/>
          </a:xfrm>
          <a:custGeom>
            <a:avLst/>
            <a:gdLst/>
            <a:ahLst/>
            <a:cxnLst/>
            <a:rect r="r" b="b" t="t" l="l"/>
            <a:pathLst>
              <a:path h="9561073" w="17291454">
                <a:moveTo>
                  <a:pt x="0" y="0"/>
                </a:moveTo>
                <a:lnTo>
                  <a:pt x="17291454" y="0"/>
                </a:lnTo>
                <a:lnTo>
                  <a:pt x="17291454" y="9561074"/>
                </a:lnTo>
                <a:lnTo>
                  <a:pt x="0" y="9561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79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1319" y="602944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Avg running time of Drama Movies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438" y="495196"/>
            <a:ext cx="17283124" cy="9296608"/>
          </a:xfrm>
          <a:custGeom>
            <a:avLst/>
            <a:gdLst/>
            <a:ahLst/>
            <a:cxnLst/>
            <a:rect r="r" b="b" t="t" l="l"/>
            <a:pathLst>
              <a:path h="9296608" w="17283124">
                <a:moveTo>
                  <a:pt x="0" y="0"/>
                </a:moveTo>
                <a:lnTo>
                  <a:pt x="17283124" y="0"/>
                </a:lnTo>
                <a:lnTo>
                  <a:pt x="17283124" y="9296608"/>
                </a:lnTo>
                <a:lnTo>
                  <a:pt x="0" y="929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59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1319" y="863447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Drama Movies vs Age Ratings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8557" y="534744"/>
            <a:ext cx="17330886" cy="9217512"/>
          </a:xfrm>
          <a:custGeom>
            <a:avLst/>
            <a:gdLst/>
            <a:ahLst/>
            <a:cxnLst/>
            <a:rect r="r" b="b" t="t" l="l"/>
            <a:pathLst>
              <a:path h="9217512" w="17330886">
                <a:moveTo>
                  <a:pt x="0" y="0"/>
                </a:moveTo>
                <a:lnTo>
                  <a:pt x="17330886" y="0"/>
                </a:lnTo>
                <a:lnTo>
                  <a:pt x="17330886" y="9217512"/>
                </a:lnTo>
                <a:lnTo>
                  <a:pt x="0" y="9217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952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44502" y="863447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Classification of Drama movies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0022" y="2382287"/>
            <a:ext cx="6198641" cy="5522426"/>
          </a:xfrm>
          <a:custGeom>
            <a:avLst/>
            <a:gdLst/>
            <a:ahLst/>
            <a:cxnLst/>
            <a:rect r="r" b="b" t="t" l="l"/>
            <a:pathLst>
              <a:path h="5522426" w="6198641">
                <a:moveTo>
                  <a:pt x="0" y="0"/>
                </a:moveTo>
                <a:lnTo>
                  <a:pt x="6198641" y="0"/>
                </a:lnTo>
                <a:lnTo>
                  <a:pt x="6198641" y="5522426"/>
                </a:lnTo>
                <a:lnTo>
                  <a:pt x="0" y="552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41749" y="2444465"/>
            <a:ext cx="6916666" cy="134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709"/>
              </a:lnSpc>
            </a:pPr>
            <a:r>
              <a:rPr lang="en-US" sz="10787" spc="-496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6086" y="3973450"/>
            <a:ext cx="9119675" cy="354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8633" indent="-364317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Identifies key genres to guide strategy</a:t>
            </a:r>
          </a:p>
          <a:p>
            <a:pPr algn="just" marL="728633" indent="-364317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Crafting targeted audience for outreach</a:t>
            </a:r>
          </a:p>
          <a:p>
            <a:pPr algn="just" marL="728633" indent="-364317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Reveals trends for targeted marketing campaigns</a:t>
            </a:r>
          </a:p>
          <a:p>
            <a:pPr algn="just" marL="728633" indent="-364317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Analyzes trends for informed production decisions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96303" y="8887506"/>
            <a:ext cx="925993" cy="741588"/>
          </a:xfrm>
          <a:custGeom>
            <a:avLst/>
            <a:gdLst/>
            <a:ahLst/>
            <a:cxnLst/>
            <a:rect r="r" b="b" t="t" l="l"/>
            <a:pathLst>
              <a:path h="741588" w="925993">
                <a:moveTo>
                  <a:pt x="0" y="0"/>
                </a:moveTo>
                <a:lnTo>
                  <a:pt x="925994" y="0"/>
                </a:lnTo>
                <a:lnTo>
                  <a:pt x="925994" y="741588"/>
                </a:lnTo>
                <a:lnTo>
                  <a:pt x="0" y="741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1" t="0" r="-901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203" y="1679991"/>
            <a:ext cx="16565594" cy="7828700"/>
            <a:chOff x="0" y="0"/>
            <a:chExt cx="4906688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6688" cy="2318842"/>
            </a:xfrm>
            <a:custGeom>
              <a:avLst/>
              <a:gdLst/>
              <a:ahLst/>
              <a:cxnLst/>
              <a:rect r="r" b="b" t="t" l="l"/>
              <a:pathLst>
                <a:path h="2318842" w="4906688">
                  <a:moveTo>
                    <a:pt x="18694" y="0"/>
                  </a:moveTo>
                  <a:lnTo>
                    <a:pt x="4887994" y="0"/>
                  </a:lnTo>
                  <a:cubicBezTo>
                    <a:pt x="4898318" y="0"/>
                    <a:pt x="4906688" y="8370"/>
                    <a:pt x="4906688" y="18694"/>
                  </a:cubicBezTo>
                  <a:lnTo>
                    <a:pt x="4906688" y="2300148"/>
                  </a:lnTo>
                  <a:cubicBezTo>
                    <a:pt x="4906688" y="2305106"/>
                    <a:pt x="4904718" y="2309861"/>
                    <a:pt x="4901213" y="2313367"/>
                  </a:cubicBezTo>
                  <a:cubicBezTo>
                    <a:pt x="4897707" y="2316872"/>
                    <a:pt x="4892952" y="2318842"/>
                    <a:pt x="4887994" y="2318842"/>
                  </a:cubicBezTo>
                  <a:lnTo>
                    <a:pt x="18694" y="2318842"/>
                  </a:lnTo>
                  <a:cubicBezTo>
                    <a:pt x="8370" y="2318842"/>
                    <a:pt x="0" y="2310472"/>
                    <a:pt x="0" y="2300148"/>
                  </a:cubicBezTo>
                  <a:lnTo>
                    <a:pt x="0" y="18694"/>
                  </a:lnTo>
                  <a:cubicBezTo>
                    <a:pt x="0" y="13736"/>
                    <a:pt x="1970" y="8981"/>
                    <a:pt x="5475" y="5475"/>
                  </a:cubicBezTo>
                  <a:cubicBezTo>
                    <a:pt x="8981" y="1970"/>
                    <a:pt x="13736" y="0"/>
                    <a:pt x="186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06688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65002"/>
            <a:ext cx="16230600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Decoding ‘Drama’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0391" y="2487921"/>
            <a:ext cx="15487218" cy="679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 Growth: There is a substantial increase in content since the 1980s, peaking around 2010.</a:t>
            </a:r>
          </a:p>
          <a:p>
            <a:pPr algn="just">
              <a:lnSpc>
                <a:spcPts val="4479"/>
              </a:lnSpc>
            </a:pP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 Rating: It is prevelant that U/A 13+ as the most prevalent age rating.</a:t>
            </a:r>
          </a:p>
          <a:p>
            <a:pPr algn="just">
              <a:lnSpc>
                <a:spcPts val="4479"/>
              </a:lnSpc>
            </a:pP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 Type: The pie chart reveals a significant dominance of movies over TV shows.</a:t>
            </a:r>
          </a:p>
          <a:p>
            <a:pPr algn="just">
              <a:lnSpc>
                <a:spcPts val="4479"/>
              </a:lnSpc>
            </a:pPr>
          </a:p>
          <a:p>
            <a:pPr algn="just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Running Time: The run time chart highlights the long running times of top titles</a:t>
            </a:r>
          </a:p>
          <a:p>
            <a:pPr algn="just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203" y="1679991"/>
            <a:ext cx="16565594" cy="7828700"/>
            <a:chOff x="0" y="0"/>
            <a:chExt cx="4906688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6688" cy="2318842"/>
            </a:xfrm>
            <a:custGeom>
              <a:avLst/>
              <a:gdLst/>
              <a:ahLst/>
              <a:cxnLst/>
              <a:rect r="r" b="b" t="t" l="l"/>
              <a:pathLst>
                <a:path h="2318842" w="4906688">
                  <a:moveTo>
                    <a:pt x="18694" y="0"/>
                  </a:moveTo>
                  <a:lnTo>
                    <a:pt x="4887994" y="0"/>
                  </a:lnTo>
                  <a:cubicBezTo>
                    <a:pt x="4898318" y="0"/>
                    <a:pt x="4906688" y="8370"/>
                    <a:pt x="4906688" y="18694"/>
                  </a:cubicBezTo>
                  <a:lnTo>
                    <a:pt x="4906688" y="2300148"/>
                  </a:lnTo>
                  <a:cubicBezTo>
                    <a:pt x="4906688" y="2305106"/>
                    <a:pt x="4904718" y="2309861"/>
                    <a:pt x="4901213" y="2313367"/>
                  </a:cubicBezTo>
                  <a:cubicBezTo>
                    <a:pt x="4897707" y="2316872"/>
                    <a:pt x="4892952" y="2318842"/>
                    <a:pt x="4887994" y="2318842"/>
                  </a:cubicBezTo>
                  <a:lnTo>
                    <a:pt x="18694" y="2318842"/>
                  </a:lnTo>
                  <a:cubicBezTo>
                    <a:pt x="8370" y="2318842"/>
                    <a:pt x="0" y="2310472"/>
                    <a:pt x="0" y="2300148"/>
                  </a:cubicBezTo>
                  <a:lnTo>
                    <a:pt x="0" y="18694"/>
                  </a:lnTo>
                  <a:cubicBezTo>
                    <a:pt x="0" y="13736"/>
                    <a:pt x="1970" y="8981"/>
                    <a:pt x="5475" y="5475"/>
                  </a:cubicBezTo>
                  <a:cubicBezTo>
                    <a:pt x="8981" y="1970"/>
                    <a:pt x="13736" y="0"/>
                    <a:pt x="186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06688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65002"/>
            <a:ext cx="16230600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Way Forward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0391" y="2246621"/>
            <a:ext cx="15487218" cy="334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 Focus and Expansion</a:t>
            </a:r>
          </a:p>
          <a:p>
            <a:pPr algn="just">
              <a:lnSpc>
                <a:spcPts val="4479"/>
              </a:lnSpc>
            </a:pP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Expand beyond dominant genres (Drama, Action, Romance) to cater to a wider audience. Address underrepresented genres and age ratings to balance the content library.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00391" y="5537191"/>
            <a:ext cx="15487218" cy="4471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Audience Understanding</a:t>
            </a:r>
          </a:p>
          <a:p>
            <a:pPr algn="just">
              <a:lnSpc>
                <a:spcPts val="4479"/>
              </a:lnSpc>
            </a:pP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Prioritize content for the core U/A 13+ and U/A 7+ demographics while exploring adult content options. Analyze viewership data to understand content preferences based on genre, age, and other factors.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203" y="1679991"/>
            <a:ext cx="16565594" cy="7828700"/>
            <a:chOff x="0" y="0"/>
            <a:chExt cx="4906688" cy="231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6688" cy="2318842"/>
            </a:xfrm>
            <a:custGeom>
              <a:avLst/>
              <a:gdLst/>
              <a:ahLst/>
              <a:cxnLst/>
              <a:rect r="r" b="b" t="t" l="l"/>
              <a:pathLst>
                <a:path h="2318842" w="4906688">
                  <a:moveTo>
                    <a:pt x="18694" y="0"/>
                  </a:moveTo>
                  <a:lnTo>
                    <a:pt x="4887994" y="0"/>
                  </a:lnTo>
                  <a:cubicBezTo>
                    <a:pt x="4898318" y="0"/>
                    <a:pt x="4906688" y="8370"/>
                    <a:pt x="4906688" y="18694"/>
                  </a:cubicBezTo>
                  <a:lnTo>
                    <a:pt x="4906688" y="2300148"/>
                  </a:lnTo>
                  <a:cubicBezTo>
                    <a:pt x="4906688" y="2305106"/>
                    <a:pt x="4904718" y="2309861"/>
                    <a:pt x="4901213" y="2313367"/>
                  </a:cubicBezTo>
                  <a:cubicBezTo>
                    <a:pt x="4897707" y="2316872"/>
                    <a:pt x="4892952" y="2318842"/>
                    <a:pt x="4887994" y="2318842"/>
                  </a:cubicBezTo>
                  <a:lnTo>
                    <a:pt x="18694" y="2318842"/>
                  </a:lnTo>
                  <a:cubicBezTo>
                    <a:pt x="8370" y="2318842"/>
                    <a:pt x="0" y="2310472"/>
                    <a:pt x="0" y="2300148"/>
                  </a:cubicBezTo>
                  <a:lnTo>
                    <a:pt x="0" y="18694"/>
                  </a:lnTo>
                  <a:cubicBezTo>
                    <a:pt x="0" y="13736"/>
                    <a:pt x="1970" y="8981"/>
                    <a:pt x="5475" y="5475"/>
                  </a:cubicBezTo>
                  <a:cubicBezTo>
                    <a:pt x="8981" y="1970"/>
                    <a:pt x="13736" y="0"/>
                    <a:pt x="186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06688" cy="2366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65002"/>
            <a:ext cx="16230600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Way Forward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3048" y="5537191"/>
            <a:ext cx="4534914" cy="54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1"/>
              </a:lnSpc>
              <a:spcBef>
                <a:spcPct val="0"/>
              </a:spcBef>
            </a:pPr>
            <a:r>
              <a:rPr lang="en-US" sz="327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0391" y="2246621"/>
            <a:ext cx="15487218" cy="278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Data-Driven Decision Making</a:t>
            </a: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Conduct in-depth genre analysis to understand growth potential and audience preferences.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00391" y="4417571"/>
            <a:ext cx="15487218" cy="278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 Strategy</a:t>
            </a: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Prioritize acquiring content that complements the existing library and fills content gaps. Consider original content production to differentiate the platform and cater to specific audience segments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00391" y="7007500"/>
            <a:ext cx="15487218" cy="278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Platform Evolution</a:t>
            </a: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Adapt to changing content trends and audience preferences over time.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98704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sz="14812" spc="-68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sz="3000" spc="-138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Presented by Mohamed Afsar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276" y="5345915"/>
            <a:ext cx="1357357" cy="617807"/>
            <a:chOff x="0" y="0"/>
            <a:chExt cx="812800" cy="369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1598" y="5345915"/>
            <a:ext cx="1357357" cy="617807"/>
            <a:chOff x="0" y="0"/>
            <a:chExt cx="812800" cy="369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17555" y="5345915"/>
            <a:ext cx="1357357" cy="617807"/>
            <a:chOff x="0" y="0"/>
            <a:chExt cx="812800" cy="3699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503512" y="5345915"/>
            <a:ext cx="1357357" cy="617807"/>
            <a:chOff x="0" y="0"/>
            <a:chExt cx="812800" cy="369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86386" y="5345915"/>
            <a:ext cx="1357357" cy="617807"/>
            <a:chOff x="0" y="0"/>
            <a:chExt cx="812800" cy="3699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72343" y="5345915"/>
            <a:ext cx="1357357" cy="617807"/>
            <a:chOff x="0" y="0"/>
            <a:chExt cx="812800" cy="369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58300" y="5345915"/>
            <a:ext cx="1357357" cy="617807"/>
            <a:chOff x="0" y="0"/>
            <a:chExt cx="812800" cy="369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41174" y="5345915"/>
            <a:ext cx="1357357" cy="617807"/>
            <a:chOff x="0" y="0"/>
            <a:chExt cx="812800" cy="3699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427131" y="5345915"/>
            <a:ext cx="1357357" cy="617807"/>
            <a:chOff x="0" y="0"/>
            <a:chExt cx="812800" cy="369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13088" y="5345915"/>
            <a:ext cx="1357357" cy="617807"/>
            <a:chOff x="0" y="0"/>
            <a:chExt cx="812800" cy="369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595962" y="5345915"/>
            <a:ext cx="1357357" cy="617807"/>
            <a:chOff x="0" y="0"/>
            <a:chExt cx="812800" cy="3699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7181919" y="5345915"/>
            <a:ext cx="1357357" cy="617807"/>
            <a:chOff x="0" y="0"/>
            <a:chExt cx="812800" cy="36995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369950"/>
            </a:xfrm>
            <a:custGeom>
              <a:avLst/>
              <a:gdLst/>
              <a:ahLst/>
              <a:cxnLst/>
              <a:rect r="r" b="b" t="t" l="l"/>
              <a:pathLst>
                <a:path h="36995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184975"/>
                  </a:lnTo>
                  <a:lnTo>
                    <a:pt x="609600" y="369950"/>
                  </a:lnTo>
                  <a:lnTo>
                    <a:pt x="0" y="369950"/>
                  </a:lnTo>
                  <a:lnTo>
                    <a:pt x="203200" y="184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77800" y="-38100"/>
              <a:ext cx="558800" cy="4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7803958" y="2096568"/>
            <a:ext cx="2680085" cy="2744966"/>
          </a:xfrm>
          <a:custGeom>
            <a:avLst/>
            <a:gdLst/>
            <a:ahLst/>
            <a:cxnLst/>
            <a:rect r="r" b="b" t="t" l="l"/>
            <a:pathLst>
              <a:path h="2744966" w="2680085">
                <a:moveTo>
                  <a:pt x="0" y="0"/>
                </a:moveTo>
                <a:lnTo>
                  <a:pt x="2680084" y="0"/>
                </a:lnTo>
                <a:lnTo>
                  <a:pt x="2680084" y="2744966"/>
                </a:lnTo>
                <a:lnTo>
                  <a:pt x="0" y="274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973556" y="6514533"/>
            <a:ext cx="8112288" cy="101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340"/>
              </a:lnSpc>
            </a:pPr>
            <a:r>
              <a:rPr lang="en-US" sz="8156" spc="-37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KEY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5376" y="492717"/>
            <a:ext cx="17331117" cy="9313675"/>
          </a:xfrm>
          <a:custGeom>
            <a:avLst/>
            <a:gdLst/>
            <a:ahLst/>
            <a:cxnLst/>
            <a:rect r="r" b="b" t="t" l="l"/>
            <a:pathLst>
              <a:path h="9313675" w="17331117">
                <a:moveTo>
                  <a:pt x="0" y="0"/>
                </a:moveTo>
                <a:lnTo>
                  <a:pt x="17331117" y="0"/>
                </a:lnTo>
                <a:lnTo>
                  <a:pt x="17331117" y="9313675"/>
                </a:lnTo>
                <a:lnTo>
                  <a:pt x="0" y="931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893" r="0" b="-68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33938" y="1123723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Distribution of Movies by Genre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89652" y="2054510"/>
          <a:ext cx="8437463" cy="7638622"/>
        </p:xfrm>
        <a:graphic>
          <a:graphicData uri="http://schemas.openxmlformats.org/drawingml/2006/table">
            <a:tbl>
              <a:tblPr/>
              <a:tblGrid>
                <a:gridCol w="4508852"/>
                <a:gridCol w="3928610"/>
              </a:tblGrid>
              <a:tr h="1091232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32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Genre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Count of Movies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Drama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Comedy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791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Romance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637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Reality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765002"/>
            <a:ext cx="12557814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Distribution of Movies by Genre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65813" y="2054510"/>
            <a:ext cx="7729454" cy="7638622"/>
            <a:chOff x="0" y="0"/>
            <a:chExt cx="2289445" cy="22625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89445" cy="2262541"/>
            </a:xfrm>
            <a:custGeom>
              <a:avLst/>
              <a:gdLst/>
              <a:ahLst/>
              <a:cxnLst/>
              <a:rect r="r" b="b" t="t" l="l"/>
              <a:pathLst>
                <a:path h="2262541" w="2289445">
                  <a:moveTo>
                    <a:pt x="40065" y="0"/>
                  </a:moveTo>
                  <a:lnTo>
                    <a:pt x="2249381" y="0"/>
                  </a:lnTo>
                  <a:cubicBezTo>
                    <a:pt x="2271508" y="0"/>
                    <a:pt x="2289445" y="17937"/>
                    <a:pt x="2289445" y="40065"/>
                  </a:cubicBezTo>
                  <a:lnTo>
                    <a:pt x="2289445" y="2222477"/>
                  </a:lnTo>
                  <a:cubicBezTo>
                    <a:pt x="2289445" y="2244604"/>
                    <a:pt x="2271508" y="2262541"/>
                    <a:pt x="2249381" y="2262541"/>
                  </a:cubicBezTo>
                  <a:lnTo>
                    <a:pt x="40065" y="2262541"/>
                  </a:lnTo>
                  <a:cubicBezTo>
                    <a:pt x="17937" y="2262541"/>
                    <a:pt x="0" y="2244604"/>
                    <a:pt x="0" y="2222477"/>
                  </a:cubicBezTo>
                  <a:lnTo>
                    <a:pt x="0" y="40065"/>
                  </a:lnTo>
                  <a:cubicBezTo>
                    <a:pt x="0" y="17937"/>
                    <a:pt x="17937" y="0"/>
                    <a:pt x="4006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289445" cy="231016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123502" y="2721046"/>
            <a:ext cx="7135798" cy="625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Drama, Action, and Romance clearly stand out</a:t>
            </a:r>
          </a:p>
          <a:p>
            <a:pPr algn="just">
              <a:lnSpc>
                <a:spcPts val="4199"/>
              </a:lnSpc>
            </a:pP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Long tail of genres are having low movie counts which indicates limited diversity</a:t>
            </a:r>
          </a:p>
          <a:p>
            <a:pPr algn="just">
              <a:lnSpc>
                <a:spcPts val="4199"/>
              </a:lnSpc>
            </a:pP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Genres like Sports, Animals &amp; Nature, and Documentaries have very few movies, suggesting potential for expansion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802" y="397758"/>
            <a:ext cx="15458396" cy="9491484"/>
          </a:xfrm>
          <a:custGeom>
            <a:avLst/>
            <a:gdLst/>
            <a:ahLst/>
            <a:cxnLst/>
            <a:rect r="r" b="b" t="t" l="l"/>
            <a:pathLst>
              <a:path h="9491484" w="15458396">
                <a:moveTo>
                  <a:pt x="0" y="0"/>
                </a:moveTo>
                <a:lnTo>
                  <a:pt x="15458396" y="0"/>
                </a:lnTo>
                <a:lnTo>
                  <a:pt x="15458396" y="9491484"/>
                </a:lnTo>
                <a:lnTo>
                  <a:pt x="0" y="949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953" r="0" b="-1195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33919" y="863447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Average Running Time by Genre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0604" y="2054510"/>
            <a:ext cx="7516405" cy="7829550"/>
            <a:chOff x="0" y="0"/>
            <a:chExt cx="2226341" cy="23190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6341" cy="2319094"/>
            </a:xfrm>
            <a:custGeom>
              <a:avLst/>
              <a:gdLst/>
              <a:ahLst/>
              <a:cxnLst/>
              <a:rect r="r" b="b" t="t" l="l"/>
              <a:pathLst>
                <a:path h="2319094" w="2226341">
                  <a:moveTo>
                    <a:pt x="41200" y="0"/>
                  </a:moveTo>
                  <a:lnTo>
                    <a:pt x="2185140" y="0"/>
                  </a:lnTo>
                  <a:cubicBezTo>
                    <a:pt x="2207895" y="0"/>
                    <a:pt x="2226341" y="18446"/>
                    <a:pt x="2226341" y="41200"/>
                  </a:cubicBezTo>
                  <a:lnTo>
                    <a:pt x="2226341" y="2277893"/>
                  </a:lnTo>
                  <a:cubicBezTo>
                    <a:pt x="2226341" y="2300648"/>
                    <a:pt x="2207895" y="2319094"/>
                    <a:pt x="2185140" y="2319094"/>
                  </a:cubicBezTo>
                  <a:lnTo>
                    <a:pt x="41200" y="2319094"/>
                  </a:lnTo>
                  <a:cubicBezTo>
                    <a:pt x="18446" y="2319094"/>
                    <a:pt x="0" y="2300648"/>
                    <a:pt x="0" y="2277893"/>
                  </a:cubicBezTo>
                  <a:lnTo>
                    <a:pt x="0" y="41200"/>
                  </a:lnTo>
                  <a:cubicBezTo>
                    <a:pt x="0" y="18446"/>
                    <a:pt x="18446" y="0"/>
                    <a:pt x="4120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226341" cy="23667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54510"/>
          <a:ext cx="8923012" cy="7829550"/>
        </p:xfrm>
        <a:graphic>
          <a:graphicData uri="http://schemas.openxmlformats.org/drawingml/2006/table">
            <a:tbl>
              <a:tblPr/>
              <a:tblGrid>
                <a:gridCol w="4629440"/>
                <a:gridCol w="4293573"/>
              </a:tblGrid>
              <a:tr h="1042028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Genre with highest run-time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Top 5 Genre with highest run-time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Genre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Average of running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  time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0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145.5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0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130.28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0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Mythology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128.93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0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Biopic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128.14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0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Superhero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125.93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65002"/>
            <a:ext cx="12557814" cy="8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6491" spc="-29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Average Running Time by Genre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00604" y="2292635"/>
            <a:ext cx="7135798" cy="730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Sports, Action, and Mythology genres have significantly longer average running times</a:t>
            </a:r>
          </a:p>
          <a:p>
            <a:pPr algn="just">
              <a:lnSpc>
                <a:spcPts val="4199"/>
              </a:lnSpc>
            </a:pP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Documentaries, Food, and Shorts genres have considerably shorter average running times</a:t>
            </a:r>
          </a:p>
          <a:p>
            <a:pPr algn="just">
              <a:lnSpc>
                <a:spcPts val="4199"/>
              </a:lnSpc>
            </a:pP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There's a wide range of average running times across genres, indicating diverse content consumption habits among viewers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6740" y="503063"/>
            <a:ext cx="15694520" cy="9280873"/>
          </a:xfrm>
          <a:custGeom>
            <a:avLst/>
            <a:gdLst/>
            <a:ahLst/>
            <a:cxnLst/>
            <a:rect r="r" b="b" t="t" l="l"/>
            <a:pathLst>
              <a:path h="9280873" w="15694520">
                <a:moveTo>
                  <a:pt x="0" y="0"/>
                </a:moveTo>
                <a:lnTo>
                  <a:pt x="15694520" y="0"/>
                </a:lnTo>
                <a:lnTo>
                  <a:pt x="15694520" y="9280874"/>
                </a:lnTo>
                <a:lnTo>
                  <a:pt x="0" y="9280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338" r="0" b="-628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1319" y="863447"/>
            <a:ext cx="6625362" cy="42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2"/>
              </a:lnSpc>
            </a:pPr>
            <a:r>
              <a:rPr lang="en-US" sz="3424" spc="-157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Movies Released Each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DAGMYydayEA</dc:identifier>
  <dcterms:modified xsi:type="dcterms:W3CDTF">2011-08-01T06:04:30Z</dcterms:modified>
  <cp:revision>1</cp:revision>
  <dc:title>Disney+HotStar Data Analysis</dc:title>
</cp:coreProperties>
</file>