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Futura Bold" panose="020B0604020202020204" charset="0"/>
      <p:regular r:id="rId37"/>
    </p:embeddedFont>
    <p:embeddedFont>
      <p:font typeface="Futura Bold Italics" panose="020B0604020202020204" charset="0"/>
      <p:regular r:id="rId38"/>
    </p:embeddedFont>
    <p:embeddedFont>
      <p:font typeface="Inter Bold" panose="020B0604020202020204" charset="0"/>
      <p:regular r:id="rId39"/>
    </p:embeddedFont>
    <p:embeddedFont>
      <p:font typeface="Roboto" panose="02000000000000000000" pitchFamily="2" charset="0"/>
      <p:regular r:id="rId40"/>
    </p:embeddedFont>
    <p:embeddedFont>
      <p:font typeface="Roboto Bold" panose="02000000000000000000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svg"/><Relationship Id="rId3" Type="http://schemas.openxmlformats.org/officeDocument/2006/relationships/image" Target="../media/image5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11179" y="5143500"/>
            <a:ext cx="6032244" cy="6032244"/>
          </a:xfrm>
          <a:custGeom>
            <a:avLst/>
            <a:gdLst/>
            <a:ahLst/>
            <a:cxnLst/>
            <a:rect l="l" t="t" r="r" b="b"/>
            <a:pathLst>
              <a:path w="6032244" h="6032244">
                <a:moveTo>
                  <a:pt x="0" y="0"/>
                </a:moveTo>
                <a:lnTo>
                  <a:pt x="6032244" y="0"/>
                </a:lnTo>
                <a:lnTo>
                  <a:pt x="6032244" y="6032244"/>
                </a:lnTo>
                <a:lnTo>
                  <a:pt x="0" y="6032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515031" y="3311166"/>
            <a:ext cx="14886792" cy="18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55"/>
              </a:lnSpc>
            </a:pPr>
            <a:r>
              <a:rPr lang="en-US" sz="9610">
                <a:solidFill>
                  <a:srgbClr val="FFFFFF"/>
                </a:solidFill>
                <a:latin typeface="Futura Bold Italics"/>
                <a:ea typeface="Futura Bold Italics"/>
                <a:cs typeface="Futura Bold Italics"/>
                <a:sym typeface="Futura Bold Italics"/>
              </a:rPr>
              <a:t>Telecom Churn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03621" y="5067300"/>
            <a:ext cx="10680757" cy="124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8"/>
              </a:lnSpc>
              <a:spcBef>
                <a:spcPct val="0"/>
              </a:spcBef>
            </a:pPr>
            <a:r>
              <a:rPr lang="en-US" sz="355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Analyzing Telecom Churn Data for Business Insights and Predictive Modeling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11312252" y="0"/>
            <a:ext cx="6975748" cy="6975748"/>
          </a:xfrm>
          <a:custGeom>
            <a:avLst/>
            <a:gdLst/>
            <a:ahLst/>
            <a:cxnLst/>
            <a:rect l="l" t="t" r="r" b="b"/>
            <a:pathLst>
              <a:path w="6975748" h="6975748">
                <a:moveTo>
                  <a:pt x="0" y="0"/>
                </a:moveTo>
                <a:lnTo>
                  <a:pt x="6975748" y="0"/>
                </a:lnTo>
                <a:lnTo>
                  <a:pt x="6975748" y="6975748"/>
                </a:lnTo>
                <a:lnTo>
                  <a:pt x="0" y="69757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5332538" y="8648435"/>
            <a:ext cx="7251777" cy="42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41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PROJECT - 02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Churn vs. Total Charges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519039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higher total charges churn at a higher rate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Customers spending less tend to churn less frequently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 charges appear to be a good correlator of customer churn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churn by providing competitive rates to retain price sensitive customers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 attractive bundled services to high-value customers to improve loyalty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Track customer usage patterns and recommend suitable plans to reduce churn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0985" y="206841"/>
            <a:ext cx="16386030" cy="9873319"/>
          </a:xfrm>
          <a:custGeom>
            <a:avLst/>
            <a:gdLst/>
            <a:ahLst/>
            <a:cxnLst/>
            <a:rect l="l" t="t" r="r" b="b"/>
            <a:pathLst>
              <a:path w="16386030" h="9873319">
                <a:moveTo>
                  <a:pt x="0" y="0"/>
                </a:moveTo>
                <a:lnTo>
                  <a:pt x="16386030" y="0"/>
                </a:lnTo>
                <a:lnTo>
                  <a:pt x="16386030" y="9873318"/>
                </a:lnTo>
                <a:lnTo>
                  <a:pt x="0" y="9873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International Plan Impact on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1651" y="3095466"/>
            <a:ext cx="6732088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international plans have a higher churn rate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problem might be due to Higher Costs, Issues with call Quality/Connectivity or plans may lack features or benefits that customers expects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International plan uptake is low, with a high dissatisfaction rate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7335767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 periodic promotions  for international plan users to encourage retention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 in network improvements to enhance call quality and cater to diverse customer needs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Regularly gather feedback from international plan users to understand their needs and address issues proactively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7108" y="234632"/>
            <a:ext cx="16293784" cy="9817736"/>
          </a:xfrm>
          <a:custGeom>
            <a:avLst/>
            <a:gdLst/>
            <a:ahLst/>
            <a:cxnLst/>
            <a:rect l="l" t="t" r="r" b="b"/>
            <a:pathLst>
              <a:path w="16293784" h="9817736">
                <a:moveTo>
                  <a:pt x="0" y="0"/>
                </a:moveTo>
                <a:lnTo>
                  <a:pt x="16293784" y="0"/>
                </a:lnTo>
                <a:lnTo>
                  <a:pt x="16293784" y="9817736"/>
                </a:lnTo>
                <a:lnTo>
                  <a:pt x="0" y="9817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Average Call Duration vs.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847608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shorter average call durations tend to churn les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Churn significantly increases with longer average call duration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churn rate for customers with 3-4 minute call duration. It might be due to Poor Call Quality &amp; Higher costs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Attractive pricing plans for customers with higher call durations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 in better network infrastructure to minimize call drops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Proactively engage with customers who have shorter call durations to address potential issues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2980" y="430984"/>
            <a:ext cx="15642040" cy="9425032"/>
          </a:xfrm>
          <a:custGeom>
            <a:avLst/>
            <a:gdLst/>
            <a:ahLst/>
            <a:cxnLst/>
            <a:rect l="l" t="t" r="r" b="b"/>
            <a:pathLst>
              <a:path w="15642040" h="9425032">
                <a:moveTo>
                  <a:pt x="0" y="0"/>
                </a:moveTo>
                <a:lnTo>
                  <a:pt x="15642040" y="0"/>
                </a:lnTo>
                <a:lnTo>
                  <a:pt x="15642040" y="9425032"/>
                </a:lnTo>
                <a:lnTo>
                  <a:pt x="0" y="942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Customer Interaction Frequency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519039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a higher number of customer service calls are more likely to churn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Frequent interactions may indicate unresolved problems, leading to dissatisfaction and churn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contact frequency could be due to inadequate service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92401" y="3095466"/>
            <a:ext cx="7766899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training and resources for customer service reps to resolve issues effectively on first contact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Simplify and automate service processes to reduce the need for multiple interactions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data analytics to anticipate issues and reach out to customers before they need to call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3236" y="196146"/>
            <a:ext cx="16421529" cy="9894709"/>
          </a:xfrm>
          <a:custGeom>
            <a:avLst/>
            <a:gdLst/>
            <a:ahLst/>
            <a:cxnLst/>
            <a:rect l="l" t="t" r="r" b="b"/>
            <a:pathLst>
              <a:path w="16421529" h="9894709">
                <a:moveTo>
                  <a:pt x="0" y="0"/>
                </a:moveTo>
                <a:lnTo>
                  <a:pt x="16421528" y="0"/>
                </a:lnTo>
                <a:lnTo>
                  <a:pt x="16421528" y="9894708"/>
                </a:lnTo>
                <a:lnTo>
                  <a:pt x="0" y="989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Correlation between Total Calls and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43851"/>
            <a:ext cx="7030222" cy="686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There is a mixed proportion of customers churning, as indicated by the data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 call duration and call frequency do not directly impact customer churn significantly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may value factors other than call usage, such as network reliability, customer service quality, or cost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7036444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on resolving issues effectively and improving the customer support experience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customer data to create personalized plans that cater to their specific needs and preferencesInvestigate reasons behind low minute usage to identify and address customer concerns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9210" y="417956"/>
            <a:ext cx="7309579" cy="9451088"/>
          </a:xfrm>
          <a:custGeom>
            <a:avLst/>
            <a:gdLst/>
            <a:ahLst/>
            <a:cxnLst/>
            <a:rect l="l" t="t" r="r" b="b"/>
            <a:pathLst>
              <a:path w="7309579" h="9451088">
                <a:moveTo>
                  <a:pt x="0" y="0"/>
                </a:moveTo>
                <a:lnTo>
                  <a:pt x="7309580" y="0"/>
                </a:lnTo>
                <a:lnTo>
                  <a:pt x="7309580" y="9451088"/>
                </a:lnTo>
                <a:lnTo>
                  <a:pt x="0" y="9451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78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6646" y="1445565"/>
            <a:ext cx="9944138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29008E"/>
                </a:solidFill>
                <a:latin typeface="Roboto Bold"/>
                <a:ea typeface="Roboto Bold"/>
                <a:cs typeface="Roboto Bold"/>
                <a:sym typeface="Roboto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7237" y="3007990"/>
            <a:ext cx="12332559" cy="52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Uncover key business insights through exploratory data analysis (EDA).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Understand customer churn patterns.</a:t>
            </a:r>
          </a:p>
          <a:p>
            <a:pPr marL="1079501" lvl="1" indent="-539750" algn="l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Develop a classification model to predict customer churn.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endParaRPr lang="en-US" sz="5000">
              <a:solidFill>
                <a:srgbClr val="1105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8504852" y="346895"/>
            <a:ext cx="9227983" cy="9227983"/>
          </a:xfrm>
          <a:custGeom>
            <a:avLst/>
            <a:gdLst/>
            <a:ahLst/>
            <a:cxnLst/>
            <a:rect l="l" t="t" r="r" b="b"/>
            <a:pathLst>
              <a:path w="9227983" h="9227983">
                <a:moveTo>
                  <a:pt x="0" y="0"/>
                </a:moveTo>
                <a:lnTo>
                  <a:pt x="9227983" y="0"/>
                </a:lnTo>
                <a:lnTo>
                  <a:pt x="9227983" y="9227983"/>
                </a:lnTo>
                <a:lnTo>
                  <a:pt x="0" y="9227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Customer Plan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519039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without a voicemail plan show a higher churn rate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Opting for a voicemail plan correlates with lower churn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Voicemail plans are less popular but seem effective in retaining customers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Encourage customers to adopt voicemail plans with targeted offers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 voicemail with other popular features to increase adoption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Highlight the convenience and benefits of voicemail to customers by strategic marketing techniques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8834" y="130385"/>
            <a:ext cx="16870333" cy="10026231"/>
          </a:xfrm>
          <a:custGeom>
            <a:avLst/>
            <a:gdLst/>
            <a:ahLst/>
            <a:cxnLst/>
            <a:rect l="l" t="t" r="r" b="b"/>
            <a:pathLst>
              <a:path w="16870333" h="10026231">
                <a:moveTo>
                  <a:pt x="0" y="0"/>
                </a:moveTo>
                <a:lnTo>
                  <a:pt x="16870332" y="0"/>
                </a:lnTo>
                <a:lnTo>
                  <a:pt x="16870332" y="10026230"/>
                </a:lnTo>
                <a:lnTo>
                  <a:pt x="0" y="100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Churn Rate by Customer Interaction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640781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interacting with customer care more than five times have a 100% churn rate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minimal or no customer care interaction rarely churn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Frequent customer care interactions are a strong indicator of dissatisfaction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945137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Resolve issues in the first interaction to reduce follow-ups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Track customers with multiple interactions and address their issues proactively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 surveys after interactions to gather feedback and improve service qualit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7001" y="349051"/>
            <a:ext cx="15913998" cy="9588899"/>
          </a:xfrm>
          <a:custGeom>
            <a:avLst/>
            <a:gdLst/>
            <a:ahLst/>
            <a:cxnLst/>
            <a:rect l="l" t="t" r="r" b="b"/>
            <a:pathLst>
              <a:path w="15913998" h="9588899">
                <a:moveTo>
                  <a:pt x="0" y="0"/>
                </a:moveTo>
                <a:lnTo>
                  <a:pt x="15913998" y="0"/>
                </a:lnTo>
                <a:lnTo>
                  <a:pt x="15913998" y="9588898"/>
                </a:lnTo>
                <a:lnTo>
                  <a:pt x="0" y="9588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Revenue Loss Due to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9027" y="3095466"/>
            <a:ext cx="7279929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74% churn rate in the $80-$100 segment indicates significant revenue loss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$40-$60 segment has a 12% churn rate, affecting revenue considerably due to high customer volume</a:t>
            </a:r>
          </a:p>
          <a:p>
            <a:pPr marL="755651" lvl="1" indent="-377825" algn="l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Churn rates increase as customer spending rises, leading to higher revenue impact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7066880" cy="628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Provide special offers and loyalty programs to retain high-spending customers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Tailor plans and promotions based on customer spending patterns to enhance satisfaction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on demonstrating the value provided in higher spending plans to reduce churn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9431" y="175777"/>
            <a:ext cx="16489139" cy="9935447"/>
          </a:xfrm>
          <a:custGeom>
            <a:avLst/>
            <a:gdLst/>
            <a:ahLst/>
            <a:cxnLst/>
            <a:rect l="l" t="t" r="r" b="b"/>
            <a:pathLst>
              <a:path w="16489139" h="9935447">
                <a:moveTo>
                  <a:pt x="0" y="0"/>
                </a:moveTo>
                <a:lnTo>
                  <a:pt x="16489138" y="0"/>
                </a:lnTo>
                <a:lnTo>
                  <a:pt x="16489138" y="9935446"/>
                </a:lnTo>
                <a:lnTo>
                  <a:pt x="0" y="9935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Total Day Minutes vs Total Day Charges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519039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Churn is independent of total call duration across most ranges, suggesting other factors influence customer retention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extremely high call durations (850 mins) show a higher likelihood of churn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400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Ensure consistent service quality regardless of customer usage patterns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Regularly survey customers to understand pain points beyond call duration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6430" y="167943"/>
            <a:ext cx="16515140" cy="9951113"/>
          </a:xfrm>
          <a:custGeom>
            <a:avLst/>
            <a:gdLst/>
            <a:ahLst/>
            <a:cxnLst/>
            <a:rect l="l" t="t" r="r" b="b"/>
            <a:pathLst>
              <a:path w="16515140" h="9951113">
                <a:moveTo>
                  <a:pt x="0" y="0"/>
                </a:moveTo>
                <a:lnTo>
                  <a:pt x="16515140" y="0"/>
                </a:lnTo>
                <a:lnTo>
                  <a:pt x="16515140" y="9951114"/>
                </a:lnTo>
                <a:lnTo>
                  <a:pt x="0" y="9951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Total Minutes and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519039" cy="400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Long call durations may indicate unresolved issues, leading to customer frustration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Increased call duration is linked to higher churn rates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457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 personalized support to customers with high call durations to enhance satisfaction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Identify and address issues for customers with high call durations proactively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23608" y="5916612"/>
            <a:ext cx="20411608" cy="14341280"/>
          </a:xfrm>
          <a:custGeom>
            <a:avLst/>
            <a:gdLst/>
            <a:ahLst/>
            <a:cxnLst/>
            <a:rect l="l" t="t" r="r" b="b"/>
            <a:pathLst>
              <a:path w="20411608" h="14341280">
                <a:moveTo>
                  <a:pt x="0" y="0"/>
                </a:moveTo>
                <a:lnTo>
                  <a:pt x="20411608" y="0"/>
                </a:lnTo>
                <a:lnTo>
                  <a:pt x="20411608" y="14341281"/>
                </a:lnTo>
                <a:lnTo>
                  <a:pt x="0" y="14341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683670" y="4288846"/>
            <a:ext cx="1709307" cy="854654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584291" y="2328654"/>
            <a:ext cx="13119418" cy="11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CLASSIFICATION MODEL RESULTS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08476" y="4259649"/>
            <a:ext cx="1709307" cy="854654"/>
            <a:chOff x="0" y="0"/>
            <a:chExt cx="812800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68187" y="4259649"/>
            <a:ext cx="1709307" cy="854654"/>
            <a:chOff x="0" y="0"/>
            <a:chExt cx="81280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43880" y="4259649"/>
            <a:ext cx="1709307" cy="854654"/>
            <a:chOff x="0" y="0"/>
            <a:chExt cx="812800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36026" y="4230453"/>
            <a:ext cx="1709307" cy="854654"/>
            <a:chOff x="0" y="0"/>
            <a:chExt cx="812800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95737" y="4230453"/>
            <a:ext cx="1709307" cy="854654"/>
            <a:chOff x="0" y="0"/>
            <a:chExt cx="812800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02634" y="4230453"/>
            <a:ext cx="1709307" cy="854654"/>
            <a:chOff x="0" y="0"/>
            <a:chExt cx="812800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94780" y="4201256"/>
            <a:ext cx="1709307" cy="854654"/>
            <a:chOff x="0" y="0"/>
            <a:chExt cx="812800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154491" y="4201256"/>
            <a:ext cx="1709307" cy="854654"/>
            <a:chOff x="0" y="0"/>
            <a:chExt cx="812800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630184" y="4201256"/>
            <a:ext cx="1709307" cy="854654"/>
            <a:chOff x="0" y="0"/>
            <a:chExt cx="812800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122330" y="4172059"/>
            <a:ext cx="1709307" cy="854654"/>
            <a:chOff x="0" y="0"/>
            <a:chExt cx="812800" cy="406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582041" y="4172059"/>
            <a:ext cx="1709307" cy="854654"/>
            <a:chOff x="0" y="0"/>
            <a:chExt cx="812800" cy="406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7117512" y="4172059"/>
            <a:ext cx="1709307" cy="854654"/>
            <a:chOff x="0" y="0"/>
            <a:chExt cx="812800" cy="406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6646" y="1445565"/>
            <a:ext cx="9944138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29008E"/>
                </a:solidFill>
                <a:latin typeface="Roboto Bold"/>
                <a:ea typeface="Roboto Bold"/>
                <a:cs typeface="Roboto Bold"/>
                <a:sym typeface="Roboto Bold"/>
              </a:rPr>
              <a:t>KEY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7237" y="3007990"/>
            <a:ext cx="12545609" cy="617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Impact of international and voice mail plans on churn rates.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Relationship between customer service calls and churn.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110559"/>
                </a:solidFill>
                <a:latin typeface="Roboto"/>
                <a:ea typeface="Roboto"/>
                <a:cs typeface="Roboto"/>
                <a:sym typeface="Roboto"/>
              </a:rPr>
              <a:t>Comparison of usage patterns between churned and non-churned customers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endParaRPr lang="en-US" sz="5000">
              <a:solidFill>
                <a:srgbClr val="1105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8504852" y="346895"/>
            <a:ext cx="9227983" cy="9227983"/>
          </a:xfrm>
          <a:custGeom>
            <a:avLst/>
            <a:gdLst/>
            <a:ahLst/>
            <a:cxnLst/>
            <a:rect l="l" t="t" r="r" b="b"/>
            <a:pathLst>
              <a:path w="9227983" h="9227983">
                <a:moveTo>
                  <a:pt x="0" y="0"/>
                </a:moveTo>
                <a:lnTo>
                  <a:pt x="9227983" y="0"/>
                </a:lnTo>
                <a:lnTo>
                  <a:pt x="9227983" y="9227983"/>
                </a:lnTo>
                <a:lnTo>
                  <a:pt x="0" y="9227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060017" y="30317"/>
            <a:ext cx="9227983" cy="9227983"/>
          </a:xfrm>
          <a:custGeom>
            <a:avLst/>
            <a:gdLst/>
            <a:ahLst/>
            <a:cxnLst/>
            <a:rect l="l" t="t" r="r" b="b"/>
            <a:pathLst>
              <a:path w="9227983" h="9227983">
                <a:moveTo>
                  <a:pt x="0" y="0"/>
                </a:moveTo>
                <a:lnTo>
                  <a:pt x="9227983" y="0"/>
                </a:lnTo>
                <a:lnTo>
                  <a:pt x="9227983" y="9227983"/>
                </a:lnTo>
                <a:lnTo>
                  <a:pt x="0" y="9227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2914643"/>
            <a:ext cx="15760446" cy="5720739"/>
          </a:xfrm>
          <a:custGeom>
            <a:avLst/>
            <a:gdLst/>
            <a:ahLst/>
            <a:cxnLst/>
            <a:rect l="l" t="t" r="r" b="b"/>
            <a:pathLst>
              <a:path w="15760446" h="5720739">
                <a:moveTo>
                  <a:pt x="0" y="0"/>
                </a:moveTo>
                <a:lnTo>
                  <a:pt x="15760446" y="0"/>
                </a:lnTo>
                <a:lnTo>
                  <a:pt x="15760446" y="5720739"/>
                </a:lnTo>
                <a:lnTo>
                  <a:pt x="0" y="5720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350024"/>
            <a:ext cx="9944138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Precision, Recall and F1 score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73208" y="990600"/>
            <a:ext cx="10954411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Non-Churning Customers (False) Performance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16485316" cy="7731394"/>
            <a:chOff x="0" y="0"/>
            <a:chExt cx="5994502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4502" cy="2811342"/>
            </a:xfrm>
            <a:custGeom>
              <a:avLst/>
              <a:gdLst/>
              <a:ahLst/>
              <a:cxnLst/>
              <a:rect l="l" t="t" r="r" b="b"/>
              <a:pathLst>
                <a:path w="5994502" h="2811342">
                  <a:moveTo>
                    <a:pt x="5870042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70042" y="0"/>
                  </a:lnTo>
                  <a:cubicBezTo>
                    <a:pt x="5938622" y="0"/>
                    <a:pt x="5994502" y="55880"/>
                    <a:pt x="5994502" y="124460"/>
                  </a:cubicBezTo>
                  <a:lnTo>
                    <a:pt x="5994502" y="2686882"/>
                  </a:lnTo>
                  <a:cubicBezTo>
                    <a:pt x="5994502" y="2755462"/>
                    <a:pt x="5938622" y="2811342"/>
                    <a:pt x="5870042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16859" y="3095466"/>
            <a:ext cx="15467109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Precision: 0.88 indicates that 88% of the customers predicted as not churning were actually not churning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Recall: 0.97 shows that 97% of the actual non-churning customers were correctly identified by the model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F1-Score: 0.92 is a high score, suggesting that the model is reliable in predicting non-churners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73208" y="990600"/>
            <a:ext cx="10954411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Churning Customers (True) Performance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16485316" cy="7731394"/>
            <a:chOff x="0" y="0"/>
            <a:chExt cx="5994502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4502" cy="2811342"/>
            </a:xfrm>
            <a:custGeom>
              <a:avLst/>
              <a:gdLst/>
              <a:ahLst/>
              <a:cxnLst/>
              <a:rect l="l" t="t" r="r" b="b"/>
              <a:pathLst>
                <a:path w="5994502" h="2811342">
                  <a:moveTo>
                    <a:pt x="5870042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70042" y="0"/>
                  </a:lnTo>
                  <a:cubicBezTo>
                    <a:pt x="5938622" y="0"/>
                    <a:pt x="5994502" y="55880"/>
                    <a:pt x="5994502" y="124460"/>
                  </a:cubicBezTo>
                  <a:lnTo>
                    <a:pt x="5994502" y="2686882"/>
                  </a:lnTo>
                  <a:cubicBezTo>
                    <a:pt x="5994502" y="2755462"/>
                    <a:pt x="5938622" y="2811342"/>
                    <a:pt x="5870042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16859" y="3095466"/>
            <a:ext cx="15467109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Precision: 0.52 indicates that only 52% of the customers predicted as churning were actually churning, showing a high rate of false positives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Recall: 0.19 suggests that the model correctly identified only 19% of the actual churners, indicating poor sensitivity and a high number of false negatives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F1-Score: 0.28 is quite low, pointing to a need for significant improvement in predicting churners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73208" y="990600"/>
            <a:ext cx="10954411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Key observations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16485316" cy="7731394"/>
            <a:chOff x="0" y="0"/>
            <a:chExt cx="5994502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4502" cy="2811342"/>
            </a:xfrm>
            <a:custGeom>
              <a:avLst/>
              <a:gdLst/>
              <a:ahLst/>
              <a:cxnLst/>
              <a:rect l="l" t="t" r="r" b="b"/>
              <a:pathLst>
                <a:path w="5994502" h="2811342">
                  <a:moveTo>
                    <a:pt x="5870042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70042" y="0"/>
                  </a:lnTo>
                  <a:cubicBezTo>
                    <a:pt x="5938622" y="0"/>
                    <a:pt x="5994502" y="55880"/>
                    <a:pt x="5994502" y="124460"/>
                  </a:cubicBezTo>
                  <a:lnTo>
                    <a:pt x="5994502" y="2686882"/>
                  </a:lnTo>
                  <a:cubicBezTo>
                    <a:pt x="5994502" y="2755462"/>
                    <a:pt x="5938622" y="2811342"/>
                    <a:pt x="5870042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562623" y="2853716"/>
            <a:ext cx="15162753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model is accurate in predicting customers who won't churn, with a high precision of 0.88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recall for the 'True' class (churners) is only 0.19, suggesting that the model fails to identify most of the actual churners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Model correctly predicted 86% of the total cases. While this seems acceptable, it may not fully capture the model's effectiveness in identifying churners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277228" y="-351608"/>
            <a:ext cx="6010772" cy="6010772"/>
          </a:xfrm>
          <a:custGeom>
            <a:avLst/>
            <a:gdLst/>
            <a:ahLst/>
            <a:cxnLst/>
            <a:rect l="l" t="t" r="r" b="b"/>
            <a:pathLst>
              <a:path w="6010772" h="6010772">
                <a:moveTo>
                  <a:pt x="0" y="0"/>
                </a:moveTo>
                <a:lnTo>
                  <a:pt x="6010772" y="0"/>
                </a:lnTo>
                <a:lnTo>
                  <a:pt x="6010772" y="6010772"/>
                </a:lnTo>
                <a:lnTo>
                  <a:pt x="0" y="6010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474810" y="2267010"/>
            <a:ext cx="1692733" cy="2078132"/>
          </a:xfrm>
          <a:custGeom>
            <a:avLst/>
            <a:gdLst/>
            <a:ahLst/>
            <a:cxnLst/>
            <a:rect l="l" t="t" r="r" b="b"/>
            <a:pathLst>
              <a:path w="1692733" h="2078132">
                <a:moveTo>
                  <a:pt x="0" y="0"/>
                </a:moveTo>
                <a:lnTo>
                  <a:pt x="1692734" y="0"/>
                </a:lnTo>
                <a:lnTo>
                  <a:pt x="1692734" y="2078132"/>
                </a:lnTo>
                <a:lnTo>
                  <a:pt x="0" y="2078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621152" y="2516335"/>
            <a:ext cx="3351686" cy="1579482"/>
          </a:xfrm>
          <a:custGeom>
            <a:avLst/>
            <a:gdLst/>
            <a:ahLst/>
            <a:cxnLst/>
            <a:rect l="l" t="t" r="r" b="b"/>
            <a:pathLst>
              <a:path w="3351686" h="1579482">
                <a:moveTo>
                  <a:pt x="0" y="0"/>
                </a:moveTo>
                <a:lnTo>
                  <a:pt x="3351686" y="0"/>
                </a:lnTo>
                <a:lnTo>
                  <a:pt x="3351686" y="1579482"/>
                </a:lnTo>
                <a:lnTo>
                  <a:pt x="0" y="1579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4199592" y="1930996"/>
            <a:ext cx="1432717" cy="2164820"/>
          </a:xfrm>
          <a:custGeom>
            <a:avLst/>
            <a:gdLst/>
            <a:ahLst/>
            <a:cxnLst/>
            <a:rect l="l" t="t" r="r" b="b"/>
            <a:pathLst>
              <a:path w="1432717" h="2164820">
                <a:moveTo>
                  <a:pt x="0" y="0"/>
                </a:moveTo>
                <a:lnTo>
                  <a:pt x="1432718" y="0"/>
                </a:lnTo>
                <a:lnTo>
                  <a:pt x="1432718" y="2164821"/>
                </a:lnTo>
                <a:lnTo>
                  <a:pt x="0" y="21648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695531" y="6305261"/>
            <a:ext cx="1251293" cy="1875235"/>
          </a:xfrm>
          <a:custGeom>
            <a:avLst/>
            <a:gdLst/>
            <a:ahLst/>
            <a:cxnLst/>
            <a:rect l="l" t="t" r="r" b="b"/>
            <a:pathLst>
              <a:path w="1251293" h="1875235">
                <a:moveTo>
                  <a:pt x="0" y="0"/>
                </a:moveTo>
                <a:lnTo>
                  <a:pt x="1251293" y="0"/>
                </a:lnTo>
                <a:lnTo>
                  <a:pt x="1251293" y="1875234"/>
                </a:lnTo>
                <a:lnTo>
                  <a:pt x="0" y="18752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973316" y="6245940"/>
            <a:ext cx="2341368" cy="1934555"/>
          </a:xfrm>
          <a:custGeom>
            <a:avLst/>
            <a:gdLst/>
            <a:ahLst/>
            <a:cxnLst/>
            <a:rect l="l" t="t" r="r" b="b"/>
            <a:pathLst>
              <a:path w="2341368" h="1934555">
                <a:moveTo>
                  <a:pt x="0" y="0"/>
                </a:moveTo>
                <a:lnTo>
                  <a:pt x="2341368" y="0"/>
                </a:lnTo>
                <a:lnTo>
                  <a:pt x="2341368" y="1934555"/>
                </a:lnTo>
                <a:lnTo>
                  <a:pt x="0" y="1934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3929710" y="6245940"/>
            <a:ext cx="1870738" cy="1901859"/>
          </a:xfrm>
          <a:custGeom>
            <a:avLst/>
            <a:gdLst/>
            <a:ahLst/>
            <a:cxnLst/>
            <a:rect l="l" t="t" r="r" b="b"/>
            <a:pathLst>
              <a:path w="1870738" h="1901859">
                <a:moveTo>
                  <a:pt x="0" y="0"/>
                </a:moveTo>
                <a:lnTo>
                  <a:pt x="1870739" y="0"/>
                </a:lnTo>
                <a:lnTo>
                  <a:pt x="1870739" y="1901860"/>
                </a:lnTo>
                <a:lnTo>
                  <a:pt x="0" y="190186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561023"/>
            <a:ext cx="9944138" cy="830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Way Forward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3326" y="4683471"/>
            <a:ext cx="5175703" cy="7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Prioritize improving customer support in high-churn states and resolve issues effectively on the first contact</a:t>
            </a:r>
          </a:p>
          <a:p>
            <a:pPr marL="0" lvl="0" indent="0" algn="l">
              <a:lnSpc>
                <a:spcPts val="1960"/>
              </a:lnSpc>
              <a:spcBef>
                <a:spcPct val="0"/>
              </a:spcBef>
            </a:pPr>
            <a:endParaRPr lang="en-US" sz="1400">
              <a:solidFill>
                <a:srgbClr val="110559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6148" y="4683471"/>
            <a:ext cx="517570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 Implement region-specific promotions and loyalty programs to retain both new and long-term customers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77228" y="4683471"/>
            <a:ext cx="517570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Offer competitive rates and bundled services to retain price-sensitive customers and high-value users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4197" y="8456625"/>
            <a:ext cx="5279898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 Invest in network infrastructure to improve call quality, especially for international plan users and those with higher call durations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020" y="8456625"/>
            <a:ext cx="517570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Utilize data analytics to anticipate customer issues and engage proactively with at-risk customers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28100" y="8456625"/>
            <a:ext cx="5175703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Develop personalized plans and offer tailored support to enhance satisfaction for customers with diverse usage patterns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7320" y="2522300"/>
            <a:ext cx="5153746" cy="5153725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842" b="-84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882438" y="3958913"/>
            <a:ext cx="8275204" cy="82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6"/>
              </a:lnSpc>
            </a:pPr>
            <a:r>
              <a:rPr lang="en-US" sz="5911">
                <a:solidFill>
                  <a:srgbClr val="F23869"/>
                </a:solidFill>
                <a:latin typeface="Inter Bold"/>
                <a:ea typeface="Inter Bold"/>
                <a:cs typeface="Inter Bold"/>
                <a:sym typeface="Inter Bold"/>
              </a:rPr>
              <a:t>MOHAMED AFSAR M 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82438" y="3052017"/>
            <a:ext cx="8779129" cy="42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1"/>
              </a:lnSpc>
            </a:pPr>
            <a:r>
              <a:rPr lang="en-US" sz="2687">
                <a:solidFill>
                  <a:srgbClr val="353531"/>
                </a:solidFill>
                <a:latin typeface="Futura Bold Italics"/>
                <a:ea typeface="Futura Bold Italics"/>
                <a:cs typeface="Futura Bold Italics"/>
                <a:sym typeface="Futura Bold Italics"/>
              </a:rPr>
              <a:t>SUBMITTED BY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82438" y="5173338"/>
            <a:ext cx="8779129" cy="111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1"/>
              </a:lnSpc>
            </a:pPr>
            <a:r>
              <a:rPr lang="en-US" sz="2686" dirty="0">
                <a:solidFill>
                  <a:srgbClr val="353531"/>
                </a:solidFill>
                <a:latin typeface="Futura Bold"/>
                <a:ea typeface="Futura Bold"/>
                <a:cs typeface="Futura Bold"/>
                <a:sym typeface="Futura Bold"/>
              </a:rPr>
              <a:t>BADM - MB26</a:t>
            </a:r>
          </a:p>
          <a:p>
            <a:pPr algn="l">
              <a:lnSpc>
                <a:spcPts val="2821"/>
              </a:lnSpc>
            </a:pPr>
            <a:r>
              <a:rPr lang="en-US" sz="2686" dirty="0">
                <a:solidFill>
                  <a:srgbClr val="353531"/>
                </a:solidFill>
                <a:latin typeface="Futura Bold"/>
                <a:ea typeface="Futura Bold"/>
                <a:cs typeface="Futura Bold"/>
                <a:sym typeface="Futura Bold"/>
              </a:rPr>
              <a:t>MIAFSAR@GMAIL.COM</a:t>
            </a:r>
          </a:p>
          <a:p>
            <a:pPr algn="l">
              <a:lnSpc>
                <a:spcPts val="2821"/>
              </a:lnSpc>
            </a:pPr>
            <a:r>
              <a:rPr lang="en-US" sz="2686" dirty="0">
                <a:solidFill>
                  <a:srgbClr val="353531"/>
                </a:solidFill>
                <a:latin typeface="Futura Bold"/>
                <a:ea typeface="Futura Bold"/>
                <a:cs typeface="Futura Bold"/>
                <a:sym typeface="Futura Bold"/>
              </a:rPr>
              <a:t>+91 96774 76692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2438" y="6698712"/>
            <a:ext cx="8779129" cy="42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1"/>
              </a:lnSpc>
            </a:pPr>
            <a:r>
              <a:rPr lang="en-US" sz="2687">
                <a:solidFill>
                  <a:srgbClr val="353531"/>
                </a:solidFill>
                <a:latin typeface="Futura Bold Italics"/>
                <a:ea typeface="Futura Bold Italics"/>
                <a:cs typeface="Futura Bold Italics"/>
                <a:sym typeface="Futura Bold Italics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23608" y="5916612"/>
            <a:ext cx="20411608" cy="14341280"/>
          </a:xfrm>
          <a:custGeom>
            <a:avLst/>
            <a:gdLst/>
            <a:ahLst/>
            <a:cxnLst/>
            <a:rect l="l" t="t" r="r" b="b"/>
            <a:pathLst>
              <a:path w="20411608" h="14341280">
                <a:moveTo>
                  <a:pt x="0" y="0"/>
                </a:moveTo>
                <a:lnTo>
                  <a:pt x="20411608" y="0"/>
                </a:lnTo>
                <a:lnTo>
                  <a:pt x="20411608" y="14341281"/>
                </a:lnTo>
                <a:lnTo>
                  <a:pt x="0" y="14341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683670" y="4288846"/>
            <a:ext cx="1709307" cy="854654"/>
            <a:chOff x="0" y="0"/>
            <a:chExt cx="812800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71931" y="2381405"/>
            <a:ext cx="9944138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08476" y="4259649"/>
            <a:ext cx="1709307" cy="854654"/>
            <a:chOff x="0" y="0"/>
            <a:chExt cx="812800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68187" y="4259649"/>
            <a:ext cx="1709307" cy="854654"/>
            <a:chOff x="0" y="0"/>
            <a:chExt cx="81280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743880" y="4259649"/>
            <a:ext cx="1709307" cy="854654"/>
            <a:chOff x="0" y="0"/>
            <a:chExt cx="812800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36026" y="4230453"/>
            <a:ext cx="1709307" cy="854654"/>
            <a:chOff x="0" y="0"/>
            <a:chExt cx="812800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695737" y="4230453"/>
            <a:ext cx="1709307" cy="854654"/>
            <a:chOff x="0" y="0"/>
            <a:chExt cx="812800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02634" y="4230453"/>
            <a:ext cx="1709307" cy="854654"/>
            <a:chOff x="0" y="0"/>
            <a:chExt cx="812800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94780" y="4201256"/>
            <a:ext cx="1709307" cy="854654"/>
            <a:chOff x="0" y="0"/>
            <a:chExt cx="812800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154491" y="4201256"/>
            <a:ext cx="1709307" cy="854654"/>
            <a:chOff x="0" y="0"/>
            <a:chExt cx="812800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630184" y="4201256"/>
            <a:ext cx="1709307" cy="854654"/>
            <a:chOff x="0" y="0"/>
            <a:chExt cx="812800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122330" y="4172059"/>
            <a:ext cx="1709307" cy="854654"/>
            <a:chOff x="0" y="0"/>
            <a:chExt cx="812800" cy="406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582041" y="4172059"/>
            <a:ext cx="1709307" cy="854654"/>
            <a:chOff x="0" y="0"/>
            <a:chExt cx="812800" cy="406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7117512" y="4172059"/>
            <a:ext cx="1709307" cy="854654"/>
            <a:chOff x="0" y="0"/>
            <a:chExt cx="812800" cy="406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77800" y="-57150"/>
              <a:ext cx="5588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2854" y="569493"/>
            <a:ext cx="15182293" cy="9148013"/>
          </a:xfrm>
          <a:custGeom>
            <a:avLst/>
            <a:gdLst/>
            <a:ahLst/>
            <a:cxnLst/>
            <a:rect l="l" t="t" r="r" b="b"/>
            <a:pathLst>
              <a:path w="15182293" h="9148013">
                <a:moveTo>
                  <a:pt x="0" y="0"/>
                </a:moveTo>
                <a:lnTo>
                  <a:pt x="15182292" y="0"/>
                </a:lnTo>
                <a:lnTo>
                  <a:pt x="15182292" y="9148014"/>
                </a:lnTo>
                <a:lnTo>
                  <a:pt x="0" y="914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83586" y="727075"/>
            <a:ext cx="4920829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Churn rate by State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847608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Churn is present in all three regions, averaging 14%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Even churn distribution suggests a common issue is causing customer churn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States with fewer customer complaints might show lower churn rates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762524" cy="514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customer service in high-churn states to enhance satisfaction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Offer targeted promotions in regions with high churn rates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Analyze feedback to address specific issues leading to churn in these states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1194" y="309399"/>
            <a:ext cx="16045612" cy="9668202"/>
          </a:xfrm>
          <a:custGeom>
            <a:avLst/>
            <a:gdLst/>
            <a:ahLst/>
            <a:cxnLst/>
            <a:rect l="l" t="t" r="r" b="b"/>
            <a:pathLst>
              <a:path w="16045612" h="9668202">
                <a:moveTo>
                  <a:pt x="0" y="0"/>
                </a:moveTo>
                <a:lnTo>
                  <a:pt x="16045612" y="0"/>
                </a:lnTo>
                <a:lnTo>
                  <a:pt x="16045612" y="9668202"/>
                </a:lnTo>
                <a:lnTo>
                  <a:pt x="0" y="9668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4655" y="905719"/>
            <a:ext cx="845869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110559"/>
                </a:solidFill>
                <a:latin typeface="Roboto Bold"/>
                <a:ea typeface="Roboto Bold"/>
                <a:cs typeface="Roboto Bold"/>
                <a:sym typeface="Roboto Bold"/>
              </a:rPr>
              <a:t>Account Length Distribution vs Churn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01342" y="1870919"/>
            <a:ext cx="8115300" cy="7731394"/>
            <a:chOff x="0" y="0"/>
            <a:chExt cx="2950940" cy="28113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901342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16897" y="2208313"/>
            <a:ext cx="408418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859" y="3095466"/>
            <a:ext cx="6847608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shorter account lengths (less than 150 days) are more likely to churn. 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with longer tenures (over 200 days) have a lower churn rate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Account length appears to be a good indicator of customer churn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271358" y="1870919"/>
            <a:ext cx="8115300" cy="7731394"/>
            <a:chOff x="0" y="0"/>
            <a:chExt cx="2950940" cy="28113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0940" cy="2811342"/>
            </a:xfrm>
            <a:custGeom>
              <a:avLst/>
              <a:gdLst/>
              <a:ahLst/>
              <a:cxnLst/>
              <a:rect l="l" t="t" r="r" b="b"/>
              <a:pathLst>
                <a:path w="2950940" h="2811342">
                  <a:moveTo>
                    <a:pt x="2826480" y="2811342"/>
                  </a:moveTo>
                  <a:lnTo>
                    <a:pt x="124460" y="2811342"/>
                  </a:lnTo>
                  <a:cubicBezTo>
                    <a:pt x="55880" y="2811342"/>
                    <a:pt x="0" y="2755462"/>
                    <a:pt x="0" y="268688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6480" y="0"/>
                  </a:lnTo>
                  <a:cubicBezTo>
                    <a:pt x="2895060" y="0"/>
                    <a:pt x="2950940" y="55880"/>
                    <a:pt x="2950940" y="124460"/>
                  </a:cubicBezTo>
                  <a:lnTo>
                    <a:pt x="2950940" y="2686882"/>
                  </a:lnTo>
                  <a:cubicBezTo>
                    <a:pt x="2950940" y="2755462"/>
                    <a:pt x="2895060" y="2811342"/>
                    <a:pt x="2826480" y="2811342"/>
                  </a:cubicBezTo>
                  <a:close/>
                </a:path>
              </a:pathLst>
            </a:custGeom>
            <a:solidFill>
              <a:srgbClr val="11055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12897894" y="1870919"/>
            <a:ext cx="4488764" cy="7731394"/>
          </a:xfrm>
          <a:custGeom>
            <a:avLst/>
            <a:gdLst/>
            <a:ahLst/>
            <a:cxnLst/>
            <a:rect l="l" t="t" r="r" b="b"/>
            <a:pathLst>
              <a:path w="4488764" h="7731394">
                <a:moveTo>
                  <a:pt x="0" y="0"/>
                </a:moveTo>
                <a:lnTo>
                  <a:pt x="4488764" y="0"/>
                </a:lnTo>
                <a:lnTo>
                  <a:pt x="4488764" y="7731394"/>
                </a:lnTo>
                <a:lnTo>
                  <a:pt x="0" y="773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223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8364467" y="4939185"/>
            <a:ext cx="1559066" cy="155906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386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028211" y="2208313"/>
            <a:ext cx="460159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3533" y="3095466"/>
            <a:ext cx="6975573" cy="5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efforts on retaining new customers (under 150 days) with special offers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Proactive engagement with new customers can improve satisfaction and reduce churn.</a:t>
            </a:r>
          </a:p>
          <a:p>
            <a:pPr marL="755651" lvl="1" indent="-377825" algn="l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 loyalty programs or benefits to incentivize long-term customers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9747" y="525443"/>
            <a:ext cx="15328507" cy="9236114"/>
          </a:xfrm>
          <a:custGeom>
            <a:avLst/>
            <a:gdLst/>
            <a:ahLst/>
            <a:cxnLst/>
            <a:rect l="l" t="t" r="r" b="b"/>
            <a:pathLst>
              <a:path w="15328507" h="9236114">
                <a:moveTo>
                  <a:pt x="0" y="0"/>
                </a:moveTo>
                <a:lnTo>
                  <a:pt x="15328506" y="0"/>
                </a:lnTo>
                <a:lnTo>
                  <a:pt x="15328506" y="9236114"/>
                </a:lnTo>
                <a:lnTo>
                  <a:pt x="0" y="923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1310</Words>
  <Application>Microsoft Office PowerPoint</Application>
  <PresentationFormat>Custom</PresentationFormat>
  <Paragraphs>148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Futura Bold Italics</vt:lpstr>
      <vt:lpstr>Roboto</vt:lpstr>
      <vt:lpstr>Futura Bold</vt:lpstr>
      <vt:lpstr>Arial</vt:lpstr>
      <vt:lpstr>Calibri</vt:lpstr>
      <vt:lpstr>Inter Bold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Analysis</dc:title>
  <cp:lastModifiedBy>Mohamed Afsar</cp:lastModifiedBy>
  <cp:revision>1</cp:revision>
  <dcterms:created xsi:type="dcterms:W3CDTF">2006-08-16T00:00:00Z</dcterms:created>
  <dcterms:modified xsi:type="dcterms:W3CDTF">2024-09-04T11:53:19Z</dcterms:modified>
  <dc:identifier>DAGO3_VcBy8</dc:identifier>
</cp:coreProperties>
</file>