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64" r:id="rId4"/>
  </p:sldMasterIdLst>
  <p:notesMasterIdLst>
    <p:notesMasterId r:id="rId7"/>
  </p:notesMasterIdLst>
  <p:handoutMasterIdLst>
    <p:handoutMasterId r:id="rId8"/>
  </p:handoutMasterIdLst>
  <p:sldIdLst>
    <p:sldId id="382" r:id="rId5"/>
    <p:sldId id="380" r:id="rId6"/>
  </p:sldIdLst>
  <p:sldSz cx="7772400" cy="10058400"/>
  <p:notesSz cx="7315200" cy="9601200"/>
  <p:custDataLst>
    <p:tags r:id="rId9"/>
  </p:custDataLst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  <p15:guide id="3" orient="horz" pos="89">
          <p15:clr>
            <a:srgbClr val="A4A3A4"/>
          </p15:clr>
        </p15:guide>
        <p15:guide id="4" orient="horz" pos="6257">
          <p15:clr>
            <a:srgbClr val="A4A3A4"/>
          </p15:clr>
        </p15:guide>
        <p15:guide id="5" pos="170">
          <p15:clr>
            <a:srgbClr val="A4A3A4"/>
          </p15:clr>
        </p15:guide>
        <p15:guide id="6" pos="4726">
          <p15:clr>
            <a:srgbClr val="A4A3A4"/>
          </p15:clr>
        </p15:guide>
        <p15:guide id="7" pos="90">
          <p15:clr>
            <a:srgbClr val="A4A3A4"/>
          </p15:clr>
        </p15:guide>
        <p15:guide id="8" pos="48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9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5"/>
    <a:srgbClr val="505050"/>
    <a:srgbClr val="000066"/>
    <a:srgbClr val="002050"/>
    <a:srgbClr val="0078D7"/>
    <a:srgbClr val="F2F2F2"/>
    <a:srgbClr val="4EB1FF"/>
    <a:srgbClr val="EAEAEA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6192" autoAdjust="0"/>
  </p:normalViewPr>
  <p:slideViewPr>
    <p:cSldViewPr snapToGrid="0">
      <p:cViewPr varScale="1">
        <p:scale>
          <a:sx n="57" d="100"/>
          <a:sy n="57" d="100"/>
        </p:scale>
        <p:origin x="605" y="67"/>
      </p:cViewPr>
      <p:guideLst>
        <p:guide orient="horz" pos="3168"/>
        <p:guide pos="2448"/>
        <p:guide orient="horz" pos="89"/>
        <p:guide orient="horz" pos="6257"/>
        <p:guide pos="170"/>
        <p:guide pos="4726"/>
        <p:guide pos="90"/>
        <p:guide pos="4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2550" y="-108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47" cy="480224"/>
          </a:xfrm>
          <a:prstGeom prst="rect">
            <a:avLst/>
          </a:prstGeom>
        </p:spPr>
        <p:txBody>
          <a:bodyPr vert="horz" lIns="96423" tIns="48211" rIns="96423" bIns="48211" rtlCol="0"/>
          <a:lstStyle>
            <a:lvl1pPr algn="l">
              <a:defRPr sz="13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13" y="1"/>
            <a:ext cx="3170247" cy="480224"/>
          </a:xfrm>
          <a:prstGeom prst="rect">
            <a:avLst/>
          </a:prstGeom>
        </p:spPr>
        <p:txBody>
          <a:bodyPr vert="horz" lIns="96423" tIns="48211" rIns="96423" bIns="48211" rtlCol="0"/>
          <a:lstStyle>
            <a:lvl1pPr algn="r">
              <a:defRPr sz="1300"/>
            </a:lvl1pPr>
          </a:lstStyle>
          <a:p>
            <a:fld id="{80FDBE82-DB33-4A42-A26D-F73FA15F750C}" type="datetimeFigureOut">
              <a:rPr lang="en-US" smtClean="0">
                <a:latin typeface="Segoe UI" panose="020B0502040204020203" pitchFamily="34" charset="0"/>
              </a:rPr>
              <a:t>1/6/2020</a:t>
            </a:fld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350"/>
            <a:ext cx="3170247" cy="480224"/>
          </a:xfrm>
          <a:prstGeom prst="rect">
            <a:avLst/>
          </a:prstGeom>
        </p:spPr>
        <p:txBody>
          <a:bodyPr vert="horz" lIns="96423" tIns="48211" rIns="96423" bIns="48211" rtlCol="0" anchor="b"/>
          <a:lstStyle>
            <a:lvl1pPr algn="l">
              <a:defRPr sz="13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13" y="9119350"/>
            <a:ext cx="3170247" cy="480224"/>
          </a:xfrm>
          <a:prstGeom prst="rect">
            <a:avLst/>
          </a:prstGeom>
        </p:spPr>
        <p:txBody>
          <a:bodyPr vert="horz" lIns="96423" tIns="48211" rIns="96423" bIns="48211" rtlCol="0" anchor="b"/>
          <a:lstStyle>
            <a:lvl1pPr algn="r">
              <a:defRPr sz="1300"/>
            </a:lvl1pPr>
          </a:lstStyle>
          <a:p>
            <a:fld id="{44AD8F4F-0B5E-4280-A543-B940FAF54865}" type="slidenum">
              <a:rPr lang="en-US" smtClean="0">
                <a:latin typeface="Segoe UI" panose="020B0502040204020203" pitchFamily="34" charset="0"/>
              </a:rPr>
              <a:t>‹#›</a:t>
            </a:fld>
            <a:endParaRPr 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6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7T18:24:10.787"/>
    </inkml:context>
    <inkml:brush xml:id="br0">
      <inkml:brushProperty name="width" value="0.05292" units="cm"/>
      <inkml:brushProperty name="height" value="0.05292" units="cm"/>
      <inkml:brushProperty name="ignorePressure" value="1"/>
    </inkml:brush>
  </inkml:definitions>
  <inkml:traceGroup>
    <inkml:annotationXML>
      <emma:emma xmlns:emma="http://www.w3.org/2003/04/emma" version="1.0">
        <emma:interpretation id="{DF54CFAE-96F1-4395-A5DF-FF5C092DB5F0}" emma:medium="tactile" emma:mode="ink">
          <msink:context xmlns:msink="http://schemas.microsoft.com/ink/2010/main" type="writingRegion" rotatedBoundingBox="423,3439 570,3439 570,3850 423,3850"/>
        </emma:interpretation>
      </emma:emma>
    </inkml:annotationXML>
    <inkml:traceGroup>
      <inkml:annotationXML>
        <emma:emma xmlns:emma="http://www.w3.org/2003/04/emma" version="1.0">
          <emma:interpretation id="{1E079259-0EEA-4DE9-BBBA-BD2F6B7B7525}" emma:medium="tactile" emma:mode="ink">
            <msink:context xmlns:msink="http://schemas.microsoft.com/ink/2010/main" type="paragraph" rotatedBoundingBox="423,3439 570,3439 570,3850 423,3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F6552E-78BF-4749-8981-B362D633F33E}" emma:medium="tactile" emma:mode="ink">
              <msink:context xmlns:msink="http://schemas.microsoft.com/ink/2010/main" type="line" rotatedBoundingBox="423,3439 570,3439 570,3850 423,3850"/>
            </emma:interpretation>
          </emma:emma>
        </inkml:annotationXML>
        <inkml:traceGroup>
          <inkml:annotationXML>
            <emma:emma xmlns:emma="http://www.w3.org/2003/04/emma" version="1.0">
              <emma:interpretation id="{BDF8D858-494C-4A15-9EB3-2421AB52FA6A}" emma:medium="tactile" emma:mode="ink">
                <msink:context xmlns:msink="http://schemas.microsoft.com/ink/2010/main" type="inkWord" rotatedBoundingBox="423,3439 570,3439 570,3850 423,3850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-131-395</inkml:trace>
          <inkml:trace contextRef="#ctx0" brushRef="#br0" timeOffset="-3599">1 1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17T18:24:13.168"/>
    </inkml:context>
    <inkml:brush xml:id="br0">
      <inkml:brushProperty name="width" value="0.05292" units="cm"/>
      <inkml:brushProperty name="height" value="0.05292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5D64501-36B0-462D-ABF4-465E0D10C927}" emma:medium="tactile" emma:mode="ink">
          <msink:context xmlns:msink="http://schemas.microsoft.com/ink/2010/main" type="writingRegion" rotatedBoundingBox="-26,1692 253,1692 253,1893 -26,1893"/>
        </emma:interpretation>
      </emma:emma>
    </inkml:annotationXML>
    <inkml:traceGroup>
      <inkml:annotationXML>
        <emma:emma xmlns:emma="http://www.w3.org/2003/04/emma" version="1.0">
          <emma:interpretation id="{C68707E9-68C4-436F-A121-B4520B0ADDCC}" emma:medium="tactile" emma:mode="ink">
            <msink:context xmlns:msink="http://schemas.microsoft.com/ink/2010/main" type="paragraph" rotatedBoundingBox="-26,1692 253,1692 253,1893 -26,18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B70051-970A-4ED6-BFDC-73E653FDAFE2}" emma:medium="tactile" emma:mode="ink">
              <msink:context xmlns:msink="http://schemas.microsoft.com/ink/2010/main" type="line" rotatedBoundingBox="-26,1692 253,1692 253,1893 -26,1893"/>
            </emma:interpretation>
          </emma:emma>
        </inkml:annotationXML>
        <inkml:traceGroup>
          <inkml:annotationXML>
            <emma:emma xmlns:emma="http://www.w3.org/2003/04/emma" version="1.0">
              <emma:interpretation id="{C3E8C40D-8A46-4380-A199-B5957BC1F5F5}" emma:medium="tactile" emma:mode="ink">
                <msink:context xmlns:msink="http://schemas.microsoft.com/ink/2010/main" type="inkWord" rotatedBoundingBox="-34,1865 229,1679 238,1692 -26,1878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☺</emma:literal>
                </emma:interpretation>
              </emma:one-of>
            </emma:emma>
          </inkml:annotationXML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1" cy="480060"/>
          </a:xfrm>
          <a:prstGeom prst="rect">
            <a:avLst/>
          </a:prstGeom>
        </p:spPr>
        <p:txBody>
          <a:bodyPr vert="horz" lIns="99055" tIns="49527" rIns="99055" bIns="49527" rtlCol="0"/>
          <a:lstStyle>
            <a:lvl1pPr algn="l">
              <a:defRPr sz="13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1" cy="480060"/>
          </a:xfrm>
          <a:prstGeom prst="rect">
            <a:avLst/>
          </a:prstGeom>
        </p:spPr>
        <p:txBody>
          <a:bodyPr vert="horz" lIns="99055" tIns="49527" rIns="99055" bIns="49527" rtlCol="0"/>
          <a:lstStyle>
            <a:lvl1pPr algn="r">
              <a:defRPr sz="1300"/>
            </a:lvl1pPr>
          </a:lstStyle>
          <a:p>
            <a:fld id="{71FEE22B-0833-DC44-B3FF-253950C068AC}" type="datetimeFigureOut">
              <a:rPr lang="en-US" smtClean="0">
                <a:latin typeface="Segoe UI" panose="020B0502040204020203" pitchFamily="34" charset="0"/>
              </a:rPr>
              <a:t>1/6/2020</a:t>
            </a:fld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717550"/>
            <a:ext cx="2784475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5" tIns="49527" rIns="99055" bIns="49527" rtlCol="0" anchor="ctr"/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9055" tIns="49527" rIns="99055" bIns="495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1" cy="480060"/>
          </a:xfrm>
          <a:prstGeom prst="rect">
            <a:avLst/>
          </a:prstGeom>
        </p:spPr>
        <p:txBody>
          <a:bodyPr vert="horz" lIns="99055" tIns="49527" rIns="99055" bIns="49527" rtlCol="0" anchor="b"/>
          <a:lstStyle>
            <a:lvl1pPr algn="l">
              <a:defRPr sz="13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1" cy="480060"/>
          </a:xfrm>
          <a:prstGeom prst="rect">
            <a:avLst/>
          </a:prstGeom>
        </p:spPr>
        <p:txBody>
          <a:bodyPr vert="horz" lIns="99055" tIns="49527" rIns="99055" bIns="49527" rtlCol="0" anchor="b"/>
          <a:lstStyle>
            <a:lvl1pPr algn="r">
              <a:defRPr sz="1300"/>
            </a:lvl1pPr>
          </a:lstStyle>
          <a:p>
            <a:fld id="{8AFD9401-0C6A-9A41-B746-1CCBF2A839C1}" type="slidenum">
              <a:rPr lang="en-US" smtClean="0">
                <a:latin typeface="Segoe UI" panose="020B0502040204020203" pitchFamily="34" charset="0"/>
              </a:rPr>
              <a:t>‹#›</a:t>
            </a:fld>
            <a:endParaRPr 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5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Segoe UI" panose="020B0502040204020203" pitchFamily="34" charset="0"/>
        <a:ea typeface="+mn-ea"/>
        <a:cs typeface="+mn-cs"/>
        <a:sym typeface="Segoe UI" panose="020B0502040204020203" pitchFamily="34" charset="0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Segoe UI" panose="020B0502040204020203" pitchFamily="34" charset="0"/>
        <a:ea typeface="+mn-ea"/>
        <a:cs typeface="+mn-cs"/>
        <a:sym typeface="Segoe UI" panose="020B0502040204020203" pitchFamily="34" charset="0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Segoe UI" panose="020B0502040204020203" pitchFamily="34" charset="0"/>
        <a:ea typeface="+mn-ea"/>
        <a:cs typeface="+mn-cs"/>
        <a:sym typeface="Segoe UI" panose="020B0502040204020203" pitchFamily="34" charset="0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Segoe UI" panose="020B0502040204020203" pitchFamily="34" charset="0"/>
        <a:ea typeface="+mn-ea"/>
        <a:cs typeface="+mn-cs"/>
        <a:sym typeface="Segoe UI" panose="020B0502040204020203" pitchFamily="34" charset="0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Segoe UI" panose="020B0502040204020203" pitchFamily="34" charset="0"/>
        <a:ea typeface="+mn-ea"/>
        <a:cs typeface="+mn-cs"/>
        <a:sym typeface="Segoe UI" panose="020B0502040204020203" pitchFamily="34" charset="0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&amp;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38391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8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640612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" name="think-cell Slide" r:id="rId5" imgW="377" imgH="377" progId="TCLayout.ActiveDocument.1">
                  <p:embed/>
                </p:oleObj>
              </mc:Choice>
              <mc:Fallback>
                <p:oleObj name="think-cell Slide" r:id="rId5" imgW="377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"/>
            <a:ext cx="7772400" cy="947528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943100" y="9500881"/>
            <a:ext cx="5343525" cy="557520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51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96168" y="2346961"/>
            <a:ext cx="7580064" cy="6687312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7286626" y="9500882"/>
            <a:ext cx="485774" cy="557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FAADACFB-7C71-4E89-89D2-7BBA40B7BF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txStyles>
    <p:titleStyle>
      <a:lvl1pPr marL="0" algn="l" defTabSz="693885" rtl="0" eaLnBrk="1" latinLnBrk="0" hangingPunct="1">
        <a:lnSpc>
          <a:spcPct val="90000"/>
        </a:lnSpc>
        <a:spcBef>
          <a:spcPct val="0"/>
        </a:spcBef>
        <a:buNone/>
        <a:defRPr lang="en-US" sz="2551" kern="1200" spc="-37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693885" rtl="0" eaLnBrk="1" latinLnBrk="0" hangingPunct="1">
        <a:spcBef>
          <a:spcPts val="1148"/>
        </a:spcBef>
        <a:buClr>
          <a:srgbClr val="0072C6"/>
        </a:buClr>
        <a:buSzPct val="100000"/>
        <a:buFont typeface="Wingdings" pitchFamily="2" charset="2"/>
        <a:buNone/>
        <a:defRPr sz="153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303590" indent="-123966" algn="l" defTabSz="693885" rtl="0" eaLnBrk="1" latinLnBrk="0" hangingPunct="1">
        <a:spcBef>
          <a:spcPct val="20000"/>
        </a:spcBef>
        <a:buFont typeface="Arial" pitchFamily="34" charset="0"/>
        <a:buChar char="•"/>
        <a:defRPr sz="1148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485744" indent="-110473" algn="l" defTabSz="693885" rtl="0" eaLnBrk="1" latinLnBrk="0" hangingPunct="1">
        <a:spcBef>
          <a:spcPct val="20000"/>
        </a:spcBef>
        <a:buFont typeface="Arial" pitchFamily="34" charset="0"/>
        <a:buChar char="•"/>
        <a:defRPr sz="102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667898" indent="-113003" algn="l" defTabSz="693885" rtl="0" eaLnBrk="1" latinLnBrk="0" hangingPunct="1">
        <a:spcBef>
          <a:spcPct val="20000"/>
        </a:spcBef>
        <a:buFont typeface="Arial" pitchFamily="34" charset="0"/>
        <a:buChar char="–"/>
        <a:defRPr sz="893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819693" indent="-114690" algn="l" defTabSz="693885" rtl="0" eaLnBrk="1" latinLnBrk="0" hangingPunct="1">
        <a:spcBef>
          <a:spcPct val="20000"/>
        </a:spcBef>
        <a:buFont typeface="Arial" pitchFamily="34" charset="0"/>
        <a:buChar char="»"/>
        <a:defRPr sz="893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908183" indent="-173471" algn="l" defTabSz="693885" rtl="0" eaLnBrk="1" latinLnBrk="0" hangingPunct="1">
        <a:spcBef>
          <a:spcPct val="20000"/>
        </a:spcBef>
        <a:buFont typeface="Arial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255125" indent="-173471" algn="l" defTabSz="693885" rtl="0" eaLnBrk="1" latinLnBrk="0" hangingPunct="1">
        <a:spcBef>
          <a:spcPct val="20000"/>
        </a:spcBef>
        <a:buFont typeface="Arial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602069" indent="-173471" algn="l" defTabSz="693885" rtl="0" eaLnBrk="1" latinLnBrk="0" hangingPunct="1">
        <a:spcBef>
          <a:spcPct val="20000"/>
        </a:spcBef>
        <a:buFont typeface="Arial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2949010" indent="-173471" algn="l" defTabSz="693885" rtl="0" eaLnBrk="1" latinLnBrk="0" hangingPunct="1">
        <a:spcBef>
          <a:spcPct val="20000"/>
        </a:spcBef>
        <a:buFont typeface="Arial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3885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1pPr>
      <a:lvl2pPr marL="346943" algn="l" defTabSz="693885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2pPr>
      <a:lvl3pPr marL="693885" algn="l" defTabSz="693885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3pPr>
      <a:lvl4pPr marL="1040828" algn="l" defTabSz="693885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387770" algn="l" defTabSz="693885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734712" algn="l" defTabSz="693885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081654" algn="l" defTabSz="693885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428597" algn="l" defTabSz="693885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2775540" algn="l" defTabSz="693885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na01.safelinks.protection.outlook.com/?url=http://landing.bittitan.com/Cloud123.html?LS%3DDistributor%26LD%3DMicrosoft%26URLS%3DMSFTEmail&amp;data=02|01|Daniel.Goldberg@microsoft.com|9922f5e381544aad462108d498c6b0ce|72f988bf86f141af91ab2d7cd011db47|1|0|636301426520186142&amp;sdata=WA7gCEFaE8rDIXzPZ8Ve903397cCJ2I0kXiu%2BKYyJZM%3D&amp;reserved=0" TargetMode="Externa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76F0379-EEE1-46FD-85CC-DEB297A7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21"/>
            <a:ext cx="7772400" cy="2895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C8BDF-5C9D-48F3-B7D7-49CE8C6016F8}"/>
              </a:ext>
            </a:extLst>
          </p:cNvPr>
          <p:cNvSpPr txBox="1"/>
          <p:nvPr/>
        </p:nvSpPr>
        <p:spPr>
          <a:xfrm>
            <a:off x="0" y="1769583"/>
            <a:ext cx="7772400" cy="5322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Ingram Micro Server Deals (Renewals/AHUB)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7D02F-C396-415B-9B0B-8191AD11601D}"/>
              </a:ext>
            </a:extLst>
          </p:cNvPr>
          <p:cNvSpPr txBox="1"/>
          <p:nvPr/>
        </p:nvSpPr>
        <p:spPr>
          <a:xfrm>
            <a:off x="127334" y="141372"/>
            <a:ext cx="3985146" cy="5595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IN THE HOUSE!!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901A7-4B8D-4660-A44E-216CC5DDCDE6}"/>
              </a:ext>
            </a:extLst>
          </p:cNvPr>
          <p:cNvSpPr txBox="1"/>
          <p:nvPr/>
        </p:nvSpPr>
        <p:spPr>
          <a:xfrm>
            <a:off x="0" y="3075140"/>
            <a:ext cx="7772400" cy="1619690"/>
          </a:xfrm>
          <a:prstGeom prst="rect">
            <a:avLst/>
          </a:prstGeom>
          <a:ln w="3175"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What? 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1600" b="1" dirty="0">
                <a:latin typeface="Segoe UI" pitchFamily="34" charset="0"/>
                <a:cs typeface="Segoe UI" pitchFamily="34" charset="0"/>
              </a:rPr>
              <a:t>Server Deals (Renewals/AHUB)</a:t>
            </a:r>
          </a:p>
          <a:p>
            <a:endParaRPr lang="en-US" sz="1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When? 	This Wednesday, May 31</a:t>
            </a:r>
            <a:r>
              <a:rPr lang="en-US" sz="1600" b="1" baseline="30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st</a:t>
            </a:r>
          </a:p>
          <a:p>
            <a:endParaRPr lang="en-US" sz="1600" b="1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600" b="1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Where? 	Ingram Micro -  Buffalo, NY Headquarters </a:t>
            </a:r>
          </a:p>
          <a:p>
            <a:endParaRPr lang="en-US" sz="1600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>
                <a:highlight>
                  <a:srgbClr val="800080"/>
                </a:highlight>
                <a:latin typeface="Segoe UI" pitchFamily="34" charset="0"/>
                <a:ea typeface="Segoe UI" pitchFamily="34" charset="0"/>
                <a:cs typeface="Segoe UI" pitchFamily="34" charset="0"/>
              </a:rPr>
              <a:t>__________________________________________________________________________________________</a:t>
            </a:r>
          </a:p>
          <a:p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This Wednesday, May 31</a:t>
            </a:r>
            <a:r>
              <a:rPr lang="en-US" sz="1600" baseline="30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st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Microsoft Partner </a:t>
            </a:r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incentive offers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CSP Power-Up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ConnectWise O365 20% Partner Incentive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SkyKick O365 60% off Migration and Back-Up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BitTitan O365 Free Migration with Cloud 123 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Ingram Micro Partner </a:t>
            </a:r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incentive offer:</a:t>
            </a:r>
          </a:p>
          <a:p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Are you ready to launch $5k of Azure business? Get a jumpstart with the Azure Starter Kit 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(See the back for offer details)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D51BD-622B-498A-87BC-12A1FD26AA20}"/>
              </a:ext>
            </a:extLst>
          </p:cNvPr>
          <p:cNvSpPr txBox="1"/>
          <p:nvPr/>
        </p:nvSpPr>
        <p:spPr>
          <a:xfrm>
            <a:off x="0" y="6414448"/>
            <a:ext cx="7772400" cy="248389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marL="171450" indent="-171450">
              <a:buFont typeface="Wingdings" pitchFamily="2" charset="2"/>
              <a:buChar char="§"/>
            </a:pPr>
            <a:endParaRPr lang="en-US" sz="1600" dirty="0" err="1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34A0A-82A9-4271-86EE-1241DC4819BA}"/>
              </a:ext>
            </a:extLst>
          </p:cNvPr>
          <p:cNvSpPr txBox="1"/>
          <p:nvPr/>
        </p:nvSpPr>
        <p:spPr>
          <a:xfrm>
            <a:off x="0" y="9312038"/>
            <a:ext cx="7772400" cy="718937"/>
          </a:xfrm>
          <a:prstGeom prst="rect">
            <a:avLst/>
          </a:prstGeom>
          <a:solidFill>
            <a:srgbClr val="505050"/>
          </a:solidFill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Ready, set, go! There will be lunch &amp; prizes !!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600" dirty="0" err="1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0D3BB-F085-4441-9E28-FEE9C5DE785D}"/>
              </a:ext>
            </a:extLst>
          </p:cNvPr>
          <p:cNvSpPr txBox="1"/>
          <p:nvPr/>
        </p:nvSpPr>
        <p:spPr>
          <a:xfrm>
            <a:off x="2661920" y="2301846"/>
            <a:ext cx="2357120" cy="583594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pPr marL="171450" indent="-171450">
              <a:buFont typeface="Wingdings" pitchFamily="2" charset="2"/>
              <a:buChar char="§"/>
            </a:pPr>
            <a:endParaRPr lang="en-US" sz="1600" dirty="0" err="1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DC822-B882-4442-A04A-DD4C3E08A235}"/>
              </a:ext>
            </a:extLst>
          </p:cNvPr>
          <p:cNvSpPr txBox="1"/>
          <p:nvPr/>
        </p:nvSpPr>
        <p:spPr>
          <a:xfrm>
            <a:off x="2661920" y="2301846"/>
            <a:ext cx="2357120" cy="58359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wrap="square" lIns="91440" tIns="91440" rIns="91440" bIns="91440" rtlCol="0" anchor="t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BLITZ DAY!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5293C2-929E-481C-8D11-C2A56C9D3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37845"/>
              </p:ext>
            </p:extLst>
          </p:nvPr>
        </p:nvGraphicFramePr>
        <p:xfrm>
          <a:off x="0" y="553626"/>
          <a:ext cx="776176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531">
                  <a:extLst>
                    <a:ext uri="{9D8B030D-6E8A-4147-A177-3AD203B41FA5}">
                      <a16:colId xmlns:a16="http://schemas.microsoft.com/office/drawing/2014/main" val="1721122438"/>
                    </a:ext>
                  </a:extLst>
                </a:gridCol>
                <a:gridCol w="1642219">
                  <a:extLst>
                    <a:ext uri="{9D8B030D-6E8A-4147-A177-3AD203B41FA5}">
                      <a16:colId xmlns:a16="http://schemas.microsoft.com/office/drawing/2014/main" val="3583543614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132320821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2892556002"/>
                    </a:ext>
                  </a:extLst>
                </a:gridCol>
              </a:tblGrid>
              <a:tr h="201758">
                <a:tc>
                  <a:txBody>
                    <a:bodyPr/>
                    <a:lstStyle/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ConnectWise 20% Office 365 Partner Incentive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 June 27th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SkyKick – Save 60% off Office 365 Migrations and Backup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 June 17th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BitTitan Office 365 FREE Migration Offer /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MSPComplete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licenses 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 June 17th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CSP Cloud Power Up Incentives 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 June 30th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 Net Seat Adds of Office 365 -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 the managed SMB customer base of the ConnectWise partner community and drive partner focus on CSP sales in the US.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ConnectWise MSP must be signed up for Q3 incentive to qualify for payout.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only $18 per seat (a 60% discount), 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partners get 12 months of Office 365 Cloud Backup AND receive a FREE email migration.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 these simple Cloud 1-2-3 steps: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Register here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select your US distributor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Complete your US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distributor intake form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Get FREE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MSPComplete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licenses once approved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partner registered to sell Office 365 CSP in the SMB space (0–500 seats) is eligible.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365  - Win New Customers! </a:t>
                      </a:r>
                    </a:p>
                    <a:p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customer acquisition and up-sell to premium SKUs! Up to $73 per O365 seat*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938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all qualifying new customer adds after the 3rd customer add with 5 seats each.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6419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538F83-EACB-4941-BEBC-CBAEB12FF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37269"/>
              </p:ext>
            </p:extLst>
          </p:nvPr>
        </p:nvGraphicFramePr>
        <p:xfrm>
          <a:off x="0" y="11731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3466114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MSFT-Led Offers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9851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418C00-40DD-4F59-9CEF-FD4E6A4BC22E}"/>
                  </a:ext>
                </a:extLst>
              </p14:cNvPr>
              <p14:cNvContentPartPr/>
              <p14:nvPr/>
            </p14:nvContentPartPr>
            <p14:xfrm>
              <a:off x="152310" y="1238220"/>
              <a:ext cx="47880" cy="142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418C00-40DD-4F59-9CEF-FD4E6A4BC22E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6AFE7B-39AD-4F6F-A95A-FCE138C084D5}"/>
                  </a:ext>
                </a:extLst>
              </p14:cNvPr>
              <p14:cNvContentPartPr/>
              <p14:nvPr/>
            </p14:nvContentPartPr>
            <p14:xfrm>
              <a:off x="-330" y="8569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6AFE7B-39AD-4F6F-A95A-FCE138C084D5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A9BF215-7BC0-4A68-8BF8-09AB9266E431}"/>
                  </a:ext>
                </a:extLst>
              </p14:cNvPr>
              <p14:cNvContentPartPr/>
              <p14:nvPr/>
            </p14:nvContentPartPr>
            <p14:xfrm>
              <a:off x="-9690" y="609300"/>
              <a:ext cx="95760" cy="67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A9BF215-7BC0-4A68-8BF8-09AB9266E431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D9557A2-E3A5-4C2A-B9A9-9290FF7C1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01703"/>
              </p:ext>
            </p:extLst>
          </p:nvPr>
        </p:nvGraphicFramePr>
        <p:xfrm>
          <a:off x="-9690" y="4999426"/>
          <a:ext cx="77981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132">
                  <a:extLst>
                    <a:ext uri="{9D8B030D-6E8A-4147-A177-3AD203B41FA5}">
                      <a16:colId xmlns:a16="http://schemas.microsoft.com/office/drawing/2014/main" val="3466114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Ingram Micro -Led Offers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9851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86B769-7450-494E-9550-6ACF7B60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330735"/>
              </p:ext>
            </p:extLst>
          </p:nvPr>
        </p:nvGraphicFramePr>
        <p:xfrm>
          <a:off x="15207" y="5418393"/>
          <a:ext cx="774833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2081618815"/>
                    </a:ext>
                  </a:extLst>
                </a:gridCol>
              </a:tblGrid>
              <a:tr h="20175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you ready to launch $5k of Azure business? Get a jumpstart with the Azure Starter Kit  -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Maximize your investment - Spend $5k on Azure through the Ingram Micro marketplace and receive: </a:t>
                      </a:r>
                    </a:p>
                    <a:p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30-day Cloud Tech Support with Advanced Support for Partners* -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and personalized service including: 1) Personal 1:1 on-boarding call to activate and set up service and a Partner Dedicated Services Account Manager to serve as your personal support advisor; 2) Proactive partner guidance &amp; training so you’re ready for what’s next and less than 1 hour incident response time for your most critical issues / *$1,250 sign up will be covered by Ingram Micro through the Azure Starter Kit; reimbursed via IM Cloud Marketplace </a:t>
                      </a:r>
                    </a:p>
                    <a:p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NetEnrich Azure Migration &amp; Managed Services -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choice of any of the below services (a *$2,000 value): 1 Back-up migration &amp; 3 months Managed Service and 1 ASR (DR) migration &amp; 3 months Managed Service / 2 server assessment and 2 VM migration &amp; 3 months Managed Service</a:t>
                      </a:r>
                    </a:p>
                    <a:p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1:1 Azure Consultation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Ingram Micro will provide a private 1:1 Azure consultation with a Dedicated Azure Technology Specialist. 60-Day Checkpoint - A Microsoft rep will make a personal touch to the partner at a 60-day checkpoint. This personal connection is there to help you use what you own and share best practices and guidance on how to best leverage Azure.</a:t>
                      </a:r>
                    </a:p>
                    <a:p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66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3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Y15 Enterprise identity theme">
  <a:themeElements>
    <a:clrScheme name="Custom 11">
      <a:dk1>
        <a:srgbClr val="000000"/>
      </a:dk1>
      <a:lt1>
        <a:srgbClr val="FFFFFF"/>
      </a:lt1>
      <a:dk2>
        <a:srgbClr val="DC3C00"/>
      </a:dk2>
      <a:lt2>
        <a:srgbClr val="797A7D"/>
      </a:lt2>
      <a:accent1>
        <a:srgbClr val="DC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00188F"/>
      </a:hlink>
      <a:folHlink>
        <a:srgbClr val="FFB900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5 EPG Presentation Template_External_16x9_Light" id="{02C1EF95-F625-4D1A-A9C0-7B9640DFA217}" vid="{66D4A03C-A44C-46AD-A0EB-45C928C94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38594AFA004643BCFB8BC60ECDA9BC" ma:contentTypeVersion="0" ma:contentTypeDescription="Create a new document." ma:contentTypeScope="" ma:versionID="7ebc80e6671ed775e66267255bf49b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33365d1a47fbd5fea513602e613659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CC8CBE-3BAD-432A-9110-3A0032A78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5AAEB4-01E4-4650-9435-A2FD9B228F3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61418D-DE9B-4ABA-96B8-C2D398DFCB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FY15 EPG Presentation Template_External_16x9_Light</Template>
  <TotalTime>0</TotalTime>
  <Words>592</Words>
  <Application>Microsoft Office PowerPoint</Application>
  <PresentationFormat>Custom</PresentationFormat>
  <Paragraphs>77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Segoe UI</vt:lpstr>
      <vt:lpstr>Segoe UI Light</vt:lpstr>
      <vt:lpstr>Wingdings</vt:lpstr>
      <vt:lpstr>FY15 Enterprise identity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Reinventing Productivity for Local Government</dc:title>
  <dc:creator/>
  <cp:lastModifiedBy/>
  <cp:revision>1</cp:revision>
  <dcterms:created xsi:type="dcterms:W3CDTF">2016-11-28T17:52:58Z</dcterms:created>
  <dcterms:modified xsi:type="dcterms:W3CDTF">2020-01-06T21:18:50Z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0x0101000138594AFA004643BCFB8BC60ECDA9BC</vt:lpwstr>
  </property>
  <property fmtid="{D5CDD505-2E9C-101B-9397-08002B2CF9AE}" pid="3" name="_dlc_DocIdItemGuid">
    <vt:lpwstr>68092724-18b2-47aa-b80a-13c53106074a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v-liscul@microsoft.com</vt:lpwstr>
  </property>
  <property fmtid="{D5CDD505-2E9C-101B-9397-08002B2CF9AE}" pid="7" name="MSIP_Label_f42aa342-8706-4288-bd11-ebb85995028c_SetDate">
    <vt:lpwstr>2018-08-24T16:41:39.8964983Z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