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172200" cy="4171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05050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682771"/>
            <a:ext cx="5246370" cy="1452457"/>
          </a:xfrm>
        </p:spPr>
        <p:txBody>
          <a:bodyPr anchor="b"/>
          <a:lstStyle>
            <a:lvl1pPr algn="ctr">
              <a:defRPr sz="3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2191240"/>
            <a:ext cx="4629150" cy="1007255"/>
          </a:xfrm>
        </p:spPr>
        <p:txBody>
          <a:bodyPr/>
          <a:lstStyle>
            <a:lvl1pPr marL="0" indent="0" algn="ctr">
              <a:buNone/>
              <a:defRPr sz="1460"/>
            </a:lvl1pPr>
            <a:lvl2pPr marL="278115" indent="0" algn="ctr">
              <a:buNone/>
              <a:defRPr sz="1217"/>
            </a:lvl2pPr>
            <a:lvl3pPr marL="556230" indent="0" algn="ctr">
              <a:buNone/>
              <a:defRPr sz="1095"/>
            </a:lvl3pPr>
            <a:lvl4pPr marL="834344" indent="0" algn="ctr">
              <a:buNone/>
              <a:defRPr sz="973"/>
            </a:lvl4pPr>
            <a:lvl5pPr marL="1112459" indent="0" algn="ctr">
              <a:buNone/>
              <a:defRPr sz="973"/>
            </a:lvl5pPr>
            <a:lvl6pPr marL="1390574" indent="0" algn="ctr">
              <a:buNone/>
              <a:defRPr sz="973"/>
            </a:lvl6pPr>
            <a:lvl7pPr marL="1668689" indent="0" algn="ctr">
              <a:buNone/>
              <a:defRPr sz="973"/>
            </a:lvl7pPr>
            <a:lvl8pPr marL="1946803" indent="0" algn="ctr">
              <a:buNone/>
              <a:defRPr sz="973"/>
            </a:lvl8pPr>
            <a:lvl9pPr marL="2224918" indent="0" algn="ctr">
              <a:buNone/>
              <a:defRPr sz="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1" y="222118"/>
            <a:ext cx="1330881" cy="3535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222118"/>
            <a:ext cx="3915489" cy="35355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1040092"/>
            <a:ext cx="5323523" cy="1735415"/>
          </a:xfrm>
        </p:spPr>
        <p:txBody>
          <a:bodyPr anchor="b"/>
          <a:lstStyle>
            <a:lvl1pPr>
              <a:defRPr sz="3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791924"/>
            <a:ext cx="5323523" cy="912614"/>
          </a:xfrm>
        </p:spPr>
        <p:txBody>
          <a:bodyPr/>
          <a:lstStyle>
            <a:lvl1pPr marL="0" indent="0">
              <a:buNone/>
              <a:defRPr sz="1460">
                <a:solidFill>
                  <a:schemeClr val="tx1"/>
                </a:solidFill>
              </a:defRPr>
            </a:lvl1pPr>
            <a:lvl2pPr marL="278115" indent="0">
              <a:buNone/>
              <a:defRPr sz="1217">
                <a:solidFill>
                  <a:schemeClr val="tx1">
                    <a:tint val="75000"/>
                  </a:schemeClr>
                </a:solidFill>
              </a:defRPr>
            </a:lvl2pPr>
            <a:lvl3pPr marL="556230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3pPr>
            <a:lvl4pPr marL="834344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4pPr>
            <a:lvl5pPr marL="1112459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5pPr>
            <a:lvl6pPr marL="1390574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6pPr>
            <a:lvl7pPr marL="1668689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7pPr>
            <a:lvl8pPr marL="1946803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8pPr>
            <a:lvl9pPr marL="2224918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1110589"/>
            <a:ext cx="2623185" cy="2647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1110589"/>
            <a:ext cx="2623185" cy="2647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222119"/>
            <a:ext cx="5323523" cy="806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1022708"/>
            <a:ext cx="2611130" cy="501213"/>
          </a:xfrm>
        </p:spPr>
        <p:txBody>
          <a:bodyPr anchor="b"/>
          <a:lstStyle>
            <a:lvl1pPr marL="0" indent="0">
              <a:buNone/>
              <a:defRPr sz="1460" b="1"/>
            </a:lvl1pPr>
            <a:lvl2pPr marL="278115" indent="0">
              <a:buNone/>
              <a:defRPr sz="1217" b="1"/>
            </a:lvl2pPr>
            <a:lvl3pPr marL="556230" indent="0">
              <a:buNone/>
              <a:defRPr sz="1095" b="1"/>
            </a:lvl3pPr>
            <a:lvl4pPr marL="834344" indent="0">
              <a:buNone/>
              <a:defRPr sz="973" b="1"/>
            </a:lvl4pPr>
            <a:lvl5pPr marL="1112459" indent="0">
              <a:buNone/>
              <a:defRPr sz="973" b="1"/>
            </a:lvl5pPr>
            <a:lvl6pPr marL="1390574" indent="0">
              <a:buNone/>
              <a:defRPr sz="973" b="1"/>
            </a:lvl6pPr>
            <a:lvl7pPr marL="1668689" indent="0">
              <a:buNone/>
              <a:defRPr sz="973" b="1"/>
            </a:lvl7pPr>
            <a:lvl8pPr marL="1946803" indent="0">
              <a:buNone/>
              <a:defRPr sz="973" b="1"/>
            </a:lvl8pPr>
            <a:lvl9pPr marL="2224918" indent="0">
              <a:buNone/>
              <a:defRPr sz="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523920"/>
            <a:ext cx="2611130" cy="2241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7" y="1022708"/>
            <a:ext cx="2623989" cy="501213"/>
          </a:xfrm>
        </p:spPr>
        <p:txBody>
          <a:bodyPr anchor="b"/>
          <a:lstStyle>
            <a:lvl1pPr marL="0" indent="0">
              <a:buNone/>
              <a:defRPr sz="1460" b="1"/>
            </a:lvl1pPr>
            <a:lvl2pPr marL="278115" indent="0">
              <a:buNone/>
              <a:defRPr sz="1217" b="1"/>
            </a:lvl2pPr>
            <a:lvl3pPr marL="556230" indent="0">
              <a:buNone/>
              <a:defRPr sz="1095" b="1"/>
            </a:lvl3pPr>
            <a:lvl4pPr marL="834344" indent="0">
              <a:buNone/>
              <a:defRPr sz="973" b="1"/>
            </a:lvl4pPr>
            <a:lvl5pPr marL="1112459" indent="0">
              <a:buNone/>
              <a:defRPr sz="973" b="1"/>
            </a:lvl5pPr>
            <a:lvl6pPr marL="1390574" indent="0">
              <a:buNone/>
              <a:defRPr sz="973" b="1"/>
            </a:lvl6pPr>
            <a:lvl7pPr marL="1668689" indent="0">
              <a:buNone/>
              <a:defRPr sz="973" b="1"/>
            </a:lvl7pPr>
            <a:lvl8pPr marL="1946803" indent="0">
              <a:buNone/>
              <a:defRPr sz="973" b="1"/>
            </a:lvl8pPr>
            <a:lvl9pPr marL="2224918" indent="0">
              <a:buNone/>
              <a:defRPr sz="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7" y="1523920"/>
            <a:ext cx="2623989" cy="22414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8130"/>
            <a:ext cx="1990695" cy="973455"/>
          </a:xfrm>
        </p:spPr>
        <p:txBody>
          <a:bodyPr anchor="b"/>
          <a:lstStyle>
            <a:lvl1pPr>
              <a:defRPr sz="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600684"/>
            <a:ext cx="3124676" cy="2964789"/>
          </a:xfrm>
        </p:spPr>
        <p:txBody>
          <a:bodyPr/>
          <a:lstStyle>
            <a:lvl1pPr>
              <a:defRPr sz="1947"/>
            </a:lvl1pPr>
            <a:lvl2pPr>
              <a:defRPr sz="1703"/>
            </a:lvl2pPr>
            <a:lvl3pPr>
              <a:defRPr sz="1460"/>
            </a:lvl3pPr>
            <a:lvl4pPr>
              <a:defRPr sz="1217"/>
            </a:lvl4pPr>
            <a:lvl5pPr>
              <a:defRPr sz="1217"/>
            </a:lvl5pPr>
            <a:lvl6pPr>
              <a:defRPr sz="1217"/>
            </a:lvl6pPr>
            <a:lvl7pPr>
              <a:defRPr sz="1217"/>
            </a:lvl7pPr>
            <a:lvl8pPr>
              <a:defRPr sz="1217"/>
            </a:lvl8pPr>
            <a:lvl9pPr>
              <a:defRPr sz="12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51585"/>
            <a:ext cx="1990695" cy="2318716"/>
          </a:xfrm>
        </p:spPr>
        <p:txBody>
          <a:bodyPr/>
          <a:lstStyle>
            <a:lvl1pPr marL="0" indent="0">
              <a:buNone/>
              <a:defRPr sz="973"/>
            </a:lvl1pPr>
            <a:lvl2pPr marL="278115" indent="0">
              <a:buNone/>
              <a:defRPr sz="852"/>
            </a:lvl2pPr>
            <a:lvl3pPr marL="556230" indent="0">
              <a:buNone/>
              <a:defRPr sz="730"/>
            </a:lvl3pPr>
            <a:lvl4pPr marL="834344" indent="0">
              <a:buNone/>
              <a:defRPr sz="608"/>
            </a:lvl4pPr>
            <a:lvl5pPr marL="1112459" indent="0">
              <a:buNone/>
              <a:defRPr sz="608"/>
            </a:lvl5pPr>
            <a:lvl6pPr marL="1390574" indent="0">
              <a:buNone/>
              <a:defRPr sz="608"/>
            </a:lvl6pPr>
            <a:lvl7pPr marL="1668689" indent="0">
              <a:buNone/>
              <a:defRPr sz="608"/>
            </a:lvl7pPr>
            <a:lvl8pPr marL="1946803" indent="0">
              <a:buNone/>
              <a:defRPr sz="608"/>
            </a:lvl8pPr>
            <a:lvl9pPr marL="2224918" indent="0">
              <a:buNone/>
              <a:defRPr sz="6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8130"/>
            <a:ext cx="1990695" cy="973455"/>
          </a:xfrm>
        </p:spPr>
        <p:txBody>
          <a:bodyPr anchor="b"/>
          <a:lstStyle>
            <a:lvl1pPr>
              <a:defRPr sz="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600684"/>
            <a:ext cx="3124676" cy="2964789"/>
          </a:xfrm>
        </p:spPr>
        <p:txBody>
          <a:bodyPr anchor="t"/>
          <a:lstStyle>
            <a:lvl1pPr marL="0" indent="0">
              <a:buNone/>
              <a:defRPr sz="1947"/>
            </a:lvl1pPr>
            <a:lvl2pPr marL="278115" indent="0">
              <a:buNone/>
              <a:defRPr sz="1703"/>
            </a:lvl2pPr>
            <a:lvl3pPr marL="556230" indent="0">
              <a:buNone/>
              <a:defRPr sz="1460"/>
            </a:lvl3pPr>
            <a:lvl4pPr marL="834344" indent="0">
              <a:buNone/>
              <a:defRPr sz="1217"/>
            </a:lvl4pPr>
            <a:lvl5pPr marL="1112459" indent="0">
              <a:buNone/>
              <a:defRPr sz="1217"/>
            </a:lvl5pPr>
            <a:lvl6pPr marL="1390574" indent="0">
              <a:buNone/>
              <a:defRPr sz="1217"/>
            </a:lvl6pPr>
            <a:lvl7pPr marL="1668689" indent="0">
              <a:buNone/>
              <a:defRPr sz="1217"/>
            </a:lvl7pPr>
            <a:lvl8pPr marL="1946803" indent="0">
              <a:buNone/>
              <a:defRPr sz="1217"/>
            </a:lvl8pPr>
            <a:lvl9pPr marL="2224918" indent="0">
              <a:buNone/>
              <a:defRPr sz="12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51585"/>
            <a:ext cx="1990695" cy="2318716"/>
          </a:xfrm>
        </p:spPr>
        <p:txBody>
          <a:bodyPr/>
          <a:lstStyle>
            <a:lvl1pPr marL="0" indent="0">
              <a:buNone/>
              <a:defRPr sz="973"/>
            </a:lvl1pPr>
            <a:lvl2pPr marL="278115" indent="0">
              <a:buNone/>
              <a:defRPr sz="852"/>
            </a:lvl2pPr>
            <a:lvl3pPr marL="556230" indent="0">
              <a:buNone/>
              <a:defRPr sz="730"/>
            </a:lvl3pPr>
            <a:lvl4pPr marL="834344" indent="0">
              <a:buNone/>
              <a:defRPr sz="608"/>
            </a:lvl4pPr>
            <a:lvl5pPr marL="1112459" indent="0">
              <a:buNone/>
              <a:defRPr sz="608"/>
            </a:lvl5pPr>
            <a:lvl6pPr marL="1390574" indent="0">
              <a:buNone/>
              <a:defRPr sz="608"/>
            </a:lvl6pPr>
            <a:lvl7pPr marL="1668689" indent="0">
              <a:buNone/>
              <a:defRPr sz="608"/>
            </a:lvl7pPr>
            <a:lvl8pPr marL="1946803" indent="0">
              <a:buNone/>
              <a:defRPr sz="608"/>
            </a:lvl8pPr>
            <a:lvl9pPr marL="2224918" indent="0">
              <a:buNone/>
              <a:defRPr sz="6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222119"/>
            <a:ext cx="5323523" cy="80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1110589"/>
            <a:ext cx="5323523" cy="264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866780"/>
            <a:ext cx="1388745" cy="22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E514-F7B1-4CE4-9F31-88BA66C9253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866780"/>
            <a:ext cx="2083118" cy="22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866780"/>
            <a:ext cx="1388745" cy="22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1E59-3927-440A-B776-A21C2C79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6230" rtl="0" eaLnBrk="1" latinLnBrk="0" hangingPunct="1">
        <a:lnSpc>
          <a:spcPct val="90000"/>
        </a:lnSpc>
        <a:spcBef>
          <a:spcPct val="0"/>
        </a:spcBef>
        <a:buNone/>
        <a:defRPr sz="2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057" indent="-139057" algn="l" defTabSz="55623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17172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695287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217" kern="1200">
          <a:solidFill>
            <a:schemeClr val="tx1"/>
          </a:solidFill>
          <a:latin typeface="+mn-lt"/>
          <a:ea typeface="+mn-ea"/>
          <a:cs typeface="+mn-cs"/>
        </a:defRPr>
      </a:lvl3pPr>
      <a:lvl4pPr marL="973402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4pPr>
      <a:lvl5pPr marL="1251516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5pPr>
      <a:lvl6pPr marL="1529631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6pPr>
      <a:lvl7pPr marL="1807746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7pPr>
      <a:lvl8pPr marL="2085861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8pPr>
      <a:lvl9pPr marL="2363975" indent="-139057" algn="l" defTabSz="556230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1pPr>
      <a:lvl2pPr marL="278115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2pPr>
      <a:lvl3pPr marL="556230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3pPr>
      <a:lvl4pPr marL="834344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4pPr>
      <a:lvl5pPr marL="1112459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5pPr>
      <a:lvl6pPr marL="1390574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6pPr>
      <a:lvl7pPr marL="1668689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7pPr>
      <a:lvl8pPr marL="1946803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8pPr>
      <a:lvl9pPr marL="2224918" algn="l" defTabSz="556230" rtl="0" eaLnBrk="1" latinLnBrk="0" hangingPunct="1">
        <a:defRPr sz="10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1423" y="1820560"/>
            <a:ext cx="1996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Pro" panose="020B0502040504020203" pitchFamily="34" charset="0"/>
                <a:cs typeface="Segoe UI Light" panose="020B0502040204020203" pitchFamily="34" charset="0"/>
              </a:rPr>
              <a:t>Evolve. Secure. Innovate. </a:t>
            </a:r>
          </a:p>
          <a:p>
            <a:r>
              <a:rPr lang="en-US" sz="1200" dirty="0">
                <a:solidFill>
                  <a:schemeClr val="bg1"/>
                </a:solidFill>
                <a:latin typeface="Segoe Pro" panose="020B0502040504020203" pitchFamily="34" charset="0"/>
                <a:cs typeface="Segoe UI Light" panose="020B0502040204020203" pitchFamily="34" charset="0"/>
              </a:rPr>
              <a:t>Reach beyond with Windows Server 2016.</a:t>
            </a:r>
            <a:endParaRPr lang="en-US" sz="1251" dirty="0">
              <a:solidFill>
                <a:schemeClr val="bg1"/>
              </a:solidFill>
              <a:latin typeface="Segoe Pro" panose="020B05020405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12870" y="169085"/>
            <a:ext cx="2383971" cy="38143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9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26" y="182292"/>
            <a:ext cx="2375806" cy="1582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1423" y="2487467"/>
            <a:ext cx="199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Pro" panose="020B0502040504020203" pitchFamily="34" charset="0"/>
              </a:rPr>
              <a:t>Windows Server 2016 is a cloud ready operating system with enhanced security for your small to midsize customers. Available through Synnex Oct. 1</a:t>
            </a:r>
            <a:r>
              <a:rPr lang="en-US" sz="800" baseline="30000" dirty="0">
                <a:solidFill>
                  <a:schemeClr val="bg1"/>
                </a:solidFill>
                <a:latin typeface="Segoe Pro" panose="020B0502040504020203" pitchFamily="34" charset="0"/>
              </a:rPr>
              <a:t>st</a:t>
            </a:r>
            <a:r>
              <a:rPr lang="en-US" sz="800" dirty="0">
                <a:solidFill>
                  <a:schemeClr val="bg1"/>
                </a:solidFill>
                <a:latin typeface="Segoe Pro" panose="020B0502040504020203" pitchFamily="34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61" y="3609712"/>
            <a:ext cx="815302" cy="191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1423" y="3087227"/>
            <a:ext cx="1996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Segoe Pro" panose="020B0502040504020203" pitchFamily="34" charset="0"/>
              </a:rPr>
              <a:t>Contact the SYNNEX Microsoft Team for more information at </a:t>
            </a:r>
            <a:r>
              <a:rPr lang="en-US" sz="700" u="sng" dirty="0">
                <a:solidFill>
                  <a:schemeClr val="bg1"/>
                </a:solidFill>
                <a:latin typeface="Segoe Pro" panose="020B0502040504020203" pitchFamily="34" charset="0"/>
              </a:rPr>
              <a:t>microsoftsales@synnex.com </a:t>
            </a:r>
            <a:r>
              <a:rPr lang="en-US" sz="700" dirty="0">
                <a:solidFill>
                  <a:schemeClr val="bg1"/>
                </a:solidFill>
                <a:latin typeface="Segoe Pro" panose="020B0502040504020203" pitchFamily="34" charset="0"/>
              </a:rPr>
              <a:t>or at </a:t>
            </a:r>
            <a:r>
              <a:rPr lang="en-US" sz="700" u="sng" dirty="0">
                <a:solidFill>
                  <a:schemeClr val="bg1"/>
                </a:solidFill>
                <a:latin typeface="Segoe Pro" panose="020B0502040504020203" pitchFamily="34" charset="0"/>
              </a:rPr>
              <a:t>www.synnex.com/microsoft</a:t>
            </a:r>
            <a:endParaRPr lang="en-US" sz="700" dirty="0">
              <a:solidFill>
                <a:schemeClr val="bg1"/>
              </a:solidFill>
              <a:latin typeface="Segoe Pro" panose="020B05020405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97" y="3534120"/>
            <a:ext cx="783417" cy="3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62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Trinen</dc:creator>
  <cp:lastModifiedBy>Lisa Culver-Jones</cp:lastModifiedBy>
  <cp:revision>28</cp:revision>
  <dcterms:created xsi:type="dcterms:W3CDTF">2016-08-19T18:55:25Z</dcterms:created>
  <dcterms:modified xsi:type="dcterms:W3CDTF">2020-01-06T21:17:00Z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v-liscul@microsoft.com</vt:lpwstr>
  </property>
  <property fmtid="{D5CDD505-2E9C-101B-9397-08002B2CF9AE}" pid="5" name="MSIP_Label_f42aa342-8706-4288-bd11-ebb85995028c_SetDate">
    <vt:lpwstr>2018-08-24T16:44:21.0574377Z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