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22"/>
  </p:notesMasterIdLst>
  <p:sldIdLst>
    <p:sldId id="265" r:id="rId4"/>
    <p:sldId id="257" r:id="rId5"/>
    <p:sldId id="262" r:id="rId6"/>
    <p:sldId id="258" r:id="rId7"/>
    <p:sldId id="259" r:id="rId8"/>
    <p:sldId id="267" r:id="rId9"/>
    <p:sldId id="269" r:id="rId10"/>
    <p:sldId id="263" r:id="rId11"/>
    <p:sldId id="264" r:id="rId12"/>
    <p:sldId id="274" r:id="rId13"/>
    <p:sldId id="283" r:id="rId14"/>
    <p:sldId id="281" r:id="rId15"/>
    <p:sldId id="280" r:id="rId16"/>
    <p:sldId id="278" r:id="rId17"/>
    <p:sldId id="276" r:id="rId18"/>
    <p:sldId id="260" r:id="rId19"/>
    <p:sldId id="26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43AEB-4433-4969-8BEA-7D4A398B622C}"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37342-FEDC-4021-92C1-3B58766513C5}" type="slidenum">
              <a:rPr lang="en-US" smtClean="0"/>
              <a:t>‹#›</a:t>
            </a:fld>
            <a:endParaRPr lang="en-US"/>
          </a:p>
        </p:txBody>
      </p:sp>
    </p:spTree>
    <p:extLst>
      <p:ext uri="{BB962C8B-B14F-4D97-AF65-F5344CB8AC3E}">
        <p14:creationId xmlns:p14="http://schemas.microsoft.com/office/powerpoint/2010/main" val="64535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6A1D164-B33D-4403-8B09-EB3C0309BC7D}" type="datetime1">
              <a:rPr lang="en-US" smtClean="0"/>
              <a:t>1/31/2020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13736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B3AAE176-C4D7-4AFB-8F7E-FE64B1ECE879}" type="slidenum">
              <a:rPr lang="en-US" smtClean="0">
                <a:solidFill>
                  <a:prstClr val="black"/>
                </a:solidFill>
                <a:latin typeface="Segoe UI"/>
              </a:rPr>
              <a:pPr/>
              <a:t>4</a:t>
            </a:fld>
            <a:endParaRPr lang="en-US" dirty="0">
              <a:solidFill>
                <a:prstClr val="black"/>
              </a:solidFill>
              <a:latin typeface="Segoe UI"/>
            </a:endParaRPr>
          </a:p>
        </p:txBody>
      </p:sp>
    </p:spTree>
    <p:extLst>
      <p:ext uri="{BB962C8B-B14F-4D97-AF65-F5344CB8AC3E}">
        <p14:creationId xmlns:p14="http://schemas.microsoft.com/office/powerpoint/2010/main" val="111920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51651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EP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
        <p:nvSpPr>
          <p:cNvPr id="12" name="Picture Placeholder 11"/>
          <p:cNvSpPr>
            <a:spLocks noGrp="1"/>
          </p:cNvSpPr>
          <p:nvPr>
            <p:ph type="pic" sz="quarter" idx="13" hasCustomPrompt="1"/>
          </p:nvPr>
        </p:nvSpPr>
        <p:spPr>
          <a:xfrm>
            <a:off x="8382000" y="1524000"/>
            <a:ext cx="3810000" cy="3809470"/>
          </a:xfrm>
          <a:prstGeom prst="rect">
            <a:avLst/>
          </a:prstGeom>
          <a:solidFill>
            <a:schemeClr val="tx2"/>
          </a:solidFill>
          <a:ln>
            <a:noFill/>
          </a:ln>
        </p:spPr>
        <p:txBody>
          <a:bodyPr lIns="76179" tIns="38089" rIns="76179" bIns="38089">
            <a:noAutofit/>
          </a:bodyPr>
          <a:lstStyle>
            <a:lvl1pPr marL="0" indent="0">
              <a:buNone/>
              <a:defRPr i="0" baseline="0">
                <a:solidFill>
                  <a:schemeClr val="bg1"/>
                </a:solidFill>
              </a:defRPr>
            </a:lvl1pPr>
          </a:lstStyle>
          <a:p>
            <a:r>
              <a:rPr lang="en-US" dirty="0"/>
              <a:t>Click to add optional icon or picture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192046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2001" y="2"/>
            <a:ext cx="11430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2001" y="573605"/>
            <a:ext cx="11430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2000"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5" name="Slide Number Placeholder 4"/>
          <p:cNvSpPr>
            <a:spLocks noGrp="1"/>
          </p:cNvSpPr>
          <p:nvPr>
            <p:ph type="sldNum" sz="quarter" idx="16"/>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8000" y="6477874"/>
            <a:ext cx="8382000" cy="380127"/>
          </a:xfrm>
        </p:spPr>
        <p:txBody>
          <a:bodyPr/>
          <a:lstStyle/>
          <a:p>
            <a:endParaRPr lang="en-US" dirty="0">
              <a:solidFill>
                <a:srgbClr val="505050"/>
              </a:solidFill>
            </a:endParaRPr>
          </a:p>
        </p:txBody>
      </p:sp>
    </p:spTree>
    <p:extLst>
      <p:ext uri="{BB962C8B-B14F-4D97-AF65-F5344CB8AC3E}">
        <p14:creationId xmlns:p14="http://schemas.microsoft.com/office/powerpoint/2010/main" val="343639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2001" y="1524000"/>
            <a:ext cx="10668000"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60947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30000" y="6478324"/>
            <a:ext cx="762000"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41010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0" name="Rectangle 9"/>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7" name="Rectangle 6"/>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9" name="Text Placeholder 8"/>
          <p:cNvSpPr>
            <a:spLocks noGrp="1"/>
          </p:cNvSpPr>
          <p:nvPr>
            <p:ph type="body" sz="quarter" idx="13"/>
          </p:nvPr>
        </p:nvSpPr>
        <p:spPr>
          <a:xfrm>
            <a:off x="762000" y="2286001"/>
            <a:ext cx="7620000"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2000" y="4572000"/>
            <a:ext cx="7620000"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2000"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5" name="TextBox 14"/>
          <p:cNvSpPr txBox="1"/>
          <p:nvPr/>
        </p:nvSpPr>
        <p:spPr>
          <a:xfrm>
            <a:off x="762001" y="1"/>
            <a:ext cx="5334000"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2001" y="1"/>
            <a:ext cx="5334000"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3996146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0" name="Rectangle 9"/>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7" name="Rectangle 6"/>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9" name="Text Placeholder 8"/>
          <p:cNvSpPr>
            <a:spLocks noGrp="1"/>
          </p:cNvSpPr>
          <p:nvPr>
            <p:ph type="body" sz="quarter" idx="13"/>
          </p:nvPr>
        </p:nvSpPr>
        <p:spPr>
          <a:xfrm>
            <a:off x="762000" y="2286001"/>
            <a:ext cx="7620000"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2000" y="4572000"/>
            <a:ext cx="7620000"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2000"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2" name="TextBox 1"/>
          <p:cNvSpPr txBox="1"/>
          <p:nvPr/>
        </p:nvSpPr>
        <p:spPr>
          <a:xfrm>
            <a:off x="762001" y="1"/>
            <a:ext cx="5334000"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2001" y="1"/>
            <a:ext cx="5334000"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162591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peaker notes">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
        <p:nvSpPr>
          <p:cNvPr id="5" name="Title 1"/>
          <p:cNvSpPr>
            <a:spLocks noGrp="1"/>
          </p:cNvSpPr>
          <p:nvPr>
            <p:ph type="title"/>
          </p:nvPr>
        </p:nvSpPr>
        <p:spPr>
          <a:xfrm>
            <a:off x="1" y="2"/>
            <a:ext cx="12192000" cy="646042"/>
          </a:xfrm>
        </p:spPr>
        <p:txBody>
          <a:bodyPr>
            <a:noAutofit/>
          </a:bodyPr>
          <a:lstStyle>
            <a:lvl1pPr>
              <a:defRPr>
                <a:solidFill>
                  <a:schemeClr val="bg1"/>
                </a:solidFill>
              </a:defRPr>
            </a:lvl1pPr>
          </a:lstStyle>
          <a:p>
            <a:r>
              <a:rPr lang="en-US"/>
              <a:t>Click to edit Master title style</a:t>
            </a:r>
            <a:endParaRPr lang="en-US" dirty="0"/>
          </a:p>
        </p:txBody>
      </p:sp>
      <p:sp>
        <p:nvSpPr>
          <p:cNvPr id="6" name="Text Placeholder 14"/>
          <p:cNvSpPr>
            <a:spLocks noGrp="1"/>
          </p:cNvSpPr>
          <p:nvPr>
            <p:ph idx="1" hasCustomPrompt="1"/>
          </p:nvPr>
        </p:nvSpPr>
        <p:spPr>
          <a:xfrm>
            <a:off x="762002" y="1524001"/>
            <a:ext cx="10668000" cy="4571999"/>
          </a:xfrm>
          <a:prstGeom prst="rect">
            <a:avLst/>
          </a:prstGeom>
        </p:spPr>
        <p:txBody>
          <a:bodyPr vert="horz" lIns="91440" tIns="45720" rIns="91440" bIns="45720" rtlCol="0">
            <a:normAutofit/>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Use this layout for speaker notes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31491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0" name="Rectangle 9"/>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7" name="Rectangle 6"/>
          <p:cNvSpPr/>
          <p:nvPr/>
        </p:nvSpPr>
        <p:spPr>
          <a:xfrm>
            <a:off x="762001" y="1"/>
            <a:ext cx="11430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9" name="Text Placeholder 8"/>
          <p:cNvSpPr>
            <a:spLocks noGrp="1"/>
          </p:cNvSpPr>
          <p:nvPr>
            <p:ph type="body" sz="quarter" idx="13" hasCustomPrompt="1"/>
          </p:nvPr>
        </p:nvSpPr>
        <p:spPr>
          <a:xfrm>
            <a:off x="762000" y="2286001"/>
            <a:ext cx="7620000"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2000" y="4572000"/>
            <a:ext cx="7620000"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72822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2001" y="1"/>
            <a:ext cx="11430000"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7" name="Rectangle 6"/>
          <p:cNvSpPr/>
          <p:nvPr/>
        </p:nvSpPr>
        <p:spPr>
          <a:xfrm>
            <a:off x="762001" y="1"/>
            <a:ext cx="11430000"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8" name="Rectangle 7"/>
          <p:cNvSpPr/>
          <p:nvPr userDrawn="1"/>
        </p:nvSpPr>
        <p:spPr>
          <a:xfrm>
            <a:off x="762001" y="1"/>
            <a:ext cx="11430000"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9" name="Text Placeholder 8"/>
          <p:cNvSpPr>
            <a:spLocks noGrp="1"/>
          </p:cNvSpPr>
          <p:nvPr>
            <p:ph type="body" sz="quarter" idx="13" hasCustomPrompt="1"/>
          </p:nvPr>
        </p:nvSpPr>
        <p:spPr>
          <a:xfrm>
            <a:off x="762000" y="2286001"/>
            <a:ext cx="7620000"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2000" y="4572000"/>
            <a:ext cx="7620000"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001240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2001" y="1"/>
            <a:ext cx="1143000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0" name="Rectangle 9"/>
          <p:cNvSpPr/>
          <p:nvPr/>
        </p:nvSpPr>
        <p:spPr>
          <a:xfrm>
            <a:off x="762001" y="1"/>
            <a:ext cx="1143000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7" name="Rectangle 6"/>
          <p:cNvSpPr/>
          <p:nvPr/>
        </p:nvSpPr>
        <p:spPr>
          <a:xfrm>
            <a:off x="762001" y="1"/>
            <a:ext cx="1143000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9" name="Text Placeholder 8"/>
          <p:cNvSpPr>
            <a:spLocks noGrp="1"/>
          </p:cNvSpPr>
          <p:nvPr>
            <p:ph type="body" sz="quarter" idx="13" hasCustomPrompt="1"/>
          </p:nvPr>
        </p:nvSpPr>
        <p:spPr>
          <a:xfrm>
            <a:off x="762000" y="2286001"/>
            <a:ext cx="7620000"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2000" y="4572000"/>
            <a:ext cx="7620000"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426118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4" y="3048000"/>
            <a:ext cx="2571405" cy="419108"/>
          </a:xfrm>
          <a:prstGeom prst="rect">
            <a:avLst/>
          </a:prstGeom>
        </p:spPr>
      </p:pic>
      <p:sp>
        <p:nvSpPr>
          <p:cNvPr id="4" name="Rectangle 3"/>
          <p:cNvSpPr/>
          <p:nvPr/>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Tree>
    <p:extLst>
      <p:ext uri="{BB962C8B-B14F-4D97-AF65-F5344CB8AC3E}">
        <p14:creationId xmlns:p14="http://schemas.microsoft.com/office/powerpoint/2010/main" val="315305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erprise Marketin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sp>
        <p:nvSpPr>
          <p:cNvPr id="12" name="Picture Placeholder 11"/>
          <p:cNvSpPr>
            <a:spLocks noGrp="1"/>
          </p:cNvSpPr>
          <p:nvPr>
            <p:ph type="pic" sz="quarter" idx="13" hasCustomPrompt="1"/>
          </p:nvPr>
        </p:nvSpPr>
        <p:spPr>
          <a:xfrm>
            <a:off x="8382000" y="1524000"/>
            <a:ext cx="3810000" cy="380947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8"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3202148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icrosoft logo 2">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4" y="3048000"/>
            <a:ext cx="2571405" cy="419108"/>
          </a:xfrm>
          <a:prstGeom prst="rect">
            <a:avLst/>
          </a:prstGeom>
        </p:spPr>
      </p:pic>
      <p:sp>
        <p:nvSpPr>
          <p:cNvPr id="4" name="Rectangle 3"/>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3048000"/>
            <a:ext cx="2571405" cy="419108"/>
          </a:xfrm>
          <a:prstGeom prst="rect">
            <a:avLst/>
          </a:prstGeom>
        </p:spPr>
      </p:pic>
      <p:sp>
        <p:nvSpPr>
          <p:cNvPr id="8" name="Rectangle 7"/>
          <p:cNvSpPr/>
          <p:nvPr userDrawn="1"/>
        </p:nvSpPr>
        <p:spPr>
          <a:xfrm>
            <a:off x="1"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Tree>
    <p:extLst>
      <p:ext uri="{BB962C8B-B14F-4D97-AF65-F5344CB8AC3E}">
        <p14:creationId xmlns:p14="http://schemas.microsoft.com/office/powerpoint/2010/main" val="1756622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14" y="3048833"/>
            <a:ext cx="2571405" cy="417442"/>
          </a:xfrm>
          <a:prstGeom prst="rect">
            <a:avLst/>
          </a:prstGeom>
        </p:spPr>
      </p:pic>
      <p:sp>
        <p:nvSpPr>
          <p:cNvPr id="4" name="Rectangle 3"/>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1" y="3048833"/>
            <a:ext cx="2571405" cy="417442"/>
          </a:xfrm>
          <a:prstGeom prst="rect">
            <a:avLst/>
          </a:prstGeom>
        </p:spPr>
      </p:pic>
      <p:sp>
        <p:nvSpPr>
          <p:cNvPr id="8" name="Rectangle 7"/>
          <p:cNvSpPr/>
          <p:nvPr userDrawn="1"/>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Tree>
    <p:extLst>
      <p:ext uri="{BB962C8B-B14F-4D97-AF65-F5344CB8AC3E}">
        <p14:creationId xmlns:p14="http://schemas.microsoft.com/office/powerpoint/2010/main" val="638716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1" y="-312"/>
            <a:ext cx="12191377" cy="6858623"/>
          </a:xfrm>
          <a:prstGeom prst="rect">
            <a:avLst/>
          </a:prstGeom>
        </p:spPr>
      </p:pic>
      <p:sp>
        <p:nvSpPr>
          <p:cNvPr id="18" name="Rectangle 17"/>
          <p:cNvSpPr/>
          <p:nvPr userDrawn="1"/>
        </p:nvSpPr>
        <p:spPr bwMode="gray">
          <a:xfrm>
            <a:off x="269239" y="2995667"/>
            <a:ext cx="627497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980724"/>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5042795"/>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63405" y="473036"/>
            <a:ext cx="1522404" cy="326167"/>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44213" y="3823136"/>
            <a:ext cx="2756196" cy="2756587"/>
          </a:xfrm>
          <a:prstGeom prst="rect">
            <a:avLst/>
          </a:prstGeom>
        </p:spPr>
      </p:pic>
    </p:spTree>
    <p:extLst>
      <p:ext uri="{BB962C8B-B14F-4D97-AF65-F5344CB8AC3E}">
        <p14:creationId xmlns:p14="http://schemas.microsoft.com/office/powerpoint/2010/main" val="3354027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lgn="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91440" tIns="9144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endParaRPr lang="en-US" dirty="0"/>
          </a:p>
        </p:txBody>
      </p:sp>
      <p:sp>
        <p:nvSpPr>
          <p:cNvPr id="6"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2146635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1AC7CB74-B083-4796-BFF9-0D7B00AA7817}" type="datetimeFigureOut">
              <a:rPr lang="en-US" smtClean="0">
                <a:solidFill>
                  <a:prstClr val="black">
                    <a:tint val="75000"/>
                  </a:prstClr>
                </a:solidFill>
              </a:rPr>
              <a:pPr/>
              <a:t>1/31/2020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E77A27-8B04-4FAF-8887-346DAC3B90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5439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dirty="0"/>
          </a:p>
        </p:txBody>
      </p:sp>
    </p:spTree>
    <p:extLst>
      <p:ext uri="{BB962C8B-B14F-4D97-AF65-F5344CB8AC3E}">
        <p14:creationId xmlns:p14="http://schemas.microsoft.com/office/powerpoint/2010/main" val="21514544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1601" y="24384"/>
            <a:ext cx="1524000" cy="559816"/>
          </a:xfrm>
        </p:spPr>
        <p:txBody>
          <a:bodyPr/>
          <a:lstStyle/>
          <a:p>
            <a:endParaRPr lang="en-US" dirty="0"/>
          </a:p>
        </p:txBody>
      </p:sp>
    </p:spTree>
    <p:extLst>
      <p:ext uri="{BB962C8B-B14F-4D97-AF65-F5344CB8AC3E}">
        <p14:creationId xmlns:p14="http://schemas.microsoft.com/office/powerpoint/2010/main" val="240337716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1" y="0"/>
            <a:ext cx="1524000" cy="559816"/>
          </a:xfrm>
        </p:spPr>
        <p:txBody>
          <a:bodyPr/>
          <a:lstStyle/>
          <a:p>
            <a:endParaRPr lang="en-US" dirty="0"/>
          </a:p>
        </p:txBody>
      </p:sp>
    </p:spTree>
    <p:extLst>
      <p:ext uri="{BB962C8B-B14F-4D97-AF65-F5344CB8AC3E}">
        <p14:creationId xmlns:p14="http://schemas.microsoft.com/office/powerpoint/2010/main" val="20110818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668001" y="0"/>
            <a:ext cx="1524000" cy="559816"/>
          </a:xfrm>
        </p:spPr>
        <p:txBody>
          <a:bodyPr/>
          <a:lstStyle/>
          <a:p>
            <a:endParaRPr lang="en-US" dirty="0"/>
          </a:p>
        </p:txBody>
      </p:sp>
    </p:spTree>
    <p:extLst>
      <p:ext uri="{BB962C8B-B14F-4D97-AF65-F5344CB8AC3E}">
        <p14:creationId xmlns:p14="http://schemas.microsoft.com/office/powerpoint/2010/main" val="19871983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91440" tIns="9144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33066111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pecialist Sal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sp>
        <p:nvSpPr>
          <p:cNvPr id="12" name="Picture Placeholder 11"/>
          <p:cNvSpPr>
            <a:spLocks noGrp="1"/>
          </p:cNvSpPr>
          <p:nvPr>
            <p:ph type="pic" sz="quarter" idx="13" hasCustomPrompt="1"/>
          </p:nvPr>
        </p:nvSpPr>
        <p:spPr>
          <a:xfrm>
            <a:off x="8382000" y="1524000"/>
            <a:ext cx="3810000"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8"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3332353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13" name="Picture Placeholder 2"/>
          <p:cNvSpPr>
            <a:spLocks noGrp="1"/>
          </p:cNvSpPr>
          <p:nvPr>
            <p:ph type="pic" sz="quarter" idx="17"/>
          </p:nvPr>
        </p:nvSpPr>
        <p:spPr>
          <a:xfrm>
            <a:off x="10972800" y="0"/>
            <a:ext cx="1219201" cy="1219200"/>
          </a:xfrm>
        </p:spPr>
        <p:txBody>
          <a:bodyPr/>
          <a:lstStyle>
            <a:lvl1pPr>
              <a:defRPr>
                <a:solidFill>
                  <a:srgbClr val="000000"/>
                </a:solidFill>
              </a:defRPr>
            </a:lvl1pPr>
          </a:lstStyle>
          <a:p>
            <a:endParaRPr lang="en-US" dirty="0"/>
          </a:p>
        </p:txBody>
      </p:sp>
      <p:sp>
        <p:nvSpPr>
          <p:cNvPr id="14" name="Picture Placeholder 2"/>
          <p:cNvSpPr>
            <a:spLocks noGrp="1"/>
          </p:cNvSpPr>
          <p:nvPr>
            <p:ph type="pic" sz="quarter" idx="18"/>
          </p:nvPr>
        </p:nvSpPr>
        <p:spPr>
          <a:xfrm>
            <a:off x="101601" y="24384"/>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39174120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10972800" y="0"/>
            <a:ext cx="1219201" cy="1219200"/>
          </a:xfrm>
        </p:spPr>
        <p:txBody>
          <a:bodyPr/>
          <a:lstStyle>
            <a:lvl1pPr>
              <a:defRPr>
                <a:solidFill>
                  <a:schemeClr val="tx1"/>
                </a:solidFill>
              </a:defRPr>
            </a:lvl1pPr>
          </a:lstStyle>
          <a:p>
            <a:endParaRPr lang="en-US" dirty="0"/>
          </a:p>
        </p:txBody>
      </p:sp>
      <p:sp>
        <p:nvSpPr>
          <p:cNvPr id="7" name="Picture Placeholder 2"/>
          <p:cNvSpPr>
            <a:spLocks noGrp="1"/>
          </p:cNvSpPr>
          <p:nvPr>
            <p:ph type="pic" sz="quarter" idx="18"/>
          </p:nvPr>
        </p:nvSpPr>
        <p:spPr>
          <a:xfrm>
            <a:off x="101601" y="24384"/>
            <a:ext cx="1524000" cy="559816"/>
          </a:xfr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426668047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tx1"/>
                </a:solidFill>
              </a:defRPr>
            </a:lvl1pPr>
          </a:lstStyle>
          <a:p>
            <a:fld id="{4DA9342A-7F1A-AF40-A643-2F752086ED57}" type="datetime1">
              <a:rPr lang="en-US" smtClean="0">
                <a:solidFill>
                  <a:srgbClr val="FFFFFF"/>
                </a:solidFill>
              </a:rPr>
              <a:pPr/>
              <a:t>1/31/2020</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normAutofit/>
          </a:bodyPr>
          <a:lstStyle>
            <a:lvl1pPr>
              <a:defRPr sz="1866">
                <a:solidFill>
                  <a:schemeClr val="tx1"/>
                </a:solidFill>
                <a:latin typeface="+mn-lt"/>
              </a:defRPr>
            </a:lvl1pPr>
            <a:lvl2pPr>
              <a:defRPr sz="1866">
                <a:solidFill>
                  <a:schemeClr val="tx1"/>
                </a:solidFill>
                <a:latin typeface="+mn-lt"/>
              </a:defRPr>
            </a:lvl2pPr>
            <a:lvl3pPr>
              <a:defRPr sz="1866">
                <a:solidFill>
                  <a:schemeClr val="tx1"/>
                </a:solidFill>
                <a:latin typeface="+mn-lt"/>
              </a:defRPr>
            </a:lvl3pPr>
            <a:lvl4pPr>
              <a:defRPr sz="1866">
                <a:solidFill>
                  <a:schemeClr val="tx1"/>
                </a:solidFill>
                <a:latin typeface="+mn-lt"/>
              </a:defRPr>
            </a:lvl4pPr>
            <a:lvl5pPr>
              <a:defRPr sz="1866">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4">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7315201" y="3657600"/>
            <a:ext cx="2438400" cy="2438400"/>
          </a:xfrm>
          <a:solidFill>
            <a:schemeClr val="accent5">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7" hasCustomPrompt="1"/>
          </p:nvPr>
        </p:nvSpPr>
        <p:spPr>
          <a:xfrm>
            <a:off x="9753601" y="3657600"/>
            <a:ext cx="2438400" cy="2438400"/>
          </a:xfrm>
          <a:solidFill>
            <a:schemeClr val="accent6">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01544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bg1">
                    <a:lumMod val="75000"/>
                    <a:lumOff val="25000"/>
                  </a:schemeClr>
                </a:solidFill>
                <a:latin typeface="+mn-lt"/>
              </a:defRPr>
            </a:lvl1pPr>
          </a:lstStyle>
          <a:p>
            <a:fld id="{9E64305C-B617-154F-867D-D23F7A2456D3}" type="datetime1">
              <a:rPr lang="en-US" smtClean="0">
                <a:solidFill>
                  <a:srgbClr val="000000">
                    <a:lumMod val="75000"/>
                    <a:lumOff val="25000"/>
                  </a:srgbClr>
                </a:solidFill>
              </a:rPr>
              <a:pPr/>
              <a:t>1/31/2020</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6"/>
          <p:cNvSpPr>
            <a:spLocks noGrp="1"/>
          </p:cNvSpPr>
          <p:nvPr>
            <p:ph type="body" sz="quarter" idx="17" hasCustomPrompt="1"/>
          </p:nvPr>
        </p:nvSpPr>
        <p:spPr>
          <a:xfrm>
            <a:off x="3657601" y="1219200"/>
            <a:ext cx="8128000" cy="2209800"/>
          </a:xfrm>
        </p:spPr>
        <p:txBody>
          <a:bodyPr>
            <a:noAutofit/>
          </a:bodyPr>
          <a:lstStyle>
            <a:lvl1pPr>
              <a:defRPr sz="2666" baseline="0">
                <a:solidFill>
                  <a:schemeClr val="bg1">
                    <a:lumMod val="75000"/>
                    <a:lumOff val="25000"/>
                  </a:schemeClr>
                </a:solidFill>
              </a:defRPr>
            </a:lvl1pPr>
            <a:lvl2pPr>
              <a:defRPr sz="2666">
                <a:solidFill>
                  <a:schemeClr val="bg1">
                    <a:lumMod val="75000"/>
                    <a:lumOff val="25000"/>
                  </a:schemeClr>
                </a:solidFill>
              </a:defRPr>
            </a:lvl2pPr>
            <a:lvl3pPr>
              <a:defRPr sz="2666">
                <a:solidFill>
                  <a:schemeClr val="bg1">
                    <a:lumMod val="75000"/>
                    <a:lumOff val="25000"/>
                  </a:schemeClr>
                </a:solidFill>
              </a:defRPr>
            </a:lvl3pPr>
            <a:lvl4pPr>
              <a:defRPr sz="2666">
                <a:solidFill>
                  <a:schemeClr val="bg1">
                    <a:lumMod val="75000"/>
                    <a:lumOff val="25000"/>
                  </a:schemeClr>
                </a:solidFill>
              </a:defRPr>
            </a:lvl4pPr>
            <a:lvl5pPr>
              <a:defRPr sz="2666">
                <a:solidFill>
                  <a:schemeClr val="bg1">
                    <a:lumMod val="75000"/>
                    <a:lumOff val="25000"/>
                  </a:schemeClr>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1" y="1219200"/>
            <a:ext cx="2438400" cy="2438400"/>
          </a:xfrm>
          <a:solidFill>
            <a:schemeClr val="accent1"/>
          </a:solidFill>
        </p:spPr>
        <p:txBody>
          <a:bodyPr/>
          <a:lstStyle/>
          <a:p>
            <a:pPr lvl="0"/>
            <a:r>
              <a:rPr lang="en-US" dirty="0"/>
              <a:t>Click to edit slide content</a:t>
            </a:r>
          </a:p>
        </p:txBody>
      </p:sp>
      <p:sp>
        <p:nvSpPr>
          <p:cNvPr id="25"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40038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lstStyle>
            <a:lvl1pPr>
              <a:defRPr>
                <a:latin typeface="+mn-lt"/>
              </a:defRPr>
            </a:lvl1p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bg1">
                    <a:lumMod val="75000"/>
                    <a:lumOff val="25000"/>
                  </a:schemeClr>
                </a:solidFill>
                <a:latin typeface="+mn-lt"/>
              </a:defRPr>
            </a:lvl1pPr>
          </a:lstStyle>
          <a:p>
            <a:fld id="{44641CE5-313F-464D-B311-4AE8EFC7A795}" type="datetime1">
              <a:rPr lang="en-US" smtClean="0">
                <a:solidFill>
                  <a:srgbClr val="000000">
                    <a:lumMod val="75000"/>
                    <a:lumOff val="25000"/>
                  </a:srgbClr>
                </a:solidFill>
              </a:rPr>
              <a:pPr/>
              <a:t>1/31/2020</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55924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bg1">
                    <a:lumMod val="75000"/>
                    <a:lumOff val="25000"/>
                  </a:schemeClr>
                </a:solidFill>
              </a:defRPr>
            </a:lvl1pPr>
          </a:lstStyle>
          <a:p>
            <a:fld id="{4DA9342A-7F1A-AF40-A643-2F752086ED57}" type="datetime1">
              <a:rPr lang="en-US" smtClean="0">
                <a:solidFill>
                  <a:srgbClr val="000000">
                    <a:lumMod val="75000"/>
                    <a:lumOff val="25000"/>
                  </a:srgbClr>
                </a:solidFill>
              </a:rPr>
              <a:pPr/>
              <a:t>1/31/2020</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2">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1454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lnSpc>
                <a:spcPct val="120000"/>
              </a:lnSpc>
              <a:defRPr>
                <a:solidFill>
                  <a:srgbClr val="3F3F3F"/>
                </a:solidFill>
              </a:defRPr>
            </a:lvl1pPr>
          </a:lstStyle>
          <a:p>
            <a:fld id="{E81BFE45-5F57-9246-B7B9-781BE7115E80}" type="datetime1">
              <a:rPr lang="en-US" smtClean="0"/>
              <a:pPr/>
              <a:t>1/31/2020</a:t>
            </a:fld>
            <a:endParaRPr lang="en-US" dirty="0"/>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bg2"/>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26644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lnSpc>
                <a:spcPct val="120000"/>
              </a:lnSpc>
              <a:defRPr>
                <a:solidFill>
                  <a:schemeClr val="tx1"/>
                </a:solidFill>
              </a:defRPr>
            </a:lvl1pPr>
          </a:lstStyle>
          <a:p>
            <a:fld id="{E81BFE45-5F57-9246-B7B9-781BE7115E80}" type="datetime1">
              <a:rPr lang="en-US" smtClean="0">
                <a:solidFill>
                  <a:srgbClr val="FFFFFF"/>
                </a:solidFill>
              </a:rPr>
              <a:pPr/>
              <a:t>1/31/2020</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lnSpc>
                <a:spcPct val="120000"/>
              </a:lnSpc>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2" name="Text Placeholder 11"/>
          <p:cNvSpPr>
            <a:spLocks noGrp="1"/>
          </p:cNvSpPr>
          <p:nvPr>
            <p:ph type="body" sz="quarter" idx="12" hasCustomPrompt="1"/>
          </p:nvPr>
        </p:nvSpPr>
        <p:spPr>
          <a:xfrm>
            <a:off x="2438400" y="1219200"/>
            <a:ext cx="4876800" cy="4875781"/>
          </a:xfrm>
          <a:solidFill>
            <a:schemeClr val="accent2"/>
          </a:solidFill>
        </p:spPr>
        <p:txBody>
          <a:bodyPr>
            <a:noAutofit/>
          </a:bodyPr>
          <a:lstStyle>
            <a:lvl1pPr>
              <a:lnSpc>
                <a:spcPct val="120000"/>
              </a:lnSpc>
              <a:defRPr sz="1866">
                <a:solidFill>
                  <a:schemeClr val="bg1"/>
                </a:solidFill>
              </a:defRPr>
            </a:lvl1pPr>
            <a:lvl2pPr>
              <a:lnSpc>
                <a:spcPct val="120000"/>
              </a:lnSpc>
              <a:defRPr sz="1866">
                <a:solidFill>
                  <a:schemeClr val="bg1"/>
                </a:solidFill>
              </a:defRPr>
            </a:lvl2pPr>
            <a:lvl3pPr>
              <a:lnSpc>
                <a:spcPct val="120000"/>
              </a:lnSpc>
              <a:defRPr sz="1866">
                <a:solidFill>
                  <a:schemeClr val="bg1"/>
                </a:solidFill>
              </a:defRPr>
            </a:lvl3pPr>
            <a:lvl4pPr>
              <a:lnSpc>
                <a:spcPct val="120000"/>
              </a:lnSpc>
              <a:defRPr sz="1866">
                <a:solidFill>
                  <a:schemeClr val="bg1"/>
                </a:solidFill>
              </a:defRPr>
            </a:lvl4pPr>
            <a:lvl5pPr>
              <a:lnSpc>
                <a:spcPct val="120000"/>
              </a:lnSpc>
              <a:defRPr sz="1866">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12215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chemeClr val="accent1">
              <a:alpha val="90000"/>
            </a:schemeClr>
          </a:solidFill>
        </p:spPr>
        <p:txBody>
          <a:bodyPr>
            <a:normAutofit/>
          </a:bodyPr>
          <a:lstStyle>
            <a:lvl1pPr>
              <a:lnSpc>
                <a:spcPct val="100000"/>
              </a:lnSpc>
              <a:defRPr sz="3999">
                <a:latin typeface="Segoe UI Light" pitchFamily="34" charset="0"/>
              </a:defRPr>
            </a:lvl1pPr>
          </a:lstStyle>
          <a:p>
            <a:pPr lvl="0"/>
            <a:r>
              <a:rPr lang="en-US" dirty="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tx1"/>
                </a:solidFill>
              </a:defRPr>
            </a:lvl1pPr>
          </a:lstStyle>
          <a:p>
            <a:fld id="{EA7FCA74-5C69-784C-88D8-83EE75392F8C}" type="datetime1">
              <a:rPr lang="en-US" smtClean="0">
                <a:solidFill>
                  <a:srgbClr val="FFFFFF"/>
                </a:solidFill>
              </a:rPr>
              <a:pPr/>
              <a:t>1/31/2020</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1344928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107" algn="l"/>
              </a:tabLst>
              <a:defRPr sz="2666" baseline="0">
                <a:solidFill>
                  <a:schemeClr val="bg1">
                    <a:lumMod val="75000"/>
                    <a:lumOff val="25000"/>
                  </a:schemeClr>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5"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2"/>
            <a:ext cx="2844800" cy="365125"/>
          </a:xfrm>
          <a:prstGeom prst="rect">
            <a:avLst/>
          </a:prstGeom>
        </p:spPr>
        <p:txBody>
          <a:bodyPr vert="horz" lIns="182880" tIns="45720" rIns="91440" bIns="45720" rtlCol="0" anchor="b"/>
          <a:lstStyle>
            <a:lvl1pPr algn="l">
              <a:defRPr sz="1066" kern="800">
                <a:solidFill>
                  <a:srgbClr val="3F3F3F"/>
                </a:solidFill>
                <a:latin typeface="+mn-lt"/>
                <a:cs typeface="Segoe UI Light"/>
              </a:defRPr>
            </a:lvl1pPr>
          </a:lstStyle>
          <a:p>
            <a:fld id="{5618C56F-40DF-9948-BFF4-F48C2DEE1BBC}" type="datetime1">
              <a:rPr lang="en-US" smtClean="0"/>
              <a:pPr/>
              <a:t>1/31/2020</a:t>
            </a:fld>
            <a:endParaRPr lang="en-US" dirty="0"/>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1066" kern="800">
                <a:solidFill>
                  <a:srgbClr val="3F3F3F"/>
                </a:solidFill>
                <a:latin typeface="+mn-lt"/>
                <a:cs typeface="Segoe UI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2140229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Enterprise Partner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sp>
        <p:nvSpPr>
          <p:cNvPr id="12" name="Picture Placeholder 11"/>
          <p:cNvSpPr>
            <a:spLocks noGrp="1"/>
          </p:cNvSpPr>
          <p:nvPr>
            <p:ph type="pic" sz="quarter" idx="13" hasCustomPrompt="1"/>
          </p:nvPr>
        </p:nvSpPr>
        <p:spPr>
          <a:xfrm>
            <a:off x="8382000" y="1524000"/>
            <a:ext cx="3810000"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8"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1854799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107" algn="l"/>
              </a:tabLst>
              <a:defRPr sz="2666" baseline="0">
                <a:solidFill>
                  <a:schemeClr val="tx1"/>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tx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2"/>
            <a:ext cx="2844800" cy="365125"/>
          </a:xfrm>
          <a:prstGeom prst="rect">
            <a:avLst/>
          </a:prstGeom>
        </p:spPr>
        <p:txBody>
          <a:bodyPr vert="horz" lIns="182880" tIns="45720" rIns="91440" bIns="45720" rtlCol="0" anchor="b"/>
          <a:lstStyle>
            <a:lvl1pPr algn="l">
              <a:defRPr sz="1066" kern="800">
                <a:solidFill>
                  <a:schemeClr val="tx1">
                    <a:tint val="75000"/>
                  </a:schemeClr>
                </a:solidFill>
                <a:latin typeface="+mn-lt"/>
                <a:cs typeface="Segoe UI Light"/>
              </a:defRPr>
            </a:lvl1pPr>
          </a:lstStyle>
          <a:p>
            <a:fld id="{5618C56F-40DF-9948-BFF4-F48C2DEE1BBC}" type="datetime1">
              <a:rPr lang="en-US" smtClean="0">
                <a:solidFill>
                  <a:srgbClr val="FFFFFF">
                    <a:tint val="75000"/>
                  </a:srgbClr>
                </a:solidFill>
              </a:rPr>
              <a:pPr/>
              <a:t>1/31/2020</a:t>
            </a:fld>
            <a:endParaRPr lang="en-US" dirty="0">
              <a:solidFill>
                <a:srgbClr val="FFFFFF">
                  <a:tint val="75000"/>
                </a:srgbClr>
              </a:solidFill>
            </a:endParaRP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1066" kern="800">
                <a:solidFill>
                  <a:schemeClr val="tx1">
                    <a:tint val="75000"/>
                  </a:schemeClr>
                </a:solidFill>
                <a:latin typeface="+mn-lt"/>
                <a:cs typeface="Segoe UI Light"/>
              </a:defRPr>
            </a:lvl1pPr>
          </a:lstStyle>
          <a:p>
            <a:fld id="{74A398B2-5A34-1A4A-811E-F4027282568C}"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2068558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 Page">
    <p:bg>
      <p:bgPr>
        <a:solidFill>
          <a:schemeClr val="bg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8"/>
          </p:nvPr>
        </p:nvSpPr>
        <p:spPr>
          <a:xfrm>
            <a:off x="101601" y="24384"/>
            <a:ext cx="1524000" cy="559816"/>
          </a:xfrm>
        </p:spPr>
        <p:txBody>
          <a:bodyPr/>
          <a:lstStyle>
            <a:lvl1pPr>
              <a:defRPr>
                <a:solidFill>
                  <a:srgbClr val="FFFFFF"/>
                </a:solidFill>
              </a:defRPr>
            </a:lvl1pPr>
          </a:lstStyle>
          <a:p>
            <a:endParaRPr lang="en-US" dirty="0"/>
          </a:p>
        </p:txBody>
      </p:sp>
      <p:sp>
        <p:nvSpPr>
          <p:cNvPr id="5" name="TextBox 4"/>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671956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lgn="r">
              <a:defRPr>
                <a:solidFill>
                  <a:schemeClr val="bg1"/>
                </a:solidFill>
              </a:defRPr>
            </a:lvl1pPr>
          </a:lstStyle>
          <a:p>
            <a:endParaRPr lang="en-US" dirty="0"/>
          </a:p>
        </p:txBody>
      </p:sp>
      <p:sp>
        <p:nvSpPr>
          <p:cNvPr id="10" name="Text Placeholder 9"/>
          <p:cNvSpPr>
            <a:spLocks noGrp="1"/>
          </p:cNvSpPr>
          <p:nvPr>
            <p:ph type="body" sz="quarter" idx="12" hasCustomPrompt="1"/>
          </p:nvPr>
        </p:nvSpPr>
        <p:spPr>
          <a:xfrm>
            <a:off x="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9"/>
          </p:nvPr>
        </p:nvSpPr>
        <p:spPr>
          <a:xfrm>
            <a:off x="101601" y="24384"/>
            <a:ext cx="1524000" cy="559816"/>
          </a:xfrm>
        </p:spPr>
        <p:txBody>
          <a:bodyPr/>
          <a:lstStyle>
            <a:lvl1pPr>
              <a:defRPr>
                <a:solidFill>
                  <a:srgbClr val="000000"/>
                </a:solidFill>
              </a:defRPr>
            </a:lvl1pPr>
          </a:lstStyle>
          <a:p>
            <a:endParaRPr lang="en-US" dirty="0"/>
          </a:p>
        </p:txBody>
      </p:sp>
      <p:sp>
        <p:nvSpPr>
          <p:cNvPr id="6" name="TextBox 5"/>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794610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1" y="3307"/>
            <a:ext cx="1524000" cy="559816"/>
          </a:xfrm>
        </p:spPr>
        <p:txBody>
          <a:bodyPr/>
          <a:lstStyle>
            <a:lvl1pPr>
              <a:defRPr>
                <a:solidFill>
                  <a:srgbClr val="FFFFFF"/>
                </a:solidFill>
              </a:defRPr>
            </a:lvl1pPr>
          </a:lstStyle>
          <a:p>
            <a:endParaRPr lang="en-US" dirty="0"/>
          </a:p>
        </p:txBody>
      </p:sp>
      <p:sp>
        <p:nvSpPr>
          <p:cNvPr id="9"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1316759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defRPr>
                <a:solidFill>
                  <a:schemeClr val="bg1"/>
                </a:solidFill>
              </a:defRPr>
            </a:lvl1pPr>
          </a:lstStyle>
          <a:p>
            <a:endParaRPr lang="en-US" dirty="0"/>
          </a:p>
        </p:txBody>
      </p:sp>
      <p:sp>
        <p:nvSpPr>
          <p:cNvPr id="8" name="Picture Placeholder 2"/>
          <p:cNvSpPr>
            <a:spLocks noGrp="1"/>
          </p:cNvSpPr>
          <p:nvPr>
            <p:ph type="pic" sz="quarter" idx="19"/>
          </p:nvPr>
        </p:nvSpPr>
        <p:spPr>
          <a:xfrm>
            <a:off x="10668001" y="3307"/>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1520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7433418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708" y="0"/>
            <a:ext cx="1219201" cy="1219200"/>
          </a:xfrm>
        </p:spPr>
        <p:txBody>
          <a:bodyPr/>
          <a:lstStyle>
            <a:lvl1pPr>
              <a:defRPr>
                <a:solidFill>
                  <a:srgbClr val="FFFFFF"/>
                </a:solidFill>
              </a:defRPr>
            </a:lvl1pPr>
          </a:lstStyle>
          <a:p>
            <a:endParaRPr lang="en-US" dirty="0"/>
          </a:p>
        </p:txBody>
      </p:sp>
      <p:sp>
        <p:nvSpPr>
          <p:cNvPr id="6" name="Picture Placeholder 2"/>
          <p:cNvSpPr>
            <a:spLocks noGrp="1"/>
          </p:cNvSpPr>
          <p:nvPr>
            <p:ph type="pic" sz="quarter" idx="19"/>
          </p:nvPr>
        </p:nvSpPr>
        <p:spPr>
          <a:xfrm>
            <a:off x="10668001" y="3307"/>
            <a:ext cx="1524000" cy="559816"/>
          </a:xfrm>
        </p:spPr>
        <p:txBody>
          <a:bodyPr/>
          <a:lstStyle>
            <a:lvl1pPr>
              <a:defRPr>
                <a:solidFill>
                  <a:srgbClr val="FFFFFF"/>
                </a:solidFill>
              </a:defRPr>
            </a:lvl1pPr>
          </a:lstStyle>
          <a:p>
            <a:endParaRPr lang="en-US" dirty="0"/>
          </a:p>
        </p:txBody>
      </p:sp>
      <p:sp>
        <p:nvSpPr>
          <p:cNvPr id="7" name="Text Placeholder 9"/>
          <p:cNvSpPr>
            <a:spLocks noGrp="1"/>
          </p:cNvSpPr>
          <p:nvPr>
            <p:ph type="body" sz="quarter" idx="12" hasCustomPrompt="1"/>
          </p:nvPr>
        </p:nvSpPr>
        <p:spPr>
          <a:xfrm>
            <a:off x="0" y="1219200"/>
            <a:ext cx="4876800" cy="2438400"/>
          </a:xfrm>
          <a:solidFill>
            <a:srgbClr val="FFFFFF"/>
          </a:solidFill>
        </p:spPr>
        <p:txBody>
          <a:bodyPr lIns="91440" tIns="91440">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2931991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lgn="r">
              <a:defRPr>
                <a:solidFill>
                  <a:schemeClr val="bg1"/>
                </a:solidFill>
              </a:defRPr>
            </a:lvl1pPr>
          </a:lstStyle>
          <a:p>
            <a:endParaRPr lang="en-US" dirty="0"/>
          </a:p>
        </p:txBody>
      </p:sp>
      <p:sp>
        <p:nvSpPr>
          <p:cNvPr id="8" name="Picture Placeholder 2"/>
          <p:cNvSpPr>
            <a:spLocks noGrp="1"/>
          </p:cNvSpPr>
          <p:nvPr>
            <p:ph type="pic" sz="quarter" idx="19"/>
          </p:nvPr>
        </p:nvSpPr>
        <p:spPr>
          <a:xfrm>
            <a:off x="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20"/>
          </p:nvPr>
        </p:nvSpPr>
        <p:spPr>
          <a:xfrm>
            <a:off x="10668001" y="3307"/>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0" y="1219200"/>
            <a:ext cx="4876800" cy="2438400"/>
          </a:xfrm>
          <a:solidFill>
            <a:schemeClr val="accent1">
              <a:alpha val="90000"/>
            </a:schemeClr>
          </a:solidFill>
        </p:spPr>
        <p:txBody>
          <a:bodyPr lIns="91440" tIns="91440">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482524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972800" y="0"/>
            <a:ext cx="1219201" cy="1219200"/>
          </a:xfrm>
        </p:spPr>
        <p:txBody>
          <a:bodyPr/>
          <a:lstStyle>
            <a:lvl1pPr>
              <a:defRPr>
                <a:solidFill>
                  <a:srgbClr val="FFFFFF"/>
                </a:solidFill>
              </a:defRPr>
            </a:lvl1pPr>
          </a:lstStyle>
          <a:p>
            <a:endParaRPr lang="en-US" dirty="0"/>
          </a:p>
        </p:txBody>
      </p:sp>
      <p:sp>
        <p:nvSpPr>
          <p:cNvPr id="6" name="Picture Placeholder 2"/>
          <p:cNvSpPr>
            <a:spLocks noGrp="1"/>
          </p:cNvSpPr>
          <p:nvPr>
            <p:ph type="pic" sz="quarter" idx="19"/>
          </p:nvPr>
        </p:nvSpPr>
        <p:spPr>
          <a:xfrm>
            <a:off x="101601" y="24384"/>
            <a:ext cx="1524000" cy="559816"/>
          </a:xfrm>
        </p:spPr>
        <p:txBody>
          <a:bodyPr/>
          <a:lstStyle>
            <a:lvl1pPr>
              <a:defRPr>
                <a:solidFill>
                  <a:srgbClr val="FFFFFF"/>
                </a:solidFill>
              </a:defRPr>
            </a:lvl1pPr>
          </a:lstStyle>
          <a:p>
            <a:endParaRPr lang="en-US" dirty="0"/>
          </a:p>
        </p:txBody>
      </p:sp>
      <p:sp>
        <p:nvSpPr>
          <p:cNvPr id="8"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090594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defRPr>
                <a:solidFill>
                  <a:schemeClr val="bg1"/>
                </a:solidFill>
              </a:defRPr>
            </a:lvl1pPr>
          </a:lstStyle>
          <a:p>
            <a:endParaRPr lang="en-US" dirty="0"/>
          </a:p>
        </p:txBody>
      </p:sp>
      <p:sp>
        <p:nvSpPr>
          <p:cNvPr id="8" name="Picture Placeholder 2"/>
          <p:cNvSpPr>
            <a:spLocks noGrp="1"/>
          </p:cNvSpPr>
          <p:nvPr>
            <p:ph type="pic" sz="quarter" idx="19"/>
          </p:nvPr>
        </p:nvSpPr>
        <p:spPr>
          <a:xfrm>
            <a:off x="1097280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20"/>
          </p:nvPr>
        </p:nvSpPr>
        <p:spPr>
          <a:xfrm>
            <a:off x="101601" y="24384"/>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23177" y="1219200"/>
            <a:ext cx="4876800" cy="2438400"/>
          </a:xfrm>
          <a:solidFill>
            <a:schemeClr val="accent1">
              <a:alpha val="90000"/>
            </a:schemeClr>
          </a:solidFill>
        </p:spPr>
        <p:txBody>
          <a:bodyPr>
            <a:noAutofit/>
          </a:bodyPr>
          <a:lstStyle>
            <a:lvl1pPr>
              <a:defRPr sz="1866">
                <a:solidFill>
                  <a:schemeClr val="tx1"/>
                </a:solidFill>
                <a:latin typeface="+mn-lt"/>
                <a:cs typeface="Segoe UI Semibold"/>
              </a:defRPr>
            </a:lvl1pPr>
            <a:lvl2pPr>
              <a:defRPr sz="1866">
                <a:solidFill>
                  <a:schemeClr val="tx1"/>
                </a:solidFill>
                <a:latin typeface="+mn-lt"/>
                <a:cs typeface="Segoe UI Semibold"/>
              </a:defRPr>
            </a:lvl2pPr>
            <a:lvl3pPr>
              <a:defRPr sz="1866">
                <a:solidFill>
                  <a:schemeClr val="tx1"/>
                </a:solidFill>
                <a:latin typeface="+mn-lt"/>
                <a:cs typeface="Segoe UI Semibold"/>
              </a:defRPr>
            </a:lvl3pPr>
            <a:lvl4pPr>
              <a:defRPr sz="1866">
                <a:solidFill>
                  <a:schemeClr val="tx1"/>
                </a:solidFill>
                <a:latin typeface="+mn-lt"/>
                <a:cs typeface="Segoe UI Semibold"/>
              </a:defRPr>
            </a:lvl4pPr>
            <a:lvl5pPr>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32544" y="5874210"/>
            <a:ext cx="11754657"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2317273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356352"/>
            <a:ext cx="2844800" cy="365125"/>
          </a:xfrm>
          <a:prstGeom prst="rect">
            <a:avLst/>
          </a:prstGeom>
        </p:spPr>
        <p:txBody>
          <a:bodyPr/>
          <a:lstStyle/>
          <a:p>
            <a:fld id="{D45F64E1-45C5-4D5E-9862-E5B72A48AC81}" type="datetimeFigureOut">
              <a:rPr lang="de-DE" smtClean="0">
                <a:solidFill>
                  <a:srgbClr val="FFFFFF">
                    <a:tint val="75000"/>
                  </a:srgbClr>
                </a:solidFill>
              </a:rPr>
              <a:pPr/>
              <a:t>31.01.2020</a:t>
            </a:fld>
            <a:endParaRPr lang="de-DE">
              <a:solidFill>
                <a:srgbClr val="FFFFFF">
                  <a:tint val="75000"/>
                </a:srgbClr>
              </a:solidFill>
            </a:endParaRPr>
          </a:p>
        </p:txBody>
      </p:sp>
      <p:sp>
        <p:nvSpPr>
          <p:cNvPr id="4" name="Footer Placeholder 3"/>
          <p:cNvSpPr>
            <a:spLocks noGrp="1"/>
          </p:cNvSpPr>
          <p:nvPr>
            <p:ph type="ftr" sz="quarter" idx="11"/>
          </p:nvPr>
        </p:nvSpPr>
        <p:spPr>
          <a:xfrm>
            <a:off x="4648201" y="6356352"/>
            <a:ext cx="2895600" cy="365125"/>
          </a:xfrm>
          <a:prstGeom prst="rect">
            <a:avLst/>
          </a:prstGeom>
        </p:spPr>
        <p:txBody>
          <a:bodyPr lIns="68580" tIns="34290" rIns="68580" bIns="34290"/>
          <a:lstStyle/>
          <a:p>
            <a:pPr defTabSz="609448"/>
            <a:endParaRPr lang="de-DE" sz="2399">
              <a:solidFill>
                <a:srgbClr val="FFFFFF"/>
              </a:solidFill>
            </a:endParaRPr>
          </a:p>
        </p:txBody>
      </p:sp>
      <p:sp>
        <p:nvSpPr>
          <p:cNvPr id="5" name="Slide Number Placeholder 4"/>
          <p:cNvSpPr>
            <a:spLocks noGrp="1"/>
          </p:cNvSpPr>
          <p:nvPr>
            <p:ph type="sldNum" sz="quarter" idx="12"/>
          </p:nvPr>
        </p:nvSpPr>
        <p:spPr/>
        <p:txBody>
          <a:bodyPr/>
          <a:lstStyle/>
          <a:p>
            <a:fld id="{5A58F334-7682-4CAC-AE8C-4DEE700C9879}" type="slidenum">
              <a:rPr lang="de-DE" smtClean="0">
                <a:solidFill>
                  <a:srgbClr val="FFFFFF">
                    <a:tint val="75000"/>
                  </a:srgbClr>
                </a:solidFill>
              </a:rPr>
              <a:pPr/>
              <a:t>‹#›</a:t>
            </a:fld>
            <a:endParaRPr lang="de-DE">
              <a:solidFill>
                <a:srgbClr val="FFFFFF">
                  <a:tint val="75000"/>
                </a:srgbClr>
              </a:solidFill>
            </a:endParaRPr>
          </a:p>
        </p:txBody>
      </p:sp>
    </p:spTree>
    <p:extLst>
      <p:ext uri="{BB962C8B-B14F-4D97-AF65-F5344CB8AC3E}">
        <p14:creationId xmlns:p14="http://schemas.microsoft.com/office/powerpoint/2010/main" val="5246685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WW Industry &amp; Global Account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sp>
        <p:nvSpPr>
          <p:cNvPr id="12" name="Picture Placeholder 11"/>
          <p:cNvSpPr>
            <a:spLocks noGrp="1"/>
          </p:cNvSpPr>
          <p:nvPr>
            <p:ph type="pic" sz="quarter" idx="13" hasCustomPrompt="1"/>
          </p:nvPr>
        </p:nvSpPr>
        <p:spPr>
          <a:xfrm>
            <a:off x="8382000" y="1524000"/>
            <a:ext cx="3810000"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8"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3905845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itle and Content #1">
    <p:spTree>
      <p:nvGrpSpPr>
        <p:cNvPr id="1" name=""/>
        <p:cNvGrpSpPr/>
        <p:nvPr/>
      </p:nvGrpSpPr>
      <p:grpSpPr>
        <a:xfrm>
          <a:off x="0" y="0"/>
          <a:ext cx="0" cy="0"/>
          <a:chOff x="0" y="0"/>
          <a:chExt cx="0" cy="0"/>
        </a:xfrm>
      </p:grpSpPr>
      <p:sp>
        <p:nvSpPr>
          <p:cNvPr id="6" name="Rectangle 5"/>
          <p:cNvSpPr/>
          <p:nvPr userDrawn="1"/>
        </p:nvSpPr>
        <p:spPr>
          <a:xfrm>
            <a:off x="203261" y="6424655"/>
            <a:ext cx="11782318" cy="276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1296" tIns="35649" rIns="71296" bIns="35649" rtlCol="0" anchor="ctr"/>
          <a:lstStyle/>
          <a:p>
            <a:pPr algn="ctr" defTabSz="913242"/>
            <a:endParaRPr lang="en-US" sz="1800" dirty="0">
              <a:solidFill>
                <a:prstClr val="white"/>
              </a:solidFill>
            </a:endParaRPr>
          </a:p>
        </p:txBody>
      </p:sp>
      <p:sp>
        <p:nvSpPr>
          <p:cNvPr id="5" name="Text Placeholder 4"/>
          <p:cNvSpPr>
            <a:spLocks noGrp="1"/>
          </p:cNvSpPr>
          <p:nvPr>
            <p:ph type="body" sz="quarter" idx="10"/>
          </p:nvPr>
        </p:nvSpPr>
        <p:spPr>
          <a:xfrm>
            <a:off x="457321" y="731531"/>
            <a:ext cx="11151917" cy="1034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203261" y="233363"/>
            <a:ext cx="11782318"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1296" tIns="35649" rIns="71296" bIns="35649" rtlCol="0" anchor="ctr"/>
          <a:lstStyle/>
          <a:p>
            <a:pPr algn="ctr" defTabSz="913242"/>
            <a:endParaRPr lang="en-US" sz="1800" dirty="0">
              <a:solidFill>
                <a:prstClr val="white"/>
              </a:solidFill>
            </a:endParaRPr>
          </a:p>
        </p:txBody>
      </p:sp>
      <p:sp>
        <p:nvSpPr>
          <p:cNvPr id="2" name="Title 1"/>
          <p:cNvSpPr>
            <a:spLocks noGrp="1"/>
          </p:cNvSpPr>
          <p:nvPr>
            <p:ph type="title"/>
          </p:nvPr>
        </p:nvSpPr>
        <p:spPr>
          <a:xfrm>
            <a:off x="365864" y="274331"/>
            <a:ext cx="11290065" cy="276999"/>
          </a:xfrm>
        </p:spPr>
        <p:txBody>
          <a:bodyPr/>
          <a:lstStyle>
            <a:lvl1pPr>
              <a:defRPr baseline="0">
                <a:gradFill flip="none" rotWithShape="1">
                  <a:gsLst>
                    <a:gs pos="0">
                      <a:schemeClr val="bg1"/>
                    </a:gs>
                    <a:gs pos="86000">
                      <a:schemeClr val="bg1"/>
                    </a:gs>
                  </a:gsLst>
                  <a:path path="circle">
                    <a:fillToRect r="100000" b="100000"/>
                  </a:path>
                  <a:tileRect l="-100000" t="-100000"/>
                </a:gradFill>
              </a:defRPr>
            </a:lvl1pPr>
          </a:lstStyle>
          <a:p>
            <a:r>
              <a:rPr lang="en-US"/>
              <a:t>Click to edit Master title style</a:t>
            </a:r>
            <a:endParaRPr lang="en-US" dirty="0"/>
          </a:p>
        </p:txBody>
      </p:sp>
      <p:sp>
        <p:nvSpPr>
          <p:cNvPr id="7" name="TextBox 6"/>
          <p:cNvSpPr txBox="1"/>
          <p:nvPr userDrawn="1"/>
        </p:nvSpPr>
        <p:spPr>
          <a:xfrm>
            <a:off x="4858515" y="6483270"/>
            <a:ext cx="2482028" cy="192215"/>
          </a:xfrm>
          <a:prstGeom prst="rect">
            <a:avLst/>
          </a:prstGeom>
          <a:noFill/>
        </p:spPr>
        <p:txBody>
          <a:bodyPr wrap="square" lIns="68437" tIns="34218" rIns="68437" bIns="34218" rtlCol="0" anchor="b">
            <a:spAutoFit/>
          </a:bodyPr>
          <a:lstStyle/>
          <a:p>
            <a:pPr algn="ctr" defTabSz="1460040"/>
            <a:r>
              <a:rPr lang="en-US" sz="800" dirty="0">
                <a:gradFill>
                  <a:gsLst>
                    <a:gs pos="0">
                      <a:srgbClr val="F2F2F2"/>
                    </a:gs>
                    <a:gs pos="86000">
                      <a:srgbClr val="F2F2F2"/>
                    </a:gs>
                  </a:gsLst>
                  <a:lin ang="5400000" scaled="0"/>
                </a:gradFill>
              </a:rPr>
              <a:t>Microsoft Confidential</a:t>
            </a:r>
          </a:p>
        </p:txBody>
      </p:sp>
      <p:sp>
        <p:nvSpPr>
          <p:cNvPr id="8" name="TextBox 7"/>
          <p:cNvSpPr txBox="1"/>
          <p:nvPr userDrawn="1"/>
        </p:nvSpPr>
        <p:spPr>
          <a:xfrm>
            <a:off x="203260" y="6440823"/>
            <a:ext cx="2908080" cy="192215"/>
          </a:xfrm>
          <a:prstGeom prst="rect">
            <a:avLst/>
          </a:prstGeom>
          <a:noFill/>
        </p:spPr>
        <p:txBody>
          <a:bodyPr wrap="square" lIns="68437" tIns="34218" rIns="68437" bIns="34218" rtlCol="0" anchor="b">
            <a:spAutoFit/>
          </a:bodyPr>
          <a:lstStyle/>
          <a:p>
            <a:pPr defTabSz="1460040"/>
            <a:r>
              <a:rPr lang="en-US" sz="800" dirty="0">
                <a:gradFill>
                  <a:gsLst>
                    <a:gs pos="0">
                      <a:srgbClr val="F2F2F2"/>
                    </a:gs>
                    <a:gs pos="86000">
                      <a:srgbClr val="F2F2F2"/>
                    </a:gs>
                  </a:gsLst>
                  <a:lin ang="5400000" scaled="0"/>
                </a:gradFill>
              </a:rPr>
              <a:t>Services Marketing  ITMSA Research Project 2013</a:t>
            </a:r>
          </a:p>
        </p:txBody>
      </p:sp>
      <p:sp>
        <p:nvSpPr>
          <p:cNvPr id="9" name="TextBox 8"/>
          <p:cNvSpPr txBox="1"/>
          <p:nvPr userDrawn="1"/>
        </p:nvSpPr>
        <p:spPr>
          <a:xfrm>
            <a:off x="11583777" y="6483270"/>
            <a:ext cx="401795" cy="192215"/>
          </a:xfrm>
          <a:prstGeom prst="rect">
            <a:avLst/>
          </a:prstGeom>
          <a:noFill/>
        </p:spPr>
        <p:txBody>
          <a:bodyPr wrap="square" lIns="68437" tIns="34218" rIns="68437" bIns="34218" rtlCol="0" anchor="b">
            <a:spAutoFit/>
          </a:bodyPr>
          <a:lstStyle/>
          <a:p>
            <a:pPr algn="r" defTabSz="1460040">
              <a:defRPr/>
            </a:pPr>
            <a:fld id="{B6F15528-21DE-4FAA-801E-634DDDAF4B2B}" type="slidenum">
              <a:rPr lang="en-US" sz="800">
                <a:gradFill>
                  <a:gsLst>
                    <a:gs pos="0">
                      <a:srgbClr val="F2F2F2"/>
                    </a:gs>
                    <a:gs pos="86000">
                      <a:srgbClr val="F2F2F2"/>
                    </a:gs>
                  </a:gsLst>
                  <a:lin ang="5400000" scaled="0"/>
                </a:gradFill>
              </a:rPr>
              <a:pPr algn="r" defTabSz="1460040">
                <a:defRPr/>
              </a:pPr>
              <a:t>‹#›</a:t>
            </a:fld>
            <a:endParaRPr lang="en-US" sz="800" dirty="0">
              <a:gradFill>
                <a:gsLst>
                  <a:gs pos="0">
                    <a:srgbClr val="F2F2F2"/>
                  </a:gs>
                  <a:gs pos="86000">
                    <a:srgbClr val="F2F2F2"/>
                  </a:gs>
                </a:gsLst>
                <a:lin ang="5400000" scaled="0"/>
              </a:gradFill>
            </a:endParaRPr>
          </a:p>
        </p:txBody>
      </p:sp>
    </p:spTree>
    <p:extLst>
      <p:ext uri="{BB962C8B-B14F-4D97-AF65-F5344CB8AC3E}">
        <p14:creationId xmlns:p14="http://schemas.microsoft.com/office/powerpoint/2010/main" val="18775788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ales Excellenc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3"/>
            <a:ext cx="1523718" cy="1523718"/>
          </a:xfrm>
          <a:prstGeom prst="rect">
            <a:avLst/>
          </a:prstGeom>
        </p:spPr>
      </p:pic>
      <p:sp>
        <p:nvSpPr>
          <p:cNvPr id="12" name="Picture Placeholder 11"/>
          <p:cNvSpPr>
            <a:spLocks noGrp="1"/>
          </p:cNvSpPr>
          <p:nvPr>
            <p:ph type="pic" sz="quarter" idx="13" hasCustomPrompt="1"/>
          </p:nvPr>
        </p:nvSpPr>
        <p:spPr>
          <a:xfrm>
            <a:off x="8382000" y="1524000"/>
            <a:ext cx="3810000"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7" name="Subtitle 2"/>
          <p:cNvSpPr>
            <a:spLocks noGrp="1"/>
          </p:cNvSpPr>
          <p:nvPr>
            <p:ph type="subTitle" idx="1"/>
          </p:nvPr>
        </p:nvSpPr>
        <p:spPr>
          <a:xfrm>
            <a:off x="0" y="5333470"/>
            <a:ext cx="4572000"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hasCustomPrompt="1"/>
          </p:nvPr>
        </p:nvSpPr>
        <p:spPr>
          <a:xfrm>
            <a:off x="0" y="1524000"/>
            <a:ext cx="8382000"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539" y="6266126"/>
            <a:ext cx="1609461" cy="591875"/>
          </a:xfrm>
          <a:prstGeom prst="rect">
            <a:avLst/>
          </a:prstGeom>
        </p:spPr>
      </p:pic>
    </p:spTree>
    <p:extLst>
      <p:ext uri="{BB962C8B-B14F-4D97-AF65-F5344CB8AC3E}">
        <p14:creationId xmlns:p14="http://schemas.microsoft.com/office/powerpoint/2010/main" val="37094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1" name="Rectangle 20"/>
          <p:cNvSpPr/>
          <p:nvPr userDrawn="1"/>
        </p:nvSpPr>
        <p:spPr>
          <a:xfrm>
            <a:off x="1" y="6478588"/>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dirty="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2001" y="1524000"/>
            <a:ext cx="10668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39205572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6" name="Text Placeholder 5"/>
          <p:cNvSpPr>
            <a:spLocks noGrp="1"/>
          </p:cNvSpPr>
          <p:nvPr>
            <p:ph type="body" sz="quarter" idx="13" hasCustomPrompt="1"/>
          </p:nvPr>
        </p:nvSpPr>
        <p:spPr>
          <a:xfrm>
            <a:off x="234950" y="861944"/>
            <a:ext cx="11722099" cy="505895"/>
          </a:xfrm>
          <a:prstGeom prst="rect">
            <a:avLst/>
          </a:prstGeom>
        </p:spPr>
        <p:txBody>
          <a:bodyPr lIns="91440" tIns="45720" rIns="91440" bIns="45720">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35558238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2001" y="2"/>
            <a:ext cx="11430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2001" y="573605"/>
            <a:ext cx="11430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521" y="1524000"/>
            <a:ext cx="9887479"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1"/>
            <a:ext cx="762000"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dirty="0">
              <a:solidFill>
                <a:prstClr val="white"/>
              </a:solidFill>
            </a:endParaRPr>
          </a:p>
        </p:txBody>
      </p:sp>
      <p:sp>
        <p:nvSpPr>
          <p:cNvPr id="15" name="Slide Number Placeholder 4"/>
          <p:cNvSpPr>
            <a:spLocks noGrp="1"/>
          </p:cNvSpPr>
          <p:nvPr>
            <p:ph type="sldNum" sz="quarter" idx="16"/>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8001" y="6477874"/>
            <a:ext cx="8381999" cy="380127"/>
          </a:xfrm>
        </p:spPr>
        <p:txBody>
          <a:bodyPr/>
          <a:lstStyle/>
          <a:p>
            <a:endParaRPr lang="en-US" dirty="0">
              <a:solidFill>
                <a:srgbClr val="505050"/>
              </a:solidFill>
            </a:endParaRPr>
          </a:p>
        </p:txBody>
      </p:sp>
    </p:spTree>
    <p:extLst>
      <p:ext uri="{BB962C8B-B14F-4D97-AF65-F5344CB8AC3E}">
        <p14:creationId xmlns:p14="http://schemas.microsoft.com/office/powerpoint/2010/main" val="15318175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951" y="215902"/>
            <a:ext cx="11722099" cy="646042"/>
          </a:xfrm>
          <a:prstGeom prst="rect">
            <a:avLst/>
          </a:prstGeom>
        </p:spPr>
        <p:txBody>
          <a:bodyPr vert="horz" lIns="91440" tIns="45720" rIns="91440" bIns="45720" rtlCol="0" anchor="ctr">
            <a:normAutofit/>
          </a:bodyPr>
          <a:lstStyle/>
          <a:p>
            <a:endParaRPr lang="en-US" dirty="0"/>
          </a:p>
        </p:txBody>
      </p:sp>
      <p:sp>
        <p:nvSpPr>
          <p:cNvPr id="7" name="Footer Placeholder 6"/>
          <p:cNvSpPr>
            <a:spLocks noGrp="1"/>
          </p:cNvSpPr>
          <p:nvPr>
            <p:ph type="ftr" sz="quarter" idx="3"/>
          </p:nvPr>
        </p:nvSpPr>
        <p:spPr>
          <a:xfrm>
            <a:off x="3048000" y="6477874"/>
            <a:ext cx="8382000"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234951" y="1028701"/>
            <a:ext cx="11722099" cy="45719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000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412789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761" r:id="rId22"/>
    <p:sldLayoutId id="2147483762" r:id="rId23"/>
    <p:sldLayoutId id="2147483763" r:id="rId24"/>
    <p:sldLayoutId id="2147483714" r:id="rId25"/>
    <p:sldLayoutId id="2147483715" r:id="rId26"/>
    <p:sldLayoutId id="2147483716" r:id="rId27"/>
    <p:sldLayoutId id="2147483717" r:id="rId28"/>
    <p:sldLayoutId id="2147483719" r:id="rId29"/>
    <p:sldLayoutId id="2147483720" r:id="rId30"/>
    <p:sldLayoutId id="2147483721" r:id="rId31"/>
    <p:sldLayoutId id="2147483726" r:id="rId32"/>
    <p:sldLayoutId id="2147483727" r:id="rId33"/>
    <p:sldLayoutId id="2147483728" r:id="rId34"/>
    <p:sldLayoutId id="2147483729" r:id="rId35"/>
    <p:sldLayoutId id="2147483732" r:id="rId36"/>
    <p:sldLayoutId id="2147483733"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 id="2147483744" r:id="rId47"/>
    <p:sldLayoutId id="2147483745" r:id="rId48"/>
    <p:sldLayoutId id="2147483747" r:id="rId49"/>
    <p:sldLayoutId id="2147483748" r:id="rId50"/>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chemeClr val="tx1"/>
        </a:buClr>
        <a:buSzPct val="100000"/>
        <a:buFont typeface="Wingdings" pitchFamily="2" charset="2"/>
        <a:buChar char="§"/>
        <a:defRPr sz="2400" kern="1200">
          <a:solidFill>
            <a:schemeClr val="tx1"/>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customXml" Target="../../customXml/item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wwpsportal/SitePages/CustomerStories.aspx" TargetMode="External"/><Relationship Id="rId2" Type="http://schemas.openxmlformats.org/officeDocument/2006/relationships/hyperlink" Target="https://mspartner.microsoft.com/en/us/Pages/Solutions/cloud-profitability-success-stories.aspx#Cpss_CloudSuccesStories_1"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mspartner.microsoft.com/en/us/Pages/Solutions/cloud-profitability-success-stories.aspx#Cpss_CloudSuccesStories_1"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microsoft.sharepoint.com/teams/Worldwide_Partner_Community_Marketing/Pages/Customer-and-Partner-Evidence-Submission.aspx" TargetMode="Externa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partner.microsoft.com/en-us/stories" TargetMode="External"/><Relationship Id="rId2" Type="http://schemas.openxmlformats.org/officeDocument/2006/relationships/hyperlink" Target="https://mspartner.microsoft.com/en/us/Pages/Solutions/cloud-profitability-success-stories.aspx#Cpss_CloudSuccesStories_1"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Evidence Desk Plan</a:t>
            </a:r>
            <a:br>
              <a:rPr lang="en-US" dirty="0"/>
            </a:br>
            <a:r>
              <a:rPr lang="en-US" dirty="0"/>
              <a:t>Walking Deck</a:t>
            </a:r>
          </a:p>
        </p:txBody>
      </p:sp>
      <p:sp>
        <p:nvSpPr>
          <p:cNvPr id="5" name="Text Placeholder 4"/>
          <p:cNvSpPr>
            <a:spLocks noGrp="1"/>
          </p:cNvSpPr>
          <p:nvPr>
            <p:ph type="body" sz="quarter" idx="14"/>
          </p:nvPr>
        </p:nvSpPr>
        <p:spPr/>
        <p:txBody>
          <a:bodyPr/>
          <a:lstStyle/>
          <a:p>
            <a:r>
              <a:rPr lang="en-US" dirty="0"/>
              <a:t>As of January 20, 2015</a:t>
            </a:r>
          </a:p>
        </p:txBody>
      </p:sp>
    </p:spTree>
    <p:custDataLst>
      <p:custData r:id="rId1"/>
    </p:custDataLst>
    <p:extLst>
      <p:ext uri="{BB962C8B-B14F-4D97-AF65-F5344CB8AC3E}">
        <p14:creationId xmlns:p14="http://schemas.microsoft.com/office/powerpoint/2010/main" val="786962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envision this process working?</a:t>
            </a:r>
          </a:p>
        </p:txBody>
      </p:sp>
      <p:sp>
        <p:nvSpPr>
          <p:cNvPr id="3" name="Text Placeholder 2"/>
          <p:cNvSpPr>
            <a:spLocks noGrp="1"/>
          </p:cNvSpPr>
          <p:nvPr>
            <p:ph type="body" sz="quarter" idx="13"/>
          </p:nvPr>
        </p:nvSpPr>
        <p:spPr/>
        <p:txBody>
          <a:bodyPr/>
          <a:lstStyle/>
          <a:p>
            <a:pPr marL="0" lvl="1">
              <a:buClr>
                <a:schemeClr val="tx1"/>
              </a:buClr>
              <a:buSzPct val="100000"/>
            </a:pPr>
            <a:r>
              <a:rPr lang="en-US" sz="2800" dirty="0">
                <a:solidFill>
                  <a:schemeClr val="tx1"/>
                </a:solidFill>
                <a:latin typeface="Segoe UI Light" pitchFamily="34" charset="0"/>
              </a:rPr>
              <a:t>Internal - what would make accessing and using evidence easy for you?</a:t>
            </a:r>
          </a:p>
          <a:p>
            <a:endParaRPr lang="en-US" sz="2000" dirty="0">
              <a:solidFill>
                <a:srgbClr val="000000"/>
              </a:solidFill>
              <a:latin typeface="Calibri" panose="020F0502020204030204" pitchFamily="34" charset="0"/>
              <a:cs typeface="Times New Roman" panose="02020603050405020304" pitchFamily="18" charset="0"/>
            </a:endParaRPr>
          </a:p>
          <a:p>
            <a:pPr lvl="1"/>
            <a:r>
              <a:rPr lang="en-US" dirty="0"/>
              <a:t> </a:t>
            </a:r>
            <a:endParaRPr lang="en-US" sz="3200" dirty="0"/>
          </a:p>
          <a:p>
            <a:r>
              <a:rPr lang="en-US" dirty="0"/>
              <a:t> </a:t>
            </a:r>
            <a:endParaRPr lang="en-US" sz="3200" dirty="0"/>
          </a:p>
          <a:p>
            <a:endParaRPr lang="en-US" sz="2000" dirty="0"/>
          </a:p>
        </p:txBody>
      </p:sp>
      <p:sp>
        <p:nvSpPr>
          <p:cNvPr id="10" name="Rectangle 9"/>
          <p:cNvSpPr/>
          <p:nvPr/>
        </p:nvSpPr>
        <p:spPr>
          <a:xfrm>
            <a:off x="2109470" y="2805043"/>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Managed for usage justification – Sign up to be part of alias – when new evidence comes in the </a:t>
            </a:r>
            <a:r>
              <a:rPr lang="en-US" sz="1600" dirty="0" err="1">
                <a:solidFill>
                  <a:srgbClr val="505050">
                    <a:lumMod val="50000"/>
                  </a:srgbClr>
                </a:solidFill>
                <a:cs typeface="Segoe UI Semibold" panose="020B0702040204020203" pitchFamily="34" charset="0"/>
              </a:rPr>
              <a:t>que</a:t>
            </a:r>
            <a:r>
              <a:rPr lang="en-US" sz="1600" dirty="0">
                <a:solidFill>
                  <a:srgbClr val="505050">
                    <a:lumMod val="50000"/>
                  </a:srgbClr>
                </a:solidFill>
                <a:cs typeface="Segoe UI Semibold" panose="020B0702040204020203" pitchFamily="34" charset="0"/>
              </a:rPr>
              <a:t> that you’re interested in, you are notified</a:t>
            </a:r>
          </a:p>
        </p:txBody>
      </p:sp>
      <p:sp>
        <p:nvSpPr>
          <p:cNvPr id="11" name="Rectangle 10"/>
          <p:cNvSpPr/>
          <p:nvPr/>
        </p:nvSpPr>
        <p:spPr>
          <a:xfrm>
            <a:off x="234950" y="3719443"/>
            <a:ext cx="1828800" cy="914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Ready-to-go assets</a:t>
            </a:r>
          </a:p>
        </p:txBody>
      </p:sp>
      <p:sp>
        <p:nvSpPr>
          <p:cNvPr id="13" name="Rectangle 12"/>
          <p:cNvSpPr/>
          <p:nvPr/>
        </p:nvSpPr>
        <p:spPr>
          <a:xfrm>
            <a:off x="234950" y="2759324"/>
            <a:ext cx="18288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Lead database</a:t>
            </a:r>
          </a:p>
        </p:txBody>
      </p:sp>
      <p:sp>
        <p:nvSpPr>
          <p:cNvPr id="14" name="Rectangle 13"/>
          <p:cNvSpPr/>
          <p:nvPr/>
        </p:nvSpPr>
        <p:spPr>
          <a:xfrm>
            <a:off x="2109470" y="3719443"/>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Easily accessible, quick stop shot</a:t>
            </a:r>
          </a:p>
        </p:txBody>
      </p:sp>
    </p:spTree>
    <p:extLst>
      <p:ext uri="{BB962C8B-B14F-4D97-AF65-F5344CB8AC3E}">
        <p14:creationId xmlns:p14="http://schemas.microsoft.com/office/powerpoint/2010/main" val="31193833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envision this process working?</a:t>
            </a:r>
          </a:p>
        </p:txBody>
      </p:sp>
      <p:sp>
        <p:nvSpPr>
          <p:cNvPr id="3" name="Text Placeholder 2"/>
          <p:cNvSpPr>
            <a:spLocks noGrp="1"/>
          </p:cNvSpPr>
          <p:nvPr>
            <p:ph type="body" sz="quarter" idx="13"/>
          </p:nvPr>
        </p:nvSpPr>
        <p:spPr/>
        <p:txBody>
          <a:bodyPr/>
          <a:lstStyle/>
          <a:p>
            <a:pPr marL="0" lvl="1">
              <a:buClr>
                <a:schemeClr val="tx1"/>
              </a:buClr>
              <a:buSzPct val="100000"/>
            </a:pPr>
            <a:r>
              <a:rPr lang="en-US" sz="2800" dirty="0">
                <a:solidFill>
                  <a:schemeClr val="tx1"/>
                </a:solidFill>
                <a:latin typeface="Segoe UI Light" pitchFamily="34" charset="0"/>
              </a:rPr>
              <a:t>External - what would make accessing and using evidence easy for MPN?</a:t>
            </a:r>
          </a:p>
          <a:p>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centralized, cohesive external facing site within the MPN portal, with ‘search and sort’ capabilities, something ‘all up’ for partners</a:t>
            </a:r>
          </a:p>
          <a:p>
            <a:endParaRPr lang="en-US" sz="2000" dirty="0">
              <a:solidFill>
                <a:srgbClr val="000000"/>
              </a:solidFill>
              <a:latin typeface="Calibri" panose="020F0502020204030204" pitchFamily="34" charset="0"/>
              <a:cs typeface="Times New Roman" panose="02020603050405020304" pitchFamily="18" charset="0"/>
            </a:endParaRPr>
          </a:p>
          <a:p>
            <a:pPr lvl="1"/>
            <a:r>
              <a:rPr lang="en-US" dirty="0"/>
              <a:t> 2 Buckets:</a:t>
            </a:r>
            <a:endParaRPr lang="en-US" sz="1800" dirty="0"/>
          </a:p>
          <a:p>
            <a:pPr lvl="3"/>
            <a:r>
              <a:rPr lang="en-US" dirty="0"/>
              <a:t>Lead database – managed for usage justification, not a free for all</a:t>
            </a:r>
            <a:endParaRPr lang="en-US" sz="1600" dirty="0"/>
          </a:p>
          <a:p>
            <a:pPr lvl="4"/>
            <a:r>
              <a:rPr lang="en-US" dirty="0"/>
              <a:t>Sign up to be part of alias – and when new evidence comes in the </a:t>
            </a:r>
            <a:r>
              <a:rPr lang="en-US" dirty="0" err="1"/>
              <a:t>que</a:t>
            </a:r>
            <a:r>
              <a:rPr lang="en-US" dirty="0"/>
              <a:t> that you’re interested in, you are notified.</a:t>
            </a:r>
            <a:endParaRPr lang="en-US" sz="1600" dirty="0"/>
          </a:p>
          <a:p>
            <a:pPr lvl="3"/>
            <a:r>
              <a:rPr lang="en-US" dirty="0"/>
              <a:t>Ready to go assets – easily assessable, quick stop shop</a:t>
            </a:r>
            <a:endParaRPr lang="en-US" sz="1600" dirty="0"/>
          </a:p>
          <a:p>
            <a:endParaRPr lang="en-US" sz="3200" dirty="0"/>
          </a:p>
          <a:p>
            <a:r>
              <a:rPr lang="en-US" dirty="0"/>
              <a:t> </a:t>
            </a:r>
            <a:endParaRPr lang="en-US" sz="3200" dirty="0"/>
          </a:p>
          <a:p>
            <a:endParaRPr lang="en-US" sz="2000" dirty="0"/>
          </a:p>
        </p:txBody>
      </p:sp>
      <p:sp>
        <p:nvSpPr>
          <p:cNvPr id="9" name="Rectangle 8"/>
          <p:cNvSpPr/>
          <p:nvPr/>
        </p:nvSpPr>
        <p:spPr>
          <a:xfrm>
            <a:off x="2200909" y="4062344"/>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Collaborate with key content stakeholders to </a:t>
            </a:r>
            <a:r>
              <a:rPr lang="en-US" sz="1600" b="1" dirty="0">
                <a:solidFill>
                  <a:srgbClr val="505050">
                    <a:lumMod val="50000"/>
                  </a:srgbClr>
                </a:solidFill>
                <a:cs typeface="Segoe UI Semibold" panose="020B0702040204020203" pitchFamily="34" charset="0"/>
              </a:rPr>
              <a:t>influence the development of key “Why” MPN stories </a:t>
            </a:r>
            <a:r>
              <a:rPr lang="en-US" sz="1600" dirty="0">
                <a:solidFill>
                  <a:srgbClr val="505050">
                    <a:lumMod val="50000"/>
                  </a:srgbClr>
                </a:solidFill>
                <a:cs typeface="Segoe UI Semibold" panose="020B0702040204020203" pitchFamily="34" charset="0"/>
              </a:rPr>
              <a:t>and land them with the partner community to drive engagement</a:t>
            </a:r>
          </a:p>
        </p:txBody>
      </p:sp>
      <p:sp>
        <p:nvSpPr>
          <p:cNvPr id="10" name="Rectangle 9"/>
          <p:cNvSpPr/>
          <p:nvPr/>
        </p:nvSpPr>
        <p:spPr>
          <a:xfrm>
            <a:off x="2200909" y="4999603"/>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Internal / External/Should it be limited or not?</a:t>
            </a:r>
          </a:p>
        </p:txBody>
      </p:sp>
      <p:sp>
        <p:nvSpPr>
          <p:cNvPr id="11" name="Rectangle 10"/>
          <p:cNvSpPr/>
          <p:nvPr/>
        </p:nvSpPr>
        <p:spPr>
          <a:xfrm>
            <a:off x="326389" y="5936863"/>
            <a:ext cx="1828800" cy="914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endParaRPr lang="en-US" dirty="0">
              <a:solidFill>
                <a:prstClr val="white"/>
              </a:solidFill>
              <a:cs typeface="Segoe UI Semibold" panose="020B0702040204020203" pitchFamily="34" charset="0"/>
            </a:endParaRPr>
          </a:p>
        </p:txBody>
      </p:sp>
      <p:sp>
        <p:nvSpPr>
          <p:cNvPr id="12" name="Rectangle 11"/>
          <p:cNvSpPr/>
          <p:nvPr/>
        </p:nvSpPr>
        <p:spPr>
          <a:xfrm>
            <a:off x="326389" y="4016625"/>
            <a:ext cx="18288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Land the Partner directly on page</a:t>
            </a:r>
          </a:p>
        </p:txBody>
      </p:sp>
      <p:sp>
        <p:nvSpPr>
          <p:cNvPr id="13" name="Rectangle 12"/>
          <p:cNvSpPr/>
          <p:nvPr/>
        </p:nvSpPr>
        <p:spPr>
          <a:xfrm>
            <a:off x="326389" y="4976744"/>
            <a:ext cx="18288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Who should have access?</a:t>
            </a:r>
          </a:p>
        </p:txBody>
      </p:sp>
      <p:sp>
        <p:nvSpPr>
          <p:cNvPr id="14" name="Rectangle 13"/>
          <p:cNvSpPr/>
          <p:nvPr/>
        </p:nvSpPr>
        <p:spPr>
          <a:xfrm>
            <a:off x="2200909" y="5936863"/>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endParaRPr lang="en-US" sz="1600" dirty="0">
              <a:solidFill>
                <a:srgbClr val="505050">
                  <a:lumMod val="50000"/>
                </a:srgbClr>
              </a:solidFill>
              <a:cs typeface="Segoe UI Semibold" panose="020B0702040204020203" pitchFamily="34" charset="0"/>
            </a:endParaRPr>
          </a:p>
        </p:txBody>
      </p:sp>
    </p:spTree>
    <p:extLst>
      <p:ext uri="{BB962C8B-B14F-4D97-AF65-F5344CB8AC3E}">
        <p14:creationId xmlns:p14="http://schemas.microsoft.com/office/powerpoint/2010/main" val="6085940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0" y="215902"/>
            <a:ext cx="11722099" cy="646042"/>
          </a:xfrm>
        </p:spPr>
        <p:txBody>
          <a:bodyPr/>
          <a:lstStyle/>
          <a:p>
            <a:r>
              <a:rPr lang="en-US" dirty="0"/>
              <a:t>Current Evidence Work Being Done</a:t>
            </a:r>
          </a:p>
        </p:txBody>
      </p:sp>
      <p:sp>
        <p:nvSpPr>
          <p:cNvPr id="3" name="Text Placeholder 2"/>
          <p:cNvSpPr>
            <a:spLocks noGrp="1"/>
          </p:cNvSpPr>
          <p:nvPr>
            <p:ph type="body" sz="quarter" idx="13"/>
          </p:nvPr>
        </p:nvSpPr>
        <p:spPr/>
        <p:txBody>
          <a:bodyPr/>
          <a:lstStyle/>
          <a:p>
            <a:r>
              <a:rPr lang="en-US" dirty="0"/>
              <a:t>What we’ve just accomplished – where does the evidence live?</a:t>
            </a:r>
          </a:p>
          <a:p>
            <a:pPr lvl="0"/>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lvl="0"/>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Cloud Profitability page</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lvl="1"/>
            <a:r>
              <a:rPr lang="en-US" sz="2000" dirty="0">
                <a:solidFill>
                  <a:schemeClr val="tx1"/>
                </a:solidFill>
                <a:latin typeface="+mn-lt"/>
                <a:ea typeface="+mn-ea"/>
                <a:cs typeface="+mn-cs"/>
              </a:rPr>
              <a:t>Lives on MPN - specifically for videos and written case studies</a:t>
            </a:r>
          </a:p>
          <a:p>
            <a:pPr marL="457200" indent="-457200">
              <a:buFont typeface="Arial" panose="020B0604020202020204" pitchFamily="34" charset="0"/>
              <a:buChar char="•"/>
            </a:pPr>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endParaRPr>
          </a:p>
          <a:p>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Public Sector Evidence Finder</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lvl="1"/>
            <a:r>
              <a:rPr lang="en-US" sz="2000" dirty="0">
                <a:solidFill>
                  <a:schemeClr val="tx1"/>
                </a:solidFill>
                <a:latin typeface="+mn-lt"/>
                <a:ea typeface="+mn-ea"/>
                <a:cs typeface="+mn-cs"/>
              </a:rPr>
              <a:t>The output query identifies  partner </a:t>
            </a:r>
          </a:p>
          <a:p>
            <a:pPr marL="0" lvl="1">
              <a:buClr>
                <a:schemeClr val="tx1"/>
              </a:buClr>
              <a:buSzPct val="100000"/>
            </a:pP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1">
              <a:buClr>
                <a:schemeClr val="tx1"/>
              </a:buClr>
              <a:buSzPct val="100000"/>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688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make this functional?</a:t>
            </a:r>
          </a:p>
        </p:txBody>
      </p:sp>
      <p:sp>
        <p:nvSpPr>
          <p:cNvPr id="3" name="Text Placeholder 2"/>
          <p:cNvSpPr>
            <a:spLocks noGrp="1"/>
          </p:cNvSpPr>
          <p:nvPr>
            <p:ph type="body" sz="quarter" idx="13"/>
          </p:nvPr>
        </p:nvSpPr>
        <p:spPr/>
        <p:txBody>
          <a:bodyPr/>
          <a:lstStyle/>
          <a:p>
            <a:r>
              <a:rPr lang="en-US" dirty="0"/>
              <a:t>How do we create a tracking system?</a:t>
            </a:r>
          </a:p>
          <a:p>
            <a:pPr>
              <a:lnSpc>
                <a:spcPct val="107000"/>
              </a:lnSpc>
              <a:spcAft>
                <a:spcPts val="800"/>
              </a:spcAft>
            </a:pPr>
            <a:endPar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a:p>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latin typeface="Calibri" panose="020F0502020204030204" pitchFamily="34" charset="0"/>
              <a:cs typeface="Times New Roman" panose="02020603050405020304" pitchFamily="18" charset="0"/>
            </a:endParaRPr>
          </a:p>
          <a:p>
            <a:pPr lvl="1"/>
            <a:endParaRPr lang="en-US" dirty="0"/>
          </a:p>
          <a:p>
            <a:pPr lvl="1"/>
            <a:endParaRPr lang="en-US" dirty="0"/>
          </a:p>
          <a:p>
            <a:pPr lvl="1"/>
            <a:endParaRPr lang="en-US" dirty="0"/>
          </a:p>
          <a:p>
            <a:r>
              <a:rPr lang="en-US" dirty="0"/>
              <a:t> </a:t>
            </a:r>
          </a:p>
          <a:p>
            <a:endParaRPr lang="en-US" sz="2000" dirty="0"/>
          </a:p>
        </p:txBody>
      </p:sp>
      <p:sp>
        <p:nvSpPr>
          <p:cNvPr id="4" name="Rectangle 3"/>
          <p:cNvSpPr/>
          <p:nvPr/>
        </p:nvSpPr>
        <p:spPr>
          <a:xfrm>
            <a:off x="2200907" y="1507986"/>
            <a:ext cx="9326880" cy="1424272"/>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lvl="1"/>
            <a:r>
              <a:rPr lang="en-US" dirty="0">
                <a:solidFill>
                  <a:schemeClr val="tx1"/>
                </a:solidFill>
              </a:rPr>
              <a:t>There is a need for fresh partners to talk to  / need for partners that fit a certain criteria or profile /Pipeline database of past evidence, back 6 months to one year or further – so we can track resource base and being able to identify usage / Also very important to track, renew release waivers in tandem with evidence usage / are the partner’s competencies current?</a:t>
            </a:r>
            <a:endParaRPr lang="en-US" sz="2000"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sz="2000" dirty="0">
              <a:solidFill>
                <a:schemeClr val="tx1"/>
              </a:solidFill>
            </a:endParaRPr>
          </a:p>
        </p:txBody>
      </p:sp>
      <p:sp>
        <p:nvSpPr>
          <p:cNvPr id="5" name="Rectangle 4"/>
          <p:cNvSpPr/>
          <p:nvPr/>
        </p:nvSpPr>
        <p:spPr>
          <a:xfrm>
            <a:off x="2200907" y="2940328"/>
            <a:ext cx="9326880" cy="262123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lvl="1"/>
            <a:r>
              <a:rPr lang="en-US" dirty="0">
                <a:solidFill>
                  <a:schemeClr val="tx1"/>
                </a:solidFill>
              </a:rPr>
              <a:t>If a partner is already being contacted, can we create a list of ‘30 questions’ – explore this idea, might not be practical given the specialized team perspectives, needs </a:t>
            </a:r>
          </a:p>
          <a:p>
            <a:pPr lvl="1"/>
            <a:r>
              <a:rPr lang="en-US" dirty="0">
                <a:solidFill>
                  <a:schemeClr val="tx1"/>
                </a:solidFill>
              </a:rPr>
              <a:t>Benefits – would already have their quotes, storyline, journey to the cloud, their evolving business model</a:t>
            </a:r>
            <a:endParaRPr lang="en-US" sz="2000" dirty="0">
              <a:solidFill>
                <a:schemeClr val="tx1"/>
              </a:solidFill>
            </a:endParaRPr>
          </a:p>
          <a:p>
            <a:pPr lvl="1"/>
            <a:endParaRPr lang="en-US" dirty="0">
              <a:solidFill>
                <a:schemeClr val="tx1"/>
              </a:solidFill>
            </a:endParaRPr>
          </a:p>
          <a:p>
            <a:pPr lvl="1"/>
            <a:r>
              <a:rPr lang="en-US" sz="2000" b="1" dirty="0">
                <a:solidFill>
                  <a:schemeClr val="tx1"/>
                </a:solidFill>
              </a:rPr>
              <a:t>Nice to have</a:t>
            </a:r>
            <a:r>
              <a:rPr lang="en-US" sz="2000" dirty="0">
                <a:solidFill>
                  <a:schemeClr val="tx1"/>
                </a:solidFill>
              </a:rPr>
              <a:t> - Need </a:t>
            </a:r>
            <a:r>
              <a:rPr lang="en-US" sz="2000" b="1" i="1" dirty="0">
                <a:solidFill>
                  <a:schemeClr val="tx1"/>
                </a:solidFill>
              </a:rPr>
              <a:t>centralized resource lead</a:t>
            </a:r>
            <a:r>
              <a:rPr lang="en-US" sz="2000" dirty="0">
                <a:solidFill>
                  <a:schemeClr val="tx1"/>
                </a:solidFill>
              </a:rPr>
              <a:t> </a:t>
            </a:r>
            <a:r>
              <a:rPr lang="en-US" sz="2000" b="1" dirty="0">
                <a:solidFill>
                  <a:schemeClr val="tx1"/>
                </a:solidFill>
              </a:rPr>
              <a:t>(budget)</a:t>
            </a:r>
            <a:r>
              <a:rPr lang="en-US" sz="2000" dirty="0">
                <a:solidFill>
                  <a:schemeClr val="tx1"/>
                </a:solidFill>
              </a:rPr>
              <a:t> for follow-up on leads, does initial interviewing of partner – builds database – easily assessable, tiered approach of engagement</a:t>
            </a:r>
            <a:endParaRPr lang="en-US" sz="2400" dirty="0">
              <a:solidFill>
                <a:schemeClr val="tx1"/>
              </a:solidFill>
            </a:endParaRPr>
          </a:p>
          <a:p>
            <a:pPr lvl="1"/>
            <a:endParaRPr lang="en-US" sz="2000" dirty="0">
              <a:solidFill>
                <a:schemeClr val="tx1"/>
              </a:solidFill>
            </a:endParaRPr>
          </a:p>
          <a:p>
            <a:pPr lvl="1"/>
            <a:endParaRPr lang="en-US" sz="2000" dirty="0">
              <a:solidFill>
                <a:schemeClr val="tx1"/>
              </a:solidFill>
            </a:endParaRPr>
          </a:p>
        </p:txBody>
      </p:sp>
      <p:sp>
        <p:nvSpPr>
          <p:cNvPr id="6" name="Rectangle 5"/>
          <p:cNvSpPr/>
          <p:nvPr/>
        </p:nvSpPr>
        <p:spPr>
          <a:xfrm>
            <a:off x="372108" y="5527147"/>
            <a:ext cx="1828800" cy="1155914"/>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Aspirational</a:t>
            </a:r>
          </a:p>
        </p:txBody>
      </p:sp>
      <p:sp>
        <p:nvSpPr>
          <p:cNvPr id="7" name="Rectangle 6"/>
          <p:cNvSpPr/>
          <p:nvPr/>
        </p:nvSpPr>
        <p:spPr>
          <a:xfrm>
            <a:off x="372107" y="1507987"/>
            <a:ext cx="1828800" cy="1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Must Have</a:t>
            </a:r>
          </a:p>
        </p:txBody>
      </p:sp>
      <p:sp>
        <p:nvSpPr>
          <p:cNvPr id="8" name="Rectangle 7"/>
          <p:cNvSpPr/>
          <p:nvPr/>
        </p:nvSpPr>
        <p:spPr>
          <a:xfrm>
            <a:off x="372107" y="2906533"/>
            <a:ext cx="1828800" cy="2621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Nice to Have</a:t>
            </a:r>
          </a:p>
        </p:txBody>
      </p:sp>
      <p:sp>
        <p:nvSpPr>
          <p:cNvPr id="9" name="Rectangle 8"/>
          <p:cNvSpPr/>
          <p:nvPr/>
        </p:nvSpPr>
        <p:spPr>
          <a:xfrm>
            <a:off x="2200909" y="5527150"/>
            <a:ext cx="9326880" cy="1159679"/>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lvl="1"/>
            <a:r>
              <a:rPr lang="en-US" dirty="0">
                <a:solidFill>
                  <a:schemeClr val="tx1"/>
                </a:solidFill>
              </a:rPr>
              <a:t>Also situations where we need to tell the update of a story – process for distinguishing and tracking that</a:t>
            </a:r>
            <a:endParaRPr lang="en-US" sz="2000" dirty="0">
              <a:solidFill>
                <a:schemeClr val="tx1"/>
              </a:solidFill>
            </a:endParaRPr>
          </a:p>
        </p:txBody>
      </p:sp>
    </p:spTree>
    <p:extLst>
      <p:ext uri="{BB962C8B-B14F-4D97-AF65-F5344CB8AC3E}">
        <p14:creationId xmlns:p14="http://schemas.microsoft.com/office/powerpoint/2010/main" val="38255342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Evidence Work Being Done</a:t>
            </a:r>
          </a:p>
        </p:txBody>
      </p:sp>
      <p:sp>
        <p:nvSpPr>
          <p:cNvPr id="3" name="Text Placeholder 2"/>
          <p:cNvSpPr>
            <a:spLocks noGrp="1"/>
          </p:cNvSpPr>
          <p:nvPr>
            <p:ph type="body" sz="quarter" idx="13"/>
          </p:nvPr>
        </p:nvSpPr>
        <p:spPr/>
        <p:txBody>
          <a:bodyPr/>
          <a:lstStyle/>
          <a:p>
            <a:r>
              <a:rPr lang="en-US" dirty="0"/>
              <a:t>What evidence is currently being worked on</a:t>
            </a:r>
          </a:p>
          <a:p>
            <a:pPr>
              <a:lnSpc>
                <a:spcPct val="107000"/>
              </a:lnSpc>
              <a:spcAft>
                <a:spcPts val="800"/>
              </a:spcAft>
            </a:pPr>
            <a:endPar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mn-lt"/>
                <a:ea typeface="+mn-ea"/>
                <a:cs typeface="+mn-cs"/>
              </a:rPr>
              <a:t>MPN Stories Project</a:t>
            </a:r>
          </a:p>
          <a:p>
            <a:pPr>
              <a:lnSpc>
                <a:spcPct val="107000"/>
              </a:lnSpc>
              <a:spcAft>
                <a:spcPts val="800"/>
              </a:spcAft>
            </a:pPr>
            <a:r>
              <a:rPr lang="en-US" sz="2000" dirty="0">
                <a:latin typeface="+mn-lt"/>
                <a:ea typeface="+mn-ea"/>
                <a:cs typeface="+mn-cs"/>
              </a:rPr>
              <a:t>WPC Partner Pivot </a:t>
            </a:r>
          </a:p>
          <a:p>
            <a:pPr marR="0" lvl="0">
              <a:spcBef>
                <a:spcPts val="0"/>
              </a:spcBef>
              <a:spcAft>
                <a:spcPts val="0"/>
              </a:spcAft>
            </a:pPr>
            <a:r>
              <a:rPr lang="en-US" sz="2000" dirty="0">
                <a:latin typeface="+mn-lt"/>
                <a:ea typeface="+mn-ea"/>
                <a:cs typeface="+mn-cs"/>
              </a:rPr>
              <a:t>WPC vision keynote </a:t>
            </a:r>
          </a:p>
          <a:p>
            <a:pPr marR="0" lvl="0">
              <a:spcBef>
                <a:spcPts val="0"/>
              </a:spcBef>
              <a:spcAft>
                <a:spcPts val="0"/>
              </a:spcAft>
            </a:pPr>
            <a:endParaRPr lang="en-US" sz="2000" dirty="0">
              <a:latin typeface="+mn-lt"/>
              <a:ea typeface="+mn-ea"/>
              <a:cs typeface="+mn-cs"/>
            </a:endParaRPr>
          </a:p>
          <a:p>
            <a:pPr marR="0" lvl="0">
              <a:spcBef>
                <a:spcPts val="0"/>
              </a:spcBef>
              <a:spcAft>
                <a:spcPts val="0"/>
              </a:spcAft>
            </a:pPr>
            <a:r>
              <a:rPr lang="en-US" sz="2000" dirty="0">
                <a:latin typeface="+mn-lt"/>
                <a:ea typeface="+mn-ea"/>
                <a:cs typeface="+mn-cs"/>
              </a:rPr>
              <a:t>Cloud Profitability transformation stories at the PAC </a:t>
            </a:r>
          </a:p>
          <a:p>
            <a:pPr marR="0" lvl="0">
              <a:spcBef>
                <a:spcPts val="0"/>
              </a:spcBef>
              <a:spcAft>
                <a:spcPts val="0"/>
              </a:spcAft>
            </a:pPr>
            <a:endParaRPr lang="en-US" sz="2000" dirty="0">
              <a:latin typeface="+mn-lt"/>
              <a:ea typeface="+mn-ea"/>
              <a:cs typeface="+mn-cs"/>
            </a:endParaRPr>
          </a:p>
          <a:p>
            <a:pPr marR="0" lvl="0">
              <a:spcBef>
                <a:spcPts val="0"/>
              </a:spcBef>
              <a:spcAft>
                <a:spcPts val="0"/>
              </a:spcAft>
            </a:pPr>
            <a:r>
              <a:rPr lang="en-US" sz="2000" dirty="0">
                <a:latin typeface="+mn-lt"/>
                <a:ea typeface="+mn-ea"/>
                <a:cs typeface="+mn-cs"/>
              </a:rPr>
              <a:t>Partner </a:t>
            </a:r>
            <a:r>
              <a:rPr lang="en-US" sz="2000" dirty="0" err="1">
                <a:latin typeface="+mn-lt"/>
                <a:ea typeface="+mn-ea"/>
                <a:cs typeface="+mn-cs"/>
              </a:rPr>
              <a:t>Workstream</a:t>
            </a:r>
            <a:r>
              <a:rPr lang="en-US" sz="2000" dirty="0">
                <a:latin typeface="+mn-lt"/>
                <a:ea typeface="+mn-ea"/>
                <a:cs typeface="+mn-cs"/>
              </a:rPr>
              <a:t> Profitability </a:t>
            </a:r>
          </a:p>
          <a:p>
            <a:pPr marR="0" lvl="0">
              <a:spcBef>
                <a:spcPts val="0"/>
              </a:spcBef>
              <a:spcAft>
                <a:spcPts val="0"/>
              </a:spcAft>
            </a:pPr>
            <a:endParaRPr lang="en-US" sz="2000" dirty="0">
              <a:latin typeface="+mn-lt"/>
              <a:ea typeface="+mn-ea"/>
              <a:cs typeface="+mn-cs"/>
            </a:endParaRPr>
          </a:p>
        </p:txBody>
      </p:sp>
    </p:spTree>
    <p:extLst>
      <p:ext uri="{BB962C8B-B14F-4D97-AF65-F5344CB8AC3E}">
        <p14:creationId xmlns:p14="http://schemas.microsoft.com/office/powerpoint/2010/main" val="25140604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assets do you have the greatest need for?</a:t>
            </a:r>
          </a:p>
        </p:txBody>
      </p:sp>
      <p:sp>
        <p:nvSpPr>
          <p:cNvPr id="3" name="Text Placeholder 2"/>
          <p:cNvSpPr>
            <a:spLocks noGrp="1"/>
          </p:cNvSpPr>
          <p:nvPr>
            <p:ph type="body" sz="quarter" idx="13"/>
          </p:nvPr>
        </p:nvSpPr>
        <p:spPr/>
        <p:txBody>
          <a:bodyPr/>
          <a:lstStyle/>
          <a:p>
            <a:r>
              <a:rPr lang="en-US" dirty="0"/>
              <a:t>What we’ve just accomplished – where does the evidence live?</a:t>
            </a:r>
          </a:p>
          <a:p>
            <a:pPr lvl="0"/>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marR="0" lvl="0">
              <a:spcBef>
                <a:spcPts val="0"/>
              </a:spcBef>
              <a:spcAft>
                <a:spcPts val="0"/>
              </a:spcAft>
            </a:pPr>
            <a:r>
              <a:rPr lang="en-US" sz="2400" spc="-58" dirty="0">
                <a:solidFill>
                  <a:srgbClr val="505050"/>
                </a:solidFill>
              </a:rPr>
              <a:t>Video content (significant budget ask)</a:t>
            </a:r>
          </a:p>
          <a:p>
            <a:pPr marR="0" lvl="0">
              <a:spcBef>
                <a:spcPts val="0"/>
              </a:spcBef>
              <a:spcAft>
                <a:spcPts val="0"/>
              </a:spcAft>
            </a:pPr>
            <a:r>
              <a:rPr lang="en-US" sz="2400" spc="-58" dirty="0">
                <a:solidFill>
                  <a:srgbClr val="505050"/>
                </a:solidFill>
              </a:rPr>
              <a:t>Magazine style tool</a:t>
            </a:r>
          </a:p>
          <a:p>
            <a:pPr marR="0" lvl="0">
              <a:spcBef>
                <a:spcPts val="0"/>
              </a:spcBef>
              <a:spcAft>
                <a:spcPts val="0"/>
              </a:spcAft>
            </a:pPr>
            <a:r>
              <a:rPr lang="en-US" sz="2400" spc="-58" dirty="0">
                <a:solidFill>
                  <a:srgbClr val="505050"/>
                </a:solidFill>
              </a:rPr>
              <a:t>More partner quotes</a:t>
            </a:r>
          </a:p>
          <a:p>
            <a:pPr marR="0" lvl="0">
              <a:spcBef>
                <a:spcPts val="0"/>
              </a:spcBef>
              <a:spcAft>
                <a:spcPts val="0"/>
              </a:spcAft>
            </a:pPr>
            <a:r>
              <a:rPr lang="en-US" sz="2400" spc="-58" dirty="0">
                <a:solidFill>
                  <a:srgbClr val="505050"/>
                </a:solidFill>
              </a:rPr>
              <a:t>Roadmaps</a:t>
            </a:r>
          </a:p>
          <a:p>
            <a:pPr marR="0" lvl="0">
              <a:spcBef>
                <a:spcPts val="0"/>
              </a:spcBef>
              <a:spcAft>
                <a:spcPts val="0"/>
              </a:spcAft>
            </a:pPr>
            <a:r>
              <a:rPr lang="en-US" sz="2400" spc="-58" dirty="0">
                <a:solidFill>
                  <a:srgbClr val="505050"/>
                </a:solidFill>
              </a:rPr>
              <a:t>Need to refresh case study format</a:t>
            </a:r>
          </a:p>
          <a:p>
            <a:pPr marR="0" lvl="0">
              <a:spcBef>
                <a:spcPts val="0"/>
              </a:spcBef>
              <a:spcAft>
                <a:spcPts val="0"/>
              </a:spcAft>
            </a:pPr>
            <a:r>
              <a:rPr lang="en-US" sz="2400" spc="-58" dirty="0">
                <a:solidFill>
                  <a:srgbClr val="505050"/>
                </a:solidFill>
              </a:rPr>
              <a:t>Infographics </a:t>
            </a:r>
          </a:p>
          <a:p>
            <a:pPr marR="0" lvl="0">
              <a:spcBef>
                <a:spcPts val="0"/>
              </a:spcBef>
              <a:spcAft>
                <a:spcPts val="0"/>
              </a:spcAft>
            </a:pPr>
            <a:r>
              <a:rPr lang="en-US" sz="2400" spc="-58" dirty="0">
                <a:solidFill>
                  <a:srgbClr val="505050"/>
                </a:solidFill>
              </a:rPr>
              <a:t>flow diagrams</a:t>
            </a:r>
          </a:p>
          <a:p>
            <a:pPr marR="0" lvl="0">
              <a:spcBef>
                <a:spcPts val="0"/>
              </a:spcBef>
              <a:spcAft>
                <a:spcPts val="0"/>
              </a:spcAft>
            </a:pPr>
            <a:r>
              <a:rPr lang="en-US" sz="2400" spc="-58" dirty="0">
                <a:latin typeface="Segoe UI Light" pitchFamily="34" charset="0"/>
              </a:rPr>
              <a:t>Framework key points</a:t>
            </a:r>
          </a:p>
          <a:p>
            <a:pPr marR="0" lvl="0">
              <a:spcBef>
                <a:spcPts val="0"/>
              </a:spcBef>
              <a:spcAft>
                <a:spcPts val="0"/>
              </a:spcAft>
            </a:pPr>
            <a:r>
              <a:rPr lang="en-US" sz="2400" spc="-58" dirty="0">
                <a:latin typeface="Segoe UI Light" pitchFamily="34" charset="0"/>
              </a:rPr>
              <a:t>More visuals</a:t>
            </a:r>
          </a:p>
          <a:p>
            <a:pPr marR="0" lvl="0">
              <a:spcBef>
                <a:spcPts val="0"/>
              </a:spcBef>
              <a:spcAft>
                <a:spcPts val="0"/>
              </a:spcAft>
            </a:pPr>
            <a:r>
              <a:rPr lang="en-US" sz="2400" spc="-58" dirty="0">
                <a:latin typeface="Segoe UI Light" pitchFamily="34" charset="0"/>
              </a:rPr>
              <a:t>Long form content (Shantel estimated that one story development costs $10,000)</a:t>
            </a:r>
          </a:p>
          <a:p>
            <a:pPr marR="0" lvl="0">
              <a:spcBef>
                <a:spcPts val="0"/>
              </a:spcBef>
              <a:spcAft>
                <a:spcPts val="0"/>
              </a:spcAft>
            </a:pPr>
            <a:r>
              <a:rPr lang="en-US" sz="2400" spc="-58" dirty="0">
                <a:latin typeface="Segoe UI Light" pitchFamily="34" charset="0"/>
              </a:rPr>
              <a:t>Research more innovation story-telling platforms</a:t>
            </a:r>
          </a:p>
          <a:p>
            <a:pPr marR="0" lvl="0">
              <a:spcBef>
                <a:spcPts val="0"/>
              </a:spcBef>
              <a:spcAft>
                <a:spcPts val="0"/>
              </a:spcAft>
            </a:pPr>
            <a:r>
              <a:rPr lang="en-US" sz="2400" spc="-58" dirty="0">
                <a:latin typeface="Segoe UI Light" pitchFamily="34" charset="0"/>
              </a:rPr>
              <a:t>Formatted content that’s easy to include in blogs</a:t>
            </a:r>
          </a:p>
          <a:p>
            <a:pPr marR="0" lvl="0">
              <a:spcBef>
                <a:spcPts val="0"/>
              </a:spcBef>
              <a:spcAft>
                <a:spcPts val="0"/>
              </a:spcAft>
            </a:pPr>
            <a:endParaRPr lang="en-US" sz="2400" spc="-58" dirty="0">
              <a:solidFill>
                <a:srgbClr val="505050"/>
              </a:solidFill>
            </a:endParaRPr>
          </a:p>
          <a:p>
            <a:pPr marL="0" lvl="1">
              <a:buClr>
                <a:schemeClr val="tx1"/>
              </a:buClr>
              <a:buSzPct val="100000"/>
            </a:pPr>
            <a:endParaRPr lang="en-US" sz="4000" spc="-58" dirty="0">
              <a:latin typeface="Segoe UI Light" pitchFamily="34" charset="0"/>
            </a:endParaRPr>
          </a:p>
          <a:p>
            <a:pPr marL="0" lvl="1">
              <a:buClr>
                <a:schemeClr val="tx1"/>
              </a:buClr>
              <a:buSzPct val="100000"/>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92289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MPN customer and partner evidence</a:t>
            </a:r>
          </a:p>
        </p:txBody>
      </p:sp>
      <p:sp>
        <p:nvSpPr>
          <p:cNvPr id="6" name="Text Placeholder 5"/>
          <p:cNvSpPr>
            <a:spLocks noGrp="1"/>
          </p:cNvSpPr>
          <p:nvPr>
            <p:ph type="body" sz="quarter" idx="13"/>
          </p:nvPr>
        </p:nvSpPr>
        <p:spPr/>
        <p:txBody>
          <a:bodyPr/>
          <a:lstStyle/>
          <a:p>
            <a:r>
              <a:rPr lang="en-US" sz="2400" dirty="0"/>
              <a:t>FY15 Evidence Desk program model</a:t>
            </a:r>
          </a:p>
        </p:txBody>
      </p:sp>
      <p:pic>
        <p:nvPicPr>
          <p:cNvPr id="4" name="Picture 3"/>
          <p:cNvPicPr>
            <a:picLocks noChangeAspect="1"/>
          </p:cNvPicPr>
          <p:nvPr/>
        </p:nvPicPr>
        <p:blipFill>
          <a:blip r:embed="rId2"/>
          <a:stretch>
            <a:fillRect/>
          </a:stretch>
        </p:blipFill>
        <p:spPr>
          <a:xfrm>
            <a:off x="1225296" y="1672439"/>
            <a:ext cx="8915789" cy="5130007"/>
          </a:xfrm>
          <a:prstGeom prst="rect">
            <a:avLst/>
          </a:prstGeom>
        </p:spPr>
      </p:pic>
      <p:sp>
        <p:nvSpPr>
          <p:cNvPr id="3" name="Rectangle 2">
            <a:hlinkClick r:id="rId3"/>
          </p:cNvPr>
          <p:cNvSpPr/>
          <p:nvPr/>
        </p:nvSpPr>
        <p:spPr>
          <a:xfrm>
            <a:off x="9180576" y="3392424"/>
            <a:ext cx="135331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r>
              <a:rPr lang="en-US" sz="1200" dirty="0"/>
              <a:t>Submit Evidence for Review</a:t>
            </a:r>
          </a:p>
          <a:p>
            <a:pPr algn="r"/>
            <a:r>
              <a:rPr lang="en-US" sz="1200" dirty="0"/>
              <a:t>&lt;click here&gt;</a:t>
            </a:r>
          </a:p>
        </p:txBody>
      </p:sp>
    </p:spTree>
    <p:extLst>
      <p:ext uri="{BB962C8B-B14F-4D97-AF65-F5344CB8AC3E}">
        <p14:creationId xmlns:p14="http://schemas.microsoft.com/office/powerpoint/2010/main" val="29298988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365930" y="452621"/>
            <a:ext cx="1499225" cy="493647"/>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In-Bound </a:t>
            </a:r>
            <a:r>
              <a:rPr lang="en-US" sz="1000" b="1" dirty="0">
                <a:solidFill>
                  <a:prstClr val="white"/>
                </a:solidFill>
              </a:rPr>
              <a:t>Request</a:t>
            </a:r>
            <a:r>
              <a:rPr lang="en-US" sz="1000" dirty="0">
                <a:solidFill>
                  <a:prstClr val="white"/>
                </a:solidFill>
              </a:rPr>
              <a:t> for Evidence</a:t>
            </a:r>
          </a:p>
          <a:p>
            <a:pPr algn="ctr" defTabSz="914126"/>
            <a:r>
              <a:rPr lang="en-US" sz="1000" dirty="0">
                <a:solidFill>
                  <a:prstClr val="white"/>
                </a:solidFill>
              </a:rPr>
              <a:t>(utilization)</a:t>
            </a:r>
          </a:p>
        </p:txBody>
      </p:sp>
      <p:cxnSp>
        <p:nvCxnSpPr>
          <p:cNvPr id="6" name="Straight Arrow Connector 5"/>
          <p:cNvCxnSpPr/>
          <p:nvPr/>
        </p:nvCxnSpPr>
        <p:spPr>
          <a:xfrm>
            <a:off x="3169630" y="908842"/>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43074" y="1166115"/>
            <a:ext cx="1544934" cy="5622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Complete </a:t>
            </a:r>
          </a:p>
          <a:p>
            <a:pPr algn="ctr" defTabSz="914126"/>
            <a:r>
              <a:rPr lang="en-US" sz="1000" dirty="0">
                <a:solidFill>
                  <a:prstClr val="white"/>
                </a:solidFill>
              </a:rPr>
              <a:t>In-Bound Request form on SharePoint</a:t>
            </a:r>
          </a:p>
        </p:txBody>
      </p:sp>
      <p:sp>
        <p:nvSpPr>
          <p:cNvPr id="9" name="Rectangle 8"/>
          <p:cNvSpPr/>
          <p:nvPr/>
        </p:nvSpPr>
        <p:spPr>
          <a:xfrm>
            <a:off x="2192243" y="2012311"/>
            <a:ext cx="1928882" cy="8075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Project manager reviews, triages, and provides recommendation based on evidence database </a:t>
            </a:r>
          </a:p>
        </p:txBody>
      </p:sp>
      <p:cxnSp>
        <p:nvCxnSpPr>
          <p:cNvPr id="14" name="Straight Arrow Connector 13"/>
          <p:cNvCxnSpPr/>
          <p:nvPr/>
        </p:nvCxnSpPr>
        <p:spPr>
          <a:xfrm>
            <a:off x="3210196" y="5097346"/>
            <a:ext cx="0" cy="25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19257" y="6211765"/>
            <a:ext cx="1544934" cy="6316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Resources are  downloaded  by requestor and utilized</a:t>
            </a:r>
          </a:p>
        </p:txBody>
      </p:sp>
      <p:sp>
        <p:nvSpPr>
          <p:cNvPr id="18" name="Rectangle 17"/>
          <p:cNvSpPr/>
          <p:nvPr/>
        </p:nvSpPr>
        <p:spPr>
          <a:xfrm>
            <a:off x="2419257" y="4228892"/>
            <a:ext cx="1544934" cy="8730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PM Packages evidence as a resource summary and loads to secure SP for requestor to download package</a:t>
            </a:r>
          </a:p>
        </p:txBody>
      </p:sp>
      <p:sp>
        <p:nvSpPr>
          <p:cNvPr id="23" name="Rectangle 22"/>
          <p:cNvSpPr/>
          <p:nvPr/>
        </p:nvSpPr>
        <p:spPr>
          <a:xfrm>
            <a:off x="2419257" y="5362452"/>
            <a:ext cx="1544934" cy="6216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Utilization is tracked and entered into evidence database </a:t>
            </a:r>
          </a:p>
        </p:txBody>
      </p:sp>
      <p:cxnSp>
        <p:nvCxnSpPr>
          <p:cNvPr id="25" name="Straight Connector 24"/>
          <p:cNvCxnSpPr/>
          <p:nvPr/>
        </p:nvCxnSpPr>
        <p:spPr>
          <a:xfrm flipH="1">
            <a:off x="5687103" y="571744"/>
            <a:ext cx="43804" cy="5673374"/>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445922" y="538225"/>
            <a:ext cx="1499225" cy="423562"/>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In-Bound </a:t>
            </a:r>
            <a:r>
              <a:rPr lang="en-US" sz="1000" b="1" dirty="0">
                <a:solidFill>
                  <a:prstClr val="white"/>
                </a:solidFill>
              </a:rPr>
              <a:t>Submission</a:t>
            </a:r>
            <a:r>
              <a:rPr lang="en-US" sz="1000" dirty="0">
                <a:solidFill>
                  <a:prstClr val="white"/>
                </a:solidFill>
              </a:rPr>
              <a:t> of Evidence</a:t>
            </a:r>
          </a:p>
        </p:txBody>
      </p:sp>
      <p:sp>
        <p:nvSpPr>
          <p:cNvPr id="28" name="Rectangle 27"/>
          <p:cNvSpPr/>
          <p:nvPr/>
        </p:nvSpPr>
        <p:spPr>
          <a:xfrm>
            <a:off x="7423066" y="1214324"/>
            <a:ext cx="1544934" cy="422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Complete </a:t>
            </a:r>
          </a:p>
          <a:p>
            <a:pPr algn="ctr" defTabSz="914126"/>
            <a:r>
              <a:rPr lang="en-US" sz="1000" dirty="0">
                <a:solidFill>
                  <a:prstClr val="white"/>
                </a:solidFill>
              </a:rPr>
              <a:t>Submission Form</a:t>
            </a:r>
          </a:p>
        </p:txBody>
      </p:sp>
      <p:sp>
        <p:nvSpPr>
          <p:cNvPr id="30" name="Rectangle 29"/>
          <p:cNvSpPr/>
          <p:nvPr/>
        </p:nvSpPr>
        <p:spPr>
          <a:xfrm>
            <a:off x="7293840" y="1877997"/>
            <a:ext cx="1928882" cy="5165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Project manager reviews and archives information. </a:t>
            </a:r>
          </a:p>
        </p:txBody>
      </p:sp>
      <p:sp>
        <p:nvSpPr>
          <p:cNvPr id="31" name="Rectangle 30"/>
          <p:cNvSpPr/>
          <p:nvPr/>
        </p:nvSpPr>
        <p:spPr>
          <a:xfrm>
            <a:off x="7443058" y="2622573"/>
            <a:ext cx="1544934" cy="11884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Weekly Evidence Triage &amp; Opportunity meeting:</a:t>
            </a:r>
          </a:p>
          <a:p>
            <a:pPr algn="ctr" defTabSz="914126"/>
            <a:endParaRPr lang="en-US" sz="1000" dirty="0">
              <a:solidFill>
                <a:prstClr val="white"/>
              </a:solidFill>
            </a:endParaRPr>
          </a:p>
          <a:p>
            <a:pPr algn="ctr" defTabSz="914126"/>
            <a:r>
              <a:rPr lang="en-US" sz="1000" dirty="0">
                <a:solidFill>
                  <a:prstClr val="white"/>
                </a:solidFill>
              </a:rPr>
              <a:t>Map out new evidence and match to utilization requests and editorial calendar needs</a:t>
            </a:r>
          </a:p>
        </p:txBody>
      </p:sp>
      <p:sp>
        <p:nvSpPr>
          <p:cNvPr id="35" name="Rectangle 34"/>
          <p:cNvSpPr/>
          <p:nvPr/>
        </p:nvSpPr>
        <p:spPr>
          <a:xfrm>
            <a:off x="7293840" y="4071200"/>
            <a:ext cx="1928882" cy="5576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PM identifies usage and updates database</a:t>
            </a:r>
          </a:p>
        </p:txBody>
      </p:sp>
      <p:sp>
        <p:nvSpPr>
          <p:cNvPr id="39" name="Rectangle 38"/>
          <p:cNvSpPr/>
          <p:nvPr/>
        </p:nvSpPr>
        <p:spPr>
          <a:xfrm>
            <a:off x="7293840" y="4845309"/>
            <a:ext cx="1928882" cy="379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PM responds to submitter on next steps: archive or produce</a:t>
            </a:r>
          </a:p>
        </p:txBody>
      </p:sp>
      <p:sp>
        <p:nvSpPr>
          <p:cNvPr id="41" name="Rectangle 40"/>
          <p:cNvSpPr/>
          <p:nvPr/>
        </p:nvSpPr>
        <p:spPr>
          <a:xfrm>
            <a:off x="7164778" y="5594706"/>
            <a:ext cx="1013194" cy="6170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Archived: for future review/needs</a:t>
            </a:r>
          </a:p>
        </p:txBody>
      </p:sp>
      <p:sp>
        <p:nvSpPr>
          <p:cNvPr id="42" name="Rectangle 41"/>
          <p:cNvSpPr/>
          <p:nvPr/>
        </p:nvSpPr>
        <p:spPr>
          <a:xfrm>
            <a:off x="8403021" y="5673268"/>
            <a:ext cx="1773469" cy="7336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Produce: identify channel for usage and usage requirements to execute</a:t>
            </a:r>
          </a:p>
        </p:txBody>
      </p:sp>
      <p:sp>
        <p:nvSpPr>
          <p:cNvPr id="49" name="TextBox 48"/>
          <p:cNvSpPr txBox="1"/>
          <p:nvPr/>
        </p:nvSpPr>
        <p:spPr>
          <a:xfrm>
            <a:off x="3798406" y="46601"/>
            <a:ext cx="8392006" cy="369236"/>
          </a:xfrm>
          <a:prstGeom prst="rect">
            <a:avLst/>
          </a:prstGeom>
          <a:noFill/>
        </p:spPr>
        <p:txBody>
          <a:bodyPr wrap="square" rtlCol="0">
            <a:spAutoFit/>
          </a:bodyPr>
          <a:lstStyle/>
          <a:p>
            <a:pPr defTabSz="914126"/>
            <a:r>
              <a:rPr lang="en-US" sz="1799" dirty="0">
                <a:solidFill>
                  <a:prstClr val="black"/>
                </a:solidFill>
              </a:rPr>
              <a:t>Evidence Reference Desk Workflow</a:t>
            </a:r>
          </a:p>
        </p:txBody>
      </p:sp>
      <p:sp>
        <p:nvSpPr>
          <p:cNvPr id="51" name="Rectangle 50"/>
          <p:cNvSpPr/>
          <p:nvPr/>
        </p:nvSpPr>
        <p:spPr>
          <a:xfrm>
            <a:off x="2419257" y="3111427"/>
            <a:ext cx="1544934" cy="8730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FTE reviews recommendation and approves based on need, recommended evidence, and usage capabilities</a:t>
            </a:r>
          </a:p>
        </p:txBody>
      </p:sp>
      <p:cxnSp>
        <p:nvCxnSpPr>
          <p:cNvPr id="34" name="Straight Arrow Connector 33"/>
          <p:cNvCxnSpPr/>
          <p:nvPr/>
        </p:nvCxnSpPr>
        <p:spPr>
          <a:xfrm>
            <a:off x="3191724" y="1755750"/>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216106" y="5953611"/>
            <a:ext cx="0" cy="25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191724" y="2819440"/>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01058" y="3975462"/>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0129" y="1591535"/>
            <a:ext cx="461537" cy="4799350"/>
          </a:xfrm>
          <a:prstGeom prst="rect">
            <a:avLst/>
          </a:prstGeom>
          <a:noFill/>
        </p:spPr>
        <p:txBody>
          <a:bodyPr vert="vert270" wrap="square" rtlCol="0">
            <a:spAutoFit/>
          </a:bodyPr>
          <a:lstStyle/>
          <a:p>
            <a:pPr defTabSz="914126"/>
            <a:r>
              <a:rPr lang="en-US" sz="1799" dirty="0">
                <a:solidFill>
                  <a:prstClr val="black"/>
                </a:solidFill>
              </a:rPr>
              <a:t>In-Bound Evidence </a:t>
            </a:r>
            <a:r>
              <a:rPr lang="en-US" sz="1799" b="1" dirty="0">
                <a:solidFill>
                  <a:prstClr val="black"/>
                </a:solidFill>
              </a:rPr>
              <a:t>Requests</a:t>
            </a:r>
          </a:p>
        </p:txBody>
      </p:sp>
      <p:sp>
        <p:nvSpPr>
          <p:cNvPr id="44" name="TextBox 43"/>
          <p:cNvSpPr txBox="1"/>
          <p:nvPr/>
        </p:nvSpPr>
        <p:spPr>
          <a:xfrm>
            <a:off x="5904660" y="1684093"/>
            <a:ext cx="461537" cy="4799350"/>
          </a:xfrm>
          <a:prstGeom prst="rect">
            <a:avLst/>
          </a:prstGeom>
          <a:noFill/>
        </p:spPr>
        <p:txBody>
          <a:bodyPr vert="vert270" wrap="square" rtlCol="0">
            <a:spAutoFit/>
          </a:bodyPr>
          <a:lstStyle/>
          <a:p>
            <a:pPr defTabSz="914126"/>
            <a:r>
              <a:rPr lang="en-US" sz="1799" dirty="0">
                <a:solidFill>
                  <a:prstClr val="black"/>
                </a:solidFill>
              </a:rPr>
              <a:t>In-Bound Evidence </a:t>
            </a:r>
            <a:r>
              <a:rPr lang="en-US" sz="1799" b="1" dirty="0">
                <a:solidFill>
                  <a:prstClr val="black"/>
                </a:solidFill>
              </a:rPr>
              <a:t>Submissions</a:t>
            </a:r>
          </a:p>
        </p:txBody>
      </p:sp>
      <p:cxnSp>
        <p:nvCxnSpPr>
          <p:cNvPr id="45" name="Straight Arrow Connector 44"/>
          <p:cNvCxnSpPr/>
          <p:nvPr/>
        </p:nvCxnSpPr>
        <p:spPr>
          <a:xfrm>
            <a:off x="8197529" y="961787"/>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197537" y="1634886"/>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195533" y="2374107"/>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215525" y="3823651"/>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215525" y="4596842"/>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39" idx="2"/>
          </p:cNvCxnSpPr>
          <p:nvPr/>
        </p:nvCxnSpPr>
        <p:spPr>
          <a:xfrm rot="5400000">
            <a:off x="7939384" y="5267523"/>
            <a:ext cx="361737" cy="276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6200000" flipH="1">
            <a:off x="8312660" y="5285131"/>
            <a:ext cx="437921" cy="257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532732" y="302568"/>
            <a:ext cx="1334676" cy="646163"/>
          </a:xfrm>
          <a:prstGeom prst="rect">
            <a:avLst/>
          </a:prstGeom>
          <a:noFill/>
        </p:spPr>
        <p:txBody>
          <a:bodyPr wrap="square" rtlCol="0">
            <a:spAutoFit/>
          </a:bodyPr>
          <a:lstStyle/>
          <a:p>
            <a:pPr defTabSz="914126"/>
            <a:r>
              <a:rPr lang="en-US" sz="1799" dirty="0">
                <a:solidFill>
                  <a:prstClr val="black"/>
                </a:solidFill>
              </a:rPr>
              <a:t>Key</a:t>
            </a:r>
          </a:p>
          <a:p>
            <a:pPr defTabSz="914126"/>
            <a:endParaRPr lang="en-US" sz="1799" dirty="0">
              <a:solidFill>
                <a:prstClr val="black"/>
              </a:solidFill>
            </a:endParaRPr>
          </a:p>
        </p:txBody>
      </p:sp>
      <p:sp>
        <p:nvSpPr>
          <p:cNvPr id="58" name="Rectangle 57"/>
          <p:cNvSpPr/>
          <p:nvPr/>
        </p:nvSpPr>
        <p:spPr>
          <a:xfrm>
            <a:off x="10660161" y="699443"/>
            <a:ext cx="165104" cy="1243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9" name="Rectangle 58"/>
          <p:cNvSpPr/>
          <p:nvPr/>
        </p:nvSpPr>
        <p:spPr>
          <a:xfrm>
            <a:off x="10660161" y="925573"/>
            <a:ext cx="165104" cy="1243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60" name="Rectangle 59"/>
          <p:cNvSpPr/>
          <p:nvPr/>
        </p:nvSpPr>
        <p:spPr>
          <a:xfrm>
            <a:off x="10660161" y="1152128"/>
            <a:ext cx="165104" cy="1243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cxnSp>
        <p:nvCxnSpPr>
          <p:cNvPr id="61" name="Straight Arrow Connector 60"/>
          <p:cNvCxnSpPr/>
          <p:nvPr/>
        </p:nvCxnSpPr>
        <p:spPr>
          <a:xfrm>
            <a:off x="8331319" y="6234978"/>
            <a:ext cx="0" cy="24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630552" y="6527580"/>
            <a:ext cx="1544934" cy="3295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Submitter is notified</a:t>
            </a:r>
          </a:p>
        </p:txBody>
      </p:sp>
      <p:sp>
        <p:nvSpPr>
          <p:cNvPr id="63" name="TextBox 62"/>
          <p:cNvSpPr txBox="1"/>
          <p:nvPr/>
        </p:nvSpPr>
        <p:spPr>
          <a:xfrm>
            <a:off x="10877067" y="644747"/>
            <a:ext cx="1151844" cy="215388"/>
          </a:xfrm>
          <a:prstGeom prst="rect">
            <a:avLst/>
          </a:prstGeom>
          <a:noFill/>
        </p:spPr>
        <p:txBody>
          <a:bodyPr wrap="square" rtlCol="0">
            <a:spAutoFit/>
          </a:bodyPr>
          <a:lstStyle/>
          <a:p>
            <a:pPr defTabSz="914126"/>
            <a:r>
              <a:rPr lang="en-US" sz="800" dirty="0">
                <a:solidFill>
                  <a:prstClr val="black"/>
                </a:solidFill>
              </a:rPr>
              <a:t>Requestor/Submitter</a:t>
            </a:r>
          </a:p>
        </p:txBody>
      </p:sp>
      <p:sp>
        <p:nvSpPr>
          <p:cNvPr id="64" name="TextBox 63"/>
          <p:cNvSpPr txBox="1"/>
          <p:nvPr/>
        </p:nvSpPr>
        <p:spPr>
          <a:xfrm>
            <a:off x="10895350" y="871747"/>
            <a:ext cx="1151844" cy="215388"/>
          </a:xfrm>
          <a:prstGeom prst="rect">
            <a:avLst/>
          </a:prstGeom>
          <a:noFill/>
        </p:spPr>
        <p:txBody>
          <a:bodyPr wrap="square" rtlCol="0">
            <a:spAutoFit/>
          </a:bodyPr>
          <a:lstStyle/>
          <a:p>
            <a:pPr defTabSz="914126"/>
            <a:r>
              <a:rPr lang="en-US" sz="800" dirty="0">
                <a:solidFill>
                  <a:prstClr val="black"/>
                </a:solidFill>
              </a:rPr>
              <a:t>Project Manager (V-)</a:t>
            </a:r>
          </a:p>
        </p:txBody>
      </p:sp>
      <p:sp>
        <p:nvSpPr>
          <p:cNvPr id="65" name="TextBox 64"/>
          <p:cNvSpPr txBox="1"/>
          <p:nvPr/>
        </p:nvSpPr>
        <p:spPr>
          <a:xfrm>
            <a:off x="10886208" y="1112629"/>
            <a:ext cx="1151844" cy="338466"/>
          </a:xfrm>
          <a:prstGeom prst="rect">
            <a:avLst/>
          </a:prstGeom>
          <a:noFill/>
        </p:spPr>
        <p:txBody>
          <a:bodyPr wrap="square" rtlCol="0">
            <a:spAutoFit/>
          </a:bodyPr>
          <a:lstStyle/>
          <a:p>
            <a:pPr defTabSz="914126"/>
            <a:r>
              <a:rPr lang="en-US" sz="800" dirty="0" err="1">
                <a:solidFill>
                  <a:prstClr val="black"/>
                </a:solidFill>
              </a:rPr>
              <a:t>Workstream</a:t>
            </a:r>
            <a:r>
              <a:rPr lang="en-US" sz="800" dirty="0">
                <a:solidFill>
                  <a:prstClr val="black"/>
                </a:solidFill>
              </a:rPr>
              <a:t> Owner (FTE)</a:t>
            </a:r>
          </a:p>
        </p:txBody>
      </p:sp>
      <p:sp>
        <p:nvSpPr>
          <p:cNvPr id="48" name="Rectangle 47"/>
          <p:cNvSpPr/>
          <p:nvPr/>
        </p:nvSpPr>
        <p:spPr>
          <a:xfrm>
            <a:off x="7640387" y="538225"/>
            <a:ext cx="1499225" cy="423562"/>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In-Bound </a:t>
            </a:r>
            <a:r>
              <a:rPr lang="en-US" sz="1000" b="1" dirty="0">
                <a:solidFill>
                  <a:prstClr val="white"/>
                </a:solidFill>
              </a:rPr>
              <a:t>Submission</a:t>
            </a:r>
            <a:r>
              <a:rPr lang="en-US" sz="1000" dirty="0">
                <a:solidFill>
                  <a:prstClr val="white"/>
                </a:solidFill>
              </a:rPr>
              <a:t> of Evidence</a:t>
            </a:r>
          </a:p>
        </p:txBody>
      </p:sp>
      <p:sp>
        <p:nvSpPr>
          <p:cNvPr id="50" name="Rectangle 49"/>
          <p:cNvSpPr/>
          <p:nvPr/>
        </p:nvSpPr>
        <p:spPr>
          <a:xfrm>
            <a:off x="7617531" y="1214324"/>
            <a:ext cx="1544934" cy="422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Complete </a:t>
            </a:r>
          </a:p>
          <a:p>
            <a:pPr algn="ctr" defTabSz="914126"/>
            <a:r>
              <a:rPr lang="en-US" sz="1000" dirty="0">
                <a:solidFill>
                  <a:prstClr val="white"/>
                </a:solidFill>
              </a:rPr>
              <a:t>Submission Form</a:t>
            </a:r>
          </a:p>
        </p:txBody>
      </p:sp>
      <p:sp>
        <p:nvSpPr>
          <p:cNvPr id="55" name="Rectangle 54"/>
          <p:cNvSpPr/>
          <p:nvPr/>
        </p:nvSpPr>
        <p:spPr>
          <a:xfrm>
            <a:off x="7488305" y="1877997"/>
            <a:ext cx="1928882" cy="5165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Project manager reviews and archives information. </a:t>
            </a:r>
          </a:p>
        </p:txBody>
      </p:sp>
      <p:sp>
        <p:nvSpPr>
          <p:cNvPr id="56" name="Rectangle 55"/>
          <p:cNvSpPr/>
          <p:nvPr/>
        </p:nvSpPr>
        <p:spPr>
          <a:xfrm>
            <a:off x="7637523" y="2622573"/>
            <a:ext cx="1544934" cy="11884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Weekly Evidence Triage &amp; Opportunity meeting:</a:t>
            </a:r>
          </a:p>
          <a:p>
            <a:pPr algn="ctr" defTabSz="914126"/>
            <a:endParaRPr lang="en-US" sz="1000" dirty="0">
              <a:solidFill>
                <a:prstClr val="white"/>
              </a:solidFill>
            </a:endParaRPr>
          </a:p>
          <a:p>
            <a:pPr algn="ctr" defTabSz="914126"/>
            <a:r>
              <a:rPr lang="en-US" sz="1000" dirty="0">
                <a:solidFill>
                  <a:prstClr val="white"/>
                </a:solidFill>
              </a:rPr>
              <a:t>Map out new evidence and match to utilization requests and editorial calendar needs</a:t>
            </a:r>
          </a:p>
        </p:txBody>
      </p:sp>
      <p:sp>
        <p:nvSpPr>
          <p:cNvPr id="66" name="Rectangle 65"/>
          <p:cNvSpPr/>
          <p:nvPr/>
        </p:nvSpPr>
        <p:spPr>
          <a:xfrm>
            <a:off x="7488305" y="4071200"/>
            <a:ext cx="1928882" cy="5576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PM identifies usage and updates database</a:t>
            </a:r>
          </a:p>
        </p:txBody>
      </p:sp>
      <p:sp>
        <p:nvSpPr>
          <p:cNvPr id="67" name="Rectangle 66"/>
          <p:cNvSpPr/>
          <p:nvPr/>
        </p:nvSpPr>
        <p:spPr>
          <a:xfrm>
            <a:off x="7488305" y="4845309"/>
            <a:ext cx="1928882" cy="379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PM responds to submitter on next steps: archive or produce</a:t>
            </a:r>
          </a:p>
        </p:txBody>
      </p:sp>
      <p:sp>
        <p:nvSpPr>
          <p:cNvPr id="68" name="Rectangle 67"/>
          <p:cNvSpPr/>
          <p:nvPr/>
        </p:nvSpPr>
        <p:spPr>
          <a:xfrm>
            <a:off x="7359243" y="5594706"/>
            <a:ext cx="1013194" cy="6170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000" dirty="0">
                <a:solidFill>
                  <a:prstClr val="white"/>
                </a:solidFill>
              </a:rPr>
              <a:t>Archived: for future review/needs</a:t>
            </a:r>
          </a:p>
        </p:txBody>
      </p:sp>
    </p:spTree>
    <p:extLst>
      <p:ext uri="{BB962C8B-B14F-4D97-AF65-F5344CB8AC3E}">
        <p14:creationId xmlns:p14="http://schemas.microsoft.com/office/powerpoint/2010/main" val="293916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assets do you have the greatest need for?</a:t>
            </a:r>
          </a:p>
        </p:txBody>
      </p:sp>
      <p:sp>
        <p:nvSpPr>
          <p:cNvPr id="3" name="Text Placeholder 2"/>
          <p:cNvSpPr>
            <a:spLocks noGrp="1"/>
          </p:cNvSpPr>
          <p:nvPr>
            <p:ph type="body" sz="quarter" idx="13"/>
          </p:nvPr>
        </p:nvSpPr>
        <p:spPr/>
        <p:txBody>
          <a:bodyPr/>
          <a:lstStyle/>
          <a:p>
            <a:r>
              <a:rPr lang="en-US" dirty="0"/>
              <a:t>What we’ve just accomplished – where does the evidence live?</a:t>
            </a:r>
          </a:p>
          <a:p>
            <a:pPr lvl="0"/>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MPN Stories Project</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(Shantel) -  Long form storytelling for 50 customer cloud stories that will be published between now and mid-fall (many of the stories are rooted in WPC Awards stories) - Shantel shared the link to her project – first 5 stories launched on 4/2, will be launching another story around the 20</a:t>
            </a:r>
            <a:r>
              <a:rPr lang="en-US" sz="1100"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of April, on-going 2 week cycle (15 created and launched by June). Have 40 partners identified, 10 slots still open (will look to award winners and WPG Evidence database stories to fill these slots).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Partner angle/pivot – identifying specific customers and taking their perspective on how they were influenced by the work/solutions of our partners. </a:t>
            </a:r>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Https://partner.microsoft.com/en-us/stories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WPC Partner Testimonial videos</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(Heather) - specifically for WPC – short 15 sec sound-bytes – will be displayed on WPC pages of MPN portal to evangelize the value of the event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WPC Partner Pivot – magazine/editorial style format – showcases the impact WPC has had on an individual partner and their company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WPC vision keynote</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(Heather) - main stage video – 3 top stories that land the partner perspective of a transformational/disruptive story highlighting the Cloud evolution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Cloud Profitability transformation stories at the PAC</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(I-Chin) - Film crew will be onsite for 2 days; minimum of 5 clips, can do as many as 10-15.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Question was raised asking if I-Chin was working with Christina on this project or if they were 2 separate actions.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I-Chin responded that they are both working on parts of the project that will converge at the PAC.</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Noga asked about Christina’s transformation videos, in regards to intersection with her videos.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Shantel responded re: Christina’s team – has video ready now, “Better Cloud Partner”, going live in a couple of weeks through Still-blog; based on how it performs she’s looking at doing some additional blogs on a monthly basis.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Lisa followed up with Christina and document project in Evidence </a:t>
            </a:r>
            <a:r>
              <a:rPr lang="en-US" sz="1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Workstream</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doc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Christina’s evidence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Partner </a:t>
            </a:r>
            <a:r>
              <a:rPr lang="en-US" sz="11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Workstream</a:t>
            </a: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Profitability</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(Noga)</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1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CSP</a:t>
            </a:r>
            <a:r>
              <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(Noga) - new program, want to make sure partners are aware of it and why they should join,  a place to go where they can learn about the program and see partners doing well with it (case studies, videos, infographics)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lvl="1">
              <a:buClr>
                <a:schemeClr val="tx1"/>
              </a:buClr>
              <a:buSzPct val="100000"/>
            </a:pPr>
            <a:endParaRPr lang="en-US" sz="4000" spc="-58" dirty="0">
              <a:latin typeface="Segoe UI Light" pitchFamily="34" charset="0"/>
            </a:endParaRPr>
          </a:p>
          <a:p>
            <a:pPr marL="0" lvl="1">
              <a:buClr>
                <a:schemeClr val="tx1"/>
              </a:buClr>
              <a:buSzPct val="100000"/>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2315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Environment</a:t>
            </a:r>
            <a:endParaRPr lang="en-US" dirty="0"/>
          </a:p>
        </p:txBody>
      </p:sp>
      <p:sp>
        <p:nvSpPr>
          <p:cNvPr id="4" name="Text Placeholder 3"/>
          <p:cNvSpPr>
            <a:spLocks noGrp="1"/>
          </p:cNvSpPr>
          <p:nvPr>
            <p:ph type="body" sz="quarter" idx="13"/>
          </p:nvPr>
        </p:nvSpPr>
        <p:spPr/>
        <p:txBody>
          <a:bodyPr/>
          <a:lstStyle/>
          <a:p>
            <a:r>
              <a:rPr lang="en-US" dirty="0"/>
              <a:t>Voice of the Customer: Impact of the Microsoft Partner</a:t>
            </a:r>
          </a:p>
        </p:txBody>
      </p:sp>
      <p:sp>
        <p:nvSpPr>
          <p:cNvPr id="5" name="Slide Number Placeholder 4"/>
          <p:cNvSpPr>
            <a:spLocks noGrp="1"/>
          </p:cNvSpPr>
          <p:nvPr>
            <p:ph type="sldNum" sz="quarter" idx="4294967295"/>
          </p:nvPr>
        </p:nvSpPr>
        <p:spPr>
          <a:xfrm>
            <a:off x="11430000" y="6478588"/>
            <a:ext cx="762000" cy="379412"/>
          </a:xfrm>
        </p:spPr>
        <p:txBody>
          <a:bodyPr/>
          <a:lstStyle/>
          <a:p>
            <a:fld id="{FAADACFB-7C71-4E89-89D2-7BBA40B7BFA9}" type="slidenum">
              <a:rPr lang="en-US" smtClean="0"/>
              <a:pPr/>
              <a:t>2</a:t>
            </a:fld>
            <a:endParaRPr lang="en-US" dirty="0"/>
          </a:p>
        </p:txBody>
      </p:sp>
      <p:sp>
        <p:nvSpPr>
          <p:cNvPr id="6" name="Rectangle 5"/>
          <p:cNvSpPr/>
          <p:nvPr/>
        </p:nvSpPr>
        <p:spPr>
          <a:xfrm>
            <a:off x="365699" y="1367836"/>
            <a:ext cx="11018520" cy="1236981"/>
          </a:xfrm>
          <a:prstGeom prst="rect">
            <a:avLst/>
          </a:prstGeom>
          <a:solidFill>
            <a:schemeClr val="accent1"/>
          </a:solidFill>
        </p:spPr>
        <p:txBody>
          <a:bodyPr wrap="square">
            <a:noAutofit/>
          </a:bodyPr>
          <a:lstStyle/>
          <a:p>
            <a:pPr defTabSz="1088105"/>
            <a:r>
              <a:rPr lang="en-US" sz="2400" dirty="0">
                <a:solidFill>
                  <a:prstClr val="white"/>
                </a:solidFill>
                <a:latin typeface="Segoe UI Light"/>
                <a:cs typeface="Segoe UI Semibold" panose="020B0702040204020203" pitchFamily="34" charset="0"/>
              </a:rPr>
              <a:t>As we expand our approach to engage both IT and business decision makers, we need to leverage the customer storytelling muscle showcasing the value of partnering with an MPN Partner &amp; why to partner with MPN and Microsoft.</a:t>
            </a:r>
          </a:p>
        </p:txBody>
      </p:sp>
      <p:sp>
        <p:nvSpPr>
          <p:cNvPr id="17" name="Rectangle 16"/>
          <p:cNvSpPr/>
          <p:nvPr/>
        </p:nvSpPr>
        <p:spPr>
          <a:xfrm>
            <a:off x="365697" y="2650538"/>
            <a:ext cx="6583680" cy="109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1088105">
              <a:defRPr/>
            </a:pPr>
            <a:r>
              <a:rPr lang="en-US" sz="2000" dirty="0">
                <a:solidFill>
                  <a:schemeClr val="bg1"/>
                </a:solidFill>
                <a:latin typeface="Segoe UI Semibold" panose="020B0702040204020203" pitchFamily="34" charset="0"/>
                <a:cs typeface="Segoe UI Semibold" panose="020B0702040204020203" pitchFamily="34" charset="0"/>
              </a:rPr>
              <a:t>Competitors are better storytellers.  </a:t>
            </a:r>
          </a:p>
          <a:p>
            <a:pPr defTabSz="1088105">
              <a:defRPr/>
            </a:pPr>
            <a:r>
              <a:rPr lang="en-US" sz="1400" dirty="0">
                <a:solidFill>
                  <a:schemeClr val="bg1"/>
                </a:solidFill>
              </a:rPr>
              <a:t>They tell inspiring stories where the business problem is clearly identified, the customer/partner solved it, and the story is told in relevant business terms, not IT jargon.</a:t>
            </a:r>
          </a:p>
        </p:txBody>
      </p:sp>
      <p:sp>
        <p:nvSpPr>
          <p:cNvPr id="18" name="Rectangle 17"/>
          <p:cNvSpPr/>
          <p:nvPr/>
        </p:nvSpPr>
        <p:spPr>
          <a:xfrm>
            <a:off x="6997699" y="2650538"/>
            <a:ext cx="4386519" cy="1097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r>
              <a:rPr lang="en-US" sz="1400" dirty="0">
                <a:solidFill>
                  <a:schemeClr val="bg1"/>
                </a:solidFill>
              </a:rPr>
              <a:t>We have pockets of good storytelling emerging, but it is not the standard across the company.</a:t>
            </a:r>
          </a:p>
        </p:txBody>
      </p:sp>
      <p:sp>
        <p:nvSpPr>
          <p:cNvPr id="19" name="Rectangle 18"/>
          <p:cNvSpPr/>
          <p:nvPr/>
        </p:nvSpPr>
        <p:spPr>
          <a:xfrm>
            <a:off x="365697" y="3793538"/>
            <a:ext cx="6583680" cy="109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1088105">
              <a:defRPr/>
            </a:pPr>
            <a:r>
              <a:rPr lang="en-US" sz="2000" dirty="0">
                <a:solidFill>
                  <a:schemeClr val="bg1"/>
                </a:solidFill>
                <a:latin typeface="Segoe UI Semibold" panose="020B0702040204020203" pitchFamily="34" charset="0"/>
                <a:cs typeface="Segoe UI Semibold" panose="020B0702040204020203" pitchFamily="34" charset="0"/>
              </a:rPr>
              <a:t>Competitors are investing heavily in video production.</a:t>
            </a:r>
          </a:p>
          <a:p>
            <a:pPr defTabSz="1088105">
              <a:defRPr/>
            </a:pPr>
            <a:r>
              <a:rPr lang="en-US" sz="1400" dirty="0">
                <a:solidFill>
                  <a:schemeClr val="bg1"/>
                </a:solidFill>
              </a:rPr>
              <a:t>Google and Salesforce both have YouTube channels with large catalogs of high-quality evidence stories. </a:t>
            </a:r>
          </a:p>
        </p:txBody>
      </p:sp>
      <p:sp>
        <p:nvSpPr>
          <p:cNvPr id="20" name="Rectangle 19"/>
          <p:cNvSpPr/>
          <p:nvPr/>
        </p:nvSpPr>
        <p:spPr>
          <a:xfrm>
            <a:off x="6997699" y="3793538"/>
            <a:ext cx="4386519" cy="1097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r>
              <a:rPr lang="en-US" sz="1400">
                <a:solidFill>
                  <a:schemeClr val="bg1"/>
                </a:solidFill>
              </a:rPr>
              <a:t>Field and audience marketing teams have little to no budget for video production.  BGs have video budget and use it for product feature stories, primarily for launch moments. Partner angle is not featured.</a:t>
            </a:r>
            <a:endParaRPr lang="en-US" sz="1400" dirty="0">
              <a:solidFill>
                <a:schemeClr val="bg1"/>
              </a:solidFill>
            </a:endParaRPr>
          </a:p>
        </p:txBody>
      </p:sp>
      <p:sp>
        <p:nvSpPr>
          <p:cNvPr id="21" name="Rectangle 20"/>
          <p:cNvSpPr/>
          <p:nvPr/>
        </p:nvSpPr>
        <p:spPr>
          <a:xfrm>
            <a:off x="365697" y="4936537"/>
            <a:ext cx="6583680" cy="109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1088105">
              <a:defRPr/>
            </a:pPr>
            <a:r>
              <a:rPr lang="en-US" sz="2000" dirty="0">
                <a:solidFill>
                  <a:schemeClr val="bg1"/>
                </a:solidFill>
                <a:latin typeface="Segoe UI Semibold" panose="020B0702040204020203" pitchFamily="34" charset="0"/>
                <a:cs typeface="Segoe UI Semibold" panose="020B0702040204020203" pitchFamily="34" charset="0"/>
              </a:rPr>
              <a:t>We lack powerful partner-customer win stories.</a:t>
            </a:r>
          </a:p>
          <a:p>
            <a:pPr defTabSz="1088105">
              <a:defRPr/>
            </a:pPr>
            <a:r>
              <a:rPr lang="en-US" sz="1400" dirty="0">
                <a:solidFill>
                  <a:schemeClr val="bg1"/>
                </a:solidFill>
              </a:rPr>
              <a:t>We need to reach both the customer and partner. Customers need to know why to partner with an MPN partner. Partners need to know why they should align with Microsoft. </a:t>
            </a:r>
          </a:p>
        </p:txBody>
      </p:sp>
      <p:sp>
        <p:nvSpPr>
          <p:cNvPr id="22" name="Rectangle 21"/>
          <p:cNvSpPr/>
          <p:nvPr/>
        </p:nvSpPr>
        <p:spPr>
          <a:xfrm>
            <a:off x="6997699" y="4936537"/>
            <a:ext cx="4386519" cy="1097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r>
              <a:rPr lang="en-US" sz="1400">
                <a:solidFill>
                  <a:schemeClr val="bg1"/>
                </a:solidFill>
              </a:rPr>
              <a:t>We need to win the hearts of partners through the transformation with stories of success more often, with more relevancy.</a:t>
            </a:r>
            <a:endParaRPr lang="en-US" sz="1400" dirty="0">
              <a:solidFill>
                <a:schemeClr val="bg1"/>
              </a:solidFill>
            </a:endParaRPr>
          </a:p>
        </p:txBody>
      </p:sp>
    </p:spTree>
    <p:extLst>
      <p:ext uri="{BB962C8B-B14F-4D97-AF65-F5344CB8AC3E}">
        <p14:creationId xmlns:p14="http://schemas.microsoft.com/office/powerpoint/2010/main" val="26774572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Key strategies</a:t>
            </a:r>
            <a:endParaRPr lang="en-US" dirty="0"/>
          </a:p>
        </p:txBody>
      </p:sp>
      <p:sp>
        <p:nvSpPr>
          <p:cNvPr id="6" name="Text Placeholder 5"/>
          <p:cNvSpPr>
            <a:spLocks noGrp="1"/>
          </p:cNvSpPr>
          <p:nvPr>
            <p:ph type="body" sz="quarter" idx="13"/>
          </p:nvPr>
        </p:nvSpPr>
        <p:spPr/>
        <p:txBody>
          <a:bodyPr/>
          <a:lstStyle/>
          <a:p>
            <a:r>
              <a:rPr lang="en-US"/>
              <a:t>Evidence Desk</a:t>
            </a:r>
            <a:endParaRPr lang="en-US" dirty="0"/>
          </a:p>
        </p:txBody>
      </p:sp>
      <p:sp>
        <p:nvSpPr>
          <p:cNvPr id="3" name="Slide Number Placeholder 2"/>
          <p:cNvSpPr>
            <a:spLocks noGrp="1"/>
          </p:cNvSpPr>
          <p:nvPr>
            <p:ph type="sldNum" sz="quarter" idx="4294967295"/>
          </p:nvPr>
        </p:nvSpPr>
        <p:spPr>
          <a:xfrm>
            <a:off x="11430000" y="6478588"/>
            <a:ext cx="762000" cy="379412"/>
          </a:xfrm>
        </p:spPr>
        <p:txBody>
          <a:bodyPr/>
          <a:lstStyle/>
          <a:p>
            <a:fld id="{6A4C1A4A-E5E6-4CC1-B72C-A20A4EB3E2D2}" type="slidenum">
              <a:rPr lang="en-US" smtClean="0">
                <a:solidFill>
                  <a:srgbClr val="505050"/>
                </a:solidFill>
              </a:rPr>
              <a:pPr/>
              <a:t>3</a:t>
            </a:fld>
            <a:endParaRPr lang="en-US" dirty="0">
              <a:solidFill>
                <a:srgbClr val="505050"/>
              </a:solidFill>
            </a:endParaRPr>
          </a:p>
        </p:txBody>
      </p:sp>
      <p:sp>
        <p:nvSpPr>
          <p:cNvPr id="8" name="Rectangle 7"/>
          <p:cNvSpPr/>
          <p:nvPr/>
        </p:nvSpPr>
        <p:spPr>
          <a:xfrm>
            <a:off x="351276" y="3264849"/>
            <a:ext cx="1828800" cy="914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Partner </a:t>
            </a:r>
            <a:br>
              <a:rPr lang="en-US" dirty="0">
                <a:solidFill>
                  <a:prstClr val="white"/>
                </a:solidFill>
                <a:cs typeface="Segoe UI Semibold" panose="020B0702040204020203" pitchFamily="34" charset="0"/>
              </a:rPr>
            </a:br>
            <a:r>
              <a:rPr lang="en-US" dirty="0">
                <a:solidFill>
                  <a:prstClr val="white"/>
                </a:solidFill>
                <a:cs typeface="Segoe UI Semibold" panose="020B0702040204020203" pitchFamily="34" charset="0"/>
              </a:rPr>
              <a:t>Recruiting for Evidence</a:t>
            </a:r>
          </a:p>
        </p:txBody>
      </p:sp>
      <p:sp>
        <p:nvSpPr>
          <p:cNvPr id="12" name="Rectangle 11"/>
          <p:cNvSpPr/>
          <p:nvPr/>
        </p:nvSpPr>
        <p:spPr>
          <a:xfrm>
            <a:off x="351276" y="1344611"/>
            <a:ext cx="18288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Story</a:t>
            </a:r>
          </a:p>
          <a:p>
            <a:pPr defTabSz="1088105"/>
            <a:r>
              <a:rPr lang="en-US" dirty="0">
                <a:solidFill>
                  <a:prstClr val="white"/>
                </a:solidFill>
                <a:cs typeface="Segoe UI Semibold" panose="020B0702040204020203" pitchFamily="34" charset="0"/>
              </a:rPr>
              <a:t>Profiling</a:t>
            </a:r>
          </a:p>
        </p:txBody>
      </p:sp>
      <p:sp>
        <p:nvSpPr>
          <p:cNvPr id="13" name="Rectangle 12"/>
          <p:cNvSpPr/>
          <p:nvPr/>
        </p:nvSpPr>
        <p:spPr>
          <a:xfrm>
            <a:off x="351276" y="2304730"/>
            <a:ext cx="18288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Story</a:t>
            </a:r>
          </a:p>
          <a:p>
            <a:pPr defTabSz="1088105"/>
            <a:r>
              <a:rPr lang="en-US" dirty="0">
                <a:solidFill>
                  <a:prstClr val="white"/>
                </a:solidFill>
                <a:cs typeface="Segoe UI Semibold" panose="020B0702040204020203" pitchFamily="34" charset="0"/>
              </a:rPr>
              <a:t>Placement</a:t>
            </a:r>
          </a:p>
        </p:txBody>
      </p:sp>
      <p:sp>
        <p:nvSpPr>
          <p:cNvPr id="14" name="Rectangle 13"/>
          <p:cNvSpPr/>
          <p:nvPr/>
        </p:nvSpPr>
        <p:spPr>
          <a:xfrm>
            <a:off x="2225796" y="3264849"/>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Work with communities to target and </a:t>
            </a:r>
            <a:r>
              <a:rPr lang="en-US" sz="1600" b="1" dirty="0">
                <a:solidFill>
                  <a:srgbClr val="505050">
                    <a:lumMod val="50000"/>
                  </a:srgbClr>
                </a:solidFill>
                <a:cs typeface="Segoe UI Semibold" panose="020B0702040204020203" pitchFamily="34" charset="0"/>
              </a:rPr>
              <a:t>develop relationships with key influential partners in the ecosystem </a:t>
            </a:r>
            <a:r>
              <a:rPr lang="en-US" sz="1600" dirty="0">
                <a:solidFill>
                  <a:srgbClr val="505050">
                    <a:lumMod val="50000"/>
                  </a:srgbClr>
                </a:solidFill>
                <a:cs typeface="Segoe UI Semibold" panose="020B0702040204020203" pitchFamily="34" charset="0"/>
              </a:rPr>
              <a:t>to tell their story.</a:t>
            </a:r>
          </a:p>
        </p:txBody>
      </p:sp>
      <p:sp>
        <p:nvSpPr>
          <p:cNvPr id="18" name="Rectangle 17"/>
          <p:cNvSpPr/>
          <p:nvPr/>
        </p:nvSpPr>
        <p:spPr>
          <a:xfrm>
            <a:off x="2225796" y="1344611"/>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Collaborate with key content stakeholders to </a:t>
            </a:r>
            <a:r>
              <a:rPr lang="en-US" sz="1600" b="1" dirty="0">
                <a:solidFill>
                  <a:srgbClr val="505050">
                    <a:lumMod val="50000"/>
                  </a:srgbClr>
                </a:solidFill>
                <a:cs typeface="Segoe UI Semibold" panose="020B0702040204020203" pitchFamily="34" charset="0"/>
              </a:rPr>
              <a:t>influence the development of key “Why” MPN stories </a:t>
            </a:r>
            <a:r>
              <a:rPr lang="en-US" sz="1600" dirty="0">
                <a:solidFill>
                  <a:srgbClr val="505050">
                    <a:lumMod val="50000"/>
                  </a:srgbClr>
                </a:solidFill>
                <a:cs typeface="Segoe UI Semibold" panose="020B0702040204020203" pitchFamily="34" charset="0"/>
              </a:rPr>
              <a:t>and land them with the partner community to drive engagement</a:t>
            </a:r>
          </a:p>
        </p:txBody>
      </p:sp>
      <p:sp>
        <p:nvSpPr>
          <p:cNvPr id="19" name="Rectangle 18"/>
          <p:cNvSpPr/>
          <p:nvPr/>
        </p:nvSpPr>
        <p:spPr>
          <a:xfrm>
            <a:off x="2225796" y="2304730"/>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Validate the inventory of stories for each content priorities to </a:t>
            </a:r>
            <a:r>
              <a:rPr lang="en-US" sz="1600" b="1" dirty="0">
                <a:solidFill>
                  <a:srgbClr val="505050">
                    <a:lumMod val="50000"/>
                  </a:srgbClr>
                </a:solidFill>
                <a:cs typeface="Segoe UI Semibold" panose="020B0702040204020203" pitchFamily="34" charset="0"/>
              </a:rPr>
              <a:t>ensure key stakeholders have the right stories to engage our audience</a:t>
            </a:r>
            <a:endParaRPr lang="en-US" sz="1600" dirty="0">
              <a:solidFill>
                <a:srgbClr val="505050">
                  <a:lumMod val="50000"/>
                </a:srgbClr>
              </a:solidFill>
              <a:cs typeface="Segoe UI Semibold" panose="020B0702040204020203" pitchFamily="34" charset="0"/>
            </a:endParaRPr>
          </a:p>
        </p:txBody>
      </p:sp>
      <p:sp>
        <p:nvSpPr>
          <p:cNvPr id="20" name="Rectangle 19"/>
          <p:cNvSpPr/>
          <p:nvPr/>
        </p:nvSpPr>
        <p:spPr>
          <a:xfrm>
            <a:off x="351276" y="5172679"/>
            <a:ext cx="1828800" cy="9144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dirty="0">
                <a:solidFill>
                  <a:prstClr val="white"/>
                </a:solidFill>
                <a:cs typeface="Segoe UI Semibold" panose="020B0702040204020203" pitchFamily="34" charset="0"/>
              </a:rPr>
              <a:t>Global</a:t>
            </a:r>
            <a:br>
              <a:rPr lang="en-US" dirty="0">
                <a:solidFill>
                  <a:prstClr val="white"/>
                </a:solidFill>
                <a:cs typeface="Segoe UI Semibold" panose="020B0702040204020203" pitchFamily="34" charset="0"/>
              </a:rPr>
            </a:br>
            <a:r>
              <a:rPr lang="en-US" dirty="0">
                <a:solidFill>
                  <a:prstClr val="white"/>
                </a:solidFill>
                <a:cs typeface="Segoe UI Semibold" panose="020B0702040204020203" pitchFamily="34" charset="0"/>
              </a:rPr>
              <a:t>Systems</a:t>
            </a:r>
          </a:p>
        </p:txBody>
      </p:sp>
      <p:sp>
        <p:nvSpPr>
          <p:cNvPr id="21" name="Rectangle 20"/>
          <p:cNvSpPr/>
          <p:nvPr/>
        </p:nvSpPr>
        <p:spPr>
          <a:xfrm>
            <a:off x="2225796" y="5172680"/>
            <a:ext cx="9326880" cy="9144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68598" rIns="68598" bIns="68598" numCol="1" spcCol="0" rtlCol="0" fromWordArt="0" anchor="t" anchorCtr="0" forceAA="0" compatLnSpc="1">
            <a:prstTxWarp prst="textNoShape">
              <a:avLst/>
            </a:prstTxWarp>
            <a:noAutofit/>
          </a:bodyPr>
          <a:lstStyle/>
          <a:p>
            <a:pPr defTabSz="1088105"/>
            <a:r>
              <a:rPr lang="en-US" sz="1600" dirty="0">
                <a:solidFill>
                  <a:srgbClr val="505050">
                    <a:lumMod val="50000"/>
                  </a:srgbClr>
                </a:solidFill>
                <a:cs typeface="Segoe UI Semibold" panose="020B0702040204020203" pitchFamily="34" charset="0"/>
              </a:rPr>
              <a:t>Influence the BG teams in order to </a:t>
            </a:r>
            <a:r>
              <a:rPr lang="en-US" sz="1600" b="1" dirty="0">
                <a:solidFill>
                  <a:srgbClr val="505050">
                    <a:lumMod val="50000"/>
                  </a:srgbClr>
                </a:solidFill>
                <a:cs typeface="Segoe UI Semibold" panose="020B0702040204020203" pitchFamily="34" charset="0"/>
              </a:rPr>
              <a:t>modernize the evidence production and publication process*</a:t>
            </a:r>
            <a:r>
              <a:rPr lang="en-US" sz="1600" dirty="0">
                <a:solidFill>
                  <a:srgbClr val="505050">
                    <a:lumMod val="50000"/>
                  </a:srgbClr>
                </a:solidFill>
                <a:cs typeface="Segoe UI Semibold" panose="020B0702040204020203" pitchFamily="34" charset="0"/>
              </a:rPr>
              <a:t> so all partner related story content is centralized for easy access, improved placement rates and ease of future change</a:t>
            </a:r>
          </a:p>
        </p:txBody>
      </p:sp>
      <p:sp>
        <p:nvSpPr>
          <p:cNvPr id="15" name="Text Placeholder 5"/>
          <p:cNvSpPr txBox="1">
            <a:spLocks/>
          </p:cNvSpPr>
          <p:nvPr/>
        </p:nvSpPr>
        <p:spPr>
          <a:xfrm>
            <a:off x="234950" y="4638793"/>
            <a:ext cx="11722099" cy="505895"/>
          </a:xfrm>
          <a:prstGeom prst="rect">
            <a:avLst/>
          </a:prstGeom>
        </p:spPr>
        <p:txBody>
          <a:bodyPr vert="horz" lIns="91440" tIns="45720" rIns="91440" bIns="45720" rtlCol="0">
            <a:noAutofit/>
          </a:bodyPr>
          <a:lstStyle>
            <a:lvl1pPr marL="0" indent="0" algn="l" defTabSz="1088105" rtl="0" eaLnBrk="1" latinLnBrk="0" hangingPunct="1">
              <a:spcBef>
                <a:spcPct val="20000"/>
              </a:spcBef>
              <a:buClr>
                <a:schemeClr val="tx1"/>
              </a:buClr>
              <a:buSzPct val="100000"/>
              <a:buFont typeface="Wingdings" pitchFamily="2" charset="2"/>
              <a:buNone/>
              <a:defRPr sz="2800" kern="1200">
                <a:solidFill>
                  <a:schemeClr val="tx1"/>
                </a:solidFill>
                <a:latin typeface="Segoe UI Light" pitchFamily="34" charset="0"/>
                <a:ea typeface="Segoe UI" pitchFamily="34" charset="0"/>
                <a:cs typeface="Segoe UI" pitchFamily="34" charset="0"/>
              </a:defRPr>
            </a:lvl1pPr>
            <a:lvl2pPr marL="281674" indent="0" algn="l" defTabSz="1088105" rtl="0" eaLnBrk="1" latinLnBrk="0" hangingPunct="1">
              <a:spcBef>
                <a:spcPct val="20000"/>
              </a:spcBef>
              <a:buFont typeface="Arial" pitchFamily="34" charset="0"/>
              <a:buNone/>
              <a:defRPr sz="1800" kern="1200">
                <a:solidFill>
                  <a:srgbClr val="505050"/>
                </a:solidFill>
                <a:latin typeface="Segoe UI" pitchFamily="34" charset="0"/>
                <a:ea typeface="Segoe UI" pitchFamily="34" charset="0"/>
                <a:cs typeface="Segoe UI" pitchFamily="34" charset="0"/>
              </a:defRPr>
            </a:lvl2pPr>
            <a:lvl3pPr marL="588476" indent="0" algn="l" defTabSz="1088105" rtl="0" eaLnBrk="1" latinLnBrk="0" hangingPunct="1">
              <a:spcBef>
                <a:spcPct val="20000"/>
              </a:spcBef>
              <a:buFont typeface="Arial" pitchFamily="34" charset="0"/>
              <a:buNone/>
              <a:defRPr sz="1600" kern="1200">
                <a:solidFill>
                  <a:srgbClr val="505050"/>
                </a:solidFill>
                <a:latin typeface="Segoe UI" pitchFamily="34" charset="0"/>
                <a:ea typeface="Segoe UI" pitchFamily="34" charset="0"/>
                <a:cs typeface="Segoe UI" pitchFamily="34" charset="0"/>
              </a:defRPr>
            </a:lvl3pPr>
            <a:lvl4pPr marL="870150" indent="0" algn="l" defTabSz="1088105" rtl="0" eaLnBrk="1" latinLnBrk="0" hangingPunct="1">
              <a:spcBef>
                <a:spcPct val="20000"/>
              </a:spcBef>
              <a:buFont typeface="Arial" pitchFamily="34" charset="0"/>
              <a:buNone/>
              <a:defRPr sz="1400" kern="1200">
                <a:solidFill>
                  <a:srgbClr val="505050"/>
                </a:solidFill>
                <a:latin typeface="Segoe UI" pitchFamily="34" charset="0"/>
                <a:ea typeface="Segoe UI" pitchFamily="34" charset="0"/>
                <a:cs typeface="Segoe UI" pitchFamily="34" charset="0"/>
              </a:defRPr>
            </a:lvl4pPr>
            <a:lvl5pPr marL="1105540" indent="0" algn="l" defTabSz="1088105" rtl="0" eaLnBrk="1" latinLnBrk="0" hangingPunct="1">
              <a:spcBef>
                <a:spcPct val="20000"/>
              </a:spcBef>
              <a:buFont typeface="Arial" pitchFamily="34" charset="0"/>
              <a:buNone/>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r>
              <a:rPr lang="en-US" dirty="0"/>
              <a:t>Long Term Aspirational</a:t>
            </a:r>
          </a:p>
        </p:txBody>
      </p:sp>
      <p:sp>
        <p:nvSpPr>
          <p:cNvPr id="2" name="Rectangle 1">
            <a:extLst>
              <a:ext uri="{FF2B5EF4-FFF2-40B4-BE49-F238E27FC236}">
                <a16:creationId xmlns:a16="http://schemas.microsoft.com/office/drawing/2014/main" id="{DBBCC2B0-26B0-47EF-B12E-D6C59716E8AD}"/>
              </a:ext>
            </a:extLst>
          </p:cNvPr>
          <p:cNvSpPr/>
          <p:nvPr/>
        </p:nvSpPr>
        <p:spPr>
          <a:xfrm>
            <a:off x="-242694" y="6457432"/>
            <a:ext cx="9372600" cy="338554"/>
          </a:xfrm>
          <a:prstGeom prst="rect">
            <a:avLst/>
          </a:prstGeom>
        </p:spPr>
        <p:txBody>
          <a:bodyPr wrap="square">
            <a:spAutoFit/>
          </a:bodyPr>
          <a:lstStyle/>
          <a:p>
            <a:pPr lvl="1"/>
            <a:r>
              <a:rPr lang="en-US" sz="1600" dirty="0"/>
              <a:t>*Executive sponsor Kevin Turner &amp; accountability with Jonathan Adashek </a:t>
            </a:r>
            <a:endParaRPr lang="en-US" dirty="0"/>
          </a:p>
        </p:txBody>
      </p:sp>
    </p:spTree>
    <p:extLst>
      <p:ext uri="{BB962C8B-B14F-4D97-AF65-F5344CB8AC3E}">
        <p14:creationId xmlns:p14="http://schemas.microsoft.com/office/powerpoint/2010/main" val="16766235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41" hidden="1"/>
          <p:cNvGraphicFramePr>
            <a:graphicFrameLocks noChangeAspect="1"/>
          </p:cNvGraphicFramePr>
          <p:nvPr>
            <p:custDataLst>
              <p:tags r:id="rId2"/>
            </p:custDataLst>
          </p:nvPr>
        </p:nvGraphicFramePr>
        <p:xfrm>
          <a:off x="4764" y="2482"/>
          <a:ext cx="1586" cy="1586"/>
        </p:xfrm>
        <a:graphic>
          <a:graphicData uri="http://schemas.openxmlformats.org/presentationml/2006/ole">
            <mc:AlternateContent xmlns:mc="http://schemas.openxmlformats.org/markup-compatibility/2006">
              <mc:Choice xmlns:v="urn:schemas-microsoft-com:vml" Requires="v">
                <p:oleObj spid="_x0000_s60424" name="think-cell Slide" r:id="rId5" imgW="270" imgH="270" progId="TCLayout.ActiveDocument.1">
                  <p:embed/>
                </p:oleObj>
              </mc:Choice>
              <mc:Fallback>
                <p:oleObj name="think-cell Slide" r:id="rId5" imgW="270" imgH="270" progId="TCLayout.ActiveDocument.1">
                  <p:embed/>
                  <p:pic>
                    <p:nvPicPr>
                      <p:cNvPr id="42" name="Object 41" hidden="1"/>
                      <p:cNvPicPr/>
                      <p:nvPr/>
                    </p:nvPicPr>
                    <p:blipFill>
                      <a:blip r:embed="rId6"/>
                      <a:stretch>
                        <a:fillRect/>
                      </a:stretch>
                    </p:blipFill>
                    <p:spPr>
                      <a:xfrm>
                        <a:off x="4764" y="2482"/>
                        <a:ext cx="1586" cy="1586"/>
                      </a:xfrm>
                      <a:prstGeom prst="rect">
                        <a:avLst/>
                      </a:prstGeom>
                    </p:spPr>
                  </p:pic>
                </p:oleObj>
              </mc:Fallback>
            </mc:AlternateContent>
          </a:graphicData>
        </a:graphic>
      </p:graphicFrame>
      <p:sp>
        <p:nvSpPr>
          <p:cNvPr id="2" name="Title 1"/>
          <p:cNvSpPr>
            <a:spLocks noGrp="1"/>
          </p:cNvSpPr>
          <p:nvPr>
            <p:ph type="title"/>
          </p:nvPr>
        </p:nvSpPr>
        <p:spPr>
          <a:xfrm>
            <a:off x="234951" y="215902"/>
            <a:ext cx="11722099" cy="646042"/>
          </a:xfrm>
        </p:spPr>
        <p:txBody>
          <a:bodyPr/>
          <a:lstStyle/>
          <a:p>
            <a:r>
              <a:rPr lang="en-US" dirty="0"/>
              <a:t>Two Evidence Buckets</a:t>
            </a:r>
          </a:p>
        </p:txBody>
      </p:sp>
      <p:sp>
        <p:nvSpPr>
          <p:cNvPr id="4" name="Text Placeholder 3"/>
          <p:cNvSpPr>
            <a:spLocks noGrp="1"/>
          </p:cNvSpPr>
          <p:nvPr>
            <p:ph type="body" sz="quarter" idx="13"/>
          </p:nvPr>
        </p:nvSpPr>
        <p:spPr/>
        <p:txBody>
          <a:bodyPr/>
          <a:lstStyle/>
          <a:p>
            <a:r>
              <a:rPr lang="en-US" dirty="0"/>
              <a:t>Why Use an MPN Partner | Why Become an MPN Partner</a:t>
            </a:r>
          </a:p>
        </p:txBody>
      </p:sp>
      <p:sp>
        <p:nvSpPr>
          <p:cNvPr id="32" name="Rectangle 31"/>
          <p:cNvSpPr/>
          <p:nvPr/>
        </p:nvSpPr>
        <p:spPr>
          <a:xfrm>
            <a:off x="813106" y="4489055"/>
            <a:ext cx="361188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80" bIns="91416" numCol="1" spcCol="0" rtlCol="0" fromWordArt="0" anchor="t" anchorCtr="0" forceAA="0" compatLnSpc="1">
            <a:prstTxWarp prst="textNoShape">
              <a:avLst/>
            </a:prstTxWarp>
            <a:noAutofit/>
          </a:bodyPr>
          <a:lstStyle/>
          <a:p>
            <a:pPr marL="0" lvl="2" defTabSz="684755">
              <a:buClr>
                <a:srgbClr val="FFFFFF"/>
              </a:buClr>
              <a:buSzPct val="80000"/>
              <a:tabLst>
                <a:tab pos="3423783" algn="r"/>
              </a:tabLst>
            </a:pPr>
            <a:r>
              <a:rPr lang="en-US" sz="2400" dirty="0">
                <a:solidFill>
                  <a:srgbClr val="FFFFFF"/>
                </a:solidFill>
                <a:latin typeface="Segoe UI Light"/>
              </a:rPr>
              <a:t>MPN enables partners’ success in a mobile-first, cloud-first world</a:t>
            </a:r>
            <a:endParaRPr lang="en-US" sz="2400" dirty="0">
              <a:solidFill>
                <a:prstClr val="white"/>
              </a:solidFill>
              <a:cs typeface="Segoe UI" pitchFamily="34" charset="0"/>
            </a:endParaRPr>
          </a:p>
        </p:txBody>
      </p:sp>
      <p:sp>
        <p:nvSpPr>
          <p:cNvPr id="33" name="Rectangle 32"/>
          <p:cNvSpPr/>
          <p:nvPr/>
        </p:nvSpPr>
        <p:spPr>
          <a:xfrm>
            <a:off x="4470706" y="4489055"/>
            <a:ext cx="361188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80" bIns="91416" numCol="1" spcCol="0" rtlCol="0" fromWordArt="0" anchor="t" anchorCtr="0" forceAA="0" compatLnSpc="1">
            <a:prstTxWarp prst="textNoShape">
              <a:avLst/>
            </a:prstTxWarp>
            <a:noAutofit/>
          </a:bodyPr>
          <a:lstStyle/>
          <a:p>
            <a:pPr marL="0" lvl="2" defTabSz="684755">
              <a:buClr>
                <a:srgbClr val="FFFFFF"/>
              </a:buClr>
              <a:buSzPct val="80000"/>
              <a:tabLst>
                <a:tab pos="3423783" algn="r"/>
              </a:tabLst>
            </a:pPr>
            <a:r>
              <a:rPr lang="en-US" sz="2400" dirty="0">
                <a:solidFill>
                  <a:srgbClr val="FFFFFF"/>
                </a:solidFill>
                <a:latin typeface="Segoe UI Light"/>
              </a:rPr>
              <a:t>MPN helps partners to build and maintain profitable businesses</a:t>
            </a:r>
            <a:endParaRPr lang="en-US" sz="2400" dirty="0">
              <a:solidFill>
                <a:prstClr val="white"/>
              </a:solidFill>
              <a:cs typeface="Segoe UI" pitchFamily="34" charset="0"/>
            </a:endParaRPr>
          </a:p>
        </p:txBody>
      </p:sp>
      <p:sp>
        <p:nvSpPr>
          <p:cNvPr id="35" name="Rectangle 34"/>
          <p:cNvSpPr/>
          <p:nvPr/>
        </p:nvSpPr>
        <p:spPr>
          <a:xfrm>
            <a:off x="8128306" y="4489055"/>
            <a:ext cx="361188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80" bIns="91416" numCol="1" spcCol="0" rtlCol="0" fromWordArt="0" anchor="t" anchorCtr="0" forceAA="0" compatLnSpc="1">
            <a:prstTxWarp prst="textNoShape">
              <a:avLst/>
            </a:prstTxWarp>
            <a:noAutofit/>
          </a:bodyPr>
          <a:lstStyle/>
          <a:p>
            <a:pPr defTabSz="1088105"/>
            <a:r>
              <a:rPr lang="en-US" sz="2000" dirty="0">
                <a:solidFill>
                  <a:srgbClr val="FFFFFF"/>
                </a:solidFill>
                <a:latin typeface="Segoe UI Light"/>
              </a:rPr>
              <a:t>We will showcase how, together, we create new capabilities that expand the market to serve and delight our customers</a:t>
            </a:r>
          </a:p>
        </p:txBody>
      </p:sp>
      <p:sp>
        <p:nvSpPr>
          <p:cNvPr id="36" name="Rectangle 35"/>
          <p:cNvSpPr/>
          <p:nvPr/>
        </p:nvSpPr>
        <p:spPr>
          <a:xfrm>
            <a:off x="813106" y="1998110"/>
            <a:ext cx="361188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b" anchorCtr="0" forceAA="0" compatLnSpc="1">
            <a:prstTxWarp prst="textNoShape">
              <a:avLst/>
            </a:prstTxWarp>
            <a:noAutofit/>
          </a:bodyPr>
          <a:lstStyle/>
          <a:p>
            <a:pPr marL="0" lvl="2" defTabSz="684755">
              <a:buClr>
                <a:srgbClr val="FFFFFF"/>
              </a:buClr>
              <a:buSzPct val="80000"/>
              <a:tabLst>
                <a:tab pos="3423783" algn="r"/>
              </a:tabLst>
            </a:pPr>
            <a:r>
              <a:rPr lang="en-US" sz="2399" dirty="0">
                <a:solidFill>
                  <a:prstClr val="white"/>
                </a:solidFill>
                <a:latin typeface="Segoe UI Light"/>
                <a:cs typeface="Segoe UI" pitchFamily="34" charset="0"/>
              </a:rPr>
              <a:t>Customers are engaging in Due Diligence</a:t>
            </a:r>
          </a:p>
        </p:txBody>
      </p:sp>
      <p:sp>
        <p:nvSpPr>
          <p:cNvPr id="37" name="Rectangle 36"/>
          <p:cNvSpPr/>
          <p:nvPr/>
        </p:nvSpPr>
        <p:spPr>
          <a:xfrm>
            <a:off x="4470706" y="1998110"/>
            <a:ext cx="361188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b" anchorCtr="0" forceAA="0" compatLnSpc="1">
            <a:prstTxWarp prst="textNoShape">
              <a:avLst/>
            </a:prstTxWarp>
            <a:noAutofit/>
          </a:bodyPr>
          <a:lstStyle/>
          <a:p>
            <a:pPr marL="0" lvl="2" algn="ctr" defTabSz="684755">
              <a:buClr>
                <a:srgbClr val="FFFFFF"/>
              </a:buClr>
              <a:buSzPct val="80000"/>
              <a:tabLst>
                <a:tab pos="3423783" algn="r"/>
              </a:tabLst>
            </a:pPr>
            <a:endParaRPr lang="en-US" sz="2000" dirty="0">
              <a:solidFill>
                <a:prstClr val="white"/>
              </a:solidFill>
              <a:cs typeface="Segoe UI" pitchFamily="34" charset="0"/>
            </a:endParaRPr>
          </a:p>
        </p:txBody>
      </p:sp>
      <p:sp>
        <p:nvSpPr>
          <p:cNvPr id="18" name="Rectangle 17"/>
          <p:cNvSpPr/>
          <p:nvPr/>
        </p:nvSpPr>
        <p:spPr>
          <a:xfrm>
            <a:off x="6281218" y="1998110"/>
            <a:ext cx="1801368" cy="1828800"/>
          </a:xfrm>
          <a:prstGeom prst="rect">
            <a:avLst/>
          </a:prstGeom>
        </p:spPr>
        <p:txBody>
          <a:bodyPr wrap="square" lIns="182880" tIns="91440" rIns="182880" bIns="91440" anchor="b">
            <a:noAutofit/>
          </a:bodyPr>
          <a:lstStyle/>
          <a:p>
            <a:pPr marL="0" lvl="2" defTabSz="684755">
              <a:buClr>
                <a:srgbClr val="FFFFFF"/>
              </a:buClr>
              <a:buSzPct val="80000"/>
              <a:tabLst>
                <a:tab pos="3423783" algn="r"/>
              </a:tabLst>
            </a:pPr>
            <a:r>
              <a:rPr lang="en-US" sz="2399" dirty="0">
                <a:solidFill>
                  <a:prstClr val="white"/>
                </a:solidFill>
                <a:latin typeface="Segoe UI Light"/>
                <a:cs typeface="Segoe UI" pitchFamily="34" charset="0"/>
              </a:rPr>
              <a:t>They will explore a slate of options</a:t>
            </a:r>
          </a:p>
        </p:txBody>
      </p:sp>
      <p:sp>
        <p:nvSpPr>
          <p:cNvPr id="20" name="Rectangle 19"/>
          <p:cNvSpPr/>
          <p:nvPr/>
        </p:nvSpPr>
        <p:spPr>
          <a:xfrm>
            <a:off x="4470706" y="1998110"/>
            <a:ext cx="1801368" cy="1828800"/>
          </a:xfrm>
          <a:prstGeom prst="rect">
            <a:avLst/>
          </a:prstGeom>
        </p:spPr>
        <p:txBody>
          <a:bodyPr wrap="square" lIns="182880" tIns="91440" rIns="182880" bIns="91440" anchor="b">
            <a:noAutofit/>
          </a:bodyPr>
          <a:lstStyle/>
          <a:p>
            <a:pPr marL="0" lvl="2" defTabSz="684755">
              <a:buClr>
                <a:srgbClr val="FFFFFF"/>
              </a:buClr>
              <a:buSzPct val="80000"/>
              <a:tabLst>
                <a:tab pos="3423783" algn="r"/>
              </a:tabLst>
            </a:pPr>
            <a:r>
              <a:rPr lang="en-US" sz="2399" dirty="0">
                <a:solidFill>
                  <a:prstClr val="white"/>
                </a:solidFill>
                <a:latin typeface="Segoe UI Light"/>
                <a:cs typeface="Segoe UI" pitchFamily="34" charset="0"/>
              </a:rPr>
              <a:t>They have a need for solution</a:t>
            </a:r>
          </a:p>
        </p:txBody>
      </p:sp>
      <p:sp>
        <p:nvSpPr>
          <p:cNvPr id="43" name="Rectangle 42"/>
          <p:cNvSpPr/>
          <p:nvPr/>
        </p:nvSpPr>
        <p:spPr>
          <a:xfrm>
            <a:off x="8128306" y="1998110"/>
            <a:ext cx="361188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b" anchorCtr="0" forceAA="0" compatLnSpc="1">
            <a:prstTxWarp prst="textNoShape">
              <a:avLst/>
            </a:prstTxWarp>
            <a:noAutofit/>
          </a:bodyPr>
          <a:lstStyle/>
          <a:p>
            <a:pPr marL="0" lvl="2" defTabSz="684755">
              <a:buClr>
                <a:srgbClr val="FFFFFF"/>
              </a:buClr>
              <a:buSzPct val="80000"/>
              <a:tabLst>
                <a:tab pos="3423783" algn="r"/>
              </a:tabLst>
            </a:pPr>
            <a:r>
              <a:rPr lang="en-US" sz="2399" dirty="0">
                <a:solidFill>
                  <a:prstClr val="white"/>
                </a:solidFill>
                <a:latin typeface="Segoe UI Light"/>
                <a:cs typeface="Segoe UI" pitchFamily="34" charset="0"/>
              </a:rPr>
              <a:t>We will showcase the benefits of using an MPN Partner</a:t>
            </a:r>
            <a:r>
              <a:rPr lang="en-US" sz="2399" dirty="0">
                <a:solidFill>
                  <a:prstClr val="white"/>
                </a:solidFill>
                <a:cs typeface="Segoe UI" pitchFamily="34" charset="0"/>
              </a:rPr>
              <a:t> </a:t>
            </a:r>
          </a:p>
        </p:txBody>
      </p:sp>
      <p:sp>
        <p:nvSpPr>
          <p:cNvPr id="28" name="Rectangle 27"/>
          <p:cNvSpPr/>
          <p:nvPr/>
        </p:nvSpPr>
        <p:spPr>
          <a:xfrm>
            <a:off x="349251" y="4198846"/>
            <a:ext cx="11390935" cy="11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algn="r" defTabSz="1218338"/>
            <a:endParaRPr lang="en-US" sz="1200" dirty="0">
              <a:solidFill>
                <a:prstClr val="white"/>
              </a:solidFill>
            </a:endParaRPr>
          </a:p>
        </p:txBody>
      </p:sp>
      <p:sp>
        <p:nvSpPr>
          <p:cNvPr id="29" name="Isosceles Triangle 28"/>
          <p:cNvSpPr/>
          <p:nvPr/>
        </p:nvSpPr>
        <p:spPr>
          <a:xfrm>
            <a:off x="6108387" y="3963213"/>
            <a:ext cx="336518" cy="20461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algn="r" defTabSz="1218338"/>
            <a:endParaRPr lang="en-US" sz="1200" dirty="0">
              <a:solidFill>
                <a:prstClr val="white"/>
              </a:solidFill>
            </a:endParaRPr>
          </a:p>
        </p:txBody>
      </p:sp>
      <p:grpSp>
        <p:nvGrpSpPr>
          <p:cNvPr id="58" name="Group 57"/>
          <p:cNvGrpSpPr/>
          <p:nvPr/>
        </p:nvGrpSpPr>
        <p:grpSpPr bwMode="black">
          <a:xfrm>
            <a:off x="2456200" y="2171508"/>
            <a:ext cx="325693" cy="741002"/>
            <a:chOff x="3233742" y="168276"/>
            <a:chExt cx="2651126" cy="6480174"/>
          </a:xfrm>
        </p:grpSpPr>
        <p:sp>
          <p:nvSpPr>
            <p:cNvPr id="59" name="Freeform 212"/>
            <p:cNvSpPr>
              <a:spLocks/>
            </p:cNvSpPr>
            <p:nvPr/>
          </p:nvSpPr>
          <p:spPr bwMode="black">
            <a:xfrm>
              <a:off x="3679825" y="5110163"/>
              <a:ext cx="2028825" cy="1538287"/>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338"/>
              <a:endParaRPr lang="en-US" sz="1200" dirty="0">
                <a:solidFill>
                  <a:srgbClr val="505050"/>
                </a:solidFill>
              </a:endParaRPr>
            </a:p>
          </p:txBody>
        </p:sp>
        <p:sp>
          <p:nvSpPr>
            <p:cNvPr id="60" name="Freeform 213"/>
            <p:cNvSpPr>
              <a:spLocks noEditPoints="1"/>
            </p:cNvSpPr>
            <p:nvPr/>
          </p:nvSpPr>
          <p:spPr bwMode="black">
            <a:xfrm>
              <a:off x="3233742" y="168276"/>
              <a:ext cx="2651126" cy="4124326"/>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338"/>
              <a:endParaRPr lang="en-US" sz="1200" dirty="0">
                <a:solidFill>
                  <a:srgbClr val="505050"/>
                </a:solidFill>
              </a:endParaRPr>
            </a:p>
          </p:txBody>
        </p:sp>
        <p:sp>
          <p:nvSpPr>
            <p:cNvPr id="61" name="Freeform 214"/>
            <p:cNvSpPr>
              <a:spLocks/>
            </p:cNvSpPr>
            <p:nvPr/>
          </p:nvSpPr>
          <p:spPr bwMode="black">
            <a:xfrm>
              <a:off x="3657600" y="4476750"/>
              <a:ext cx="2057400" cy="460375"/>
            </a:xfrm>
            <a:custGeom>
              <a:avLst/>
              <a:gdLst>
                <a:gd name="T0" fmla="*/ 549 w 549"/>
                <a:gd name="T1" fmla="*/ 10 h 123"/>
                <a:gd name="T2" fmla="*/ 535 w 549"/>
                <a:gd name="T3" fmla="*/ 0 h 123"/>
                <a:gd name="T4" fmla="*/ 17 w 549"/>
                <a:gd name="T5" fmla="*/ 0 h 123"/>
                <a:gd name="T6" fmla="*/ 0 w 549"/>
                <a:gd name="T7" fmla="*/ 17 h 123"/>
                <a:gd name="T8" fmla="*/ 0 w 549"/>
                <a:gd name="T9" fmla="*/ 106 h 123"/>
                <a:gd name="T10" fmla="*/ 17 w 549"/>
                <a:gd name="T11" fmla="*/ 123 h 123"/>
                <a:gd name="T12" fmla="*/ 535 w 549"/>
                <a:gd name="T13" fmla="*/ 123 h 123"/>
                <a:gd name="T14" fmla="*/ 549 w 549"/>
                <a:gd name="T15" fmla="*/ 113 h 123"/>
                <a:gd name="T16" fmla="*/ 549 w 549"/>
                <a:gd name="T17" fmla="*/ 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123">
                  <a:moveTo>
                    <a:pt x="549" y="10"/>
                  </a:moveTo>
                  <a:cubicBezTo>
                    <a:pt x="547" y="4"/>
                    <a:pt x="541" y="0"/>
                    <a:pt x="535" y="0"/>
                  </a:cubicBezTo>
                  <a:cubicBezTo>
                    <a:pt x="17" y="0"/>
                    <a:pt x="17" y="0"/>
                    <a:pt x="17" y="0"/>
                  </a:cubicBezTo>
                  <a:cubicBezTo>
                    <a:pt x="8" y="0"/>
                    <a:pt x="0" y="7"/>
                    <a:pt x="0" y="17"/>
                  </a:cubicBezTo>
                  <a:cubicBezTo>
                    <a:pt x="0" y="106"/>
                    <a:pt x="0" y="106"/>
                    <a:pt x="0" y="106"/>
                  </a:cubicBezTo>
                  <a:cubicBezTo>
                    <a:pt x="0" y="115"/>
                    <a:pt x="8" y="123"/>
                    <a:pt x="17" y="123"/>
                  </a:cubicBezTo>
                  <a:cubicBezTo>
                    <a:pt x="535" y="123"/>
                    <a:pt x="535" y="123"/>
                    <a:pt x="535" y="123"/>
                  </a:cubicBezTo>
                  <a:cubicBezTo>
                    <a:pt x="541" y="123"/>
                    <a:pt x="547" y="118"/>
                    <a:pt x="549" y="113"/>
                  </a:cubicBezTo>
                  <a:cubicBezTo>
                    <a:pt x="549" y="10"/>
                    <a:pt x="549" y="10"/>
                    <a:pt x="54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338"/>
              <a:endParaRPr lang="en-US" sz="1200" dirty="0">
                <a:solidFill>
                  <a:srgbClr val="505050"/>
                </a:solidFill>
              </a:endParaRPr>
            </a:p>
          </p:txBody>
        </p:sp>
      </p:grpSp>
      <p:sp>
        <p:nvSpPr>
          <p:cNvPr id="62" name="Isosceles Triangle 61"/>
          <p:cNvSpPr/>
          <p:nvPr/>
        </p:nvSpPr>
        <p:spPr>
          <a:xfrm>
            <a:off x="9765987" y="3963213"/>
            <a:ext cx="336518" cy="20461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algn="r" defTabSz="1218338"/>
            <a:endParaRPr lang="en-US" sz="1200" dirty="0">
              <a:solidFill>
                <a:prstClr val="white"/>
              </a:solidFill>
            </a:endParaRPr>
          </a:p>
        </p:txBody>
      </p:sp>
      <p:sp>
        <p:nvSpPr>
          <p:cNvPr id="26" name="Isosceles Triangle 25"/>
          <p:cNvSpPr/>
          <p:nvPr/>
        </p:nvSpPr>
        <p:spPr>
          <a:xfrm>
            <a:off x="2450787" y="3963213"/>
            <a:ext cx="336518" cy="20461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algn="r" defTabSz="1218338"/>
            <a:endParaRPr lang="en-US" sz="1200" dirty="0">
              <a:solidFill>
                <a:prstClr val="white"/>
              </a:solidFill>
            </a:endParaRPr>
          </a:p>
        </p:txBody>
      </p:sp>
      <p:sp>
        <p:nvSpPr>
          <p:cNvPr id="30" name="Rectangle 29"/>
          <p:cNvSpPr/>
          <p:nvPr/>
        </p:nvSpPr>
        <p:spPr>
          <a:xfrm>
            <a:off x="349251" y="1982865"/>
            <a:ext cx="37227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16" tIns="91416" rIns="91416" bIns="91416" numCol="1" spcCol="0" rtlCol="0" fromWordArt="0" anchor="ctr" anchorCtr="0" forceAA="0" compatLnSpc="1">
            <a:prstTxWarp prst="textNoShape">
              <a:avLst/>
            </a:prstTxWarp>
            <a:noAutofit/>
          </a:bodyPr>
          <a:lstStyle/>
          <a:p>
            <a:pPr marL="0" lvl="2" algn="ctr" defTabSz="684755">
              <a:buClr>
                <a:srgbClr val="FFFFFF"/>
              </a:buClr>
              <a:buSzPct val="80000"/>
              <a:tabLst>
                <a:tab pos="3423783" algn="r"/>
              </a:tabLst>
            </a:pPr>
            <a:r>
              <a:rPr lang="en-US" dirty="0">
                <a:solidFill>
                  <a:prstClr val="white"/>
                </a:solidFill>
                <a:latin typeface="Segoe UI Light"/>
                <a:cs typeface="Segoe UI" pitchFamily="34" charset="0"/>
              </a:rPr>
              <a:t>CUSTOMERS</a:t>
            </a:r>
          </a:p>
        </p:txBody>
      </p:sp>
      <p:sp>
        <p:nvSpPr>
          <p:cNvPr id="38" name="Rectangle 37"/>
          <p:cNvSpPr/>
          <p:nvPr/>
        </p:nvSpPr>
        <p:spPr>
          <a:xfrm>
            <a:off x="349251" y="4489055"/>
            <a:ext cx="372278" cy="18288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16" tIns="91416" rIns="91416" bIns="91416" numCol="1" spcCol="0" rtlCol="0" fromWordArt="0" anchor="ctr" anchorCtr="0" forceAA="0" compatLnSpc="1">
            <a:prstTxWarp prst="textNoShape">
              <a:avLst/>
            </a:prstTxWarp>
            <a:noAutofit/>
          </a:bodyPr>
          <a:lstStyle/>
          <a:p>
            <a:pPr marL="0" lvl="2" algn="ctr" defTabSz="684755">
              <a:buClr>
                <a:srgbClr val="FFFFFF"/>
              </a:buClr>
              <a:buSzPct val="80000"/>
              <a:tabLst>
                <a:tab pos="3423783" algn="r"/>
              </a:tabLst>
            </a:pPr>
            <a:r>
              <a:rPr lang="en-US" dirty="0">
                <a:solidFill>
                  <a:prstClr val="white"/>
                </a:solidFill>
                <a:latin typeface="Segoe UI Light"/>
                <a:cs typeface="Segoe UI" pitchFamily="34" charset="0"/>
              </a:rPr>
              <a:t>PARTNERS</a:t>
            </a:r>
          </a:p>
        </p:txBody>
      </p:sp>
    </p:spTree>
    <p:extLst>
      <p:ext uri="{BB962C8B-B14F-4D97-AF65-F5344CB8AC3E}">
        <p14:creationId xmlns:p14="http://schemas.microsoft.com/office/powerpoint/2010/main" val="37334028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Opportunity Plan</a:t>
            </a:r>
            <a:endParaRPr lang="en-US" dirty="0"/>
          </a:p>
        </p:txBody>
      </p:sp>
      <p:sp>
        <p:nvSpPr>
          <p:cNvPr id="3" name="Content Placeholder 2"/>
          <p:cNvSpPr>
            <a:spLocks noGrp="1"/>
          </p:cNvSpPr>
          <p:nvPr>
            <p:ph type="body" sz="quarter" idx="13"/>
          </p:nvPr>
        </p:nvSpPr>
        <p:spPr/>
        <p:txBody>
          <a:bodyPr/>
          <a:lstStyle/>
          <a:p>
            <a:r>
              <a:rPr lang="en-US"/>
              <a:t>Where does it Start?</a:t>
            </a:r>
            <a:endParaRPr lang="en-US" dirty="0"/>
          </a:p>
        </p:txBody>
      </p:sp>
      <p:sp>
        <p:nvSpPr>
          <p:cNvPr id="15" name="TextBox 14"/>
          <p:cNvSpPr txBox="1"/>
          <p:nvPr/>
        </p:nvSpPr>
        <p:spPr>
          <a:xfrm>
            <a:off x="2201866" y="2422091"/>
            <a:ext cx="3200400" cy="4572000"/>
          </a:xfrm>
          <a:prstGeom prst="rect">
            <a:avLst/>
          </a:prstGeom>
          <a:noFill/>
        </p:spPr>
        <p:txBody>
          <a:bodyPr wrap="square" rtlCol="0">
            <a:noAutofit/>
          </a:bodyPr>
          <a:lstStyle/>
          <a:p>
            <a:pPr marL="71949" indent="-71949" defTabSz="609448">
              <a:buFont typeface="Arial" panose="020B0604020202020204" pitchFamily="34" charset="0"/>
              <a:buChar char="•"/>
            </a:pPr>
            <a:r>
              <a:rPr lang="en-US" sz="1400" dirty="0">
                <a:solidFill>
                  <a:srgbClr val="000000"/>
                </a:solidFill>
              </a:rPr>
              <a:t>Evidence Desk workflow implementation</a:t>
            </a:r>
          </a:p>
          <a:p>
            <a:pPr marL="71949" indent="-71949" defTabSz="609448">
              <a:buFont typeface="Arial" panose="020B0604020202020204" pitchFamily="34" charset="0"/>
              <a:buChar char="•"/>
            </a:pPr>
            <a:r>
              <a:rPr lang="en-US" sz="1400" dirty="0">
                <a:solidFill>
                  <a:srgbClr val="000000"/>
                </a:solidFill>
              </a:rPr>
              <a:t>Managing requests and maintaining current evidence rotations (e.g., EBC, Partner Pivot, Portal needs, etc.)</a:t>
            </a:r>
          </a:p>
          <a:p>
            <a:pPr marL="71949" indent="-71949" defTabSz="609448">
              <a:buFont typeface="Arial" panose="020B0604020202020204" pitchFamily="34" charset="0"/>
              <a:buChar char="•"/>
            </a:pPr>
            <a:r>
              <a:rPr lang="en-US" sz="1400" dirty="0">
                <a:solidFill>
                  <a:srgbClr val="000000"/>
                </a:solidFill>
              </a:rPr>
              <a:t>Curating Vision Keynote evidence needs</a:t>
            </a:r>
          </a:p>
          <a:p>
            <a:pPr marL="71949" indent="-71949" defTabSz="609448">
              <a:buFont typeface="Arial" panose="020B0604020202020204" pitchFamily="34" charset="0"/>
              <a:buChar char="•"/>
            </a:pPr>
            <a:r>
              <a:rPr lang="en-US" sz="1400" dirty="0">
                <a:solidFill>
                  <a:srgbClr val="000000"/>
                </a:solidFill>
              </a:rPr>
              <a:t>Maintaining/Updating MPN Evidence Portal pages</a:t>
            </a:r>
          </a:p>
          <a:p>
            <a:pPr marL="71949" indent="-71949" defTabSz="609448">
              <a:buFont typeface="Arial" panose="020B0604020202020204" pitchFamily="34" charset="0"/>
              <a:buChar char="•"/>
            </a:pPr>
            <a:r>
              <a:rPr lang="en-US" sz="1400" dirty="0">
                <a:solidFill>
                  <a:srgbClr val="000000"/>
                </a:solidFill>
              </a:rPr>
              <a:t>Working with WW Customer Evidence teams to curate &amp; pipeline new evidence leads and opportunities </a:t>
            </a:r>
          </a:p>
          <a:p>
            <a:pPr marL="71949" indent="-71949" defTabSz="609448">
              <a:buFont typeface="Arial" panose="020B0604020202020204" pitchFamily="34" charset="0"/>
              <a:buChar char="•"/>
            </a:pPr>
            <a:r>
              <a:rPr lang="en-US" sz="1400" dirty="0">
                <a:solidFill>
                  <a:srgbClr val="000000"/>
                </a:solidFill>
              </a:rPr>
              <a:t>Providing evidence for current content needs</a:t>
            </a:r>
          </a:p>
          <a:p>
            <a:pPr defTabSz="609448"/>
            <a:endParaRPr lang="en-US" sz="1400" dirty="0">
              <a:solidFill>
                <a:srgbClr val="000000"/>
              </a:solidFill>
            </a:endParaRPr>
          </a:p>
          <a:p>
            <a:pPr defTabSz="609448"/>
            <a:r>
              <a:rPr lang="en-US" sz="1400" b="1" dirty="0">
                <a:solidFill>
                  <a:srgbClr val="000000"/>
                </a:solidFill>
              </a:rPr>
              <a:t>NEEDS: 20/hr week v- support </a:t>
            </a:r>
          </a:p>
          <a:p>
            <a:pPr defTabSz="609448"/>
            <a:r>
              <a:rPr lang="en-US" sz="1400" b="1" dirty="0">
                <a:solidFill>
                  <a:srgbClr val="000000"/>
                </a:solidFill>
              </a:rPr>
              <a:t>BUDGET REQUEST: $50,000</a:t>
            </a:r>
          </a:p>
        </p:txBody>
      </p:sp>
      <p:sp>
        <p:nvSpPr>
          <p:cNvPr id="13" name="TextBox 12"/>
          <p:cNvSpPr txBox="1"/>
          <p:nvPr/>
        </p:nvSpPr>
        <p:spPr>
          <a:xfrm>
            <a:off x="5470845" y="2422091"/>
            <a:ext cx="3200400" cy="4572000"/>
          </a:xfrm>
          <a:prstGeom prst="rect">
            <a:avLst/>
          </a:prstGeom>
          <a:noFill/>
        </p:spPr>
        <p:txBody>
          <a:bodyPr wrap="square" rtlCol="0">
            <a:noAutofit/>
          </a:bodyPr>
          <a:lstStyle/>
          <a:p>
            <a:pPr marL="71949" indent="-71949" defTabSz="609448">
              <a:buFont typeface="Arial" panose="020B0604020202020204" pitchFamily="34" charset="0"/>
              <a:buChar char="•"/>
            </a:pPr>
            <a:r>
              <a:rPr lang="en-US" sz="1400" dirty="0">
                <a:solidFill>
                  <a:srgbClr val="000000"/>
                </a:solidFill>
              </a:rPr>
              <a:t>Move from resource desk to story production and sourcing drawing from communities and regions</a:t>
            </a:r>
          </a:p>
          <a:p>
            <a:pPr marL="71949" indent="-71949" defTabSz="609448">
              <a:buFont typeface="Arial" panose="020B0604020202020204" pitchFamily="34" charset="0"/>
              <a:buChar char="•"/>
            </a:pPr>
            <a:r>
              <a:rPr lang="en-US" sz="1400" dirty="0">
                <a:solidFill>
                  <a:srgbClr val="000000"/>
                </a:solidFill>
              </a:rPr>
              <a:t>Reimagine evidence on MPN portal: how it is seen, used, and informs greater impact</a:t>
            </a:r>
          </a:p>
          <a:p>
            <a:pPr marL="71949" indent="-71949" defTabSz="609448">
              <a:buFont typeface="Arial" panose="020B0604020202020204" pitchFamily="34" charset="0"/>
              <a:buChar char="•"/>
            </a:pPr>
            <a:r>
              <a:rPr lang="en-US" sz="1400" dirty="0">
                <a:solidFill>
                  <a:srgbClr val="000000"/>
                </a:solidFill>
              </a:rPr>
              <a:t>Build credibility of MPN and attract/recruit by developing relevant stories globally</a:t>
            </a:r>
          </a:p>
          <a:p>
            <a:pPr marL="71949" indent="-71949" defTabSz="609448">
              <a:buFont typeface="Arial" panose="020B0604020202020204" pitchFamily="34" charset="0"/>
              <a:buChar char="•"/>
            </a:pPr>
            <a:r>
              <a:rPr lang="en-US" sz="1400" dirty="0">
                <a:solidFill>
                  <a:srgbClr val="000000"/>
                </a:solidFill>
              </a:rPr>
              <a:t>Develop PR ready pipeline of stories for greater awareness generation</a:t>
            </a:r>
          </a:p>
          <a:p>
            <a:pPr marL="71949" indent="-71949" defTabSz="609448">
              <a:buFont typeface="Arial" panose="020B0604020202020204" pitchFamily="34" charset="0"/>
              <a:buChar char="•"/>
            </a:pPr>
            <a:r>
              <a:rPr lang="en-US" sz="1400" dirty="0">
                <a:solidFill>
                  <a:srgbClr val="000000"/>
                </a:solidFill>
              </a:rPr>
              <a:t>Drive community engagement </a:t>
            </a:r>
            <a:r>
              <a:rPr lang="en-US" sz="1400" dirty="0">
                <a:solidFill>
                  <a:srgbClr val="000000"/>
                </a:solidFill>
                <a:sym typeface="Wingdings" panose="05000000000000000000" pitchFamily="2" charset="2"/>
              </a:rPr>
              <a:t> implement toolkit approach for customers and partners to tell their story</a:t>
            </a:r>
            <a:endParaRPr lang="en-US" sz="1400" dirty="0">
              <a:solidFill>
                <a:srgbClr val="000000"/>
              </a:solidFill>
            </a:endParaRPr>
          </a:p>
          <a:p>
            <a:pPr defTabSz="609448"/>
            <a:endParaRPr lang="en-US" sz="1400" dirty="0">
              <a:solidFill>
                <a:srgbClr val="000000"/>
              </a:solidFill>
            </a:endParaRPr>
          </a:p>
          <a:p>
            <a:pPr defTabSz="609448"/>
            <a:r>
              <a:rPr lang="en-US" sz="1400" b="1" dirty="0">
                <a:solidFill>
                  <a:srgbClr val="000000"/>
                </a:solidFill>
              </a:rPr>
              <a:t>NEEDS: 30/hr week v- support</a:t>
            </a:r>
          </a:p>
          <a:p>
            <a:pPr defTabSz="609448"/>
            <a:r>
              <a:rPr lang="en-US" sz="1400" b="1" dirty="0">
                <a:solidFill>
                  <a:srgbClr val="000000"/>
                </a:solidFill>
              </a:rPr>
              <a:t>BUDGET: TBD ($150,000)</a:t>
            </a:r>
            <a:endParaRPr lang="en-US" sz="1400" b="1" dirty="0">
              <a:solidFill>
                <a:srgbClr val="C00000"/>
              </a:solidFill>
            </a:endParaRPr>
          </a:p>
        </p:txBody>
      </p:sp>
      <p:sp>
        <p:nvSpPr>
          <p:cNvPr id="14" name="TextBox 13"/>
          <p:cNvSpPr txBox="1"/>
          <p:nvPr/>
        </p:nvSpPr>
        <p:spPr>
          <a:xfrm>
            <a:off x="8739824" y="2422091"/>
            <a:ext cx="3200400" cy="4572000"/>
          </a:xfrm>
          <a:prstGeom prst="rect">
            <a:avLst/>
          </a:prstGeom>
          <a:noFill/>
        </p:spPr>
        <p:txBody>
          <a:bodyPr wrap="square" rtlCol="0">
            <a:noAutofit/>
          </a:bodyPr>
          <a:lstStyle/>
          <a:p>
            <a:pPr marL="71949" indent="-71949" defTabSz="609448">
              <a:buFont typeface="Arial" panose="020B0604020202020204" pitchFamily="34" charset="0"/>
              <a:buChar char="•"/>
            </a:pPr>
            <a:r>
              <a:rPr lang="en-US" sz="1400" dirty="0">
                <a:solidFill>
                  <a:srgbClr val="000000"/>
                </a:solidFill>
              </a:rPr>
              <a:t>Move from resource desk to full end-to-end evidence production and facilitation </a:t>
            </a:r>
          </a:p>
          <a:p>
            <a:pPr marL="71949" indent="-71949" defTabSz="609448">
              <a:buFont typeface="Arial" panose="020B0604020202020204" pitchFamily="34" charset="0"/>
              <a:buChar char="•"/>
            </a:pPr>
            <a:r>
              <a:rPr lang="en-US" sz="1400" dirty="0">
                <a:solidFill>
                  <a:srgbClr val="000000"/>
                </a:solidFill>
              </a:rPr>
              <a:t>Reimagine evidence on MPN portal: how it is seen, used, and informs greater impact</a:t>
            </a:r>
          </a:p>
          <a:p>
            <a:pPr marL="71949" indent="-71949" defTabSz="609448">
              <a:buFont typeface="Arial" panose="020B0604020202020204" pitchFamily="34" charset="0"/>
              <a:buChar char="•"/>
            </a:pPr>
            <a:r>
              <a:rPr lang="en-US" sz="1400" dirty="0">
                <a:solidFill>
                  <a:srgbClr val="000000"/>
                </a:solidFill>
              </a:rPr>
              <a:t>Build credibility of MPN through storytelling and attract/recruit by developing relevant stories globally</a:t>
            </a:r>
          </a:p>
          <a:p>
            <a:pPr marL="71949" indent="-71949" defTabSz="609448">
              <a:buFont typeface="Arial" panose="020B0604020202020204" pitchFamily="34" charset="0"/>
              <a:buChar char="•"/>
            </a:pPr>
            <a:r>
              <a:rPr lang="en-US" sz="1400" dirty="0">
                <a:solidFill>
                  <a:srgbClr val="000000"/>
                </a:solidFill>
              </a:rPr>
              <a:t>Drive community engagement </a:t>
            </a:r>
            <a:r>
              <a:rPr lang="en-US" sz="1400" dirty="0">
                <a:solidFill>
                  <a:srgbClr val="000000"/>
                </a:solidFill>
                <a:sym typeface="Wingdings" panose="05000000000000000000" pitchFamily="2" charset="2"/>
              </a:rPr>
              <a:t> implement toolkit approach for customers and partners to tell their story</a:t>
            </a:r>
          </a:p>
          <a:p>
            <a:pPr marL="71949" indent="-71949" defTabSz="609448">
              <a:buFont typeface="Arial" panose="020B0604020202020204" pitchFamily="34" charset="0"/>
              <a:buChar char="•"/>
            </a:pPr>
            <a:r>
              <a:rPr lang="en-US" sz="1400" dirty="0">
                <a:solidFill>
                  <a:srgbClr val="000000"/>
                </a:solidFill>
                <a:sym typeface="Wingdings" panose="05000000000000000000" pitchFamily="2" charset="2"/>
              </a:rPr>
              <a:t>Incorporate gamification and investigate integration into overall MPN “benefits” gamification experience</a:t>
            </a:r>
            <a:endParaRPr lang="en-US" sz="1400" dirty="0">
              <a:solidFill>
                <a:srgbClr val="000000"/>
              </a:solidFill>
            </a:endParaRPr>
          </a:p>
          <a:p>
            <a:pPr defTabSz="609448"/>
            <a:endParaRPr lang="en-US" sz="1400" dirty="0">
              <a:solidFill>
                <a:srgbClr val="000000"/>
              </a:solidFill>
            </a:endParaRPr>
          </a:p>
          <a:p>
            <a:pPr defTabSz="609448"/>
            <a:r>
              <a:rPr lang="en-US" sz="1400" b="1" dirty="0">
                <a:solidFill>
                  <a:srgbClr val="000000"/>
                </a:solidFill>
              </a:rPr>
              <a:t>NEEDS: Dedicated v-team support</a:t>
            </a:r>
          </a:p>
          <a:p>
            <a:pPr defTabSz="609448"/>
            <a:r>
              <a:rPr lang="en-US" sz="1400" b="1" dirty="0">
                <a:solidFill>
                  <a:srgbClr val="000000"/>
                </a:solidFill>
              </a:rPr>
              <a:t>BUDGET: TBD </a:t>
            </a:r>
            <a:endParaRPr lang="en-US" sz="1400" b="1" dirty="0">
              <a:solidFill>
                <a:srgbClr val="C00000"/>
              </a:solidFill>
            </a:endParaRPr>
          </a:p>
        </p:txBody>
      </p:sp>
      <p:sp>
        <p:nvSpPr>
          <p:cNvPr id="8" name="Rectangle 7"/>
          <p:cNvSpPr/>
          <p:nvPr/>
        </p:nvSpPr>
        <p:spPr>
          <a:xfrm>
            <a:off x="347667" y="2073612"/>
            <a:ext cx="1506533" cy="4225588"/>
          </a:xfrm>
          <a:prstGeom prst="rect">
            <a:avLst/>
          </a:prstGeom>
          <a:solidFill>
            <a:srgbClr val="0070C0"/>
          </a:solidFill>
        </p:spPr>
        <p:txBody>
          <a:bodyPr wrap="square">
            <a:noAutofit/>
          </a:bodyPr>
          <a:lstStyle/>
          <a:p>
            <a:pPr defTabSz="1088105"/>
            <a:r>
              <a:rPr lang="en-US" dirty="0">
                <a:solidFill>
                  <a:prstClr val="white"/>
                </a:solidFill>
                <a:latin typeface="Segoe UI Light"/>
                <a:cs typeface="Segoe UI Semibold" panose="020B0702040204020203" pitchFamily="34" charset="0"/>
              </a:rPr>
              <a:t>Building belief, providing proof and delivering inspiration that drives engagement with customers and partners through direct story content</a:t>
            </a:r>
          </a:p>
        </p:txBody>
      </p:sp>
      <p:sp>
        <p:nvSpPr>
          <p:cNvPr id="6" name="Right Arrow 5"/>
          <p:cNvSpPr/>
          <p:nvPr/>
        </p:nvSpPr>
        <p:spPr>
          <a:xfrm>
            <a:off x="2201864" y="1947882"/>
            <a:ext cx="9738360" cy="5715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7" name="Rectangle 6"/>
          <p:cNvSpPr/>
          <p:nvPr/>
        </p:nvSpPr>
        <p:spPr>
          <a:xfrm>
            <a:off x="2201866" y="1416343"/>
            <a:ext cx="3200400"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a:r>
              <a:rPr lang="en-US" sz="1600" b="1" dirty="0">
                <a:solidFill>
                  <a:schemeClr val="tx1"/>
                </a:solidFill>
              </a:rPr>
              <a:t>Streamline &amp; Maintain Now </a:t>
            </a:r>
          </a:p>
          <a:p>
            <a:pPr lvl="0"/>
            <a:r>
              <a:rPr lang="en-US" sz="2000" dirty="0">
                <a:solidFill>
                  <a:schemeClr val="tx1"/>
                </a:solidFill>
                <a:latin typeface="+mj-lt"/>
              </a:rPr>
              <a:t>FY15</a:t>
            </a:r>
          </a:p>
        </p:txBody>
      </p:sp>
      <p:sp>
        <p:nvSpPr>
          <p:cNvPr id="16" name="Rectangle 15"/>
          <p:cNvSpPr/>
          <p:nvPr/>
        </p:nvSpPr>
        <p:spPr>
          <a:xfrm>
            <a:off x="5470845" y="1416343"/>
            <a:ext cx="3200400"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r>
              <a:rPr lang="en-US" sz="1600" b="1" dirty="0">
                <a:solidFill>
                  <a:schemeClr val="tx1"/>
                </a:solidFill>
              </a:rPr>
              <a:t>Grow Resources &amp; Impact</a:t>
            </a:r>
          </a:p>
          <a:p>
            <a:r>
              <a:rPr lang="en-US" sz="2000" dirty="0">
                <a:solidFill>
                  <a:schemeClr val="tx1"/>
                </a:solidFill>
                <a:latin typeface="+mj-lt"/>
              </a:rPr>
              <a:t>FY16</a:t>
            </a:r>
          </a:p>
        </p:txBody>
      </p:sp>
      <p:sp>
        <p:nvSpPr>
          <p:cNvPr id="17" name="Rectangle 16"/>
          <p:cNvSpPr/>
          <p:nvPr/>
        </p:nvSpPr>
        <p:spPr>
          <a:xfrm>
            <a:off x="8739824" y="1416343"/>
            <a:ext cx="3200400"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r>
              <a:rPr lang="en-US" sz="1600" b="1" dirty="0">
                <a:solidFill>
                  <a:schemeClr val="tx1"/>
                </a:solidFill>
              </a:rPr>
              <a:t>Long Term Aspiration</a:t>
            </a:r>
          </a:p>
          <a:p>
            <a:r>
              <a:rPr lang="en-US" sz="2000" dirty="0">
                <a:solidFill>
                  <a:schemeClr val="tx1"/>
                </a:solidFill>
                <a:latin typeface="+mj-lt"/>
              </a:rPr>
              <a:t>FY17 and Beyond</a:t>
            </a:r>
          </a:p>
        </p:txBody>
      </p:sp>
      <p:sp>
        <p:nvSpPr>
          <p:cNvPr id="10" name="Oval 9"/>
          <p:cNvSpPr/>
          <p:nvPr/>
        </p:nvSpPr>
        <p:spPr>
          <a:xfrm>
            <a:off x="2336800" y="2073612"/>
            <a:ext cx="317500" cy="32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18" name="Oval 17"/>
          <p:cNvSpPr/>
          <p:nvPr/>
        </p:nvSpPr>
        <p:spPr>
          <a:xfrm>
            <a:off x="5626100" y="2073612"/>
            <a:ext cx="317500" cy="32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19" name="Oval 18"/>
          <p:cNvSpPr/>
          <p:nvPr/>
        </p:nvSpPr>
        <p:spPr>
          <a:xfrm>
            <a:off x="8890000" y="2073612"/>
            <a:ext cx="317500" cy="32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Tree>
    <p:extLst>
      <p:ext uri="{BB962C8B-B14F-4D97-AF65-F5344CB8AC3E}">
        <p14:creationId xmlns:p14="http://schemas.microsoft.com/office/powerpoint/2010/main" val="12580727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3"/>
          <p:cNvSpPr>
            <a:spLocks noGrp="1"/>
          </p:cNvSpPr>
          <p:nvPr>
            <p:ph type="title"/>
          </p:nvPr>
        </p:nvSpPr>
        <p:spPr/>
        <p:txBody>
          <a:bodyPr/>
          <a:lstStyle/>
          <a:p>
            <a:br>
              <a:rPr lang="en-US" dirty="0"/>
            </a:br>
            <a:r>
              <a:rPr lang="en-US" dirty="0"/>
              <a:t>MPN customer and partner evidence</a:t>
            </a:r>
          </a:p>
        </p:txBody>
      </p:sp>
      <p:sp>
        <p:nvSpPr>
          <p:cNvPr id="17" name="Text Placeholder 16"/>
          <p:cNvSpPr>
            <a:spLocks noGrp="1"/>
          </p:cNvSpPr>
          <p:nvPr>
            <p:ph type="body" sz="quarter" idx="13"/>
          </p:nvPr>
        </p:nvSpPr>
        <p:spPr>
          <a:xfrm>
            <a:off x="234950" y="861944"/>
            <a:ext cx="11722099" cy="505895"/>
          </a:xfrm>
        </p:spPr>
        <p:txBody>
          <a:bodyPr/>
          <a:lstStyle/>
          <a:p>
            <a:r>
              <a:rPr lang="en-US" dirty="0"/>
              <a:t>FY15 Evidence Desk Program Model</a:t>
            </a:r>
            <a:br>
              <a:rPr lang="en-US" dirty="0"/>
            </a:br>
            <a:endParaRPr lang="en-US" dirty="0"/>
          </a:p>
        </p:txBody>
      </p:sp>
      <p:sp>
        <p:nvSpPr>
          <p:cNvPr id="15" name="Rectangle 14"/>
          <p:cNvSpPr/>
          <p:nvPr/>
        </p:nvSpPr>
        <p:spPr>
          <a:xfrm>
            <a:off x="9575488" y="5387465"/>
            <a:ext cx="2103120" cy="731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r>
              <a:rPr lang="en-US" sz="1200" dirty="0">
                <a:solidFill>
                  <a:prstClr val="white"/>
                </a:solidFill>
              </a:rPr>
              <a:t>Utilization is tracked and entered into evidence database </a:t>
            </a:r>
          </a:p>
        </p:txBody>
      </p:sp>
      <p:sp>
        <p:nvSpPr>
          <p:cNvPr id="30" name="Rectangle 29"/>
          <p:cNvSpPr/>
          <p:nvPr/>
        </p:nvSpPr>
        <p:spPr>
          <a:xfrm>
            <a:off x="329299" y="5504738"/>
            <a:ext cx="274320"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1" name="Rectangle 30"/>
          <p:cNvSpPr/>
          <p:nvPr/>
        </p:nvSpPr>
        <p:spPr>
          <a:xfrm>
            <a:off x="329299" y="5824778"/>
            <a:ext cx="274320" cy="274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2" name="Rectangle 31"/>
          <p:cNvSpPr/>
          <p:nvPr/>
        </p:nvSpPr>
        <p:spPr>
          <a:xfrm>
            <a:off x="329299" y="6144818"/>
            <a:ext cx="274320" cy="274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3" name="TextBox 32"/>
          <p:cNvSpPr txBox="1"/>
          <p:nvPr/>
        </p:nvSpPr>
        <p:spPr>
          <a:xfrm>
            <a:off x="654670" y="5504738"/>
            <a:ext cx="2286000" cy="274320"/>
          </a:xfrm>
          <a:prstGeom prst="rect">
            <a:avLst/>
          </a:prstGeom>
          <a:noFill/>
        </p:spPr>
        <p:txBody>
          <a:bodyPr wrap="square" lIns="0" rIns="0" rtlCol="0">
            <a:noAutofit/>
          </a:bodyPr>
          <a:lstStyle/>
          <a:p>
            <a:pPr defTabSz="914126"/>
            <a:r>
              <a:rPr lang="en-US" sz="1200" dirty="0">
                <a:solidFill>
                  <a:prstClr val="black"/>
                </a:solidFill>
              </a:rPr>
              <a:t>Requestor/Submitter</a:t>
            </a:r>
          </a:p>
        </p:txBody>
      </p:sp>
      <p:sp>
        <p:nvSpPr>
          <p:cNvPr id="34" name="TextBox 33"/>
          <p:cNvSpPr txBox="1"/>
          <p:nvPr/>
        </p:nvSpPr>
        <p:spPr>
          <a:xfrm>
            <a:off x="654670" y="5824778"/>
            <a:ext cx="2286000" cy="274320"/>
          </a:xfrm>
          <a:prstGeom prst="rect">
            <a:avLst/>
          </a:prstGeom>
          <a:noFill/>
        </p:spPr>
        <p:txBody>
          <a:bodyPr wrap="square" lIns="0" rIns="0" rtlCol="0">
            <a:noAutofit/>
          </a:bodyPr>
          <a:lstStyle/>
          <a:p>
            <a:pPr defTabSz="914126"/>
            <a:r>
              <a:rPr lang="en-US" sz="1200" dirty="0">
                <a:solidFill>
                  <a:prstClr val="black"/>
                </a:solidFill>
              </a:rPr>
              <a:t>Project Manager (V-)</a:t>
            </a:r>
          </a:p>
        </p:txBody>
      </p:sp>
      <p:sp>
        <p:nvSpPr>
          <p:cNvPr id="35" name="TextBox 34"/>
          <p:cNvSpPr txBox="1"/>
          <p:nvPr/>
        </p:nvSpPr>
        <p:spPr>
          <a:xfrm>
            <a:off x="654670" y="6144818"/>
            <a:ext cx="2286000" cy="274320"/>
          </a:xfrm>
          <a:prstGeom prst="rect">
            <a:avLst/>
          </a:prstGeom>
          <a:noFill/>
        </p:spPr>
        <p:txBody>
          <a:bodyPr wrap="square" lIns="0" rIns="0" rtlCol="0">
            <a:noAutofit/>
          </a:bodyPr>
          <a:lstStyle/>
          <a:p>
            <a:pPr defTabSz="914126"/>
            <a:r>
              <a:rPr lang="en-US" sz="1200" dirty="0">
                <a:solidFill>
                  <a:prstClr val="black"/>
                </a:solidFill>
              </a:rPr>
              <a:t>Work Stream Owner (FTE)</a:t>
            </a:r>
          </a:p>
        </p:txBody>
      </p:sp>
      <p:sp>
        <p:nvSpPr>
          <p:cNvPr id="37" name="Rectangle 36"/>
          <p:cNvSpPr/>
          <p:nvPr/>
        </p:nvSpPr>
        <p:spPr>
          <a:xfrm>
            <a:off x="234950" y="5133725"/>
            <a:ext cx="547137" cy="369204"/>
          </a:xfrm>
          <a:prstGeom prst="rect">
            <a:avLst/>
          </a:prstGeom>
        </p:spPr>
        <p:txBody>
          <a:bodyPr wrap="none">
            <a:spAutoFit/>
          </a:bodyPr>
          <a:lstStyle/>
          <a:p>
            <a:pPr defTabSz="914126"/>
            <a:r>
              <a:rPr lang="en-US" sz="1799" dirty="0">
                <a:solidFill>
                  <a:prstClr val="black"/>
                </a:solidFill>
              </a:rPr>
              <a:t>Key</a:t>
            </a:r>
          </a:p>
        </p:txBody>
      </p:sp>
      <p:sp>
        <p:nvSpPr>
          <p:cNvPr id="39" name="Right Arrow 38"/>
          <p:cNvSpPr/>
          <p:nvPr/>
        </p:nvSpPr>
        <p:spPr>
          <a:xfrm>
            <a:off x="7234339" y="2726133"/>
            <a:ext cx="2258568" cy="2377440"/>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400" dirty="0">
                <a:solidFill>
                  <a:prstClr val="white"/>
                </a:solidFill>
              </a:rPr>
              <a:t>PM packages evidence as a resource summary and uploads to SP host site</a:t>
            </a:r>
          </a:p>
        </p:txBody>
      </p:sp>
      <p:sp>
        <p:nvSpPr>
          <p:cNvPr id="43" name="Right Arrow 42"/>
          <p:cNvSpPr/>
          <p:nvPr/>
        </p:nvSpPr>
        <p:spPr>
          <a:xfrm>
            <a:off x="9536020" y="2726133"/>
            <a:ext cx="2258568" cy="237744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r>
              <a:rPr lang="en-US" sz="1400" dirty="0"/>
              <a:t>Resources are downloaded by Requestor and utilized</a:t>
            </a:r>
          </a:p>
        </p:txBody>
      </p:sp>
      <p:sp>
        <p:nvSpPr>
          <p:cNvPr id="44" name="Right Arrow 43"/>
          <p:cNvSpPr/>
          <p:nvPr/>
        </p:nvSpPr>
        <p:spPr>
          <a:xfrm>
            <a:off x="329299" y="2726133"/>
            <a:ext cx="2258568" cy="237744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r>
              <a:rPr lang="en-US" sz="1400" dirty="0"/>
              <a:t>Requestor submits evidence request form on SP host site</a:t>
            </a:r>
          </a:p>
        </p:txBody>
      </p:sp>
      <p:sp>
        <p:nvSpPr>
          <p:cNvPr id="45" name="Right Arrow 44"/>
          <p:cNvSpPr/>
          <p:nvPr/>
        </p:nvSpPr>
        <p:spPr>
          <a:xfrm>
            <a:off x="329299" y="1600608"/>
            <a:ext cx="7679161" cy="113379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defTabSz="1088105"/>
            <a:r>
              <a:rPr lang="en-US" sz="2800" dirty="0">
                <a:solidFill>
                  <a:schemeClr val="bg1"/>
                </a:solidFill>
                <a:latin typeface="+mj-lt"/>
              </a:rPr>
              <a:t>Inbound Evidence Request Workflow</a:t>
            </a:r>
            <a:endParaRPr lang="en-US" sz="2800" dirty="0">
              <a:solidFill>
                <a:schemeClr val="bg1"/>
              </a:solidFill>
              <a:latin typeface="+mj-lt"/>
              <a:cs typeface="Segoe UI Semibold" panose="020B0702040204020203" pitchFamily="34" charset="0"/>
            </a:endParaRPr>
          </a:p>
        </p:txBody>
      </p:sp>
      <p:sp>
        <p:nvSpPr>
          <p:cNvPr id="57" name="Right Arrow 56"/>
          <p:cNvSpPr/>
          <p:nvPr/>
        </p:nvSpPr>
        <p:spPr>
          <a:xfrm>
            <a:off x="4932659" y="2726133"/>
            <a:ext cx="2258568" cy="237744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400" dirty="0">
                <a:solidFill>
                  <a:prstClr val="white"/>
                </a:solidFill>
              </a:rPr>
              <a:t>FTE reviews and approves based on need and usage capabilities</a:t>
            </a:r>
          </a:p>
        </p:txBody>
      </p:sp>
      <p:sp>
        <p:nvSpPr>
          <p:cNvPr id="58" name="Right Arrow 57"/>
          <p:cNvSpPr/>
          <p:nvPr/>
        </p:nvSpPr>
        <p:spPr>
          <a:xfrm>
            <a:off x="2630979" y="2726133"/>
            <a:ext cx="2258568" cy="2377440"/>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400" dirty="0">
                <a:solidFill>
                  <a:prstClr val="white"/>
                </a:solidFill>
              </a:rPr>
              <a:t>PM reviews, triages, and provides recommendation  </a:t>
            </a:r>
          </a:p>
        </p:txBody>
      </p:sp>
      <p:sp>
        <p:nvSpPr>
          <p:cNvPr id="18" name="Rectangle 17"/>
          <p:cNvSpPr/>
          <p:nvPr/>
        </p:nvSpPr>
        <p:spPr>
          <a:xfrm>
            <a:off x="329298" y="1507986"/>
            <a:ext cx="11511010" cy="36257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Tree>
    <p:extLst>
      <p:ext uri="{BB962C8B-B14F-4D97-AF65-F5344CB8AC3E}">
        <p14:creationId xmlns:p14="http://schemas.microsoft.com/office/powerpoint/2010/main" val="37027073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3"/>
          <p:cNvSpPr>
            <a:spLocks noGrp="1"/>
          </p:cNvSpPr>
          <p:nvPr>
            <p:ph type="title"/>
          </p:nvPr>
        </p:nvSpPr>
        <p:spPr/>
        <p:txBody>
          <a:bodyPr/>
          <a:lstStyle/>
          <a:p>
            <a:br>
              <a:rPr lang="en-US" dirty="0"/>
            </a:br>
            <a:r>
              <a:rPr lang="en-US" dirty="0"/>
              <a:t>MPN customer and partner evidence</a:t>
            </a:r>
          </a:p>
        </p:txBody>
      </p:sp>
      <p:sp>
        <p:nvSpPr>
          <p:cNvPr id="17" name="Text Placeholder 16"/>
          <p:cNvSpPr>
            <a:spLocks noGrp="1"/>
          </p:cNvSpPr>
          <p:nvPr>
            <p:ph type="body" sz="quarter" idx="13"/>
          </p:nvPr>
        </p:nvSpPr>
        <p:spPr>
          <a:xfrm>
            <a:off x="234950" y="861944"/>
            <a:ext cx="11722099" cy="505895"/>
          </a:xfrm>
        </p:spPr>
        <p:txBody>
          <a:bodyPr/>
          <a:lstStyle/>
          <a:p>
            <a:r>
              <a:rPr lang="en-US" dirty="0"/>
              <a:t>FY15 Evidence Desk Program Model</a:t>
            </a:r>
            <a:br>
              <a:rPr lang="en-US" dirty="0"/>
            </a:br>
            <a:endParaRPr lang="en-US" dirty="0"/>
          </a:p>
        </p:txBody>
      </p:sp>
      <p:sp>
        <p:nvSpPr>
          <p:cNvPr id="30" name="Rectangle 29"/>
          <p:cNvSpPr/>
          <p:nvPr/>
        </p:nvSpPr>
        <p:spPr>
          <a:xfrm>
            <a:off x="329299" y="5504738"/>
            <a:ext cx="274320"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1" name="Rectangle 30"/>
          <p:cNvSpPr/>
          <p:nvPr/>
        </p:nvSpPr>
        <p:spPr>
          <a:xfrm>
            <a:off x="329299" y="5824778"/>
            <a:ext cx="274320" cy="274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2" name="Rectangle 31"/>
          <p:cNvSpPr/>
          <p:nvPr/>
        </p:nvSpPr>
        <p:spPr>
          <a:xfrm>
            <a:off x="329299" y="6144818"/>
            <a:ext cx="274320" cy="274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33" name="TextBox 32"/>
          <p:cNvSpPr txBox="1"/>
          <p:nvPr/>
        </p:nvSpPr>
        <p:spPr>
          <a:xfrm>
            <a:off x="654670" y="5504738"/>
            <a:ext cx="2286000" cy="274320"/>
          </a:xfrm>
          <a:prstGeom prst="rect">
            <a:avLst/>
          </a:prstGeom>
          <a:noFill/>
        </p:spPr>
        <p:txBody>
          <a:bodyPr wrap="square" lIns="0" rIns="0" rtlCol="0">
            <a:noAutofit/>
          </a:bodyPr>
          <a:lstStyle/>
          <a:p>
            <a:pPr defTabSz="914126"/>
            <a:r>
              <a:rPr lang="en-US" sz="1200" dirty="0">
                <a:solidFill>
                  <a:prstClr val="black"/>
                </a:solidFill>
              </a:rPr>
              <a:t>Requestor/Submitter</a:t>
            </a:r>
          </a:p>
        </p:txBody>
      </p:sp>
      <p:sp>
        <p:nvSpPr>
          <p:cNvPr id="34" name="TextBox 33"/>
          <p:cNvSpPr txBox="1"/>
          <p:nvPr/>
        </p:nvSpPr>
        <p:spPr>
          <a:xfrm>
            <a:off x="654670" y="5824778"/>
            <a:ext cx="2286000" cy="274320"/>
          </a:xfrm>
          <a:prstGeom prst="rect">
            <a:avLst/>
          </a:prstGeom>
          <a:noFill/>
        </p:spPr>
        <p:txBody>
          <a:bodyPr wrap="square" lIns="0" rIns="0" rtlCol="0">
            <a:noAutofit/>
          </a:bodyPr>
          <a:lstStyle/>
          <a:p>
            <a:pPr defTabSz="914126"/>
            <a:r>
              <a:rPr lang="en-US" sz="1200" dirty="0">
                <a:solidFill>
                  <a:prstClr val="black"/>
                </a:solidFill>
              </a:rPr>
              <a:t>Project Manager (V-)</a:t>
            </a:r>
          </a:p>
        </p:txBody>
      </p:sp>
      <p:sp>
        <p:nvSpPr>
          <p:cNvPr id="35" name="TextBox 34"/>
          <p:cNvSpPr txBox="1"/>
          <p:nvPr/>
        </p:nvSpPr>
        <p:spPr>
          <a:xfrm>
            <a:off x="654670" y="6144818"/>
            <a:ext cx="2286000" cy="274320"/>
          </a:xfrm>
          <a:prstGeom prst="rect">
            <a:avLst/>
          </a:prstGeom>
          <a:noFill/>
        </p:spPr>
        <p:txBody>
          <a:bodyPr wrap="square" lIns="0" rIns="0" rtlCol="0">
            <a:noAutofit/>
          </a:bodyPr>
          <a:lstStyle/>
          <a:p>
            <a:pPr defTabSz="914126"/>
            <a:r>
              <a:rPr lang="en-US" sz="1200" dirty="0">
                <a:solidFill>
                  <a:prstClr val="black"/>
                </a:solidFill>
              </a:rPr>
              <a:t>Work Stream Owner (FTE)</a:t>
            </a:r>
          </a:p>
        </p:txBody>
      </p:sp>
      <p:sp>
        <p:nvSpPr>
          <p:cNvPr id="37" name="Rectangle 36"/>
          <p:cNvSpPr/>
          <p:nvPr/>
        </p:nvSpPr>
        <p:spPr>
          <a:xfrm>
            <a:off x="234950" y="5133725"/>
            <a:ext cx="547137" cy="369204"/>
          </a:xfrm>
          <a:prstGeom prst="rect">
            <a:avLst/>
          </a:prstGeom>
        </p:spPr>
        <p:txBody>
          <a:bodyPr wrap="none">
            <a:spAutoFit/>
          </a:bodyPr>
          <a:lstStyle/>
          <a:p>
            <a:pPr defTabSz="914126"/>
            <a:r>
              <a:rPr lang="en-US" sz="1799" dirty="0">
                <a:solidFill>
                  <a:prstClr val="black"/>
                </a:solidFill>
              </a:rPr>
              <a:t>Key</a:t>
            </a:r>
          </a:p>
        </p:txBody>
      </p:sp>
      <p:sp>
        <p:nvSpPr>
          <p:cNvPr id="39" name="Right Arrow 38"/>
          <p:cNvSpPr/>
          <p:nvPr/>
        </p:nvSpPr>
        <p:spPr>
          <a:xfrm>
            <a:off x="7234339" y="2726133"/>
            <a:ext cx="2258568" cy="2377440"/>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200" dirty="0">
                <a:solidFill>
                  <a:prstClr val="white"/>
                </a:solidFill>
              </a:rPr>
              <a:t>PM identifies usage / updates database PM responds to submitter on next steps: produce or archive</a:t>
            </a:r>
          </a:p>
        </p:txBody>
      </p:sp>
      <p:sp>
        <p:nvSpPr>
          <p:cNvPr id="44" name="Right Arrow 43"/>
          <p:cNvSpPr/>
          <p:nvPr/>
        </p:nvSpPr>
        <p:spPr>
          <a:xfrm>
            <a:off x="329299" y="2726133"/>
            <a:ext cx="2258568" cy="237744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r>
              <a:rPr lang="en-US" sz="1400" dirty="0"/>
              <a:t>Submitter submits evidence request form on SP host site</a:t>
            </a:r>
          </a:p>
        </p:txBody>
      </p:sp>
      <p:sp>
        <p:nvSpPr>
          <p:cNvPr id="45" name="Right Arrow 44"/>
          <p:cNvSpPr/>
          <p:nvPr/>
        </p:nvSpPr>
        <p:spPr>
          <a:xfrm>
            <a:off x="329299" y="1600608"/>
            <a:ext cx="7679161" cy="1133796"/>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defTabSz="1088105"/>
            <a:r>
              <a:rPr lang="en-US" sz="2800" dirty="0">
                <a:solidFill>
                  <a:schemeClr val="bg1"/>
                </a:solidFill>
                <a:latin typeface="+mj-lt"/>
              </a:rPr>
              <a:t>Inbound Evidence Submission Workflow</a:t>
            </a:r>
          </a:p>
        </p:txBody>
      </p:sp>
      <p:sp>
        <p:nvSpPr>
          <p:cNvPr id="57" name="Right Arrow 56"/>
          <p:cNvSpPr/>
          <p:nvPr/>
        </p:nvSpPr>
        <p:spPr>
          <a:xfrm>
            <a:off x="4932659" y="2726133"/>
            <a:ext cx="2258568" cy="237744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100" dirty="0">
                <a:solidFill>
                  <a:prstClr val="white"/>
                </a:solidFill>
              </a:rPr>
              <a:t>Weekly Evidence Triage &amp; Opportunity meeting:</a:t>
            </a:r>
          </a:p>
          <a:p>
            <a:pPr defTabSz="914126"/>
            <a:r>
              <a:rPr lang="en-US" sz="1100" dirty="0">
                <a:solidFill>
                  <a:prstClr val="white"/>
                </a:solidFill>
              </a:rPr>
              <a:t>Map out new evidence and match to utilization requests and editorial calendar needs</a:t>
            </a:r>
          </a:p>
        </p:txBody>
      </p:sp>
      <p:sp>
        <p:nvSpPr>
          <p:cNvPr id="58" name="Right Arrow 57"/>
          <p:cNvSpPr/>
          <p:nvPr/>
        </p:nvSpPr>
        <p:spPr>
          <a:xfrm>
            <a:off x="2630979" y="2726133"/>
            <a:ext cx="2258568" cy="2377440"/>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400" dirty="0">
                <a:solidFill>
                  <a:prstClr val="white"/>
                </a:solidFill>
              </a:rPr>
              <a:t>PM packages evidence as  resource summary and uploads to SP host site</a:t>
            </a:r>
          </a:p>
        </p:txBody>
      </p:sp>
      <p:sp>
        <p:nvSpPr>
          <p:cNvPr id="18" name="Rectangle 17"/>
          <p:cNvSpPr/>
          <p:nvPr/>
        </p:nvSpPr>
        <p:spPr>
          <a:xfrm>
            <a:off x="329298" y="1507986"/>
            <a:ext cx="11511010" cy="362573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21" name="Right Arrow 20"/>
          <p:cNvSpPr/>
          <p:nvPr/>
        </p:nvSpPr>
        <p:spPr>
          <a:xfrm>
            <a:off x="9536019" y="2726133"/>
            <a:ext cx="2258568" cy="237744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91440" numCol="1" spcCol="0" rtlCol="0" fromWordArt="0" anchor="ctr" anchorCtr="0" forceAA="0" compatLnSpc="1">
            <a:prstTxWarp prst="textNoShape">
              <a:avLst/>
            </a:prstTxWarp>
            <a:noAutofit/>
          </a:bodyPr>
          <a:lstStyle/>
          <a:p>
            <a:pPr defTabSz="914126"/>
            <a:r>
              <a:rPr lang="en-US" sz="1100" dirty="0">
                <a:solidFill>
                  <a:prstClr val="white"/>
                </a:solidFill>
              </a:rPr>
              <a:t>Produce: identify channel for usage and usage requirements to execute.</a:t>
            </a:r>
          </a:p>
          <a:p>
            <a:pPr defTabSz="914126"/>
            <a:r>
              <a:rPr lang="en-US" sz="1100" dirty="0">
                <a:solidFill>
                  <a:prstClr val="white"/>
                </a:solidFill>
              </a:rPr>
              <a:t>Notifies submitter or usage.</a:t>
            </a:r>
          </a:p>
        </p:txBody>
      </p:sp>
      <p:sp>
        <p:nvSpPr>
          <p:cNvPr id="22" name="Rectangle 21"/>
          <p:cNvSpPr/>
          <p:nvPr/>
        </p:nvSpPr>
        <p:spPr>
          <a:xfrm>
            <a:off x="9613743" y="5413298"/>
            <a:ext cx="2103120" cy="731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r>
              <a:rPr lang="en-US" sz="1200" dirty="0">
                <a:solidFill>
                  <a:prstClr val="white"/>
                </a:solidFill>
              </a:rPr>
              <a:t>Archived: for future review/needs</a:t>
            </a:r>
          </a:p>
        </p:txBody>
      </p:sp>
    </p:spTree>
    <p:extLst>
      <p:ext uri="{BB962C8B-B14F-4D97-AF65-F5344CB8AC3E}">
        <p14:creationId xmlns:p14="http://schemas.microsoft.com/office/powerpoint/2010/main" val="5205419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Plan – Evidence Desk</a:t>
            </a:r>
            <a:endParaRPr lang="en-US" dirty="0"/>
          </a:p>
        </p:txBody>
      </p:sp>
      <p:sp>
        <p:nvSpPr>
          <p:cNvPr id="11" name="Text Placeholder 10"/>
          <p:cNvSpPr>
            <a:spLocks noGrp="1"/>
          </p:cNvSpPr>
          <p:nvPr>
            <p:ph type="body" sz="quarter" idx="13"/>
          </p:nvPr>
        </p:nvSpPr>
        <p:spPr/>
        <p:txBody>
          <a:bodyPr/>
          <a:lstStyle/>
          <a:p>
            <a:r>
              <a:rPr lang="en-US" dirty="0"/>
              <a:t>Deliverable and Resources</a:t>
            </a:r>
          </a:p>
        </p:txBody>
      </p:sp>
      <p:sp>
        <p:nvSpPr>
          <p:cNvPr id="3" name="Slide Number Placeholder 2"/>
          <p:cNvSpPr>
            <a:spLocks noGrp="1"/>
          </p:cNvSpPr>
          <p:nvPr>
            <p:ph type="sldNum" sz="quarter" idx="4294967295"/>
          </p:nvPr>
        </p:nvSpPr>
        <p:spPr>
          <a:xfrm>
            <a:off x="11430000" y="6478588"/>
            <a:ext cx="762000" cy="379412"/>
          </a:xfrm>
        </p:spPr>
        <p:txBody>
          <a:bodyPr/>
          <a:lstStyle/>
          <a:p>
            <a:fld id="{6A4C1A4A-E5E6-4CC1-B72C-A20A4EB3E2D2}" type="slidenum">
              <a:rPr lang="en-US" smtClean="0">
                <a:solidFill>
                  <a:srgbClr val="505050"/>
                </a:solidFill>
              </a:rPr>
              <a:pPr/>
              <a:t>8</a:t>
            </a:fld>
            <a:endParaRPr lang="en-US" dirty="0">
              <a:solidFill>
                <a:srgbClr val="505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92320262"/>
              </p:ext>
            </p:extLst>
          </p:nvPr>
        </p:nvGraphicFramePr>
        <p:xfrm>
          <a:off x="364446" y="1367839"/>
          <a:ext cx="11446555" cy="2148840"/>
        </p:xfrm>
        <a:graphic>
          <a:graphicData uri="http://schemas.openxmlformats.org/drawingml/2006/table">
            <a:tbl>
              <a:tblPr firstRow="1" bandRow="1">
                <a:tableStyleId>{5940675A-B579-460E-94D1-54222C63F5DA}</a:tableStyleId>
              </a:tblPr>
              <a:tblGrid>
                <a:gridCol w="5657450">
                  <a:extLst>
                    <a:ext uri="{9D8B030D-6E8A-4147-A177-3AD203B41FA5}">
                      <a16:colId xmlns:a16="http://schemas.microsoft.com/office/drawing/2014/main" val="20000"/>
                    </a:ext>
                  </a:extLst>
                </a:gridCol>
                <a:gridCol w="1810160">
                  <a:extLst>
                    <a:ext uri="{9D8B030D-6E8A-4147-A177-3AD203B41FA5}">
                      <a16:colId xmlns:a16="http://schemas.microsoft.com/office/drawing/2014/main" val="20001"/>
                    </a:ext>
                  </a:extLst>
                </a:gridCol>
                <a:gridCol w="3978945">
                  <a:extLst>
                    <a:ext uri="{9D8B030D-6E8A-4147-A177-3AD203B41FA5}">
                      <a16:colId xmlns:a16="http://schemas.microsoft.com/office/drawing/2014/main" val="20002"/>
                    </a:ext>
                  </a:extLst>
                </a:gridCol>
              </a:tblGrid>
              <a:tr h="203200">
                <a:tc>
                  <a:txBody>
                    <a:bodyPr/>
                    <a:lstStyle/>
                    <a:p>
                      <a:r>
                        <a:rPr lang="en-US" sz="1200" dirty="0">
                          <a:solidFill>
                            <a:schemeClr val="bg1"/>
                          </a:solidFill>
                        </a:rPr>
                        <a:t>Deliverable</a:t>
                      </a:r>
                    </a:p>
                  </a:txBody>
                  <a:tcPr>
                    <a:solidFill>
                      <a:schemeClr val="accent1"/>
                    </a:solidFill>
                  </a:tcPr>
                </a:tc>
                <a:tc>
                  <a:txBody>
                    <a:bodyPr/>
                    <a:lstStyle/>
                    <a:p>
                      <a:pPr algn="r"/>
                      <a:r>
                        <a:rPr lang="en-US" sz="1200" dirty="0">
                          <a:solidFill>
                            <a:schemeClr val="bg1"/>
                          </a:solidFill>
                        </a:rPr>
                        <a:t>Budget</a:t>
                      </a:r>
                    </a:p>
                  </a:txBody>
                  <a:tcPr>
                    <a:solidFill>
                      <a:schemeClr val="accent1"/>
                    </a:solidFill>
                  </a:tcPr>
                </a:tc>
                <a:tc>
                  <a:txBody>
                    <a:bodyPr/>
                    <a:lstStyle/>
                    <a:p>
                      <a:r>
                        <a:rPr lang="en-US" sz="1200" dirty="0">
                          <a:solidFill>
                            <a:schemeClr val="bg1"/>
                          </a:solidFill>
                        </a:rPr>
                        <a:t>Goals/Metrics</a:t>
                      </a:r>
                    </a:p>
                  </a:txBody>
                  <a:tcPr>
                    <a:solidFill>
                      <a:schemeClr val="accent1"/>
                    </a:solidFill>
                  </a:tcPr>
                </a:tc>
                <a:extLst>
                  <a:ext uri="{0D108BD9-81ED-4DB2-BD59-A6C34878D82A}">
                    <a16:rowId xmlns:a16="http://schemas.microsoft.com/office/drawing/2014/main" val="10000"/>
                  </a:ext>
                </a:extLst>
              </a:tr>
              <a:tr h="320040">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EVIDENCE REQUEST FULFILLMENT process workflow management</a:t>
                      </a:r>
                    </a:p>
                  </a:txBody>
                  <a:tcPr anchor="ctr"/>
                </a:tc>
                <a:tc rowSpan="3">
                  <a:txBody>
                    <a:bodyPr/>
                    <a:lstStyle/>
                    <a:p>
                      <a:pPr marL="0" marR="0" indent="0" algn="r" defTabSz="1088105" rtl="0" eaLnBrk="1" fontAlgn="auto" latinLnBrk="0" hangingPunct="1">
                        <a:lnSpc>
                          <a:spcPct val="100000"/>
                        </a:lnSpc>
                        <a:spcBef>
                          <a:spcPts val="0"/>
                        </a:spcBef>
                        <a:spcAft>
                          <a:spcPts val="0"/>
                        </a:spcAft>
                        <a:buClrTx/>
                        <a:buSzTx/>
                        <a:buFontTx/>
                        <a:buNone/>
                        <a:tabLst/>
                        <a:defRPr/>
                      </a:pPr>
                      <a:r>
                        <a:rPr lang="en-US" sz="1200" dirty="0"/>
                        <a:t>$30,000 (20-hour v-)</a:t>
                      </a:r>
                    </a:p>
                    <a:p>
                      <a:pPr marL="0" marR="0" indent="0" algn="r" defTabSz="1088105" rtl="0" eaLnBrk="1" fontAlgn="auto" latinLnBrk="0" hangingPunct="1">
                        <a:lnSpc>
                          <a:spcPct val="100000"/>
                        </a:lnSpc>
                        <a:spcBef>
                          <a:spcPts val="0"/>
                        </a:spcBef>
                        <a:spcAft>
                          <a:spcPts val="0"/>
                        </a:spcAft>
                        <a:buClrTx/>
                        <a:buSzTx/>
                        <a:buFontTx/>
                        <a:buNone/>
                        <a:tabLst/>
                        <a:defRPr/>
                      </a:pPr>
                      <a:endParaRPr lang="en-US" sz="1200" dirty="0"/>
                    </a:p>
                  </a:txBody>
                  <a:tcPr anchor="ctr"/>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 of requests managed and</a:t>
                      </a:r>
                      <a:r>
                        <a:rPr lang="en-US" sz="1200" baseline="0" dirty="0"/>
                        <a:t> fulfilled</a:t>
                      </a:r>
                      <a:endParaRPr lang="en-US" sz="1200" dirty="0"/>
                    </a:p>
                  </a:txBody>
                  <a:tcPr anchor="ctr"/>
                </a:tc>
                <a:extLst>
                  <a:ext uri="{0D108BD9-81ED-4DB2-BD59-A6C34878D82A}">
                    <a16:rowId xmlns:a16="http://schemas.microsoft.com/office/drawing/2014/main" val="10001"/>
                  </a:ext>
                </a:extLst>
              </a:tr>
              <a:tr h="320040">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EVIDENCE SUBMISSION</a:t>
                      </a:r>
                      <a:r>
                        <a:rPr lang="en-US" sz="1200" baseline="0" dirty="0"/>
                        <a:t> process workflow management</a:t>
                      </a:r>
                      <a:endParaRPr lang="en-US" sz="1200" dirty="0"/>
                    </a:p>
                  </a:txBody>
                  <a:tcPr anchor="ctr"/>
                </a:tc>
                <a:tc vMerge="1">
                  <a:txBody>
                    <a:bodyPr/>
                    <a:lstStyle/>
                    <a:p>
                      <a:pPr marL="0" marR="0" indent="0" algn="r" defTabSz="1088105" rtl="0" eaLnBrk="1" fontAlgn="auto" latinLnBrk="0" hangingPunct="1">
                        <a:lnSpc>
                          <a:spcPct val="100000"/>
                        </a:lnSpc>
                        <a:spcBef>
                          <a:spcPts val="0"/>
                        </a:spcBef>
                        <a:spcAft>
                          <a:spcPts val="0"/>
                        </a:spcAft>
                        <a:buClrTx/>
                        <a:buSzTx/>
                        <a:buFontTx/>
                        <a:buNone/>
                        <a:tabLst/>
                        <a:defRPr/>
                      </a:pPr>
                      <a:endParaRPr lang="en-US" sz="800" dirty="0"/>
                    </a:p>
                  </a:txBody>
                  <a:tcPr anchor="ctr"/>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 of new stories identified and added to database</a:t>
                      </a:r>
                    </a:p>
                  </a:txBody>
                  <a:tcPr anchor="ctr"/>
                </a:tc>
                <a:extLst>
                  <a:ext uri="{0D108BD9-81ED-4DB2-BD59-A6C34878D82A}">
                    <a16:rowId xmlns:a16="http://schemas.microsoft.com/office/drawing/2014/main" val="10002"/>
                  </a:ext>
                </a:extLst>
              </a:tr>
              <a:tr h="320040">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PARTNER RECRUITING:</a:t>
                      </a:r>
                      <a:r>
                        <a:rPr lang="en-US" sz="1200" baseline="0" dirty="0"/>
                        <a:t> Identify and t</a:t>
                      </a:r>
                      <a:r>
                        <a:rPr lang="en-US" sz="1200" dirty="0"/>
                        <a:t>arget list of key,</a:t>
                      </a:r>
                      <a:r>
                        <a:rPr lang="en-US" sz="1200" baseline="0" dirty="0"/>
                        <a:t> influential partners </a:t>
                      </a:r>
                      <a:endParaRPr lang="en-US" sz="1200" dirty="0"/>
                    </a:p>
                  </a:txBody>
                  <a:tcPr anchor="ctr"/>
                </a:tc>
                <a:tc vMerge="1">
                  <a:txBody>
                    <a:bodyPr/>
                    <a:lstStyle/>
                    <a:p>
                      <a:pPr marL="0" marR="0" indent="0" algn="r" defTabSz="1088105" rtl="0" eaLnBrk="1" fontAlgn="auto" latinLnBrk="0" hangingPunct="1">
                        <a:lnSpc>
                          <a:spcPct val="100000"/>
                        </a:lnSpc>
                        <a:spcBef>
                          <a:spcPts val="0"/>
                        </a:spcBef>
                        <a:spcAft>
                          <a:spcPts val="0"/>
                        </a:spcAft>
                        <a:buClrTx/>
                        <a:buSzTx/>
                        <a:buFontTx/>
                        <a:buNone/>
                        <a:tabLst/>
                        <a:defRPr/>
                      </a:pPr>
                      <a:endParaRPr lang="en-US" sz="800" dirty="0"/>
                    </a:p>
                  </a:txBody>
                  <a:tcPr anchor="ctr"/>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1200" dirty="0"/>
                        <a:t># of partners recruited/identified</a:t>
                      </a:r>
                      <a:r>
                        <a:rPr lang="en-US" sz="1200" baseline="0" dirty="0"/>
                        <a:t> for evidence projects </a:t>
                      </a:r>
                      <a:endParaRPr lang="en-US" sz="1200" dirty="0"/>
                    </a:p>
                  </a:txBody>
                  <a:tcPr anchor="ctr"/>
                </a:tc>
                <a:extLst>
                  <a:ext uri="{0D108BD9-81ED-4DB2-BD59-A6C34878D82A}">
                    <a16:rowId xmlns:a16="http://schemas.microsoft.com/office/drawing/2014/main" val="10003"/>
                  </a:ext>
                </a:extLst>
              </a:tr>
              <a:tr h="320040">
                <a:tc>
                  <a:txBody>
                    <a:bodyPr/>
                    <a:lstStyle/>
                    <a:p>
                      <a:r>
                        <a:rPr lang="en-US" sz="1200" dirty="0"/>
                        <a:t>STORY PROFILING:  (5)</a:t>
                      </a:r>
                      <a:r>
                        <a:rPr lang="en-US" sz="1200" baseline="0" dirty="0"/>
                        <a:t> new case study write-ups, partner focused, rooted in O365, CRM Online, and Azure success</a:t>
                      </a:r>
                      <a:endParaRPr lang="en-US" sz="1200" dirty="0"/>
                    </a:p>
                  </a:txBody>
                  <a:tcPr anchor="ctr"/>
                </a:tc>
                <a:tc>
                  <a:txBody>
                    <a:bodyPr/>
                    <a:lstStyle/>
                    <a:p>
                      <a:pPr algn="r"/>
                      <a:r>
                        <a:rPr lang="en-US" sz="1200" dirty="0"/>
                        <a:t>$20,000</a:t>
                      </a:r>
                    </a:p>
                  </a:txBody>
                  <a:tcPr anchor="ctr"/>
                </a:tc>
                <a:tc rowSpan="2">
                  <a:txBody>
                    <a:bodyPr/>
                    <a:lstStyle/>
                    <a:p>
                      <a:r>
                        <a:rPr lang="en-US" sz="1200" dirty="0"/>
                        <a:t>#</a:t>
                      </a:r>
                      <a:r>
                        <a:rPr lang="en-US" sz="1200" baseline="0" dirty="0"/>
                        <a:t> of new case study write-ups </a:t>
                      </a:r>
                    </a:p>
                    <a:p>
                      <a:r>
                        <a:rPr lang="en-US" sz="1200" baseline="0" dirty="0"/>
                        <a:t># of visitors/views</a:t>
                      </a:r>
                      <a:endParaRPr lang="en-US" sz="1200" dirty="0"/>
                    </a:p>
                  </a:txBody>
                  <a:tcPr anchor="ctr"/>
                </a:tc>
                <a:extLst>
                  <a:ext uri="{0D108BD9-81ED-4DB2-BD59-A6C34878D82A}">
                    <a16:rowId xmlns:a16="http://schemas.microsoft.com/office/drawing/2014/main" val="10004"/>
                  </a:ext>
                </a:extLst>
              </a:tr>
              <a:tr h="320040">
                <a:tc>
                  <a:txBody>
                    <a:bodyPr/>
                    <a:lstStyle/>
                    <a:p>
                      <a:r>
                        <a:rPr lang="en-US" sz="1200" dirty="0"/>
                        <a:t>STORY PLACEMENT:</a:t>
                      </a:r>
                      <a:r>
                        <a:rPr lang="en-US" sz="1200" baseline="0" dirty="0"/>
                        <a:t>  </a:t>
                      </a:r>
                      <a:r>
                        <a:rPr lang="en-US" sz="1200" dirty="0"/>
                        <a:t>EBC, MPN Portal, Partner Pivot, Stories Project, fulfill other ancillary MPN</a:t>
                      </a:r>
                      <a:r>
                        <a:rPr lang="en-US" sz="1200" baseline="0" dirty="0"/>
                        <a:t> team needs, WPC vision keynote</a:t>
                      </a:r>
                      <a:endParaRPr lang="en-US" sz="1200" dirty="0"/>
                    </a:p>
                  </a:txBody>
                  <a:tcPr anchor="ctr"/>
                </a:tc>
                <a:tc>
                  <a:txBody>
                    <a:bodyPr/>
                    <a:lstStyle/>
                    <a:p>
                      <a:pPr algn="r"/>
                      <a:r>
                        <a:rPr lang="en-US" sz="1200" dirty="0"/>
                        <a:t>$0</a:t>
                      </a:r>
                    </a:p>
                  </a:txBody>
                  <a:tcPr anchor="ctr"/>
                </a:tc>
                <a:tc vMerge="1">
                  <a:txBody>
                    <a:bodyPr/>
                    <a:lstStyle/>
                    <a:p>
                      <a:endParaRPr lang="en-US" sz="800" dirty="0"/>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99889360"/>
              </p:ext>
            </p:extLst>
          </p:nvPr>
        </p:nvGraphicFramePr>
        <p:xfrm>
          <a:off x="364446" y="4368839"/>
          <a:ext cx="11448288" cy="1920240"/>
        </p:xfrm>
        <a:graphic>
          <a:graphicData uri="http://schemas.openxmlformats.org/drawingml/2006/table">
            <a:tbl>
              <a:tblPr firstRow="1" bandRow="1">
                <a:tableStyleId>{5940675A-B579-460E-94D1-54222C63F5DA}</a:tableStyleId>
              </a:tblPr>
              <a:tblGrid>
                <a:gridCol w="1504864">
                  <a:extLst>
                    <a:ext uri="{9D8B030D-6E8A-4147-A177-3AD203B41FA5}">
                      <a16:colId xmlns:a16="http://schemas.microsoft.com/office/drawing/2014/main" val="20000"/>
                    </a:ext>
                  </a:extLst>
                </a:gridCol>
                <a:gridCol w="9943424">
                  <a:extLst>
                    <a:ext uri="{9D8B030D-6E8A-4147-A177-3AD203B41FA5}">
                      <a16:colId xmlns:a16="http://schemas.microsoft.com/office/drawing/2014/main" val="20001"/>
                    </a:ext>
                  </a:extLst>
                </a:gridCol>
              </a:tblGrid>
              <a:tr h="203200">
                <a:tc>
                  <a:txBody>
                    <a:bodyPr/>
                    <a:lstStyle/>
                    <a:p>
                      <a:r>
                        <a:rPr lang="en-US" sz="1200" dirty="0">
                          <a:solidFill>
                            <a:schemeClr val="bg1"/>
                          </a:solidFill>
                        </a:rPr>
                        <a:t>Dependency</a:t>
                      </a:r>
                    </a:p>
                  </a:txBody>
                  <a:tcPr>
                    <a:solidFill>
                      <a:srgbClr val="00B0F0"/>
                    </a:solidFill>
                  </a:tcPr>
                </a:tc>
                <a:tc>
                  <a:txBody>
                    <a:bodyPr/>
                    <a:lstStyle/>
                    <a:p>
                      <a:r>
                        <a:rPr lang="en-US" sz="1200" dirty="0">
                          <a:solidFill>
                            <a:schemeClr val="bg1"/>
                          </a:solidFill>
                        </a:rPr>
                        <a:t>Desired Outcome</a:t>
                      </a:r>
                    </a:p>
                  </a:txBody>
                  <a:tcPr>
                    <a:solidFill>
                      <a:srgbClr val="00B0F0"/>
                    </a:solidFill>
                  </a:tcPr>
                </a:tc>
                <a:extLst>
                  <a:ext uri="{0D108BD9-81ED-4DB2-BD59-A6C34878D82A}">
                    <a16:rowId xmlns:a16="http://schemas.microsoft.com/office/drawing/2014/main" val="10000"/>
                  </a:ext>
                </a:extLst>
              </a:tr>
              <a:tr h="274320">
                <a:tc>
                  <a:txBody>
                    <a:bodyPr/>
                    <a:lstStyle/>
                    <a:p>
                      <a:r>
                        <a:rPr lang="en-US" sz="1200" dirty="0"/>
                        <a:t>Influencer Communities</a:t>
                      </a:r>
                    </a:p>
                  </a:txBody>
                  <a:tcPr anchor="ctr"/>
                </a:tc>
                <a:tc>
                  <a:txBody>
                    <a:bodyPr/>
                    <a:lstStyle/>
                    <a:p>
                      <a:r>
                        <a:rPr lang="en-US" sz="1200" dirty="0"/>
                        <a:t>Target</a:t>
                      </a:r>
                      <a:r>
                        <a:rPr lang="en-US" sz="1200" baseline="0" dirty="0"/>
                        <a:t> partner influencers within our communities (both digital and offline) and develop relationships to understand wins and accelerator moments that need to be highlighted or captured as evidence</a:t>
                      </a:r>
                      <a:endParaRPr lang="en-US" sz="1200" dirty="0"/>
                    </a:p>
                  </a:txBody>
                  <a:tcPr anchor="ctr"/>
                </a:tc>
                <a:extLst>
                  <a:ext uri="{0D108BD9-81ED-4DB2-BD59-A6C34878D82A}">
                    <a16:rowId xmlns:a16="http://schemas.microsoft.com/office/drawing/2014/main" val="10001"/>
                  </a:ext>
                </a:extLst>
              </a:tr>
              <a:tr h="274320">
                <a:tc>
                  <a:txBody>
                    <a:bodyPr/>
                    <a:lstStyle/>
                    <a:p>
                      <a:r>
                        <a:rPr lang="en-US" sz="1200" dirty="0"/>
                        <a:t>Field Community</a:t>
                      </a:r>
                    </a:p>
                  </a:txBody>
                  <a:tcPr anchor="ctr"/>
                </a:tc>
                <a:tc>
                  <a:txBody>
                    <a:bodyPr/>
                    <a:lstStyle/>
                    <a:p>
                      <a:r>
                        <a:rPr lang="en-US" sz="1200" dirty="0"/>
                        <a:t>Field contributions</a:t>
                      </a:r>
                      <a:r>
                        <a:rPr lang="en-US" sz="1200" baseline="0" dirty="0"/>
                        <a:t> to provide/curate/validate global evidence pieces</a:t>
                      </a:r>
                    </a:p>
                  </a:txBody>
                  <a:tcPr anchor="ctr"/>
                </a:tc>
                <a:extLst>
                  <a:ext uri="{0D108BD9-81ED-4DB2-BD59-A6C34878D82A}">
                    <a16:rowId xmlns:a16="http://schemas.microsoft.com/office/drawing/2014/main" val="10002"/>
                  </a:ext>
                </a:extLst>
              </a:tr>
              <a:tr h="274320">
                <a:tc>
                  <a:txBody>
                    <a:bodyPr/>
                    <a:lstStyle/>
                    <a:p>
                      <a:r>
                        <a:rPr lang="en-US" sz="1200" dirty="0"/>
                        <a:t>MPN</a:t>
                      </a:r>
                      <a:r>
                        <a:rPr lang="en-US" sz="1200" baseline="0" dirty="0"/>
                        <a:t> Content Stakeholders</a:t>
                      </a:r>
                      <a:endParaRPr lang="en-US" sz="1200" dirty="0"/>
                    </a:p>
                  </a:txBody>
                  <a:tcPr anchor="ctr"/>
                </a:tc>
                <a:tc>
                  <a:txBody>
                    <a:bodyPr/>
                    <a:lstStyle/>
                    <a:p>
                      <a:r>
                        <a:rPr lang="en-US" sz="1200" dirty="0"/>
                        <a:t>Identify opportunities</a:t>
                      </a:r>
                      <a:r>
                        <a:rPr lang="en-US" sz="1200" baseline="0" dirty="0"/>
                        <a:t> and gaps for content that can be utilized by evidence.</a:t>
                      </a:r>
                    </a:p>
                    <a:p>
                      <a:r>
                        <a:rPr lang="en-US" sz="1200" dirty="0"/>
                        <a:t>Great</a:t>
                      </a:r>
                      <a:r>
                        <a:rPr lang="en-US" sz="1200" baseline="0" dirty="0"/>
                        <a:t> partner &amp; customer stories that drive partner </a:t>
                      </a:r>
                      <a:r>
                        <a:rPr lang="en-US" sz="1200" baseline="0" dirty="0" err="1"/>
                        <a:t>coearned</a:t>
                      </a:r>
                      <a:r>
                        <a:rPr lang="en-US" sz="1200" baseline="0" dirty="0"/>
                        <a:t> media coverage </a:t>
                      </a:r>
                    </a:p>
                    <a:p>
                      <a:r>
                        <a:rPr lang="en-US" sz="1200" baseline="0" dirty="0"/>
                        <a:t>Content aligned with the Mobile First. Cloud First. message</a:t>
                      </a:r>
                      <a:endParaRPr lang="en-US" sz="1200" dirty="0"/>
                    </a:p>
                  </a:txBody>
                  <a:tcPr anchor="ctr"/>
                </a:tc>
                <a:extLst>
                  <a:ext uri="{0D108BD9-81ED-4DB2-BD59-A6C34878D82A}">
                    <a16:rowId xmlns:a16="http://schemas.microsoft.com/office/drawing/2014/main" val="10003"/>
                  </a:ext>
                </a:extLst>
              </a:tr>
              <a:tr h="274320">
                <a:tc>
                  <a:txBody>
                    <a:bodyPr/>
                    <a:lstStyle/>
                    <a:p>
                      <a:r>
                        <a:rPr lang="en-US" sz="1200" dirty="0"/>
                        <a:t>BG evidence teams</a:t>
                      </a:r>
                    </a:p>
                  </a:txBody>
                  <a:tcPr anchor="ctr"/>
                </a:tc>
                <a:tc>
                  <a:txBody>
                    <a:bodyPr/>
                    <a:lstStyle/>
                    <a:p>
                      <a:r>
                        <a:rPr lang="en-US" sz="1200" dirty="0"/>
                        <a:t>Shift</a:t>
                      </a:r>
                      <a:r>
                        <a:rPr lang="en-US" sz="1200" baseline="0" dirty="0"/>
                        <a:t> in storytelling to include voice of partner, topics that align with cloud messaging and new assets needed</a:t>
                      </a:r>
                      <a:endParaRPr lang="en-US" sz="1200" dirty="0"/>
                    </a:p>
                  </a:txBody>
                  <a:tcPr anchor="ctr"/>
                </a:tc>
                <a:extLst>
                  <a:ext uri="{0D108BD9-81ED-4DB2-BD59-A6C34878D82A}">
                    <a16:rowId xmlns:a16="http://schemas.microsoft.com/office/drawing/2014/main" val="10004"/>
                  </a:ext>
                </a:extLst>
              </a:tr>
            </a:tbl>
          </a:graphicData>
        </a:graphic>
      </p:graphicFrame>
      <p:sp>
        <p:nvSpPr>
          <p:cNvPr id="12" name="Text Placeholder 10"/>
          <p:cNvSpPr txBox="1">
            <a:spLocks/>
          </p:cNvSpPr>
          <p:nvPr/>
        </p:nvSpPr>
        <p:spPr>
          <a:xfrm>
            <a:off x="234950" y="3654176"/>
            <a:ext cx="11722099" cy="505895"/>
          </a:xfrm>
          <a:prstGeom prst="rect">
            <a:avLst/>
          </a:prstGeom>
        </p:spPr>
        <p:txBody>
          <a:bodyPr vert="horz" lIns="91440" tIns="45720" rIns="91440" bIns="45720" rtlCol="0">
            <a:noAutofit/>
          </a:bodyPr>
          <a:lstStyle>
            <a:lvl1pPr marL="0" indent="0" algn="l" defTabSz="1088105" rtl="0" eaLnBrk="1" latinLnBrk="0" hangingPunct="1">
              <a:spcBef>
                <a:spcPct val="20000"/>
              </a:spcBef>
              <a:buClr>
                <a:schemeClr val="tx1"/>
              </a:buClr>
              <a:buSzPct val="100000"/>
              <a:buFont typeface="Wingdings" pitchFamily="2" charset="2"/>
              <a:buNone/>
              <a:defRPr sz="2800" kern="1200">
                <a:solidFill>
                  <a:schemeClr val="tx1"/>
                </a:solidFill>
                <a:latin typeface="Segoe UI Light" pitchFamily="34" charset="0"/>
                <a:ea typeface="Segoe UI" pitchFamily="34" charset="0"/>
                <a:cs typeface="Segoe UI" pitchFamily="34" charset="0"/>
              </a:defRPr>
            </a:lvl1pPr>
            <a:lvl2pPr marL="281674" indent="0" algn="l" defTabSz="1088105" rtl="0" eaLnBrk="1" latinLnBrk="0" hangingPunct="1">
              <a:spcBef>
                <a:spcPct val="20000"/>
              </a:spcBef>
              <a:buFont typeface="Arial" pitchFamily="34" charset="0"/>
              <a:buNone/>
              <a:defRPr sz="1800" kern="1200">
                <a:solidFill>
                  <a:srgbClr val="505050"/>
                </a:solidFill>
                <a:latin typeface="Segoe UI" pitchFamily="34" charset="0"/>
                <a:ea typeface="Segoe UI" pitchFamily="34" charset="0"/>
                <a:cs typeface="Segoe UI" pitchFamily="34" charset="0"/>
              </a:defRPr>
            </a:lvl2pPr>
            <a:lvl3pPr marL="588476" indent="0" algn="l" defTabSz="1088105" rtl="0" eaLnBrk="1" latinLnBrk="0" hangingPunct="1">
              <a:spcBef>
                <a:spcPct val="20000"/>
              </a:spcBef>
              <a:buFont typeface="Arial" pitchFamily="34" charset="0"/>
              <a:buNone/>
              <a:defRPr sz="1600" kern="1200">
                <a:solidFill>
                  <a:srgbClr val="505050"/>
                </a:solidFill>
                <a:latin typeface="Segoe UI" pitchFamily="34" charset="0"/>
                <a:ea typeface="Segoe UI" pitchFamily="34" charset="0"/>
                <a:cs typeface="Segoe UI" pitchFamily="34" charset="0"/>
              </a:defRPr>
            </a:lvl3pPr>
            <a:lvl4pPr marL="870150" indent="0" algn="l" defTabSz="1088105" rtl="0" eaLnBrk="1" latinLnBrk="0" hangingPunct="1">
              <a:spcBef>
                <a:spcPct val="20000"/>
              </a:spcBef>
              <a:buFont typeface="Arial" pitchFamily="34" charset="0"/>
              <a:buNone/>
              <a:defRPr sz="1400" kern="1200">
                <a:solidFill>
                  <a:srgbClr val="505050"/>
                </a:solidFill>
                <a:latin typeface="Segoe UI" pitchFamily="34" charset="0"/>
                <a:ea typeface="Segoe UI" pitchFamily="34" charset="0"/>
                <a:cs typeface="Segoe UI" pitchFamily="34" charset="0"/>
              </a:defRPr>
            </a:lvl4pPr>
            <a:lvl5pPr marL="1105540" indent="0" algn="l" defTabSz="1088105" rtl="0" eaLnBrk="1" latinLnBrk="0" hangingPunct="1">
              <a:spcBef>
                <a:spcPct val="20000"/>
              </a:spcBef>
              <a:buFont typeface="Arial" pitchFamily="34" charset="0"/>
              <a:buNone/>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r>
              <a:rPr lang="en-US" dirty="0"/>
              <a:t>Dependencies</a:t>
            </a:r>
          </a:p>
        </p:txBody>
      </p:sp>
    </p:spTree>
    <p:extLst>
      <p:ext uri="{BB962C8B-B14F-4D97-AF65-F5344CB8AC3E}">
        <p14:creationId xmlns:p14="http://schemas.microsoft.com/office/powerpoint/2010/main" val="41461543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1538058562"/>
              </p:ext>
            </p:extLst>
          </p:nvPr>
        </p:nvGraphicFramePr>
        <p:xfrm>
          <a:off x="745249" y="4922684"/>
          <a:ext cx="9821061" cy="1615440"/>
        </p:xfrm>
        <a:graphic>
          <a:graphicData uri="http://schemas.openxmlformats.org/drawingml/2006/table">
            <a:tbl>
              <a:tblPr firstRow="1" bandRow="1">
                <a:tableStyleId>{5940675A-B579-460E-94D1-54222C63F5DA}</a:tableStyleId>
              </a:tblPr>
              <a:tblGrid>
                <a:gridCol w="1795472">
                  <a:extLst>
                    <a:ext uri="{9D8B030D-6E8A-4147-A177-3AD203B41FA5}">
                      <a16:colId xmlns:a16="http://schemas.microsoft.com/office/drawing/2014/main" val="20000"/>
                    </a:ext>
                  </a:extLst>
                </a:gridCol>
                <a:gridCol w="3587169">
                  <a:extLst>
                    <a:ext uri="{9D8B030D-6E8A-4147-A177-3AD203B41FA5}">
                      <a16:colId xmlns:a16="http://schemas.microsoft.com/office/drawing/2014/main" val="20001"/>
                    </a:ext>
                  </a:extLst>
                </a:gridCol>
                <a:gridCol w="1271135">
                  <a:extLst>
                    <a:ext uri="{9D8B030D-6E8A-4147-A177-3AD203B41FA5}">
                      <a16:colId xmlns:a16="http://schemas.microsoft.com/office/drawing/2014/main" val="20002"/>
                    </a:ext>
                  </a:extLst>
                </a:gridCol>
                <a:gridCol w="3167285">
                  <a:extLst>
                    <a:ext uri="{9D8B030D-6E8A-4147-A177-3AD203B41FA5}">
                      <a16:colId xmlns:a16="http://schemas.microsoft.com/office/drawing/2014/main" val="20003"/>
                    </a:ext>
                  </a:extLst>
                </a:gridCol>
              </a:tblGrid>
              <a:tr h="0">
                <a:tc>
                  <a:txBody>
                    <a:bodyPr/>
                    <a:lstStyle/>
                    <a:p>
                      <a:pPr marL="0" algn="l" defTabSz="1088105" rtl="0" eaLnBrk="1" latinLnBrk="0" hangingPunct="1"/>
                      <a:r>
                        <a:rPr lang="en-US" sz="1000" kern="1200" dirty="0">
                          <a:solidFill>
                            <a:srgbClr val="FFFFFF"/>
                          </a:solidFill>
                          <a:latin typeface="+mn-lt"/>
                          <a:ea typeface="+mn-ea"/>
                          <a:cs typeface="+mn-cs"/>
                        </a:rPr>
                        <a:t>Key Strategy</a:t>
                      </a:r>
                    </a:p>
                  </a:txBody>
                  <a:tcPr anchor="ctr">
                    <a:solidFill>
                      <a:srgbClr val="00188F"/>
                    </a:solidFill>
                  </a:tcPr>
                </a:tc>
                <a:tc>
                  <a:txBody>
                    <a:bodyPr/>
                    <a:lstStyle/>
                    <a:p>
                      <a:pPr marL="0" algn="l" defTabSz="1088105" rtl="0" eaLnBrk="1" latinLnBrk="0" hangingPunct="1"/>
                      <a:r>
                        <a:rPr lang="en-US" sz="1000" kern="1200" dirty="0">
                          <a:solidFill>
                            <a:srgbClr val="FFFFFF"/>
                          </a:solidFill>
                          <a:latin typeface="+mn-lt"/>
                          <a:ea typeface="+mn-ea"/>
                          <a:cs typeface="+mn-cs"/>
                        </a:rPr>
                        <a:t>Tactics/Deliverables</a:t>
                      </a:r>
                    </a:p>
                  </a:txBody>
                  <a:tcPr anchor="ctr">
                    <a:solidFill>
                      <a:srgbClr val="00188F"/>
                    </a:solidFill>
                  </a:tcPr>
                </a:tc>
                <a:tc>
                  <a:txBody>
                    <a:bodyPr/>
                    <a:lstStyle/>
                    <a:p>
                      <a:pPr algn="r"/>
                      <a:r>
                        <a:rPr lang="en-US" sz="1000" dirty="0">
                          <a:solidFill>
                            <a:srgbClr val="FFFFFF"/>
                          </a:solidFill>
                        </a:rPr>
                        <a:t>FY14</a:t>
                      </a:r>
                      <a:r>
                        <a:rPr lang="en-US" sz="1000" baseline="0" dirty="0">
                          <a:solidFill>
                            <a:srgbClr val="FFFFFF"/>
                          </a:solidFill>
                        </a:rPr>
                        <a:t> </a:t>
                      </a:r>
                      <a:r>
                        <a:rPr lang="en-US" sz="1000" dirty="0">
                          <a:solidFill>
                            <a:srgbClr val="FFFFFF"/>
                          </a:solidFill>
                        </a:rPr>
                        <a:t>Investment</a:t>
                      </a:r>
                    </a:p>
                  </a:txBody>
                  <a:tcPr anchor="ctr">
                    <a:solidFill>
                      <a:srgbClr val="00188F"/>
                    </a:solidFill>
                  </a:tcPr>
                </a:tc>
                <a:tc>
                  <a:txBody>
                    <a:bodyPr/>
                    <a:lstStyle/>
                    <a:p>
                      <a:r>
                        <a:rPr lang="en-US" sz="1000" dirty="0">
                          <a:solidFill>
                            <a:srgbClr val="FFFFFF"/>
                          </a:solidFill>
                        </a:rPr>
                        <a:t>Metrics</a:t>
                      </a:r>
                    </a:p>
                  </a:txBody>
                  <a:tcPr anchor="ctr">
                    <a:solidFill>
                      <a:srgbClr val="00188F"/>
                    </a:solidFill>
                  </a:tcPr>
                </a:tc>
                <a:extLst>
                  <a:ext uri="{0D108BD9-81ED-4DB2-BD59-A6C34878D82A}">
                    <a16:rowId xmlns:a16="http://schemas.microsoft.com/office/drawing/2014/main" val="10000"/>
                  </a:ext>
                </a:extLst>
              </a:tr>
              <a:tr h="0">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a:latin typeface="+mn-lt"/>
                        </a:rPr>
                        <a:t>Drive</a:t>
                      </a:r>
                      <a:r>
                        <a:rPr lang="en-US" sz="800" baseline="0" dirty="0">
                          <a:latin typeface="+mn-lt"/>
                        </a:rPr>
                        <a:t> infrastructure improvements</a:t>
                      </a:r>
                      <a:endParaRPr lang="en-US" sz="800" dirty="0"/>
                    </a:p>
                  </a:txBody>
                  <a:tcPr/>
                </a:tc>
                <a:tc>
                  <a:txBody>
                    <a:bodyPr/>
                    <a:lstStyle/>
                    <a:p>
                      <a:r>
                        <a:rPr lang="en-US" sz="800" kern="1200" dirty="0">
                          <a:solidFill>
                            <a:schemeClr val="tx1"/>
                          </a:solidFill>
                          <a:latin typeface="+mn-lt"/>
                          <a:ea typeface="+mn-ea"/>
                          <a:cs typeface="+mn-cs"/>
                        </a:rPr>
                        <a:t>Build</a:t>
                      </a:r>
                      <a:r>
                        <a:rPr lang="en-US" sz="800" kern="1200" baseline="0" dirty="0">
                          <a:solidFill>
                            <a:schemeClr val="tx1"/>
                          </a:solidFill>
                          <a:latin typeface="+mn-lt"/>
                          <a:ea typeface="+mn-ea"/>
                          <a:cs typeface="+mn-cs"/>
                        </a:rPr>
                        <a:t> a workflow management model to process evidence request fulfillment and evidence submissions</a:t>
                      </a:r>
                      <a:endParaRPr lang="en-US" sz="800" kern="1200" dirty="0">
                        <a:solidFill>
                          <a:schemeClr val="tx1"/>
                        </a:solidFill>
                        <a:latin typeface="+mn-lt"/>
                        <a:ea typeface="+mn-ea"/>
                        <a:cs typeface="+mn-cs"/>
                      </a:endParaRPr>
                    </a:p>
                  </a:txBody>
                  <a:tcPr/>
                </a:tc>
                <a:tc rowSpan="2">
                  <a:txBody>
                    <a:bodyPr/>
                    <a:lstStyle/>
                    <a:p>
                      <a:pPr algn="r"/>
                      <a:r>
                        <a:rPr lang="en-US" sz="800" dirty="0">
                          <a:solidFill>
                            <a:schemeClr val="tx1"/>
                          </a:solidFill>
                          <a:latin typeface="+mn-lt"/>
                        </a:rPr>
                        <a:t>$30,000  </a:t>
                      </a:r>
                    </a:p>
                    <a:p>
                      <a:pPr algn="r"/>
                      <a:r>
                        <a:rPr lang="en-US" sz="800" dirty="0">
                          <a:solidFill>
                            <a:schemeClr val="tx1"/>
                          </a:solidFill>
                          <a:latin typeface="+mn-lt"/>
                        </a:rPr>
                        <a:t>20 hour v-</a:t>
                      </a:r>
                    </a:p>
                  </a:txBody>
                  <a:tcPr/>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a:t># of requests managed and</a:t>
                      </a:r>
                      <a:r>
                        <a:rPr lang="en-US" sz="800" baseline="0" dirty="0"/>
                        <a:t> fulfilled</a:t>
                      </a:r>
                      <a:endParaRPr lang="en-US" sz="800" dirty="0"/>
                    </a:p>
                  </a:txBody>
                  <a:tcPr anchor="ctr"/>
                </a:tc>
                <a:extLst>
                  <a:ext uri="{0D108BD9-81ED-4DB2-BD59-A6C34878D82A}">
                    <a16:rowId xmlns:a16="http://schemas.microsoft.com/office/drawing/2014/main" val="10001"/>
                  </a:ext>
                </a:extLst>
              </a:tr>
              <a:tr h="0">
                <a:tc>
                  <a:txBody>
                    <a:bodyPr/>
                    <a:lstStyle/>
                    <a:p>
                      <a:r>
                        <a:rPr lang="en-US" sz="800" dirty="0">
                          <a:latin typeface="+mn-lt"/>
                        </a:rPr>
                        <a:t>Support placement of stories on owned media</a:t>
                      </a:r>
                    </a:p>
                  </a:txBody>
                  <a:tcPr/>
                </a:tc>
                <a:tc>
                  <a:txBody>
                    <a:bodyPr/>
                    <a:lstStyle/>
                    <a:p>
                      <a:r>
                        <a:rPr lang="en-US" sz="800" dirty="0"/>
                        <a:t>Regular</a:t>
                      </a:r>
                      <a:r>
                        <a:rPr lang="en-US" sz="800" baseline="0" dirty="0"/>
                        <a:t> check ins with content leads to support and identify key evidence materials to support story needs</a:t>
                      </a:r>
                      <a:endParaRPr lang="en-US" sz="800" dirty="0"/>
                    </a:p>
                  </a:txBody>
                  <a:tcPr/>
                </a:tc>
                <a:tc vMerge="1">
                  <a:txBody>
                    <a:bodyPr/>
                    <a:lstStyle/>
                    <a:p>
                      <a:endParaRPr lang="en-US" sz="800" dirty="0">
                        <a:solidFill>
                          <a:schemeClr val="tx1"/>
                        </a:solidFill>
                        <a:latin typeface="+mn-lt"/>
                      </a:endParaRPr>
                    </a:p>
                  </a:txBody>
                  <a:tcPr/>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a:t># of new stories identified and added to database</a:t>
                      </a:r>
                    </a:p>
                  </a:txBody>
                  <a:tcPr anchor="ctr"/>
                </a:tc>
                <a:extLst>
                  <a:ext uri="{0D108BD9-81ED-4DB2-BD59-A6C34878D82A}">
                    <a16:rowId xmlns:a16="http://schemas.microsoft.com/office/drawing/2014/main" val="10002"/>
                  </a:ext>
                </a:extLst>
              </a:tr>
              <a:tr h="217075">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a:t>Influence</a:t>
                      </a:r>
                      <a:r>
                        <a:rPr lang="en-US" sz="800" baseline="0" dirty="0"/>
                        <a:t> storytelling topics, assets and landing</a:t>
                      </a:r>
                      <a:endParaRPr lang="en-US" sz="800" dirty="0"/>
                    </a:p>
                  </a:txBody>
                  <a:tcPr/>
                </a:tc>
                <a:tc>
                  <a:txBody>
                    <a:bodyPr/>
                    <a:lstStyle/>
                    <a:p>
                      <a:r>
                        <a:rPr lang="en-US" sz="800" dirty="0"/>
                        <a:t>Engage</a:t>
                      </a:r>
                      <a:r>
                        <a:rPr lang="en-US" sz="800" baseline="0" dirty="0"/>
                        <a:t> with content stakeholders across MPN to align key evidence and anchor content with value prop. </a:t>
                      </a:r>
                    </a:p>
                    <a:p>
                      <a:r>
                        <a:rPr lang="en-US" sz="800" dirty="0"/>
                        <a:t>Engage across Microsoft with evidence leads</a:t>
                      </a:r>
                      <a:r>
                        <a:rPr lang="en-US" sz="800" baseline="0" dirty="0"/>
                        <a:t> to identify and influence the partner angle for story development and landing</a:t>
                      </a:r>
                      <a:endParaRPr lang="en-US" sz="800" dirty="0"/>
                    </a:p>
                  </a:txBody>
                  <a:tcPr/>
                </a:tc>
                <a:tc>
                  <a:txBody>
                    <a:bodyPr/>
                    <a:lstStyle/>
                    <a:p>
                      <a:pPr algn="r"/>
                      <a:r>
                        <a:rPr lang="en-US" sz="800" dirty="0">
                          <a:solidFill>
                            <a:schemeClr val="tx1"/>
                          </a:solidFill>
                          <a:latin typeface="+mn-lt"/>
                        </a:rPr>
                        <a:t>$20,000</a:t>
                      </a:r>
                    </a:p>
                    <a:p>
                      <a:pPr algn="r"/>
                      <a:r>
                        <a:rPr lang="en-US" sz="800" dirty="0">
                          <a:solidFill>
                            <a:schemeClr val="tx1"/>
                          </a:solidFill>
                          <a:latin typeface="+mn-lt"/>
                        </a:rPr>
                        <a:t>Case studies</a:t>
                      </a:r>
                    </a:p>
                  </a:txBody>
                  <a:tcPr/>
                </a:tc>
                <a:tc>
                  <a:txBody>
                    <a:bodyPr/>
                    <a:lstStyle/>
                    <a:p>
                      <a:pPr marL="0" indent="0">
                        <a:buFontTx/>
                        <a:buNone/>
                      </a:pPr>
                      <a:r>
                        <a:rPr lang="en-US" sz="800" dirty="0"/>
                        <a:t># of new partners identified/recruited for evidence</a:t>
                      </a:r>
                      <a:r>
                        <a:rPr lang="en-US" sz="800" baseline="0" dirty="0"/>
                        <a:t> projects/case studies/content</a:t>
                      </a:r>
                    </a:p>
                    <a:p>
                      <a:r>
                        <a:rPr lang="en-US" sz="800" dirty="0"/>
                        <a:t>#</a:t>
                      </a:r>
                      <a:r>
                        <a:rPr lang="en-US" sz="800" baseline="0" dirty="0"/>
                        <a:t> of new case study write-ups </a:t>
                      </a:r>
                    </a:p>
                    <a:p>
                      <a:r>
                        <a:rPr lang="en-US" sz="800" baseline="0" dirty="0"/>
                        <a:t># of visitors/views</a:t>
                      </a:r>
                      <a:endParaRPr lang="en-US" sz="800" dirty="0"/>
                    </a:p>
                    <a:p>
                      <a:pPr marL="0" indent="0">
                        <a:buFontTx/>
                        <a:buNone/>
                      </a:pPr>
                      <a:endParaRPr lang="en-US" sz="800" dirty="0"/>
                    </a:p>
                  </a:txBody>
                  <a:tcPr/>
                </a:tc>
                <a:extLst>
                  <a:ext uri="{0D108BD9-81ED-4DB2-BD59-A6C34878D82A}">
                    <a16:rowId xmlns:a16="http://schemas.microsoft.com/office/drawing/2014/main" val="10003"/>
                  </a:ext>
                </a:extLst>
              </a:tr>
            </a:tbl>
          </a:graphicData>
        </a:graphic>
      </p:graphicFrame>
      <p:sp>
        <p:nvSpPr>
          <p:cNvPr id="6" name="Rounded Rectangle 5"/>
          <p:cNvSpPr/>
          <p:nvPr/>
        </p:nvSpPr>
        <p:spPr>
          <a:xfrm>
            <a:off x="745250" y="1238367"/>
            <a:ext cx="10849850" cy="1479433"/>
          </a:xfrm>
          <a:prstGeom prst="roundRect">
            <a:avLst/>
          </a:prstGeom>
          <a:solidFill>
            <a:schemeClr val="bg1"/>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r>
              <a:rPr lang="en-US" sz="1200" dirty="0">
                <a:solidFill>
                  <a:prstClr val="white"/>
                </a:solidFill>
              </a:rPr>
              <a:t>w</a:t>
            </a:r>
          </a:p>
        </p:txBody>
      </p:sp>
      <p:graphicFrame>
        <p:nvGraphicFramePr>
          <p:cNvPr id="17" name="Table 16"/>
          <p:cNvGraphicFramePr>
            <a:graphicFrameLocks noGrp="1"/>
          </p:cNvGraphicFramePr>
          <p:nvPr>
            <p:extLst>
              <p:ext uri="{D42A27DB-BD31-4B8C-83A1-F6EECF244321}">
                <p14:modId xmlns:p14="http://schemas.microsoft.com/office/powerpoint/2010/main" val="108905058"/>
              </p:ext>
            </p:extLst>
          </p:nvPr>
        </p:nvGraphicFramePr>
        <p:xfrm>
          <a:off x="846372" y="1251069"/>
          <a:ext cx="10748728" cy="1432560"/>
        </p:xfrm>
        <a:graphic>
          <a:graphicData uri="http://schemas.openxmlformats.org/drawingml/2006/table">
            <a:tbl>
              <a:tblPr firstRow="1" bandRow="1">
                <a:tableStyleId>{5940675A-B579-460E-94D1-54222C63F5DA}</a:tableStyleId>
              </a:tblPr>
              <a:tblGrid>
                <a:gridCol w="2918868">
                  <a:extLst>
                    <a:ext uri="{9D8B030D-6E8A-4147-A177-3AD203B41FA5}">
                      <a16:colId xmlns:a16="http://schemas.microsoft.com/office/drawing/2014/main" val="20000"/>
                    </a:ext>
                  </a:extLst>
                </a:gridCol>
                <a:gridCol w="3301482">
                  <a:extLst>
                    <a:ext uri="{9D8B030D-6E8A-4147-A177-3AD203B41FA5}">
                      <a16:colId xmlns:a16="http://schemas.microsoft.com/office/drawing/2014/main" val="20001"/>
                    </a:ext>
                  </a:extLst>
                </a:gridCol>
                <a:gridCol w="4528378">
                  <a:extLst>
                    <a:ext uri="{9D8B030D-6E8A-4147-A177-3AD203B41FA5}">
                      <a16:colId xmlns:a16="http://schemas.microsoft.com/office/drawing/2014/main" val="20002"/>
                    </a:ext>
                  </a:extLst>
                </a:gridCol>
              </a:tblGrid>
              <a:tr h="0">
                <a:tc>
                  <a:txBody>
                    <a:bodyPr/>
                    <a:lstStyle/>
                    <a:p>
                      <a:r>
                        <a:rPr lang="en-US" sz="1600" b="0" dirty="0">
                          <a:latin typeface="+mj-lt"/>
                        </a:rPr>
                        <a:t>Goals</a:t>
                      </a:r>
                      <a:endParaRPr lang="en-US" sz="1100" b="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kern="1200" dirty="0">
                          <a:solidFill>
                            <a:schemeClr val="tx1"/>
                          </a:solidFill>
                          <a:latin typeface="+mj-lt"/>
                          <a:ea typeface="+mn-ea"/>
                          <a:cs typeface="+mn-cs"/>
                        </a:rPr>
                        <a:t>Approach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kern="1200" dirty="0">
                          <a:solidFill>
                            <a:schemeClr val="tx1"/>
                          </a:solidFill>
                          <a:latin typeface="+mj-lt"/>
                          <a:ea typeface="+mn-ea"/>
                          <a:cs typeface="+mn-cs"/>
                        </a:rPr>
                        <a:t>Outcomes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54878">
                <a:tc>
                  <a:txBody>
                    <a:bodyPr/>
                    <a:lstStyle/>
                    <a:p>
                      <a:pPr marL="171450" marR="0" indent="-171450" algn="l" defTabSz="10881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Identify, engage, and amplify advocates </a:t>
                      </a:r>
                    </a:p>
                    <a:p>
                      <a:pPr marL="171450" marR="0" indent="-171450" algn="l" defTabSz="10881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Engage and inspire through customer &amp; partner stories</a:t>
                      </a:r>
                    </a:p>
                    <a:p>
                      <a:pPr marL="171450" indent="-171450">
                        <a:buFont typeface="Arial" panose="020B0604020202020204" pitchFamily="34" charset="0"/>
                        <a:buChar char="•"/>
                      </a:pPr>
                      <a:r>
                        <a:rPr lang="en-US" sz="1100" kern="1200" dirty="0">
                          <a:solidFill>
                            <a:schemeClr val="tx1"/>
                          </a:solidFill>
                          <a:latin typeface="+mn-lt"/>
                          <a:ea typeface="+mn-ea"/>
                          <a:cs typeface="+mn-cs"/>
                        </a:rPr>
                        <a:t>Illustrate success &amp; profitability</a:t>
                      </a:r>
                      <a:r>
                        <a:rPr lang="en-US" sz="1100" kern="1200" baseline="0" dirty="0">
                          <a:solidFill>
                            <a:schemeClr val="tx1"/>
                          </a:solidFill>
                          <a:latin typeface="+mn-lt"/>
                          <a:ea typeface="+mn-ea"/>
                          <a:cs typeface="+mn-cs"/>
                        </a:rPr>
                        <a:t> momentum by partnering with MPN</a:t>
                      </a:r>
                      <a:endParaRPr lang="en-US" sz="1100" kern="1200" dirty="0">
                        <a:solidFill>
                          <a:schemeClr val="tx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100" dirty="0"/>
                        <a:t>Implement</a:t>
                      </a:r>
                      <a:r>
                        <a:rPr lang="en-US" sz="1100" baseline="0" dirty="0"/>
                        <a:t> process and rigor around evidence workflow</a:t>
                      </a:r>
                    </a:p>
                    <a:p>
                      <a:pPr marL="171450" indent="-171450">
                        <a:buFont typeface="Arial" panose="020B0604020202020204" pitchFamily="34" charset="0"/>
                        <a:buChar char="•"/>
                      </a:pPr>
                      <a:r>
                        <a:rPr lang="en-US" sz="1100" baseline="0" dirty="0"/>
                        <a:t>Act as centralized source for content stakeholders to utilize evidence to strengthen content and value prop</a:t>
                      </a:r>
                      <a:endParaRPr lang="en-US" sz="1100" dirty="0"/>
                    </a:p>
                    <a:p>
                      <a:pPr marL="171450" indent="-171450">
                        <a:buFont typeface="Arial" panose="020B0604020202020204" pitchFamily="34" charset="0"/>
                        <a:buChar char="•"/>
                      </a:pPr>
                      <a:r>
                        <a:rPr lang="en-US" sz="1100" baseline="0" dirty="0"/>
                        <a:t>Influence placement of stories in owned media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100" dirty="0"/>
                        <a:t>Workflow implementation</a:t>
                      </a:r>
                    </a:p>
                    <a:p>
                      <a:pPr marL="171450" indent="-171450">
                        <a:buFont typeface="Arial" panose="020B0604020202020204" pitchFamily="34" charset="0"/>
                        <a:buChar char="•"/>
                      </a:pPr>
                      <a:r>
                        <a:rPr lang="en-US" sz="1100" dirty="0"/>
                        <a:t>Executing</a:t>
                      </a:r>
                      <a:r>
                        <a:rPr lang="en-US" sz="1100" baseline="0" dirty="0"/>
                        <a:t> with SLAs </a:t>
                      </a:r>
                      <a:r>
                        <a:rPr lang="en-US" sz="1100" dirty="0"/>
                        <a:t>for managing</a:t>
                      </a:r>
                      <a:r>
                        <a:rPr lang="en-US" sz="1100" baseline="0" dirty="0"/>
                        <a:t> requests and output deliverables</a:t>
                      </a:r>
                      <a:endParaRPr lang="en-US" sz="1100" dirty="0"/>
                    </a:p>
                    <a:p>
                      <a:pPr marL="171450" indent="-171450">
                        <a:buFont typeface="Arial" panose="020B0604020202020204" pitchFamily="34" charset="0"/>
                        <a:buChar char="•"/>
                      </a:pPr>
                      <a:r>
                        <a:rPr lang="en-US" sz="1100" dirty="0"/>
                        <a:t>Curating vision keynote and other evidence stories for WPC</a:t>
                      </a:r>
                    </a:p>
                    <a:p>
                      <a:pPr marL="171450" indent="-171450">
                        <a:buFont typeface="Arial" panose="020B0604020202020204" pitchFamily="34" charset="0"/>
                        <a:buChar char="•"/>
                      </a:pPr>
                      <a:r>
                        <a:rPr lang="en-US" sz="1100" dirty="0"/>
                        <a:t>Maintaining</a:t>
                      </a:r>
                      <a:r>
                        <a:rPr lang="en-US" sz="1100" baseline="0" dirty="0"/>
                        <a:t> existing MPN evidence (i.e., Portal, EBC, etc.)</a:t>
                      </a:r>
                      <a:endParaRPr lang="en-US" sz="1100" dirty="0"/>
                    </a:p>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234951" y="215902"/>
            <a:ext cx="11722099" cy="646042"/>
          </a:xfrm>
        </p:spPr>
        <p:txBody>
          <a:bodyPr/>
          <a:lstStyle/>
          <a:p>
            <a:r>
              <a:rPr lang="en-US"/>
              <a:t>Evidence FY15 Business Plan Summary</a:t>
            </a:r>
            <a:endParaRPr lang="en-US" dirty="0"/>
          </a:p>
        </p:txBody>
      </p:sp>
      <p:sp>
        <p:nvSpPr>
          <p:cNvPr id="11" name="TextBox 10"/>
          <p:cNvSpPr txBox="1"/>
          <p:nvPr/>
        </p:nvSpPr>
        <p:spPr>
          <a:xfrm>
            <a:off x="77794" y="1177277"/>
            <a:ext cx="4321629" cy="1393371"/>
          </a:xfrm>
          <a:prstGeom prst="rect">
            <a:avLst/>
          </a:prstGeom>
          <a:ln>
            <a:noFill/>
          </a:ln>
        </p:spPr>
        <p:txBody>
          <a:bodyPr vert="horz" wrap="square" lIns="91440" tIns="91440" rIns="91440" bIns="91440" rtlCol="0" anchor="t">
            <a:noAutofit/>
          </a:bodyPr>
          <a:lstStyle/>
          <a:p>
            <a:pPr marL="171450" indent="-171450" defTabSz="1088105">
              <a:buFont typeface="Wingdings" pitchFamily="2" charset="2"/>
              <a:buChar char="§"/>
            </a:pPr>
            <a:endParaRPr lang="en-US" sz="1600" dirty="0">
              <a:solidFill>
                <a:srgbClr val="505050"/>
              </a:solidFill>
              <a:ea typeface="Segoe UI" pitchFamily="34" charset="0"/>
              <a:cs typeface="Segoe UI" pitchFamily="34" charset="0"/>
            </a:endParaRPr>
          </a:p>
        </p:txBody>
      </p:sp>
      <p:sp>
        <p:nvSpPr>
          <p:cNvPr id="7" name="Rectangle 6"/>
          <p:cNvSpPr/>
          <p:nvPr/>
        </p:nvSpPr>
        <p:spPr>
          <a:xfrm>
            <a:off x="717035" y="2839564"/>
            <a:ext cx="1952779" cy="415498"/>
          </a:xfrm>
          <a:prstGeom prst="rect">
            <a:avLst/>
          </a:prstGeom>
        </p:spPr>
        <p:txBody>
          <a:bodyPr wrap="none">
            <a:spAutoFit/>
          </a:bodyPr>
          <a:lstStyle/>
          <a:p>
            <a:pPr defTabSz="1088105"/>
            <a:r>
              <a:rPr lang="en-US" sz="1050" b="1" dirty="0">
                <a:solidFill>
                  <a:srgbClr val="000000"/>
                </a:solidFill>
                <a:ea typeface="Segoe UI" pitchFamily="34" charset="0"/>
                <a:cs typeface="Segoe UI" pitchFamily="34" charset="0"/>
              </a:rPr>
              <a:t>Mental Model:</a:t>
            </a:r>
          </a:p>
          <a:p>
            <a:pPr defTabSz="1088105"/>
            <a:r>
              <a:rPr lang="en-US" sz="1050" dirty="0">
                <a:solidFill>
                  <a:srgbClr val="000000"/>
                </a:solidFill>
                <a:ea typeface="Segoe UI" pitchFamily="34" charset="0"/>
                <a:cs typeface="Segoe UI" pitchFamily="34" charset="0"/>
              </a:rPr>
              <a:t>Becoming better storytellers…</a:t>
            </a:r>
            <a:endParaRPr lang="en-US" sz="1050" dirty="0">
              <a:solidFill>
                <a:srgbClr val="000000"/>
              </a:solidFill>
            </a:endParaRPr>
          </a:p>
        </p:txBody>
      </p:sp>
      <p:sp>
        <p:nvSpPr>
          <p:cNvPr id="22" name="Oval 21"/>
          <p:cNvSpPr/>
          <p:nvPr/>
        </p:nvSpPr>
        <p:spPr>
          <a:xfrm>
            <a:off x="351275" y="4922684"/>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r" defTabSz="1088105"/>
            <a:r>
              <a:rPr lang="en-US" sz="2000" dirty="0">
                <a:solidFill>
                  <a:prstClr val="white"/>
                </a:solidFill>
              </a:rPr>
              <a:t>3</a:t>
            </a:r>
          </a:p>
        </p:txBody>
      </p:sp>
      <p:pic>
        <p:nvPicPr>
          <p:cNvPr id="21" name="Picture 20"/>
          <p:cNvPicPr>
            <a:picLocks noChangeAspect="1"/>
          </p:cNvPicPr>
          <p:nvPr/>
        </p:nvPicPr>
        <p:blipFill>
          <a:blip r:embed="rId2"/>
          <a:stretch>
            <a:fillRect/>
          </a:stretch>
        </p:blipFill>
        <p:spPr>
          <a:xfrm>
            <a:off x="745250" y="3228689"/>
            <a:ext cx="5033524" cy="1548353"/>
          </a:xfrm>
          <a:prstGeom prst="rect">
            <a:avLst/>
          </a:prstGeom>
        </p:spPr>
      </p:pic>
      <p:sp>
        <p:nvSpPr>
          <p:cNvPr id="23" name="Oval 22"/>
          <p:cNvSpPr/>
          <p:nvPr/>
        </p:nvSpPr>
        <p:spPr>
          <a:xfrm>
            <a:off x="351277" y="2839564"/>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r" defTabSz="1088105"/>
            <a:r>
              <a:rPr lang="en-US" sz="2000" dirty="0">
                <a:solidFill>
                  <a:prstClr val="white"/>
                </a:solidFill>
              </a:rPr>
              <a:t>2</a:t>
            </a:r>
          </a:p>
        </p:txBody>
      </p:sp>
      <p:sp>
        <p:nvSpPr>
          <p:cNvPr id="24" name="Oval 23"/>
          <p:cNvSpPr/>
          <p:nvPr/>
        </p:nvSpPr>
        <p:spPr>
          <a:xfrm>
            <a:off x="351275" y="134465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r" defTabSz="1088105"/>
            <a:r>
              <a:rPr lang="en-US" sz="2000" dirty="0">
                <a:solidFill>
                  <a:prstClr val="white"/>
                </a:solidFill>
              </a:rPr>
              <a:t>1</a:t>
            </a:r>
          </a:p>
        </p:txBody>
      </p:sp>
      <p:pic>
        <p:nvPicPr>
          <p:cNvPr id="25" name="Picture 24"/>
          <p:cNvPicPr>
            <a:picLocks noChangeAspect="1"/>
          </p:cNvPicPr>
          <p:nvPr/>
        </p:nvPicPr>
        <p:blipFill>
          <a:blip r:embed="rId3"/>
          <a:stretch>
            <a:fillRect/>
          </a:stretch>
        </p:blipFill>
        <p:spPr>
          <a:xfrm>
            <a:off x="5931173" y="3228689"/>
            <a:ext cx="5235770" cy="1545336"/>
          </a:xfrm>
          <a:prstGeom prst="rect">
            <a:avLst/>
          </a:prstGeom>
        </p:spPr>
      </p:pic>
    </p:spTree>
    <p:extLst>
      <p:ext uri="{BB962C8B-B14F-4D97-AF65-F5344CB8AC3E}">
        <p14:creationId xmlns:p14="http://schemas.microsoft.com/office/powerpoint/2010/main" val="11530855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3_EPG_Internal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wrap="squar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5E14442B1BEA439AE16F6942A63C45" ma:contentTypeVersion="1" ma:contentTypeDescription="Create a new document." ma:contentTypeScope="" ma:versionID="3d3af8b33bbd6c93948c0f2c2443cc03">
  <xsd:schema xmlns:xsd="http://www.w3.org/2001/XMLSchema" xmlns:xs="http://www.w3.org/2001/XMLSchema" xmlns:p="http://schemas.microsoft.com/office/2006/metadata/properties" xmlns:ns2="7139a729-d5fb-4c26-9b04-f17ebea2f058" targetNamespace="http://schemas.microsoft.com/office/2006/metadata/properties" ma:root="true" ma:fieldsID="3fd29c08096c856988e72a759d1aa39d" ns2:_="">
    <xsd:import namespace="7139a729-d5fb-4c26-9b04-f17ebea2f05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9a729-d5fb-4c26-9b04-f17ebea2f0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CD5E14442B1BEA439AE16F6942A63C45" ma:contentTypeVersion="1" ma:contentTypeDescription="Create a new document." ma:contentTypeScope="" ma:versionID="3d3af8b33bbd6c93948c0f2c2443cc03">
  <xsd:schema xmlns:xsd="http://www.w3.org/2001/XMLSchema" xmlns:xs="http://www.w3.org/2001/XMLSchema" xmlns:p="http://schemas.microsoft.com/office/2006/metadata/properties" xmlns:ns2="7139a729-d5fb-4c26-9b04-f17ebea2f058" targetNamespace="http://schemas.microsoft.com/office/2006/metadata/properties" ma:root="true" ma:fieldsID="3fd29c08096c856988e72a759d1aa39d" ns2:_="">
    <xsd:import namespace="7139a729-d5fb-4c26-9b04-f17ebea2f05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9a729-d5fb-4c26-9b04-f17ebea2f0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1D6870-0029-4688-84FC-3FC238C8BF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39a729-d5fb-4c26-9b04-f17ebea2f0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D2148-9BF9-40CE-84D8-C7A9095342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39a729-d5fb-4c26-9b04-f17ebea2f0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6244</TotalTime>
  <Words>2801</Words>
  <Application>Microsoft Office PowerPoint</Application>
  <PresentationFormat>Widescreen</PresentationFormat>
  <Paragraphs>337</Paragraphs>
  <Slides>18</Slides>
  <Notes>3</Notes>
  <HiddenSlides>5</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Calibri</vt:lpstr>
      <vt:lpstr>Courier New</vt:lpstr>
      <vt:lpstr>Segoe Pro Light</vt:lpstr>
      <vt:lpstr>Segoe UI</vt:lpstr>
      <vt:lpstr>Segoe UI Light</vt:lpstr>
      <vt:lpstr>Segoe UI Semibold</vt:lpstr>
      <vt:lpstr>Symbol</vt:lpstr>
      <vt:lpstr>Wingdings</vt:lpstr>
      <vt:lpstr>FY13_EPG_Internal_Light</vt:lpstr>
      <vt:lpstr>think-cell Slide</vt:lpstr>
      <vt:lpstr>Evidence Desk Plan Walking Deck</vt:lpstr>
      <vt:lpstr>Environment</vt:lpstr>
      <vt:lpstr>Key strategies</vt:lpstr>
      <vt:lpstr>Two Evidence Buckets</vt:lpstr>
      <vt:lpstr>Opportunity Plan</vt:lpstr>
      <vt:lpstr> MPN customer and partner evidence</vt:lpstr>
      <vt:lpstr> MPN customer and partner evidence</vt:lpstr>
      <vt:lpstr>Execution Plan – Evidence Desk</vt:lpstr>
      <vt:lpstr>Evidence FY15 Business Plan Summary</vt:lpstr>
      <vt:lpstr>How do you envision this process working?</vt:lpstr>
      <vt:lpstr>How do you envision this process working?</vt:lpstr>
      <vt:lpstr>Current Evidence Work Being Done</vt:lpstr>
      <vt:lpstr>How do we make this functional?</vt:lpstr>
      <vt:lpstr>Current Evidence Work Being Done</vt:lpstr>
      <vt:lpstr>What kind of assets do you have the greatest need for?</vt:lpstr>
      <vt:lpstr>MPN customer and partner evidence</vt:lpstr>
      <vt:lpstr>PowerPoint Presentation</vt:lpstr>
      <vt:lpstr>What kind of assets do you have the greatest need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dc:title>
  <dc:creator>Heather Doran</dc:creator>
  <cp:lastModifiedBy>Lisa Culver-Jones</cp:lastModifiedBy>
  <cp:revision>93</cp:revision>
  <dcterms:created xsi:type="dcterms:W3CDTF">2015-01-16T21:30:14Z</dcterms:created>
  <dcterms:modified xsi:type="dcterms:W3CDTF">2020-01-31T20:58:19Z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v-liscul@microsoft.com</vt:lpwstr>
  </property>
  <property fmtid="{D5CDD505-2E9C-101B-9397-08002B2CF9AE}" pid="5" name="MSIP_Label_f42aa342-8706-4288-bd11-ebb85995028c_SetDate">
    <vt:lpwstr>2020-01-31T20:34:31.9357832Z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c724981b-3343-443f-935d-04635053c575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