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fon\OneDrive\&#193;rea%20de%20Trabalho\PlanilhaMicro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fon\OneDrive\&#193;rea%20de%20Trabalho\PlanilhaMicro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Dados!$B$3:$B$84</c:f>
              <c:numCache>
                <c:formatCode>m/d/yyyy</c:formatCode>
                <c:ptCount val="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44172</c:v>
                </c:pt>
                <c:pt idx="5">
                  <c:v>44173</c:v>
                </c:pt>
                <c:pt idx="6">
                  <c:v>44174</c:v>
                </c:pt>
                <c:pt idx="7">
                  <c:v>44175</c:v>
                </c:pt>
                <c:pt idx="8">
                  <c:v>44176</c:v>
                </c:pt>
                <c:pt idx="9">
                  <c:v>44179</c:v>
                </c:pt>
                <c:pt idx="10">
                  <c:v>44180</c:v>
                </c:pt>
                <c:pt idx="11">
                  <c:v>44181</c:v>
                </c:pt>
                <c:pt idx="12">
                  <c:v>44182</c:v>
                </c:pt>
                <c:pt idx="13">
                  <c:v>44183</c:v>
                </c:pt>
                <c:pt idx="14">
                  <c:v>44186</c:v>
                </c:pt>
                <c:pt idx="15">
                  <c:v>44187</c:v>
                </c:pt>
                <c:pt idx="16">
                  <c:v>44188</c:v>
                </c:pt>
                <c:pt idx="17">
                  <c:v>44189</c:v>
                </c:pt>
                <c:pt idx="18">
                  <c:v>44193</c:v>
                </c:pt>
                <c:pt idx="19">
                  <c:v>44194</c:v>
                </c:pt>
                <c:pt idx="20">
                  <c:v>44195</c:v>
                </c:pt>
                <c:pt idx="21">
                  <c:v>44196</c:v>
                </c:pt>
                <c:pt idx="22">
                  <c:v>44200</c:v>
                </c:pt>
                <c:pt idx="23">
                  <c:v>44201</c:v>
                </c:pt>
                <c:pt idx="24">
                  <c:v>44202</c:v>
                </c:pt>
                <c:pt idx="25">
                  <c:v>44203</c:v>
                </c:pt>
                <c:pt idx="26">
                  <c:v>44204</c:v>
                </c:pt>
                <c:pt idx="27">
                  <c:v>44207</c:v>
                </c:pt>
                <c:pt idx="28">
                  <c:v>44208</c:v>
                </c:pt>
                <c:pt idx="29">
                  <c:v>44209</c:v>
                </c:pt>
                <c:pt idx="30">
                  <c:v>44210</c:v>
                </c:pt>
                <c:pt idx="31">
                  <c:v>44211</c:v>
                </c:pt>
                <c:pt idx="32">
                  <c:v>44215</c:v>
                </c:pt>
                <c:pt idx="33">
                  <c:v>44216</c:v>
                </c:pt>
                <c:pt idx="34">
                  <c:v>44217</c:v>
                </c:pt>
                <c:pt idx="35">
                  <c:v>44218</c:v>
                </c:pt>
                <c:pt idx="36">
                  <c:v>44221</c:v>
                </c:pt>
                <c:pt idx="37">
                  <c:v>44222</c:v>
                </c:pt>
                <c:pt idx="38">
                  <c:v>44223</c:v>
                </c:pt>
                <c:pt idx="39">
                  <c:v>44224</c:v>
                </c:pt>
                <c:pt idx="40">
                  <c:v>44225</c:v>
                </c:pt>
                <c:pt idx="41">
                  <c:v>44228</c:v>
                </c:pt>
                <c:pt idx="42">
                  <c:v>44229</c:v>
                </c:pt>
                <c:pt idx="43">
                  <c:v>44230</c:v>
                </c:pt>
                <c:pt idx="44">
                  <c:v>44231</c:v>
                </c:pt>
                <c:pt idx="45">
                  <c:v>44232</c:v>
                </c:pt>
                <c:pt idx="46">
                  <c:v>44235</c:v>
                </c:pt>
                <c:pt idx="47">
                  <c:v>44236</c:v>
                </c:pt>
                <c:pt idx="48">
                  <c:v>44237</c:v>
                </c:pt>
                <c:pt idx="49">
                  <c:v>44238</c:v>
                </c:pt>
                <c:pt idx="50">
                  <c:v>44239</c:v>
                </c:pt>
                <c:pt idx="51">
                  <c:v>44243</c:v>
                </c:pt>
                <c:pt idx="52">
                  <c:v>44244</c:v>
                </c:pt>
                <c:pt idx="53">
                  <c:v>44245</c:v>
                </c:pt>
                <c:pt idx="54">
                  <c:v>44246</c:v>
                </c:pt>
                <c:pt idx="55">
                  <c:v>44249</c:v>
                </c:pt>
                <c:pt idx="56">
                  <c:v>44250</c:v>
                </c:pt>
                <c:pt idx="57">
                  <c:v>44251</c:v>
                </c:pt>
                <c:pt idx="58">
                  <c:v>44252</c:v>
                </c:pt>
                <c:pt idx="59">
                  <c:v>44253</c:v>
                </c:pt>
                <c:pt idx="60">
                  <c:v>44256</c:v>
                </c:pt>
                <c:pt idx="61">
                  <c:v>44257</c:v>
                </c:pt>
                <c:pt idx="62">
                  <c:v>44258</c:v>
                </c:pt>
                <c:pt idx="63">
                  <c:v>44259</c:v>
                </c:pt>
                <c:pt idx="64">
                  <c:v>44260</c:v>
                </c:pt>
                <c:pt idx="65">
                  <c:v>44263</c:v>
                </c:pt>
                <c:pt idx="66">
                  <c:v>44264</c:v>
                </c:pt>
                <c:pt idx="67">
                  <c:v>44265</c:v>
                </c:pt>
                <c:pt idx="68">
                  <c:v>44266</c:v>
                </c:pt>
                <c:pt idx="69">
                  <c:v>44267</c:v>
                </c:pt>
                <c:pt idx="70">
                  <c:v>44270</c:v>
                </c:pt>
                <c:pt idx="71">
                  <c:v>44271</c:v>
                </c:pt>
                <c:pt idx="72">
                  <c:v>44272</c:v>
                </c:pt>
                <c:pt idx="73">
                  <c:v>44273</c:v>
                </c:pt>
                <c:pt idx="74">
                  <c:v>44274</c:v>
                </c:pt>
                <c:pt idx="75">
                  <c:v>44277</c:v>
                </c:pt>
                <c:pt idx="76">
                  <c:v>44278</c:v>
                </c:pt>
                <c:pt idx="77">
                  <c:v>44279</c:v>
                </c:pt>
                <c:pt idx="78">
                  <c:v>44280</c:v>
                </c:pt>
                <c:pt idx="79">
                  <c:v>44281</c:v>
                </c:pt>
                <c:pt idx="80">
                  <c:v>44284</c:v>
                </c:pt>
                <c:pt idx="81">
                  <c:v>44285</c:v>
                </c:pt>
              </c:numCache>
            </c:numRef>
          </c:cat>
          <c:val>
            <c:numRef>
              <c:f>Dados!$F$3:$F$84</c:f>
              <c:numCache>
                <c:formatCode>#,##0.00</c:formatCode>
                <c:ptCount val="82"/>
                <c:pt idx="0">
                  <c:v>3.95</c:v>
                </c:pt>
                <c:pt idx="1">
                  <c:v>4.1399999999999997</c:v>
                </c:pt>
                <c:pt idx="2">
                  <c:v>4.03</c:v>
                </c:pt>
                <c:pt idx="3">
                  <c:v>4.22</c:v>
                </c:pt>
                <c:pt idx="4">
                  <c:v>4.09</c:v>
                </c:pt>
                <c:pt idx="5">
                  <c:v>4.24</c:v>
                </c:pt>
                <c:pt idx="6">
                  <c:v>3.41</c:v>
                </c:pt>
                <c:pt idx="7">
                  <c:v>3.53</c:v>
                </c:pt>
                <c:pt idx="8">
                  <c:v>3.33</c:v>
                </c:pt>
                <c:pt idx="9">
                  <c:v>3.18</c:v>
                </c:pt>
                <c:pt idx="10">
                  <c:v>3.46</c:v>
                </c:pt>
                <c:pt idx="11">
                  <c:v>3.46</c:v>
                </c:pt>
                <c:pt idx="12">
                  <c:v>3.71</c:v>
                </c:pt>
                <c:pt idx="13">
                  <c:v>3.91</c:v>
                </c:pt>
                <c:pt idx="14">
                  <c:v>3.88</c:v>
                </c:pt>
                <c:pt idx="15">
                  <c:v>4.8600000000000003</c:v>
                </c:pt>
                <c:pt idx="16">
                  <c:v>5.14</c:v>
                </c:pt>
                <c:pt idx="17">
                  <c:v>5.04</c:v>
                </c:pt>
                <c:pt idx="18">
                  <c:v>5.25</c:v>
                </c:pt>
                <c:pt idx="19">
                  <c:v>4.84</c:v>
                </c:pt>
                <c:pt idx="20">
                  <c:v>4.82</c:v>
                </c:pt>
                <c:pt idx="21">
                  <c:v>4.71</c:v>
                </c:pt>
                <c:pt idx="22">
                  <c:v>4.3099999999999996</c:v>
                </c:pt>
                <c:pt idx="23">
                  <c:v>4.34</c:v>
                </c:pt>
                <c:pt idx="24">
                  <c:v>4.59</c:v>
                </c:pt>
                <c:pt idx="25">
                  <c:v>4.5199999999999996</c:v>
                </c:pt>
                <c:pt idx="26">
                  <c:v>4.42</c:v>
                </c:pt>
                <c:pt idx="27">
                  <c:v>4.99</c:v>
                </c:pt>
                <c:pt idx="28">
                  <c:v>4.99</c:v>
                </c:pt>
                <c:pt idx="29">
                  <c:v>7.85</c:v>
                </c:pt>
                <c:pt idx="30">
                  <c:v>9.98</c:v>
                </c:pt>
                <c:pt idx="31">
                  <c:v>8.8800000000000008</c:v>
                </c:pt>
                <c:pt idx="32">
                  <c:v>9.84</c:v>
                </c:pt>
                <c:pt idx="33">
                  <c:v>9.7799999999999994</c:v>
                </c:pt>
                <c:pt idx="34">
                  <c:v>10.76</c:v>
                </c:pt>
                <c:pt idx="35">
                  <c:v>16.25</c:v>
                </c:pt>
                <c:pt idx="36">
                  <c:v>19.2</c:v>
                </c:pt>
                <c:pt idx="37">
                  <c:v>36.99</c:v>
                </c:pt>
                <c:pt idx="38">
                  <c:v>86.88</c:v>
                </c:pt>
                <c:pt idx="39">
                  <c:v>48.4</c:v>
                </c:pt>
                <c:pt idx="40">
                  <c:v>81.25</c:v>
                </c:pt>
                <c:pt idx="41">
                  <c:v>56.25</c:v>
                </c:pt>
                <c:pt idx="42">
                  <c:v>22.5</c:v>
                </c:pt>
                <c:pt idx="43">
                  <c:v>23.1</c:v>
                </c:pt>
                <c:pt idx="44">
                  <c:v>13.38</c:v>
                </c:pt>
                <c:pt idx="45">
                  <c:v>15.94</c:v>
                </c:pt>
                <c:pt idx="46">
                  <c:v>15</c:v>
                </c:pt>
                <c:pt idx="47">
                  <c:v>12.58</c:v>
                </c:pt>
                <c:pt idx="48">
                  <c:v>12.8</c:v>
                </c:pt>
                <c:pt idx="49">
                  <c:v>12.77</c:v>
                </c:pt>
                <c:pt idx="50">
                  <c:v>13.1</c:v>
                </c:pt>
                <c:pt idx="51">
                  <c:v>12.38</c:v>
                </c:pt>
                <c:pt idx="52">
                  <c:v>11.48</c:v>
                </c:pt>
                <c:pt idx="53">
                  <c:v>10.17</c:v>
                </c:pt>
                <c:pt idx="54">
                  <c:v>10.15</c:v>
                </c:pt>
                <c:pt idx="55">
                  <c:v>11.5</c:v>
                </c:pt>
                <c:pt idx="56">
                  <c:v>11.24</c:v>
                </c:pt>
                <c:pt idx="57">
                  <c:v>22.93</c:v>
                </c:pt>
                <c:pt idx="58">
                  <c:v>27.18</c:v>
                </c:pt>
                <c:pt idx="59">
                  <c:v>25.43</c:v>
                </c:pt>
                <c:pt idx="60">
                  <c:v>30.1</c:v>
                </c:pt>
                <c:pt idx="61">
                  <c:v>29.55</c:v>
                </c:pt>
                <c:pt idx="62">
                  <c:v>31.05</c:v>
                </c:pt>
                <c:pt idx="63">
                  <c:v>33.090000000000003</c:v>
                </c:pt>
                <c:pt idx="64">
                  <c:v>34.44</c:v>
                </c:pt>
                <c:pt idx="65">
                  <c:v>48.63</c:v>
                </c:pt>
                <c:pt idx="66">
                  <c:v>61.72</c:v>
                </c:pt>
                <c:pt idx="67">
                  <c:v>66.25</c:v>
                </c:pt>
                <c:pt idx="68">
                  <c:v>65</c:v>
                </c:pt>
                <c:pt idx="69">
                  <c:v>66.13</c:v>
                </c:pt>
                <c:pt idx="70">
                  <c:v>55.03</c:v>
                </c:pt>
                <c:pt idx="71">
                  <c:v>52.04</c:v>
                </c:pt>
                <c:pt idx="72">
                  <c:v>52.45</c:v>
                </c:pt>
                <c:pt idx="73">
                  <c:v>50.44</c:v>
                </c:pt>
                <c:pt idx="74">
                  <c:v>50.07</c:v>
                </c:pt>
                <c:pt idx="75">
                  <c:v>48.62</c:v>
                </c:pt>
                <c:pt idx="76">
                  <c:v>45.44</c:v>
                </c:pt>
                <c:pt idx="77">
                  <c:v>30.08</c:v>
                </c:pt>
                <c:pt idx="78">
                  <c:v>45.94</c:v>
                </c:pt>
                <c:pt idx="79">
                  <c:v>45.25</c:v>
                </c:pt>
                <c:pt idx="80">
                  <c:v>45.33</c:v>
                </c:pt>
                <c:pt idx="81">
                  <c:v>48.62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7492656"/>
        <c:axId val="1907491024"/>
      </c:lineChart>
      <c:dateAx>
        <c:axId val="19074926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7491024"/>
        <c:crosses val="autoZero"/>
        <c:auto val="1"/>
        <c:lblOffset val="100"/>
        <c:baseTimeUnit val="days"/>
      </c:dateAx>
      <c:valAx>
        <c:axId val="190749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749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Dados!$I$2</c:f>
              <c:strCache>
                <c:ptCount val="1"/>
                <c:pt idx="0">
                  <c:v>Volume Financeiro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numRef>
              <c:f>Dados!$B$3:$B$84</c:f>
              <c:numCache>
                <c:formatCode>m/d/yyyy</c:formatCode>
                <c:ptCount val="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44172</c:v>
                </c:pt>
                <c:pt idx="5">
                  <c:v>44173</c:v>
                </c:pt>
                <c:pt idx="6">
                  <c:v>44174</c:v>
                </c:pt>
                <c:pt idx="7">
                  <c:v>44175</c:v>
                </c:pt>
                <c:pt idx="8">
                  <c:v>44176</c:v>
                </c:pt>
                <c:pt idx="9">
                  <c:v>44179</c:v>
                </c:pt>
                <c:pt idx="10">
                  <c:v>44180</c:v>
                </c:pt>
                <c:pt idx="11">
                  <c:v>44181</c:v>
                </c:pt>
                <c:pt idx="12">
                  <c:v>44182</c:v>
                </c:pt>
                <c:pt idx="13">
                  <c:v>44183</c:v>
                </c:pt>
                <c:pt idx="14">
                  <c:v>44186</c:v>
                </c:pt>
                <c:pt idx="15">
                  <c:v>44187</c:v>
                </c:pt>
                <c:pt idx="16">
                  <c:v>44188</c:v>
                </c:pt>
                <c:pt idx="17">
                  <c:v>44189</c:v>
                </c:pt>
                <c:pt idx="18">
                  <c:v>44193</c:v>
                </c:pt>
                <c:pt idx="19">
                  <c:v>44194</c:v>
                </c:pt>
                <c:pt idx="20">
                  <c:v>44195</c:v>
                </c:pt>
                <c:pt idx="21">
                  <c:v>44196</c:v>
                </c:pt>
                <c:pt idx="22">
                  <c:v>44200</c:v>
                </c:pt>
                <c:pt idx="23">
                  <c:v>44201</c:v>
                </c:pt>
                <c:pt idx="24">
                  <c:v>44202</c:v>
                </c:pt>
                <c:pt idx="25">
                  <c:v>44203</c:v>
                </c:pt>
                <c:pt idx="26">
                  <c:v>44204</c:v>
                </c:pt>
                <c:pt idx="27">
                  <c:v>44207</c:v>
                </c:pt>
                <c:pt idx="28">
                  <c:v>44208</c:v>
                </c:pt>
                <c:pt idx="29">
                  <c:v>44209</c:v>
                </c:pt>
                <c:pt idx="30">
                  <c:v>44210</c:v>
                </c:pt>
                <c:pt idx="31">
                  <c:v>44211</c:v>
                </c:pt>
                <c:pt idx="32">
                  <c:v>44215</c:v>
                </c:pt>
                <c:pt idx="33">
                  <c:v>44216</c:v>
                </c:pt>
                <c:pt idx="34">
                  <c:v>44217</c:v>
                </c:pt>
                <c:pt idx="35">
                  <c:v>44218</c:v>
                </c:pt>
                <c:pt idx="36">
                  <c:v>44221</c:v>
                </c:pt>
                <c:pt idx="37">
                  <c:v>44222</c:v>
                </c:pt>
                <c:pt idx="38">
                  <c:v>44223</c:v>
                </c:pt>
                <c:pt idx="39">
                  <c:v>44224</c:v>
                </c:pt>
                <c:pt idx="40">
                  <c:v>44225</c:v>
                </c:pt>
                <c:pt idx="41">
                  <c:v>44228</c:v>
                </c:pt>
                <c:pt idx="42">
                  <c:v>44229</c:v>
                </c:pt>
                <c:pt idx="43">
                  <c:v>44230</c:v>
                </c:pt>
                <c:pt idx="44">
                  <c:v>44231</c:v>
                </c:pt>
                <c:pt idx="45">
                  <c:v>44232</c:v>
                </c:pt>
                <c:pt idx="46">
                  <c:v>44235</c:v>
                </c:pt>
                <c:pt idx="47">
                  <c:v>44236</c:v>
                </c:pt>
                <c:pt idx="48">
                  <c:v>44237</c:v>
                </c:pt>
                <c:pt idx="49">
                  <c:v>44238</c:v>
                </c:pt>
                <c:pt idx="50">
                  <c:v>44239</c:v>
                </c:pt>
                <c:pt idx="51">
                  <c:v>44243</c:v>
                </c:pt>
                <c:pt idx="52">
                  <c:v>44244</c:v>
                </c:pt>
                <c:pt idx="53">
                  <c:v>44245</c:v>
                </c:pt>
                <c:pt idx="54">
                  <c:v>44246</c:v>
                </c:pt>
                <c:pt idx="55">
                  <c:v>44249</c:v>
                </c:pt>
                <c:pt idx="56">
                  <c:v>44250</c:v>
                </c:pt>
                <c:pt idx="57">
                  <c:v>44251</c:v>
                </c:pt>
                <c:pt idx="58">
                  <c:v>44252</c:v>
                </c:pt>
                <c:pt idx="59">
                  <c:v>44253</c:v>
                </c:pt>
                <c:pt idx="60">
                  <c:v>44256</c:v>
                </c:pt>
                <c:pt idx="61">
                  <c:v>44257</c:v>
                </c:pt>
                <c:pt idx="62">
                  <c:v>44258</c:v>
                </c:pt>
                <c:pt idx="63">
                  <c:v>44259</c:v>
                </c:pt>
                <c:pt idx="64">
                  <c:v>44260</c:v>
                </c:pt>
                <c:pt idx="65">
                  <c:v>44263</c:v>
                </c:pt>
                <c:pt idx="66">
                  <c:v>44264</c:v>
                </c:pt>
                <c:pt idx="67">
                  <c:v>44265</c:v>
                </c:pt>
                <c:pt idx="68">
                  <c:v>44266</c:v>
                </c:pt>
                <c:pt idx="69">
                  <c:v>44267</c:v>
                </c:pt>
                <c:pt idx="70">
                  <c:v>44270</c:v>
                </c:pt>
                <c:pt idx="71">
                  <c:v>44271</c:v>
                </c:pt>
                <c:pt idx="72">
                  <c:v>44272</c:v>
                </c:pt>
                <c:pt idx="73">
                  <c:v>44273</c:v>
                </c:pt>
                <c:pt idx="74">
                  <c:v>44274</c:v>
                </c:pt>
                <c:pt idx="75">
                  <c:v>44277</c:v>
                </c:pt>
                <c:pt idx="76">
                  <c:v>44278</c:v>
                </c:pt>
                <c:pt idx="77">
                  <c:v>44279</c:v>
                </c:pt>
                <c:pt idx="78">
                  <c:v>44280</c:v>
                </c:pt>
                <c:pt idx="79">
                  <c:v>44281</c:v>
                </c:pt>
                <c:pt idx="80">
                  <c:v>44284</c:v>
                </c:pt>
                <c:pt idx="81">
                  <c:v>44285</c:v>
                </c:pt>
              </c:numCache>
            </c:numRef>
          </c:cat>
          <c:val>
            <c:numRef>
              <c:f>Dados!$I$3:$I$84</c:f>
              <c:numCache>
                <c:formatCode>#,##0</c:formatCode>
                <c:ptCount val="82"/>
                <c:pt idx="0">
                  <c:v>50615600</c:v>
                </c:pt>
                <c:pt idx="1">
                  <c:v>31533600</c:v>
                </c:pt>
                <c:pt idx="2">
                  <c:v>25180000</c:v>
                </c:pt>
                <c:pt idx="3">
                  <c:v>35890800</c:v>
                </c:pt>
                <c:pt idx="4">
                  <c:v>29545200</c:v>
                </c:pt>
                <c:pt idx="5">
                  <c:v>64480800</c:v>
                </c:pt>
                <c:pt idx="6">
                  <c:v>97431600</c:v>
                </c:pt>
                <c:pt idx="7">
                  <c:v>30235600</c:v>
                </c:pt>
                <c:pt idx="8">
                  <c:v>29987600</c:v>
                </c:pt>
                <c:pt idx="9">
                  <c:v>40028400</c:v>
                </c:pt>
                <c:pt idx="10">
                  <c:v>32759200</c:v>
                </c:pt>
                <c:pt idx="11">
                  <c:v>23460400</c:v>
                </c:pt>
                <c:pt idx="12">
                  <c:v>32779600</c:v>
                </c:pt>
                <c:pt idx="13">
                  <c:v>66475200</c:v>
                </c:pt>
                <c:pt idx="14">
                  <c:v>39504400</c:v>
                </c:pt>
                <c:pt idx="15">
                  <c:v>122610800</c:v>
                </c:pt>
                <c:pt idx="16">
                  <c:v>103321200</c:v>
                </c:pt>
                <c:pt idx="17">
                  <c:v>25048800</c:v>
                </c:pt>
                <c:pt idx="18">
                  <c:v>35863600</c:v>
                </c:pt>
                <c:pt idx="19">
                  <c:v>36965600</c:v>
                </c:pt>
                <c:pt idx="20">
                  <c:v>23737600</c:v>
                </c:pt>
                <c:pt idx="21">
                  <c:v>27690800</c:v>
                </c:pt>
                <c:pt idx="22">
                  <c:v>40090000</c:v>
                </c:pt>
                <c:pt idx="23">
                  <c:v>19846000</c:v>
                </c:pt>
                <c:pt idx="24">
                  <c:v>24224800</c:v>
                </c:pt>
                <c:pt idx="25">
                  <c:v>24517200</c:v>
                </c:pt>
                <c:pt idx="26">
                  <c:v>25928000</c:v>
                </c:pt>
                <c:pt idx="27">
                  <c:v>59632000</c:v>
                </c:pt>
                <c:pt idx="28">
                  <c:v>28242800</c:v>
                </c:pt>
                <c:pt idx="29">
                  <c:v>578006800</c:v>
                </c:pt>
                <c:pt idx="30">
                  <c:v>374869600</c:v>
                </c:pt>
                <c:pt idx="31">
                  <c:v>187465600</c:v>
                </c:pt>
                <c:pt idx="32">
                  <c:v>298887600</c:v>
                </c:pt>
                <c:pt idx="33">
                  <c:v>133887200</c:v>
                </c:pt>
                <c:pt idx="34">
                  <c:v>224867600</c:v>
                </c:pt>
                <c:pt idx="35">
                  <c:v>788631600</c:v>
                </c:pt>
                <c:pt idx="36">
                  <c:v>711496000</c:v>
                </c:pt>
                <c:pt idx="37">
                  <c:v>714352000</c:v>
                </c:pt>
                <c:pt idx="38">
                  <c:v>373586800</c:v>
                </c:pt>
                <c:pt idx="39">
                  <c:v>235263200</c:v>
                </c:pt>
                <c:pt idx="40">
                  <c:v>202264400</c:v>
                </c:pt>
                <c:pt idx="41">
                  <c:v>149528800</c:v>
                </c:pt>
                <c:pt idx="42">
                  <c:v>312732400</c:v>
                </c:pt>
                <c:pt idx="43">
                  <c:v>170794000</c:v>
                </c:pt>
                <c:pt idx="44">
                  <c:v>249709200</c:v>
                </c:pt>
                <c:pt idx="45">
                  <c:v>325380000</c:v>
                </c:pt>
                <c:pt idx="46">
                  <c:v>102749200</c:v>
                </c:pt>
                <c:pt idx="47">
                  <c:v>107372400</c:v>
                </c:pt>
                <c:pt idx="48">
                  <c:v>145820000</c:v>
                </c:pt>
                <c:pt idx="49">
                  <c:v>52226800</c:v>
                </c:pt>
                <c:pt idx="50">
                  <c:v>58293200</c:v>
                </c:pt>
                <c:pt idx="51">
                  <c:v>32700000</c:v>
                </c:pt>
                <c:pt idx="52">
                  <c:v>36747200</c:v>
                </c:pt>
                <c:pt idx="53">
                  <c:v>95962400</c:v>
                </c:pt>
                <c:pt idx="54">
                  <c:v>59312800</c:v>
                </c:pt>
                <c:pt idx="55">
                  <c:v>77904000</c:v>
                </c:pt>
                <c:pt idx="56">
                  <c:v>30260800</c:v>
                </c:pt>
                <c:pt idx="57">
                  <c:v>332446800</c:v>
                </c:pt>
                <c:pt idx="58">
                  <c:v>601235200</c:v>
                </c:pt>
                <c:pt idx="59">
                  <c:v>368776800</c:v>
                </c:pt>
                <c:pt idx="60">
                  <c:v>199176000</c:v>
                </c:pt>
                <c:pt idx="61">
                  <c:v>135132000</c:v>
                </c:pt>
                <c:pt idx="62">
                  <c:v>77095600</c:v>
                </c:pt>
                <c:pt idx="63">
                  <c:v>130427600</c:v>
                </c:pt>
                <c:pt idx="64">
                  <c:v>122934800</c:v>
                </c:pt>
                <c:pt idx="65">
                  <c:v>254262400</c:v>
                </c:pt>
                <c:pt idx="66">
                  <c:v>156397200</c:v>
                </c:pt>
                <c:pt idx="67">
                  <c:v>286282400</c:v>
                </c:pt>
                <c:pt idx="68">
                  <c:v>113250000</c:v>
                </c:pt>
                <c:pt idx="69">
                  <c:v>103383600</c:v>
                </c:pt>
                <c:pt idx="70">
                  <c:v>96401600</c:v>
                </c:pt>
                <c:pt idx="71">
                  <c:v>141691600</c:v>
                </c:pt>
                <c:pt idx="72">
                  <c:v>65926400</c:v>
                </c:pt>
                <c:pt idx="73">
                  <c:v>47059600</c:v>
                </c:pt>
                <c:pt idx="74">
                  <c:v>98709200</c:v>
                </c:pt>
                <c:pt idx="75">
                  <c:v>40246000</c:v>
                </c:pt>
                <c:pt idx="76">
                  <c:v>57716400</c:v>
                </c:pt>
                <c:pt idx="77">
                  <c:v>96711600</c:v>
                </c:pt>
                <c:pt idx="78">
                  <c:v>203849200</c:v>
                </c:pt>
                <c:pt idx="79">
                  <c:v>149722800</c:v>
                </c:pt>
                <c:pt idx="80">
                  <c:v>40168800</c:v>
                </c:pt>
                <c:pt idx="81">
                  <c:v>68379600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7490480"/>
        <c:axId val="1907491568"/>
      </c:barChart>
      <c:dateAx>
        <c:axId val="190749048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7491568"/>
        <c:crosses val="autoZero"/>
        <c:auto val="1"/>
        <c:lblOffset val="100"/>
        <c:baseTimeUnit val="days"/>
      </c:dateAx>
      <c:valAx>
        <c:axId val="190749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749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33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1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1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9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3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16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12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6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95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18BE-EBF2-4E9B-BBDA-2EC8C46E865C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2587-7E09-4B26-A0F1-1794761E0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2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9600" dirty="0" err="1" smtClean="0">
                <a:latin typeface="Bahnschrift" panose="020B0502040204020203" pitchFamily="34" charset="0"/>
              </a:rPr>
              <a:t>GameStop</a:t>
            </a:r>
            <a:r>
              <a:rPr lang="pt-BR" sz="9600" dirty="0" smtClean="0">
                <a:latin typeface="Bahnschrift" panose="020B0502040204020203" pitchFamily="34" charset="0"/>
              </a:rPr>
              <a:t> </a:t>
            </a:r>
            <a:r>
              <a:rPr lang="pt-BR" sz="9600" dirty="0" err="1" smtClean="0">
                <a:latin typeface="Bahnschrift" panose="020B0502040204020203" pitchFamily="34" charset="0"/>
              </a:rPr>
              <a:t>Corp</a:t>
            </a:r>
            <a:r>
              <a:rPr lang="pt-BR" sz="9600" dirty="0" smtClean="0">
                <a:latin typeface="Bahnschrift" panose="020B0502040204020203" pitchFamily="34" charset="0"/>
              </a:rPr>
              <a:t>.</a:t>
            </a:r>
            <a:endParaRPr lang="pt-BR" sz="9600" dirty="0">
              <a:latin typeface="Bahnschrift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Análise do mercado acionário </a:t>
            </a:r>
          </a:p>
          <a:p>
            <a:r>
              <a:rPr lang="pt-BR" dirty="0" smtClean="0">
                <a:latin typeface="Bahnschrift" panose="020B0502040204020203" pitchFamily="34" charset="0"/>
              </a:rPr>
              <a:t>De 01 </a:t>
            </a:r>
            <a:r>
              <a:rPr lang="pt-BR" dirty="0">
                <a:latin typeface="Bahnschrift" panose="020B0502040204020203" pitchFamily="34" charset="0"/>
              </a:rPr>
              <a:t>de dezembro de </a:t>
            </a:r>
            <a:r>
              <a:rPr lang="pt-BR" dirty="0" smtClean="0">
                <a:latin typeface="Bahnschrift" panose="020B0502040204020203" pitchFamily="34" charset="0"/>
              </a:rPr>
              <a:t>2020 a 30 </a:t>
            </a:r>
            <a:r>
              <a:rPr lang="pt-BR" dirty="0">
                <a:latin typeface="Bahnschrift" panose="020B0502040204020203" pitchFamily="34" charset="0"/>
              </a:rPr>
              <a:t>de março de 2021</a:t>
            </a:r>
          </a:p>
          <a:p>
            <a:endParaRPr lang="pt-BR" dirty="0" smtClean="0">
              <a:latin typeface="Bahnschrift" panose="020B0502040204020203" pitchFamily="34" charset="0"/>
            </a:endParaRPr>
          </a:p>
          <a:p>
            <a:r>
              <a:rPr lang="pt-BR" dirty="0" smtClean="0">
                <a:latin typeface="Bahnschrift" panose="020B0502040204020203" pitchFamily="34" charset="0"/>
              </a:rPr>
              <a:t>NYSE: $GME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0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972065" y="271848"/>
            <a:ext cx="9144000" cy="972709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O mercado de 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54369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972065" y="1244557"/>
            <a:ext cx="1080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3"/>
          <a:stretch/>
        </p:blipFill>
        <p:spPr>
          <a:xfrm flipH="1">
            <a:off x="1571367" y="2514600"/>
            <a:ext cx="3043882" cy="23951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3"/>
          <a:stretch/>
        </p:blipFill>
        <p:spPr>
          <a:xfrm>
            <a:off x="7630295" y="2514601"/>
            <a:ext cx="3295135" cy="2568146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845908" y="3741779"/>
            <a:ext cx="2702010" cy="4036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771767" y="4382527"/>
            <a:ext cx="2702010" cy="4036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35"/>
          <a:stretch/>
        </p:blipFill>
        <p:spPr>
          <a:xfrm>
            <a:off x="4821193" y="2870370"/>
            <a:ext cx="747584" cy="62247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6"/>
          <a:stretch/>
        </p:blipFill>
        <p:spPr>
          <a:xfrm>
            <a:off x="5799436" y="2817854"/>
            <a:ext cx="737286" cy="633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0"/>
          <a:stretch/>
        </p:blipFill>
        <p:spPr>
          <a:xfrm>
            <a:off x="6767381" y="2870370"/>
            <a:ext cx="632255" cy="5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972065" y="271848"/>
            <a:ext cx="9144000" cy="972709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Sobre a </a:t>
            </a:r>
            <a:r>
              <a:rPr lang="pt-BR" dirty="0" err="1" smtClean="0">
                <a:solidFill>
                  <a:schemeClr val="bg1"/>
                </a:solidFill>
              </a:rPr>
              <a:t>GameStop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54369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972065" y="1244557"/>
            <a:ext cx="1080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 descr="GameStop Logo – PNG e Vetor – Download de Logo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5" b="37383"/>
          <a:stretch/>
        </p:blipFill>
        <p:spPr bwMode="auto">
          <a:xfrm>
            <a:off x="1044602" y="1673099"/>
            <a:ext cx="2916555" cy="749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Ações da GameStop caem após desistência de encontrar um comprador | Vox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" y="2851578"/>
            <a:ext cx="4874514" cy="27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4"/>
          <p:cNvSpPr txBox="1">
            <a:spLocks/>
          </p:cNvSpPr>
          <p:nvPr/>
        </p:nvSpPr>
        <p:spPr>
          <a:xfrm>
            <a:off x="7331675" y="1807110"/>
            <a:ext cx="3261190" cy="39676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A principal atividade da </a:t>
            </a:r>
            <a:r>
              <a:rPr lang="pt-BR" sz="16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GameStop</a:t>
            </a:r>
            <a:r>
              <a:rPr lang="pt-BR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 é a compra e venda de jogos eletrônicos usados e novos, tanto físicos quanto digitais. </a:t>
            </a:r>
            <a:endParaRPr lang="pt-BR" sz="16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pt-BR" sz="1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pt-BR" sz="16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pt-BR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A companhia opera uma rede de lojas físicas em vários países, incluindo os Estados Unidos, Canadá, Austrália e alguns países europeus. A empresa também possui uma presença online onde os clientes podem comprar produtos através do seu website</a:t>
            </a:r>
            <a:r>
              <a:rPr lang="pt-BR" sz="16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  <a:p>
            <a:pPr algn="l"/>
            <a:endParaRPr lang="pt-BR" sz="1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pt-BR" sz="16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Devido a uma </a:t>
            </a:r>
            <a:r>
              <a:rPr lang="pt-BR" sz="16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disrupção</a:t>
            </a:r>
            <a:r>
              <a:rPr lang="pt-BR" sz="16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no setor, a companhia passou por problemas financeiros</a:t>
            </a:r>
            <a:endParaRPr lang="pt-BR" sz="1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pt-BR" sz="1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972064" y="271848"/>
            <a:ext cx="10808043" cy="972709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Análise do evento em questão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54369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972065" y="1244557"/>
            <a:ext cx="1080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595396854"/>
              </p:ext>
            </p:extLst>
          </p:nvPr>
        </p:nvGraphicFramePr>
        <p:xfrm>
          <a:off x="1147051" y="1943530"/>
          <a:ext cx="4602960" cy="298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31066013"/>
              </p:ext>
            </p:extLst>
          </p:nvPr>
        </p:nvGraphicFramePr>
        <p:xfrm>
          <a:off x="6542834" y="1943530"/>
          <a:ext cx="4965425" cy="308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34035"/>
              </p:ext>
            </p:extLst>
          </p:nvPr>
        </p:nvGraphicFramePr>
        <p:xfrm>
          <a:off x="6680888" y="5229864"/>
          <a:ext cx="4827373" cy="9814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26839"/>
                <a:gridCol w="1250267"/>
                <a:gridCol w="1250267"/>
              </a:tblGrid>
              <a:tr h="24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Período de Análise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Média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Mediana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01/12/2020 - 12/01/2021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42.331.972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32.759.200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13/01/2021 - 12/02/2021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295.372.018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230.065.400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16/01/2021 - 30/03/2021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139.363.561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98.709.200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ítulo 4"/>
          <p:cNvSpPr txBox="1">
            <a:spLocks/>
          </p:cNvSpPr>
          <p:nvPr/>
        </p:nvSpPr>
        <p:spPr>
          <a:xfrm>
            <a:off x="1121340" y="1463975"/>
            <a:ext cx="3261190" cy="260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Cotação </a:t>
            </a:r>
            <a:r>
              <a:rPr lang="pt-BR" b="1" dirty="0">
                <a:solidFill>
                  <a:schemeClr val="bg1"/>
                </a:solidFill>
                <a:latin typeface="Bahnschrift" panose="020B0502040204020203" pitchFamily="34" charset="0"/>
              </a:rPr>
              <a:t>de $GME (</a:t>
            </a:r>
            <a:r>
              <a:rPr lang="pt-BR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GameStop</a:t>
            </a:r>
            <a:r>
              <a:rPr lang="pt-BR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Corp</a:t>
            </a:r>
            <a:r>
              <a:rPr lang="pt-BR" b="1" dirty="0">
                <a:solidFill>
                  <a:schemeClr val="bg1"/>
                </a:solidFill>
                <a:latin typeface="Bahnschrift" panose="020B0502040204020203" pitchFamily="34" charset="0"/>
              </a:rPr>
              <a:t>.)</a:t>
            </a:r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6542834" y="1463974"/>
            <a:ext cx="3261190" cy="260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>
                <a:solidFill>
                  <a:schemeClr val="bg1"/>
                </a:solidFill>
                <a:latin typeface="Bahnschrift" panose="020B0502040204020203" pitchFamily="34" charset="0"/>
              </a:rPr>
              <a:t>Volume Financeiro em US$ </a:t>
            </a:r>
          </a:p>
        </p:txBody>
      </p:sp>
    </p:spTree>
    <p:extLst>
      <p:ext uri="{BB962C8B-B14F-4D97-AF65-F5344CB8AC3E}">
        <p14:creationId xmlns:p14="http://schemas.microsoft.com/office/powerpoint/2010/main" val="11230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972065" y="271848"/>
            <a:ext cx="9144000" cy="972709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Referências e Fontes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54369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972065" y="1244557"/>
            <a:ext cx="1080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ítulo 4"/>
          <p:cNvSpPr txBox="1">
            <a:spLocks/>
          </p:cNvSpPr>
          <p:nvPr/>
        </p:nvSpPr>
        <p:spPr>
          <a:xfrm>
            <a:off x="972065" y="1838326"/>
            <a:ext cx="10873946" cy="260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>
                <a:solidFill>
                  <a:schemeClr val="bg1"/>
                </a:solidFill>
                <a:latin typeface="Bahnschrift" panose="020B0502040204020203" pitchFamily="34" charset="0"/>
              </a:rPr>
              <a:t>Fontes: https://br.investing.com/equities/gamestop-corp-historical-data Acessado em 23/05/2023</a:t>
            </a:r>
          </a:p>
        </p:txBody>
      </p:sp>
    </p:spTree>
    <p:extLst>
      <p:ext uri="{BB962C8B-B14F-4D97-AF65-F5344CB8AC3E}">
        <p14:creationId xmlns:p14="http://schemas.microsoft.com/office/powerpoint/2010/main" val="28390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157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Times New Roman</vt:lpstr>
      <vt:lpstr>Office Theme</vt:lpstr>
      <vt:lpstr>GameStop Corp.</vt:lpstr>
      <vt:lpstr>O mercado de ações</vt:lpstr>
      <vt:lpstr>Sobre a GameStop</vt:lpstr>
      <vt:lpstr>Análise do evento em questão</vt:lpstr>
      <vt:lpstr>Referências e Fontes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GameStop Corp.</dc:title>
  <dc:creator>Conta da Microsoft</dc:creator>
  <cp:lastModifiedBy>Conta da Microsoft</cp:lastModifiedBy>
  <cp:revision>3</cp:revision>
  <dcterms:created xsi:type="dcterms:W3CDTF">2023-05-29T19:45:52Z</dcterms:created>
  <dcterms:modified xsi:type="dcterms:W3CDTF">2023-05-29T20:07:25Z</dcterms:modified>
</cp:coreProperties>
</file>