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 ContentType="application/msword"/>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 id="2147483675" r:id="rId4"/>
    <p:sldMasterId id="2147483687" r:id="rId5"/>
    <p:sldMasterId id="2147483699" r:id="rId6"/>
    <p:sldMasterId id="2147483711" r:id="rId7"/>
  </p:sldMasterIdLst>
  <p:notesMasterIdLst>
    <p:notesMasterId r:id="rId9"/>
  </p:notesMasterIdLst>
  <p:handoutMasterIdLst>
    <p:handoutMasterId r:id="rId88"/>
  </p:handoutMasterIdLst>
  <p:sldIdLst>
    <p:sldId id="256" r:id="rId8"/>
    <p:sldId id="257" r:id="rId10"/>
    <p:sldId id="291" r:id="rId11"/>
    <p:sldId id="295" r:id="rId12"/>
    <p:sldId id="296" r:id="rId13"/>
    <p:sldId id="297" r:id="rId14"/>
    <p:sldId id="298" r:id="rId15"/>
    <p:sldId id="299" r:id="rId16"/>
    <p:sldId id="317" r:id="rId17"/>
    <p:sldId id="321" r:id="rId18"/>
    <p:sldId id="322" r:id="rId19"/>
    <p:sldId id="323" r:id="rId20"/>
    <p:sldId id="324" r:id="rId21"/>
    <p:sldId id="325" r:id="rId22"/>
    <p:sldId id="334" r:id="rId23"/>
    <p:sldId id="336" r:id="rId24"/>
    <p:sldId id="545" r:id="rId25"/>
    <p:sldId id="337" r:id="rId26"/>
    <p:sldId id="458" r:id="rId27"/>
    <p:sldId id="546" r:id="rId28"/>
    <p:sldId id="459" r:id="rId29"/>
    <p:sldId id="710" r:id="rId30"/>
    <p:sldId id="711" r:id="rId31"/>
    <p:sldId id="712" r:id="rId32"/>
    <p:sldId id="713" r:id="rId33"/>
    <p:sldId id="714" r:id="rId34"/>
    <p:sldId id="541" r:id="rId35"/>
    <p:sldId id="542" r:id="rId36"/>
    <p:sldId id="636" r:id="rId37"/>
    <p:sldId id="637" r:id="rId38"/>
    <p:sldId id="402" r:id="rId39"/>
    <p:sldId id="403" r:id="rId40"/>
    <p:sldId id="404" r:id="rId41"/>
    <p:sldId id="405" r:id="rId42"/>
    <p:sldId id="406" r:id="rId43"/>
    <p:sldId id="381" r:id="rId44"/>
    <p:sldId id="382" r:id="rId45"/>
    <p:sldId id="383" r:id="rId46"/>
    <p:sldId id="384" r:id="rId47"/>
    <p:sldId id="385" r:id="rId48"/>
    <p:sldId id="386" r:id="rId49"/>
    <p:sldId id="387" r:id="rId50"/>
    <p:sldId id="388" r:id="rId51"/>
    <p:sldId id="389" r:id="rId52"/>
    <p:sldId id="390" r:id="rId53"/>
    <p:sldId id="391" r:id="rId54"/>
    <p:sldId id="392" r:id="rId55"/>
    <p:sldId id="393" r:id="rId56"/>
    <p:sldId id="394" r:id="rId57"/>
    <p:sldId id="343" r:id="rId58"/>
    <p:sldId id="352" r:id="rId59"/>
    <p:sldId id="354" r:id="rId60"/>
    <p:sldId id="344" r:id="rId61"/>
    <p:sldId id="353" r:id="rId62"/>
    <p:sldId id="355" r:id="rId63"/>
    <p:sldId id="357" r:id="rId64"/>
    <p:sldId id="358" r:id="rId65"/>
    <p:sldId id="359" r:id="rId66"/>
    <p:sldId id="360" r:id="rId67"/>
    <p:sldId id="361" r:id="rId68"/>
    <p:sldId id="356" r:id="rId69"/>
    <p:sldId id="347" r:id="rId70"/>
    <p:sldId id="348" r:id="rId71"/>
    <p:sldId id="349" r:id="rId72"/>
    <p:sldId id="350" r:id="rId73"/>
    <p:sldId id="351" r:id="rId74"/>
    <p:sldId id="362" r:id="rId75"/>
    <p:sldId id="363" r:id="rId76"/>
    <p:sldId id="364" r:id="rId77"/>
    <p:sldId id="365" r:id="rId78"/>
    <p:sldId id="366" r:id="rId79"/>
    <p:sldId id="367" r:id="rId80"/>
    <p:sldId id="368" r:id="rId81"/>
    <p:sldId id="369" r:id="rId82"/>
    <p:sldId id="370" r:id="rId83"/>
    <p:sldId id="371" r:id="rId84"/>
    <p:sldId id="372" r:id="rId85"/>
    <p:sldId id="373" r:id="rId86"/>
    <p:sldId id="374" r:id="rId87"/>
  </p:sldIdLst>
  <p:sldSz cx="9144000" cy="6858000" type="screen4x3"/>
  <p:notesSz cx="6858000" cy="9144000"/>
  <p:custDataLst>
    <p:tags r:id="rId92"/>
  </p:custDataLst>
  <p:defaultTextStyle>
    <a:defPPr>
      <a:defRPr lang="zh-CN"/>
    </a:defPPr>
    <a:lvl1pPr marL="0" lvl="0"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FFFF00"/>
    <a:srgbClr val="00FFCC"/>
    <a:srgbClr val="01C1AF"/>
    <a:srgbClr val="800000"/>
    <a:srgbClr val="33CCFF"/>
    <a:srgbClr val="FFFF99"/>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74" autoAdjust="0"/>
    <p:restoredTop sz="94414" autoAdjust="0"/>
  </p:normalViewPr>
  <p:slideViewPr>
    <p:cSldViewPr showGuides="1">
      <p:cViewPr varScale="1">
        <p:scale>
          <a:sx n="74" d="100"/>
          <a:sy n="74" d="100"/>
        </p:scale>
        <p:origin x="876" y="66"/>
      </p:cViewPr>
      <p:guideLst>
        <p:guide orient="horz" pos="2159"/>
        <p:guide pos="2807"/>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2" Type="http://schemas.openxmlformats.org/officeDocument/2006/relationships/tags" Target="tags/tag1.xml"/><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notesMaster" Target="notesMasters/notesMaster1.xml"/><Relationship Id="rId89" Type="http://schemas.openxmlformats.org/officeDocument/2006/relationships/presProps" Target="presProps.xml"/><Relationship Id="rId88" Type="http://schemas.openxmlformats.org/officeDocument/2006/relationships/handoutMaster" Target="handoutMasters/handoutMaster1.xml"/><Relationship Id="rId87" Type="http://schemas.openxmlformats.org/officeDocument/2006/relationships/slide" Target="slides/slide79.xml"/><Relationship Id="rId86" Type="http://schemas.openxmlformats.org/officeDocument/2006/relationships/slide" Target="slides/slide78.xml"/><Relationship Id="rId85" Type="http://schemas.openxmlformats.org/officeDocument/2006/relationships/slide" Target="slides/slide77.xml"/><Relationship Id="rId84" Type="http://schemas.openxmlformats.org/officeDocument/2006/relationships/slide" Target="slides/slide76.xml"/><Relationship Id="rId83" Type="http://schemas.openxmlformats.org/officeDocument/2006/relationships/slide" Target="slides/slide75.xml"/><Relationship Id="rId82" Type="http://schemas.openxmlformats.org/officeDocument/2006/relationships/slide" Target="slides/slide74.xml"/><Relationship Id="rId81" Type="http://schemas.openxmlformats.org/officeDocument/2006/relationships/slide" Target="slides/slide73.xml"/><Relationship Id="rId80" Type="http://schemas.openxmlformats.org/officeDocument/2006/relationships/slide" Target="slides/slide72.xml"/><Relationship Id="rId8" Type="http://schemas.openxmlformats.org/officeDocument/2006/relationships/slide" Target="slides/slide1.xml"/><Relationship Id="rId79" Type="http://schemas.openxmlformats.org/officeDocument/2006/relationships/slide" Target="slides/slide71.xml"/><Relationship Id="rId78" Type="http://schemas.openxmlformats.org/officeDocument/2006/relationships/slide" Target="slides/slide70.xml"/><Relationship Id="rId77" Type="http://schemas.openxmlformats.org/officeDocument/2006/relationships/slide" Target="slides/slide69.xml"/><Relationship Id="rId76" Type="http://schemas.openxmlformats.org/officeDocument/2006/relationships/slide" Target="slides/slide68.xml"/><Relationship Id="rId75" Type="http://schemas.openxmlformats.org/officeDocument/2006/relationships/slide" Target="slides/slide67.xml"/><Relationship Id="rId74" Type="http://schemas.openxmlformats.org/officeDocument/2006/relationships/slide" Target="slides/slide66.xml"/><Relationship Id="rId73" Type="http://schemas.openxmlformats.org/officeDocument/2006/relationships/slide" Target="slides/slide65.xml"/><Relationship Id="rId72" Type="http://schemas.openxmlformats.org/officeDocument/2006/relationships/slide" Target="slides/slide64.xml"/><Relationship Id="rId71" Type="http://schemas.openxmlformats.org/officeDocument/2006/relationships/slide" Target="slides/slide63.xml"/><Relationship Id="rId70" Type="http://schemas.openxmlformats.org/officeDocument/2006/relationships/slide" Target="slides/slide62.xml"/><Relationship Id="rId7" Type="http://schemas.openxmlformats.org/officeDocument/2006/relationships/slideMaster" Target="slideMasters/slideMaster6.xml"/><Relationship Id="rId69" Type="http://schemas.openxmlformats.org/officeDocument/2006/relationships/slide" Target="slides/slide61.xml"/><Relationship Id="rId68" Type="http://schemas.openxmlformats.org/officeDocument/2006/relationships/slide" Target="slides/slide60.xml"/><Relationship Id="rId67" Type="http://schemas.openxmlformats.org/officeDocument/2006/relationships/slide" Target="slides/slide59.xml"/><Relationship Id="rId66" Type="http://schemas.openxmlformats.org/officeDocument/2006/relationships/slide" Target="slides/slide58.xml"/><Relationship Id="rId65" Type="http://schemas.openxmlformats.org/officeDocument/2006/relationships/slide" Target="slides/slide57.xml"/><Relationship Id="rId64" Type="http://schemas.openxmlformats.org/officeDocument/2006/relationships/slide" Target="slides/slide56.xml"/><Relationship Id="rId63" Type="http://schemas.openxmlformats.org/officeDocument/2006/relationships/slide" Target="slides/slide55.xml"/><Relationship Id="rId62" Type="http://schemas.openxmlformats.org/officeDocument/2006/relationships/slide" Target="slides/slide54.xml"/><Relationship Id="rId61" Type="http://schemas.openxmlformats.org/officeDocument/2006/relationships/slide" Target="slides/slide53.xml"/><Relationship Id="rId60" Type="http://schemas.openxmlformats.org/officeDocument/2006/relationships/slide" Target="slides/slide52.xml"/><Relationship Id="rId6" Type="http://schemas.openxmlformats.org/officeDocument/2006/relationships/slideMaster" Target="slideMasters/slideMaster5.xml"/><Relationship Id="rId59" Type="http://schemas.openxmlformats.org/officeDocument/2006/relationships/slide" Target="slides/slide51.xml"/><Relationship Id="rId58" Type="http://schemas.openxmlformats.org/officeDocument/2006/relationships/slide" Target="slides/slide50.xml"/><Relationship Id="rId57" Type="http://schemas.openxmlformats.org/officeDocument/2006/relationships/slide" Target="slides/slide49.xml"/><Relationship Id="rId56" Type="http://schemas.openxmlformats.org/officeDocument/2006/relationships/slide" Target="slides/slide48.xml"/><Relationship Id="rId55" Type="http://schemas.openxmlformats.org/officeDocument/2006/relationships/slide" Target="slides/slide47.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5" Type="http://schemas.openxmlformats.org/officeDocument/2006/relationships/slideMaster" Target="slideMasters/slideMaster4.xml"/><Relationship Id="rId49" Type="http://schemas.openxmlformats.org/officeDocument/2006/relationships/slide" Target="slides/slide41.xml"/><Relationship Id="rId48" Type="http://schemas.openxmlformats.org/officeDocument/2006/relationships/slide" Target="slides/slide40.xml"/><Relationship Id="rId47" Type="http://schemas.openxmlformats.org/officeDocument/2006/relationships/slide" Target="slides/slide39.xml"/><Relationship Id="rId46" Type="http://schemas.openxmlformats.org/officeDocument/2006/relationships/slide" Target="slides/slide38.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67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67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DB-LAB (2003)</a:t>
            </a: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67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186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DB-LAB (2003)</a:t>
            </a: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6"/>
          <p:cNvSpPr txBox="1">
            <a:spLocks noGrp="1"/>
          </p:cNvSpPr>
          <p:nvPr>
            <p:ph type="ftr" sz="quarter"/>
          </p:nvPr>
        </p:nvSpPr>
        <p:spPr>
          <a:xfrm>
            <a:off x="0" y="8686800"/>
            <a:ext cx="2971800" cy="457200"/>
          </a:xfrm>
          <a:prstGeom prst="rect">
            <a:avLst/>
          </a:prstGeom>
          <a:noFill/>
          <a:ln w="9525">
            <a:noFill/>
          </a:ln>
        </p:spPr>
        <p:txBody>
          <a:bodyPr anchor="b"/>
          <a:lstStyle/>
          <a:p>
            <a:pPr lvl="0" eaLnBrk="1" hangingPunct="1">
              <a:spcBef>
                <a:spcPct val="0"/>
              </a:spcBef>
            </a:pPr>
            <a:r>
              <a:rPr lang="en-US" altLang="zh-CN" dirty="0"/>
              <a:t>© DB-LAB (2003)</a:t>
            </a:r>
            <a:endParaRPr lang="en-US" altLang="zh-CN" dirty="0"/>
          </a:p>
        </p:txBody>
      </p:sp>
      <p:sp>
        <p:nvSpPr>
          <p:cNvPr id="122883"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fld>
            <a:endParaRPr lang="en-US" altLang="zh-CN" dirty="0"/>
          </a:p>
        </p:txBody>
      </p:sp>
      <p:sp>
        <p:nvSpPr>
          <p:cNvPr id="122884" name="Rectangle 2"/>
          <p:cNvSpPr>
            <a:spLocks noGrp="1" noRot="1" noChangeAspect="1" noTextEdit="1"/>
          </p:cNvSpPr>
          <p:nvPr>
            <p:ph type="sldImg"/>
          </p:nvPr>
        </p:nvSpPr>
        <p:spPr>
          <a:xfrm>
            <a:off x="1171575" y="692150"/>
            <a:ext cx="4516438" cy="3387725"/>
          </a:xfrm>
          <a:solidFill>
            <a:srgbClr val="FFFFFF">
              <a:alpha val="100000"/>
            </a:srgbClr>
          </a:solidFill>
        </p:spPr>
      </p:sp>
      <p:sp>
        <p:nvSpPr>
          <p:cNvPr id="122885" name="Rectangle 3"/>
          <p:cNvSpPr>
            <a:spLocks noGrp="1"/>
          </p:cNvSpPr>
          <p:nvPr>
            <p:ph type="body" idx="1"/>
          </p:nvPr>
        </p:nvSpPr>
        <p:spPr>
          <a:xfrm>
            <a:off x="914400" y="4311650"/>
            <a:ext cx="5029200" cy="4157663"/>
          </a:xfrm>
        </p:spPr>
        <p:txBody>
          <a:bodyPr wrap="none" lIns="91440" tIns="45720" rIns="91440" bIns="45720" anchor="ctr"/>
          <a:lstStyle/>
          <a:p>
            <a:pPr lvl="0" defTabSz="44958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6"/>
          <p:cNvSpPr txBox="1">
            <a:spLocks noGrp="1"/>
          </p:cNvSpPr>
          <p:nvPr>
            <p:ph type="ftr" sz="quarter"/>
          </p:nvPr>
        </p:nvSpPr>
        <p:spPr>
          <a:xfrm>
            <a:off x="0" y="8686800"/>
            <a:ext cx="2971800" cy="457200"/>
          </a:xfrm>
          <a:prstGeom prst="rect">
            <a:avLst/>
          </a:prstGeom>
          <a:noFill/>
          <a:ln w="9525">
            <a:noFill/>
          </a:ln>
        </p:spPr>
        <p:txBody>
          <a:bodyPr anchor="b"/>
          <a:lstStyle/>
          <a:p>
            <a:pPr lvl="0" eaLnBrk="1" hangingPunct="1">
              <a:spcBef>
                <a:spcPct val="0"/>
              </a:spcBef>
            </a:pPr>
            <a:r>
              <a:rPr lang="en-US" altLang="zh-CN" dirty="0"/>
              <a:t>© DB-LAB (2003)</a:t>
            </a:r>
            <a:endParaRPr lang="en-US" altLang="zh-CN" dirty="0"/>
          </a:p>
        </p:txBody>
      </p:sp>
      <p:sp>
        <p:nvSpPr>
          <p:cNvPr id="123907"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fld>
            <a:endParaRPr lang="en-US" altLang="zh-CN" dirty="0"/>
          </a:p>
        </p:txBody>
      </p:sp>
      <p:sp>
        <p:nvSpPr>
          <p:cNvPr id="123908" name="Rectangle 2"/>
          <p:cNvSpPr>
            <a:spLocks noGrp="1" noRot="1" noChangeAspect="1" noTextEdit="1"/>
          </p:cNvSpPr>
          <p:nvPr>
            <p:ph type="sldImg"/>
          </p:nvPr>
        </p:nvSpPr>
        <p:spPr/>
      </p:sp>
      <p:sp>
        <p:nvSpPr>
          <p:cNvPr id="123909"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b="1" noProof="0" dirty="0">
              <a:ln>
                <a:noFill/>
              </a:ln>
              <a:solidFill>
                <a:srgbClr val="800000"/>
              </a:solidFill>
              <a:effectLst/>
              <a:uLnTx/>
              <a:uFillTx/>
              <a:ea typeface="+mn-ea"/>
              <a:cs typeface="Times New Roman" panose="02020603050405020304" pitchFamily="18" charset="0"/>
              <a:sym typeface="Symbol" panose="05050102010706020507" pitchFamily="18" charset="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noProof="0" dirty="0">
              <a:ln>
                <a:noFill/>
              </a:ln>
              <a:solidFill>
                <a:srgbClr val="800000"/>
              </a:solidFill>
              <a:effectLst/>
              <a:uLnTx/>
              <a:uFillTx/>
              <a:ea typeface="+mn-ea"/>
              <a:cs typeface="Times New Roman" panose="02020603050405020304" pitchFamily="18" charset="0"/>
              <a:sym typeface="Symbol" panose="05050102010706020507" pitchFamily="18" charset="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 </a:t>
            </a:r>
            <a:endParaRPr lang="en-US"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kumimoji="0" lang="zh-TW" altLang="en-US"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endParaRPr>
          </a:p>
          <a:p>
            <a:endParaRPr kumimoji="0" lang="zh-CN" altLang="en-US" b="1" noProof="0" dirty="0">
              <a:ln>
                <a:noFill/>
              </a:ln>
              <a:effectLst/>
              <a:uLnTx/>
              <a:uFillTx/>
              <a:ea typeface="+mn-ea"/>
              <a:cs typeface="Times New Roman" panose="02020603050405020304" pitchFamily="18" charset="0"/>
              <a:sym typeface="+mn-ea"/>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平均情况是  </a:t>
            </a:r>
            <a:r>
              <a:rPr lang="en-US" altLang="zh-CN" dirty="0" smtClean="0"/>
              <a:t>s </a:t>
            </a:r>
            <a:r>
              <a:rPr lang="zh-CN" altLang="en-US" dirty="0" smtClean="0"/>
              <a:t>从</a:t>
            </a:r>
            <a:r>
              <a:rPr lang="en-US" altLang="zh-CN" dirty="0" smtClean="0"/>
              <a:t>1</a:t>
            </a:r>
            <a:r>
              <a:rPr lang="zh-CN" altLang="en-US" dirty="0" smtClean="0"/>
              <a:t>到</a:t>
            </a:r>
            <a:r>
              <a:rPr lang="en-US" altLang="zh-CN" dirty="0" smtClean="0"/>
              <a:t>n</a:t>
            </a:r>
            <a:r>
              <a:rPr lang="zh-CN" altLang="en-US" baseline="0" dirty="0" smtClean="0"/>
              <a:t> 的所有情况之和求平均。 </a:t>
            </a:r>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457200" marR="0" lvl="1" indent="0" algn="l" defTabSz="914400" rtl="0" eaLnBrk="1" fontAlgn="base" latinLnBrk="0" hangingPunct="1">
              <a:lnSpc>
                <a:spcPct val="115000"/>
              </a:lnSpc>
              <a:spcBef>
                <a:spcPct val="0"/>
              </a:spcBef>
              <a:spcAft>
                <a:spcPct val="0"/>
              </a:spcAft>
              <a:buClrTx/>
              <a:buSzTx/>
              <a:buFontTx/>
              <a:buChar char="•"/>
              <a:defRPr/>
            </a:pPr>
            <a:endParaRPr lang="zh-CN" altLang="en-US" b="1" noProof="0" dirty="0">
              <a:ln>
                <a:noFill/>
              </a:ln>
              <a:solidFill>
                <a:srgbClr val="0000FF"/>
              </a:solidFill>
              <a:effectLst>
                <a:outerShdw blurRad="38100" dist="38100" dir="2700000" algn="tl">
                  <a:srgbClr val="C0C0C0"/>
                </a:outerShdw>
              </a:effectLst>
              <a:uLnTx/>
              <a:uFillTx/>
              <a:ea typeface="华文行楷" panose="02010800040101010101" pitchFamily="2" charset="-122"/>
              <a:sym typeface="+mn-ea"/>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b="1" noProof="0" dirty="0">
              <a:ln>
                <a:noFill/>
              </a:ln>
              <a:solidFill>
                <a:srgbClr val="663300"/>
              </a:solidFill>
              <a:effectLst>
                <a:outerShdw blurRad="38100" dist="38100" dir="2700000" algn="tl">
                  <a:srgbClr val="C0C0C0"/>
                </a:outerShdw>
              </a:effectLst>
              <a:uLnTx/>
              <a:uFillTx/>
              <a:ea typeface="华文行楷" panose="02010800040101010101" pitchFamily="2" charset="-122"/>
              <a:sym typeface="Symbol" panose="05050102010706020507" pitchFamily="18" charset="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457200" marR="0" lvl="1" indent="0" algn="ctr" defTabSz="914400" rtl="0" eaLnBrk="1" fontAlgn="base" latinLnBrk="0" hangingPunct="1">
              <a:lnSpc>
                <a:spcPct val="115000"/>
              </a:lnSpc>
              <a:spcBef>
                <a:spcPct val="0"/>
              </a:spcBef>
              <a:spcAft>
                <a:spcPct val="0"/>
              </a:spcAft>
              <a:buClrTx/>
              <a:buSzTx/>
              <a:buFontTx/>
              <a:buNone/>
              <a:defRPr/>
            </a:pPr>
            <a:endParaRPr lang="zh-CN" altLang="en-US" dirty="0">
              <a:sym typeface="+mn-ea"/>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sym typeface="+mn-ea"/>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ea typeface="PMingLiU" panose="02020500000000000000" pitchFamily="18" charset="-120"/>
              <a:sym typeface="+mn-ea"/>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latin typeface="Times New Roman" panose="02020603050405020304" pitchFamily="18" charset="0"/>
              <a:ea typeface="PMingLiU" panose="02020500000000000000" pitchFamily="18" charset="-120"/>
              <a:sym typeface="Symbol" panose="05050102010706020507" pitchFamily="18" charset="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kumimoji="0" lang="en-US" altLang="zh-CN" b="1" i="1" noProof="0" dirty="0" smtClean="0">
              <a:ln>
                <a:noFill/>
              </a:ln>
              <a:solidFill>
                <a:srgbClr val="0058DA"/>
              </a:solidFill>
              <a:effectLst>
                <a:outerShdw blurRad="38100" dist="38100" dir="2700000" algn="tl">
                  <a:srgbClr val="C0C0C0"/>
                </a:outerShdw>
              </a:effectLst>
              <a:uLnTx/>
              <a:uFillTx/>
              <a:latin typeface="+mn-lt"/>
              <a:ea typeface="华文行楷" panose="02010800040101010101" pitchFamily="2" charset="-122"/>
              <a:sym typeface="+mn-ea"/>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u="sng" dirty="0" smtClean="0">
                <a:solidFill>
                  <a:schemeClr val="accent2"/>
                </a:solidFill>
                <a:ea typeface="PMingLiU" panose="02020500000000000000" pitchFamily="18" charset="-120"/>
              </a:rPr>
              <a:t> </a:t>
            </a:r>
            <a:endParaRPr lang="en-US" altLang="zh-TW" sz="1200" u="sng" dirty="0" smtClean="0">
              <a:solidFill>
                <a:schemeClr val="accent2"/>
              </a:solidFill>
              <a:ea typeface="PMingLiU" panose="02020500000000000000" pitchFamily="18" charset="-120"/>
            </a:endParaRPr>
          </a:p>
          <a:p>
            <a:pPr marL="0" marR="0" indent="0" algn="l" defTabSz="914400" rtl="0" eaLnBrk="0" fontAlgn="base" latinLnBrk="0" hangingPunct="0">
              <a:lnSpc>
                <a:spcPct val="100000"/>
              </a:lnSpc>
              <a:spcBef>
                <a:spcPct val="30000"/>
              </a:spcBef>
              <a:spcAft>
                <a:spcPct val="0"/>
              </a:spcAft>
              <a:buClrTx/>
              <a:buSzTx/>
              <a:buFontTx/>
              <a:buNone/>
              <a:defRPr/>
            </a:pPr>
            <a:endParaRPr lang="en-US" altLang="zh-TW" sz="1200" dirty="0" smtClean="0">
              <a:ea typeface="PMingLiU" panose="02020500000000000000" pitchFamily="18" charset="-120"/>
            </a:endParaRPr>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6147" name="组合 9"/>
          <p:cNvGrpSpPr/>
          <p:nvPr/>
        </p:nvGrpSpPr>
        <p:grpSpPr>
          <a:xfrm>
            <a:off x="-1587" y="-12700"/>
            <a:ext cx="9145587" cy="6897688"/>
            <a:chOff x="-1588" y="-12700"/>
            <a:chExt cx="9146151" cy="6898084"/>
          </a:xfrm>
        </p:grpSpPr>
        <p:sp>
          <p:nvSpPr>
            <p:cNvPr id="11" name="Freeform 3"/>
            <p:cNvSpPr/>
            <p:nvPr/>
          </p:nvSpPr>
          <p:spPr>
            <a:xfrm>
              <a:off x="0" y="-12700"/>
              <a:ext cx="9144563" cy="6858394"/>
            </a:xfrm>
            <a:custGeom>
              <a:avLst/>
              <a:gdLst>
                <a:gd name="connsiteX0" fmla="*/ 0 w 9144000"/>
                <a:gd name="connsiteY0" fmla="*/ 0 h 6858000"/>
                <a:gd name="connsiteX1" fmla="*/ 0 w 9144000"/>
                <a:gd name="connsiteY1" fmla="*/ 6857999 h 6858000"/>
                <a:gd name="connsiteX2" fmla="*/ 9143999 w 9144000"/>
                <a:gd name="connsiteY2" fmla="*/ 6857999 h 6858000"/>
                <a:gd name="connsiteX3" fmla="*/ 9143999 w 9144000"/>
                <a:gd name="connsiteY3" fmla="*/ 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0" y="6857999"/>
                  </a:lnTo>
                  <a:lnTo>
                    <a:pt x="9143999" y="6857999"/>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pic>
          <p:nvPicPr>
            <p:cNvPr id="6158" name="图片 13"/>
            <p:cNvPicPr>
              <a:picLocks noChangeAspect="1"/>
            </p:cNvPicPr>
            <p:nvPr/>
          </p:nvPicPr>
          <p:blipFill>
            <a:blip r:embed="rId2"/>
            <a:stretch>
              <a:fillRect/>
            </a:stretch>
          </p:blipFill>
          <p:spPr>
            <a:xfrm>
              <a:off x="-1588" y="3227784"/>
              <a:ext cx="9144000" cy="3657600"/>
            </a:xfrm>
            <a:prstGeom prst="rect">
              <a:avLst/>
            </a:prstGeom>
            <a:noFill/>
            <a:ln w="9525">
              <a:noFill/>
            </a:ln>
          </p:spPr>
        </p:pic>
      </p:grpSp>
      <p:grpSp>
        <p:nvGrpSpPr>
          <p:cNvPr id="6148" name="组合 5"/>
          <p:cNvGrpSpPr/>
          <p:nvPr/>
        </p:nvGrpSpPr>
        <p:grpSpPr>
          <a:xfrm>
            <a:off x="77788" y="47625"/>
            <a:ext cx="6007100" cy="752475"/>
            <a:chOff x="77788" y="47625"/>
            <a:chExt cx="5397172" cy="752277"/>
          </a:xfrm>
        </p:grpSpPr>
        <p:pic>
          <p:nvPicPr>
            <p:cNvPr id="6154" name="图片 13" descr="HIT"/>
            <p:cNvPicPr>
              <a:picLocks noChangeAspect="1"/>
            </p:cNvPicPr>
            <p:nvPr/>
          </p:nvPicPr>
          <p:blipFill>
            <a:blip r:embed="rId3">
              <a:clrChange>
                <a:clrFrom>
                  <a:srgbClr val="FFFFFF"/>
                </a:clrFrom>
                <a:clrTo>
                  <a:srgbClr val="FFFFFF">
                    <a:alpha val="0"/>
                  </a:srgbClr>
                </a:clrTo>
              </a:clrChange>
            </a:blip>
            <a:stretch>
              <a:fillRect/>
            </a:stretch>
          </p:blipFill>
          <p:spPr>
            <a:xfrm>
              <a:off x="77788" y="47625"/>
              <a:ext cx="2428875" cy="431800"/>
            </a:xfrm>
            <a:prstGeom prst="rect">
              <a:avLst/>
            </a:prstGeom>
            <a:noFill/>
            <a:ln w="9525">
              <a:noFill/>
            </a:ln>
          </p:spPr>
        </p:pic>
        <p:sp>
          <p:nvSpPr>
            <p:cNvPr id="16" name="TextBox 1"/>
            <p:cNvSpPr txBox="1">
              <a:spLocks noChangeArrowheads="1"/>
            </p:cNvSpPr>
            <p:nvPr/>
          </p:nvSpPr>
          <p:spPr bwMode="auto">
            <a:xfrm>
              <a:off x="2421221" y="133327"/>
              <a:ext cx="3053739" cy="461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方正姚体" panose="02010601030101010101" pitchFamily="2" charset="-122"/>
                  <a:ea typeface="方正姚体" panose="02010601030101010101" pitchFamily="2" charset="-122"/>
                  <a:cs typeface="+mn-cs"/>
                </a:rPr>
                <a:t>海量数据计算研究中心</a:t>
              </a:r>
              <a:endParaRPr kumimoji="1" lang="zh-CN" altLang="en-US" sz="2400" b="0" i="0" u="none" strike="noStrike" kern="1200" cap="none" spc="0" normalizeH="0" baseline="0" noProof="0" dirty="0">
                <a:ln>
                  <a:noFill/>
                </a:ln>
                <a:solidFill>
                  <a:schemeClr val="tx1"/>
                </a:solidFill>
                <a:effectLst/>
                <a:uLnTx/>
                <a:uFillTx/>
                <a:latin typeface="方正姚体" panose="02010601030101010101" pitchFamily="2" charset="-122"/>
                <a:ea typeface="方正姚体" panose="02010601030101010101" pitchFamily="2" charset="-122"/>
                <a:cs typeface="+mn-cs"/>
              </a:endParaRPr>
            </a:p>
          </p:txBody>
        </p:sp>
        <p:sp>
          <p:nvSpPr>
            <p:cNvPr id="17" name="TextBox 2"/>
            <p:cNvSpPr txBox="1">
              <a:spLocks noChangeArrowheads="1"/>
            </p:cNvSpPr>
            <p:nvPr/>
          </p:nvSpPr>
          <p:spPr bwMode="auto">
            <a:xfrm>
              <a:off x="701087" y="492008"/>
              <a:ext cx="3610001" cy="307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Massive Data Computing Lab @ HIT</a:t>
              </a:r>
              <a:endParaRPr kumimoji="1" lang="en-US" altLang="zh-CN" sz="1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1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dirty="0"/>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10"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10"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10" name="Rectangle 6"/>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10" name="Rectangle 6"/>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685800" y="1981200"/>
            <a:ext cx="3810000" cy="41148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10" name="Rectangle 6"/>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endParaRPr lang="en-US" altLang="zh-CN" smtClean="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lvl1pPr>
              <a:defRPr b="1">
                <a:solidFill>
                  <a:srgbClr val="0070C0"/>
                </a:solidFill>
              </a:defRPr>
            </a:lvl1pPr>
          </a:lstStyle>
          <a:p>
            <a:r>
              <a:rPr lang="en-US" altLang="zh-CN" smtClean="0"/>
              <a:t>Click to edit Master title style</a:t>
            </a:r>
            <a:endParaRPr lang="en-US" dirty="0"/>
          </a:p>
        </p:txBody>
      </p:sp>
      <p:sp>
        <p:nvSpPr>
          <p:cNvPr id="3" name="Content Placeholder 2"/>
          <p:cNvSpPr>
            <a:spLocks noGrp="1"/>
          </p:cNvSpPr>
          <p:nvPr>
            <p:ph idx="1"/>
          </p:nvPr>
        </p:nvSpPr>
        <p:spPr>
          <a:xfrm>
            <a:off x="381000" y="1600200"/>
            <a:ext cx="8229600" cy="45720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10"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本占位符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endParaRPr lang="en-US" altLang="zh-CN" smtClean="0"/>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3"/>
          <p:cNvSpPr>
            <a:spLocks noGrp="1"/>
          </p:cNvSpPr>
          <p:nvPr>
            <p:ph type="dt" sz="half" idx="1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endParaRPr lang="en-US" altLang="zh-CN" smtClean="0"/>
          </a:p>
        </p:txBody>
      </p:sp>
      <p:sp>
        <p:nvSpPr>
          <p:cNvPr id="10"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3"/>
          <p:cNvSpPr>
            <a:spLocks noGrp="1"/>
          </p:cNvSpPr>
          <p:nvPr>
            <p:ph type="dt" sz="half" idx="1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1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1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7" name="日期占位符 3"/>
          <p:cNvSpPr>
            <a:spLocks noGrp="1"/>
          </p:cNvSpPr>
          <p:nvPr>
            <p:ph type="dt" sz="half" idx="1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0" i="0" u="none" strike="noStrike" kern="1200" cap="none" spc="0" normalizeH="0" baseline="0" noProof="0" smtClean="0">
                <a:ln>
                  <a:noFill/>
                </a:ln>
                <a:solidFill>
                  <a:schemeClr val="tx1"/>
                </a:solidFill>
                <a:effectLst/>
                <a:uLnTx/>
                <a:uFillTx/>
                <a:latin typeface="+mn-lt"/>
                <a:ea typeface="+mn-ea"/>
                <a:cs typeface="宋体" panose="02010600030101010101" pitchFamily="2" charset="-122"/>
              </a:rPr>
              <a:t>Click icon to add picture</a:t>
            </a:r>
            <a:endParaRPr kumimoji="0" lang="zh-CN" altLang="en-US" sz="3200" b="0" i="0" u="none" strike="noStrike" kern="1200" cap="none" spc="0" normalizeH="0" baseline="0" noProof="0">
              <a:ln>
                <a:noFill/>
              </a:ln>
              <a:solidFill>
                <a:schemeClr val="tx1"/>
              </a:solidFill>
              <a:effectLst/>
              <a:uLnTx/>
              <a:uFillTx/>
              <a:latin typeface="+mn-lt"/>
              <a:ea typeface="+mn-ea"/>
              <a:cs typeface="宋体" panose="02010600030101010101" pitchFamily="2" charset="-12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7" name="日期占位符 3"/>
          <p:cNvSpPr>
            <a:spLocks noGrp="1"/>
          </p:cNvSpPr>
          <p:nvPr>
            <p:ph type="dt" sz="half" idx="1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endParaRPr lang="en-US" altLang="zh-CN" smtClean="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本占位符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10" name="Date Placeholder 6"/>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8"/>
          <p:cNvSpPr>
            <a:spLocks noGrp="1"/>
          </p:cNvSpPr>
          <p:nvPr>
            <p:ph type="sldNum" sz="quarter" idx="1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7" name="页脚占位符 6"/>
          <p:cNvSpPr>
            <a:spLocks noGrp="1"/>
          </p:cNvSpPr>
          <p:nvPr>
            <p:ph type="ftr" sz="quarter" idx="15"/>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endParaRPr lang="en-US" altLang="zh-CN" smtClean="0"/>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3"/>
          <p:cNvSpPr>
            <a:spLocks noGrp="1"/>
          </p:cNvSpPr>
          <p:nvPr>
            <p:ph type="dt" sz="half" idx="1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3"/>
          <p:cNvSpPr>
            <a:spLocks noGrp="1"/>
          </p:cNvSpPr>
          <p:nvPr>
            <p:ph type="dt" sz="half" idx="1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1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1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7" name="日期占位符 3"/>
          <p:cNvSpPr>
            <a:spLocks noGrp="1"/>
          </p:cNvSpPr>
          <p:nvPr>
            <p:ph type="dt" sz="half" idx="1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0" i="0" u="none" strike="noStrike" kern="1200" cap="none" spc="0" normalizeH="0" baseline="0" noProof="0" smtClean="0">
                <a:ln>
                  <a:noFill/>
                </a:ln>
                <a:solidFill>
                  <a:schemeClr val="tx1"/>
                </a:solidFill>
                <a:effectLst/>
                <a:uLnTx/>
                <a:uFillTx/>
                <a:latin typeface="+mn-lt"/>
                <a:ea typeface="+mn-ea"/>
                <a:cs typeface="宋体" panose="02010600030101010101" pitchFamily="2" charset="-122"/>
              </a:rPr>
              <a:t>Click icon to add picture</a:t>
            </a:r>
            <a:endParaRPr kumimoji="0" lang="zh-CN" altLang="en-US" sz="3200" b="0" i="0" u="none" strike="noStrike" kern="1200" cap="none" spc="0" normalizeH="0" baseline="0" noProof="0">
              <a:ln>
                <a:noFill/>
              </a:ln>
              <a:solidFill>
                <a:schemeClr val="tx1"/>
              </a:solidFill>
              <a:effectLst/>
              <a:uLnTx/>
              <a:uFillTx/>
              <a:latin typeface="+mn-lt"/>
              <a:ea typeface="+mn-ea"/>
              <a:cs typeface="宋体" panose="02010600030101010101" pitchFamily="2" charset="-12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7" name="日期占位符 3"/>
          <p:cNvSpPr>
            <a:spLocks noGrp="1"/>
          </p:cNvSpPr>
          <p:nvPr>
            <p:ph type="dt" sz="half" idx="1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6147" name="组合 9"/>
          <p:cNvGrpSpPr/>
          <p:nvPr/>
        </p:nvGrpSpPr>
        <p:grpSpPr>
          <a:xfrm>
            <a:off x="-1587" y="-12700"/>
            <a:ext cx="9145587" cy="6897688"/>
            <a:chOff x="-1588" y="-12700"/>
            <a:chExt cx="9146151" cy="6898084"/>
          </a:xfrm>
        </p:grpSpPr>
        <p:sp>
          <p:nvSpPr>
            <p:cNvPr id="11" name="Freeform 3"/>
            <p:cNvSpPr/>
            <p:nvPr/>
          </p:nvSpPr>
          <p:spPr>
            <a:xfrm>
              <a:off x="0" y="-12700"/>
              <a:ext cx="9144563" cy="6858394"/>
            </a:xfrm>
            <a:custGeom>
              <a:avLst/>
              <a:gdLst>
                <a:gd name="connsiteX0" fmla="*/ 0 w 9144000"/>
                <a:gd name="connsiteY0" fmla="*/ 0 h 6858000"/>
                <a:gd name="connsiteX1" fmla="*/ 0 w 9144000"/>
                <a:gd name="connsiteY1" fmla="*/ 6857999 h 6858000"/>
                <a:gd name="connsiteX2" fmla="*/ 9143999 w 9144000"/>
                <a:gd name="connsiteY2" fmla="*/ 6857999 h 6858000"/>
                <a:gd name="connsiteX3" fmla="*/ 9143999 w 9144000"/>
                <a:gd name="connsiteY3" fmla="*/ 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0" y="6857999"/>
                  </a:lnTo>
                  <a:lnTo>
                    <a:pt x="9143999" y="6857999"/>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pic>
          <p:nvPicPr>
            <p:cNvPr id="6158" name="图片 13"/>
            <p:cNvPicPr>
              <a:picLocks noChangeAspect="1"/>
            </p:cNvPicPr>
            <p:nvPr/>
          </p:nvPicPr>
          <p:blipFill>
            <a:blip r:embed="rId2"/>
            <a:stretch>
              <a:fillRect/>
            </a:stretch>
          </p:blipFill>
          <p:spPr>
            <a:xfrm>
              <a:off x="-1588" y="3227784"/>
              <a:ext cx="9144000" cy="3657600"/>
            </a:xfrm>
            <a:prstGeom prst="rect">
              <a:avLst/>
            </a:prstGeom>
            <a:noFill/>
            <a:ln w="9525">
              <a:noFill/>
            </a:ln>
          </p:spPr>
        </p:pic>
      </p:grpSp>
      <p:grpSp>
        <p:nvGrpSpPr>
          <p:cNvPr id="6148" name="组合 5"/>
          <p:cNvGrpSpPr/>
          <p:nvPr/>
        </p:nvGrpSpPr>
        <p:grpSpPr>
          <a:xfrm>
            <a:off x="77788" y="47625"/>
            <a:ext cx="6007100" cy="752475"/>
            <a:chOff x="77788" y="47625"/>
            <a:chExt cx="5397172" cy="752277"/>
          </a:xfrm>
        </p:grpSpPr>
        <p:pic>
          <p:nvPicPr>
            <p:cNvPr id="6154" name="图片 13" descr="HIT"/>
            <p:cNvPicPr>
              <a:picLocks noChangeAspect="1"/>
            </p:cNvPicPr>
            <p:nvPr/>
          </p:nvPicPr>
          <p:blipFill>
            <a:blip r:embed="rId3">
              <a:clrChange>
                <a:clrFrom>
                  <a:srgbClr val="FFFFFF"/>
                </a:clrFrom>
                <a:clrTo>
                  <a:srgbClr val="FFFFFF">
                    <a:alpha val="0"/>
                  </a:srgbClr>
                </a:clrTo>
              </a:clrChange>
            </a:blip>
            <a:stretch>
              <a:fillRect/>
            </a:stretch>
          </p:blipFill>
          <p:spPr>
            <a:xfrm>
              <a:off x="77788" y="47625"/>
              <a:ext cx="2428875" cy="431800"/>
            </a:xfrm>
            <a:prstGeom prst="rect">
              <a:avLst/>
            </a:prstGeom>
            <a:noFill/>
            <a:ln w="9525">
              <a:noFill/>
            </a:ln>
          </p:spPr>
        </p:pic>
        <p:sp>
          <p:nvSpPr>
            <p:cNvPr id="16" name="TextBox 1"/>
            <p:cNvSpPr txBox="1">
              <a:spLocks noChangeArrowheads="1"/>
            </p:cNvSpPr>
            <p:nvPr/>
          </p:nvSpPr>
          <p:spPr bwMode="auto">
            <a:xfrm>
              <a:off x="2421221" y="133327"/>
              <a:ext cx="3053739" cy="461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方正姚体" panose="02010601030101010101" pitchFamily="2" charset="-122"/>
                  <a:ea typeface="方正姚体" panose="02010601030101010101" pitchFamily="2" charset="-122"/>
                  <a:cs typeface="+mn-cs"/>
                </a:rPr>
                <a:t>海量数据计算研究中心</a:t>
              </a:r>
              <a:endParaRPr kumimoji="1" lang="zh-CN" altLang="en-US" sz="2400" b="0" i="0" u="none" strike="noStrike" kern="1200" cap="none" spc="0" normalizeH="0" baseline="0" noProof="0" dirty="0">
                <a:ln>
                  <a:noFill/>
                </a:ln>
                <a:solidFill>
                  <a:schemeClr val="tx1"/>
                </a:solidFill>
                <a:effectLst/>
                <a:uLnTx/>
                <a:uFillTx/>
                <a:latin typeface="方正姚体" panose="02010601030101010101" pitchFamily="2" charset="-122"/>
                <a:ea typeface="方正姚体" panose="02010601030101010101" pitchFamily="2" charset="-122"/>
                <a:cs typeface="+mn-cs"/>
              </a:endParaRPr>
            </a:p>
          </p:txBody>
        </p:sp>
        <p:sp>
          <p:nvSpPr>
            <p:cNvPr id="17" name="TextBox 2"/>
            <p:cNvSpPr txBox="1">
              <a:spLocks noChangeArrowheads="1"/>
            </p:cNvSpPr>
            <p:nvPr/>
          </p:nvSpPr>
          <p:spPr bwMode="auto">
            <a:xfrm>
              <a:off x="701087" y="492008"/>
              <a:ext cx="3610001" cy="307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Massive Data Computing Lab @ HIT</a:t>
              </a:r>
              <a:endParaRPr kumimoji="1" lang="en-US" altLang="zh-CN" sz="1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1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dirty="0"/>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10" name="Date Placeholder 2"/>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4"/>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3" name="页脚占位符 2"/>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lvl1pPr>
              <a:defRPr b="1">
                <a:solidFill>
                  <a:srgbClr val="0070C0"/>
                </a:solidFill>
              </a:defRPr>
            </a:lvl1pPr>
          </a:lstStyle>
          <a:p>
            <a:r>
              <a:rPr lang="en-US" altLang="zh-CN" smtClean="0"/>
              <a:t>Click to edit Master title style</a:t>
            </a:r>
            <a:endParaRPr lang="en-US" dirty="0"/>
          </a:p>
        </p:txBody>
      </p:sp>
      <p:sp>
        <p:nvSpPr>
          <p:cNvPr id="3" name="Content Placeholder 2"/>
          <p:cNvSpPr>
            <a:spLocks noGrp="1"/>
          </p:cNvSpPr>
          <p:nvPr>
            <p:ph idx="1"/>
          </p:nvPr>
        </p:nvSpPr>
        <p:spPr>
          <a:xfrm>
            <a:off x="381000" y="1600200"/>
            <a:ext cx="8229600" cy="45720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10"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endParaRPr lang="en-US" altLang="zh-CN" smtClean="0"/>
          </a:p>
        </p:txBody>
      </p:sp>
      <p:sp>
        <p:nvSpPr>
          <p:cNvPr id="10"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10" name="Date Placeholder 6"/>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8"/>
          <p:cNvSpPr>
            <a:spLocks noGrp="1"/>
          </p:cNvSpPr>
          <p:nvPr>
            <p:ph type="sldNum" sz="quarter" idx="1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7" name="页脚占位符 6"/>
          <p:cNvSpPr>
            <a:spLocks noGrp="1"/>
          </p:cNvSpPr>
          <p:nvPr>
            <p:ph type="ftr" sz="quarter" idx="15"/>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10" name="Date Placeholder 2"/>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4"/>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3" name="页脚占位符 2"/>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10"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2" name="页脚占位符 1"/>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10" name="Date Placeholder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5" name="页脚占位符 4"/>
          <p:cNvSpPr>
            <a:spLocks noGrp="1"/>
          </p:cNvSpPr>
          <p:nvPr>
            <p:ph type="ftr"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10" name="Date Placeholder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5" name="页脚占位符 4"/>
          <p:cNvSpPr>
            <a:spLocks noGrp="1"/>
          </p:cNvSpPr>
          <p:nvPr>
            <p:ph type="ftr"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10"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10"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10"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2" name="页脚占位符 1"/>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10" name="Rectangle 6"/>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objOnly">
  <p:cSld name="Content">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10" name="Rectangle 6"/>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xAndObj">
  <p:cSld name="Title, Text,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685800" y="1981200"/>
            <a:ext cx="3810000" cy="41148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10" name="Rectangle 6"/>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10" name="Date Placeholder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5" name="页脚占位符 4"/>
          <p:cNvSpPr>
            <a:spLocks noGrp="1"/>
          </p:cNvSpPr>
          <p:nvPr>
            <p:ph type="ftr"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10" name="Date Placeholder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5" name="页脚占位符 4"/>
          <p:cNvSpPr>
            <a:spLocks noGrp="1"/>
          </p:cNvSpPr>
          <p:nvPr>
            <p:ph type="ftr"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2" Type="http://schemas.openxmlformats.org/officeDocument/2006/relationships/theme" Target="../theme/theme2.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2" Type="http://schemas.openxmlformats.org/officeDocument/2006/relationships/theme" Target="../theme/theme3.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2" Type="http://schemas.openxmlformats.org/officeDocument/2006/relationships/theme" Target="../theme/theme4.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 Type="http://schemas.openxmlformats.org/officeDocument/2006/relationships/slideLayout" Target="../slideLayouts/slideLayout49.xml"/><Relationship Id="rId12" Type="http://schemas.openxmlformats.org/officeDocument/2006/relationships/theme" Target="../theme/theme5.xml"/><Relationship Id="rId11" Type="http://schemas.openxmlformats.org/officeDocument/2006/relationships/slideLayout" Target="../slideLayouts/slideLayout58.xml"/><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7.xml"/><Relationship Id="rId8" Type="http://schemas.openxmlformats.org/officeDocument/2006/relationships/slideLayout" Target="../slideLayouts/slideLayout66.xml"/><Relationship Id="rId7" Type="http://schemas.openxmlformats.org/officeDocument/2006/relationships/slideLayout" Target="../slideLayouts/slideLayout65.xml"/><Relationship Id="rId6" Type="http://schemas.openxmlformats.org/officeDocument/2006/relationships/slideLayout" Target="../slideLayouts/slideLayout64.xml"/><Relationship Id="rId5" Type="http://schemas.openxmlformats.org/officeDocument/2006/relationships/slideLayout" Target="../slideLayouts/slideLayout63.xml"/><Relationship Id="rId4" Type="http://schemas.openxmlformats.org/officeDocument/2006/relationships/slideLayout" Target="../slideLayouts/slideLayout62.xml"/><Relationship Id="rId3" Type="http://schemas.openxmlformats.org/officeDocument/2006/relationships/slideLayout" Target="../slideLayouts/slideLayout61.xml"/><Relationship Id="rId2" Type="http://schemas.openxmlformats.org/officeDocument/2006/relationships/slideLayout" Target="../slideLayouts/slideLayout60.xml"/><Relationship Id="rId16" Type="http://schemas.openxmlformats.org/officeDocument/2006/relationships/theme" Target="../theme/theme6.xml"/><Relationship Id="rId15" Type="http://schemas.openxmlformats.org/officeDocument/2006/relationships/image" Target="../media/image1.png"/><Relationship Id="rId14" Type="http://schemas.openxmlformats.org/officeDocument/2006/relationships/slideLayout" Target="../slideLayouts/slideLayout72.xml"/><Relationship Id="rId13" Type="http://schemas.openxmlformats.org/officeDocument/2006/relationships/slideLayout" Target="../slideLayouts/slideLayout71.xml"/><Relationship Id="rId12" Type="http://schemas.openxmlformats.org/officeDocument/2006/relationships/slideLayout" Target="../slideLayouts/slideLayout70.xml"/><Relationship Id="rId11" Type="http://schemas.openxmlformats.org/officeDocument/2006/relationships/slideLayout" Target="../slideLayouts/slideLayout69.xml"/><Relationship Id="rId10" Type="http://schemas.openxmlformats.org/officeDocument/2006/relationships/slideLayout" Target="../slideLayouts/slideLayout68.xml"/><Relationship Id="rId1"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lstStyle/>
          <a:p>
            <a:pPr lvl="0"/>
            <a:r>
              <a:rPr lang="en-US" altLang="zh-CN" dirty="0"/>
              <a:t>Click to edit Master title style</a:t>
            </a:r>
            <a:endParaRPr lang="en-US" altLang="zh-CN"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dirty="0">
                <a:solidFill>
                  <a:schemeClr val="tx1">
                    <a:tint val="75000"/>
                  </a:schemeClr>
                </a:solidFill>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grpSp>
        <p:nvGrpSpPr>
          <p:cNvPr id="1031" name="组合 9"/>
          <p:cNvGrpSpPr/>
          <p:nvPr/>
        </p:nvGrpSpPr>
        <p:grpSpPr>
          <a:xfrm>
            <a:off x="-1587" y="-12700"/>
            <a:ext cx="9145587" cy="6897688"/>
            <a:chOff x="-1588" y="-12700"/>
            <a:chExt cx="9146151" cy="6898084"/>
          </a:xfrm>
        </p:grpSpPr>
        <p:sp>
          <p:nvSpPr>
            <p:cNvPr id="12" name="Freeform 3"/>
            <p:cNvSpPr/>
            <p:nvPr/>
          </p:nvSpPr>
          <p:spPr>
            <a:xfrm>
              <a:off x="0" y="-12700"/>
              <a:ext cx="9144563" cy="6858394"/>
            </a:xfrm>
            <a:custGeom>
              <a:avLst/>
              <a:gdLst>
                <a:gd name="connsiteX0" fmla="*/ 0 w 9144000"/>
                <a:gd name="connsiteY0" fmla="*/ 0 h 6858000"/>
                <a:gd name="connsiteX1" fmla="*/ 0 w 9144000"/>
                <a:gd name="connsiteY1" fmla="*/ 6857999 h 6858000"/>
                <a:gd name="connsiteX2" fmla="*/ 9143999 w 9144000"/>
                <a:gd name="connsiteY2" fmla="*/ 6857999 h 6858000"/>
                <a:gd name="connsiteX3" fmla="*/ 9143999 w 9144000"/>
                <a:gd name="connsiteY3" fmla="*/ 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0" y="6857999"/>
                  </a:lnTo>
                  <a:lnTo>
                    <a:pt x="9143999" y="6857999"/>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pic>
          <p:nvPicPr>
            <p:cNvPr id="1033" name="图片 13"/>
            <p:cNvPicPr>
              <a:picLocks noChangeAspect="1"/>
            </p:cNvPicPr>
            <p:nvPr/>
          </p:nvPicPr>
          <p:blipFill>
            <a:blip r:embed="rId15"/>
            <a:stretch>
              <a:fillRect/>
            </a:stretch>
          </p:blipFill>
          <p:spPr>
            <a:xfrm>
              <a:off x="-1588" y="3227784"/>
              <a:ext cx="9144000" cy="3657600"/>
            </a:xfrm>
            <a:prstGeom prst="rect">
              <a:avLst/>
            </a:prstGeom>
            <a:noFill/>
            <a:ln w="9525">
              <a:noFill/>
            </a:ln>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2051"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1"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1"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latin typeface="Calibri" panose="020F0502020204030204" pitchFamily="34" charset="0"/>
              </a:defRPr>
            </a:lvl1pPr>
          </a:lstStyle>
          <a:p>
            <a:pPr lvl="0" eaLnBrk="1" hangingPunct="1"/>
            <a:fld id="{9A0DB2DC-4C9A-4742-B13C-FB6460FD3503}" type="slidenum">
              <a:rPr lang="en-US" altLang="zh-CN" dirty="0"/>
            </a:fld>
            <a:endParaRPr lang="en-US" altLang="zh-CN"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hf sldNum="0" hdr="0" ftr="0" dt="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defTabSz="457200"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defTabSz="457200"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defTabSz="457200"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defTabSz="457200"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3075"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914400">
              <a:defRPr sz="1200">
                <a:solidFill>
                  <a:srgbClr val="898989"/>
                </a:solidFill>
                <a:latin typeface="Calibri" panose="020F0502020204030204" pitchFamily="34" charset="0"/>
                <a:ea typeface="宋体" panose="02010600030101010101" pitchFamily="2"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宋体" panose="02010600030101010101"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defTabSz="914400" fontAlgn="auto">
              <a:spcBef>
                <a:spcPts val="0"/>
              </a:spcBef>
              <a:spcAft>
                <a:spcPts val="0"/>
              </a:spcAft>
              <a:defRPr sz="1200">
                <a:solidFill>
                  <a:prstClr val="black">
                    <a:tint val="75000"/>
                  </a:prst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ea typeface="宋体" panose="02010600030101010101" pitchFamily="2" charset="-122"/>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宋体" panose="02010600030101010101" pitchFamily="2" charset="-122"/>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宋体" panose="02010600030101010101" pitchFamily="2" charset="-122"/>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4099"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1"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1"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latin typeface="Calibri" panose="020F0502020204030204" pitchFamily="34" charset="0"/>
              </a:defRPr>
            </a:lvl1pPr>
          </a:lstStyle>
          <a:p>
            <a:pPr lvl="0" eaLnBrk="1" hangingPunct="1"/>
            <a:fld id="{9A0DB2DC-4C9A-4742-B13C-FB6460FD3503}" type="slidenum">
              <a:rPr lang="en-US" altLang="zh-CN" dirty="0"/>
            </a:fld>
            <a:endParaRPr lang="en-US" altLang="zh-CN"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defTabSz="457200"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defTabSz="457200"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defTabSz="457200"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defTabSz="457200"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5123"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914400">
              <a:defRPr sz="1200">
                <a:solidFill>
                  <a:srgbClr val="898989"/>
                </a:solidFill>
                <a:latin typeface="Calibri" panose="020F0502020204030204" pitchFamily="34" charset="0"/>
                <a:ea typeface="宋体" panose="02010600030101010101" pitchFamily="2"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宋体" panose="02010600030101010101"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defTabSz="914400" fontAlgn="auto">
              <a:spcBef>
                <a:spcPts val="0"/>
              </a:spcBef>
              <a:spcAft>
                <a:spcPts val="0"/>
              </a:spcAft>
              <a:defRPr sz="1200">
                <a:solidFill>
                  <a:prstClr val="black">
                    <a:tint val="75000"/>
                  </a:prst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ea typeface="宋体" panose="02010600030101010101" pitchFamily="2" charset="-122"/>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宋体" panose="02010600030101010101" pitchFamily="2" charset="-122"/>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宋体" panose="02010600030101010101" pitchFamily="2" charset="-122"/>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lstStyle/>
          <a:p>
            <a:pPr lvl="0"/>
            <a:r>
              <a:rPr lang="en-US" altLang="zh-CN" dirty="0"/>
              <a:t>Click to edit Master title style</a:t>
            </a:r>
            <a:endParaRPr lang="en-US" altLang="zh-CN"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dirty="0">
                <a:solidFill>
                  <a:schemeClr val="tx1">
                    <a:tint val="75000"/>
                  </a:schemeClr>
                </a:solidFill>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grpSp>
        <p:nvGrpSpPr>
          <p:cNvPr id="1031" name="组合 9"/>
          <p:cNvGrpSpPr/>
          <p:nvPr/>
        </p:nvGrpSpPr>
        <p:grpSpPr>
          <a:xfrm>
            <a:off x="-1587" y="-12700"/>
            <a:ext cx="9145587" cy="6897688"/>
            <a:chOff x="-1588" y="-12700"/>
            <a:chExt cx="9146151" cy="6898084"/>
          </a:xfrm>
        </p:grpSpPr>
        <p:sp>
          <p:nvSpPr>
            <p:cNvPr id="12" name="Freeform 3"/>
            <p:cNvSpPr/>
            <p:nvPr/>
          </p:nvSpPr>
          <p:spPr>
            <a:xfrm>
              <a:off x="0" y="-12700"/>
              <a:ext cx="9144563" cy="6858394"/>
            </a:xfrm>
            <a:custGeom>
              <a:avLst/>
              <a:gdLst>
                <a:gd name="connsiteX0" fmla="*/ 0 w 9144000"/>
                <a:gd name="connsiteY0" fmla="*/ 0 h 6858000"/>
                <a:gd name="connsiteX1" fmla="*/ 0 w 9144000"/>
                <a:gd name="connsiteY1" fmla="*/ 6857999 h 6858000"/>
                <a:gd name="connsiteX2" fmla="*/ 9143999 w 9144000"/>
                <a:gd name="connsiteY2" fmla="*/ 6857999 h 6858000"/>
                <a:gd name="connsiteX3" fmla="*/ 9143999 w 9144000"/>
                <a:gd name="connsiteY3" fmla="*/ 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0" y="6857999"/>
                  </a:lnTo>
                  <a:lnTo>
                    <a:pt x="9143999" y="6857999"/>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pic>
          <p:nvPicPr>
            <p:cNvPr id="1033" name="图片 13"/>
            <p:cNvPicPr>
              <a:picLocks noChangeAspect="1"/>
            </p:cNvPicPr>
            <p:nvPr/>
          </p:nvPicPr>
          <p:blipFill>
            <a:blip r:embed="rId15"/>
            <a:stretch>
              <a:fillRect/>
            </a:stretch>
          </p:blipFill>
          <p:spPr>
            <a:xfrm>
              <a:off x="-1588" y="3227784"/>
              <a:ext cx="9144000" cy="3657600"/>
            </a:xfrm>
            <a:prstGeom prst="rect">
              <a:avLst/>
            </a:prstGeom>
            <a:noFill/>
            <a:ln w="9525">
              <a:noFill/>
            </a:ln>
          </p:spPr>
        </p:pic>
      </p:gr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65.xml"/><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5.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65.xml"/><Relationship Id="rId2" Type="http://schemas.openxmlformats.org/officeDocument/2006/relationships/image" Target="../media/image7.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5.xml"/><Relationship Id="rId1" Type="http://schemas.openxmlformats.org/officeDocument/2006/relationships/image" Target="../media/image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2.xml"/><Relationship Id="rId2" Type="http://schemas.openxmlformats.org/officeDocument/2006/relationships/image" Target="../media/image9.wmf"/><Relationship Id="rId1"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png"/></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22.wmf"/><Relationship Id="rId1" Type="http://schemas.openxmlformats.org/officeDocument/2006/relationships/oleObject" Target="../embeddings/oleObject4.bin"/></Relationships>
</file>

<file path=ppt/slides/_rels/slide58.xml.rels><?xml version="1.0" encoding="UTF-8" standalone="yes"?>
<Relationships xmlns="http://schemas.openxmlformats.org/package/2006/relationships"><Relationship Id="rId7" Type="http://schemas.openxmlformats.org/officeDocument/2006/relationships/notesSlide" Target="../notesSlides/notesSlide43.xml"/><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24.wmf"/><Relationship Id="rId3" Type="http://schemas.openxmlformats.org/officeDocument/2006/relationships/oleObject" Target="../embeddings/Document2.doc"/><Relationship Id="rId2" Type="http://schemas.openxmlformats.org/officeDocument/2006/relationships/image" Target="../media/image23.emf"/><Relationship Id="rId1" Type="http://schemas.openxmlformats.org/officeDocument/2006/relationships/oleObject" Target="../embeddings/Document1.doc"/></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25.wmf"/><Relationship Id="rId1" Type="http://schemas.openxmlformats.org/officeDocument/2006/relationships/oleObject" Target="../embeddings/Document3.doc"/></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7" Type="http://schemas.openxmlformats.org/officeDocument/2006/relationships/notesSlide" Target="../notesSlides/notesSlide44.xml"/><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27.emf"/><Relationship Id="rId3" Type="http://schemas.openxmlformats.org/officeDocument/2006/relationships/oleObject" Target="../embeddings/Document5.doc"/><Relationship Id="rId2" Type="http://schemas.openxmlformats.org/officeDocument/2006/relationships/image" Target="../media/image26.emf"/><Relationship Id="rId1" Type="http://schemas.openxmlformats.org/officeDocument/2006/relationships/oleObject" Target="../embeddings/Document4.doc"/></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2.xml.rels><?xml version="1.0" encoding="UTF-8" standalone="yes"?>
<Relationships xmlns="http://schemas.openxmlformats.org/package/2006/relationships"><Relationship Id="rId8" Type="http://schemas.openxmlformats.org/officeDocument/2006/relationships/notesSlide" Target="../notesSlides/notesSlide45.xml"/><Relationship Id="rId7" Type="http://schemas.openxmlformats.org/officeDocument/2006/relationships/vmlDrawing" Target="../drawings/vmlDrawing8.vml"/><Relationship Id="rId6" Type="http://schemas.openxmlformats.org/officeDocument/2006/relationships/slideLayout" Target="../slideLayouts/slideLayout7.xml"/><Relationship Id="rId5" Type="http://schemas.openxmlformats.org/officeDocument/2006/relationships/image" Target="../media/image30.wmf"/><Relationship Id="rId4" Type="http://schemas.openxmlformats.org/officeDocument/2006/relationships/oleObject" Target="../embeddings/oleObject6.bin"/><Relationship Id="rId3" Type="http://schemas.openxmlformats.org/officeDocument/2006/relationships/image" Target="../media/image29.wmf"/><Relationship Id="rId2" Type="http://schemas.openxmlformats.org/officeDocument/2006/relationships/oleObject" Target="../embeddings/oleObject5.bin"/><Relationship Id="rId1" Type="http://schemas.openxmlformats.org/officeDocument/2006/relationships/image" Target="../media/image2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7" Type="http://schemas.openxmlformats.org/officeDocument/2006/relationships/notesSlide" Target="../notesSlides/notesSlide48.xml"/><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image" Target="../media/image32.wmf"/><Relationship Id="rId3" Type="http://schemas.openxmlformats.org/officeDocument/2006/relationships/oleObject" Target="../embeddings/oleObject8.bin"/><Relationship Id="rId2" Type="http://schemas.openxmlformats.org/officeDocument/2006/relationships/image" Target="../media/image31.wmf"/><Relationship Id="rId1" Type="http://schemas.openxmlformats.org/officeDocument/2006/relationships/oleObject" Target="../embeddings/oleObject7.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33.wmf"/><Relationship Id="rId1" Type="http://schemas.openxmlformats.org/officeDocument/2006/relationships/oleObject" Target="../embeddings/oleObject9.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Document6.doc"/></Relationships>
</file>

<file path=ppt/slides/_rels/slide75.xml.rels><?xml version="1.0" encoding="UTF-8" standalone="yes"?>
<Relationships xmlns="http://schemas.openxmlformats.org/package/2006/relationships"><Relationship Id="rId9" Type="http://schemas.openxmlformats.org/officeDocument/2006/relationships/notesSlide" Target="../notesSlides/notesSlide57.xml"/><Relationship Id="rId8" Type="http://schemas.openxmlformats.org/officeDocument/2006/relationships/vmlDrawing" Target="../drawings/vmlDrawing12.vml"/><Relationship Id="rId7"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oleObject" Target="../embeddings/Document7.doc"/><Relationship Id="rId4" Type="http://schemas.openxmlformats.org/officeDocument/2006/relationships/image" Target="../media/image37.wmf"/><Relationship Id="rId3" Type="http://schemas.openxmlformats.org/officeDocument/2006/relationships/oleObject" Target="../embeddings/oleObject11.bin"/><Relationship Id="rId2" Type="http://schemas.openxmlformats.org/officeDocument/2006/relationships/image" Target="../media/image36.wmf"/><Relationship Id="rId1" Type="http://schemas.openxmlformats.org/officeDocument/2006/relationships/oleObject" Target="../embeddings/oleObject10.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39.emf"/><Relationship Id="rId1" Type="http://schemas.openxmlformats.org/officeDocument/2006/relationships/oleObject" Target="../embeddings/Document8.doc"/></Relationships>
</file>

<file path=ppt/slides/_rels/slide78.xml.rels><?xml version="1.0" encoding="UTF-8" standalone="yes"?>
<Relationships xmlns="http://schemas.openxmlformats.org/package/2006/relationships"><Relationship Id="rId6" Type="http://schemas.openxmlformats.org/officeDocument/2006/relationships/notesSlide" Target="../notesSlides/notesSlide59.xml"/><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image" Target="../media/image41.wmf"/><Relationship Id="rId2" Type="http://schemas.openxmlformats.org/officeDocument/2006/relationships/oleObject" Target="../embeddings/oleObject12.bin"/><Relationship Id="rId1" Type="http://schemas.openxmlformats.org/officeDocument/2006/relationships/image" Target="../media/image40.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90" name="图片 13" descr="HIT"/>
          <p:cNvPicPr>
            <a:picLocks noChangeAspect="1"/>
          </p:cNvPicPr>
          <p:nvPr/>
        </p:nvPicPr>
        <p:blipFill>
          <a:blip r:embed="rId1">
            <a:clrChange>
              <a:clrFrom>
                <a:srgbClr val="FFFFFF"/>
              </a:clrFrom>
              <a:clrTo>
                <a:srgbClr val="FFFFFF">
                  <a:alpha val="0"/>
                </a:srgbClr>
              </a:clrTo>
            </a:clrChange>
          </a:blip>
          <a:stretch>
            <a:fillRect/>
          </a:stretch>
        </p:blipFill>
        <p:spPr>
          <a:xfrm>
            <a:off x="78105" y="47625"/>
            <a:ext cx="2734945" cy="431800"/>
          </a:xfrm>
          <a:prstGeom prst="rect">
            <a:avLst/>
          </a:prstGeom>
          <a:noFill/>
          <a:ln w="9525">
            <a:noFill/>
          </a:ln>
        </p:spPr>
      </p:pic>
      <p:sp>
        <p:nvSpPr>
          <p:cNvPr id="9" name="TextBox 9"/>
          <p:cNvSpPr txBox="1">
            <a:spLocks noChangeArrowheads="1"/>
          </p:cNvSpPr>
          <p:nvPr/>
        </p:nvSpPr>
        <p:spPr bwMode="auto">
          <a:xfrm>
            <a:off x="1282700" y="1404938"/>
            <a:ext cx="6873875" cy="193833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cs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4000" b="1" i="0" u="none" strike="noStrike" kern="12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rPr>
              <a:t>算法设计与分析</a:t>
            </a:r>
            <a:endParaRPr kumimoji="1" lang="en-US" altLang="zh-CN" sz="4000" b="1" i="0" u="none" strike="noStrike" kern="12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1" lang="en-US" altLang="zh-CN" sz="40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4000" b="1" i="0" u="none" strike="noStrike" kern="1200" cap="none" spc="0" normalizeH="0" baseline="0" noProof="0" dirty="0" smtClean="0">
                <a:ln>
                  <a:noFill/>
                </a:ln>
                <a:solidFill>
                  <a:srgbClr val="1A9EE9"/>
                </a:solidFill>
                <a:effectLst/>
                <a:uLnTx/>
                <a:uFillTx/>
                <a:latin typeface="华文琥珀" panose="02010800040101010101" pitchFamily="2" charset="-122"/>
                <a:ea typeface="华文琥珀" panose="02010800040101010101" pitchFamily="2" charset="-122"/>
                <a:cs typeface="+mn-cs"/>
              </a:rPr>
              <a:t>第三章 排序与分治法</a:t>
            </a:r>
            <a:endParaRPr kumimoji="1" lang="zh-CN" altLang="en-US" sz="4000" b="1" i="0" u="none" strike="noStrike" kern="1200" cap="none" spc="0" normalizeH="0" baseline="0" noProof="0" dirty="0">
              <a:ln>
                <a:noFill/>
              </a:ln>
              <a:solidFill>
                <a:srgbClr val="1A9EE9"/>
              </a:solidFill>
              <a:effectLst/>
              <a:uLnTx/>
              <a:uFillTx/>
              <a:latin typeface="华文琥珀" panose="02010800040101010101" pitchFamily="2" charset="-122"/>
              <a:ea typeface="华文琥珀" panose="02010800040101010101" pitchFamily="2" charset="-122"/>
              <a:cs typeface="+mn-cs"/>
            </a:endParaRPr>
          </a:p>
        </p:txBody>
      </p:sp>
      <p:sp>
        <p:nvSpPr>
          <p:cNvPr id="41989" name="TextBox 8"/>
          <p:cNvSpPr txBox="1"/>
          <p:nvPr/>
        </p:nvSpPr>
        <p:spPr>
          <a:xfrm>
            <a:off x="1479550" y="3948113"/>
            <a:ext cx="6330950" cy="95313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zh-CN" altLang="en-US" sz="2800" dirty="0"/>
              <a:t>哈尔滨工业大学</a:t>
            </a:r>
            <a:endParaRPr lang="en-US" altLang="zh-CN" sz="2800" dirty="0"/>
          </a:p>
          <a:p>
            <a:pPr marL="0" lvl="0" indent="0" algn="ctr">
              <a:spcBef>
                <a:spcPct val="0"/>
              </a:spcBef>
              <a:buNone/>
            </a:pPr>
            <a:r>
              <a:rPr lang="zh-CN" altLang="en-US" sz="2800" dirty="0"/>
              <a:t>何震宇</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sz="half" idx="1"/>
          </p:nvPr>
        </p:nvSpPr>
        <p:spPr>
          <a:xfrm>
            <a:off x="666750" y="1700213"/>
            <a:ext cx="8275638" cy="3268663"/>
          </a:xfrm>
        </p:spPr>
        <p:txBody>
          <a:bodyPr vert="horz" wrap="square" lIns="91440" tIns="45720" rIns="91440" bIns="45720" numCol="1" rtlCol="0" anchor="t" anchorCtr="0" compatLnSpc="1">
            <a:normAutofit fontScale="92500" lnSpcReduction="10000"/>
          </a:bodyPr>
          <a:lstStyle/>
          <a:p>
            <a:pPr marL="2057400" marR="0" lvl="4" indent="-228600" algn="just" defTabSz="914400" rtl="0" eaLnBrk="1" fontAlgn="auto" latinLnBrk="0" hangingPunct="1">
              <a:lnSpc>
                <a:spcPct val="100000"/>
              </a:lnSpc>
              <a:spcBef>
                <a:spcPct val="20000"/>
              </a:spcBef>
              <a:spcAft>
                <a:spcPts val="0"/>
              </a:spcAft>
              <a:buClrTx/>
              <a:buSzTx/>
              <a:buFontTx/>
              <a:buNone/>
              <a:defRPr/>
            </a:pPr>
            <a:endParaRPr kumimoji="0" lang="en-US" altLang="zh-CN" sz="2000" b="1" i="0" u="none" strike="noStrike" kern="1200" cap="none" spc="0" normalizeH="0" baseline="0" noProof="0" smtClean="0">
              <a:ln>
                <a:noFill/>
              </a:ln>
              <a:solidFill>
                <a:schemeClr val="accent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设计过程分为三个阶段</a:t>
            </a:r>
            <a:endPar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742950" marR="0" lvl="1" indent="-28575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Monotype Corsiva" panose="03010101010201010101" pitchFamily="66" charset="0"/>
                <a:ea typeface="华文行楷" panose="02010800040101010101" pitchFamily="2" charset="-122"/>
                <a:cs typeface="+mn-cs"/>
              </a:rPr>
              <a:t>Divide</a:t>
            </a: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宋体" panose="02010600030101010101" pitchFamily="2" charset="-122"/>
                <a:ea typeface="+mn-ea"/>
                <a:cs typeface="+mn-cs"/>
              </a:rPr>
              <a:t>： </a:t>
            </a: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整个问题划分为多个子问题</a:t>
            </a:r>
            <a:endPar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742950" marR="0" lvl="1" indent="-28575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Monotype Corsiva" panose="03010101010201010101" pitchFamily="66" charset="0"/>
                <a:ea typeface="华文行楷" panose="02010800040101010101" pitchFamily="2" charset="-122"/>
                <a:cs typeface="+mn-cs"/>
              </a:rPr>
              <a:t>Conquer</a:t>
            </a: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宋体" panose="02010600030101010101" pitchFamily="2" charset="-122"/>
                <a:ea typeface="+mn-ea"/>
                <a:cs typeface="+mn-cs"/>
              </a:rPr>
              <a:t>：</a:t>
            </a: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求解各子问题</a:t>
            </a:r>
            <a:r>
              <a:rPr kumimoji="0"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a:t>
            </a: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递归调用正设计的算法</a:t>
            </a:r>
            <a:r>
              <a:rPr kumimoji="0"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a:t>
            </a:r>
            <a:endParaRPr kumimoji="0"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742950" marR="0" lvl="1" indent="-28575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Monotype Corsiva" panose="03010101010201010101" pitchFamily="66" charset="0"/>
                <a:ea typeface="华文行楷" panose="02010800040101010101" pitchFamily="2" charset="-122"/>
                <a:cs typeface="+mn-cs"/>
              </a:rPr>
              <a:t>Combine</a:t>
            </a: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宋体" panose="02010600030101010101" pitchFamily="2" charset="-122"/>
                <a:ea typeface="+mn-ea"/>
                <a:cs typeface="+mn-cs"/>
              </a:rPr>
              <a:t>：</a:t>
            </a: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合并子问题的解</a:t>
            </a:r>
            <a:r>
              <a:rPr kumimoji="0"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a:t>
            </a: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形成原始问题的解</a:t>
            </a:r>
            <a:endPar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pic>
        <p:nvPicPr>
          <p:cNvPr id="51203" name="Picture 4" descr="BD21313_"/>
          <p:cNvPicPr>
            <a:picLocks noGrp="1" noChangeAspect="1"/>
          </p:cNvPicPr>
          <p:nvPr>
            <p:ph sz="half" idx="2"/>
          </p:nvPr>
        </p:nvPicPr>
        <p:blipFill>
          <a:blip r:embed="rId1"/>
          <a:srcRect/>
          <a:stretch>
            <a:fillRect/>
          </a:stretch>
        </p:blipFill>
        <p:spPr>
          <a:xfrm>
            <a:off x="2779713" y="1092200"/>
            <a:ext cx="6364287" cy="176213"/>
          </a:xfrm>
        </p:spPr>
      </p:pic>
      <p:sp>
        <p:nvSpPr>
          <p:cNvPr id="77827" name="Text Box 3"/>
          <p:cNvSpPr txBox="1">
            <a:spLocks noChangeArrowheads="1"/>
          </p:cNvSpPr>
          <p:nvPr/>
        </p:nvSpPr>
        <p:spPr bwMode="auto">
          <a:xfrm>
            <a:off x="2780030" y="390525"/>
            <a:ext cx="5657850" cy="7016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marR="0" algn="l" defTabSz="914400">
              <a:buClrTx/>
              <a:buSzTx/>
              <a:buFontTx/>
              <a:buNone/>
              <a:defRPr/>
            </a:pPr>
            <a:r>
              <a:rPr kumimoji="1" lang="en-US" altLang="zh-CN" sz="4000" b="1" kern="1200" cap="none" spc="0" normalizeH="0" baseline="0" noProof="0">
                <a:solidFill>
                  <a:srgbClr val="663300"/>
                </a:solidFill>
                <a:effectLst>
                  <a:outerShdw blurRad="38100" dist="38100" dir="2700000" algn="tl">
                    <a:srgbClr val="C0C0C0"/>
                  </a:outerShdw>
                </a:effectLst>
                <a:latin typeface="Monotype Corsiva" panose="03010101010201010101" pitchFamily="66" charset="0"/>
                <a:ea typeface="楷体_GB2312" pitchFamily="49" charset="-122"/>
                <a:cs typeface="+mn-cs"/>
              </a:rPr>
              <a:t>Divide-and-Conquer</a:t>
            </a:r>
            <a:r>
              <a:rPr kumimoji="1" lang="zh-CN" altLang="en-US" sz="4000" b="1" kern="1200" cap="none" spc="0" normalizeH="0" baseline="0" noProof="0">
                <a:solidFill>
                  <a:srgbClr val="663300"/>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mn-cs"/>
              </a:rPr>
              <a:t>算法的设计</a:t>
            </a:r>
            <a:endParaRPr kumimoji="1" lang="zh-CN" altLang="en-US" sz="4000" b="1" kern="1200" cap="none" spc="0" normalizeH="0" baseline="0" noProof="0">
              <a:solidFill>
                <a:srgbClr val="663300"/>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2843213" y="188913"/>
            <a:ext cx="2751138" cy="576263"/>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rPr>
              <a:t>原始问题</a:t>
            </a:r>
            <a:endPar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endParaRPr>
          </a:p>
        </p:txBody>
      </p:sp>
      <p:sp>
        <p:nvSpPr>
          <p:cNvPr id="78851" name="Oval 3"/>
          <p:cNvSpPr>
            <a:spLocks noChangeArrowheads="1"/>
          </p:cNvSpPr>
          <p:nvPr/>
        </p:nvSpPr>
        <p:spPr bwMode="auto">
          <a:xfrm>
            <a:off x="1435100" y="2924175"/>
            <a:ext cx="1600200" cy="503238"/>
          </a:xfrm>
          <a:prstGeom prst="ellipse">
            <a:avLst/>
          </a:prstGeom>
          <a:solidFill>
            <a:srgbClr val="FF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华文行楷" panose="02010800040101010101" pitchFamily="2" charset="-122"/>
                <a:cs typeface="+mn-cs"/>
              </a:rPr>
              <a:t>求解子问题</a:t>
            </a:r>
            <a:endParaRPr kumimoji="0" lang="zh-CN" altLang="en-US"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华文行楷" panose="02010800040101010101" pitchFamily="2" charset="-122"/>
              <a:cs typeface="+mn-cs"/>
            </a:endParaRPr>
          </a:p>
        </p:txBody>
      </p:sp>
      <p:sp>
        <p:nvSpPr>
          <p:cNvPr id="78852" name="Rectangle 4"/>
          <p:cNvSpPr>
            <a:spLocks noChangeArrowheads="1"/>
          </p:cNvSpPr>
          <p:nvPr/>
        </p:nvSpPr>
        <p:spPr bwMode="auto">
          <a:xfrm>
            <a:off x="1692275" y="2205038"/>
            <a:ext cx="1087438" cy="431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rPr>
              <a:t>子问题</a:t>
            </a:r>
            <a:endPar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endParaRPr>
          </a:p>
        </p:txBody>
      </p:sp>
      <p:sp>
        <p:nvSpPr>
          <p:cNvPr id="78853" name="Rectangle 5"/>
          <p:cNvSpPr>
            <a:spLocks noChangeArrowheads="1"/>
          </p:cNvSpPr>
          <p:nvPr/>
        </p:nvSpPr>
        <p:spPr bwMode="auto">
          <a:xfrm>
            <a:off x="3676650" y="2205038"/>
            <a:ext cx="1087438" cy="431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rPr>
              <a:t>子问题</a:t>
            </a:r>
            <a:endPar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endParaRPr>
          </a:p>
        </p:txBody>
      </p:sp>
      <p:sp>
        <p:nvSpPr>
          <p:cNvPr id="78854" name="Rectangle 6"/>
          <p:cNvSpPr>
            <a:spLocks noChangeArrowheads="1"/>
          </p:cNvSpPr>
          <p:nvPr/>
        </p:nvSpPr>
        <p:spPr bwMode="auto">
          <a:xfrm>
            <a:off x="6108700" y="2205038"/>
            <a:ext cx="1087438" cy="431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rPr>
              <a:t>子问题</a:t>
            </a:r>
            <a:endPar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endParaRPr>
          </a:p>
        </p:txBody>
      </p:sp>
      <p:sp>
        <p:nvSpPr>
          <p:cNvPr id="78855" name="Text Box 7"/>
          <p:cNvSpPr txBox="1">
            <a:spLocks noChangeArrowheads="1"/>
          </p:cNvSpPr>
          <p:nvPr/>
        </p:nvSpPr>
        <p:spPr bwMode="auto">
          <a:xfrm>
            <a:off x="5213350" y="1989138"/>
            <a:ext cx="523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buNone/>
              <a:defRPr/>
            </a:pPr>
            <a:r>
              <a:rPr kumimoji="0" lang="en-US" altLang="zh-CN" sz="32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a:t>
            </a:r>
            <a:endParaRPr kumimoji="0" lang="en-US" altLang="zh-CN" sz="32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78856" name="Oval 8"/>
          <p:cNvSpPr>
            <a:spLocks noChangeArrowheads="1"/>
          </p:cNvSpPr>
          <p:nvPr/>
        </p:nvSpPr>
        <p:spPr bwMode="auto">
          <a:xfrm>
            <a:off x="3421063" y="2925763"/>
            <a:ext cx="1600200" cy="503238"/>
          </a:xfrm>
          <a:prstGeom prst="ellipse">
            <a:avLst/>
          </a:prstGeom>
          <a:solidFill>
            <a:srgbClr val="FF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华文行楷" panose="02010800040101010101" pitchFamily="2" charset="-122"/>
                <a:cs typeface="+mn-cs"/>
              </a:rPr>
              <a:t>求解子问题</a:t>
            </a:r>
            <a:endParaRPr kumimoji="0" lang="zh-CN" altLang="en-US"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华文行楷" panose="02010800040101010101" pitchFamily="2" charset="-122"/>
              <a:cs typeface="+mn-cs"/>
            </a:endParaRPr>
          </a:p>
        </p:txBody>
      </p:sp>
      <p:sp>
        <p:nvSpPr>
          <p:cNvPr id="78857" name="Oval 9"/>
          <p:cNvSpPr>
            <a:spLocks noChangeArrowheads="1"/>
          </p:cNvSpPr>
          <p:nvPr/>
        </p:nvSpPr>
        <p:spPr bwMode="auto">
          <a:xfrm>
            <a:off x="5851525" y="2924175"/>
            <a:ext cx="1600200" cy="503238"/>
          </a:xfrm>
          <a:prstGeom prst="ellipse">
            <a:avLst/>
          </a:prstGeom>
          <a:solidFill>
            <a:srgbClr val="FF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华文行楷" panose="02010800040101010101" pitchFamily="2" charset="-122"/>
                <a:cs typeface="+mn-cs"/>
              </a:rPr>
              <a:t>求解子问题</a:t>
            </a:r>
            <a:endParaRPr kumimoji="0" lang="zh-CN" altLang="en-US"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华文行楷" panose="02010800040101010101" pitchFamily="2" charset="-122"/>
              <a:cs typeface="+mn-cs"/>
            </a:endParaRPr>
          </a:p>
        </p:txBody>
      </p:sp>
      <p:sp>
        <p:nvSpPr>
          <p:cNvPr id="78858" name="Rectangle 10"/>
          <p:cNvSpPr>
            <a:spLocks noChangeArrowheads="1"/>
          </p:cNvSpPr>
          <p:nvPr/>
        </p:nvSpPr>
        <p:spPr bwMode="auto">
          <a:xfrm>
            <a:off x="1627188" y="3860800"/>
            <a:ext cx="1343025" cy="431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rPr>
              <a:t>子问题解</a:t>
            </a:r>
            <a:endPar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endParaRPr>
          </a:p>
        </p:txBody>
      </p:sp>
      <p:sp>
        <p:nvSpPr>
          <p:cNvPr id="78859" name="Rectangle 11"/>
          <p:cNvSpPr>
            <a:spLocks noChangeArrowheads="1"/>
          </p:cNvSpPr>
          <p:nvPr/>
        </p:nvSpPr>
        <p:spPr bwMode="auto">
          <a:xfrm>
            <a:off x="3613150" y="3860800"/>
            <a:ext cx="1343025" cy="431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rPr>
              <a:t>子问题解</a:t>
            </a:r>
            <a:endPar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endParaRPr>
          </a:p>
        </p:txBody>
      </p:sp>
      <p:sp>
        <p:nvSpPr>
          <p:cNvPr id="78860" name="Rectangle 12"/>
          <p:cNvSpPr>
            <a:spLocks noChangeArrowheads="1"/>
          </p:cNvSpPr>
          <p:nvPr/>
        </p:nvSpPr>
        <p:spPr bwMode="auto">
          <a:xfrm>
            <a:off x="6043613" y="3860800"/>
            <a:ext cx="1343025" cy="431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rPr>
              <a:t>子问题解</a:t>
            </a:r>
            <a:endPar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endParaRPr>
          </a:p>
        </p:txBody>
      </p:sp>
      <p:sp>
        <p:nvSpPr>
          <p:cNvPr id="78861" name="Text Box 13"/>
          <p:cNvSpPr txBox="1">
            <a:spLocks noChangeArrowheads="1"/>
          </p:cNvSpPr>
          <p:nvPr/>
        </p:nvSpPr>
        <p:spPr bwMode="auto">
          <a:xfrm>
            <a:off x="5213350" y="3641725"/>
            <a:ext cx="523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buNone/>
              <a:defRPr/>
            </a:pPr>
            <a:r>
              <a:rPr kumimoji="0" lang="en-US" altLang="zh-CN" sz="32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a:t>
            </a:r>
            <a:endParaRPr kumimoji="0" lang="en-US" altLang="zh-CN" sz="32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78862" name="Oval 14"/>
          <p:cNvSpPr>
            <a:spLocks noChangeArrowheads="1"/>
          </p:cNvSpPr>
          <p:nvPr/>
        </p:nvSpPr>
        <p:spPr bwMode="auto">
          <a:xfrm>
            <a:off x="3421063" y="4797425"/>
            <a:ext cx="1728788" cy="574675"/>
          </a:xfrm>
          <a:prstGeom prst="ellipse">
            <a:avLst/>
          </a:prstGeom>
          <a:solidFill>
            <a:srgbClr val="FF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华文行楷" panose="02010800040101010101" pitchFamily="2" charset="-122"/>
                <a:cs typeface="+mn-cs"/>
              </a:rPr>
              <a:t>合并子解</a:t>
            </a:r>
            <a:endParaRPr kumimoji="0" lang="zh-CN" altLang="en-US" sz="32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华文行楷" panose="02010800040101010101" pitchFamily="2" charset="-122"/>
              <a:cs typeface="+mn-cs"/>
            </a:endParaRPr>
          </a:p>
        </p:txBody>
      </p:sp>
      <p:sp>
        <p:nvSpPr>
          <p:cNvPr id="78863" name="Oval 15"/>
          <p:cNvSpPr>
            <a:spLocks noChangeArrowheads="1"/>
          </p:cNvSpPr>
          <p:nvPr/>
        </p:nvSpPr>
        <p:spPr bwMode="auto">
          <a:xfrm>
            <a:off x="3355975" y="1196975"/>
            <a:ext cx="1855788" cy="431800"/>
          </a:xfrm>
          <a:prstGeom prst="ellipse">
            <a:avLst/>
          </a:prstGeom>
          <a:solidFill>
            <a:srgbClr val="FF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华文行楷" panose="02010800040101010101" pitchFamily="2" charset="-122"/>
                <a:cs typeface="+mn-cs"/>
              </a:rPr>
              <a:t>问题分解</a:t>
            </a:r>
            <a:endParaRPr kumimoji="0" lang="zh-CN" altLang="en-US" sz="32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华文行楷" panose="02010800040101010101" pitchFamily="2" charset="-122"/>
              <a:cs typeface="+mn-cs"/>
            </a:endParaRPr>
          </a:p>
        </p:txBody>
      </p:sp>
      <p:sp>
        <p:nvSpPr>
          <p:cNvPr id="78864" name="Line 16"/>
          <p:cNvSpPr/>
          <p:nvPr/>
        </p:nvSpPr>
        <p:spPr>
          <a:xfrm>
            <a:off x="4251325" y="765175"/>
            <a:ext cx="0" cy="431800"/>
          </a:xfrm>
          <a:prstGeom prst="line">
            <a:avLst/>
          </a:prstGeom>
          <a:ln w="28575" cap="sq" cmpd="sng">
            <a:solidFill>
              <a:schemeClr val="accent2"/>
            </a:solidFill>
            <a:prstDash val="solid"/>
            <a:miter/>
            <a:headEnd type="none" w="sm" len="sm"/>
            <a:tailEnd type="triangle" w="sm" len="sm"/>
          </a:ln>
        </p:spPr>
      </p:sp>
      <p:sp>
        <p:nvSpPr>
          <p:cNvPr id="78865" name="Line 17"/>
          <p:cNvSpPr/>
          <p:nvPr/>
        </p:nvSpPr>
        <p:spPr>
          <a:xfrm flipH="1">
            <a:off x="2266950" y="1557338"/>
            <a:ext cx="1346200" cy="647700"/>
          </a:xfrm>
          <a:prstGeom prst="line">
            <a:avLst/>
          </a:prstGeom>
          <a:ln w="28575" cap="sq" cmpd="sng">
            <a:solidFill>
              <a:schemeClr val="accent2"/>
            </a:solidFill>
            <a:prstDash val="solid"/>
            <a:miter/>
            <a:headEnd type="none" w="sm" len="sm"/>
            <a:tailEnd type="triangle" w="sm" len="sm"/>
          </a:ln>
        </p:spPr>
      </p:sp>
      <p:sp>
        <p:nvSpPr>
          <p:cNvPr id="78866" name="Line 18"/>
          <p:cNvSpPr/>
          <p:nvPr/>
        </p:nvSpPr>
        <p:spPr>
          <a:xfrm>
            <a:off x="4251325" y="1628775"/>
            <a:ext cx="0" cy="576263"/>
          </a:xfrm>
          <a:prstGeom prst="line">
            <a:avLst/>
          </a:prstGeom>
          <a:ln w="28575" cap="sq" cmpd="sng">
            <a:solidFill>
              <a:schemeClr val="accent2"/>
            </a:solidFill>
            <a:prstDash val="solid"/>
            <a:miter/>
            <a:headEnd type="none" w="sm" len="sm"/>
            <a:tailEnd type="triangle" w="sm" len="sm"/>
          </a:ln>
        </p:spPr>
      </p:sp>
      <p:sp>
        <p:nvSpPr>
          <p:cNvPr id="78867" name="Line 19"/>
          <p:cNvSpPr/>
          <p:nvPr/>
        </p:nvSpPr>
        <p:spPr>
          <a:xfrm>
            <a:off x="5021263" y="1557338"/>
            <a:ext cx="1535112" cy="647700"/>
          </a:xfrm>
          <a:prstGeom prst="line">
            <a:avLst/>
          </a:prstGeom>
          <a:ln w="28575" cap="sq" cmpd="sng">
            <a:solidFill>
              <a:schemeClr val="accent2"/>
            </a:solidFill>
            <a:prstDash val="solid"/>
            <a:miter/>
            <a:headEnd type="none" w="sm" len="sm"/>
            <a:tailEnd type="triangle" w="sm" len="sm"/>
          </a:ln>
        </p:spPr>
      </p:sp>
      <p:sp>
        <p:nvSpPr>
          <p:cNvPr id="78868" name="Line 20"/>
          <p:cNvSpPr/>
          <p:nvPr/>
        </p:nvSpPr>
        <p:spPr>
          <a:xfrm>
            <a:off x="2203450" y="2636838"/>
            <a:ext cx="0" cy="287337"/>
          </a:xfrm>
          <a:prstGeom prst="line">
            <a:avLst/>
          </a:prstGeom>
          <a:ln w="28575" cap="sq" cmpd="sng">
            <a:solidFill>
              <a:schemeClr val="accent2"/>
            </a:solidFill>
            <a:prstDash val="solid"/>
            <a:miter/>
            <a:headEnd type="none" w="sm" len="sm"/>
            <a:tailEnd type="triangle" w="sm" len="sm"/>
          </a:ln>
        </p:spPr>
      </p:sp>
      <p:sp>
        <p:nvSpPr>
          <p:cNvPr id="78869" name="Line 21"/>
          <p:cNvSpPr/>
          <p:nvPr/>
        </p:nvSpPr>
        <p:spPr>
          <a:xfrm>
            <a:off x="4251325" y="2636838"/>
            <a:ext cx="0" cy="287337"/>
          </a:xfrm>
          <a:prstGeom prst="line">
            <a:avLst/>
          </a:prstGeom>
          <a:ln w="28575" cap="sq" cmpd="sng">
            <a:solidFill>
              <a:schemeClr val="accent2"/>
            </a:solidFill>
            <a:prstDash val="solid"/>
            <a:miter/>
            <a:headEnd type="none" w="sm" len="sm"/>
            <a:tailEnd type="triangle" w="sm" len="sm"/>
          </a:ln>
        </p:spPr>
      </p:sp>
      <p:sp>
        <p:nvSpPr>
          <p:cNvPr id="78870" name="Line 22"/>
          <p:cNvSpPr/>
          <p:nvPr/>
        </p:nvSpPr>
        <p:spPr>
          <a:xfrm>
            <a:off x="6621463" y="2636838"/>
            <a:ext cx="0" cy="287337"/>
          </a:xfrm>
          <a:prstGeom prst="line">
            <a:avLst/>
          </a:prstGeom>
          <a:ln w="28575" cap="sq" cmpd="sng">
            <a:solidFill>
              <a:schemeClr val="accent2"/>
            </a:solidFill>
            <a:prstDash val="solid"/>
            <a:miter/>
            <a:headEnd type="none" w="sm" len="sm"/>
            <a:tailEnd type="triangle" w="sm" len="sm"/>
          </a:ln>
        </p:spPr>
      </p:sp>
      <p:sp>
        <p:nvSpPr>
          <p:cNvPr id="78871" name="Line 23"/>
          <p:cNvSpPr/>
          <p:nvPr/>
        </p:nvSpPr>
        <p:spPr>
          <a:xfrm>
            <a:off x="2203450" y="3429000"/>
            <a:ext cx="0" cy="431800"/>
          </a:xfrm>
          <a:prstGeom prst="line">
            <a:avLst/>
          </a:prstGeom>
          <a:ln w="28575" cap="sq" cmpd="sng">
            <a:solidFill>
              <a:schemeClr val="accent2"/>
            </a:solidFill>
            <a:prstDash val="solid"/>
            <a:miter/>
            <a:headEnd type="none" w="sm" len="sm"/>
            <a:tailEnd type="triangle" w="sm" len="sm"/>
          </a:ln>
        </p:spPr>
      </p:sp>
      <p:sp>
        <p:nvSpPr>
          <p:cNvPr id="78872" name="Line 24"/>
          <p:cNvSpPr/>
          <p:nvPr/>
        </p:nvSpPr>
        <p:spPr>
          <a:xfrm>
            <a:off x="4251325" y="3429000"/>
            <a:ext cx="0" cy="431800"/>
          </a:xfrm>
          <a:prstGeom prst="line">
            <a:avLst/>
          </a:prstGeom>
          <a:ln w="28575" cap="sq" cmpd="sng">
            <a:solidFill>
              <a:schemeClr val="accent2"/>
            </a:solidFill>
            <a:prstDash val="solid"/>
            <a:miter/>
            <a:headEnd type="none" w="sm" len="sm"/>
            <a:tailEnd type="triangle" w="sm" len="sm"/>
          </a:ln>
        </p:spPr>
      </p:sp>
      <p:sp>
        <p:nvSpPr>
          <p:cNvPr id="78873" name="Line 25"/>
          <p:cNvSpPr/>
          <p:nvPr/>
        </p:nvSpPr>
        <p:spPr>
          <a:xfrm>
            <a:off x="6621463" y="3429000"/>
            <a:ext cx="0" cy="431800"/>
          </a:xfrm>
          <a:prstGeom prst="line">
            <a:avLst/>
          </a:prstGeom>
          <a:ln w="28575" cap="sq" cmpd="sng">
            <a:solidFill>
              <a:schemeClr val="accent2"/>
            </a:solidFill>
            <a:prstDash val="solid"/>
            <a:miter/>
            <a:headEnd type="none" w="sm" len="sm"/>
            <a:tailEnd type="triangle" w="sm" len="sm"/>
          </a:ln>
        </p:spPr>
      </p:sp>
      <p:sp>
        <p:nvSpPr>
          <p:cNvPr id="78874" name="Line 26"/>
          <p:cNvSpPr/>
          <p:nvPr/>
        </p:nvSpPr>
        <p:spPr>
          <a:xfrm>
            <a:off x="2203450" y="4292600"/>
            <a:ext cx="1281113" cy="649288"/>
          </a:xfrm>
          <a:prstGeom prst="line">
            <a:avLst/>
          </a:prstGeom>
          <a:ln w="12700" cap="sq" cmpd="sng">
            <a:solidFill>
              <a:schemeClr val="accent2"/>
            </a:solidFill>
            <a:prstDash val="solid"/>
            <a:miter/>
            <a:headEnd type="none" w="sm" len="sm"/>
            <a:tailEnd type="triangle" w="sm" len="sm"/>
          </a:ln>
        </p:spPr>
      </p:sp>
      <p:sp>
        <p:nvSpPr>
          <p:cNvPr id="78875" name="Line 27"/>
          <p:cNvSpPr/>
          <p:nvPr/>
        </p:nvSpPr>
        <p:spPr>
          <a:xfrm>
            <a:off x="4251325" y="4292600"/>
            <a:ext cx="0" cy="504825"/>
          </a:xfrm>
          <a:prstGeom prst="line">
            <a:avLst/>
          </a:prstGeom>
          <a:ln w="28575" cap="sq" cmpd="sng">
            <a:solidFill>
              <a:schemeClr val="accent2"/>
            </a:solidFill>
            <a:prstDash val="solid"/>
            <a:miter/>
            <a:headEnd type="none" w="sm" len="sm"/>
            <a:tailEnd type="triangle" w="sm" len="sm"/>
          </a:ln>
        </p:spPr>
      </p:sp>
      <p:sp>
        <p:nvSpPr>
          <p:cNvPr id="78876" name="Line 28"/>
          <p:cNvSpPr/>
          <p:nvPr/>
        </p:nvSpPr>
        <p:spPr>
          <a:xfrm flipH="1">
            <a:off x="5084763" y="4292600"/>
            <a:ext cx="1600200" cy="649288"/>
          </a:xfrm>
          <a:prstGeom prst="line">
            <a:avLst/>
          </a:prstGeom>
          <a:ln w="28575" cap="sq" cmpd="sng">
            <a:solidFill>
              <a:schemeClr val="accent2"/>
            </a:solidFill>
            <a:prstDash val="solid"/>
            <a:miter/>
            <a:headEnd type="none" w="sm" len="sm"/>
            <a:tailEnd type="triangle" w="sm" len="sm"/>
          </a:ln>
        </p:spPr>
      </p:sp>
      <p:sp>
        <p:nvSpPr>
          <p:cNvPr id="78877" name="Line 29"/>
          <p:cNvSpPr/>
          <p:nvPr/>
        </p:nvSpPr>
        <p:spPr>
          <a:xfrm>
            <a:off x="4251325" y="5373688"/>
            <a:ext cx="0" cy="503237"/>
          </a:xfrm>
          <a:prstGeom prst="line">
            <a:avLst/>
          </a:prstGeom>
          <a:ln w="28575" cap="sq" cmpd="sng">
            <a:solidFill>
              <a:schemeClr val="accent2"/>
            </a:solidFill>
            <a:prstDash val="solid"/>
            <a:miter/>
            <a:headEnd type="none" w="sm" len="sm"/>
            <a:tailEnd type="triangle" w="sm" len="sm"/>
          </a:ln>
        </p:spPr>
      </p:sp>
      <p:sp>
        <p:nvSpPr>
          <p:cNvPr id="78878" name="AutoShape 30"/>
          <p:cNvSpPr>
            <a:spLocks noChangeArrowheads="1"/>
          </p:cNvSpPr>
          <p:nvPr/>
        </p:nvSpPr>
        <p:spPr bwMode="auto">
          <a:xfrm>
            <a:off x="5980113" y="476250"/>
            <a:ext cx="1984375" cy="792163"/>
          </a:xfrm>
          <a:prstGeom prst="wedgeRoundRectCallout">
            <a:avLst>
              <a:gd name="adj1" fmla="val -87556"/>
              <a:gd name="adj2" fmla="val 59417"/>
              <a:gd name="adj3" fmla="val 16667"/>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a:ln>
                  <a:noFill/>
                </a:ln>
                <a:solidFill>
                  <a:srgbClr val="0058DA"/>
                </a:solidFill>
                <a:effectLst>
                  <a:outerShdw blurRad="38100" dist="38100" dir="2700000" algn="tl">
                    <a:srgbClr val="000000"/>
                  </a:outerShdw>
                </a:effectLst>
                <a:uLnTx/>
                <a:uFillTx/>
                <a:latin typeface="Monotype Corsiva" panose="03010101010201010101" pitchFamily="66" charset="0"/>
                <a:ea typeface="宋体" panose="02010600030101010101" pitchFamily="2" charset="-122"/>
                <a:cs typeface="+mn-cs"/>
              </a:rPr>
              <a:t>Divide</a:t>
            </a:r>
            <a:endParaRPr kumimoji="0" lang="en-US" altLang="zh-CN" sz="3600" b="1" i="0" u="none" strike="noStrike" kern="1200" cap="none" spc="0" normalizeH="0" baseline="0" noProof="0">
              <a:ln>
                <a:noFill/>
              </a:ln>
              <a:solidFill>
                <a:srgbClr val="0058DA"/>
              </a:solidFill>
              <a:effectLst>
                <a:outerShdw blurRad="38100" dist="38100" dir="2700000" algn="tl">
                  <a:srgbClr val="000000"/>
                </a:outerShdw>
              </a:effectLst>
              <a:uLnTx/>
              <a:uFillTx/>
              <a:latin typeface="Monotype Corsiva" panose="03010101010201010101" pitchFamily="66" charset="0"/>
              <a:ea typeface="宋体" panose="02010600030101010101" pitchFamily="2" charset="-122"/>
              <a:cs typeface="+mn-cs"/>
            </a:endParaRPr>
          </a:p>
        </p:txBody>
      </p:sp>
      <p:sp>
        <p:nvSpPr>
          <p:cNvPr id="78879" name="AutoShape 31"/>
          <p:cNvSpPr>
            <a:spLocks noChangeArrowheads="1"/>
          </p:cNvSpPr>
          <p:nvPr/>
        </p:nvSpPr>
        <p:spPr bwMode="auto">
          <a:xfrm>
            <a:off x="7388225" y="2133600"/>
            <a:ext cx="1755775" cy="792163"/>
          </a:xfrm>
          <a:prstGeom prst="wedgeRoundRectCallout">
            <a:avLst>
              <a:gd name="adj1" fmla="val -48310"/>
              <a:gd name="adj2" fmla="val 72245"/>
              <a:gd name="adj3" fmla="val 16667"/>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a:ln>
                  <a:noFill/>
                </a:ln>
                <a:solidFill>
                  <a:srgbClr val="0058DA"/>
                </a:solidFill>
                <a:effectLst>
                  <a:outerShdw blurRad="38100" dist="38100" dir="2700000" algn="tl">
                    <a:srgbClr val="000000"/>
                  </a:outerShdw>
                </a:effectLst>
                <a:uLnTx/>
                <a:uFillTx/>
                <a:latin typeface="Monotype Corsiva" panose="03010101010201010101" pitchFamily="66" charset="0"/>
                <a:ea typeface="宋体" panose="02010600030101010101" pitchFamily="2" charset="-122"/>
                <a:cs typeface="+mn-cs"/>
              </a:rPr>
              <a:t>Conquer</a:t>
            </a:r>
            <a:endParaRPr kumimoji="0" lang="en-US" altLang="zh-CN" sz="3600" b="1" i="0" u="none" strike="noStrike" kern="1200" cap="none" spc="0" normalizeH="0" baseline="0" noProof="0">
              <a:ln>
                <a:noFill/>
              </a:ln>
              <a:solidFill>
                <a:srgbClr val="0058DA"/>
              </a:solidFill>
              <a:effectLst>
                <a:outerShdw blurRad="38100" dist="38100" dir="2700000" algn="tl">
                  <a:srgbClr val="000000"/>
                </a:outerShdw>
              </a:effectLst>
              <a:uLnTx/>
              <a:uFillTx/>
              <a:latin typeface="Monotype Corsiva" panose="03010101010201010101" pitchFamily="66" charset="0"/>
              <a:ea typeface="宋体" panose="02010600030101010101" pitchFamily="2" charset="-122"/>
              <a:cs typeface="+mn-cs"/>
            </a:endParaRPr>
          </a:p>
        </p:txBody>
      </p:sp>
      <p:sp>
        <p:nvSpPr>
          <p:cNvPr id="78880" name="AutoShape 32"/>
          <p:cNvSpPr>
            <a:spLocks noChangeArrowheads="1"/>
          </p:cNvSpPr>
          <p:nvPr/>
        </p:nvSpPr>
        <p:spPr bwMode="auto">
          <a:xfrm>
            <a:off x="6684963" y="4508500"/>
            <a:ext cx="1792288" cy="936625"/>
          </a:xfrm>
          <a:prstGeom prst="wedgeRoundRectCallout">
            <a:avLst>
              <a:gd name="adj1" fmla="val -137875"/>
              <a:gd name="adj2" fmla="val 21356"/>
              <a:gd name="adj3" fmla="val 16667"/>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a:ln>
                  <a:noFill/>
                </a:ln>
                <a:solidFill>
                  <a:srgbClr val="0058DA"/>
                </a:solidFill>
                <a:effectLst>
                  <a:outerShdw blurRad="38100" dist="38100" dir="2700000" algn="tl">
                    <a:srgbClr val="000000"/>
                  </a:outerShdw>
                </a:effectLst>
                <a:uLnTx/>
                <a:uFillTx/>
                <a:latin typeface="Monotype Corsiva" panose="03010101010201010101" pitchFamily="66" charset="0"/>
                <a:ea typeface="宋体" panose="02010600030101010101" pitchFamily="2" charset="-122"/>
                <a:cs typeface="+mn-cs"/>
              </a:rPr>
              <a:t>Merge</a:t>
            </a:r>
            <a:endParaRPr kumimoji="0" lang="en-US" altLang="zh-CN" sz="3600" b="1" i="0" u="none" strike="noStrike" kern="1200" cap="none" spc="0" normalizeH="0" baseline="0" noProof="0">
              <a:ln>
                <a:noFill/>
              </a:ln>
              <a:solidFill>
                <a:srgbClr val="0058DA"/>
              </a:solidFill>
              <a:effectLst>
                <a:outerShdw blurRad="38100" dist="38100" dir="2700000" algn="tl">
                  <a:srgbClr val="000000"/>
                </a:outerShdw>
              </a:effectLst>
              <a:uLnTx/>
              <a:uFillTx/>
              <a:latin typeface="Monotype Corsiva" panose="03010101010201010101" pitchFamily="66" charset="0"/>
              <a:ea typeface="宋体" panose="02010600030101010101" pitchFamily="2" charset="-122"/>
              <a:cs typeface="+mn-cs"/>
            </a:endParaRPr>
          </a:p>
        </p:txBody>
      </p:sp>
      <p:sp>
        <p:nvSpPr>
          <p:cNvPr id="52258" name="Rectangle 33"/>
          <p:cNvSpPr/>
          <p:nvPr/>
        </p:nvSpPr>
        <p:spPr>
          <a:xfrm>
            <a:off x="3867150" y="6092825"/>
            <a:ext cx="1536700" cy="360363"/>
          </a:xfrm>
          <a:prstGeom prst="rect">
            <a:avLst/>
          </a:prstGeom>
          <a:solidFill>
            <a:schemeClr val="bg1"/>
          </a:solidFill>
          <a:ln w="12700">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8882" name="Rectangle 34"/>
          <p:cNvSpPr>
            <a:spLocks noChangeArrowheads="1"/>
          </p:cNvSpPr>
          <p:nvPr/>
        </p:nvSpPr>
        <p:spPr bwMode="auto">
          <a:xfrm>
            <a:off x="3035300" y="5876925"/>
            <a:ext cx="2432050" cy="576263"/>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rPr>
              <a:t>原始问题的解</a:t>
            </a:r>
            <a:endPar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63"/>
                                        </p:tgtEl>
                                        <p:attrNameLst>
                                          <p:attrName>style.visibility</p:attrName>
                                        </p:attrNameLst>
                                      </p:cBhvr>
                                      <p:to>
                                        <p:strVal val="visible"/>
                                      </p:to>
                                    </p:set>
                                    <p:animEffect transition="in" filter="blinds(horizontal)">
                                      <p:cBhvr>
                                        <p:cTn id="7" dur="500"/>
                                        <p:tgtEl>
                                          <p:spTgt spid="788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8864"/>
                                        </p:tgtEl>
                                        <p:attrNameLst>
                                          <p:attrName>style.visibility</p:attrName>
                                        </p:attrNameLst>
                                      </p:cBhvr>
                                      <p:to>
                                        <p:strVal val="visible"/>
                                      </p:to>
                                    </p:set>
                                    <p:animEffect transition="in" filter="wipe(up)">
                                      <p:cBhvr>
                                        <p:cTn id="12" dur="500"/>
                                        <p:tgtEl>
                                          <p:spTgt spid="788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8852"/>
                                        </p:tgtEl>
                                        <p:attrNameLst>
                                          <p:attrName>style.visibility</p:attrName>
                                        </p:attrNameLst>
                                      </p:cBhvr>
                                      <p:to>
                                        <p:strVal val="visible"/>
                                      </p:to>
                                    </p:set>
                                    <p:animEffect transition="in" filter="wipe(up)">
                                      <p:cBhvr>
                                        <p:cTn id="17" dur="500"/>
                                        <p:tgtEl>
                                          <p:spTgt spid="78852"/>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8853"/>
                                        </p:tgtEl>
                                        <p:attrNameLst>
                                          <p:attrName>style.visibility</p:attrName>
                                        </p:attrNameLst>
                                      </p:cBhvr>
                                      <p:to>
                                        <p:strVal val="visible"/>
                                      </p:to>
                                    </p:set>
                                    <p:animEffect transition="in" filter="wipe(up)">
                                      <p:cBhvr>
                                        <p:cTn id="20" dur="500"/>
                                        <p:tgtEl>
                                          <p:spTgt spid="78853"/>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78854"/>
                                        </p:tgtEl>
                                        <p:attrNameLst>
                                          <p:attrName>style.visibility</p:attrName>
                                        </p:attrNameLst>
                                      </p:cBhvr>
                                      <p:to>
                                        <p:strVal val="visible"/>
                                      </p:to>
                                    </p:set>
                                    <p:animEffect transition="in" filter="wipe(up)">
                                      <p:cBhvr>
                                        <p:cTn id="23" dur="500"/>
                                        <p:tgtEl>
                                          <p:spTgt spid="78854"/>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78855"/>
                                        </p:tgtEl>
                                        <p:attrNameLst>
                                          <p:attrName>style.visibility</p:attrName>
                                        </p:attrNameLst>
                                      </p:cBhvr>
                                      <p:to>
                                        <p:strVal val="visible"/>
                                      </p:to>
                                    </p:set>
                                    <p:animEffect transition="in" filter="wipe(up)">
                                      <p:cBhvr>
                                        <p:cTn id="26" dur="500"/>
                                        <p:tgtEl>
                                          <p:spTgt spid="78855"/>
                                        </p:tgtEl>
                                      </p:cBhvr>
                                    </p:animEffect>
                                  </p:childTnLst>
                                </p:cTn>
                              </p:par>
                              <p:par>
                                <p:cTn id="27" presetID="22" presetClass="entr" presetSubtype="1" fill="hold" nodeType="withEffect">
                                  <p:stCondLst>
                                    <p:cond delay="0"/>
                                  </p:stCondLst>
                                  <p:childTnLst>
                                    <p:set>
                                      <p:cBhvr>
                                        <p:cTn id="28" dur="1" fill="hold">
                                          <p:stCondLst>
                                            <p:cond delay="0"/>
                                          </p:stCondLst>
                                        </p:cTn>
                                        <p:tgtEl>
                                          <p:spTgt spid="78865"/>
                                        </p:tgtEl>
                                        <p:attrNameLst>
                                          <p:attrName>style.visibility</p:attrName>
                                        </p:attrNameLst>
                                      </p:cBhvr>
                                      <p:to>
                                        <p:strVal val="visible"/>
                                      </p:to>
                                    </p:set>
                                    <p:animEffect transition="in" filter="wipe(up)">
                                      <p:cBhvr>
                                        <p:cTn id="29" dur="500"/>
                                        <p:tgtEl>
                                          <p:spTgt spid="78865"/>
                                        </p:tgtEl>
                                      </p:cBhvr>
                                    </p:animEffect>
                                  </p:childTnLst>
                                </p:cTn>
                              </p:par>
                              <p:par>
                                <p:cTn id="30" presetID="22" presetClass="entr" presetSubtype="1" fill="hold" nodeType="withEffect">
                                  <p:stCondLst>
                                    <p:cond delay="0"/>
                                  </p:stCondLst>
                                  <p:childTnLst>
                                    <p:set>
                                      <p:cBhvr>
                                        <p:cTn id="31" dur="1" fill="hold">
                                          <p:stCondLst>
                                            <p:cond delay="0"/>
                                          </p:stCondLst>
                                        </p:cTn>
                                        <p:tgtEl>
                                          <p:spTgt spid="78866"/>
                                        </p:tgtEl>
                                        <p:attrNameLst>
                                          <p:attrName>style.visibility</p:attrName>
                                        </p:attrNameLst>
                                      </p:cBhvr>
                                      <p:to>
                                        <p:strVal val="visible"/>
                                      </p:to>
                                    </p:set>
                                    <p:animEffect transition="in" filter="wipe(up)">
                                      <p:cBhvr>
                                        <p:cTn id="32" dur="500"/>
                                        <p:tgtEl>
                                          <p:spTgt spid="78866"/>
                                        </p:tgtEl>
                                      </p:cBhvr>
                                    </p:animEffect>
                                  </p:childTnLst>
                                </p:cTn>
                              </p:par>
                              <p:par>
                                <p:cTn id="33" presetID="22" presetClass="entr" presetSubtype="1" fill="hold" nodeType="withEffect">
                                  <p:stCondLst>
                                    <p:cond delay="0"/>
                                  </p:stCondLst>
                                  <p:childTnLst>
                                    <p:set>
                                      <p:cBhvr>
                                        <p:cTn id="34" dur="1" fill="hold">
                                          <p:stCondLst>
                                            <p:cond delay="0"/>
                                          </p:stCondLst>
                                        </p:cTn>
                                        <p:tgtEl>
                                          <p:spTgt spid="78867"/>
                                        </p:tgtEl>
                                        <p:attrNameLst>
                                          <p:attrName>style.visibility</p:attrName>
                                        </p:attrNameLst>
                                      </p:cBhvr>
                                      <p:to>
                                        <p:strVal val="visible"/>
                                      </p:to>
                                    </p:set>
                                    <p:animEffect transition="in" filter="wipe(up)">
                                      <p:cBhvr>
                                        <p:cTn id="35" dur="500"/>
                                        <p:tgtEl>
                                          <p:spTgt spid="7886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8851"/>
                                        </p:tgtEl>
                                        <p:attrNameLst>
                                          <p:attrName>style.visibility</p:attrName>
                                        </p:attrNameLst>
                                      </p:cBhvr>
                                      <p:to>
                                        <p:strVal val="visible"/>
                                      </p:to>
                                    </p:set>
                                    <p:animEffect transition="in" filter="blinds(horizontal)">
                                      <p:cBhvr>
                                        <p:cTn id="40" dur="500"/>
                                        <p:tgtEl>
                                          <p:spTgt spid="7885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78856"/>
                                        </p:tgtEl>
                                        <p:attrNameLst>
                                          <p:attrName>style.visibility</p:attrName>
                                        </p:attrNameLst>
                                      </p:cBhvr>
                                      <p:to>
                                        <p:strVal val="visible"/>
                                      </p:to>
                                    </p:set>
                                    <p:animEffect transition="in" filter="blinds(horizontal)">
                                      <p:cBhvr>
                                        <p:cTn id="43" dur="500"/>
                                        <p:tgtEl>
                                          <p:spTgt spid="7885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78857"/>
                                        </p:tgtEl>
                                        <p:attrNameLst>
                                          <p:attrName>style.visibility</p:attrName>
                                        </p:attrNameLst>
                                      </p:cBhvr>
                                      <p:to>
                                        <p:strVal val="visible"/>
                                      </p:to>
                                    </p:set>
                                    <p:animEffect transition="in" filter="blinds(horizontal)">
                                      <p:cBhvr>
                                        <p:cTn id="46" dur="500"/>
                                        <p:tgtEl>
                                          <p:spTgt spid="7885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78868"/>
                                        </p:tgtEl>
                                        <p:attrNameLst>
                                          <p:attrName>style.visibility</p:attrName>
                                        </p:attrNameLst>
                                      </p:cBhvr>
                                      <p:to>
                                        <p:strVal val="visible"/>
                                      </p:to>
                                    </p:set>
                                    <p:animEffect transition="in" filter="wipe(up)">
                                      <p:cBhvr>
                                        <p:cTn id="51" dur="500"/>
                                        <p:tgtEl>
                                          <p:spTgt spid="78868"/>
                                        </p:tgtEl>
                                      </p:cBhvr>
                                    </p:animEffect>
                                  </p:childTnLst>
                                </p:cTn>
                              </p:par>
                              <p:par>
                                <p:cTn id="52" presetID="22" presetClass="entr" presetSubtype="1" fill="hold" nodeType="withEffect">
                                  <p:stCondLst>
                                    <p:cond delay="0"/>
                                  </p:stCondLst>
                                  <p:childTnLst>
                                    <p:set>
                                      <p:cBhvr>
                                        <p:cTn id="53" dur="1" fill="hold">
                                          <p:stCondLst>
                                            <p:cond delay="0"/>
                                          </p:stCondLst>
                                        </p:cTn>
                                        <p:tgtEl>
                                          <p:spTgt spid="78869"/>
                                        </p:tgtEl>
                                        <p:attrNameLst>
                                          <p:attrName>style.visibility</p:attrName>
                                        </p:attrNameLst>
                                      </p:cBhvr>
                                      <p:to>
                                        <p:strVal val="visible"/>
                                      </p:to>
                                    </p:set>
                                    <p:animEffect transition="in" filter="wipe(up)">
                                      <p:cBhvr>
                                        <p:cTn id="54" dur="500"/>
                                        <p:tgtEl>
                                          <p:spTgt spid="78869"/>
                                        </p:tgtEl>
                                      </p:cBhvr>
                                    </p:animEffect>
                                  </p:childTnLst>
                                </p:cTn>
                              </p:par>
                              <p:par>
                                <p:cTn id="55" presetID="22" presetClass="entr" presetSubtype="1" fill="hold" nodeType="withEffect">
                                  <p:stCondLst>
                                    <p:cond delay="0"/>
                                  </p:stCondLst>
                                  <p:childTnLst>
                                    <p:set>
                                      <p:cBhvr>
                                        <p:cTn id="56" dur="1" fill="hold">
                                          <p:stCondLst>
                                            <p:cond delay="0"/>
                                          </p:stCondLst>
                                        </p:cTn>
                                        <p:tgtEl>
                                          <p:spTgt spid="78870"/>
                                        </p:tgtEl>
                                        <p:attrNameLst>
                                          <p:attrName>style.visibility</p:attrName>
                                        </p:attrNameLst>
                                      </p:cBhvr>
                                      <p:to>
                                        <p:strVal val="visible"/>
                                      </p:to>
                                    </p:set>
                                    <p:animEffect transition="in" filter="wipe(up)">
                                      <p:cBhvr>
                                        <p:cTn id="57" dur="500"/>
                                        <p:tgtEl>
                                          <p:spTgt spid="7887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78858"/>
                                        </p:tgtEl>
                                        <p:attrNameLst>
                                          <p:attrName>style.visibility</p:attrName>
                                        </p:attrNameLst>
                                      </p:cBhvr>
                                      <p:to>
                                        <p:strVal val="visible"/>
                                      </p:to>
                                    </p:set>
                                    <p:animEffect transition="in" filter="wipe(up)">
                                      <p:cBhvr>
                                        <p:cTn id="62" dur="500"/>
                                        <p:tgtEl>
                                          <p:spTgt spid="78858"/>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78859"/>
                                        </p:tgtEl>
                                        <p:attrNameLst>
                                          <p:attrName>style.visibility</p:attrName>
                                        </p:attrNameLst>
                                      </p:cBhvr>
                                      <p:to>
                                        <p:strVal val="visible"/>
                                      </p:to>
                                    </p:set>
                                    <p:animEffect transition="in" filter="wipe(up)">
                                      <p:cBhvr>
                                        <p:cTn id="65" dur="500"/>
                                        <p:tgtEl>
                                          <p:spTgt spid="78859"/>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78860"/>
                                        </p:tgtEl>
                                        <p:attrNameLst>
                                          <p:attrName>style.visibility</p:attrName>
                                        </p:attrNameLst>
                                      </p:cBhvr>
                                      <p:to>
                                        <p:strVal val="visible"/>
                                      </p:to>
                                    </p:set>
                                    <p:animEffect transition="in" filter="wipe(up)">
                                      <p:cBhvr>
                                        <p:cTn id="68" dur="500"/>
                                        <p:tgtEl>
                                          <p:spTgt spid="78860"/>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78861"/>
                                        </p:tgtEl>
                                        <p:attrNameLst>
                                          <p:attrName>style.visibility</p:attrName>
                                        </p:attrNameLst>
                                      </p:cBhvr>
                                      <p:to>
                                        <p:strVal val="visible"/>
                                      </p:to>
                                    </p:set>
                                    <p:animEffect transition="in" filter="wipe(up)">
                                      <p:cBhvr>
                                        <p:cTn id="71" dur="500"/>
                                        <p:tgtEl>
                                          <p:spTgt spid="78861"/>
                                        </p:tgtEl>
                                      </p:cBhvr>
                                    </p:animEffect>
                                  </p:childTnLst>
                                </p:cTn>
                              </p:par>
                              <p:par>
                                <p:cTn id="72" presetID="22" presetClass="entr" presetSubtype="1" fill="hold" nodeType="withEffect">
                                  <p:stCondLst>
                                    <p:cond delay="0"/>
                                  </p:stCondLst>
                                  <p:childTnLst>
                                    <p:set>
                                      <p:cBhvr>
                                        <p:cTn id="73" dur="1" fill="hold">
                                          <p:stCondLst>
                                            <p:cond delay="0"/>
                                          </p:stCondLst>
                                        </p:cTn>
                                        <p:tgtEl>
                                          <p:spTgt spid="78871"/>
                                        </p:tgtEl>
                                        <p:attrNameLst>
                                          <p:attrName>style.visibility</p:attrName>
                                        </p:attrNameLst>
                                      </p:cBhvr>
                                      <p:to>
                                        <p:strVal val="visible"/>
                                      </p:to>
                                    </p:set>
                                    <p:animEffect transition="in" filter="wipe(up)">
                                      <p:cBhvr>
                                        <p:cTn id="74" dur="500"/>
                                        <p:tgtEl>
                                          <p:spTgt spid="78871"/>
                                        </p:tgtEl>
                                      </p:cBhvr>
                                    </p:animEffect>
                                  </p:childTnLst>
                                </p:cTn>
                              </p:par>
                              <p:par>
                                <p:cTn id="75" presetID="22" presetClass="entr" presetSubtype="1" fill="hold" nodeType="withEffect">
                                  <p:stCondLst>
                                    <p:cond delay="0"/>
                                  </p:stCondLst>
                                  <p:childTnLst>
                                    <p:set>
                                      <p:cBhvr>
                                        <p:cTn id="76" dur="1" fill="hold">
                                          <p:stCondLst>
                                            <p:cond delay="0"/>
                                          </p:stCondLst>
                                        </p:cTn>
                                        <p:tgtEl>
                                          <p:spTgt spid="78872"/>
                                        </p:tgtEl>
                                        <p:attrNameLst>
                                          <p:attrName>style.visibility</p:attrName>
                                        </p:attrNameLst>
                                      </p:cBhvr>
                                      <p:to>
                                        <p:strVal val="visible"/>
                                      </p:to>
                                    </p:set>
                                    <p:animEffect transition="in" filter="wipe(up)">
                                      <p:cBhvr>
                                        <p:cTn id="77" dur="500"/>
                                        <p:tgtEl>
                                          <p:spTgt spid="78872"/>
                                        </p:tgtEl>
                                      </p:cBhvr>
                                    </p:animEffect>
                                  </p:childTnLst>
                                </p:cTn>
                              </p:par>
                              <p:par>
                                <p:cTn id="78" presetID="22" presetClass="entr" presetSubtype="1" fill="hold" nodeType="withEffect">
                                  <p:stCondLst>
                                    <p:cond delay="0"/>
                                  </p:stCondLst>
                                  <p:childTnLst>
                                    <p:set>
                                      <p:cBhvr>
                                        <p:cTn id="79" dur="1" fill="hold">
                                          <p:stCondLst>
                                            <p:cond delay="0"/>
                                          </p:stCondLst>
                                        </p:cTn>
                                        <p:tgtEl>
                                          <p:spTgt spid="78873"/>
                                        </p:tgtEl>
                                        <p:attrNameLst>
                                          <p:attrName>style.visibility</p:attrName>
                                        </p:attrNameLst>
                                      </p:cBhvr>
                                      <p:to>
                                        <p:strVal val="visible"/>
                                      </p:to>
                                    </p:set>
                                    <p:animEffect transition="in" filter="wipe(up)">
                                      <p:cBhvr>
                                        <p:cTn id="80" dur="500"/>
                                        <p:tgtEl>
                                          <p:spTgt spid="78873"/>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78862"/>
                                        </p:tgtEl>
                                        <p:attrNameLst>
                                          <p:attrName>style.visibility</p:attrName>
                                        </p:attrNameLst>
                                      </p:cBhvr>
                                      <p:to>
                                        <p:strVal val="visible"/>
                                      </p:to>
                                    </p:set>
                                    <p:animEffect transition="in" filter="blinds(horizontal)">
                                      <p:cBhvr>
                                        <p:cTn id="85" dur="500"/>
                                        <p:tgtEl>
                                          <p:spTgt spid="78862"/>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78874"/>
                                        </p:tgtEl>
                                        <p:attrNameLst>
                                          <p:attrName>style.visibility</p:attrName>
                                        </p:attrNameLst>
                                      </p:cBhvr>
                                      <p:to>
                                        <p:strVal val="visible"/>
                                      </p:to>
                                    </p:set>
                                    <p:animEffect transition="in" filter="wipe(up)">
                                      <p:cBhvr>
                                        <p:cTn id="90" dur="500"/>
                                        <p:tgtEl>
                                          <p:spTgt spid="78874"/>
                                        </p:tgtEl>
                                      </p:cBhvr>
                                    </p:animEffect>
                                  </p:childTnLst>
                                </p:cTn>
                              </p:par>
                              <p:par>
                                <p:cTn id="91" presetID="22" presetClass="entr" presetSubtype="1" fill="hold" nodeType="withEffect">
                                  <p:stCondLst>
                                    <p:cond delay="0"/>
                                  </p:stCondLst>
                                  <p:childTnLst>
                                    <p:set>
                                      <p:cBhvr>
                                        <p:cTn id="92" dur="1" fill="hold">
                                          <p:stCondLst>
                                            <p:cond delay="0"/>
                                          </p:stCondLst>
                                        </p:cTn>
                                        <p:tgtEl>
                                          <p:spTgt spid="78875"/>
                                        </p:tgtEl>
                                        <p:attrNameLst>
                                          <p:attrName>style.visibility</p:attrName>
                                        </p:attrNameLst>
                                      </p:cBhvr>
                                      <p:to>
                                        <p:strVal val="visible"/>
                                      </p:to>
                                    </p:set>
                                    <p:animEffect transition="in" filter="wipe(up)">
                                      <p:cBhvr>
                                        <p:cTn id="93" dur="500"/>
                                        <p:tgtEl>
                                          <p:spTgt spid="78875"/>
                                        </p:tgtEl>
                                      </p:cBhvr>
                                    </p:animEffect>
                                  </p:childTnLst>
                                </p:cTn>
                              </p:par>
                              <p:par>
                                <p:cTn id="94" presetID="22" presetClass="entr" presetSubtype="1" fill="hold" nodeType="withEffect">
                                  <p:stCondLst>
                                    <p:cond delay="0"/>
                                  </p:stCondLst>
                                  <p:childTnLst>
                                    <p:set>
                                      <p:cBhvr>
                                        <p:cTn id="95" dur="1" fill="hold">
                                          <p:stCondLst>
                                            <p:cond delay="0"/>
                                          </p:stCondLst>
                                        </p:cTn>
                                        <p:tgtEl>
                                          <p:spTgt spid="78876"/>
                                        </p:tgtEl>
                                        <p:attrNameLst>
                                          <p:attrName>style.visibility</p:attrName>
                                        </p:attrNameLst>
                                      </p:cBhvr>
                                      <p:to>
                                        <p:strVal val="visible"/>
                                      </p:to>
                                    </p:set>
                                    <p:animEffect transition="in" filter="wipe(up)">
                                      <p:cBhvr>
                                        <p:cTn id="96" dur="500"/>
                                        <p:tgtEl>
                                          <p:spTgt spid="7887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78882"/>
                                        </p:tgtEl>
                                        <p:attrNameLst>
                                          <p:attrName>style.visibility</p:attrName>
                                        </p:attrNameLst>
                                      </p:cBhvr>
                                      <p:to>
                                        <p:strVal val="visible"/>
                                      </p:to>
                                    </p:set>
                                    <p:animEffect transition="in" filter="wipe(up)">
                                      <p:cBhvr>
                                        <p:cTn id="101" dur="500"/>
                                        <p:tgtEl>
                                          <p:spTgt spid="78882"/>
                                        </p:tgtEl>
                                      </p:cBhvr>
                                    </p:animEffect>
                                  </p:childTnLst>
                                </p:cTn>
                              </p:par>
                              <p:par>
                                <p:cTn id="102" presetID="22" presetClass="entr" presetSubtype="1" fill="hold" nodeType="withEffect">
                                  <p:stCondLst>
                                    <p:cond delay="0"/>
                                  </p:stCondLst>
                                  <p:childTnLst>
                                    <p:set>
                                      <p:cBhvr>
                                        <p:cTn id="103" dur="1" fill="hold">
                                          <p:stCondLst>
                                            <p:cond delay="0"/>
                                          </p:stCondLst>
                                        </p:cTn>
                                        <p:tgtEl>
                                          <p:spTgt spid="78877"/>
                                        </p:tgtEl>
                                        <p:attrNameLst>
                                          <p:attrName>style.visibility</p:attrName>
                                        </p:attrNameLst>
                                      </p:cBhvr>
                                      <p:to>
                                        <p:strVal val="visible"/>
                                      </p:to>
                                    </p:set>
                                    <p:animEffect transition="in" filter="wipe(up)">
                                      <p:cBhvr>
                                        <p:cTn id="104" dur="500"/>
                                        <p:tgtEl>
                                          <p:spTgt spid="78877"/>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78878"/>
                                        </p:tgtEl>
                                        <p:attrNameLst>
                                          <p:attrName>style.visibility</p:attrName>
                                        </p:attrNameLst>
                                      </p:cBhvr>
                                      <p:to>
                                        <p:strVal val="visible"/>
                                      </p:to>
                                    </p:set>
                                    <p:anim calcmode="lin" valueType="num">
                                      <p:cBhvr additive="base">
                                        <p:cTn id="109" dur="500" fill="hold"/>
                                        <p:tgtEl>
                                          <p:spTgt spid="78878"/>
                                        </p:tgtEl>
                                        <p:attrNameLst>
                                          <p:attrName>ppt_x</p:attrName>
                                        </p:attrNameLst>
                                      </p:cBhvr>
                                      <p:tavLst>
                                        <p:tav tm="0">
                                          <p:val>
                                            <p:strVal val="1+#ppt_w/2"/>
                                          </p:val>
                                        </p:tav>
                                        <p:tav tm="100000">
                                          <p:val>
                                            <p:strVal val="#ppt_x"/>
                                          </p:val>
                                        </p:tav>
                                      </p:tavLst>
                                    </p:anim>
                                    <p:anim calcmode="lin" valueType="num">
                                      <p:cBhvr additive="base">
                                        <p:cTn id="110" dur="500" fill="hold"/>
                                        <p:tgtEl>
                                          <p:spTgt spid="78878"/>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78879"/>
                                        </p:tgtEl>
                                        <p:attrNameLst>
                                          <p:attrName>style.visibility</p:attrName>
                                        </p:attrNameLst>
                                      </p:cBhvr>
                                      <p:to>
                                        <p:strVal val="visible"/>
                                      </p:to>
                                    </p:set>
                                    <p:anim calcmode="lin" valueType="num">
                                      <p:cBhvr additive="base">
                                        <p:cTn id="115" dur="500" fill="hold"/>
                                        <p:tgtEl>
                                          <p:spTgt spid="78879"/>
                                        </p:tgtEl>
                                        <p:attrNameLst>
                                          <p:attrName>ppt_x</p:attrName>
                                        </p:attrNameLst>
                                      </p:cBhvr>
                                      <p:tavLst>
                                        <p:tav tm="0">
                                          <p:val>
                                            <p:strVal val="1+#ppt_w/2"/>
                                          </p:val>
                                        </p:tav>
                                        <p:tav tm="100000">
                                          <p:val>
                                            <p:strVal val="#ppt_x"/>
                                          </p:val>
                                        </p:tav>
                                      </p:tavLst>
                                    </p:anim>
                                    <p:anim calcmode="lin" valueType="num">
                                      <p:cBhvr additive="base">
                                        <p:cTn id="116" dur="500" fill="hold"/>
                                        <p:tgtEl>
                                          <p:spTgt spid="78879"/>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78880"/>
                                        </p:tgtEl>
                                        <p:attrNameLst>
                                          <p:attrName>style.visibility</p:attrName>
                                        </p:attrNameLst>
                                      </p:cBhvr>
                                      <p:to>
                                        <p:strVal val="visible"/>
                                      </p:to>
                                    </p:set>
                                    <p:anim calcmode="lin" valueType="num">
                                      <p:cBhvr additive="base">
                                        <p:cTn id="121" dur="500" fill="hold"/>
                                        <p:tgtEl>
                                          <p:spTgt spid="78880"/>
                                        </p:tgtEl>
                                        <p:attrNameLst>
                                          <p:attrName>ppt_x</p:attrName>
                                        </p:attrNameLst>
                                      </p:cBhvr>
                                      <p:tavLst>
                                        <p:tav tm="0">
                                          <p:val>
                                            <p:strVal val="1+#ppt_w/2"/>
                                          </p:val>
                                        </p:tav>
                                        <p:tav tm="100000">
                                          <p:val>
                                            <p:strVal val="#ppt_x"/>
                                          </p:val>
                                        </p:tav>
                                      </p:tavLst>
                                    </p:anim>
                                    <p:anim calcmode="lin" valueType="num">
                                      <p:cBhvr additive="base">
                                        <p:cTn id="122" dur="500" fill="hold"/>
                                        <p:tgtEl>
                                          <p:spTgt spid="788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nimBg="1"/>
      <p:bldP spid="78852" grpId="0" animBg="1"/>
      <p:bldP spid="78853" grpId="0" animBg="1"/>
      <p:bldP spid="78854" grpId="0" animBg="1"/>
      <p:bldP spid="78855" grpId="0"/>
      <p:bldP spid="78856" grpId="0" animBg="1"/>
      <p:bldP spid="78857" grpId="0" animBg="1"/>
      <p:bldP spid="78858" grpId="0" animBg="1"/>
      <p:bldP spid="78859" grpId="0" animBg="1"/>
      <p:bldP spid="78860" grpId="0" animBg="1"/>
      <p:bldP spid="78861" grpId="0"/>
      <p:bldP spid="78862" grpId="0" animBg="1"/>
      <p:bldP spid="78863" grpId="0" animBg="1"/>
      <p:bldP spid="78878" grpId="0" animBg="1"/>
      <p:bldP spid="78879" grpId="0" animBg="1"/>
      <p:bldP spid="78880" grpId="0" animBg="1"/>
      <p:bldP spid="7888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sz="half" idx="1"/>
          </p:nvPr>
        </p:nvSpPr>
        <p:spPr>
          <a:xfrm>
            <a:off x="1790700" y="2047875"/>
            <a:ext cx="6303963" cy="356076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分析过程</a:t>
            </a:r>
            <a:endPar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742950" marR="0" lvl="1" indent="-28575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建立递归方程</a:t>
            </a:r>
            <a:endPar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mn-lt"/>
              <a:ea typeface="华文行楷" panose="02010800040101010101" pitchFamily="2" charset="-122"/>
              <a:cs typeface="+mn-cs"/>
            </a:endParaRPr>
          </a:p>
          <a:p>
            <a:pPr marL="742950" marR="0" lvl="1" indent="-28575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求解</a:t>
            </a:r>
            <a:endPar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mn-lt"/>
              <a:ea typeface="华文行楷" panose="02010800040101010101" pitchFamily="2" charset="-122"/>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递归方程的建立方法</a:t>
            </a:r>
            <a:endPar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742950" marR="0" lvl="1" indent="-28575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设输入大小为</a:t>
            </a:r>
            <a:r>
              <a:rPr kumimoji="0" lang="en-US" altLang="zh-CN" sz="3200" b="1" i="1" u="none" strike="noStrike" kern="1200" cap="none" spc="0" normalizeH="0" baseline="0" noProof="0" smtClean="0">
                <a:ln>
                  <a:noFill/>
                </a:ln>
                <a:solidFill>
                  <a:srgbClr val="0058DA"/>
                </a:solidFill>
                <a:effectLst>
                  <a:outerShdw blurRad="38100" dist="38100" dir="2700000" algn="tl">
                    <a:srgbClr val="C0C0C0"/>
                  </a:outerShdw>
                </a:effectLst>
                <a:uLnTx/>
                <a:uFillTx/>
                <a:latin typeface="+mn-lt"/>
                <a:ea typeface="华文行楷" panose="02010800040101010101" pitchFamily="2" charset="-122"/>
                <a:cs typeface="+mn-cs"/>
              </a:rPr>
              <a:t>n,T(n)</a:t>
            </a: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为时间复杂性</a:t>
            </a:r>
            <a:endPar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742950" marR="0" lvl="1" indent="-28575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当</a:t>
            </a:r>
            <a:r>
              <a:rPr kumimoji="0" lang="en-US" altLang="zh-CN" sz="3200" b="1" i="1" u="none" strike="noStrike" kern="1200" cap="none" spc="0" normalizeH="0" baseline="0" noProof="0" smtClean="0">
                <a:ln>
                  <a:noFill/>
                </a:ln>
                <a:solidFill>
                  <a:srgbClr val="0058DA"/>
                </a:solidFill>
                <a:effectLst>
                  <a:outerShdw blurRad="38100" dist="38100" dir="2700000" algn="tl">
                    <a:srgbClr val="C0C0C0"/>
                  </a:outerShdw>
                </a:effectLst>
                <a:uLnTx/>
                <a:uFillTx/>
                <a:latin typeface="+mn-lt"/>
                <a:ea typeface="华文行楷" panose="02010800040101010101" pitchFamily="2" charset="-122"/>
                <a:cs typeface="+mn-cs"/>
              </a:rPr>
              <a:t>n&lt;c</a:t>
            </a:r>
            <a:r>
              <a:rPr kumimoji="0"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mn-lt"/>
                <a:ea typeface="华文行楷" panose="02010800040101010101" pitchFamily="2" charset="-122"/>
                <a:cs typeface="+mn-cs"/>
              </a:rPr>
              <a:t>,</a:t>
            </a:r>
            <a:r>
              <a:rPr kumimoji="0"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a:t>
            </a:r>
            <a:r>
              <a:rPr kumimoji="0" lang="en-US" altLang="zh-CN" sz="3200" b="1" i="1" u="none" strike="noStrike" kern="1200" cap="none" spc="0" normalizeH="0" baseline="0" noProof="0" smtClean="0">
                <a:ln>
                  <a:noFill/>
                </a:ln>
                <a:solidFill>
                  <a:srgbClr val="0058DA"/>
                </a:solidFill>
                <a:effectLst>
                  <a:outerShdw blurRad="38100" dist="38100" dir="2700000" algn="tl">
                    <a:srgbClr val="C0C0C0"/>
                  </a:outerShdw>
                </a:effectLst>
                <a:uLnTx/>
                <a:uFillTx/>
                <a:latin typeface="+mn-lt"/>
                <a:ea typeface="华文行楷" panose="02010800040101010101" pitchFamily="2" charset="-122"/>
                <a:cs typeface="+mn-cs"/>
              </a:rPr>
              <a:t>T(n)=</a:t>
            </a:r>
            <a:r>
              <a:rPr kumimoji="0" lang="en-US" altLang="zh-CN" sz="3200" b="1" i="1" u="none" strike="noStrike" kern="1200" cap="none" spc="0" normalizeH="0" baseline="0" noProof="0" smtClean="0">
                <a:ln>
                  <a:noFill/>
                </a:ln>
                <a:solidFill>
                  <a:srgbClr val="0058DA"/>
                </a:solidFill>
                <a:effectLst>
                  <a:outerShdw blurRad="38100" dist="38100" dir="2700000" algn="tl">
                    <a:srgbClr val="C0C0C0"/>
                  </a:outerShdw>
                </a:effectLst>
                <a:uLnTx/>
                <a:uFillTx/>
                <a:latin typeface="+mn-lt"/>
                <a:ea typeface="华文行楷" panose="02010800040101010101" pitchFamily="2" charset="-122"/>
                <a:cs typeface="+mn-cs"/>
                <a:sym typeface="Symbol" panose="05050102010706020507" pitchFamily="18" charset="2"/>
              </a:rPr>
              <a:t></a:t>
            </a:r>
            <a:r>
              <a:rPr kumimoji="0" lang="en-US" altLang="zh-CN" sz="3200" b="1" i="1" u="none" strike="noStrike" kern="1200" cap="none" spc="0" normalizeH="0" baseline="0" noProof="0" smtClean="0">
                <a:ln>
                  <a:noFill/>
                </a:ln>
                <a:solidFill>
                  <a:srgbClr val="0058DA"/>
                </a:solidFill>
                <a:effectLst>
                  <a:outerShdw blurRad="38100" dist="38100" dir="2700000" algn="tl">
                    <a:srgbClr val="C0C0C0"/>
                  </a:outerShdw>
                </a:effectLst>
                <a:uLnTx/>
                <a:uFillTx/>
                <a:latin typeface="+mn-lt"/>
                <a:ea typeface="华文行楷" panose="02010800040101010101" pitchFamily="2" charset="-122"/>
                <a:cs typeface="+mn-cs"/>
              </a:rPr>
              <a:t>(1)</a:t>
            </a:r>
            <a:endParaRPr kumimoji="0"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mn-lt"/>
              <a:ea typeface="华文行楷" panose="02010800040101010101" pitchFamily="2" charset="-122"/>
              <a:cs typeface="+mn-cs"/>
            </a:endParaRPr>
          </a:p>
        </p:txBody>
      </p:sp>
      <p:pic>
        <p:nvPicPr>
          <p:cNvPr id="53251" name="Picture 4" descr="BD21313_"/>
          <p:cNvPicPr>
            <a:picLocks noGrp="1" noChangeAspect="1"/>
          </p:cNvPicPr>
          <p:nvPr>
            <p:ph sz="half" idx="2"/>
          </p:nvPr>
        </p:nvPicPr>
        <p:blipFill>
          <a:blip r:embed="rId1"/>
          <a:srcRect/>
          <a:stretch>
            <a:fillRect/>
          </a:stretch>
        </p:blipFill>
        <p:spPr>
          <a:xfrm>
            <a:off x="3278188" y="974725"/>
            <a:ext cx="5838825" cy="150813"/>
          </a:xfrm>
        </p:spPr>
      </p:pic>
      <p:sp>
        <p:nvSpPr>
          <p:cNvPr id="79875" name="Text Box 3"/>
          <p:cNvSpPr txBox="1">
            <a:spLocks noChangeArrowheads="1"/>
          </p:cNvSpPr>
          <p:nvPr/>
        </p:nvSpPr>
        <p:spPr bwMode="auto">
          <a:xfrm>
            <a:off x="2904173" y="273050"/>
            <a:ext cx="5657850" cy="7016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marR="0" algn="l" defTabSz="914400">
              <a:buClrTx/>
              <a:buSzTx/>
              <a:buFontTx/>
              <a:buNone/>
              <a:defRPr/>
            </a:pPr>
            <a:r>
              <a:rPr kumimoji="1" lang="en-US" altLang="zh-CN" sz="4000" b="1" kern="1200" cap="none" spc="0" normalizeH="0" baseline="0" noProof="0">
                <a:effectLst>
                  <a:outerShdw blurRad="38100" dist="38100" dir="2700000" algn="tl">
                    <a:srgbClr val="C0C0C0"/>
                  </a:outerShdw>
                </a:effectLst>
                <a:latin typeface="Monotype Corsiva" panose="03010101010201010101" pitchFamily="66" charset="0"/>
                <a:ea typeface="楷体_GB2312" pitchFamily="49" charset="-122"/>
                <a:cs typeface="+mn-cs"/>
              </a:rPr>
              <a:t>Divide-and-Conquer</a:t>
            </a:r>
            <a:r>
              <a:rPr kumimoji="1" lang="zh-CN" altLang="en-US" sz="4000" b="1" kern="1200" cap="none" spc="0" normalizeH="0" baseline="0" noProof="0">
                <a:effectLst>
                  <a:outerShdw blurRad="38100" dist="38100" dir="2700000" algn="tl">
                    <a:srgbClr val="C0C0C0"/>
                  </a:outerShdw>
                </a:effectLst>
                <a:latin typeface="华文行楷" panose="02010800040101010101" pitchFamily="2" charset="-122"/>
                <a:ea typeface="华文行楷" panose="02010800040101010101" pitchFamily="2" charset="-122"/>
                <a:cs typeface="+mn-cs"/>
              </a:rPr>
              <a:t>算法的分析</a:t>
            </a:r>
            <a:endParaRPr kumimoji="1" lang="zh-CN" altLang="en-US" sz="4000" b="1" kern="1200" cap="none" spc="0" normalizeH="0" baseline="0" noProof="0">
              <a:effectLst>
                <a:outerShdw blurRad="38100" dist="38100" dir="2700000" algn="tl">
                  <a:srgbClr val="C0C0C0"/>
                </a:outerShdw>
              </a:effectLst>
              <a:latin typeface="华文行楷" panose="02010800040101010101" pitchFamily="2" charset="-122"/>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 calcmode="lin" valueType="num">
                                      <p:cBhvr additive="base">
                                        <p:cTn id="7" dur="500" fill="hold"/>
                                        <p:tgtEl>
                                          <p:spTgt spid="798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9874">
                                            <p:txEl>
                                              <p:pRg st="1" end="1"/>
                                            </p:txEl>
                                          </p:spTgt>
                                        </p:tgtEl>
                                        <p:attrNameLst>
                                          <p:attrName>style.visibility</p:attrName>
                                        </p:attrNameLst>
                                      </p:cBhvr>
                                      <p:to>
                                        <p:strVal val="visible"/>
                                      </p:to>
                                    </p:set>
                                    <p:anim calcmode="lin" valueType="num">
                                      <p:cBhvr additive="base">
                                        <p:cTn id="11" dur="500" fill="hold"/>
                                        <p:tgtEl>
                                          <p:spTgt spid="7987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987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9874">
                                            <p:txEl>
                                              <p:pRg st="2" end="2"/>
                                            </p:txEl>
                                          </p:spTgt>
                                        </p:tgtEl>
                                        <p:attrNameLst>
                                          <p:attrName>style.visibility</p:attrName>
                                        </p:attrNameLst>
                                      </p:cBhvr>
                                      <p:to>
                                        <p:strVal val="visible"/>
                                      </p:to>
                                    </p:set>
                                    <p:anim calcmode="lin" valueType="num">
                                      <p:cBhvr additive="base">
                                        <p:cTn id="15" dur="500" fill="hold"/>
                                        <p:tgtEl>
                                          <p:spTgt spid="79874">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987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79874">
                                            <p:txEl>
                                              <p:pRg st="3" end="3"/>
                                            </p:txEl>
                                          </p:spTgt>
                                        </p:tgtEl>
                                        <p:attrNameLst>
                                          <p:attrName>style.visibility</p:attrName>
                                        </p:attrNameLst>
                                      </p:cBhvr>
                                      <p:to>
                                        <p:strVal val="visible"/>
                                      </p:to>
                                    </p:set>
                                    <p:anim calcmode="lin" valueType="num">
                                      <p:cBhvr additive="base">
                                        <p:cTn id="21" dur="500" fill="hold"/>
                                        <p:tgtEl>
                                          <p:spTgt spid="79874">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9874">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79874">
                                            <p:txEl>
                                              <p:pRg st="4" end="4"/>
                                            </p:txEl>
                                          </p:spTgt>
                                        </p:tgtEl>
                                        <p:attrNameLst>
                                          <p:attrName>style.visibility</p:attrName>
                                        </p:attrNameLst>
                                      </p:cBhvr>
                                      <p:to>
                                        <p:strVal val="visible"/>
                                      </p:to>
                                    </p:set>
                                    <p:anim calcmode="lin" valueType="num">
                                      <p:cBhvr additive="base">
                                        <p:cTn id="25" dur="500" fill="hold"/>
                                        <p:tgtEl>
                                          <p:spTgt spid="7987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987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9874">
                                            <p:txEl>
                                              <p:pRg st="5" end="5"/>
                                            </p:txEl>
                                          </p:spTgt>
                                        </p:tgtEl>
                                        <p:attrNameLst>
                                          <p:attrName>style.visibility</p:attrName>
                                        </p:attrNameLst>
                                      </p:cBhvr>
                                      <p:to>
                                        <p:strVal val="visible"/>
                                      </p:to>
                                    </p:set>
                                    <p:anim calcmode="lin" valueType="num">
                                      <p:cBhvr additive="base">
                                        <p:cTn id="31" dur="500" fill="hold"/>
                                        <p:tgtEl>
                                          <p:spTgt spid="79874">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987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2006600" y="879475"/>
            <a:ext cx="6407150" cy="4781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742950" marR="0" lvl="1" indent="-285750" algn="just" defTabSz="914400" rtl="0" eaLnBrk="1" fontAlgn="base" latinLnBrk="0" hangingPunct="1">
              <a:lnSpc>
                <a:spcPct val="90000"/>
              </a:lnSpc>
              <a:spcBef>
                <a:spcPct val="20000"/>
              </a:spcBef>
              <a:spcAft>
                <a:spcPct val="0"/>
              </a:spcAft>
              <a:buClrTx/>
              <a:buSzTx/>
              <a:buFontTx/>
              <a:buChar char="–"/>
              <a:defRPr/>
            </a:pPr>
            <a:r>
              <a:rPr kumimoji="1"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Divide</a:t>
            </a:r>
            <a:r>
              <a:rPr kumimoji="1"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阶段的时间复杂性</a:t>
            </a:r>
            <a:endParaRPr kumimoji="1"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1143000" marR="0" lvl="2" indent="-228600" algn="just" defTabSz="914400" rtl="0" eaLnBrk="1" fontAlgn="base" latinLnBrk="0" hangingPunct="1">
              <a:lnSpc>
                <a:spcPct val="90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划分问题为</a:t>
            </a:r>
            <a:r>
              <a:rPr kumimoji="1" lang="en-US" altLang="zh-CN" sz="2800" b="1" i="1" u="none" strike="noStrike" kern="1200" cap="none" spc="0" normalizeH="0" baseline="0" noProof="0" smtClean="0">
                <a:ln>
                  <a:noFill/>
                </a:ln>
                <a:solidFill>
                  <a:srgbClr val="582C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a:t>
            </a:r>
            <a:r>
              <a:rPr kumimoji="1" lang="zh-CN" altLang="en-US"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个子问题。</a:t>
            </a:r>
            <a:endParaRPr kumimoji="1" lang="zh-CN" altLang="en-US"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1143000" marR="0" lvl="2" indent="-228600" algn="just" defTabSz="914400" rtl="0" eaLnBrk="1" fontAlgn="base" latinLnBrk="0" hangingPunct="1">
              <a:lnSpc>
                <a:spcPct val="90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每个子问题大小为</a:t>
            </a:r>
            <a:r>
              <a:rPr kumimoji="1" lang="en-US" altLang="zh-CN" sz="2800" b="1" i="1" u="none" strike="noStrike" kern="1200" cap="none" spc="0" normalizeH="0" baseline="0" noProof="0" smtClean="0">
                <a:ln>
                  <a:noFill/>
                </a:ln>
                <a:solidFill>
                  <a:srgbClr val="582C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n/b</a:t>
            </a:r>
            <a:r>
              <a:rPr kumimoji="1" lang="zh-CN" altLang="en-US"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a:t>
            </a:r>
            <a:endParaRPr kumimoji="1" lang="zh-CN" altLang="en-US"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1143000" marR="0" lvl="2" indent="-228600" algn="just" defTabSz="914400" rtl="0" eaLnBrk="1" fontAlgn="base" latinLnBrk="0" hangingPunct="1">
              <a:lnSpc>
                <a:spcPct val="90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划分时间可直接得到</a:t>
            </a:r>
            <a:r>
              <a:rPr kumimoji="1" lang="en-US" altLang="zh-CN"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a:t>
            </a:r>
            <a:r>
              <a:rPr kumimoji="1" lang="en-US" altLang="zh-CN" sz="2800" b="1" i="1"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D(n)</a:t>
            </a:r>
            <a:endParaRPr kumimoji="1" lang="en-US" altLang="zh-CN" sz="2800" b="1" i="1"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1"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Monotype Corsiva" panose="03010101010201010101" pitchFamily="66" charset="0"/>
                <a:ea typeface="华文行楷" panose="02010800040101010101" pitchFamily="2" charset="-122"/>
                <a:cs typeface="+mn-cs"/>
              </a:rPr>
              <a:t>Conquer</a:t>
            </a:r>
            <a:r>
              <a:rPr kumimoji="1"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阶段的时间复杂性</a:t>
            </a:r>
            <a:endParaRPr kumimoji="1"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1143000" marR="0" lvl="2" indent="-228600" algn="just" defTabSz="914400" rtl="0" eaLnBrk="1" fontAlgn="base" latinLnBrk="0" hangingPunct="1">
              <a:lnSpc>
                <a:spcPct val="100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递归调用</a:t>
            </a:r>
            <a:endParaRPr kumimoji="1" lang="zh-CN" altLang="en-US"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1143000" marR="0" lvl="2" indent="-228600" algn="just" defTabSz="914400" rtl="0" eaLnBrk="1" fontAlgn="base" latinLnBrk="0" hangingPunct="1">
              <a:lnSpc>
                <a:spcPct val="100000"/>
              </a:lnSpc>
              <a:spcBef>
                <a:spcPct val="20000"/>
              </a:spcBef>
              <a:spcAft>
                <a:spcPct val="0"/>
              </a:spcAft>
              <a:buClrTx/>
              <a:buSzTx/>
              <a:buFontTx/>
              <a:buChar char="•"/>
              <a:defRPr/>
            </a:pPr>
            <a:r>
              <a:rPr kumimoji="1" lang="en-US" altLang="zh-CN" sz="2800" b="1" i="1" u="none" strike="noStrike" kern="1200" cap="none" spc="0" normalizeH="0" baseline="0" noProof="0" smtClean="0">
                <a:ln>
                  <a:noFill/>
                </a:ln>
                <a:solidFill>
                  <a:srgbClr val="582C00"/>
                </a:solidFill>
                <a:effectLst>
                  <a:outerShdw blurRad="38100" dist="38100" dir="2700000" algn="tl">
                    <a:srgbClr val="C0C0C0"/>
                  </a:outerShdw>
                </a:effectLst>
                <a:uLnTx/>
                <a:uFillTx/>
                <a:latin typeface="Monotype Corsiva" panose="03010101010201010101" pitchFamily="66" charset="0"/>
                <a:ea typeface="华文行楷" panose="02010800040101010101" pitchFamily="2" charset="-122"/>
                <a:cs typeface="+mn-cs"/>
              </a:rPr>
              <a:t>Conquer</a:t>
            </a:r>
            <a:r>
              <a:rPr kumimoji="1" lang="zh-CN" altLang="en-US" sz="2800" b="1" i="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时间</a:t>
            </a:r>
            <a:r>
              <a:rPr kumimoji="1" lang="en-US" altLang="zh-CN" sz="2800" b="1" i="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a:t>
            </a:r>
            <a:r>
              <a:rPr kumimoji="1" lang="en-US" altLang="zh-CN" sz="2800" b="1" i="1" u="none" strike="noStrike" kern="1200" cap="none" spc="0" normalizeH="0" baseline="0" noProof="0" smtClean="0">
                <a:ln>
                  <a:noFill/>
                </a:ln>
                <a:solidFill>
                  <a:srgbClr val="FF3300"/>
                </a:solidFill>
                <a:effectLst>
                  <a:outerShdw blurRad="38100" dist="38100" dir="2700000" algn="tl">
                    <a:srgbClr val="C0C0C0"/>
                  </a:outerShdw>
                </a:effectLst>
                <a:uLnTx/>
                <a:uFillTx/>
                <a:latin typeface="楷体_GB2312" pitchFamily="49" charset="-122"/>
                <a:ea typeface="楷体_GB2312" pitchFamily="49" charset="-122"/>
                <a:cs typeface="+mn-cs"/>
              </a:rPr>
              <a:t>aT(n/b)</a:t>
            </a:r>
            <a:endParaRPr kumimoji="1" lang="en-US" altLang="zh-CN" sz="2800" b="1" i="0" u="none" strike="noStrike" kern="1200" cap="none" spc="0" normalizeH="0" baseline="0" noProof="0" smtClean="0">
              <a:ln>
                <a:noFill/>
              </a:ln>
              <a:solidFill>
                <a:srgbClr val="FF3300"/>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1"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Monotype Corsiva" panose="03010101010201010101" pitchFamily="66" charset="0"/>
                <a:ea typeface="楷体_GB2312" pitchFamily="49" charset="-122"/>
                <a:cs typeface="+mn-cs"/>
              </a:rPr>
              <a:t>Combine</a:t>
            </a:r>
            <a:r>
              <a:rPr kumimoji="1"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阶段的时间复杂性</a:t>
            </a:r>
            <a:endParaRPr kumimoji="1"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1143000" marR="0" lvl="2" indent="-228600" algn="just" defTabSz="914400" rtl="0" eaLnBrk="1" fontAlgn="base" latinLnBrk="0" hangingPunct="1">
              <a:lnSpc>
                <a:spcPct val="100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时间可以直接得到</a:t>
            </a:r>
            <a:r>
              <a:rPr kumimoji="1" lang="en-US" altLang="zh-CN"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a:t>
            </a:r>
            <a:r>
              <a:rPr kumimoji="1" lang="en-US" altLang="zh-CN" sz="2800" b="1" i="1" u="none" strike="noStrike" kern="1200" cap="none" spc="0" normalizeH="0" baseline="0" noProof="0" smtClean="0">
                <a:ln>
                  <a:noFill/>
                </a:ln>
                <a:solidFill>
                  <a:srgbClr val="FF3300"/>
                </a:solidFill>
                <a:effectLst>
                  <a:outerShdw blurRad="38100" dist="38100" dir="2700000" algn="tl">
                    <a:srgbClr val="C0C0C0"/>
                  </a:outerShdw>
                </a:effectLst>
                <a:uLnTx/>
                <a:uFillTx/>
                <a:latin typeface="楷体_GB2312" pitchFamily="49" charset="-122"/>
                <a:ea typeface="楷体_GB2312" pitchFamily="49" charset="-122"/>
                <a:cs typeface="+mn-cs"/>
              </a:rPr>
              <a:t>C(n)</a:t>
            </a:r>
            <a:endParaRPr kumimoji="1" lang="en-US" altLang="zh-CN" sz="28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898">
                                            <p:txEl>
                                              <p:pRg st="4" end="4"/>
                                            </p:txEl>
                                          </p:spTgt>
                                        </p:tgtEl>
                                        <p:attrNameLst>
                                          <p:attrName>style.visibility</p:attrName>
                                        </p:attrNameLst>
                                      </p:cBhvr>
                                      <p:to>
                                        <p:strVal val="visible"/>
                                      </p:to>
                                    </p:set>
                                    <p:anim calcmode="lin" valueType="num">
                                      <p:cBhvr additive="base">
                                        <p:cTn id="7" dur="500" fill="hold"/>
                                        <p:tgtEl>
                                          <p:spTgt spid="80898">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8">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0898">
                                            <p:txEl>
                                              <p:pRg st="5" end="5"/>
                                            </p:txEl>
                                          </p:spTgt>
                                        </p:tgtEl>
                                        <p:attrNameLst>
                                          <p:attrName>style.visibility</p:attrName>
                                        </p:attrNameLst>
                                      </p:cBhvr>
                                      <p:to>
                                        <p:strVal val="visible"/>
                                      </p:to>
                                    </p:set>
                                    <p:anim calcmode="lin" valueType="num">
                                      <p:cBhvr additive="base">
                                        <p:cTn id="11" dur="500" fill="hold"/>
                                        <p:tgtEl>
                                          <p:spTgt spid="80898">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0898">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0898">
                                            <p:txEl>
                                              <p:pRg st="6" end="6"/>
                                            </p:txEl>
                                          </p:spTgt>
                                        </p:tgtEl>
                                        <p:attrNameLst>
                                          <p:attrName>style.visibility</p:attrName>
                                        </p:attrNameLst>
                                      </p:cBhvr>
                                      <p:to>
                                        <p:strVal val="visible"/>
                                      </p:to>
                                    </p:set>
                                    <p:anim calcmode="lin" valueType="num">
                                      <p:cBhvr additive="base">
                                        <p:cTn id="15" dur="500" fill="hold"/>
                                        <p:tgtEl>
                                          <p:spTgt spid="80898">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089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0898">
                                            <p:txEl>
                                              <p:pRg st="7" end="7"/>
                                            </p:txEl>
                                          </p:spTgt>
                                        </p:tgtEl>
                                        <p:attrNameLst>
                                          <p:attrName>style.visibility</p:attrName>
                                        </p:attrNameLst>
                                      </p:cBhvr>
                                      <p:to>
                                        <p:strVal val="visible"/>
                                      </p:to>
                                    </p:set>
                                    <p:anim calcmode="lin" valueType="num">
                                      <p:cBhvr additive="base">
                                        <p:cTn id="21" dur="500" fill="hold"/>
                                        <p:tgtEl>
                                          <p:spTgt spid="80898">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0898">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0898">
                                            <p:txEl>
                                              <p:pRg st="8" end="8"/>
                                            </p:txEl>
                                          </p:spTgt>
                                        </p:tgtEl>
                                        <p:attrNameLst>
                                          <p:attrName>style.visibility</p:attrName>
                                        </p:attrNameLst>
                                      </p:cBhvr>
                                      <p:to>
                                        <p:strVal val="visible"/>
                                      </p:to>
                                    </p:set>
                                    <p:anim calcmode="lin" valueType="num">
                                      <p:cBhvr additive="base">
                                        <p:cTn id="25" dur="500" fill="hold"/>
                                        <p:tgtEl>
                                          <p:spTgt spid="80898">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89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idx="1"/>
          </p:nvPr>
        </p:nvSpPr>
        <p:spPr>
          <a:xfrm>
            <a:off x="1368425" y="2006600"/>
            <a:ext cx="6588125" cy="3394075"/>
          </a:xfrm>
          <a:solidFill>
            <a:srgbClr val="FFFF99"/>
          </a:solidFill>
        </p:spPr>
        <p:txBody>
          <a:bodyPr vert="horz" wrap="square" lIns="91440" tIns="45720" rIns="91440" bIns="45720" numCol="1" rtlCol="0" anchor="t" anchorCtr="0" compatLnSpc="1">
            <a:normAutofit lnSpcReduction="10000"/>
          </a:bodyPr>
          <a:lstStyle/>
          <a:p>
            <a:pPr marL="742950" marR="0" lvl="1" indent="-28575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600" b="1" i="0" u="none" strike="noStrike" kern="1200" cap="none" spc="0" normalizeH="0" baseline="0" noProof="0" smtClean="0">
                <a:ln>
                  <a:noFill/>
                </a:ln>
                <a:solidFill>
                  <a:srgbClr val="0058DA"/>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总之</a:t>
            </a:r>
            <a:endParaRPr kumimoji="0" lang="zh-CN" altLang="en-US" sz="3600" b="1" i="0" u="none" strike="noStrike" kern="1200" cap="none" spc="0" normalizeH="0" baseline="0" noProof="0" smtClean="0">
              <a:ln>
                <a:noFill/>
              </a:ln>
              <a:solidFill>
                <a:srgbClr val="0058DA"/>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endParaRPr>
          </a:p>
          <a:p>
            <a:pPr marL="1143000" marR="0" lvl="2"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1" i="1" u="none" strike="noStrike" kern="1200" cap="none" spc="0" normalizeH="0" baseline="0" noProof="0" smtClean="0">
                <a:ln>
                  <a:noFill/>
                </a:ln>
                <a:solidFill>
                  <a:srgbClr val="582C00"/>
                </a:solidFill>
                <a:effectLst>
                  <a:outerShdw blurRad="38100" dist="38100" dir="2700000" algn="tl">
                    <a:srgbClr val="000000"/>
                  </a:outerShdw>
                </a:effectLst>
                <a:uLnTx/>
                <a:uFillTx/>
                <a:latin typeface="+mn-lt"/>
                <a:ea typeface="楷体_GB2312" pitchFamily="49" charset="-122"/>
                <a:cs typeface="+mn-cs"/>
                <a:sym typeface="Symbol" panose="05050102010706020507" pitchFamily="18" charset="2"/>
              </a:rPr>
              <a:t>T(n)=</a:t>
            </a:r>
            <a:r>
              <a:rPr kumimoji="0" lang="en-US" altLang="zh-CN" sz="3200" b="1" i="1" u="none" strike="noStrike" kern="1200" cap="none" spc="0" normalizeH="0" baseline="0" noProof="0" smtClean="0">
                <a:ln>
                  <a:noFill/>
                </a:ln>
                <a:solidFill>
                  <a:srgbClr val="582C00"/>
                </a:solidFill>
                <a:effectLst>
                  <a:outerShdw blurRad="38100" dist="38100" dir="2700000" algn="tl">
                    <a:srgbClr val="000000"/>
                  </a:outerShdw>
                </a:effectLst>
                <a:uLnTx/>
                <a:uFillTx/>
                <a:latin typeface="+mn-lt"/>
                <a:ea typeface="楷体_GB2312" pitchFamily="49" charset="-122"/>
                <a:cs typeface="+mn-cs"/>
              </a:rPr>
              <a:t>(1)</a:t>
            </a:r>
            <a:r>
              <a:rPr kumimoji="0" lang="en-US" altLang="zh-CN" sz="3200" b="1" i="0" u="none" strike="noStrike" kern="1200" cap="none" spc="0" normalizeH="0" baseline="0" noProof="0" smtClean="0">
                <a:ln>
                  <a:noFill/>
                </a:ln>
                <a:solidFill>
                  <a:srgbClr val="582C00"/>
                </a:solidFill>
                <a:effectLst>
                  <a:outerShdw blurRad="38100" dist="38100" dir="2700000" algn="tl">
                    <a:srgbClr val="000000"/>
                  </a:outerShdw>
                </a:effectLst>
                <a:uLnTx/>
                <a:uFillTx/>
                <a:latin typeface="+mn-lt"/>
                <a:ea typeface="楷体_GB2312" pitchFamily="49" charset="-122"/>
                <a:cs typeface="+mn-cs"/>
              </a:rPr>
              <a:t>     if n&lt;c</a:t>
            </a:r>
            <a:r>
              <a:rPr kumimoji="0" lang="en-US" altLang="zh-CN" sz="3200" b="1" i="1" u="none" strike="noStrike" kern="1200" cap="none" spc="0" normalizeH="0" baseline="0" noProof="0" smtClean="0">
                <a:ln>
                  <a:noFill/>
                </a:ln>
                <a:solidFill>
                  <a:srgbClr val="582C00"/>
                </a:solidFill>
                <a:effectLst>
                  <a:outerShdw blurRad="38100" dist="38100" dir="2700000" algn="tl">
                    <a:srgbClr val="000000"/>
                  </a:outerShdw>
                </a:effectLst>
                <a:uLnTx/>
                <a:uFillTx/>
                <a:latin typeface="+mn-lt"/>
                <a:ea typeface="楷体_GB2312" pitchFamily="49" charset="-122"/>
                <a:cs typeface="+mn-cs"/>
              </a:rPr>
              <a:t> </a:t>
            </a:r>
            <a:endParaRPr kumimoji="0" lang="en-US" altLang="zh-CN" sz="3200" b="1" i="1" u="none" strike="noStrike" kern="1200" cap="none" spc="0" normalizeH="0" baseline="0" noProof="0" smtClean="0">
              <a:ln>
                <a:noFill/>
              </a:ln>
              <a:solidFill>
                <a:srgbClr val="582C00"/>
              </a:solidFill>
              <a:effectLst>
                <a:outerShdw blurRad="38100" dist="38100" dir="2700000" algn="tl">
                  <a:srgbClr val="000000"/>
                </a:outerShdw>
              </a:effectLst>
              <a:uLnTx/>
              <a:uFillTx/>
              <a:latin typeface="+mn-lt"/>
              <a:ea typeface="楷体_GB2312" pitchFamily="49" charset="-122"/>
              <a:cs typeface="+mn-cs"/>
            </a:endParaRPr>
          </a:p>
          <a:p>
            <a:pPr marL="1143000" marR="0" lvl="2"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1" i="1" u="none" strike="noStrike" kern="1200" cap="none" spc="0" normalizeH="0" baseline="0" noProof="0" smtClean="0">
                <a:ln>
                  <a:noFill/>
                </a:ln>
                <a:solidFill>
                  <a:srgbClr val="582C00"/>
                </a:solidFill>
                <a:effectLst>
                  <a:outerShdw blurRad="38100" dist="38100" dir="2700000" algn="tl">
                    <a:srgbClr val="000000"/>
                  </a:outerShdw>
                </a:effectLst>
                <a:uLnTx/>
                <a:uFillTx/>
                <a:latin typeface="+mn-lt"/>
                <a:ea typeface="楷体_GB2312" pitchFamily="49" charset="-122"/>
                <a:cs typeface="+mn-cs"/>
              </a:rPr>
              <a:t>T(n</a:t>
            </a:r>
            <a:r>
              <a:rPr kumimoji="0" lang="en-US" altLang="zh-CN" sz="3200" b="1" i="0" u="none" strike="noStrike" kern="1200" cap="none" spc="0" normalizeH="0" baseline="0" noProof="0" smtClean="0">
                <a:ln>
                  <a:noFill/>
                </a:ln>
                <a:solidFill>
                  <a:srgbClr val="582C00"/>
                </a:solidFill>
                <a:effectLst>
                  <a:outerShdw blurRad="38100" dist="38100" dir="2700000" algn="tl">
                    <a:srgbClr val="000000"/>
                  </a:outerShdw>
                </a:effectLst>
                <a:uLnTx/>
                <a:uFillTx/>
                <a:latin typeface="+mn-lt"/>
                <a:ea typeface="楷体_GB2312" pitchFamily="49" charset="-122"/>
                <a:cs typeface="+mn-cs"/>
              </a:rPr>
              <a:t>)=</a:t>
            </a:r>
            <a:r>
              <a:rPr kumimoji="0" lang="en-US" altLang="zh-CN" sz="3200" b="1" i="1" u="none" strike="noStrike" kern="1200" cap="none" spc="0" normalizeH="0" baseline="0" noProof="0" smtClean="0">
                <a:ln>
                  <a:noFill/>
                </a:ln>
                <a:solidFill>
                  <a:srgbClr val="582C00"/>
                </a:solidFill>
                <a:effectLst>
                  <a:outerShdw blurRad="38100" dist="38100" dir="2700000" algn="tl">
                    <a:srgbClr val="000000"/>
                  </a:outerShdw>
                </a:effectLst>
                <a:uLnTx/>
                <a:uFillTx/>
                <a:latin typeface="+mn-lt"/>
                <a:ea typeface="楷体_GB2312" pitchFamily="49" charset="-122"/>
                <a:cs typeface="+mn-cs"/>
              </a:rPr>
              <a:t>aT(n/b)+D(n)+C(n)   otherwise</a:t>
            </a:r>
            <a:endParaRPr kumimoji="0" lang="en-US" altLang="zh-CN" sz="3200" b="1" i="0" u="none" strike="noStrike" kern="1200" cap="none" spc="0" normalizeH="0" baseline="0" noProof="0" smtClean="0">
              <a:ln>
                <a:noFill/>
              </a:ln>
              <a:solidFill>
                <a:srgbClr val="582C00"/>
              </a:solidFill>
              <a:effectLst>
                <a:outerShdw blurRad="38100" dist="38100" dir="2700000" algn="tl">
                  <a:srgbClr val="000000"/>
                </a:outerShdw>
              </a:effectLst>
              <a:uLnTx/>
              <a:uFillTx/>
              <a:latin typeface="+mn-lt"/>
              <a:ea typeface="楷体_GB2312" pitchFamily="49" charset="-122"/>
              <a:cs typeface="+mn-cs"/>
            </a:endParaRPr>
          </a:p>
          <a:p>
            <a:pPr marL="742950" marR="0" lvl="1" indent="-28575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600" b="1" i="0" u="none" strike="noStrike" kern="1200" cap="none" spc="0" normalizeH="0" baseline="0" noProof="0" smtClean="0">
                <a:ln>
                  <a:noFill/>
                </a:ln>
                <a:solidFill>
                  <a:srgbClr val="0058DA"/>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求解递归方程</a:t>
            </a:r>
            <a:r>
              <a:rPr kumimoji="0" lang="en-US" altLang="zh-CN" sz="3600" b="1" i="1" u="none" strike="noStrike" kern="1200" cap="none" spc="0" normalizeH="0" baseline="0" noProof="0" smtClean="0">
                <a:ln>
                  <a:noFill/>
                </a:ln>
                <a:solidFill>
                  <a:srgbClr val="FF0000"/>
                </a:solidFill>
                <a:effectLst>
                  <a:outerShdw blurRad="38100" dist="38100" dir="2700000" algn="tl">
                    <a:srgbClr val="000000"/>
                  </a:outerShdw>
                </a:effectLst>
                <a:uLnTx/>
                <a:uFillTx/>
                <a:latin typeface="+mn-lt"/>
                <a:ea typeface="华文行楷" panose="02010800040101010101" pitchFamily="2" charset="-122"/>
                <a:cs typeface="+mn-cs"/>
              </a:rPr>
              <a:t>T(n)</a:t>
            </a:r>
            <a:endParaRPr kumimoji="0" lang="en-US" altLang="zh-CN" sz="3600" b="1" i="1" u="none" strike="noStrike" kern="1200" cap="none" spc="0" normalizeH="0" baseline="0" noProof="0" smtClean="0">
              <a:ln>
                <a:noFill/>
              </a:ln>
              <a:solidFill>
                <a:srgbClr val="FF0000"/>
              </a:solidFill>
              <a:effectLst>
                <a:outerShdw blurRad="38100" dist="38100" dir="2700000" algn="tl">
                  <a:srgbClr val="000000"/>
                </a:outerShdw>
              </a:effectLst>
              <a:uLnTx/>
              <a:uFillTx/>
              <a:latin typeface="+mn-lt"/>
              <a:ea typeface="华文行楷" panose="02010800040101010101" pitchFamily="2" charset="-122"/>
              <a:cs typeface="+mn-cs"/>
            </a:endParaRPr>
          </a:p>
          <a:p>
            <a:pPr marL="1143000" marR="0" lvl="2" indent="-2286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200" b="1" i="0" u="none" strike="noStrike" kern="1200" cap="none" spc="0" normalizeH="0" baseline="0" noProof="0" smtClean="0">
                <a:ln>
                  <a:noFill/>
                </a:ln>
                <a:solidFill>
                  <a:srgbClr val="582C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使用第二章的方法</a:t>
            </a:r>
            <a:endParaRPr kumimoji="0" lang="zh-CN" altLang="en-US" sz="3200" b="1" i="0" u="none" strike="noStrike" kern="1200" cap="none" spc="0" normalizeH="0" baseline="0" noProof="0" smtClean="0">
              <a:ln>
                <a:noFill/>
              </a:ln>
              <a:solidFill>
                <a:srgbClr val="582C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558165" y="475615"/>
            <a:ext cx="822071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lang="en-US" altLang="zh-CN" sz="4000" b="1" noProof="0" smtClean="0">
                <a:ln>
                  <a:noFill/>
                </a:ln>
                <a:solidFill>
                  <a:schemeClr val="accent2"/>
                </a:solidFill>
                <a:effectLst>
                  <a:outerShdw blurRad="38100" dist="38100" dir="2700000" algn="tl">
                    <a:srgbClr val="000000"/>
                  </a:outerShdw>
                </a:effectLst>
                <a:uLnTx/>
                <a:uFillTx/>
                <a:ea typeface="华文行楷" panose="02010800040101010101" pitchFamily="2" charset="-122"/>
                <a:sym typeface="+mn-ea"/>
              </a:rPr>
              <a:t>                      </a:t>
            </a:r>
            <a:r>
              <a:rPr lang="zh-CN" altLang="en-US" sz="4000" b="1" noProof="0" smtClean="0">
                <a:ln>
                  <a:noFill/>
                </a:ln>
                <a:solidFill>
                  <a:schemeClr val="accent2"/>
                </a:solidFill>
                <a:effectLst>
                  <a:outerShdw blurRad="38100" dist="38100" dir="2700000" algn="tl">
                    <a:srgbClr val="000000"/>
                  </a:outerShdw>
                </a:effectLst>
                <a:uLnTx/>
                <a:uFillTx/>
                <a:ea typeface="华文行楷" panose="02010800040101010101" pitchFamily="2" charset="-122"/>
                <a:sym typeface="+mn-ea"/>
              </a:rPr>
              <a:t>例 求max与min问题 </a:t>
            </a:r>
            <a:r>
              <a:rPr lang="en-US" altLang="zh-CN" sz="4000" b="1" noProof="0" smtClean="0">
                <a:ln>
                  <a:noFill/>
                </a:ln>
                <a:solidFill>
                  <a:srgbClr val="FF0000"/>
                </a:solidFill>
                <a:effectLst>
                  <a:outerShdw blurRad="38100" dist="38100" dir="2700000" algn="tl">
                    <a:srgbClr val="000000"/>
                  </a:outerShdw>
                </a:effectLst>
                <a:uLnTx/>
                <a:uFillTx/>
                <a:latin typeface="Monotype Corsiva" panose="03010101010201010101" pitchFamily="66" charset="0"/>
                <a:ea typeface="华文行楷" panose="02010800040101010101" pitchFamily="2" charset="-122"/>
                <a:sym typeface="+mn-ea"/>
              </a:rPr>
              <a:t>  </a:t>
            </a:r>
            <a:endParaRPr lang="en-US" altLang="zh-CN" sz="4000" b="1" noProof="0" smtClean="0">
              <a:ln>
                <a:noFill/>
              </a:ln>
              <a:solidFill>
                <a:srgbClr val="FF0000"/>
              </a:solidFill>
              <a:effectLst>
                <a:outerShdw blurRad="38100" dist="38100" dir="2700000" algn="tl">
                  <a:srgbClr val="000000"/>
                </a:outerShdw>
              </a:effectLst>
              <a:uLnTx/>
              <a:uFillTx/>
              <a:latin typeface="Monotype Corsiva" panose="03010101010201010101" pitchFamily="66" charset="0"/>
              <a:ea typeface="华文行楷" panose="02010800040101010101" pitchFamily="2" charset="-122"/>
              <a:sym typeface="+mn-ea"/>
            </a:endParaRPr>
          </a:p>
          <a:p>
            <a:pPr marL="0" marR="0" lvl="0" indent="0" algn="ctr" defTabSz="914400" rtl="0" eaLnBrk="1" fontAlgn="base" latinLnBrk="0" hangingPunct="1">
              <a:lnSpc>
                <a:spcPct val="85000"/>
              </a:lnSpc>
              <a:spcBef>
                <a:spcPct val="0"/>
              </a:spcBef>
              <a:spcAft>
                <a:spcPct val="0"/>
              </a:spcAft>
              <a:buClrTx/>
              <a:buSzTx/>
              <a:buFontTx/>
              <a:buNone/>
              <a:defRPr/>
            </a:pPr>
            <a:r>
              <a:rPr lang="en-US" altLang="zh-CN" sz="4000" b="1" noProof="0" smtClean="0">
                <a:ln>
                  <a:noFill/>
                </a:ln>
                <a:solidFill>
                  <a:srgbClr val="FF0000"/>
                </a:solidFill>
                <a:effectLst>
                  <a:outerShdw blurRad="38100" dist="38100" dir="2700000" algn="tl">
                    <a:srgbClr val="000000"/>
                  </a:outerShdw>
                </a:effectLst>
                <a:uLnTx/>
                <a:uFillTx/>
                <a:latin typeface="Monotype Corsiva" panose="03010101010201010101" pitchFamily="66" charset="0"/>
                <a:ea typeface="华文行楷" panose="02010800040101010101" pitchFamily="2" charset="-122"/>
                <a:sym typeface="+mn-ea"/>
              </a:rPr>
              <a:t>                 </a:t>
            </a:r>
            <a:r>
              <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问题定义</a:t>
            </a:r>
            <a:endPar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
        <p:nvSpPr>
          <p:cNvPr id="91139" name="Rectangle 3"/>
          <p:cNvSpPr>
            <a:spLocks noChangeArrowheads="1"/>
          </p:cNvSpPr>
          <p:nvPr/>
        </p:nvSpPr>
        <p:spPr bwMode="auto">
          <a:xfrm>
            <a:off x="1126808" y="1773238"/>
            <a:ext cx="7504113"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marL="342900" indent="-34290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80000"/>
              </a:lnSpc>
              <a:spcBef>
                <a:spcPct val="20000"/>
              </a:spcBef>
              <a:spcAft>
                <a:spcPct val="0"/>
              </a:spcAft>
              <a:buClrTx/>
              <a:buSzTx/>
              <a:buFontTx/>
              <a:buChar char="•"/>
              <a:defRPr/>
            </a:pPr>
            <a:endParaRPr kumimoji="1"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Char char="•"/>
              <a:defRPr/>
            </a:pPr>
            <a:endParaRPr kumimoji="1" lang="en-US" altLang="zh-CN"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742950" marR="0" lvl="1" indent="-285750" algn="l" defTabSz="914400" rtl="0" eaLnBrk="1" fontAlgn="base" latinLnBrk="0" hangingPunct="1">
              <a:lnSpc>
                <a:spcPct val="8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输入</a:t>
            </a:r>
            <a:r>
              <a:rPr kumimoji="1" lang="zh-CN" altLang="en-US"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数组</a:t>
            </a:r>
            <a:r>
              <a:rPr kumimoji="1" lang="en-US" altLang="zh-CN" sz="32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a:t>
            </a:r>
            <a:r>
              <a:rPr kumimoji="1" lang="en-US" altLang="zh-CN"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[1,…,</a:t>
            </a:r>
            <a:r>
              <a:rPr kumimoji="1" lang="en-US" altLang="zh-CN" sz="32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a:t>
            </a:r>
            <a:r>
              <a:rPr kumimoji="1" lang="en-US" altLang="zh-CN"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endParaRPr kumimoji="1" lang="en-US" altLang="zh-CN"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742950" marR="0" lvl="1" indent="-285750" algn="l" defTabSz="914400" rtl="0" eaLnBrk="1" fontAlgn="base" latinLnBrk="0" hangingPunct="1">
              <a:lnSpc>
                <a:spcPct val="8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输出</a:t>
            </a:r>
            <a:r>
              <a:rPr kumimoji="1" lang="zh-CN" altLang="en-US"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a:t>
            </a:r>
            <a:r>
              <a:rPr kumimoji="1" lang="zh-CN" altLang="en-US"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中的</a:t>
            </a:r>
            <a:r>
              <a:rPr kumimoji="1" lang="en-US" altLang="zh-CN"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max</a:t>
            </a:r>
            <a:r>
              <a:rPr kumimoji="1" lang="zh-CN" altLang="en-US"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和</a:t>
            </a:r>
            <a:r>
              <a:rPr kumimoji="1" lang="en-US" altLang="zh-CN"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min</a:t>
            </a:r>
            <a:endParaRPr kumimoji="1" lang="en-US" altLang="zh-CN"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endPar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742950" marR="0" lvl="1" indent="-285750" algn="l" defTabSz="914400" rtl="0" eaLnBrk="1" fontAlgn="base" latinLnBrk="0" hangingPunct="1">
              <a:lnSpc>
                <a:spcPct val="8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通常，直接扫描需要</a:t>
            </a:r>
            <a:r>
              <a:rPr kumimoji="1" lang="en-US" altLang="zh-CN"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2</a:t>
            </a:r>
            <a:r>
              <a:rPr kumimoji="1" lang="en-US" altLang="zh-CN" sz="3200" b="1" i="1"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a:t>
            </a:r>
            <a:r>
              <a:rPr kumimoji="1" lang="en-US" altLang="zh-CN"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-2</a:t>
            </a: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次比较操作</a:t>
            </a:r>
            <a:endPar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742950" marR="0" lvl="1" indent="-285750" algn="l" defTabSz="914400" rtl="0" eaLnBrk="1" fontAlgn="base" latinLnBrk="0" hangingPunct="1">
              <a:lnSpc>
                <a:spcPct val="8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我们给出一个仅需</a:t>
            </a: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en-US" altLang="zh-CN"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3</a:t>
            </a:r>
            <a:r>
              <a:rPr kumimoji="1" lang="en-US" altLang="zh-CN" sz="3200" b="1" i="1"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a:t>
            </a:r>
            <a:r>
              <a:rPr kumimoji="1" lang="en-US" altLang="zh-CN"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/2-2</a:t>
            </a:r>
            <a:r>
              <a:rPr kumimoji="1" lang="en-US" altLang="zh-CN"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a:t>
            </a: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次比较操</a:t>
            </a:r>
            <a:endPar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marL="742950" marR="0" lvl="1" indent="-285750" algn="l" defTabSz="914400" rtl="0" eaLnBrk="1" fontAlgn="base" latinLnBrk="0" hangingPunct="1">
              <a:lnSpc>
                <a:spcPct val="8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作</a:t>
            </a: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的算法。</a:t>
            </a:r>
            <a:endPar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1139">
                                            <p:txEl>
                                              <p:pRg st="5" end="5"/>
                                            </p:txEl>
                                          </p:spTgt>
                                        </p:tgtEl>
                                        <p:attrNameLst>
                                          <p:attrName>style.visibility</p:attrName>
                                        </p:attrNameLst>
                                      </p:cBhvr>
                                      <p:to>
                                        <p:strVal val="visible"/>
                                      </p:to>
                                    </p:set>
                                    <p:animEffect transition="in" filter="slide(fromBottom)">
                                      <p:cBhvr>
                                        <p:cTn id="7" dur="500"/>
                                        <p:tgtEl>
                                          <p:spTgt spid="91139">
                                            <p:txEl>
                                              <p:pRg st="5" end="5"/>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91139">
                                            <p:txEl>
                                              <p:charRg st="50" end="78"/>
                                            </p:txEl>
                                          </p:spTgt>
                                        </p:tgtEl>
                                        <p:attrNameLst>
                                          <p:attrName>style.visibility</p:attrName>
                                        </p:attrNameLst>
                                      </p:cBhvr>
                                      <p:to>
                                        <p:strVal val="visible"/>
                                      </p:to>
                                    </p:set>
                                    <p:animEffect transition="in" filter="slide(fromBottom)">
                                      <p:cBhvr>
                                        <p:cTn id="10" dur="500"/>
                                        <p:tgtEl>
                                          <p:spTgt spid="91139">
                                            <p:txEl>
                                              <p:charRg st="50" end="78"/>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91139">
                                            <p:txEl>
                                              <p:charRg st="7" end="7"/>
                                            </p:txEl>
                                          </p:spTgt>
                                        </p:tgtEl>
                                        <p:attrNameLst>
                                          <p:attrName>style.visibility</p:attrName>
                                        </p:attrNameLst>
                                      </p:cBhvr>
                                      <p:to>
                                        <p:strVal val="visible"/>
                                      </p:to>
                                    </p:set>
                                    <p:animEffect transition="in" filter="slide(fromBottom)">
                                      <p:cBhvr>
                                        <p:cTn id="13" dur="500"/>
                                        <p:tgtEl>
                                          <p:spTgt spid="91139">
                                            <p:txEl>
                                              <p:char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6084888" y="549275"/>
            <a:ext cx="2840038"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基本思想</a:t>
            </a:r>
            <a:endPar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
        <p:nvSpPr>
          <p:cNvPr id="93187" name="Rectangle 3"/>
          <p:cNvSpPr>
            <a:spLocks noChangeArrowheads="1"/>
          </p:cNvSpPr>
          <p:nvPr/>
        </p:nvSpPr>
        <p:spPr bwMode="auto">
          <a:xfrm>
            <a:off x="179388" y="1557338"/>
            <a:ext cx="8440738"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marL="342900" indent="-34290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80000"/>
              </a:lnSpc>
              <a:spcBef>
                <a:spcPct val="20000"/>
              </a:spcBef>
              <a:spcAft>
                <a:spcPct val="0"/>
              </a:spcAft>
              <a:buClrTx/>
              <a:buSzTx/>
              <a:buFontTx/>
              <a:buChar char="•"/>
              <a:defRPr/>
            </a:pPr>
            <a:endParaRPr kumimoji="1"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基于任务不同将问题划分成两个子问题</a:t>
            </a:r>
            <a:endPar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742950" marR="0" lvl="1" indent="-285750" algn="l" defTabSz="914400" rtl="0" eaLnBrk="1" fontAlgn="base" latinLnBrk="0" hangingPunct="1">
              <a:lnSpc>
                <a:spcPct val="8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一个子问题求解</a:t>
            </a:r>
            <a:r>
              <a:rPr kumimoji="1" lang="en-US" altLang="zh-CN"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max</a:t>
            </a:r>
            <a:endParaRPr kumimoji="1" lang="en-US" altLang="zh-CN"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742950" marR="0" lvl="1" indent="-285750" algn="l" defTabSz="914400" rtl="0" eaLnBrk="1" fontAlgn="base" latinLnBrk="0" hangingPunct="1">
              <a:lnSpc>
                <a:spcPct val="8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另一个子问题求解</a:t>
            </a:r>
            <a:r>
              <a:rPr kumimoji="1" lang="en-US" altLang="zh-CN"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min</a:t>
            </a:r>
            <a:endParaRPr kumimoji="1" lang="en-US" altLang="zh-CN"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pic>
        <p:nvPicPr>
          <p:cNvPr id="62469" name="Picture 4" descr="BD21313_"/>
          <p:cNvPicPr>
            <a:picLocks noChangeAspect="1"/>
          </p:cNvPicPr>
          <p:nvPr/>
        </p:nvPicPr>
        <p:blipFill>
          <a:blip r:embed="rId1"/>
          <a:stretch>
            <a:fillRect/>
          </a:stretch>
        </p:blipFill>
        <p:spPr>
          <a:xfrm>
            <a:off x="3521075" y="1196975"/>
            <a:ext cx="5595938" cy="142875"/>
          </a:xfrm>
          <a:prstGeom prst="rect">
            <a:avLst/>
          </a:prstGeom>
          <a:noFill/>
          <a:ln w="9525">
            <a:noFill/>
          </a:ln>
        </p:spPr>
      </p:pic>
      <p:sp>
        <p:nvSpPr>
          <p:cNvPr id="93189" name="Rectangle 5"/>
          <p:cNvSpPr>
            <a:spLocks noChangeArrowheads="1"/>
          </p:cNvSpPr>
          <p:nvPr/>
        </p:nvSpPr>
        <p:spPr bwMode="auto">
          <a:xfrm>
            <a:off x="250825" y="3644900"/>
            <a:ext cx="9145588"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marL="342900" indent="-34290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80000"/>
              </a:lnSpc>
              <a:spcBef>
                <a:spcPct val="20000"/>
              </a:spcBef>
              <a:spcAft>
                <a:spcPct val="0"/>
              </a:spcAft>
              <a:buClrTx/>
              <a:buSzTx/>
              <a:buFontTx/>
              <a:buChar char="•"/>
              <a:defRPr/>
            </a:pPr>
            <a:endParaRPr kumimoji="1"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将</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与</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+1]</a:t>
            </a:r>
            <a:r>
              <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比较， </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=1,2,…,</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/2</a:t>
            </a:r>
            <a:endPar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较小的元素放在前面，较大的元素放在后面</a:t>
            </a:r>
            <a:endPar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最小元素出现在</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[1,2,…</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n</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/2</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中</a:t>
            </a:r>
            <a:endPar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最大元素</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n</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/2,…,</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n</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中</a:t>
            </a:r>
            <a:endPar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3189"/>
                                        </p:tgtEl>
                                        <p:attrNameLst>
                                          <p:attrName>style.visibility</p:attrName>
                                        </p:attrNameLst>
                                      </p:cBhvr>
                                      <p:to>
                                        <p:strVal val="visible"/>
                                      </p:to>
                                    </p:set>
                                    <p:animEffect transition="in" filter="slide(fromBottom)">
                                      <p:cBhvr>
                                        <p:cTn id="7" dur="500"/>
                                        <p:tgtEl>
                                          <p:spTgt spid="9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1"/>
          <p:cNvSpPr txBox="1">
            <a:spLocks noGrp="1"/>
          </p:cNvSpPr>
          <p:nvPr>
            <p:ph type="ftr" sz="quarter" idx="10"/>
          </p:nvPr>
        </p:nvSpPr>
        <p:spPr>
          <a:noFill/>
          <a:ln>
            <a:noFill/>
          </a:ln>
        </p:spPr>
        <p:txBody>
          <a:bodyPr anchor="ctr"/>
          <a:lstStyle/>
          <a:p>
            <a:pPr marL="0" indent="0" algn="ctr" eaLnBrk="1" hangingPunct="1">
              <a:spcBef>
                <a:spcPct val="0"/>
              </a:spcBef>
              <a:buNone/>
            </a:pPr>
            <a:r>
              <a:rPr lang="zh-CN" altLang="en-US" sz="1400" dirty="0">
                <a:solidFill>
                  <a:srgbClr val="663300"/>
                </a:solidFill>
                <a:latin typeface="Times New Roman" panose="02020603050405020304" pitchFamily="18" charset="0"/>
              </a:rPr>
              <a:t>海量数据计算研究中心</a:t>
            </a:r>
            <a:r>
              <a:rPr lang="en-US" altLang="zh-CN" sz="1400" dirty="0">
                <a:solidFill>
                  <a:srgbClr val="663300"/>
                </a:solidFill>
                <a:latin typeface="Times New Roman" panose="02020603050405020304" pitchFamily="18" charset="0"/>
              </a:rPr>
              <a:t>(2017)</a:t>
            </a:r>
            <a:endParaRPr lang="en-US" altLang="zh-CN" sz="1400" dirty="0">
              <a:solidFill>
                <a:srgbClr val="663300"/>
              </a:solidFill>
              <a:latin typeface="Times New Roman" panose="02020603050405020304" pitchFamily="18" charset="0"/>
            </a:endParaRPr>
          </a:p>
        </p:txBody>
      </p:sp>
      <p:sp>
        <p:nvSpPr>
          <p:cNvPr id="94210" name="Rectangle 2"/>
          <p:cNvSpPr>
            <a:spLocks noChangeArrowheads="1"/>
          </p:cNvSpPr>
          <p:nvPr/>
        </p:nvSpPr>
        <p:spPr bwMode="auto">
          <a:xfrm>
            <a:off x="6303963" y="0"/>
            <a:ext cx="2840038"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000" b="1" i="0" u="none" strike="noStrike" kern="1200" cap="none" spc="0" normalizeH="0" baseline="0" noProof="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a:t>
            </a:r>
            <a:r>
              <a:rPr kumimoji="1" lang="en-US" altLang="zh-CN" sz="4000" b="1" i="0" u="none" strike="noStrike" kern="1200" cap="none" spc="0" normalizeH="0" baseline="0" noProof="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1</a:t>
            </a:r>
            <a:endParaRPr kumimoji="1" lang="en-US" altLang="zh-CN" sz="4000" b="1" i="0" u="none" strike="noStrike" kern="1200" cap="none" spc="0" normalizeH="0" baseline="0" noProof="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pic>
        <p:nvPicPr>
          <p:cNvPr id="63493" name="Picture 4" descr="BD21313_"/>
          <p:cNvPicPr>
            <a:picLocks noChangeAspect="1"/>
          </p:cNvPicPr>
          <p:nvPr/>
        </p:nvPicPr>
        <p:blipFill>
          <a:blip r:embed="rId1"/>
          <a:stretch>
            <a:fillRect/>
          </a:stretch>
        </p:blipFill>
        <p:spPr>
          <a:xfrm>
            <a:off x="7164388" y="476250"/>
            <a:ext cx="1979612" cy="73025"/>
          </a:xfrm>
          <a:prstGeom prst="rect">
            <a:avLst/>
          </a:prstGeom>
          <a:noFill/>
          <a:ln w="9525">
            <a:noFill/>
          </a:ln>
        </p:spPr>
      </p:pic>
      <p:pic>
        <p:nvPicPr>
          <p:cNvPr id="63494" name="Picture 6" descr="BD21313_"/>
          <p:cNvPicPr>
            <a:picLocks noChangeAspect="1"/>
          </p:cNvPicPr>
          <p:nvPr/>
        </p:nvPicPr>
        <p:blipFill>
          <a:blip r:embed="rId1"/>
          <a:stretch>
            <a:fillRect/>
          </a:stretch>
        </p:blipFill>
        <p:spPr>
          <a:xfrm>
            <a:off x="7164388" y="5373688"/>
            <a:ext cx="1979612" cy="73025"/>
          </a:xfrm>
          <a:prstGeom prst="rect">
            <a:avLst/>
          </a:prstGeom>
          <a:noFill/>
          <a:ln w="9525">
            <a:noFill/>
          </a:ln>
        </p:spPr>
      </p:pic>
      <p:sp>
        <p:nvSpPr>
          <p:cNvPr id="2" name="矩形 1"/>
          <p:cNvSpPr/>
          <p:nvPr/>
        </p:nvSpPr>
        <p:spPr>
          <a:xfrm>
            <a:off x="2490398" y="1196752"/>
            <a:ext cx="3816424" cy="504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6,10,32,8,19,20,2,14</a:t>
            </a:r>
            <a:endParaRPr lang="zh-CN" altLang="en-US" dirty="0"/>
          </a:p>
        </p:txBody>
      </p:sp>
      <p:sp>
        <p:nvSpPr>
          <p:cNvPr id="10" name="矩形 9"/>
          <p:cNvSpPr/>
          <p:nvPr/>
        </p:nvSpPr>
        <p:spPr>
          <a:xfrm>
            <a:off x="2490398" y="2716855"/>
            <a:ext cx="3816424" cy="504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6,2,20,8,19,32,10,14</a:t>
            </a:r>
            <a:endParaRPr lang="zh-CN" altLang="en-US" dirty="0"/>
          </a:p>
        </p:txBody>
      </p:sp>
      <p:sp>
        <p:nvSpPr>
          <p:cNvPr id="4" name="文本框 3"/>
          <p:cNvSpPr txBox="1"/>
          <p:nvPr/>
        </p:nvSpPr>
        <p:spPr>
          <a:xfrm>
            <a:off x="4506732" y="2041784"/>
            <a:ext cx="1206134" cy="338554"/>
          </a:xfrm>
          <a:prstGeom prst="rect">
            <a:avLst/>
          </a:prstGeom>
          <a:noFill/>
        </p:spPr>
        <p:txBody>
          <a:bodyPr wrap="square" rtlCol="0">
            <a:spAutoFit/>
          </a:bodyPr>
          <a:lstStyle/>
          <a:p>
            <a:r>
              <a:rPr lang="zh-CN" altLang="en-US" sz="1600" dirty="0"/>
              <a:t>比较，交换</a:t>
            </a:r>
            <a:endParaRPr lang="zh-CN" altLang="en-US" sz="1600" dirty="0"/>
          </a:p>
        </p:txBody>
      </p:sp>
      <p:cxnSp>
        <p:nvCxnSpPr>
          <p:cNvPr id="8" name="直接连接符 7"/>
          <p:cNvCxnSpPr/>
          <p:nvPr/>
        </p:nvCxnSpPr>
        <p:spPr>
          <a:xfrm>
            <a:off x="3203848" y="332656"/>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508104" y="332656"/>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203848" y="332656"/>
            <a:ext cx="2304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419872" y="476250"/>
            <a:ext cx="0" cy="720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220072" y="476250"/>
            <a:ext cx="0" cy="720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19872" y="476250"/>
            <a:ext cx="18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779912" y="633413"/>
            <a:ext cx="0" cy="563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860032" y="633413"/>
            <a:ext cx="0" cy="563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779912" y="633413"/>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489" name="直接连接符 63488"/>
          <p:cNvCxnSpPr/>
          <p:nvPr/>
        </p:nvCxnSpPr>
        <p:spPr>
          <a:xfrm>
            <a:off x="4211960" y="836712"/>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492" name="直接连接符 63491"/>
          <p:cNvCxnSpPr/>
          <p:nvPr/>
        </p:nvCxnSpPr>
        <p:spPr>
          <a:xfrm>
            <a:off x="4572000" y="836712"/>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497" name="直接连接符 63496"/>
          <p:cNvCxnSpPr/>
          <p:nvPr/>
        </p:nvCxnSpPr>
        <p:spPr>
          <a:xfrm>
            <a:off x="4211960" y="836712"/>
            <a:ext cx="36004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2036626" y="3982700"/>
            <a:ext cx="1743286" cy="504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6,2,20,8</a:t>
            </a:r>
            <a:endParaRPr lang="zh-CN" altLang="en-US" dirty="0"/>
          </a:p>
        </p:txBody>
      </p:sp>
      <p:sp>
        <p:nvSpPr>
          <p:cNvPr id="47" name="矩形 46"/>
          <p:cNvSpPr/>
          <p:nvPr/>
        </p:nvSpPr>
        <p:spPr>
          <a:xfrm>
            <a:off x="5083695" y="3978191"/>
            <a:ext cx="1872209" cy="504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19,32,10,14</a:t>
            </a:r>
            <a:endParaRPr lang="zh-CN" altLang="en-US" dirty="0"/>
          </a:p>
        </p:txBody>
      </p:sp>
      <p:sp>
        <p:nvSpPr>
          <p:cNvPr id="63498" name="箭头: 下 63497"/>
          <p:cNvSpPr/>
          <p:nvPr/>
        </p:nvSpPr>
        <p:spPr>
          <a:xfrm>
            <a:off x="2771800" y="4482669"/>
            <a:ext cx="216024" cy="6025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2022182" y="5093325"/>
            <a:ext cx="1743286" cy="504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63502" name="直接箭头连接符 63501"/>
          <p:cNvCxnSpPr>
            <a:stCxn id="2" idx="2"/>
            <a:endCxn id="10" idx="0"/>
          </p:cNvCxnSpPr>
          <p:nvPr/>
        </p:nvCxnSpPr>
        <p:spPr>
          <a:xfrm>
            <a:off x="4398610" y="1701230"/>
            <a:ext cx="0" cy="1015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504" name="直接箭头连接符 63503"/>
          <p:cNvCxnSpPr/>
          <p:nvPr/>
        </p:nvCxnSpPr>
        <p:spPr>
          <a:xfrm flipH="1">
            <a:off x="2952342" y="3229474"/>
            <a:ext cx="1490341" cy="761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506" name="直接箭头连接符 63505"/>
          <p:cNvCxnSpPr>
            <a:endCxn id="47" idx="0"/>
          </p:cNvCxnSpPr>
          <p:nvPr/>
        </p:nvCxnSpPr>
        <p:spPr>
          <a:xfrm>
            <a:off x="4506732" y="3270757"/>
            <a:ext cx="1513068" cy="707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507" name="文本框 63506"/>
          <p:cNvSpPr txBox="1"/>
          <p:nvPr/>
        </p:nvSpPr>
        <p:spPr>
          <a:xfrm>
            <a:off x="3104538" y="4569986"/>
            <a:ext cx="1080120" cy="338554"/>
          </a:xfrm>
          <a:prstGeom prst="rect">
            <a:avLst/>
          </a:prstGeom>
          <a:noFill/>
        </p:spPr>
        <p:txBody>
          <a:bodyPr wrap="square" rtlCol="0">
            <a:spAutoFit/>
          </a:bodyPr>
          <a:lstStyle/>
          <a:p>
            <a:r>
              <a:rPr lang="zh-CN" altLang="en-US" sz="1600" dirty="0"/>
              <a:t>找最小值</a:t>
            </a:r>
            <a:endParaRPr lang="zh-CN" altLang="en-US" sz="1600" dirty="0"/>
          </a:p>
        </p:txBody>
      </p:sp>
      <p:sp>
        <p:nvSpPr>
          <p:cNvPr id="59" name="箭头: 下 58"/>
          <p:cNvSpPr/>
          <p:nvPr/>
        </p:nvSpPr>
        <p:spPr>
          <a:xfrm>
            <a:off x="5847394" y="4510793"/>
            <a:ext cx="216024" cy="6025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5083695" y="5121449"/>
            <a:ext cx="1743286" cy="504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32</a:t>
            </a:r>
            <a:endParaRPr lang="zh-CN" altLang="en-US" dirty="0"/>
          </a:p>
        </p:txBody>
      </p:sp>
      <p:sp>
        <p:nvSpPr>
          <p:cNvPr id="61" name="文本框 60"/>
          <p:cNvSpPr txBox="1"/>
          <p:nvPr/>
        </p:nvSpPr>
        <p:spPr>
          <a:xfrm>
            <a:off x="6099203" y="4633190"/>
            <a:ext cx="1080120" cy="338554"/>
          </a:xfrm>
          <a:prstGeom prst="rect">
            <a:avLst/>
          </a:prstGeom>
          <a:noFill/>
        </p:spPr>
        <p:txBody>
          <a:bodyPr wrap="square" rtlCol="0">
            <a:spAutoFit/>
          </a:bodyPr>
          <a:lstStyle/>
          <a:p>
            <a:r>
              <a:rPr lang="zh-CN" altLang="en-US" sz="1600" dirty="0"/>
              <a:t>找最大值</a:t>
            </a:r>
            <a:endParaRPr lang="zh-CN" alt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6303963" y="0"/>
            <a:ext cx="2840038"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a:t>
            </a:r>
            <a:r>
              <a:rPr kumimoji="1" lang="en-US" altLang="zh-CN"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1</a:t>
            </a:r>
            <a:endParaRPr kumimoji="1" lang="en-US" altLang="zh-CN"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
        <p:nvSpPr>
          <p:cNvPr id="94211" name="Rectangle 3"/>
          <p:cNvSpPr>
            <a:spLocks noChangeArrowheads="1"/>
          </p:cNvSpPr>
          <p:nvPr/>
        </p:nvSpPr>
        <p:spPr bwMode="auto">
          <a:xfrm>
            <a:off x="430213" y="620713"/>
            <a:ext cx="8713788"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marL="342900" indent="-34290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Max-min(A)</a:t>
            </a:r>
            <a:endPar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Input:   </a:t>
            </a:r>
            <a:r>
              <a:rPr kumimoji="1" lang="zh-CN" altLang="en-US"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数组</a:t>
            </a:r>
            <a:r>
              <a:rPr kumimoji="1" lang="en-US" altLang="zh-CN" sz="2800" b="1" i="1"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a:t>
            </a:r>
            <a:r>
              <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[1,…,</a:t>
            </a:r>
            <a:r>
              <a:rPr kumimoji="1" lang="en-US" altLang="zh-CN" sz="2800" b="1" i="1"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a:t>
            </a:r>
            <a:r>
              <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endPar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Output:</a:t>
            </a:r>
            <a:r>
              <a:rPr kumimoji="1" lang="zh-CN" altLang="en-US"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数组</a:t>
            </a:r>
            <a:r>
              <a:rPr kumimoji="1" lang="en-US" altLang="zh-CN" sz="2800" b="1" i="1"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a:t>
            </a:r>
            <a:r>
              <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[1,…,</a:t>
            </a:r>
            <a:r>
              <a:rPr kumimoji="1" lang="en-US" altLang="zh-CN" sz="2800" b="1" i="1"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a:t>
            </a:r>
            <a:r>
              <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zh-CN" altLang="en-US"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中的</a:t>
            </a:r>
            <a:r>
              <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max</a:t>
            </a:r>
            <a:r>
              <a:rPr kumimoji="1" lang="zh-CN" altLang="en-US"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和</a:t>
            </a:r>
            <a:r>
              <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min</a:t>
            </a:r>
            <a:endPar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1. For  </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1  To  </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n</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/2  Do</a:t>
            </a:r>
            <a:endPar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2.        IF  </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err="1"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i</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&gt; </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n</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i</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+1] THEN   swap(</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err="1"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i</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n</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i</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+1]);</a:t>
            </a:r>
            <a:endPar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3. max  </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n</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min  </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[1];</a:t>
            </a:r>
            <a:endPar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lvl="0">
              <a:lnSpc>
                <a:spcPct val="80000"/>
              </a:lnSpc>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4. For  </a:t>
            </a:r>
            <a:r>
              <a:rPr lang="en-US" altLang="zh-CN" b="1" i="1" dirty="0">
                <a:solidFill>
                  <a:schemeClr val="accent2"/>
                </a:solidFill>
                <a:effectLst>
                  <a:outerShdw blurRad="38100" dist="38100" dir="2700000" algn="tl">
                    <a:srgbClr val="C0C0C0"/>
                  </a:outerShdw>
                </a:effectLst>
                <a:ea typeface="华文行楷" panose="02010800040101010101" pitchFamily="2" charset="-122"/>
              </a:rPr>
              <a:t>i</a:t>
            </a:r>
            <a:r>
              <a:rPr lang="en-US" altLang="zh-CN" b="1" dirty="0" smtClean="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2   </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To   </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n</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/2  Do</a:t>
            </a:r>
            <a:endPar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5.         IF  </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err="1"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i</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&lt; min THEN min  </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err="1"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i</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endPar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6.         IF  </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n</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i</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+1] &gt; max  THEN max  </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n</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i</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+1];</a:t>
            </a:r>
            <a:endPar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7.  print max, min;</a:t>
            </a:r>
            <a:endParaRPr kumimoji="1" lang="en-US" altLang="zh-CN" sz="36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pic>
        <p:nvPicPr>
          <p:cNvPr id="63493" name="Picture 4" descr="BD21313_"/>
          <p:cNvPicPr>
            <a:picLocks noChangeAspect="1"/>
          </p:cNvPicPr>
          <p:nvPr/>
        </p:nvPicPr>
        <p:blipFill>
          <a:blip r:embed="rId1"/>
          <a:stretch>
            <a:fillRect/>
          </a:stretch>
        </p:blipFill>
        <p:spPr>
          <a:xfrm>
            <a:off x="7164388" y="476250"/>
            <a:ext cx="1979612" cy="73025"/>
          </a:xfrm>
          <a:prstGeom prst="rect">
            <a:avLst/>
          </a:prstGeom>
          <a:noFill/>
          <a:ln w="9525">
            <a:noFill/>
          </a:ln>
        </p:spPr>
      </p:pic>
      <p:pic>
        <p:nvPicPr>
          <p:cNvPr id="63494" name="Picture 6" descr="BD21313_"/>
          <p:cNvPicPr>
            <a:picLocks noChangeAspect="1"/>
          </p:cNvPicPr>
          <p:nvPr/>
        </p:nvPicPr>
        <p:blipFill>
          <a:blip r:embed="rId1"/>
          <a:stretch>
            <a:fillRect/>
          </a:stretch>
        </p:blipFill>
        <p:spPr>
          <a:xfrm>
            <a:off x="7164388" y="5373688"/>
            <a:ext cx="1979612" cy="73025"/>
          </a:xfrm>
          <a:prstGeom prst="rect">
            <a:avLst/>
          </a:prstGeom>
          <a:noFill/>
          <a:ln w="9525">
            <a:noFill/>
          </a:ln>
        </p:spPr>
      </p:pic>
      <p:sp>
        <p:nvSpPr>
          <p:cNvPr id="94215" name="Rectangle 7"/>
          <p:cNvSpPr>
            <a:spLocks noChangeArrowheads="1"/>
          </p:cNvSpPr>
          <p:nvPr/>
        </p:nvSpPr>
        <p:spPr bwMode="auto">
          <a:xfrm>
            <a:off x="6156325" y="4652963"/>
            <a:ext cx="2840038"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算法复杂性</a:t>
            </a:r>
            <a:endPar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
        <p:nvSpPr>
          <p:cNvPr id="94216" name="Rectangle 8"/>
          <p:cNvSpPr>
            <a:spLocks noChangeArrowheads="1"/>
          </p:cNvSpPr>
          <p:nvPr/>
        </p:nvSpPr>
        <p:spPr bwMode="auto">
          <a:xfrm>
            <a:off x="395288" y="5661025"/>
            <a:ext cx="2832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3</a:t>
            </a:r>
            <a:r>
              <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/2-2</a:t>
            </a:r>
            <a:r>
              <a:rPr kumimoji="1" lang="en-US" altLang="zh-CN"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zh-CN" altLang="en-US"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次比较操作</a:t>
            </a:r>
            <a:endParaRPr kumimoji="1" lang="zh-CN" altLang="en-US"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6303963" y="0"/>
            <a:ext cx="2840038"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a:t>
            </a:r>
            <a:r>
              <a:rPr kumimoji="1" lang="en-US" altLang="zh-CN"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2</a:t>
            </a:r>
            <a:endParaRPr kumimoji="1" lang="en-US" altLang="zh-CN"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pic>
        <p:nvPicPr>
          <p:cNvPr id="63493" name="Picture 4" descr="BD21313_"/>
          <p:cNvPicPr>
            <a:picLocks noChangeAspect="1"/>
          </p:cNvPicPr>
          <p:nvPr/>
        </p:nvPicPr>
        <p:blipFill>
          <a:blip r:embed="rId1"/>
          <a:stretch>
            <a:fillRect/>
          </a:stretch>
        </p:blipFill>
        <p:spPr>
          <a:xfrm>
            <a:off x="7164388" y="476250"/>
            <a:ext cx="1979612" cy="73025"/>
          </a:xfrm>
          <a:prstGeom prst="rect">
            <a:avLst/>
          </a:prstGeom>
          <a:noFill/>
          <a:ln w="9525">
            <a:noFill/>
          </a:ln>
        </p:spPr>
      </p:pic>
      <p:pic>
        <p:nvPicPr>
          <p:cNvPr id="63494" name="Picture 6" descr="BD21313_"/>
          <p:cNvPicPr>
            <a:picLocks noChangeAspect="1"/>
          </p:cNvPicPr>
          <p:nvPr/>
        </p:nvPicPr>
        <p:blipFill>
          <a:blip r:embed="rId1"/>
          <a:stretch>
            <a:fillRect/>
          </a:stretch>
        </p:blipFill>
        <p:spPr>
          <a:xfrm>
            <a:off x="7164388" y="5373688"/>
            <a:ext cx="1979612" cy="73025"/>
          </a:xfrm>
          <a:prstGeom prst="rect">
            <a:avLst/>
          </a:prstGeom>
          <a:noFill/>
          <a:ln w="9525">
            <a:noFill/>
          </a:ln>
        </p:spPr>
      </p:pic>
      <p:pic>
        <p:nvPicPr>
          <p:cNvPr id="2" name="图片 1"/>
          <p:cNvPicPr>
            <a:picLocks noChangeAspect="1"/>
          </p:cNvPicPr>
          <p:nvPr/>
        </p:nvPicPr>
        <p:blipFill>
          <a:blip r:embed="rId2"/>
          <a:stretch>
            <a:fillRect/>
          </a:stretch>
        </p:blipFill>
        <p:spPr>
          <a:xfrm>
            <a:off x="580390" y="1047115"/>
            <a:ext cx="7617460" cy="419481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6" descr="BD21313_"/>
          <p:cNvPicPr>
            <a:picLocks noGrp="1" noChangeAspect="1"/>
          </p:cNvPicPr>
          <p:nvPr>
            <p:ph/>
          </p:nvPr>
        </p:nvPicPr>
        <p:blipFill>
          <a:blip r:embed="rId1"/>
          <a:srcRect/>
          <a:stretch>
            <a:fillRect/>
          </a:stretch>
        </p:blipFill>
        <p:spPr>
          <a:xfrm>
            <a:off x="1800225" y="692150"/>
            <a:ext cx="7343775" cy="157163"/>
          </a:xfrm>
        </p:spPr>
      </p:pic>
      <p:sp>
        <p:nvSpPr>
          <p:cNvPr id="5133" name="Rectangle 13"/>
          <p:cNvSpPr>
            <a:spLocks noChangeArrowheads="1"/>
          </p:cNvSpPr>
          <p:nvPr/>
        </p:nvSpPr>
        <p:spPr bwMode="auto">
          <a:xfrm>
            <a:off x="250825" y="1125538"/>
            <a:ext cx="8532813"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indent="-457200" algn="l">
              <a:defRPr kumimoji="1" sz="2400">
                <a:solidFill>
                  <a:schemeClr val="tx1"/>
                </a:solidFill>
                <a:latin typeface="Times New Roman" panose="02020603050405020304" pitchFamily="18" charset="0"/>
                <a:ea typeface="宋体" panose="02010600030101010101" pitchFamily="2" charset="-122"/>
              </a:defRPr>
            </a:lvl2pPr>
            <a:lvl3pPr marL="457200" indent="-457200" algn="l">
              <a:defRPr kumimoji="1" sz="2400">
                <a:solidFill>
                  <a:schemeClr val="tx1"/>
                </a:solidFill>
                <a:latin typeface="Times New Roman" panose="02020603050405020304" pitchFamily="18" charset="0"/>
                <a:ea typeface="宋体" panose="02010600030101010101" pitchFamily="2" charset="-122"/>
              </a:defRPr>
            </a:lvl3pPr>
            <a:lvl4pPr marL="457200" indent="-457200" algn="l">
              <a:defRPr kumimoji="1" sz="2400">
                <a:solidFill>
                  <a:schemeClr val="tx1"/>
                </a:solidFill>
                <a:latin typeface="Times New Roman" panose="02020603050405020304" pitchFamily="18" charset="0"/>
                <a:ea typeface="宋体" panose="02010600030101010101" pitchFamily="2" charset="-122"/>
              </a:defRPr>
            </a:lvl4pPr>
            <a:lvl5pPr marL="457200" indent="-457200" algn="l">
              <a:defRPr kumimoji="1" sz="2400">
                <a:solidFill>
                  <a:schemeClr val="tx1"/>
                </a:solidFill>
                <a:latin typeface="Times New Roman" panose="02020603050405020304" pitchFamily="18" charset="0"/>
                <a:ea typeface="宋体" panose="02010600030101010101" pitchFamily="2" charset="-122"/>
              </a:defRPr>
            </a:lvl5pPr>
            <a:lvl6pPr marL="914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1371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828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22860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just"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3.1  </a:t>
            </a:r>
            <a:r>
              <a:rPr kumimoji="1" lang="zh-CN" altLang="en-US"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排序介绍</a:t>
            </a:r>
            <a:endParaRPr kumimoji="1" lang="zh-CN" altLang="en-US"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just"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3.2  </a:t>
            </a:r>
            <a:r>
              <a:rPr kumimoji="1" lang="zh-CN" altLang="en-US"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分治法    </a:t>
            </a:r>
            <a:endParaRPr kumimoji="1" lang="zh-CN" altLang="en-US"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just"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3.3   merge sort </a:t>
            </a:r>
            <a:endPar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just"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3.4   quicksort</a:t>
            </a:r>
            <a:endPar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just"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3.5  </a:t>
            </a:r>
            <a:r>
              <a:rPr kumimoji="1" lang="zh-CN" altLang="en-US"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排序问题的下界</a:t>
            </a:r>
            <a:endPar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138" name="Text Box 18"/>
          <p:cNvSpPr txBox="1">
            <a:spLocks noChangeArrowheads="1"/>
          </p:cNvSpPr>
          <p:nvPr/>
        </p:nvSpPr>
        <p:spPr bwMode="auto">
          <a:xfrm>
            <a:off x="1979613" y="115888"/>
            <a:ext cx="2020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1" lang="en-US" altLang="zh-CN" sz="4000" b="1" kern="1200" cap="none" spc="0" normalizeH="0" baseline="0" noProof="0">
                <a:solidFill>
                  <a:schemeClr val="accent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Outlines</a:t>
            </a:r>
            <a:endParaRPr kumimoji="1" lang="en-US" altLang="zh-CN" sz="4000" b="1" kern="1200" cap="none" spc="0" normalizeH="0" baseline="0" noProof="0">
              <a:solidFill>
                <a:schemeClr val="accent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6303963" y="0"/>
            <a:ext cx="2840038"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a:t>
            </a:r>
            <a:r>
              <a:rPr kumimoji="1" lang="en-US" altLang="zh-CN" sz="4000" b="1" i="0" u="none" strike="noStrike" kern="1200" cap="none" spc="0" normalizeH="0" baseline="0" noProof="0" dirty="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2</a:t>
            </a:r>
            <a:endParaRPr kumimoji="1" lang="en-US" altLang="zh-CN" sz="4000" b="1" i="0" u="none" strike="noStrike" kern="1200" cap="none" spc="0" normalizeH="0" baseline="0" noProof="0" dirty="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pic>
        <p:nvPicPr>
          <p:cNvPr id="63493" name="Picture 4" descr="BD21313_"/>
          <p:cNvPicPr>
            <a:picLocks noChangeAspect="1"/>
          </p:cNvPicPr>
          <p:nvPr/>
        </p:nvPicPr>
        <p:blipFill>
          <a:blip r:embed="rId1"/>
          <a:stretch>
            <a:fillRect/>
          </a:stretch>
        </p:blipFill>
        <p:spPr>
          <a:xfrm>
            <a:off x="7164388" y="476250"/>
            <a:ext cx="1979612" cy="73025"/>
          </a:xfrm>
          <a:prstGeom prst="rect">
            <a:avLst/>
          </a:prstGeom>
          <a:noFill/>
          <a:ln w="9525">
            <a:noFill/>
          </a:ln>
        </p:spPr>
      </p:pic>
      <p:sp>
        <p:nvSpPr>
          <p:cNvPr id="6" name="Rectangle 3"/>
          <p:cNvSpPr>
            <a:spLocks noChangeArrowheads="1"/>
          </p:cNvSpPr>
          <p:nvPr/>
        </p:nvSpPr>
        <p:spPr bwMode="auto">
          <a:xfrm>
            <a:off x="179512" y="597896"/>
            <a:ext cx="8712968" cy="6070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marL="342900" indent="-34290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Max-min</a:t>
            </a:r>
            <a:endPar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Input:   </a:t>
            </a:r>
            <a:r>
              <a:rPr kumimoji="1"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数组</a:t>
            </a:r>
            <a:r>
              <a:rPr kumimoji="1" lang="en-US" altLang="zh-CN" sz="2400" b="1" i="1"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a:t>
            </a:r>
            <a:r>
              <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[1,…,</a:t>
            </a:r>
            <a:r>
              <a:rPr kumimoji="1" lang="en-US" altLang="zh-CN" sz="2400" b="1" i="1"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a:t>
            </a:r>
            <a:r>
              <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endPar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lvl="0">
              <a:lnSpc>
                <a:spcPct val="80000"/>
              </a:lnSpc>
              <a:buNone/>
              <a:defRPr/>
            </a:pPr>
            <a:r>
              <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Output:  </a:t>
            </a:r>
            <a:r>
              <a:rPr lang="en-US" altLang="zh-CN" sz="2400" b="1" dirty="0">
                <a:solidFill>
                  <a:srgbClr val="FF0000"/>
                </a:solidFill>
                <a:effectLst>
                  <a:outerShdw blurRad="38100" dist="38100" dir="2700000" algn="tl">
                    <a:srgbClr val="C0C0C0"/>
                  </a:outerShdw>
                </a:effectLst>
                <a:ea typeface="华文行楷" panose="02010800040101010101" pitchFamily="2" charset="-122"/>
              </a:rPr>
              <a:t>(x, y) , </a:t>
            </a:r>
            <a:r>
              <a:rPr lang="en-US" altLang="zh-CN" sz="2400" b="1" i="1" dirty="0">
                <a:solidFill>
                  <a:srgbClr val="FF0000"/>
                </a:solidFill>
                <a:effectLst>
                  <a:outerShdw blurRad="38100" dist="38100" dir="2700000" algn="tl">
                    <a:srgbClr val="C0C0C0"/>
                  </a:outerShdw>
                </a:effectLst>
                <a:ea typeface="华文行楷" panose="02010800040101010101" pitchFamily="2" charset="-122"/>
              </a:rPr>
              <a:t>A</a:t>
            </a:r>
            <a:r>
              <a:rPr lang="zh-CN" altLang="en-US" sz="2400" b="1" dirty="0">
                <a:solidFill>
                  <a:srgbClr val="FF0000"/>
                </a:solidFill>
                <a:effectLst>
                  <a:outerShdw blurRad="38100" dist="38100" dir="2700000" algn="tl">
                    <a:srgbClr val="C0C0C0"/>
                  </a:outerShdw>
                </a:effectLst>
                <a:ea typeface="华文行楷" panose="02010800040101010101" pitchFamily="2" charset="-122"/>
              </a:rPr>
              <a:t>中的最小元素和最大元素</a:t>
            </a:r>
            <a:endParaRPr lang="en-US" altLang="zh-CN" sz="2400" b="1" dirty="0">
              <a:solidFill>
                <a:srgbClr val="FF0000"/>
              </a:solidFill>
              <a:effectLst>
                <a:outerShdw blurRad="38100" dist="38100" dir="2700000" algn="tl">
                  <a:srgbClr val="C0C0C0"/>
                </a:outerShdw>
              </a:effectLst>
              <a:ea typeface="华文行楷" panose="02010800040101010101" pitchFamily="2" charset="-122"/>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1. Max-min(1,n)</a:t>
            </a:r>
            <a:endPar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endPar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lvl="0">
              <a:lnSpc>
                <a:spcPct val="80000"/>
              </a:lnSpc>
              <a:buNone/>
              <a:defRPr/>
            </a:pPr>
            <a:r>
              <a:rPr lang="zh-CN" altLang="en-US" sz="2400" b="1" dirty="0">
                <a:solidFill>
                  <a:srgbClr val="FF0000"/>
                </a:solidFill>
                <a:effectLst>
                  <a:outerShdw blurRad="38100" dist="38100" dir="2700000" algn="tl">
                    <a:srgbClr val="C0C0C0"/>
                  </a:outerShdw>
                </a:effectLst>
                <a:ea typeface="华文行楷" panose="02010800040101010101" pitchFamily="2" charset="-122"/>
              </a:rPr>
              <a:t>过程</a:t>
            </a:r>
            <a:r>
              <a:rPr lang="en-US" altLang="zh-CN" sz="2400" b="1" dirty="0">
                <a:solidFill>
                  <a:srgbClr val="FF0000"/>
                </a:solidFill>
                <a:effectLst>
                  <a:outerShdw blurRad="38100" dist="38100" dir="2700000" algn="tl">
                    <a:srgbClr val="C0C0C0"/>
                  </a:outerShdw>
                </a:effectLst>
                <a:ea typeface="华文行楷" panose="02010800040101010101" pitchFamily="2" charset="-122"/>
              </a:rPr>
              <a:t>: Max-min(</a:t>
            </a:r>
            <a:r>
              <a:rPr lang="en-US" altLang="zh-CN" sz="2400" b="1" dirty="0" err="1">
                <a:solidFill>
                  <a:srgbClr val="FF0000"/>
                </a:solidFill>
                <a:effectLst>
                  <a:outerShdw blurRad="38100" dist="38100" dir="2700000" algn="tl">
                    <a:srgbClr val="C0C0C0"/>
                  </a:outerShdw>
                </a:effectLst>
                <a:ea typeface="华文行楷" panose="02010800040101010101" pitchFamily="2" charset="-122"/>
              </a:rPr>
              <a:t>low,high</a:t>
            </a:r>
            <a:r>
              <a:rPr lang="en-US" altLang="zh-CN" sz="2400" b="1" dirty="0">
                <a:solidFill>
                  <a:srgbClr val="FF0000"/>
                </a:solidFill>
                <a:effectLst>
                  <a:outerShdw blurRad="38100" dist="38100" dir="2700000" algn="tl">
                    <a:srgbClr val="C0C0C0"/>
                  </a:outerShdw>
                </a:effectLst>
                <a:ea typeface="华文行楷" panose="02010800040101010101" pitchFamily="2" charset="-122"/>
              </a:rPr>
              <a:t>)</a:t>
            </a:r>
            <a:endPar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1. IF high-low = 1 </a:t>
            </a:r>
            <a:endPar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lvl="0">
              <a:lnSpc>
                <a:spcPct val="80000"/>
              </a:lnSpc>
              <a:buNone/>
              <a:defRPr/>
            </a:pP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2.        IF  </a:t>
            </a:r>
            <a:r>
              <a:rPr kumimoji="1" lang="en-US" altLang="zh-CN" sz="2400" b="1" i="1"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400" b="1" i="1"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low</a:t>
            </a: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&lt; </a:t>
            </a:r>
            <a:r>
              <a:rPr kumimoji="1" lang="en-US" altLang="zh-CN" sz="2400" b="1" i="1"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400" b="1" i="1"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high</a:t>
            </a: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THEN  return (</a:t>
            </a:r>
            <a:r>
              <a:rPr lang="en-US" altLang="zh-CN" sz="2400" b="1" i="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A</a:t>
            </a: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[low],</a:t>
            </a:r>
            <a:r>
              <a:rPr lang="en-US" altLang="zh-CN" sz="2400" b="1" i="1" dirty="0">
                <a:solidFill>
                  <a:srgbClr val="FF0000"/>
                </a:solidFill>
                <a:effectLst>
                  <a:outerShdw blurRad="38100" dist="38100" dir="2700000" algn="tl">
                    <a:srgbClr val="C0C0C0"/>
                  </a:outerShdw>
                </a:effectLst>
                <a:ea typeface="华文行楷" panose="02010800040101010101" pitchFamily="2" charset="-122"/>
              </a:rPr>
              <a:t> </a:t>
            </a:r>
            <a:r>
              <a:rPr lang="en-US" altLang="zh-CN" sz="2400" b="1" i="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A</a:t>
            </a: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[high])</a:t>
            </a:r>
            <a:endPar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lvl="0">
              <a:lnSpc>
                <a:spcPct val="80000"/>
              </a:lnSpc>
              <a:buNone/>
              <a:defRPr/>
            </a:pP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3. 	 </a:t>
            </a:r>
            <a:r>
              <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ELSE return (</a:t>
            </a:r>
            <a:r>
              <a:rPr lang="en-US" altLang="zh-CN" sz="2400" b="1" i="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A</a:t>
            </a:r>
            <a:r>
              <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[high],</a:t>
            </a:r>
            <a:r>
              <a:rPr lang="en-US" altLang="zh-CN" sz="2400" b="1" i="1" dirty="0">
                <a:solidFill>
                  <a:srgbClr val="FF0000"/>
                </a:solidFill>
                <a:effectLst>
                  <a:outerShdw blurRad="38100" dist="38100" dir="2700000" algn="tl">
                    <a:srgbClr val="C0C0C0"/>
                  </a:outerShdw>
                </a:effectLst>
                <a:ea typeface="华文行楷" panose="02010800040101010101" pitchFamily="2" charset="-122"/>
              </a:rPr>
              <a:t> </a:t>
            </a:r>
            <a:r>
              <a:rPr lang="en-US" altLang="zh-CN" sz="2400" b="1" i="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A</a:t>
            </a:r>
            <a:r>
              <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[low])</a:t>
            </a:r>
            <a:endPar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4. ELSE</a:t>
            </a:r>
            <a:endPar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lvl="0">
              <a:lnSpc>
                <a:spcPct val="80000"/>
              </a:lnSpc>
              <a:buNone/>
              <a:defRPr/>
            </a:pP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5.         </a:t>
            </a:r>
            <a:r>
              <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mid  (</a:t>
            </a:r>
            <a:r>
              <a:rPr lang="en-US" altLang="zh-CN" sz="2400" b="1" dirty="0" err="1">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low+high</a:t>
            </a:r>
            <a:r>
              <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)/2</a:t>
            </a:r>
            <a:endPar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lvl="0">
              <a:lnSpc>
                <a:spcPct val="80000"/>
              </a:lnSpc>
              <a:buNone/>
              <a:defRPr/>
            </a:pP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6.         (x1,y1)</a:t>
            </a:r>
            <a:r>
              <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  </a:t>
            </a:r>
            <a:r>
              <a:rPr lang="en-US" altLang="zh-CN" sz="2400" b="1" dirty="0">
                <a:solidFill>
                  <a:schemeClr val="accent2"/>
                </a:solidFill>
                <a:effectLst>
                  <a:outerShdw blurRad="38100" dist="38100" dir="2700000" algn="tl">
                    <a:srgbClr val="C0C0C0"/>
                  </a:outerShdw>
                </a:effectLst>
                <a:ea typeface="华文行楷" panose="02010800040101010101" pitchFamily="2" charset="-122"/>
              </a:rPr>
              <a:t>Max-min(</a:t>
            </a:r>
            <a:r>
              <a:rPr lang="en-US" altLang="zh-CN" sz="2400" b="1" dirty="0" err="1">
                <a:solidFill>
                  <a:schemeClr val="accent2"/>
                </a:solidFill>
                <a:effectLst>
                  <a:outerShdw blurRad="38100" dist="38100" dir="2700000" algn="tl">
                    <a:srgbClr val="C0C0C0"/>
                  </a:outerShdw>
                </a:effectLst>
                <a:ea typeface="华文行楷" panose="02010800040101010101" pitchFamily="2" charset="-122"/>
              </a:rPr>
              <a:t>low,mid</a:t>
            </a:r>
            <a:r>
              <a:rPr lang="en-US" altLang="zh-CN" sz="2400" b="1" dirty="0">
                <a:solidFill>
                  <a:schemeClr val="accent2"/>
                </a:solidFill>
                <a:effectLst>
                  <a:outerShdw blurRad="38100" dist="38100" dir="2700000" algn="tl">
                    <a:srgbClr val="C0C0C0"/>
                  </a:outerShdw>
                </a:effectLst>
                <a:ea typeface="华文行楷" panose="02010800040101010101" pitchFamily="2" charset="-122"/>
              </a:rPr>
              <a:t>)</a:t>
            </a:r>
            <a:endPar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endParaRPr>
          </a:p>
          <a:p>
            <a:pPr>
              <a:lnSpc>
                <a:spcPct val="80000"/>
              </a:lnSpc>
              <a:buNone/>
              <a:defRPr/>
            </a:pP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7.  </a:t>
            </a:r>
            <a:r>
              <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	  (x2,y2)  </a:t>
            </a:r>
            <a:r>
              <a:rPr lang="en-US" altLang="zh-CN" sz="2400" b="1" dirty="0">
                <a:solidFill>
                  <a:schemeClr val="accent2"/>
                </a:solidFill>
                <a:effectLst>
                  <a:outerShdw blurRad="38100" dist="38100" dir="2700000" algn="tl">
                    <a:srgbClr val="C0C0C0"/>
                  </a:outerShdw>
                </a:effectLst>
                <a:ea typeface="华文行楷" panose="02010800040101010101" pitchFamily="2" charset="-122"/>
              </a:rPr>
              <a:t>Max-min(mid+1,high)</a:t>
            </a:r>
            <a:endParaRPr lang="en-US" altLang="zh-CN" sz="2400" b="1" dirty="0">
              <a:solidFill>
                <a:schemeClr val="accent2"/>
              </a:solidFill>
              <a:effectLst>
                <a:outerShdw blurRad="38100" dist="38100" dir="2700000" algn="tl">
                  <a:srgbClr val="C0C0C0"/>
                </a:outerShdw>
              </a:effectLst>
              <a:ea typeface="华文行楷" panose="02010800040101010101" pitchFamily="2" charset="-122"/>
            </a:endParaRPr>
          </a:p>
          <a:p>
            <a:pPr>
              <a:lnSpc>
                <a:spcPct val="80000"/>
              </a:lnSpc>
              <a:buNone/>
              <a:defRPr/>
            </a:pPr>
            <a:r>
              <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  8.         x  min{x1,x2}</a:t>
            </a:r>
            <a:endPar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endParaRPr>
          </a:p>
          <a:p>
            <a:pPr lvl="0">
              <a:lnSpc>
                <a:spcPct val="80000"/>
              </a:lnSpc>
              <a:buNone/>
              <a:defRPr/>
            </a:pPr>
            <a:r>
              <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  9.         y  max{y1,y2}</a:t>
            </a:r>
            <a:endPar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endParaRPr>
          </a:p>
          <a:p>
            <a:pPr lvl="0">
              <a:lnSpc>
                <a:spcPct val="80000"/>
              </a:lnSpc>
              <a:buNone/>
              <a:defRPr/>
            </a:pP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10.         return (</a:t>
            </a:r>
            <a:r>
              <a:rPr kumimoji="1" lang="en-US" altLang="zh-CN" sz="2400" b="1" i="0" u="none" strike="noStrike" kern="1200" cap="none" spc="0" normalizeH="0" baseline="0" noProof="0" dirty="0" err="1">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x,y</a:t>
            </a: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endPar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3" name="Picture 4" descr="BD21313_"/>
          <p:cNvPicPr>
            <a:picLocks noChangeAspect="1"/>
          </p:cNvPicPr>
          <p:nvPr/>
        </p:nvPicPr>
        <p:blipFill>
          <a:blip r:embed="rId1"/>
          <a:stretch>
            <a:fillRect/>
          </a:stretch>
        </p:blipFill>
        <p:spPr>
          <a:xfrm>
            <a:off x="7164388" y="476250"/>
            <a:ext cx="1979612" cy="73025"/>
          </a:xfrm>
          <a:prstGeom prst="rect">
            <a:avLst/>
          </a:prstGeom>
          <a:noFill/>
          <a:ln w="9525">
            <a:noFill/>
          </a:ln>
        </p:spPr>
      </p:pic>
      <p:pic>
        <p:nvPicPr>
          <p:cNvPr id="63494" name="Picture 6" descr="BD21313_"/>
          <p:cNvPicPr>
            <a:picLocks noChangeAspect="1"/>
          </p:cNvPicPr>
          <p:nvPr/>
        </p:nvPicPr>
        <p:blipFill>
          <a:blip r:embed="rId1"/>
          <a:stretch>
            <a:fillRect/>
          </a:stretch>
        </p:blipFill>
        <p:spPr>
          <a:xfrm>
            <a:off x="7164388" y="5373688"/>
            <a:ext cx="1979612" cy="73025"/>
          </a:xfrm>
          <a:prstGeom prst="rect">
            <a:avLst/>
          </a:prstGeom>
          <a:noFill/>
          <a:ln w="9525">
            <a:noFill/>
          </a:ln>
        </p:spPr>
      </p:pic>
      <p:pic>
        <p:nvPicPr>
          <p:cNvPr id="2" name="图片 1"/>
          <p:cNvPicPr>
            <a:picLocks noChangeAspect="1"/>
          </p:cNvPicPr>
          <p:nvPr/>
        </p:nvPicPr>
        <p:blipFill>
          <a:blip r:embed="rId2"/>
          <a:stretch>
            <a:fillRect/>
          </a:stretch>
        </p:blipFill>
        <p:spPr>
          <a:xfrm>
            <a:off x="788035" y="1188085"/>
            <a:ext cx="6637020" cy="3876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503555" y="203200"/>
            <a:ext cx="8168640" cy="6145530"/>
          </a:xfrm>
          <a:prstGeom prst="rect">
            <a:avLst/>
          </a:prstGeom>
          <a:noFill/>
          <a:ln w="9525">
            <a:noFill/>
          </a:ln>
        </p:spPr>
      </p:pic>
      <p:sp>
        <p:nvSpPr>
          <p:cNvPr id="87044" name="TextBox 3"/>
          <p:cNvSpPr txBox="1"/>
          <p:nvPr/>
        </p:nvSpPr>
        <p:spPr>
          <a:xfrm>
            <a:off x="3159125" y="2294255"/>
            <a:ext cx="4244975" cy="728663"/>
          </a:xfrm>
          <a:prstGeom prst="rect">
            <a:avLst/>
          </a:prstGeom>
          <a:noFill/>
          <a:ln w="9525">
            <a:noFill/>
          </a:ln>
        </p:spPr>
        <p:txBody>
          <a:bodyPr wrap="none" lIns="0" tIns="0" rIns="0" bIns="0" anchor="t"/>
          <a:lstStyle/>
          <a:p>
            <a:pPr marL="0" lvl="0" indent="0" algn="ctr" eaLnBrk="1" hangingPunct="1">
              <a:spcBef>
                <a:spcPct val="0"/>
              </a:spcBef>
              <a:buNone/>
            </a:pPr>
            <a:r>
              <a:rPr lang="zh-CN" altLang="en-US" sz="6600" b="1" dirty="0">
                <a:solidFill>
                  <a:srgbClr val="663300"/>
                </a:solidFill>
                <a:latin typeface="华文隶书" panose="02010800040101010101" charset="-122"/>
                <a:ea typeface="华文隶书" panose="02010800040101010101" charset="-122"/>
                <a:sym typeface="+mn-ea"/>
              </a:rPr>
              <a:t>大数乘法</a:t>
            </a:r>
            <a:endParaRPr lang="zh-CN" altLang="en-US" sz="6600" b="1" dirty="0">
              <a:solidFill>
                <a:srgbClr val="663300"/>
              </a:solidFill>
              <a:latin typeface="华文隶书" panose="02010800040101010101" charset="-122"/>
              <a:ea typeface="华文隶书" panose="02010800040101010101"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ChangeArrowheads="1"/>
          </p:cNvSpPr>
          <p:nvPr/>
        </p:nvSpPr>
        <p:spPr bwMode="auto">
          <a:xfrm>
            <a:off x="6084888" y="549275"/>
            <a:ext cx="2840038"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问题定义</a:t>
            </a:r>
            <a:endPar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
        <p:nvSpPr>
          <p:cNvPr id="82947" name="Rectangle 3"/>
          <p:cNvSpPr>
            <a:spLocks noChangeArrowheads="1"/>
          </p:cNvSpPr>
          <p:nvPr/>
        </p:nvSpPr>
        <p:spPr bwMode="auto">
          <a:xfrm>
            <a:off x="1506220" y="1938020"/>
            <a:ext cx="6249670" cy="1769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marL="342900" indent="-34290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Tx/>
              <a:buNone/>
              <a:defRPr/>
            </a:pPr>
            <a:endParaRPr kumimoji="1" lang="en-US"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742950" marR="0" lvl="1" indent="-285750" algn="l" defTabSz="914400" rtl="0" eaLnBrk="1" fontAlgn="base" latinLnBrk="0" hangingPunct="1">
              <a:lnSpc>
                <a:spcPct val="80000"/>
              </a:lnSpc>
              <a:spcBef>
                <a:spcPct val="20000"/>
              </a:spcBef>
              <a:spcAft>
                <a:spcPct val="0"/>
              </a:spcAft>
              <a:buClrTx/>
              <a:buSzTx/>
              <a:buFontTx/>
              <a:buNone/>
              <a:defRPr/>
            </a:pPr>
            <a:r>
              <a:rPr kumimoji="1" lang="zh-CN" altLang="en-US"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输入</a:t>
            </a:r>
            <a:r>
              <a:rPr kumimoji="1" lang="zh-CN" altLang="en-US"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a:t>
            </a:r>
            <a:r>
              <a:rPr kumimoji="1" lang="zh-CN" altLang="en-US"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位二进制整数</a:t>
            </a:r>
            <a:r>
              <a:rPr kumimoji="1" lang="en-US" altLang="zh-CN"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X</a:t>
            </a:r>
            <a:r>
              <a:rPr kumimoji="1" lang="zh-CN" altLang="en-US"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和</a:t>
            </a:r>
            <a:r>
              <a:rPr kumimoji="1" lang="en-US" altLang="zh-CN"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Y</a:t>
            </a:r>
            <a:endParaRPr kumimoji="1" lang="en-US" altLang="zh-CN"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742950" marR="0" lvl="1" indent="-285750" algn="l" defTabSz="914400" rtl="0" eaLnBrk="1" fontAlgn="base" latinLnBrk="0" hangingPunct="1">
              <a:lnSpc>
                <a:spcPct val="80000"/>
              </a:lnSpc>
              <a:spcBef>
                <a:spcPct val="20000"/>
              </a:spcBef>
              <a:spcAft>
                <a:spcPct val="0"/>
              </a:spcAft>
              <a:buClrTx/>
              <a:buSzTx/>
              <a:buFontTx/>
              <a:buNone/>
              <a:defRPr/>
            </a:pPr>
            <a:r>
              <a:rPr kumimoji="1" lang="zh-CN" altLang="en-US"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输出</a:t>
            </a:r>
            <a:r>
              <a:rPr kumimoji="1" lang="zh-CN" altLang="en-US"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X</a:t>
            </a:r>
            <a:r>
              <a:rPr kumimoji="1" lang="zh-CN" altLang="en-US"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和</a:t>
            </a:r>
            <a:r>
              <a:rPr kumimoji="1" lang="en-US" altLang="zh-CN"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Y</a:t>
            </a:r>
            <a:r>
              <a:rPr kumimoji="1" lang="zh-CN" altLang="en-US"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的乘积</a:t>
            </a:r>
            <a:endParaRPr kumimoji="1" lang="zh-CN" altLang="en-US" sz="32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3970" name="Group 2"/>
          <p:cNvGrpSpPr/>
          <p:nvPr/>
        </p:nvGrpSpPr>
        <p:grpSpPr>
          <a:xfrm>
            <a:off x="1409590" y="740728"/>
            <a:ext cx="6051025" cy="958850"/>
            <a:chOff x="1311" y="1373"/>
            <a:chExt cx="4288" cy="604"/>
          </a:xfrm>
        </p:grpSpPr>
        <p:sp>
          <p:nvSpPr>
            <p:cNvPr id="83971" name="Rectangle 3"/>
            <p:cNvSpPr>
              <a:spLocks noChangeArrowheads="1"/>
            </p:cNvSpPr>
            <p:nvPr/>
          </p:nvSpPr>
          <p:spPr bwMode="auto">
            <a:xfrm>
              <a:off x="1834" y="1616"/>
              <a:ext cx="1451" cy="317"/>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a:ln>
                    <a:noFill/>
                  </a:ln>
                  <a:solidFill>
                    <a:srgbClr val="0058DA"/>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       B</a:t>
              </a:r>
              <a:endParaRPr kumimoji="0" lang="en-US" altLang="zh-CN" sz="3200" b="1" i="0" u="none" strike="noStrike" kern="1200" cap="none" spc="0" normalizeH="0" baseline="0" noProof="0">
                <a:ln>
                  <a:noFill/>
                </a:ln>
                <a:solidFill>
                  <a:srgbClr val="0058DA"/>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3972" name="Text Box 4"/>
            <p:cNvSpPr txBox="1">
              <a:spLocks noChangeArrowheads="1"/>
            </p:cNvSpPr>
            <p:nvPr/>
          </p:nvSpPr>
          <p:spPr bwMode="auto">
            <a:xfrm>
              <a:off x="1925" y="1373"/>
              <a:ext cx="5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n/2</a:t>
              </a:r>
              <a:r>
                <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位</a:t>
              </a:r>
              <a:endPar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83973" name="Text Box 5"/>
            <p:cNvSpPr txBox="1">
              <a:spLocks noChangeArrowheads="1"/>
            </p:cNvSpPr>
            <p:nvPr/>
          </p:nvSpPr>
          <p:spPr bwMode="auto">
            <a:xfrm>
              <a:off x="1311" y="1612"/>
              <a:ext cx="4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sz="3200" b="1" kern="1200" cap="none" spc="0" normalizeH="0" baseline="0" noProof="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X=</a:t>
              </a:r>
              <a:endParaRPr kumimoji="0" lang="en-US" altLang="zh-CN" sz="3200" b="1" kern="1200" cap="none" spc="0" normalizeH="0" baseline="0" noProof="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83974" name="Text Box 6"/>
            <p:cNvSpPr txBox="1">
              <a:spLocks noChangeArrowheads="1"/>
            </p:cNvSpPr>
            <p:nvPr/>
          </p:nvSpPr>
          <p:spPr bwMode="auto">
            <a:xfrm>
              <a:off x="2605" y="1373"/>
              <a:ext cx="5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n/2</a:t>
              </a:r>
              <a:r>
                <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位</a:t>
              </a:r>
              <a:endPar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58382" name="Line 7"/>
            <p:cNvSpPr/>
            <p:nvPr/>
          </p:nvSpPr>
          <p:spPr>
            <a:xfrm>
              <a:off x="2560" y="1616"/>
              <a:ext cx="0" cy="317"/>
            </a:xfrm>
            <a:prstGeom prst="line">
              <a:avLst/>
            </a:prstGeom>
            <a:ln w="12700" cap="sq" cmpd="sng">
              <a:solidFill>
                <a:schemeClr val="tx1"/>
              </a:solidFill>
              <a:prstDash val="solid"/>
              <a:miter/>
              <a:headEnd type="none" w="sm" len="sm"/>
              <a:tailEnd type="none" w="sm" len="sm"/>
            </a:ln>
          </p:spPr>
        </p:sp>
        <p:sp>
          <p:nvSpPr>
            <p:cNvPr id="83976" name="Rectangle 8"/>
            <p:cNvSpPr>
              <a:spLocks noChangeArrowheads="1"/>
            </p:cNvSpPr>
            <p:nvPr/>
          </p:nvSpPr>
          <p:spPr bwMode="auto">
            <a:xfrm>
              <a:off x="4148" y="1618"/>
              <a:ext cx="1451" cy="317"/>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a:ln>
                    <a:noFill/>
                  </a:ln>
                  <a:solidFill>
                    <a:srgbClr val="0058DA"/>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C       D</a:t>
              </a:r>
              <a:endParaRPr kumimoji="0" lang="en-US" altLang="zh-CN" sz="3200" b="1" i="0" u="none" strike="noStrike" kern="1200" cap="none" spc="0" normalizeH="0" baseline="0" noProof="0">
                <a:ln>
                  <a:noFill/>
                </a:ln>
                <a:solidFill>
                  <a:srgbClr val="0058DA"/>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3977" name="Text Box 9"/>
            <p:cNvSpPr txBox="1">
              <a:spLocks noChangeArrowheads="1"/>
            </p:cNvSpPr>
            <p:nvPr/>
          </p:nvSpPr>
          <p:spPr bwMode="auto">
            <a:xfrm>
              <a:off x="4239" y="1375"/>
              <a:ext cx="5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n/2</a:t>
              </a:r>
              <a:r>
                <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位</a:t>
              </a:r>
              <a:endPar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83978" name="Text Box 10"/>
            <p:cNvSpPr txBox="1">
              <a:spLocks noChangeArrowheads="1"/>
            </p:cNvSpPr>
            <p:nvPr/>
          </p:nvSpPr>
          <p:spPr bwMode="auto">
            <a:xfrm>
              <a:off x="3676" y="1612"/>
              <a:ext cx="4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sz="3200" b="1" kern="1200" cap="none" spc="0" normalizeH="0" baseline="0" noProof="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Y</a:t>
              </a:r>
              <a:r>
                <a:rPr kumimoji="0" lang="en-US" altLang="zh-CN" sz="3200" b="1" kern="1200" cap="none" spc="0" normalizeH="0" baseline="0" noProof="0">
                  <a:solidFill>
                    <a:schemeClr val="accent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0" lang="en-US" altLang="zh-CN" sz="3200" b="1" kern="1200" cap="none" spc="0" normalizeH="0" baseline="0" noProof="0">
                <a:solidFill>
                  <a:schemeClr val="accent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83979" name="Text Box 11"/>
            <p:cNvSpPr txBox="1">
              <a:spLocks noChangeArrowheads="1"/>
            </p:cNvSpPr>
            <p:nvPr/>
          </p:nvSpPr>
          <p:spPr bwMode="auto">
            <a:xfrm>
              <a:off x="4920" y="1375"/>
              <a:ext cx="5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n/2</a:t>
              </a:r>
              <a:r>
                <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位</a:t>
              </a:r>
              <a:endPar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58387" name="Line 12"/>
            <p:cNvSpPr/>
            <p:nvPr/>
          </p:nvSpPr>
          <p:spPr>
            <a:xfrm>
              <a:off x="4874" y="1618"/>
              <a:ext cx="0" cy="317"/>
            </a:xfrm>
            <a:prstGeom prst="line">
              <a:avLst/>
            </a:prstGeom>
            <a:ln w="12700" cap="sq" cmpd="sng">
              <a:solidFill>
                <a:schemeClr val="tx1"/>
              </a:solidFill>
              <a:prstDash val="solid"/>
              <a:miter/>
              <a:headEnd type="none" w="sm" len="sm"/>
              <a:tailEnd type="none" w="sm" len="sm"/>
            </a:ln>
          </p:spPr>
        </p:sp>
      </p:grpSp>
      <p:sp>
        <p:nvSpPr>
          <p:cNvPr id="83981" name="Text Box 13"/>
          <p:cNvSpPr txBox="1">
            <a:spLocks noChangeArrowheads="1"/>
          </p:cNvSpPr>
          <p:nvPr/>
        </p:nvSpPr>
        <p:spPr bwMode="auto">
          <a:xfrm>
            <a:off x="1553528" y="1716723"/>
            <a:ext cx="574929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sz="32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XY = (A2</a:t>
            </a:r>
            <a:r>
              <a:rPr kumimoji="0" lang="en-US" altLang="zh-CN" sz="3200" b="1" kern="1200" cap="none" spc="0" normalizeH="0" baseline="3000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n/2 </a:t>
            </a:r>
            <a:r>
              <a:rPr kumimoji="0" lang="en-US" altLang="zh-CN" sz="32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B)(C2</a:t>
            </a:r>
            <a:r>
              <a:rPr kumimoji="0" lang="en-US" altLang="zh-CN" sz="3200" b="1" kern="1200" cap="none" spc="0" normalizeH="0" baseline="3000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n/2 </a:t>
            </a:r>
            <a:r>
              <a:rPr kumimoji="0" lang="en-US" altLang="zh-CN" sz="32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D)</a:t>
            </a:r>
            <a:endParaRPr kumimoji="0" lang="en-US" altLang="zh-CN" sz="32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algn="l" defTabSz="914400">
              <a:buClrTx/>
              <a:buSzTx/>
              <a:buFontTx/>
              <a:defRPr/>
            </a:pPr>
            <a:r>
              <a:rPr kumimoji="0" lang="en-US" altLang="zh-CN" sz="32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 AC2</a:t>
            </a:r>
            <a:r>
              <a:rPr kumimoji="0" lang="en-US" altLang="zh-CN" sz="3200" b="1" kern="1200" cap="none" spc="0" normalizeH="0" baseline="3000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 </a:t>
            </a:r>
            <a:r>
              <a:rPr kumimoji="0" lang="en-US" altLang="zh-CN" sz="32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(AD+BC)2</a:t>
            </a:r>
            <a:r>
              <a:rPr kumimoji="0" lang="en-US" altLang="zh-CN" sz="3200" b="1" kern="1200" cap="none" spc="0" normalizeH="0" baseline="3000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n/2</a:t>
            </a:r>
            <a:r>
              <a:rPr kumimoji="0" lang="en-US" altLang="zh-CN" sz="32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 BD</a:t>
            </a:r>
            <a:endParaRPr kumimoji="0" lang="en-US" altLang="zh-CN" sz="32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83982" name="Text Box 14"/>
          <p:cNvSpPr txBox="1">
            <a:spLocks noChangeArrowheads="1"/>
          </p:cNvSpPr>
          <p:nvPr/>
        </p:nvSpPr>
        <p:spPr bwMode="auto">
          <a:xfrm>
            <a:off x="5916613" y="188913"/>
            <a:ext cx="3071813" cy="6413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buClrTx/>
              <a:buSzTx/>
              <a:buFontTx/>
              <a:defRPr/>
            </a:pPr>
            <a:endParaRPr kumimoji="0" lang="zh-CN" altLang="zh-CN" sz="3600" b="1" kern="1200" cap="none" spc="0" normalizeH="0" baseline="0" noProof="0">
              <a:solidFill>
                <a:srgbClr val="993300"/>
              </a:solidFill>
              <a:effectLst>
                <a:outerShdw blurRad="38100" dist="38100" dir="2700000" algn="tl">
                  <a:srgbClr val="C0C0C0"/>
                </a:outerShdw>
              </a:effectLst>
              <a:latin typeface="Arial" panose="020B0604020202020204" pitchFamily="34" charset="0"/>
              <a:ea typeface="华文行楷" panose="02010800040101010101" pitchFamily="2" charset="-122"/>
              <a:cs typeface="+mn-cs"/>
            </a:endParaRPr>
          </a:p>
        </p:txBody>
      </p:sp>
      <p:sp>
        <p:nvSpPr>
          <p:cNvPr id="83984" name="Text Box 16"/>
          <p:cNvSpPr txBox="1">
            <a:spLocks noChangeArrowheads="1"/>
          </p:cNvSpPr>
          <p:nvPr/>
        </p:nvSpPr>
        <p:spPr bwMode="auto">
          <a:xfrm>
            <a:off x="1314133" y="2633028"/>
            <a:ext cx="7726680" cy="396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defRPr/>
            </a:pPr>
            <a:r>
              <a:rPr lang="zh-CN" altLang="en-US" sz="2800" b="1" noProof="0" smtClean="0">
                <a:ln>
                  <a:noFill/>
                </a:ln>
                <a:solidFill>
                  <a:srgbClr val="993300"/>
                </a:solidFill>
                <a:effectLst>
                  <a:outerShdw blurRad="38100" dist="38100" dir="2700000" algn="tl">
                    <a:srgbClr val="C0C0C0"/>
                  </a:outerShdw>
                </a:effectLst>
                <a:uLnTx/>
                <a:uFillTx/>
                <a:latin typeface="华文细黑" panose="02010600040101010101" charset="-122"/>
                <a:ea typeface="华文细黑" panose="02010600040101010101" charset="-122"/>
                <a:sym typeface="+mn-ea"/>
              </a:rPr>
              <a:t>算法</a:t>
            </a:r>
            <a:endParaRPr kumimoji="0" lang="zh-CN" altLang="en-US" sz="2800"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划分产生A,B,C,D；</a:t>
            </a:r>
            <a:endPar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cs typeface="+mn-cs"/>
              </a:rPr>
              <a:t>计算</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cs typeface="+mn-cs"/>
              </a:rPr>
              <a:t>n/2</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cs typeface="+mn-cs"/>
              </a:rPr>
              <a:t>位乘法</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cs typeface="+mn-cs"/>
              </a:rPr>
              <a:t>AC、AD、BC、BD;</a:t>
            </a:r>
            <a:endPar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cs typeface="+mn-cs"/>
              </a:rPr>
              <a:t>计算</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cs typeface="+mn-cs"/>
              </a:rPr>
              <a:t>BC+AD；</a:t>
            </a:r>
            <a:endPar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cs typeface="+mn-cs"/>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cs typeface="+mn-cs"/>
              </a:rPr>
              <a:t>AC</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cs typeface="+mn-cs"/>
              </a:rPr>
              <a:t>左移</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cs typeface="+mn-cs"/>
              </a:rPr>
              <a:t>n</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cs typeface="+mn-cs"/>
              </a:rPr>
              <a:t>位，</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cs typeface="+mn-cs"/>
              </a:rPr>
              <a:t>(BC+AD)</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cs typeface="+mn-cs"/>
              </a:rPr>
              <a:t>左移</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cs typeface="+mn-cs"/>
              </a:rPr>
              <a:t>n/2</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cs typeface="+mn-cs"/>
              </a:rPr>
              <a:t>位</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ea typeface="宋体" panose="02010600030101010101" pitchFamily="2" charset="-122"/>
                <a:cs typeface="+mn-cs"/>
              </a:rPr>
              <a:t>；</a:t>
            </a:r>
            <a:endPar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cs typeface="+mn-cs"/>
              </a:rPr>
              <a:t>计算</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cs typeface="+mn-cs"/>
              </a:rPr>
              <a:t>XY</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cs typeface="+mn-cs"/>
              </a:rPr>
              <a:t>。</a:t>
            </a:r>
            <a:endPar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defRPr/>
            </a:pPr>
            <a:r>
              <a:rPr kumimoji="0" lang="zh-CN" altLang="en-US"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cs typeface="+mn-cs"/>
              </a:rPr>
              <a:t>算法复杂性</a:t>
            </a:r>
            <a:r>
              <a:rPr kumimoji="0" lang="zh-CN" altLang="en-US" sz="2800" i="0" u="none" strike="noStrike" kern="1200" cap="none" spc="0" normalizeH="0" baseline="0" noProof="0" dirty="0" smtClean="0">
                <a:ln>
                  <a:noFill/>
                </a:ln>
                <a:solidFill>
                  <a:srgbClr val="FF0000"/>
                </a:solidFill>
                <a:effectLst>
                  <a:outerShdw blurRad="38100" dist="38100" dir="2700000" algn="tl">
                    <a:srgbClr val="C0C0C0"/>
                  </a:outerShdw>
                </a:effectLst>
                <a:uLnTx/>
                <a:uFillTx/>
                <a:cs typeface="+mn-cs"/>
              </a:rPr>
              <a:t>：</a:t>
            </a:r>
            <a:endParaRPr kumimoji="0" lang="zh-CN" altLang="en-US" sz="2800" i="0" u="none" strike="noStrike" kern="1200" cap="none" spc="0" normalizeH="0" baseline="0" noProof="0" dirty="0" smtClean="0">
              <a:ln>
                <a:noFill/>
              </a:ln>
              <a:solidFill>
                <a:srgbClr val="FF0000"/>
              </a:solidFill>
              <a:effectLst>
                <a:outerShdw blurRad="38100" dist="38100" dir="2700000" algn="tl">
                  <a:srgbClr val="C0C0C0"/>
                </a:outerShdw>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defRPr/>
            </a:pPr>
            <a:r>
              <a:rPr kumimoji="0" lang="en-US" altLang="zh-CN" sz="2800" i="1" u="none" strike="noStrike" kern="1200" cap="none" spc="0" normalizeH="0" baseline="0" noProof="0" dirty="0" smtClean="0">
                <a:ln>
                  <a:noFill/>
                </a:ln>
                <a:solidFill>
                  <a:srgbClr val="0058DA"/>
                </a:solidFill>
                <a:effectLst>
                  <a:outerShdw blurRad="38100" dist="38100" dir="2700000" algn="tl">
                    <a:srgbClr val="C0C0C0"/>
                  </a:outerShdw>
                </a:effectLst>
                <a:uLnTx/>
                <a:uFillTx/>
                <a:cs typeface="+mn-cs"/>
              </a:rPr>
              <a:t>T(n)=4T(n/2)+</a:t>
            </a:r>
            <a:r>
              <a:rPr kumimoji="0" lang="en-US" altLang="zh-CN" sz="2800" i="1"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Arial" panose="020B0604020202020204" pitchFamily="34" charset="0"/>
                <a:cs typeface="Arial" panose="020B0604020202020204" pitchFamily="34" charset="0"/>
              </a:rPr>
              <a:t>θ(n)</a:t>
            </a:r>
            <a:r>
              <a:rPr kumimoji="0" lang="zh-CN" altLang="en-US" sz="2800" i="1"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Arial" panose="020B0604020202020204" pitchFamily="34" charset="0"/>
                <a:cs typeface="Arial" panose="020B0604020202020204" pitchFamily="34" charset="0"/>
              </a:rPr>
              <a:t>，</a:t>
            </a:r>
            <a:r>
              <a:rPr lang="zh-CN" altLang="en-US" sz="2800">
                <a:sym typeface="+mn-ea"/>
              </a:rPr>
              <a:t>使用</a:t>
            </a:r>
            <a:r>
              <a:rPr lang="en-US" altLang="zh-CN" sz="2800">
                <a:sym typeface="+mn-ea"/>
              </a:rPr>
              <a:t>Master</a:t>
            </a:r>
            <a:r>
              <a:rPr lang="zh-CN" altLang="en-US" sz="2800">
                <a:sym typeface="+mn-ea"/>
              </a:rPr>
              <a:t>定理：</a:t>
            </a:r>
            <a:r>
              <a:rPr lang="en-US" altLang="zh-CN" sz="2800" i="1" noProof="0" dirty="0" smtClean="0">
                <a:ln>
                  <a:noFill/>
                </a:ln>
                <a:solidFill>
                  <a:srgbClr val="0058DA"/>
                </a:solidFill>
                <a:effectLst>
                  <a:outerShdw blurRad="38100" dist="38100" dir="2700000" algn="tl">
                    <a:srgbClr val="C0C0C0"/>
                  </a:outerShdw>
                </a:effectLst>
                <a:uLnTx/>
                <a:uFillTx/>
                <a:sym typeface="+mn-ea"/>
              </a:rPr>
              <a:t>T(n)=O(n</a:t>
            </a:r>
            <a:r>
              <a:rPr lang="en-US" altLang="zh-CN" sz="2800" i="1" baseline="30000" noProof="0" dirty="0" smtClean="0">
                <a:ln>
                  <a:noFill/>
                </a:ln>
                <a:solidFill>
                  <a:srgbClr val="0058DA"/>
                </a:solidFill>
                <a:effectLst>
                  <a:outerShdw blurRad="38100" dist="38100" dir="2700000" algn="tl">
                    <a:srgbClr val="C0C0C0"/>
                  </a:outerShdw>
                </a:effectLst>
                <a:uLnTx/>
                <a:uFillTx/>
                <a:sym typeface="+mn-ea"/>
              </a:rPr>
              <a:t>2</a:t>
            </a:r>
            <a:r>
              <a:rPr lang="en-US" altLang="zh-CN" sz="2800" i="1" noProof="0" dirty="0" smtClean="0">
                <a:ln>
                  <a:noFill/>
                </a:ln>
                <a:solidFill>
                  <a:srgbClr val="0058DA"/>
                </a:solidFill>
                <a:effectLst>
                  <a:outerShdw blurRad="38100" dist="38100" dir="2700000" algn="tl">
                    <a:srgbClr val="C0C0C0"/>
                  </a:outerShdw>
                </a:effectLst>
                <a:uLnTx/>
                <a:uFillTx/>
                <a:sym typeface="+mn-ea"/>
              </a:rPr>
              <a:t>)</a:t>
            </a:r>
            <a:endParaRPr lang="zh-CN" altLang="en-US" sz="2800"/>
          </a:p>
          <a:p>
            <a:pPr marL="0" marR="0" lvl="0" indent="0" algn="l" defTabSz="914400" rtl="0" eaLnBrk="1" fontAlgn="base" latinLnBrk="0" hangingPunct="1">
              <a:lnSpc>
                <a:spcPct val="100000"/>
              </a:lnSpc>
              <a:spcBef>
                <a:spcPct val="0"/>
              </a:spcBef>
              <a:spcAft>
                <a:spcPct val="0"/>
              </a:spcAft>
              <a:buClrTx/>
              <a:buSzTx/>
              <a:buFontTx/>
              <a:defRPr/>
            </a:pPr>
            <a:endParaRPr kumimoji="0" lang="en-US" altLang="zh-CN" sz="2800" i="1"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Arial" panose="020B0604020202020204" pitchFamily="34" charset="0"/>
              <a:cs typeface="Arial" panose="020B0604020202020204" pitchFamily="34" charset="0"/>
            </a:endParaRPr>
          </a:p>
        </p:txBody>
      </p:sp>
      <p:sp>
        <p:nvSpPr>
          <p:cNvPr id="83986" name="Rectangle 18"/>
          <p:cNvSpPr>
            <a:spLocks noChangeArrowheads="1"/>
          </p:cNvSpPr>
          <p:nvPr/>
        </p:nvSpPr>
        <p:spPr bwMode="auto">
          <a:xfrm>
            <a:off x="2699385" y="172403"/>
            <a:ext cx="4067175"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简单分治算法</a:t>
            </a:r>
            <a:endPar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graphicFrame>
        <p:nvGraphicFramePr>
          <p:cNvPr id="4" name="对象 3">
            <a:hlinkClick r:id="" action="ppaction://ole?verb="/>
          </p:cNvPr>
          <p:cNvGraphicFramePr>
            <a:graphicFrameLocks noChangeAspect="1"/>
          </p:cNvGraphicFramePr>
          <p:nvPr/>
        </p:nvGraphicFramePr>
        <p:xfrm>
          <a:off x="5047615" y="3105785"/>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047615" y="3105785"/>
                        <a:ext cx="914400" cy="2159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0"/>
                                        </p:tgtEl>
                                        <p:attrNameLst>
                                          <p:attrName>style.visibility</p:attrName>
                                        </p:attrNameLst>
                                      </p:cBhvr>
                                      <p:to>
                                        <p:strVal val="visible"/>
                                      </p:to>
                                    </p:set>
                                    <p:anim calcmode="lin" valueType="num">
                                      <p:cBhvr additive="base">
                                        <p:cTn id="7" dur="500" fill="hold"/>
                                        <p:tgtEl>
                                          <p:spTgt spid="83970"/>
                                        </p:tgtEl>
                                        <p:attrNameLst>
                                          <p:attrName>ppt_x</p:attrName>
                                        </p:attrNameLst>
                                      </p:cBhvr>
                                      <p:tavLst>
                                        <p:tav tm="0">
                                          <p:val>
                                            <p:strVal val="#ppt_x"/>
                                          </p:val>
                                        </p:tav>
                                        <p:tav tm="100000">
                                          <p:val>
                                            <p:strVal val="#ppt_x"/>
                                          </p:val>
                                        </p:tav>
                                      </p:tavLst>
                                    </p:anim>
                                    <p:anim calcmode="lin" valueType="num">
                                      <p:cBhvr additive="base">
                                        <p:cTn id="8" dur="500" fill="hold"/>
                                        <p:tgtEl>
                                          <p:spTgt spid="839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981"/>
                                        </p:tgtEl>
                                        <p:attrNameLst>
                                          <p:attrName>style.visibility</p:attrName>
                                        </p:attrNameLst>
                                      </p:cBhvr>
                                      <p:to>
                                        <p:strVal val="visible"/>
                                      </p:to>
                                    </p:set>
                                    <p:anim calcmode="lin" valueType="num">
                                      <p:cBhvr additive="base">
                                        <p:cTn id="13" dur="500" fill="hold"/>
                                        <p:tgtEl>
                                          <p:spTgt spid="83981"/>
                                        </p:tgtEl>
                                        <p:attrNameLst>
                                          <p:attrName>ppt_x</p:attrName>
                                        </p:attrNameLst>
                                      </p:cBhvr>
                                      <p:tavLst>
                                        <p:tav tm="0">
                                          <p:val>
                                            <p:strVal val="#ppt_x"/>
                                          </p:val>
                                        </p:tav>
                                        <p:tav tm="100000">
                                          <p:val>
                                            <p:strVal val="#ppt_x"/>
                                          </p:val>
                                        </p:tav>
                                      </p:tavLst>
                                    </p:anim>
                                    <p:anim calcmode="lin" valueType="num">
                                      <p:cBhvr additive="base">
                                        <p:cTn id="14" dur="500" fill="hold"/>
                                        <p:tgtEl>
                                          <p:spTgt spid="8398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3984"/>
                                        </p:tgtEl>
                                        <p:attrNameLst>
                                          <p:attrName>style.visibility</p:attrName>
                                        </p:attrNameLst>
                                      </p:cBhvr>
                                      <p:to>
                                        <p:strVal val="visible"/>
                                      </p:to>
                                    </p:set>
                                    <p:anim calcmode="lin" valueType="num">
                                      <p:cBhvr additive="base">
                                        <p:cTn id="17" dur="500" fill="hold"/>
                                        <p:tgtEl>
                                          <p:spTgt spid="83984"/>
                                        </p:tgtEl>
                                        <p:attrNameLst>
                                          <p:attrName>ppt_x</p:attrName>
                                        </p:attrNameLst>
                                      </p:cBhvr>
                                      <p:tavLst>
                                        <p:tav tm="0">
                                          <p:val>
                                            <p:strVal val="#ppt_x"/>
                                          </p:val>
                                        </p:tav>
                                        <p:tav tm="100000">
                                          <p:val>
                                            <p:strVal val="#ppt_x"/>
                                          </p:val>
                                        </p:tav>
                                      </p:tavLst>
                                    </p:anim>
                                    <p:anim calcmode="lin" valueType="num">
                                      <p:cBhvr additive="base">
                                        <p:cTn id="18" dur="500" fill="hold"/>
                                        <p:tgtEl>
                                          <p:spTgt spid="839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1" grpId="0" bldLvl="0" animBg="1"/>
      <p:bldP spid="83984"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3970" name="Group 2"/>
          <p:cNvGrpSpPr/>
          <p:nvPr/>
        </p:nvGrpSpPr>
        <p:grpSpPr>
          <a:xfrm>
            <a:off x="1266508" y="740728"/>
            <a:ext cx="5907087" cy="962025"/>
            <a:chOff x="1413" y="1373"/>
            <a:chExt cx="4186" cy="606"/>
          </a:xfrm>
        </p:grpSpPr>
        <p:sp>
          <p:nvSpPr>
            <p:cNvPr id="83971" name="Rectangle 3"/>
            <p:cNvSpPr>
              <a:spLocks noChangeArrowheads="1"/>
            </p:cNvSpPr>
            <p:nvPr/>
          </p:nvSpPr>
          <p:spPr bwMode="auto">
            <a:xfrm>
              <a:off x="1834" y="1616"/>
              <a:ext cx="1451" cy="317"/>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a:ln>
                    <a:noFill/>
                  </a:ln>
                  <a:solidFill>
                    <a:srgbClr val="0058DA"/>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       B</a:t>
              </a:r>
              <a:endParaRPr kumimoji="0" lang="en-US" altLang="zh-CN" sz="3200" b="1" i="0" u="none" strike="noStrike" kern="1200" cap="none" spc="0" normalizeH="0" baseline="0" noProof="0">
                <a:ln>
                  <a:noFill/>
                </a:ln>
                <a:solidFill>
                  <a:srgbClr val="0058DA"/>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3972" name="Text Box 4"/>
            <p:cNvSpPr txBox="1">
              <a:spLocks noChangeArrowheads="1"/>
            </p:cNvSpPr>
            <p:nvPr/>
          </p:nvSpPr>
          <p:spPr bwMode="auto">
            <a:xfrm>
              <a:off x="1925" y="1373"/>
              <a:ext cx="5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n/2</a:t>
              </a:r>
              <a:r>
                <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位</a:t>
              </a:r>
              <a:endPar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83973" name="Text Box 5"/>
            <p:cNvSpPr txBox="1">
              <a:spLocks noChangeArrowheads="1"/>
            </p:cNvSpPr>
            <p:nvPr/>
          </p:nvSpPr>
          <p:spPr bwMode="auto">
            <a:xfrm>
              <a:off x="1413" y="1612"/>
              <a:ext cx="4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sz="3200" b="1" kern="1200" cap="none" spc="0" normalizeH="0" baseline="0" noProof="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X=</a:t>
              </a:r>
              <a:endParaRPr kumimoji="0" lang="en-US" altLang="zh-CN" sz="3200" b="1" kern="1200" cap="none" spc="0" normalizeH="0" baseline="0" noProof="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83974" name="Text Box 6"/>
            <p:cNvSpPr txBox="1">
              <a:spLocks noChangeArrowheads="1"/>
            </p:cNvSpPr>
            <p:nvPr/>
          </p:nvSpPr>
          <p:spPr bwMode="auto">
            <a:xfrm>
              <a:off x="2605" y="1373"/>
              <a:ext cx="5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n/2</a:t>
              </a:r>
              <a:r>
                <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位</a:t>
              </a:r>
              <a:endPar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58382" name="Line 7"/>
            <p:cNvSpPr/>
            <p:nvPr/>
          </p:nvSpPr>
          <p:spPr>
            <a:xfrm>
              <a:off x="2560" y="1616"/>
              <a:ext cx="0" cy="317"/>
            </a:xfrm>
            <a:prstGeom prst="line">
              <a:avLst/>
            </a:prstGeom>
            <a:ln w="12700" cap="sq" cmpd="sng">
              <a:solidFill>
                <a:schemeClr val="tx1"/>
              </a:solidFill>
              <a:prstDash val="solid"/>
              <a:miter/>
              <a:headEnd type="none" w="sm" len="sm"/>
              <a:tailEnd type="none" w="sm" len="sm"/>
            </a:ln>
          </p:spPr>
        </p:sp>
        <p:sp>
          <p:nvSpPr>
            <p:cNvPr id="83976" name="Rectangle 8"/>
            <p:cNvSpPr>
              <a:spLocks noChangeArrowheads="1"/>
            </p:cNvSpPr>
            <p:nvPr/>
          </p:nvSpPr>
          <p:spPr bwMode="auto">
            <a:xfrm>
              <a:off x="4148" y="1618"/>
              <a:ext cx="1451" cy="317"/>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a:ln>
                    <a:noFill/>
                  </a:ln>
                  <a:solidFill>
                    <a:srgbClr val="0058DA"/>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C       D</a:t>
              </a:r>
              <a:endParaRPr kumimoji="0" lang="en-US" altLang="zh-CN" sz="3200" b="1" i="0" u="none" strike="noStrike" kern="1200" cap="none" spc="0" normalizeH="0" baseline="0" noProof="0">
                <a:ln>
                  <a:noFill/>
                </a:ln>
                <a:solidFill>
                  <a:srgbClr val="0058DA"/>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3977" name="Text Box 9"/>
            <p:cNvSpPr txBox="1">
              <a:spLocks noChangeArrowheads="1"/>
            </p:cNvSpPr>
            <p:nvPr/>
          </p:nvSpPr>
          <p:spPr bwMode="auto">
            <a:xfrm>
              <a:off x="4239" y="1375"/>
              <a:ext cx="5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n/2</a:t>
              </a:r>
              <a:r>
                <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位</a:t>
              </a:r>
              <a:endPar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83978" name="Text Box 10"/>
            <p:cNvSpPr txBox="1">
              <a:spLocks noChangeArrowheads="1"/>
            </p:cNvSpPr>
            <p:nvPr/>
          </p:nvSpPr>
          <p:spPr bwMode="auto">
            <a:xfrm>
              <a:off x="3727" y="1614"/>
              <a:ext cx="4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sz="3200" b="1" kern="1200" cap="none" spc="0" normalizeH="0" baseline="0" noProof="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Y</a:t>
              </a:r>
              <a:r>
                <a:rPr kumimoji="0" lang="en-US" altLang="zh-CN" sz="3200" b="1" kern="1200" cap="none" spc="0" normalizeH="0" baseline="0" noProof="0">
                  <a:solidFill>
                    <a:schemeClr val="accent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0" lang="en-US" altLang="zh-CN" sz="3200" b="1" kern="1200" cap="none" spc="0" normalizeH="0" baseline="0" noProof="0">
                <a:solidFill>
                  <a:schemeClr val="accent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83979" name="Text Box 11"/>
            <p:cNvSpPr txBox="1">
              <a:spLocks noChangeArrowheads="1"/>
            </p:cNvSpPr>
            <p:nvPr/>
          </p:nvSpPr>
          <p:spPr bwMode="auto">
            <a:xfrm>
              <a:off x="4920" y="1375"/>
              <a:ext cx="5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n/2</a:t>
              </a:r>
              <a:r>
                <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位</a:t>
              </a:r>
              <a:endPar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58387" name="Line 12"/>
            <p:cNvSpPr/>
            <p:nvPr/>
          </p:nvSpPr>
          <p:spPr>
            <a:xfrm>
              <a:off x="4874" y="1618"/>
              <a:ext cx="0" cy="317"/>
            </a:xfrm>
            <a:prstGeom prst="line">
              <a:avLst/>
            </a:prstGeom>
            <a:ln w="12700" cap="sq" cmpd="sng">
              <a:solidFill>
                <a:schemeClr val="tx1"/>
              </a:solidFill>
              <a:prstDash val="solid"/>
              <a:miter/>
              <a:headEnd type="none" w="sm" len="sm"/>
              <a:tailEnd type="none" w="sm" len="sm"/>
            </a:ln>
          </p:spPr>
        </p:sp>
      </p:grpSp>
      <p:sp>
        <p:nvSpPr>
          <p:cNvPr id="83981" name="Text Box 13"/>
          <p:cNvSpPr txBox="1">
            <a:spLocks noChangeArrowheads="1"/>
          </p:cNvSpPr>
          <p:nvPr/>
        </p:nvSpPr>
        <p:spPr bwMode="auto">
          <a:xfrm>
            <a:off x="620713" y="1784668"/>
            <a:ext cx="6900545"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sz="28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XY = (A2</a:t>
            </a:r>
            <a:r>
              <a:rPr kumimoji="0" lang="en-US" altLang="zh-CN" sz="2800" b="1" kern="1200" cap="none" spc="0" normalizeH="0" baseline="3000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n/2 </a:t>
            </a:r>
            <a:r>
              <a:rPr kumimoji="0" lang="en-US" altLang="zh-CN" sz="28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B)(C2</a:t>
            </a:r>
            <a:r>
              <a:rPr kumimoji="0" lang="en-US" altLang="zh-CN" sz="2800" b="1" kern="1200" cap="none" spc="0" normalizeH="0" baseline="3000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n/2 </a:t>
            </a:r>
            <a:r>
              <a:rPr kumimoji="0" lang="en-US" altLang="zh-CN" sz="28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D)</a:t>
            </a:r>
            <a:endParaRPr kumimoji="0" lang="en-US" altLang="zh-CN" sz="28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algn="l" defTabSz="914400">
              <a:buClrTx/>
              <a:buSzTx/>
              <a:buFontTx/>
              <a:defRPr/>
            </a:pPr>
            <a:r>
              <a:rPr kumimoji="0" lang="en-US" altLang="zh-CN" sz="28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lang="en-US" altLang="zh-CN" sz="2800" b="1" noProof="0" dirty="0">
                <a:solidFill>
                  <a:srgbClr val="0058DA"/>
                </a:solidFill>
                <a:effectLst>
                  <a:outerShdw blurRad="38100" dist="38100" dir="2700000" algn="tl">
                    <a:srgbClr val="C0C0C0"/>
                  </a:outerShdw>
                </a:effectLst>
                <a:sym typeface="+mn-ea"/>
              </a:rPr>
              <a:t>= AC2</a:t>
            </a:r>
            <a:r>
              <a:rPr lang="en-US" altLang="zh-CN" sz="2800" b="1" baseline="30000" noProof="0" dirty="0">
                <a:solidFill>
                  <a:srgbClr val="0058DA"/>
                </a:solidFill>
                <a:effectLst>
                  <a:outerShdw blurRad="38100" dist="38100" dir="2700000" algn="tl">
                    <a:srgbClr val="C0C0C0"/>
                  </a:outerShdw>
                </a:effectLst>
                <a:sym typeface="+mn-ea"/>
              </a:rPr>
              <a:t>n </a:t>
            </a:r>
            <a:r>
              <a:rPr lang="en-US" altLang="zh-CN" sz="2800" b="1" noProof="0" dirty="0">
                <a:solidFill>
                  <a:srgbClr val="0058DA"/>
                </a:solidFill>
                <a:effectLst>
                  <a:outerShdw blurRad="38100" dist="38100" dir="2700000" algn="tl">
                    <a:srgbClr val="C0C0C0"/>
                  </a:outerShdw>
                </a:effectLst>
                <a:sym typeface="+mn-ea"/>
              </a:rPr>
              <a:t>+ (</a:t>
            </a:r>
            <a:r>
              <a:rPr lang="en-US" altLang="zh-CN" sz="2800" b="1" noProof="0" dirty="0">
                <a:solidFill>
                  <a:srgbClr val="FF0000"/>
                </a:solidFill>
                <a:effectLst>
                  <a:outerShdw blurRad="38100" dist="38100" dir="2700000" algn="tl">
                    <a:srgbClr val="C0C0C0"/>
                  </a:outerShdw>
                </a:effectLst>
                <a:sym typeface="+mn-ea"/>
              </a:rPr>
              <a:t>AD+BC</a:t>
            </a:r>
            <a:r>
              <a:rPr lang="en-US" altLang="zh-CN" sz="2800" b="1" noProof="0" dirty="0">
                <a:solidFill>
                  <a:srgbClr val="0058DA"/>
                </a:solidFill>
                <a:effectLst>
                  <a:outerShdw blurRad="38100" dist="38100" dir="2700000" algn="tl">
                    <a:srgbClr val="C0C0C0"/>
                  </a:outerShdw>
                </a:effectLst>
                <a:sym typeface="+mn-ea"/>
              </a:rPr>
              <a:t>)2</a:t>
            </a:r>
            <a:r>
              <a:rPr lang="en-US" altLang="zh-CN" sz="2800" b="1" baseline="30000" noProof="0" dirty="0">
                <a:solidFill>
                  <a:srgbClr val="0058DA"/>
                </a:solidFill>
                <a:effectLst>
                  <a:outerShdw blurRad="38100" dist="38100" dir="2700000" algn="tl">
                    <a:srgbClr val="C0C0C0"/>
                  </a:outerShdw>
                </a:effectLst>
                <a:sym typeface="+mn-ea"/>
              </a:rPr>
              <a:t>n/2</a:t>
            </a:r>
            <a:r>
              <a:rPr lang="en-US" altLang="zh-CN" sz="2800" b="1" noProof="0" dirty="0">
                <a:solidFill>
                  <a:srgbClr val="0058DA"/>
                </a:solidFill>
                <a:effectLst>
                  <a:outerShdw blurRad="38100" dist="38100" dir="2700000" algn="tl">
                    <a:srgbClr val="C0C0C0"/>
                  </a:outerShdw>
                </a:effectLst>
                <a:sym typeface="+mn-ea"/>
              </a:rPr>
              <a:t> + BD</a:t>
            </a:r>
            <a:endParaRPr lang="en-US" altLang="zh-CN" sz="2800" b="1" noProof="0" dirty="0">
              <a:solidFill>
                <a:srgbClr val="0058DA"/>
              </a:solidFill>
              <a:effectLst>
                <a:outerShdw blurRad="38100" dist="38100" dir="2700000" algn="tl">
                  <a:srgbClr val="C0C0C0"/>
                </a:outerShdw>
              </a:effectLst>
              <a:sym typeface="+mn-ea"/>
            </a:endParaRPr>
          </a:p>
          <a:p>
            <a:pPr marR="0" algn="l" defTabSz="914400">
              <a:buClrTx/>
              <a:buSzTx/>
              <a:buFontTx/>
              <a:defRPr/>
            </a:pPr>
            <a:r>
              <a:rPr lang="en-US" altLang="zh-CN" sz="2800" b="1" noProof="0" dirty="0">
                <a:solidFill>
                  <a:srgbClr val="0058DA"/>
                </a:solidFill>
                <a:effectLst>
                  <a:outerShdw blurRad="38100" dist="38100" dir="2700000" algn="tl">
                    <a:srgbClr val="C0C0C0"/>
                  </a:outerShdw>
                </a:effectLst>
                <a:sym typeface="+mn-ea"/>
              </a:rPr>
              <a:t>       =</a:t>
            </a:r>
            <a:r>
              <a:rPr lang="en-US" altLang="zh-CN" sz="2800" b="1" noProof="0" dirty="0">
                <a:solidFill>
                  <a:srgbClr val="0058DA"/>
                </a:solidFill>
                <a:effectLst>
                  <a:outerShdw blurRad="38100" dist="38100" dir="2700000" algn="tl">
                    <a:srgbClr val="C0C0C0"/>
                  </a:outerShdw>
                </a:effectLst>
                <a:sym typeface="+mn-ea"/>
              </a:rPr>
              <a:t>AC2</a:t>
            </a:r>
            <a:r>
              <a:rPr lang="en-US" altLang="zh-CN" sz="2800" b="1" baseline="30000" noProof="0" dirty="0">
                <a:solidFill>
                  <a:srgbClr val="0058DA"/>
                </a:solidFill>
                <a:effectLst>
                  <a:outerShdw blurRad="38100" dist="38100" dir="2700000" algn="tl">
                    <a:srgbClr val="C0C0C0"/>
                  </a:outerShdw>
                </a:effectLst>
                <a:sym typeface="+mn-ea"/>
              </a:rPr>
              <a:t>n </a:t>
            </a:r>
            <a:r>
              <a:rPr lang="en-US" altLang="zh-CN" sz="2800" b="1" noProof="0" dirty="0">
                <a:solidFill>
                  <a:srgbClr val="0058DA"/>
                </a:solidFill>
                <a:effectLst>
                  <a:outerShdw blurRad="38100" dist="38100" dir="2700000" algn="tl">
                    <a:srgbClr val="C0C0C0"/>
                  </a:outerShdw>
                </a:effectLst>
                <a:sym typeface="+mn-ea"/>
              </a:rPr>
              <a:t>+ (</a:t>
            </a:r>
            <a:r>
              <a:rPr lang="en-US" altLang="zh-CN" sz="2800" b="1" noProof="0" dirty="0">
                <a:solidFill>
                  <a:srgbClr val="FF0000"/>
                </a:solidFill>
                <a:effectLst>
                  <a:outerShdw blurRad="38100" dist="38100" dir="2700000" algn="tl">
                    <a:srgbClr val="C0C0C0"/>
                  </a:outerShdw>
                </a:effectLst>
                <a:sym typeface="+mn-ea"/>
              </a:rPr>
              <a:t>(A-B)(D-C)+AC+BD</a:t>
            </a:r>
            <a:r>
              <a:rPr lang="en-US" altLang="zh-CN" sz="2800" b="1" noProof="0" dirty="0">
                <a:solidFill>
                  <a:srgbClr val="0058DA"/>
                </a:solidFill>
                <a:effectLst>
                  <a:outerShdw blurRad="38100" dist="38100" dir="2700000" algn="tl">
                    <a:srgbClr val="C0C0C0"/>
                  </a:outerShdw>
                </a:effectLst>
                <a:sym typeface="+mn-ea"/>
              </a:rPr>
              <a:t>)2</a:t>
            </a:r>
            <a:r>
              <a:rPr lang="en-US" altLang="zh-CN" sz="2800" b="1" baseline="30000" noProof="0" dirty="0">
                <a:solidFill>
                  <a:srgbClr val="0058DA"/>
                </a:solidFill>
                <a:effectLst>
                  <a:outerShdw blurRad="38100" dist="38100" dir="2700000" algn="tl">
                    <a:srgbClr val="C0C0C0"/>
                  </a:outerShdw>
                </a:effectLst>
                <a:sym typeface="+mn-ea"/>
              </a:rPr>
              <a:t>n/2</a:t>
            </a:r>
            <a:r>
              <a:rPr lang="en-US" altLang="zh-CN" sz="2800" b="1" noProof="0" dirty="0">
                <a:solidFill>
                  <a:srgbClr val="0058DA"/>
                </a:solidFill>
                <a:effectLst>
                  <a:outerShdw blurRad="38100" dist="38100" dir="2700000" algn="tl">
                    <a:srgbClr val="C0C0C0"/>
                  </a:outerShdw>
                </a:effectLst>
                <a:sym typeface="+mn-ea"/>
              </a:rPr>
              <a:t> + BD</a:t>
            </a:r>
            <a:endParaRPr kumimoji="0" lang="en-US" altLang="zh-CN" sz="28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mn-ea"/>
            </a:endParaRPr>
          </a:p>
        </p:txBody>
      </p:sp>
      <p:sp>
        <p:nvSpPr>
          <p:cNvPr id="83984" name="Text Box 16"/>
          <p:cNvSpPr txBox="1">
            <a:spLocks noChangeArrowheads="1"/>
          </p:cNvSpPr>
          <p:nvPr/>
        </p:nvSpPr>
        <p:spPr bwMode="auto">
          <a:xfrm>
            <a:off x="658813" y="3090228"/>
            <a:ext cx="9435465"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defRPr/>
            </a:pPr>
            <a:r>
              <a:rPr kumimoji="0" lang="zh-CN" altLang="en-US" b="1" noProof="0">
                <a:solidFill>
                  <a:srgbClr val="993300"/>
                </a:solidFill>
                <a:effectLst>
                  <a:outerShdw blurRad="38100" dist="38100" dir="2700000" algn="tl">
                    <a:srgbClr val="C0C0C0"/>
                  </a:outerShdw>
                </a:effectLst>
                <a:latin typeface="华文细黑" panose="02010600040101010101" charset="-122"/>
                <a:ea typeface="华文细黑" panose="02010600040101010101" charset="-122"/>
                <a:sym typeface="+mn-ea"/>
              </a:rPr>
              <a:t>算法</a:t>
            </a:r>
            <a:endPar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计算</a:t>
            </a: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A-B</a:t>
            </a: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和</a:t>
            </a: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D-C</a:t>
            </a: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t>
            </a:r>
            <a:endPar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计算</a:t>
            </a: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n/2</a:t>
            </a: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位乘法</a:t>
            </a: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AC</a:t>
            </a: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t>
            </a: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BD</a:t>
            </a: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t>
            </a: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(A-B)(C-D)</a:t>
            </a: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t>
            </a:r>
            <a:endPar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计算</a:t>
            </a: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(A-B)(D-C)+BC+AD</a:t>
            </a: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t>
            </a:r>
            <a:endPar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AC</a:t>
            </a: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左移</a:t>
            </a: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n</a:t>
            </a: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位，</a:t>
            </a: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((A-B)(D-C)+BC+AD)</a:t>
            </a: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左移</a:t>
            </a: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n/2</a:t>
            </a: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位；</a:t>
            </a:r>
            <a:endPar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计算</a:t>
            </a: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XY</a:t>
            </a:r>
            <a:endPar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endParaRPr>
          </a:p>
        </p:txBody>
      </p:sp>
      <p:sp>
        <p:nvSpPr>
          <p:cNvPr id="83986" name="Rectangle 18"/>
          <p:cNvSpPr>
            <a:spLocks noChangeArrowheads="1"/>
          </p:cNvSpPr>
          <p:nvPr/>
        </p:nvSpPr>
        <p:spPr bwMode="auto">
          <a:xfrm>
            <a:off x="2813685" y="221298"/>
            <a:ext cx="4067175"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32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改进分治算法</a:t>
            </a:r>
            <a:endParaRPr kumimoji="1" lang="zh-CN" altLang="en-US" sz="32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30250" y="5360670"/>
            <a:ext cx="6887210" cy="829945"/>
          </a:xfrm>
          <a:prstGeom prst="rect">
            <a:avLst/>
          </a:prstGeom>
          <a:noFill/>
        </p:spPr>
        <p:txBody>
          <a:bodyPr wrap="square" rtlCol="0" anchor="t">
            <a:spAutoFit/>
          </a:bodyPr>
          <a:p>
            <a:pPr marL="0" marR="0" lvl="0" indent="0" algn="l" defTabSz="914400" rtl="0" eaLnBrk="1" fontAlgn="base" latinLnBrk="0" hangingPunct="1">
              <a:lnSpc>
                <a:spcPct val="100000"/>
              </a:lnSpc>
              <a:spcBef>
                <a:spcPct val="0"/>
              </a:spcBef>
              <a:spcAft>
                <a:spcPct val="0"/>
              </a:spcAft>
              <a:buClrTx/>
              <a:buSzTx/>
              <a:buFontTx/>
              <a:defRPr/>
            </a:pPr>
            <a:r>
              <a:rPr lang="zh-CN" altLang="en-US" b="1" noProof="0" dirty="0" smtClean="0">
                <a:ln>
                  <a:noFill/>
                </a:ln>
                <a:solidFill>
                  <a:srgbClr val="FF0000"/>
                </a:solidFill>
                <a:effectLst>
                  <a:outerShdw blurRad="38100" dist="38100" dir="2700000" algn="tl">
                    <a:srgbClr val="C0C0C0"/>
                  </a:outerShdw>
                </a:effectLst>
                <a:uLnTx/>
                <a:uFillTx/>
                <a:sym typeface="+mn-ea"/>
              </a:rPr>
              <a:t>算法复杂性</a:t>
            </a:r>
            <a:r>
              <a:rPr lang="zh-CN" altLang="en-US" noProof="0" dirty="0" smtClean="0">
                <a:ln>
                  <a:noFill/>
                </a:ln>
                <a:solidFill>
                  <a:srgbClr val="FF0000"/>
                </a:solidFill>
                <a:effectLst>
                  <a:outerShdw blurRad="38100" dist="38100" dir="2700000" algn="tl">
                    <a:srgbClr val="C0C0C0"/>
                  </a:outerShdw>
                </a:effectLst>
                <a:uLnTx/>
                <a:uFillTx/>
                <a:sym typeface="+mn-ea"/>
              </a:rPr>
              <a:t>：</a:t>
            </a:r>
            <a:endParaRPr kumimoji="0" lang="zh-CN" altLang="en-US" i="0" u="none" strike="noStrike" kern="1200" cap="none" spc="0" normalizeH="0" baseline="0" noProof="0" dirty="0" smtClean="0">
              <a:ln>
                <a:noFill/>
              </a:ln>
              <a:solidFill>
                <a:srgbClr val="FF0000"/>
              </a:solidFill>
              <a:effectLst>
                <a:outerShdw blurRad="38100" dist="38100" dir="2700000" algn="tl">
                  <a:srgbClr val="C0C0C0"/>
                </a:outerShdw>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defRPr/>
            </a:pPr>
            <a:r>
              <a:rPr lang="en-US" altLang="zh-CN" i="1" noProof="0" dirty="0" smtClean="0">
                <a:ln>
                  <a:noFill/>
                </a:ln>
                <a:solidFill>
                  <a:srgbClr val="0058DA"/>
                </a:solidFill>
                <a:effectLst>
                  <a:outerShdw blurRad="38100" dist="38100" dir="2700000" algn="tl">
                    <a:srgbClr val="C0C0C0"/>
                  </a:outerShdw>
                </a:effectLst>
                <a:uLnTx/>
                <a:uFillTx/>
                <a:sym typeface="+mn-ea"/>
              </a:rPr>
              <a:t>T(n)=3T(n/2)+</a:t>
            </a:r>
            <a:r>
              <a:rPr lang="en-US" altLang="zh-CN" i="1" noProof="0" dirty="0" smtClean="0">
                <a:ln>
                  <a:noFill/>
                </a:ln>
                <a:solidFill>
                  <a:srgbClr val="0058DA"/>
                </a:solidFill>
                <a:effectLst>
                  <a:outerShdw blurRad="38100" dist="38100" dir="2700000" algn="tl">
                    <a:srgbClr val="C0C0C0"/>
                  </a:outerShdw>
                </a:effectLst>
                <a:uLnTx/>
                <a:uFillTx/>
                <a:latin typeface="Arial" panose="020B0604020202020204" pitchFamily="34" charset="0"/>
                <a:cs typeface="Arial" panose="020B0604020202020204" pitchFamily="34" charset="0"/>
                <a:sym typeface="+mn-ea"/>
              </a:rPr>
              <a:t>θ(n)</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0"/>
                                        </p:tgtEl>
                                        <p:attrNameLst>
                                          <p:attrName>style.visibility</p:attrName>
                                        </p:attrNameLst>
                                      </p:cBhvr>
                                      <p:to>
                                        <p:strVal val="visible"/>
                                      </p:to>
                                    </p:set>
                                    <p:anim calcmode="lin" valueType="num">
                                      <p:cBhvr additive="base">
                                        <p:cTn id="7" dur="500" fill="hold"/>
                                        <p:tgtEl>
                                          <p:spTgt spid="83970"/>
                                        </p:tgtEl>
                                        <p:attrNameLst>
                                          <p:attrName>ppt_x</p:attrName>
                                        </p:attrNameLst>
                                      </p:cBhvr>
                                      <p:tavLst>
                                        <p:tav tm="0">
                                          <p:val>
                                            <p:strVal val="#ppt_x"/>
                                          </p:val>
                                        </p:tav>
                                        <p:tav tm="100000">
                                          <p:val>
                                            <p:strVal val="#ppt_x"/>
                                          </p:val>
                                        </p:tav>
                                      </p:tavLst>
                                    </p:anim>
                                    <p:anim calcmode="lin" valueType="num">
                                      <p:cBhvr additive="base">
                                        <p:cTn id="8" dur="500" fill="hold"/>
                                        <p:tgtEl>
                                          <p:spTgt spid="839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981"/>
                                        </p:tgtEl>
                                        <p:attrNameLst>
                                          <p:attrName>style.visibility</p:attrName>
                                        </p:attrNameLst>
                                      </p:cBhvr>
                                      <p:to>
                                        <p:strVal val="visible"/>
                                      </p:to>
                                    </p:set>
                                    <p:anim calcmode="lin" valueType="num">
                                      <p:cBhvr additive="base">
                                        <p:cTn id="13" dur="500" fill="hold"/>
                                        <p:tgtEl>
                                          <p:spTgt spid="83981"/>
                                        </p:tgtEl>
                                        <p:attrNameLst>
                                          <p:attrName>ppt_x</p:attrName>
                                        </p:attrNameLst>
                                      </p:cBhvr>
                                      <p:tavLst>
                                        <p:tav tm="0">
                                          <p:val>
                                            <p:strVal val="#ppt_x"/>
                                          </p:val>
                                        </p:tav>
                                        <p:tav tm="100000">
                                          <p:val>
                                            <p:strVal val="#ppt_x"/>
                                          </p:val>
                                        </p:tav>
                                      </p:tavLst>
                                    </p:anim>
                                    <p:anim calcmode="lin" valueType="num">
                                      <p:cBhvr additive="base">
                                        <p:cTn id="14" dur="500" fill="hold"/>
                                        <p:tgtEl>
                                          <p:spTgt spid="8398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3984"/>
                                        </p:tgtEl>
                                        <p:attrNameLst>
                                          <p:attrName>style.visibility</p:attrName>
                                        </p:attrNameLst>
                                      </p:cBhvr>
                                      <p:to>
                                        <p:strVal val="visible"/>
                                      </p:to>
                                    </p:set>
                                    <p:anim calcmode="lin" valueType="num">
                                      <p:cBhvr additive="base">
                                        <p:cTn id="17" dur="500" fill="hold"/>
                                        <p:tgtEl>
                                          <p:spTgt spid="83984"/>
                                        </p:tgtEl>
                                        <p:attrNameLst>
                                          <p:attrName>ppt_x</p:attrName>
                                        </p:attrNameLst>
                                      </p:cBhvr>
                                      <p:tavLst>
                                        <p:tav tm="0">
                                          <p:val>
                                            <p:strVal val="#ppt_x"/>
                                          </p:val>
                                        </p:tav>
                                        <p:tav tm="100000">
                                          <p:val>
                                            <p:strVal val="#ppt_x"/>
                                          </p:val>
                                        </p:tav>
                                      </p:tavLst>
                                    </p:anim>
                                    <p:anim calcmode="lin" valueType="num">
                                      <p:cBhvr additive="base">
                                        <p:cTn id="18" dur="500" fill="hold"/>
                                        <p:tgtEl>
                                          <p:spTgt spid="8398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1" grpId="0" bldLvl="0" animBg="1"/>
      <p:bldP spid="83984" grpId="0" bldLvl="0" animBg="1"/>
      <p:bldP spid="3" grpId="0"/>
      <p:bldP spid="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noChangeArrowheads="1"/>
          </p:cNvSpPr>
          <p:nvPr>
            <p:ph idx="1"/>
          </p:nvPr>
        </p:nvSpPr>
        <p:spPr>
          <a:xfrm>
            <a:off x="2274888" y="2071688"/>
            <a:ext cx="5770563" cy="3667125"/>
          </a:xfrm>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200" b="1"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建立递归方程</a:t>
            </a:r>
            <a:r>
              <a:rPr kumimoji="0" lang="zh-CN" altLang="en-US" sz="3600" b="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 </a:t>
            </a:r>
            <a:endParaRPr kumimoji="0" lang="zh-CN" altLang="en-US" sz="3600" b="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endParaRPr>
          </a:p>
          <a:p>
            <a:pPr marL="342900" marR="0" lvl="0" indent="-342900" algn="just" defTabSz="914400" rtl="0" eaLnBrk="1" fontAlgn="auto" latinLnBrk="0" hangingPunct="1">
              <a:lnSpc>
                <a:spcPct val="100000"/>
              </a:lnSpc>
              <a:spcBef>
                <a:spcPct val="20000"/>
              </a:spcBef>
              <a:spcAft>
                <a:spcPts val="0"/>
              </a:spcAft>
              <a:buClrTx/>
              <a:buSzTx/>
              <a:buFontTx/>
              <a:buNone/>
              <a:defRPr/>
            </a:pPr>
            <a:r>
              <a:rPr kumimoji="0" lang="zh-CN" altLang="en-US" sz="3600" b="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  </a:t>
            </a:r>
            <a:r>
              <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T(n)=</a:t>
            </a:r>
            <a:r>
              <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sym typeface="Symbol" panose="05050102010706020507" pitchFamily="18" charset="2"/>
              </a:rPr>
              <a:t></a:t>
            </a:r>
            <a:r>
              <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(1)                        if n=1</a:t>
            </a:r>
            <a:endPar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endParaRPr>
          </a:p>
          <a:p>
            <a:pPr marL="742950" marR="0" lvl="1" indent="-285750" algn="just" defTabSz="914400" rtl="0" eaLnBrk="1" fontAlgn="auto" latinLnBrk="0" hangingPunct="1">
              <a:lnSpc>
                <a:spcPct val="100000"/>
              </a:lnSpc>
              <a:spcBef>
                <a:spcPct val="20000"/>
              </a:spcBef>
              <a:spcAft>
                <a:spcPts val="0"/>
              </a:spcAft>
              <a:buClrTx/>
              <a:buSzTx/>
              <a:buFontTx/>
              <a:buNone/>
              <a:defRPr/>
            </a:pPr>
            <a:r>
              <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T(n)=3T(n/</a:t>
            </a:r>
            <a:r>
              <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2)+</a:t>
            </a:r>
            <a:r>
              <a:rPr lang="en-US" altLang="zh-CN" sz="3200" b="1"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sym typeface="+mn-ea"/>
              </a:rPr>
              <a:t>θ(n)</a:t>
            </a:r>
            <a:r>
              <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	if n&gt;1</a:t>
            </a:r>
            <a:endPar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600" b="1"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使用</a:t>
            </a:r>
            <a:r>
              <a:rPr kumimoji="0" lang="en-US" altLang="zh-CN" sz="3600" b="1"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Master</a:t>
            </a:r>
            <a:r>
              <a:rPr kumimoji="0" lang="zh-CN" altLang="en-US" sz="3600" b="1"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定理</a:t>
            </a:r>
            <a:endParaRPr kumimoji="0" lang="zh-CN" altLang="en-US" sz="3600" b="1"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endParaRPr>
          </a:p>
          <a:p>
            <a:pPr marL="342900" marR="0" lvl="0" indent="-342900" algn="l" defTabSz="914400" rtl="0" eaLnBrk="1" fontAlgn="auto" latinLnBrk="0" hangingPunct="1">
              <a:lnSpc>
                <a:spcPct val="100000"/>
              </a:lnSpc>
              <a:spcBef>
                <a:spcPct val="20000"/>
              </a:spcBef>
              <a:spcAft>
                <a:spcPts val="0"/>
              </a:spcAft>
              <a:buClrTx/>
              <a:buSzTx/>
              <a:buFontTx/>
              <a:buNone/>
              <a:defRPr/>
            </a:pPr>
            <a:r>
              <a:rPr kumimoji="0" lang="zh-CN" altLang="en-US" sz="3600" b="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  </a:t>
            </a:r>
            <a:r>
              <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T(n)=</a:t>
            </a:r>
            <a:r>
              <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sym typeface="Symbol" panose="05050102010706020507" pitchFamily="18" charset="2"/>
              </a:rPr>
              <a:t>O</a:t>
            </a:r>
            <a:r>
              <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(n</a:t>
            </a:r>
            <a:r>
              <a:rPr kumimoji="0" lang="en-US" altLang="zh-CN" sz="3200" b="1" u="none" strike="noStrike" kern="1200" cap="none" spc="0" normalizeH="0" baseline="3000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log3</a:t>
            </a:r>
            <a:r>
              <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)=O(n</a:t>
            </a:r>
            <a:r>
              <a:rPr kumimoji="0" lang="en-US" altLang="zh-CN" sz="3200" b="1" u="none" strike="noStrike" kern="1200" cap="none" spc="0" normalizeH="0" baseline="3000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1.59</a:t>
            </a:r>
            <a:r>
              <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t>
            </a:r>
            <a:endPar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endParaRPr>
          </a:p>
        </p:txBody>
      </p:sp>
      <p:sp>
        <p:nvSpPr>
          <p:cNvPr id="84995" name="Text Box 3"/>
          <p:cNvSpPr txBox="1">
            <a:spLocks noChangeArrowheads="1"/>
          </p:cNvSpPr>
          <p:nvPr/>
        </p:nvSpPr>
        <p:spPr bwMode="auto">
          <a:xfrm>
            <a:off x="2858135" y="347663"/>
            <a:ext cx="3203575" cy="70675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defRPr/>
            </a:pPr>
            <a:r>
              <a:rPr kumimoji="1" lang="zh-CN" altLang="en-US" sz="4000" b="1" kern="1200" cap="none" spc="0" normalizeH="0" baseline="0" noProof="0">
                <a:solidFill>
                  <a:srgbClr val="993300"/>
                </a:solidFill>
                <a:effectLst>
                  <a:outerShdw blurRad="38100" dist="38100" dir="2700000" algn="tl">
                    <a:srgbClr val="C0C0C0"/>
                  </a:outerShdw>
                </a:effectLst>
                <a:latin typeface="微软雅黑" panose="020B0503020204020204" charset="-122"/>
                <a:ea typeface="微软雅黑" panose="020B0503020204020204" charset="-122"/>
                <a:cs typeface="+mn-cs"/>
              </a:rPr>
              <a:t>算法的分析</a:t>
            </a:r>
            <a:endParaRPr kumimoji="1" lang="zh-CN" altLang="en-US" sz="4000" b="1" kern="1200" cap="none" spc="0" normalizeH="0" baseline="0" noProof="0">
              <a:solidFill>
                <a:srgbClr val="9933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4">
                                            <p:txEl>
                                              <p:charRg st="0" end="8"/>
                                            </p:txEl>
                                          </p:spTgt>
                                        </p:tgtEl>
                                        <p:attrNameLst>
                                          <p:attrName>style.visibility</p:attrName>
                                        </p:attrNameLst>
                                      </p:cBhvr>
                                      <p:to>
                                        <p:strVal val="visible"/>
                                      </p:to>
                                    </p:set>
                                    <p:anim calcmode="lin" valueType="num">
                                      <p:cBhvr additive="base">
                                        <p:cTn id="7" dur="500" fill="hold"/>
                                        <p:tgtEl>
                                          <p:spTgt spid="84994">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4">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994">
                                            <p:txEl>
                                              <p:charRg st="8" end="50"/>
                                            </p:txEl>
                                          </p:spTgt>
                                        </p:tgtEl>
                                        <p:attrNameLst>
                                          <p:attrName>style.visibility</p:attrName>
                                        </p:attrNameLst>
                                      </p:cBhvr>
                                      <p:to>
                                        <p:strVal val="visible"/>
                                      </p:to>
                                    </p:set>
                                    <p:anim calcmode="lin" valueType="num">
                                      <p:cBhvr additive="base">
                                        <p:cTn id="13" dur="500" fill="hold"/>
                                        <p:tgtEl>
                                          <p:spTgt spid="84994">
                                            <p:txEl>
                                              <p:charRg st="8" end="5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994">
                                            <p:txEl>
                                              <p:charRg st="8" end="5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84994">
                                            <p:txEl>
                                              <p:charRg st="50" end="76"/>
                                            </p:txEl>
                                          </p:spTgt>
                                        </p:tgtEl>
                                        <p:attrNameLst>
                                          <p:attrName>style.visibility</p:attrName>
                                        </p:attrNameLst>
                                      </p:cBhvr>
                                      <p:to>
                                        <p:strVal val="visible"/>
                                      </p:to>
                                    </p:set>
                                    <p:anim calcmode="lin" valueType="num">
                                      <p:cBhvr additive="base">
                                        <p:cTn id="17" dur="500" fill="hold"/>
                                        <p:tgtEl>
                                          <p:spTgt spid="84994">
                                            <p:txEl>
                                              <p:charRg st="50" end="76"/>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4994">
                                            <p:txEl>
                                              <p:charRg st="50" end="76"/>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4994">
                                            <p:txEl>
                                              <p:charRg st="76" end="87"/>
                                            </p:txEl>
                                          </p:spTgt>
                                        </p:tgtEl>
                                        <p:attrNameLst>
                                          <p:attrName>style.visibility</p:attrName>
                                        </p:attrNameLst>
                                      </p:cBhvr>
                                      <p:to>
                                        <p:strVal val="visible"/>
                                      </p:to>
                                    </p:set>
                                    <p:anim calcmode="lin" valueType="num">
                                      <p:cBhvr additive="base">
                                        <p:cTn id="23" dur="500" fill="hold"/>
                                        <p:tgtEl>
                                          <p:spTgt spid="84994">
                                            <p:txEl>
                                              <p:charRg st="76" end="8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4994">
                                            <p:txEl>
                                              <p:charRg st="76" end="87"/>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4994">
                                            <p:txEl>
                                              <p:charRg st="87" end="112"/>
                                            </p:txEl>
                                          </p:spTgt>
                                        </p:tgtEl>
                                        <p:attrNameLst>
                                          <p:attrName>style.visibility</p:attrName>
                                        </p:attrNameLst>
                                      </p:cBhvr>
                                      <p:to>
                                        <p:strVal val="visible"/>
                                      </p:to>
                                    </p:set>
                                    <p:anim calcmode="lin" valueType="num">
                                      <p:cBhvr additive="base">
                                        <p:cTn id="29" dur="500" fill="hold"/>
                                        <p:tgtEl>
                                          <p:spTgt spid="84994">
                                            <p:txEl>
                                              <p:charRg st="87" end="11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4994">
                                            <p:txEl>
                                              <p:charRg st="87" end="1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3" name="Picture 4" descr="BD21313_"/>
          <p:cNvPicPr>
            <a:picLocks noChangeAspect="1"/>
          </p:cNvPicPr>
          <p:nvPr/>
        </p:nvPicPr>
        <p:blipFill>
          <a:blip r:embed="rId1"/>
          <a:stretch>
            <a:fillRect/>
          </a:stretch>
        </p:blipFill>
        <p:spPr>
          <a:xfrm>
            <a:off x="7164388" y="476250"/>
            <a:ext cx="1979612" cy="73025"/>
          </a:xfrm>
          <a:prstGeom prst="rect">
            <a:avLst/>
          </a:prstGeom>
          <a:noFill/>
          <a:ln w="9525">
            <a:noFill/>
          </a:ln>
        </p:spPr>
      </p:pic>
      <p:pic>
        <p:nvPicPr>
          <p:cNvPr id="63494" name="Picture 6" descr="BD21313_"/>
          <p:cNvPicPr>
            <a:picLocks noChangeAspect="1"/>
          </p:cNvPicPr>
          <p:nvPr/>
        </p:nvPicPr>
        <p:blipFill>
          <a:blip r:embed="rId1"/>
          <a:stretch>
            <a:fillRect/>
          </a:stretch>
        </p:blipFill>
        <p:spPr>
          <a:xfrm>
            <a:off x="7164388" y="5373688"/>
            <a:ext cx="1979612" cy="73025"/>
          </a:xfrm>
          <a:prstGeom prst="rect">
            <a:avLst/>
          </a:prstGeom>
          <a:noFill/>
          <a:ln w="9525">
            <a:noFill/>
          </a:ln>
        </p:spPr>
      </p:pic>
      <p:pic>
        <p:nvPicPr>
          <p:cNvPr id="95234" name="图片 1"/>
          <p:cNvPicPr/>
          <p:nvPr/>
        </p:nvPicPr>
        <p:blipFill>
          <a:blip r:embed="rId2"/>
          <a:stretch>
            <a:fillRect/>
          </a:stretch>
        </p:blipFill>
        <p:spPr>
          <a:xfrm>
            <a:off x="437515" y="1054100"/>
            <a:ext cx="8269605" cy="5751830"/>
          </a:xfrm>
          <a:prstGeom prst="rect">
            <a:avLst/>
          </a:prstGeom>
          <a:noFill/>
          <a:ln w="9525">
            <a:noFill/>
          </a:ln>
        </p:spPr>
      </p:pic>
      <p:sp>
        <p:nvSpPr>
          <p:cNvPr id="95235" name="TextBox 2"/>
          <p:cNvSpPr txBox="1"/>
          <p:nvPr/>
        </p:nvSpPr>
        <p:spPr>
          <a:xfrm>
            <a:off x="3933508" y="1992630"/>
            <a:ext cx="3357562" cy="809625"/>
          </a:xfrm>
          <a:prstGeom prst="rect">
            <a:avLst/>
          </a:prstGeom>
          <a:noFill/>
          <a:ln w="9525">
            <a:noFill/>
          </a:ln>
        </p:spPr>
        <p:txBody>
          <a:bodyPr wrap="none" lIns="0" tIns="0" rIns="0" bIns="0" anchor="t"/>
          <a:lstStyle/>
          <a:p>
            <a:pPr>
              <a:lnSpc>
                <a:spcPts val="6750"/>
              </a:lnSpc>
            </a:pPr>
            <a:r>
              <a:rPr lang="en-US" altLang="x-none" sz="4800" dirty="0">
                <a:solidFill>
                  <a:srgbClr val="575F6D"/>
                </a:solidFill>
                <a:latin typeface="Comic Sans MS" panose="030F0702030302020204" pitchFamily="2" charset="0"/>
                <a:ea typeface="宋体" panose="02010600030101010101" pitchFamily="2" charset="-122"/>
              </a:rPr>
              <a:t>Chessboard</a:t>
            </a:r>
            <a:endParaRPr lang="zh-CN" altLang="en-US" dirty="0">
              <a:latin typeface="Arial" panose="020B0604020202020204" pitchFamily="34" charset="0"/>
              <a:ea typeface="宋体" panose="02010600030101010101" pitchFamily="2" charset="-122"/>
            </a:endParaRPr>
          </a:p>
        </p:txBody>
      </p:sp>
      <p:sp>
        <p:nvSpPr>
          <p:cNvPr id="95236" name="TextBox 3"/>
          <p:cNvSpPr txBox="1"/>
          <p:nvPr/>
        </p:nvSpPr>
        <p:spPr>
          <a:xfrm>
            <a:off x="5034280" y="2801938"/>
            <a:ext cx="1643063" cy="811212"/>
          </a:xfrm>
          <a:prstGeom prst="rect">
            <a:avLst/>
          </a:prstGeom>
          <a:noFill/>
          <a:ln w="9525">
            <a:noFill/>
          </a:ln>
        </p:spPr>
        <p:txBody>
          <a:bodyPr wrap="none" lIns="0" tIns="0" rIns="0" bIns="0" anchor="t"/>
          <a:lstStyle/>
          <a:p>
            <a:pPr>
              <a:lnSpc>
                <a:spcPts val="6750"/>
              </a:lnSpc>
            </a:pPr>
            <a:r>
              <a:rPr lang="en-US" altLang="x-none" sz="4800" dirty="0">
                <a:solidFill>
                  <a:srgbClr val="575F6D"/>
                </a:solidFill>
                <a:latin typeface="Comic Sans MS" panose="030F0702030302020204" pitchFamily="2" charset="0"/>
                <a:ea typeface="宋体" panose="02010600030101010101" pitchFamily="2" charset="-122"/>
              </a:rPr>
              <a:t>Cover</a:t>
            </a:r>
            <a:endParaRPr lang="zh-CN" altLang="en-US" dirty="0">
              <a:latin typeface="Arial" panose="020B0604020202020204" pitchFamily="34" charset="0"/>
              <a:ea typeface="宋体" panose="02010600030101010101" pitchFamily="2" charset="-122"/>
            </a:endParaRPr>
          </a:p>
        </p:txBody>
      </p:sp>
      <p:sp>
        <p:nvSpPr>
          <p:cNvPr id="46083" name="Rectangle 2"/>
          <p:cNvSpPr/>
          <p:nvPr/>
        </p:nvSpPr>
        <p:spPr>
          <a:xfrm>
            <a:off x="33020" y="179705"/>
            <a:ext cx="4560570" cy="454025"/>
          </a:xfrm>
          <a:prstGeom prst="rect">
            <a:avLst/>
          </a:prstGeom>
          <a:noFill/>
          <a:ln w="9525">
            <a:noFill/>
          </a:ln>
        </p:spPr>
        <p:txBody>
          <a:bodyPr lIns="92075" tIns="46038" rIns="92075" bIns="46038"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4000" b="1" dirty="0">
                <a:solidFill>
                  <a:srgbClr val="663300"/>
                </a:solidFill>
                <a:latin typeface="Times New Roman" panose="02020603050405020304" pitchFamily="18" charset="0"/>
                <a:ea typeface="华文行楷" panose="02010800040101010101" pitchFamily="2" charset="-122"/>
              </a:rPr>
              <a:t>例： 棋盘覆盖问题</a:t>
            </a:r>
            <a:endParaRPr lang="zh-CN" altLang="en-US" sz="4000" b="1" dirty="0">
              <a:solidFill>
                <a:srgbClr val="663300"/>
              </a:solidFill>
              <a:latin typeface="Times New Roman" panose="02020603050405020304" pitchFamily="18" charset="0"/>
              <a:ea typeface="华文行楷"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3" name="Picture 4" descr="BD21313_"/>
          <p:cNvPicPr>
            <a:picLocks noChangeAspect="1"/>
          </p:cNvPicPr>
          <p:nvPr/>
        </p:nvPicPr>
        <p:blipFill>
          <a:blip r:embed="rId1"/>
          <a:stretch>
            <a:fillRect/>
          </a:stretch>
        </p:blipFill>
        <p:spPr>
          <a:xfrm>
            <a:off x="7164388" y="476250"/>
            <a:ext cx="1979612" cy="73025"/>
          </a:xfrm>
          <a:prstGeom prst="rect">
            <a:avLst/>
          </a:prstGeom>
          <a:noFill/>
          <a:ln w="9525">
            <a:noFill/>
          </a:ln>
        </p:spPr>
      </p:pic>
      <p:pic>
        <p:nvPicPr>
          <p:cNvPr id="63494" name="Picture 6" descr="BD21313_"/>
          <p:cNvPicPr>
            <a:picLocks noChangeAspect="1"/>
          </p:cNvPicPr>
          <p:nvPr/>
        </p:nvPicPr>
        <p:blipFill>
          <a:blip r:embed="rId1"/>
          <a:stretch>
            <a:fillRect/>
          </a:stretch>
        </p:blipFill>
        <p:spPr>
          <a:xfrm>
            <a:off x="7164388" y="5373688"/>
            <a:ext cx="1979612" cy="73025"/>
          </a:xfrm>
          <a:prstGeom prst="rect">
            <a:avLst/>
          </a:prstGeom>
          <a:noFill/>
          <a:ln w="9525">
            <a:noFill/>
          </a:ln>
        </p:spPr>
      </p:pic>
      <p:pic>
        <p:nvPicPr>
          <p:cNvPr id="96258" name="图片 1"/>
          <p:cNvPicPr/>
          <p:nvPr/>
        </p:nvPicPr>
        <p:blipFill>
          <a:blip r:embed="rId2"/>
          <a:stretch>
            <a:fillRect/>
          </a:stretch>
        </p:blipFill>
        <p:spPr>
          <a:xfrm>
            <a:off x="292100" y="0"/>
            <a:ext cx="10109200" cy="7559675"/>
          </a:xfrm>
          <a:prstGeom prst="rect">
            <a:avLst/>
          </a:prstGeom>
          <a:noFill/>
          <a:ln w="9525">
            <a:noFill/>
          </a:ln>
        </p:spPr>
      </p:pic>
      <p:sp>
        <p:nvSpPr>
          <p:cNvPr id="96259" name="TextBox 2"/>
          <p:cNvSpPr txBox="1"/>
          <p:nvPr/>
        </p:nvSpPr>
        <p:spPr>
          <a:xfrm>
            <a:off x="914400" y="755650"/>
            <a:ext cx="5876925" cy="757238"/>
          </a:xfrm>
          <a:prstGeom prst="rect">
            <a:avLst/>
          </a:prstGeom>
          <a:noFill/>
          <a:ln w="9525">
            <a:noFill/>
          </a:ln>
        </p:spPr>
        <p:txBody>
          <a:bodyPr wrap="none" lIns="0" tIns="0" rIns="0" bIns="0" anchor="t"/>
          <a:lstStyle/>
          <a:p>
            <a:pPr>
              <a:lnSpc>
                <a:spcPts val="5850"/>
              </a:lnSpc>
            </a:pPr>
            <a:r>
              <a:rPr lang="en-US" altLang="x-none" sz="5200" dirty="0">
                <a:latin typeface="Times New Roman" panose="02020603050405020304" pitchFamily="18" charset="0"/>
                <a:ea typeface="宋体" panose="02010600030101010101" pitchFamily="2" charset="-122"/>
              </a:rPr>
              <a:t>C</a:t>
            </a:r>
            <a:r>
              <a:rPr lang="en-US" altLang="x-none" sz="4200" dirty="0">
                <a:latin typeface="Times New Roman" panose="02020603050405020304" pitchFamily="18" charset="0"/>
                <a:ea typeface="宋体" panose="02010600030101010101" pitchFamily="2" charset="-122"/>
              </a:rPr>
              <a:t>HESS BOARD </a:t>
            </a:r>
            <a:r>
              <a:rPr lang="en-US" altLang="x-none" sz="5200" dirty="0">
                <a:latin typeface="Times New Roman" panose="02020603050405020304" pitchFamily="18" charset="0"/>
                <a:ea typeface="宋体" panose="02010600030101010101" pitchFamily="2" charset="-122"/>
              </a:rPr>
              <a:t>C</a:t>
            </a:r>
            <a:r>
              <a:rPr lang="en-US" altLang="x-none" sz="4200" dirty="0">
                <a:latin typeface="Times New Roman" panose="02020603050405020304" pitchFamily="18" charset="0"/>
                <a:ea typeface="宋体" panose="02010600030101010101" pitchFamily="2" charset="-122"/>
              </a:rPr>
              <a:t>OVER</a:t>
            </a:r>
            <a:endParaRPr lang="zh-CN" altLang="en-US" dirty="0">
              <a:latin typeface="Arial" panose="020B0604020202020204" pitchFamily="34" charset="0"/>
              <a:ea typeface="宋体" panose="02010600030101010101" pitchFamily="2" charset="-122"/>
            </a:endParaRPr>
          </a:p>
        </p:txBody>
      </p:sp>
      <p:sp>
        <p:nvSpPr>
          <p:cNvPr id="96260" name="TextBox 3"/>
          <p:cNvSpPr txBox="1"/>
          <p:nvPr/>
        </p:nvSpPr>
        <p:spPr>
          <a:xfrm>
            <a:off x="608013" y="1952625"/>
            <a:ext cx="9558337" cy="1589088"/>
          </a:xfrm>
          <a:prstGeom prst="rect">
            <a:avLst/>
          </a:prstGeom>
          <a:noFill/>
          <a:ln w="9525">
            <a:noFill/>
          </a:ln>
        </p:spPr>
        <p:txBody>
          <a:bodyPr wrap="none" lIns="0" tIns="0" rIns="0" bIns="0" anchor="t"/>
          <a:lstStyle/>
          <a:p>
            <a:pPr>
              <a:lnSpc>
                <a:spcPts val="2940"/>
              </a:lnSpc>
            </a:pPr>
            <a:r>
              <a:rPr lang="en-US" altLang="x-none" sz="2600" dirty="0">
                <a:latin typeface="Times New Roman" panose="02020603050405020304" pitchFamily="18" charset="0"/>
                <a:ea typeface="宋体" panose="02010600030101010101" pitchFamily="2" charset="-122"/>
              </a:rPr>
              <a:t>On a 2</a:t>
            </a:r>
            <a:r>
              <a:rPr lang="en-US" altLang="x-none" sz="2600" baseline="30000" dirty="0">
                <a:latin typeface="Times New Roman" panose="02020603050405020304" pitchFamily="18" charset="0"/>
                <a:ea typeface="宋体" panose="02010600030101010101" pitchFamily="2" charset="-122"/>
              </a:rPr>
              <a:t>k</a:t>
            </a:r>
            <a:r>
              <a:rPr lang="en-US" altLang="x-none" sz="2600" dirty="0">
                <a:latin typeface="楷体_GB2312" pitchFamily="49" charset="-122"/>
                <a:ea typeface="宋体" panose="02010600030101010101" pitchFamily="2" charset="-122"/>
              </a:rPr>
              <a:t>× </a:t>
            </a:r>
            <a:r>
              <a:rPr lang="en-US" altLang="x-none" sz="2600" dirty="0">
                <a:latin typeface="Times New Roman" panose="02020603050405020304" pitchFamily="18" charset="0"/>
                <a:ea typeface="宋体" panose="02010600030101010101" pitchFamily="2" charset="-122"/>
              </a:rPr>
              <a:t>2</a:t>
            </a:r>
            <a:r>
              <a:rPr lang="en-US" altLang="x-none" sz="2600" baseline="30000" dirty="0">
                <a:latin typeface="Times New Roman" panose="02020603050405020304" pitchFamily="18" charset="0"/>
                <a:ea typeface="宋体" panose="02010600030101010101" pitchFamily="2" charset="-122"/>
              </a:rPr>
              <a:t>k</a:t>
            </a:r>
            <a:r>
              <a:rPr lang="en-US" altLang="x-none" sz="1700" dirty="0">
                <a:latin typeface="Times New Roman" panose="02020603050405020304" pitchFamily="18" charset="0"/>
                <a:ea typeface="宋体" panose="02010600030101010101" pitchFamily="2" charset="-122"/>
              </a:rPr>
              <a:t> </a:t>
            </a:r>
            <a:r>
              <a:rPr lang="en-US" altLang="x-none" sz="2600" dirty="0">
                <a:latin typeface="Times New Roman" panose="02020603050405020304" pitchFamily="18" charset="0"/>
                <a:ea typeface="宋体" panose="02010600030101010101" pitchFamily="2" charset="-122"/>
              </a:rPr>
              <a:t>chessboard</a:t>
            </a:r>
            <a:r>
              <a:rPr lang="zh-CN" altLang="en-US" sz="2600" dirty="0">
                <a:latin typeface="楷体_GB2312" pitchFamily="49" charset="-122"/>
                <a:ea typeface="楷体_GB2312" pitchFamily="49" charset="-122"/>
              </a:rPr>
              <a:t>，</a:t>
            </a:r>
            <a:r>
              <a:rPr lang="en-US" altLang="x-none" sz="2600" dirty="0">
                <a:latin typeface="Times New Roman" panose="02020603050405020304" pitchFamily="18" charset="0"/>
                <a:ea typeface="宋体" panose="02010600030101010101" pitchFamily="2" charset="-122"/>
              </a:rPr>
              <a:t>only one square is different, called </a:t>
            </a:r>
            <a:r>
              <a:rPr lang="en-US" altLang="x-none" sz="2600" i="1" dirty="0">
                <a:latin typeface="Times New Roman" panose="02020603050405020304" pitchFamily="18" charset="0"/>
                <a:ea typeface="宋体" panose="02010600030101010101" pitchFamily="2" charset="-122"/>
              </a:rPr>
              <a:t>specific</a:t>
            </a:r>
            <a:r>
              <a:rPr lang="en-US" altLang="x-none" sz="2600" dirty="0">
                <a:latin typeface="Times New Roman" panose="02020603050405020304" pitchFamily="18" charset="0"/>
                <a:ea typeface="宋体" panose="02010600030101010101" pitchFamily="2" charset="-122"/>
              </a:rPr>
              <a:t>.</a:t>
            </a:r>
            <a:endParaRPr lang="zh-CN" altLang="en-US" sz="2600" dirty="0">
              <a:latin typeface="Times New Roman" panose="02020603050405020304" pitchFamily="18" charset="0"/>
              <a:ea typeface="宋体" panose="02010600030101010101" pitchFamily="2" charset="-122"/>
            </a:endParaRPr>
          </a:p>
          <a:p>
            <a:pPr>
              <a:lnSpc>
                <a:spcPts val="3140"/>
              </a:lnSpc>
            </a:pPr>
            <a:r>
              <a:rPr lang="en-US" altLang="x-none" sz="2600" dirty="0">
                <a:latin typeface="Times New Roman" panose="02020603050405020304" pitchFamily="18" charset="0"/>
                <a:ea typeface="宋体" panose="02010600030101010101" pitchFamily="2" charset="-122"/>
              </a:rPr>
              <a:t>In the chessboard cover problem, we use the following four kinds of</a:t>
            </a:r>
            <a:endParaRPr lang="zh-CN" altLang="en-US" sz="2600" dirty="0">
              <a:latin typeface="Times New Roman" panose="02020603050405020304" pitchFamily="18" charset="0"/>
              <a:ea typeface="宋体" panose="02010600030101010101" pitchFamily="2" charset="-122"/>
            </a:endParaRPr>
          </a:p>
          <a:p>
            <a:pPr>
              <a:lnSpc>
                <a:spcPts val="3175"/>
              </a:lnSpc>
            </a:pPr>
            <a:r>
              <a:rPr lang="en-US" altLang="x-none" sz="2600" i="1" dirty="0">
                <a:latin typeface="Times New Roman" panose="02020603050405020304" pitchFamily="18" charset="0"/>
                <a:ea typeface="宋体" panose="02010600030101010101" pitchFamily="2" charset="-122"/>
              </a:rPr>
              <a:t>L</a:t>
            </a:r>
            <a:r>
              <a:rPr lang="en-US" altLang="x-none" sz="2600" dirty="0">
                <a:latin typeface="Times New Roman" panose="02020603050405020304" pitchFamily="18" charset="0"/>
                <a:ea typeface="宋体" panose="02010600030101010101" pitchFamily="2" charset="-122"/>
              </a:rPr>
              <a:t>-shape cards to cover the whole chessboard squares except the</a:t>
            </a:r>
            <a:endParaRPr lang="zh-CN" altLang="en-US" sz="2600" dirty="0">
              <a:latin typeface="Times New Roman" panose="02020603050405020304" pitchFamily="18" charset="0"/>
              <a:ea typeface="宋体" panose="02010600030101010101" pitchFamily="2" charset="-122"/>
            </a:endParaRPr>
          </a:p>
          <a:p>
            <a:pPr>
              <a:lnSpc>
                <a:spcPts val="3175"/>
              </a:lnSpc>
            </a:pPr>
            <a:r>
              <a:rPr lang="en-US" altLang="x-none" sz="2600" dirty="0">
                <a:latin typeface="Times New Roman" panose="02020603050405020304" pitchFamily="18" charset="0"/>
                <a:ea typeface="宋体" panose="02010600030101010101" pitchFamily="2" charset="-122"/>
              </a:rPr>
              <a:t>specific, and request that there is no overlapping.</a:t>
            </a:r>
            <a:endParaRPr lang="zh-CN" altLang="en-US" dirty="0">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25095" y="71120"/>
            <a:ext cx="8894445" cy="628840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4"/>
          <p:cNvSpPr/>
          <p:nvPr/>
        </p:nvSpPr>
        <p:spPr>
          <a:xfrm>
            <a:off x="5364163" y="439738"/>
            <a:ext cx="3671887" cy="454025"/>
          </a:xfrm>
          <a:prstGeom prst="rect">
            <a:avLst/>
          </a:prstGeom>
          <a:noFill/>
          <a:ln w="9525">
            <a:noFill/>
          </a:ln>
        </p:spPr>
        <p:txBody>
          <a:bodyPr lIns="92075" tIns="46038" rIns="92075" bIns="46038"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4000" b="1" dirty="0">
                <a:solidFill>
                  <a:srgbClr val="663300"/>
                </a:solidFill>
                <a:latin typeface="Times New Roman" panose="02020603050405020304" pitchFamily="18" charset="0"/>
              </a:rPr>
              <a:t>3.1 introduction</a:t>
            </a:r>
            <a:endParaRPr lang="en-US" altLang="zh-CN" sz="4000" b="1" dirty="0">
              <a:solidFill>
                <a:srgbClr val="663300"/>
              </a:solidFill>
              <a:latin typeface="Times New Roman" panose="02020603050405020304" pitchFamily="18" charset="0"/>
            </a:endParaRPr>
          </a:p>
        </p:txBody>
      </p:sp>
      <p:sp>
        <p:nvSpPr>
          <p:cNvPr id="46085" name="Rectangle 5"/>
          <p:cNvSpPr>
            <a:spLocks noChangeArrowheads="1"/>
          </p:cNvSpPr>
          <p:nvPr/>
        </p:nvSpPr>
        <p:spPr bwMode="auto">
          <a:xfrm>
            <a:off x="468313" y="1268413"/>
            <a:ext cx="8424863"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排序的概念</a:t>
            </a:r>
            <a:r>
              <a:rPr kumimoji="1" lang="zh-CN" altLang="en-US"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a:t>
            </a:r>
            <a:endParaRPr kumimoji="1" lang="zh-CN" altLang="en-US"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排序是计算机内经常进行的一种操作，其目的是将一组“无序”的记录序列调整为“有序”的记录序列</a:t>
            </a:r>
            <a:endParaRPr kumimoji="1" lang="zh-CN" altLang="en-US"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例如，将下列关键字序列</a:t>
            </a:r>
            <a:endParaRPr kumimoji="1" lang="zh-CN" altLang="en-US"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52, 49, 80, 36, 14, 58, 61, 23, 97, 75</a:t>
            </a:r>
            <a:endParaRPr kumimoji="1" lang="en-US" altLang="zh-CN"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调整为</a:t>
            </a:r>
            <a:endParaRPr kumimoji="1" lang="zh-CN" altLang="en-US"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14, 23, 36, 49, 52, 58, 61 ,75, 80, 97</a:t>
            </a:r>
            <a:endParaRPr kumimoji="1" lang="en-US" altLang="zh-CN"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pic>
        <p:nvPicPr>
          <p:cNvPr id="44037" name="Picture 6" descr="BD21313_"/>
          <p:cNvPicPr>
            <a:picLocks noChangeAspect="1"/>
          </p:cNvPicPr>
          <p:nvPr/>
        </p:nvPicPr>
        <p:blipFill>
          <a:blip r:embed="rId1"/>
          <a:stretch>
            <a:fillRect/>
          </a:stretch>
        </p:blipFill>
        <p:spPr>
          <a:xfrm>
            <a:off x="5508625" y="993775"/>
            <a:ext cx="3671888" cy="69850"/>
          </a:xfrm>
          <a:prstGeom prst="rect">
            <a:avLst/>
          </a:prstGeom>
          <a:noFill/>
          <a:ln w="9525">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3" name="Picture 4" descr="BD21313_"/>
          <p:cNvPicPr>
            <a:picLocks noChangeAspect="1"/>
          </p:cNvPicPr>
          <p:nvPr/>
        </p:nvPicPr>
        <p:blipFill>
          <a:blip r:embed="rId1"/>
          <a:stretch>
            <a:fillRect/>
          </a:stretch>
        </p:blipFill>
        <p:spPr>
          <a:xfrm>
            <a:off x="7164388" y="476250"/>
            <a:ext cx="1979612" cy="73025"/>
          </a:xfrm>
          <a:prstGeom prst="rect">
            <a:avLst/>
          </a:prstGeom>
          <a:noFill/>
          <a:ln w="9525">
            <a:noFill/>
          </a:ln>
        </p:spPr>
      </p:pic>
      <p:pic>
        <p:nvPicPr>
          <p:cNvPr id="63494" name="Picture 6" descr="BD21313_"/>
          <p:cNvPicPr>
            <a:picLocks noChangeAspect="1"/>
          </p:cNvPicPr>
          <p:nvPr/>
        </p:nvPicPr>
        <p:blipFill>
          <a:blip r:embed="rId1"/>
          <a:stretch>
            <a:fillRect/>
          </a:stretch>
        </p:blipFill>
        <p:spPr>
          <a:xfrm>
            <a:off x="7164388" y="5373688"/>
            <a:ext cx="1979612" cy="73025"/>
          </a:xfrm>
          <a:prstGeom prst="rect">
            <a:avLst/>
          </a:prstGeom>
          <a:noFill/>
          <a:ln w="9525">
            <a:noFill/>
          </a:ln>
        </p:spPr>
      </p:pic>
      <p:pic>
        <p:nvPicPr>
          <p:cNvPr id="2" name="图片 1"/>
          <p:cNvPicPr>
            <a:picLocks noChangeAspect="1"/>
          </p:cNvPicPr>
          <p:nvPr/>
        </p:nvPicPr>
        <p:blipFill>
          <a:blip r:embed="rId2"/>
          <a:stretch>
            <a:fillRect/>
          </a:stretch>
        </p:blipFill>
        <p:spPr>
          <a:xfrm>
            <a:off x="316230" y="183515"/>
            <a:ext cx="8827770" cy="649033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1"/>
          <p:cNvSpPr txBox="1">
            <a:spLocks noGrp="1"/>
          </p:cNvSpPr>
          <p:nvPr>
            <p:ph type="ftr" sz="quarter" idx="10"/>
          </p:nvPr>
        </p:nvSpPr>
        <p:spPr>
          <a:noFill/>
          <a:ln>
            <a:noFill/>
          </a:ln>
        </p:spPr>
        <p:txBody>
          <a:bodyPr anchor="ctr"/>
          <a:lstStyle/>
          <a:p>
            <a:pPr marL="0" indent="0" algn="ctr" eaLnBrk="1" hangingPunct="1">
              <a:spcBef>
                <a:spcPct val="0"/>
              </a:spcBef>
              <a:buNone/>
            </a:pPr>
            <a:r>
              <a:rPr lang="zh-CN" altLang="en-US" sz="1400" dirty="0">
                <a:solidFill>
                  <a:srgbClr val="663300"/>
                </a:solidFill>
                <a:latin typeface="Times New Roman" panose="02020603050405020304" pitchFamily="18" charset="0"/>
              </a:rPr>
              <a:t>海量数据计算研究中心</a:t>
            </a:r>
            <a:r>
              <a:rPr lang="en-US" altLang="zh-CN" sz="1400" dirty="0">
                <a:solidFill>
                  <a:srgbClr val="663300"/>
                </a:solidFill>
                <a:latin typeface="Times New Roman" panose="02020603050405020304" pitchFamily="18" charset="0"/>
              </a:rPr>
              <a:t>(2017)</a:t>
            </a:r>
            <a:endParaRPr lang="en-US" altLang="zh-CN" sz="1400" dirty="0">
              <a:solidFill>
                <a:srgbClr val="663300"/>
              </a:solidFill>
              <a:latin typeface="Times New Roman" panose="02020603050405020304" pitchFamily="18" charset="0"/>
            </a:endParaRPr>
          </a:p>
        </p:txBody>
      </p:sp>
      <p:sp>
        <p:nvSpPr>
          <p:cNvPr id="96258" name="Rectangle 2"/>
          <p:cNvSpPr>
            <a:spLocks noChangeArrowheads="1"/>
          </p:cNvSpPr>
          <p:nvPr/>
        </p:nvSpPr>
        <p:spPr bwMode="auto">
          <a:xfrm>
            <a:off x="3203575" y="0"/>
            <a:ext cx="5940425"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基于分治思想的排序算法</a:t>
            </a:r>
            <a:endPar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pic>
        <p:nvPicPr>
          <p:cNvPr id="64516" name="Picture 4" descr="BD21313_"/>
          <p:cNvPicPr>
            <a:picLocks noChangeAspect="1"/>
          </p:cNvPicPr>
          <p:nvPr/>
        </p:nvPicPr>
        <p:blipFill>
          <a:blip r:embed="rId1"/>
          <a:stretch>
            <a:fillRect/>
          </a:stretch>
        </p:blipFill>
        <p:spPr>
          <a:xfrm>
            <a:off x="3563938" y="476250"/>
            <a:ext cx="5580062" cy="73025"/>
          </a:xfrm>
          <a:prstGeom prst="rect">
            <a:avLst/>
          </a:prstGeom>
          <a:noFill/>
          <a:ln w="9525">
            <a:noFill/>
          </a:ln>
        </p:spPr>
      </p:pic>
      <p:sp>
        <p:nvSpPr>
          <p:cNvPr id="64517" name="Text Box 10"/>
          <p:cNvSpPr txBox="1"/>
          <p:nvPr/>
        </p:nvSpPr>
        <p:spPr>
          <a:xfrm>
            <a:off x="179388" y="549275"/>
            <a:ext cx="5184775" cy="466725"/>
          </a:xfrm>
          <a:prstGeom prst="rect">
            <a:avLst/>
          </a:prstGeom>
          <a:solidFill>
            <a:srgbClr val="33CCFF"/>
          </a:solid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9    4    8     6    5    2   1   3   7   10</a:t>
            </a:r>
            <a:endParaRPr lang="en-US" altLang="zh-CN" sz="2400" dirty="0">
              <a:latin typeface="Times New Roman" panose="02020603050405020304" pitchFamily="18" charset="0"/>
            </a:endParaRPr>
          </a:p>
        </p:txBody>
      </p:sp>
      <p:sp>
        <p:nvSpPr>
          <p:cNvPr id="64518" name="Oval 12"/>
          <p:cNvSpPr/>
          <p:nvPr/>
        </p:nvSpPr>
        <p:spPr>
          <a:xfrm>
            <a:off x="1619250" y="1414463"/>
            <a:ext cx="2449513" cy="576262"/>
          </a:xfrm>
          <a:prstGeom prst="ellipse">
            <a:avLst/>
          </a:prstGeom>
          <a:solidFill>
            <a:srgbClr val="33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ea typeface="华文行楷" panose="02010800040101010101" pitchFamily="2" charset="-122"/>
              </a:rPr>
              <a:t>划    分</a:t>
            </a:r>
            <a:endParaRPr lang="zh-CN" altLang="en-US" sz="2400" b="1" dirty="0">
              <a:latin typeface="Times New Roman" panose="02020603050405020304" pitchFamily="18" charset="0"/>
              <a:ea typeface="华文行楷" panose="02010800040101010101" pitchFamily="2" charset="-122"/>
            </a:endParaRPr>
          </a:p>
        </p:txBody>
      </p:sp>
      <p:sp>
        <p:nvSpPr>
          <p:cNvPr id="64519" name="AutoShape 14"/>
          <p:cNvSpPr/>
          <p:nvPr/>
        </p:nvSpPr>
        <p:spPr>
          <a:xfrm>
            <a:off x="2700338" y="1054100"/>
            <a:ext cx="287337" cy="287338"/>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4520" name="AutoShape 15"/>
          <p:cNvSpPr/>
          <p:nvPr/>
        </p:nvSpPr>
        <p:spPr>
          <a:xfrm rot="4097084">
            <a:off x="2020888" y="1819275"/>
            <a:ext cx="288925" cy="774700"/>
          </a:xfrm>
          <a:prstGeom prst="downArrow">
            <a:avLst>
              <a:gd name="adj1" fmla="val 50000"/>
              <a:gd name="adj2" fmla="val 67032"/>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4521" name="AutoShape 16"/>
          <p:cNvSpPr/>
          <p:nvPr/>
        </p:nvSpPr>
        <p:spPr>
          <a:xfrm rot="-4341378">
            <a:off x="3268663" y="1855788"/>
            <a:ext cx="288925" cy="854075"/>
          </a:xfrm>
          <a:prstGeom prst="downArrow">
            <a:avLst>
              <a:gd name="adj1" fmla="val 50000"/>
              <a:gd name="adj2" fmla="val 73901"/>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4522" name="Text Box 17"/>
          <p:cNvSpPr txBox="1"/>
          <p:nvPr/>
        </p:nvSpPr>
        <p:spPr>
          <a:xfrm>
            <a:off x="323850" y="2422525"/>
            <a:ext cx="2160588" cy="457200"/>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k</a:t>
            </a:r>
            <a:endParaRPr lang="en-US" altLang="zh-CN" sz="2400" i="1" baseline="-25000" dirty="0">
              <a:latin typeface="Times New Roman" panose="02020603050405020304" pitchFamily="18" charset="0"/>
            </a:endParaRPr>
          </a:p>
        </p:txBody>
      </p:sp>
      <p:sp>
        <p:nvSpPr>
          <p:cNvPr id="64523" name="Text Box 18"/>
          <p:cNvSpPr txBox="1"/>
          <p:nvPr/>
        </p:nvSpPr>
        <p:spPr>
          <a:xfrm>
            <a:off x="3060700" y="2493963"/>
            <a:ext cx="2160588" cy="457200"/>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k</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n</a:t>
            </a:r>
            <a:endParaRPr lang="en-US" altLang="zh-CN" sz="2400" i="1" baseline="-25000" dirty="0">
              <a:latin typeface="Times New Roman" panose="02020603050405020304" pitchFamily="18" charset="0"/>
            </a:endParaRPr>
          </a:p>
        </p:txBody>
      </p:sp>
      <p:sp>
        <p:nvSpPr>
          <p:cNvPr id="64524" name="Oval 19"/>
          <p:cNvSpPr/>
          <p:nvPr/>
        </p:nvSpPr>
        <p:spPr>
          <a:xfrm>
            <a:off x="179388" y="3141663"/>
            <a:ext cx="2449512" cy="576262"/>
          </a:xfrm>
          <a:prstGeom prst="ellipse">
            <a:avLst/>
          </a:prstGeom>
          <a:solidFill>
            <a:srgbClr val="33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ea typeface="华文行楷" panose="02010800040101010101" pitchFamily="2" charset="-122"/>
              </a:rPr>
              <a:t>递归求解</a:t>
            </a:r>
            <a:endParaRPr lang="zh-CN" altLang="en-US" sz="2400" b="1" dirty="0">
              <a:latin typeface="Times New Roman" panose="02020603050405020304" pitchFamily="18" charset="0"/>
              <a:ea typeface="华文行楷" panose="02010800040101010101" pitchFamily="2" charset="-122"/>
            </a:endParaRPr>
          </a:p>
        </p:txBody>
      </p:sp>
      <p:sp>
        <p:nvSpPr>
          <p:cNvPr id="64525" name="Oval 20"/>
          <p:cNvSpPr/>
          <p:nvPr/>
        </p:nvSpPr>
        <p:spPr>
          <a:xfrm>
            <a:off x="2916238" y="3214688"/>
            <a:ext cx="2449512" cy="576262"/>
          </a:xfrm>
          <a:prstGeom prst="ellipse">
            <a:avLst/>
          </a:prstGeom>
          <a:solidFill>
            <a:srgbClr val="33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ea typeface="华文行楷" panose="02010800040101010101" pitchFamily="2" charset="-122"/>
              </a:rPr>
              <a:t>递归求解</a:t>
            </a:r>
            <a:endParaRPr lang="zh-CN" altLang="en-US" sz="2400" b="1" dirty="0">
              <a:latin typeface="Times New Roman" panose="02020603050405020304" pitchFamily="18" charset="0"/>
              <a:ea typeface="华文行楷" panose="02010800040101010101" pitchFamily="2" charset="-122"/>
            </a:endParaRPr>
          </a:p>
        </p:txBody>
      </p:sp>
      <p:sp>
        <p:nvSpPr>
          <p:cNvPr id="64526" name="AutoShape 21"/>
          <p:cNvSpPr/>
          <p:nvPr/>
        </p:nvSpPr>
        <p:spPr>
          <a:xfrm>
            <a:off x="1331913" y="2854325"/>
            <a:ext cx="287337" cy="287338"/>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4527" name="AutoShape 22"/>
          <p:cNvSpPr/>
          <p:nvPr/>
        </p:nvSpPr>
        <p:spPr>
          <a:xfrm>
            <a:off x="3995738" y="2925763"/>
            <a:ext cx="287337" cy="287337"/>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4528" name="Text Box 23"/>
          <p:cNvSpPr txBox="1"/>
          <p:nvPr/>
        </p:nvSpPr>
        <p:spPr>
          <a:xfrm>
            <a:off x="323850" y="4078288"/>
            <a:ext cx="2160588" cy="457200"/>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a</a:t>
            </a:r>
            <a:r>
              <a:rPr lang="en-US" altLang="zh-CN" sz="2400" i="1" baseline="-25000" dirty="0">
                <a:latin typeface="Times New Roman" panose="02020603050405020304" pitchFamily="18" charset="0"/>
              </a:rPr>
              <a:t>k</a:t>
            </a:r>
            <a:endParaRPr lang="en-US" altLang="zh-CN" sz="2400" i="1" baseline="-25000" dirty="0">
              <a:latin typeface="Times New Roman" panose="02020603050405020304" pitchFamily="18" charset="0"/>
            </a:endParaRPr>
          </a:p>
        </p:txBody>
      </p:sp>
      <p:sp>
        <p:nvSpPr>
          <p:cNvPr id="64529" name="Text Box 24"/>
          <p:cNvSpPr txBox="1"/>
          <p:nvPr/>
        </p:nvSpPr>
        <p:spPr>
          <a:xfrm>
            <a:off x="3132138" y="4078288"/>
            <a:ext cx="2160587" cy="457200"/>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b</a:t>
            </a:r>
            <a:r>
              <a:rPr lang="en-US" altLang="zh-CN" sz="2400" i="1" baseline="-25000" dirty="0">
                <a:latin typeface="Times New Roman" panose="02020603050405020304" pitchFamily="18" charset="0"/>
              </a:rPr>
              <a:t>k</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b</a:t>
            </a:r>
            <a:r>
              <a:rPr lang="en-US" altLang="zh-CN" sz="2400" i="1" baseline="-25000" dirty="0">
                <a:latin typeface="Times New Roman" panose="02020603050405020304" pitchFamily="18" charset="0"/>
              </a:rPr>
              <a:t>n</a:t>
            </a:r>
            <a:endParaRPr lang="en-US" altLang="zh-CN" sz="2400" i="1" baseline="-25000" dirty="0">
              <a:latin typeface="Times New Roman" panose="02020603050405020304" pitchFamily="18" charset="0"/>
            </a:endParaRPr>
          </a:p>
        </p:txBody>
      </p:sp>
      <p:sp>
        <p:nvSpPr>
          <p:cNvPr id="64530" name="AutoShape 25"/>
          <p:cNvSpPr/>
          <p:nvPr/>
        </p:nvSpPr>
        <p:spPr>
          <a:xfrm>
            <a:off x="3995738" y="3790950"/>
            <a:ext cx="287337" cy="287338"/>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4531" name="AutoShape 26"/>
          <p:cNvSpPr/>
          <p:nvPr/>
        </p:nvSpPr>
        <p:spPr>
          <a:xfrm>
            <a:off x="1260475" y="3790950"/>
            <a:ext cx="287338" cy="287338"/>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4532" name="AutoShape 27"/>
          <p:cNvSpPr/>
          <p:nvPr/>
        </p:nvSpPr>
        <p:spPr>
          <a:xfrm rot="-4089146">
            <a:off x="1803400" y="4221163"/>
            <a:ext cx="287338" cy="1152525"/>
          </a:xfrm>
          <a:prstGeom prst="downArrow">
            <a:avLst>
              <a:gd name="adj1" fmla="val 50000"/>
              <a:gd name="adj2" fmla="val 100276"/>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4533" name="AutoShape 28"/>
          <p:cNvSpPr/>
          <p:nvPr/>
        </p:nvSpPr>
        <p:spPr>
          <a:xfrm rot="3844094">
            <a:off x="3598863" y="4306888"/>
            <a:ext cx="287337" cy="1008062"/>
          </a:xfrm>
          <a:prstGeom prst="downArrow">
            <a:avLst>
              <a:gd name="adj1" fmla="val 50000"/>
              <a:gd name="adj2" fmla="val 87707"/>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4534" name="Oval 29"/>
          <p:cNvSpPr/>
          <p:nvPr/>
        </p:nvSpPr>
        <p:spPr>
          <a:xfrm>
            <a:off x="1547813" y="5086350"/>
            <a:ext cx="2449512" cy="576263"/>
          </a:xfrm>
          <a:prstGeom prst="ellipse">
            <a:avLst/>
          </a:prstGeom>
          <a:solidFill>
            <a:srgbClr val="33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ea typeface="华文行楷" panose="02010800040101010101" pitchFamily="2" charset="-122"/>
              </a:rPr>
              <a:t>合并</a:t>
            </a:r>
            <a:endParaRPr lang="zh-CN" altLang="en-US" sz="2400" b="1" dirty="0">
              <a:latin typeface="Times New Roman" panose="02020603050405020304" pitchFamily="18" charset="0"/>
              <a:ea typeface="华文行楷" panose="02010800040101010101" pitchFamily="2" charset="-122"/>
            </a:endParaRPr>
          </a:p>
        </p:txBody>
      </p:sp>
      <p:sp>
        <p:nvSpPr>
          <p:cNvPr id="64535" name="AutoShape 30"/>
          <p:cNvSpPr/>
          <p:nvPr/>
        </p:nvSpPr>
        <p:spPr>
          <a:xfrm>
            <a:off x="2698750" y="5734050"/>
            <a:ext cx="287338" cy="287338"/>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4536" name="Text Box 31"/>
          <p:cNvSpPr txBox="1"/>
          <p:nvPr/>
        </p:nvSpPr>
        <p:spPr>
          <a:xfrm>
            <a:off x="1763713" y="6092825"/>
            <a:ext cx="2160587" cy="457200"/>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y</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y</a:t>
            </a:r>
            <a:r>
              <a:rPr lang="en-US" altLang="zh-CN" sz="2400" i="1" baseline="-25000" dirty="0">
                <a:latin typeface="Times New Roman" panose="02020603050405020304" pitchFamily="18" charset="0"/>
              </a:rPr>
              <a:t>n</a:t>
            </a:r>
            <a:endParaRPr lang="en-US" altLang="zh-CN" sz="2400" i="1" baseline="-25000" dirty="0">
              <a:latin typeface="Times New Roman" panose="02020603050405020304" pitchFamily="18" charset="0"/>
            </a:endParaRPr>
          </a:p>
        </p:txBody>
      </p:sp>
      <p:sp>
        <p:nvSpPr>
          <p:cNvPr id="96288" name="Text Box 32"/>
          <p:cNvSpPr txBox="1"/>
          <p:nvPr/>
        </p:nvSpPr>
        <p:spPr>
          <a:xfrm>
            <a:off x="5292725" y="1196975"/>
            <a:ext cx="3851275" cy="138366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0000"/>
                </a:solidFill>
                <a:latin typeface="Times New Roman" panose="02020603050405020304" pitchFamily="18" charset="0"/>
                <a:ea typeface="华文行楷" panose="02010800040101010101" pitchFamily="2" charset="-122"/>
              </a:rPr>
              <a:t>划分的策略</a:t>
            </a:r>
            <a:endParaRPr lang="zh-CN" altLang="en-US" sz="2400" b="1" dirty="0">
              <a:solidFill>
                <a:srgbClr val="FF0000"/>
              </a:solidFill>
              <a:latin typeface="Times New Roman" panose="02020603050405020304" pitchFamily="18" charset="0"/>
              <a:ea typeface="华文行楷" panose="02010800040101010101" pitchFamily="2" charset="-122"/>
            </a:endParaRPr>
          </a:p>
          <a:p>
            <a:pPr marL="0" lvl="0" indent="0" eaLnBrk="1" hangingPunct="1">
              <a:spcBef>
                <a:spcPct val="50000"/>
              </a:spcBef>
              <a:buNone/>
            </a:pPr>
            <a:r>
              <a:rPr lang="en-US" altLang="zh-CN" sz="2400" b="1" dirty="0">
                <a:solidFill>
                  <a:schemeClr val="accent2"/>
                </a:solidFill>
                <a:latin typeface="Times New Roman" panose="02020603050405020304" pitchFamily="18" charset="0"/>
                <a:ea typeface="华文行楷" panose="02010800040101010101" pitchFamily="2" charset="-122"/>
              </a:rPr>
              <a:t>1. </a:t>
            </a:r>
            <a:r>
              <a:rPr lang="zh-CN" altLang="en-US" sz="2400" b="1" dirty="0">
                <a:solidFill>
                  <a:schemeClr val="accent2"/>
                </a:solidFill>
                <a:latin typeface="Times New Roman" panose="02020603050405020304" pitchFamily="18" charset="0"/>
                <a:ea typeface="华文行楷" panose="02010800040101010101" pitchFamily="2" charset="-122"/>
              </a:rPr>
              <a:t>选择一个位置将数组划分成两个部分</a:t>
            </a:r>
            <a:r>
              <a:rPr lang="en-US" altLang="zh-CN" sz="2400" b="1" dirty="0">
                <a:solidFill>
                  <a:srgbClr val="800000"/>
                </a:solidFill>
                <a:latin typeface="Times New Roman" panose="02020603050405020304" pitchFamily="18" charset="0"/>
                <a:ea typeface="华文行楷" panose="02010800040101010101" pitchFamily="2" charset="-122"/>
              </a:rPr>
              <a:t>mergesort</a:t>
            </a:r>
            <a:endParaRPr lang="en-US" altLang="zh-CN" sz="2400" b="1" dirty="0">
              <a:solidFill>
                <a:srgbClr val="800000"/>
              </a:solidFill>
              <a:latin typeface="Times New Roman" panose="02020603050405020304" pitchFamily="18" charset="0"/>
              <a:ea typeface="华文行楷" panose="02010800040101010101" pitchFamily="2" charset="-122"/>
            </a:endParaRPr>
          </a:p>
        </p:txBody>
      </p:sp>
      <p:grpSp>
        <p:nvGrpSpPr>
          <p:cNvPr id="96300" name="Group 44"/>
          <p:cNvGrpSpPr/>
          <p:nvPr/>
        </p:nvGrpSpPr>
        <p:grpSpPr>
          <a:xfrm>
            <a:off x="323850" y="2420938"/>
            <a:ext cx="4968875" cy="4129087"/>
            <a:chOff x="204" y="1525"/>
            <a:chExt cx="3130" cy="2601"/>
          </a:xfrm>
        </p:grpSpPr>
        <p:sp>
          <p:nvSpPr>
            <p:cNvPr id="64547" name="Text Box 33"/>
            <p:cNvSpPr txBox="1"/>
            <p:nvPr/>
          </p:nvSpPr>
          <p:spPr>
            <a:xfrm>
              <a:off x="204" y="1525"/>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9,4,8,6,5</a:t>
              </a:r>
              <a:endParaRPr lang="en-US" altLang="zh-CN" sz="2400" i="1" baseline="-25000" dirty="0">
                <a:latin typeface="Times New Roman" panose="02020603050405020304" pitchFamily="18" charset="0"/>
              </a:endParaRPr>
            </a:p>
          </p:txBody>
        </p:sp>
        <p:sp>
          <p:nvSpPr>
            <p:cNvPr id="64548" name="Text Box 34"/>
            <p:cNvSpPr txBox="1"/>
            <p:nvPr/>
          </p:nvSpPr>
          <p:spPr>
            <a:xfrm>
              <a:off x="1928" y="1570"/>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2,1,3,7,10</a:t>
              </a:r>
              <a:endParaRPr lang="en-US" altLang="zh-CN" sz="2400" i="1" baseline="-25000" dirty="0">
                <a:latin typeface="Times New Roman" panose="02020603050405020304" pitchFamily="18" charset="0"/>
              </a:endParaRPr>
            </a:p>
          </p:txBody>
        </p:sp>
        <p:sp>
          <p:nvSpPr>
            <p:cNvPr id="64549" name="Text Box 35"/>
            <p:cNvSpPr txBox="1"/>
            <p:nvPr/>
          </p:nvSpPr>
          <p:spPr>
            <a:xfrm>
              <a:off x="204" y="2568"/>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4,5,6,8,9</a:t>
              </a:r>
              <a:endParaRPr lang="en-US" altLang="zh-CN" sz="2400" i="1" baseline="-25000" dirty="0">
                <a:latin typeface="Times New Roman" panose="02020603050405020304" pitchFamily="18" charset="0"/>
              </a:endParaRPr>
            </a:p>
          </p:txBody>
        </p:sp>
        <p:sp>
          <p:nvSpPr>
            <p:cNvPr id="64550" name="Text Box 36"/>
            <p:cNvSpPr txBox="1"/>
            <p:nvPr/>
          </p:nvSpPr>
          <p:spPr>
            <a:xfrm>
              <a:off x="1973" y="2568"/>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1,2,3,7,10</a:t>
              </a:r>
              <a:endParaRPr lang="en-US" altLang="zh-CN" sz="2400" i="1" baseline="-25000" dirty="0">
                <a:latin typeface="Times New Roman" panose="02020603050405020304" pitchFamily="18" charset="0"/>
              </a:endParaRPr>
            </a:p>
          </p:txBody>
        </p:sp>
        <p:sp>
          <p:nvSpPr>
            <p:cNvPr id="64551" name="Text Box 38"/>
            <p:cNvSpPr txBox="1"/>
            <p:nvPr/>
          </p:nvSpPr>
          <p:spPr>
            <a:xfrm>
              <a:off x="793" y="3838"/>
              <a:ext cx="195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1,2,3,4,5,6,7,8,9,10</a:t>
              </a:r>
              <a:endParaRPr lang="en-US" altLang="zh-CN" sz="2400" i="1" baseline="-25000" dirty="0">
                <a:latin typeface="Times New Roman" panose="02020603050405020304" pitchFamily="18" charset="0"/>
              </a:endParaRPr>
            </a:p>
          </p:txBody>
        </p:sp>
      </p:grpSp>
      <p:grpSp>
        <p:nvGrpSpPr>
          <p:cNvPr id="96295" name="Group 39"/>
          <p:cNvGrpSpPr/>
          <p:nvPr/>
        </p:nvGrpSpPr>
        <p:grpSpPr>
          <a:xfrm>
            <a:off x="323850" y="2492375"/>
            <a:ext cx="4968875" cy="2112963"/>
            <a:chOff x="340" y="1662"/>
            <a:chExt cx="3130" cy="1331"/>
          </a:xfrm>
        </p:grpSpPr>
        <p:sp>
          <p:nvSpPr>
            <p:cNvPr id="64543" name="Text Box 40"/>
            <p:cNvSpPr txBox="1"/>
            <p:nvPr/>
          </p:nvSpPr>
          <p:spPr>
            <a:xfrm>
              <a:off x="340" y="1662"/>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4,6,5,2,1,3</a:t>
              </a:r>
              <a:endParaRPr lang="en-US" altLang="zh-CN" sz="2400" i="1" baseline="-25000" dirty="0">
                <a:latin typeface="Times New Roman" panose="02020603050405020304" pitchFamily="18" charset="0"/>
              </a:endParaRPr>
            </a:p>
          </p:txBody>
        </p:sp>
        <p:sp>
          <p:nvSpPr>
            <p:cNvPr id="64544" name="Text Box 41"/>
            <p:cNvSpPr txBox="1"/>
            <p:nvPr/>
          </p:nvSpPr>
          <p:spPr>
            <a:xfrm>
              <a:off x="2064" y="1707"/>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9,8,7,10</a:t>
              </a:r>
              <a:endParaRPr lang="en-US" altLang="zh-CN" sz="2400" i="1" baseline="-25000" dirty="0">
                <a:latin typeface="Times New Roman" panose="02020603050405020304" pitchFamily="18" charset="0"/>
              </a:endParaRPr>
            </a:p>
          </p:txBody>
        </p:sp>
        <p:sp>
          <p:nvSpPr>
            <p:cNvPr id="64545" name="Text Box 42"/>
            <p:cNvSpPr txBox="1"/>
            <p:nvPr/>
          </p:nvSpPr>
          <p:spPr>
            <a:xfrm>
              <a:off x="340" y="2705"/>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1,2,3,4,5,6</a:t>
              </a:r>
              <a:endParaRPr lang="en-US" altLang="zh-CN" sz="2400" i="1" baseline="-25000" dirty="0">
                <a:latin typeface="Times New Roman" panose="02020603050405020304" pitchFamily="18" charset="0"/>
              </a:endParaRPr>
            </a:p>
          </p:txBody>
        </p:sp>
        <p:sp>
          <p:nvSpPr>
            <p:cNvPr id="64546" name="Text Box 43"/>
            <p:cNvSpPr txBox="1"/>
            <p:nvPr/>
          </p:nvSpPr>
          <p:spPr>
            <a:xfrm>
              <a:off x="2109" y="2705"/>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7,8,9,10</a:t>
              </a:r>
              <a:endParaRPr lang="en-US" altLang="zh-CN" sz="2400" i="1" baseline="-25000" dirty="0">
                <a:latin typeface="Times New Roman" panose="02020603050405020304" pitchFamily="18" charset="0"/>
              </a:endParaRPr>
            </a:p>
          </p:txBody>
        </p:sp>
      </p:grpSp>
      <p:sp>
        <p:nvSpPr>
          <p:cNvPr id="96301" name="Text Box 45"/>
          <p:cNvSpPr txBox="1"/>
          <p:nvPr/>
        </p:nvSpPr>
        <p:spPr>
          <a:xfrm>
            <a:off x="5364163" y="4165600"/>
            <a:ext cx="3600450" cy="13700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0000"/>
                </a:solidFill>
                <a:latin typeface="Times New Roman" panose="02020603050405020304" pitchFamily="18" charset="0"/>
                <a:ea typeface="华文行楷" panose="02010800040101010101" pitchFamily="2" charset="-122"/>
              </a:rPr>
              <a:t>合并策略</a:t>
            </a:r>
            <a:endParaRPr lang="zh-CN" altLang="en-US" sz="2400" b="1" dirty="0">
              <a:solidFill>
                <a:srgbClr val="FF0000"/>
              </a:solidFill>
              <a:latin typeface="Times New Roman" panose="02020603050405020304" pitchFamily="18" charset="0"/>
              <a:ea typeface="华文行楷" panose="02010800040101010101" pitchFamily="2" charset="-122"/>
            </a:endParaRPr>
          </a:p>
          <a:p>
            <a:pPr marL="0" lvl="0" indent="0" eaLnBrk="1" hangingPunct="1">
              <a:spcBef>
                <a:spcPct val="50000"/>
              </a:spcBef>
              <a:buNone/>
            </a:pPr>
            <a:r>
              <a:rPr lang="zh-CN" altLang="en-US" sz="2400" b="1" dirty="0">
                <a:solidFill>
                  <a:schemeClr val="accent2"/>
                </a:solidFill>
                <a:latin typeface="Times New Roman" panose="02020603050405020304" pitchFamily="18" charset="0"/>
                <a:ea typeface="华文行楷" panose="02010800040101010101" pitchFamily="2" charset="-122"/>
              </a:rPr>
              <a:t>不同的划分策略对应不同的合并策略</a:t>
            </a:r>
            <a:endParaRPr lang="zh-CN" altLang="en-US" sz="2400" b="1" dirty="0">
              <a:solidFill>
                <a:schemeClr val="accent2"/>
              </a:solidFill>
              <a:latin typeface="Times New Roman" panose="02020603050405020304" pitchFamily="18" charset="0"/>
              <a:ea typeface="华文行楷" panose="02010800040101010101" pitchFamily="2" charset="-122"/>
            </a:endParaRPr>
          </a:p>
        </p:txBody>
      </p:sp>
      <p:sp>
        <p:nvSpPr>
          <p:cNvPr id="96302" name="Text Box 46"/>
          <p:cNvSpPr txBox="1"/>
          <p:nvPr/>
        </p:nvSpPr>
        <p:spPr>
          <a:xfrm>
            <a:off x="0" y="5661025"/>
            <a:ext cx="8964613" cy="1004888"/>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sz="2400" b="1" dirty="0">
                <a:solidFill>
                  <a:srgbClr val="FF0000"/>
                </a:solidFill>
                <a:latin typeface="Times New Roman" panose="02020603050405020304" pitchFamily="18" charset="0"/>
                <a:ea typeface="华文行楷" panose="02010800040101010101" pitchFamily="2" charset="-122"/>
              </a:rPr>
              <a:t>由于分治思想涉及到递归调用，需要关心子问题的最一般形式</a:t>
            </a:r>
            <a:endParaRPr lang="zh-CN" altLang="en-US" sz="2400" b="1" dirty="0">
              <a:solidFill>
                <a:srgbClr val="FF0000"/>
              </a:solidFill>
              <a:latin typeface="Times New Roman" panose="02020603050405020304" pitchFamily="18" charset="0"/>
              <a:ea typeface="华文行楷" panose="02010800040101010101" pitchFamily="2" charset="-122"/>
            </a:endParaRPr>
          </a:p>
          <a:p>
            <a:pPr marL="0" lvl="0" indent="0" algn="ctr" eaLnBrk="1" hangingPunct="1">
              <a:spcBef>
                <a:spcPct val="50000"/>
              </a:spcBef>
              <a:buNone/>
            </a:pPr>
            <a:r>
              <a:rPr lang="zh-CN" altLang="en-US" sz="2400" b="1" dirty="0">
                <a:solidFill>
                  <a:srgbClr val="FF0000"/>
                </a:solidFill>
                <a:latin typeface="Times New Roman" panose="02020603050405020304" pitchFamily="18" charset="0"/>
                <a:ea typeface="华文行楷" panose="02010800040101010101" pitchFamily="2" charset="-122"/>
              </a:rPr>
              <a:t>在排序问题中，子问题一般形式就是将</a:t>
            </a:r>
            <a:r>
              <a:rPr lang="en-US" altLang="zh-CN" sz="2400" b="1" i="1" dirty="0">
                <a:solidFill>
                  <a:srgbClr val="FF0000"/>
                </a:solidFill>
                <a:latin typeface="Times New Roman" panose="02020603050405020304" pitchFamily="18" charset="0"/>
                <a:ea typeface="华文行楷" panose="02010800040101010101" pitchFamily="2" charset="-122"/>
              </a:rPr>
              <a:t>A</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i</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j</a:t>
            </a:r>
            <a:r>
              <a:rPr lang="en-US" altLang="zh-CN" sz="2400" b="1" dirty="0">
                <a:solidFill>
                  <a:srgbClr val="FF0000"/>
                </a:solidFill>
                <a:latin typeface="Times New Roman" panose="02020603050405020304" pitchFamily="18" charset="0"/>
                <a:ea typeface="华文行楷" panose="02010800040101010101" pitchFamily="2" charset="-122"/>
              </a:rPr>
              <a:t>]</a:t>
            </a:r>
            <a:r>
              <a:rPr lang="zh-CN" altLang="en-US" sz="2400" b="1" dirty="0">
                <a:solidFill>
                  <a:srgbClr val="FF0000"/>
                </a:solidFill>
                <a:latin typeface="Times New Roman" panose="02020603050405020304" pitchFamily="18" charset="0"/>
                <a:ea typeface="华文行楷" panose="02010800040101010101" pitchFamily="2" charset="-122"/>
              </a:rPr>
              <a:t>中的元素排序</a:t>
            </a:r>
            <a:endParaRPr lang="zh-CN" altLang="en-US" sz="2400" b="1" dirty="0">
              <a:solidFill>
                <a:srgbClr val="FF0000"/>
              </a:solidFill>
              <a:latin typeface="Times New Roman" panose="02020603050405020304" pitchFamily="18" charset="0"/>
              <a:ea typeface="华文行楷" panose="02010800040101010101" pitchFamily="2" charset="-122"/>
            </a:endParaRPr>
          </a:p>
        </p:txBody>
      </p:sp>
      <p:sp>
        <p:nvSpPr>
          <p:cNvPr id="96303" name="Text Box 47"/>
          <p:cNvSpPr txBox="1"/>
          <p:nvPr/>
        </p:nvSpPr>
        <p:spPr>
          <a:xfrm>
            <a:off x="5292725" y="2781300"/>
            <a:ext cx="3851275" cy="11874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chemeClr val="accent2"/>
                </a:solidFill>
                <a:latin typeface="Times New Roman" panose="02020603050405020304" pitchFamily="18" charset="0"/>
              </a:rPr>
              <a:t>2. </a:t>
            </a:r>
            <a:r>
              <a:rPr lang="zh-CN" altLang="en-US" sz="2400" b="1" dirty="0">
                <a:solidFill>
                  <a:schemeClr val="accent2"/>
                </a:solidFill>
                <a:latin typeface="华文行楷" panose="02010800040101010101" pitchFamily="2" charset="-122"/>
                <a:ea typeface="华文行楷" panose="02010800040101010101" pitchFamily="2" charset="-122"/>
              </a:rPr>
              <a:t>选择一个划分标准</a:t>
            </a:r>
            <a:r>
              <a:rPr lang="en-US" altLang="zh-CN" sz="2400" b="1" i="1" dirty="0">
                <a:solidFill>
                  <a:schemeClr val="accent2"/>
                </a:solidFill>
                <a:latin typeface="华文行楷" panose="02010800040101010101" pitchFamily="2" charset="-122"/>
                <a:ea typeface="华文行楷" panose="02010800040101010101" pitchFamily="2" charset="-122"/>
              </a:rPr>
              <a:t>x</a:t>
            </a:r>
            <a:r>
              <a:rPr lang="en-US" altLang="zh-CN" sz="2400" b="1" dirty="0">
                <a:solidFill>
                  <a:schemeClr val="accent2"/>
                </a:solidFill>
                <a:latin typeface="华文行楷" panose="02010800040101010101" pitchFamily="2" charset="-122"/>
                <a:ea typeface="华文行楷" panose="02010800040101010101" pitchFamily="2" charset="-122"/>
              </a:rPr>
              <a:t>,</a:t>
            </a:r>
            <a:r>
              <a:rPr lang="zh-CN" altLang="en-US" sz="2400" b="1" dirty="0">
                <a:solidFill>
                  <a:schemeClr val="accent2"/>
                </a:solidFill>
                <a:latin typeface="华文行楷" panose="02010800040101010101" pitchFamily="2" charset="-122"/>
                <a:ea typeface="华文行楷" panose="02010800040101010101" pitchFamily="2" charset="-122"/>
              </a:rPr>
              <a:t>根据元素与</a:t>
            </a:r>
            <a:r>
              <a:rPr lang="en-US" altLang="zh-CN" sz="2400" b="1" i="1" dirty="0">
                <a:solidFill>
                  <a:schemeClr val="accent2"/>
                </a:solidFill>
                <a:latin typeface="Times New Roman" panose="02020603050405020304" pitchFamily="18" charset="0"/>
              </a:rPr>
              <a:t>x</a:t>
            </a:r>
            <a:r>
              <a:rPr lang="zh-CN" altLang="en-US" sz="2400" b="1" dirty="0">
                <a:solidFill>
                  <a:schemeClr val="accent2"/>
                </a:solidFill>
                <a:latin typeface="Times New Roman" panose="02020603050405020304" pitchFamily="18" charset="0"/>
                <a:ea typeface="华文行楷" panose="02010800040101010101" pitchFamily="2" charset="-122"/>
              </a:rPr>
              <a:t>的大小关系来划分</a:t>
            </a:r>
            <a:endParaRPr lang="zh-CN" altLang="en-US" sz="2400" b="1" dirty="0">
              <a:solidFill>
                <a:schemeClr val="accent2"/>
              </a:solidFill>
              <a:latin typeface="Times New Roman" panose="02020603050405020304" pitchFamily="18" charset="0"/>
              <a:ea typeface="华文行楷" panose="02010800040101010101" pitchFamily="2" charset="-122"/>
            </a:endParaRPr>
          </a:p>
          <a:p>
            <a:pPr marL="0" lvl="0" indent="0" algn="ctr" eaLnBrk="1" hangingPunct="1">
              <a:spcBef>
                <a:spcPct val="0"/>
              </a:spcBef>
              <a:buNone/>
            </a:pPr>
            <a:r>
              <a:rPr lang="zh-CN" altLang="en-US" sz="2400" b="1" dirty="0">
                <a:solidFill>
                  <a:schemeClr val="accent2"/>
                </a:solidFill>
                <a:latin typeface="Times New Roman" panose="02020603050405020304" pitchFamily="18" charset="0"/>
              </a:rPr>
              <a:t>    </a:t>
            </a:r>
            <a:r>
              <a:rPr lang="en-US" altLang="zh-CN" sz="2400" b="1" dirty="0">
                <a:solidFill>
                  <a:srgbClr val="800000"/>
                </a:solidFill>
                <a:latin typeface="Times New Roman" panose="02020603050405020304" pitchFamily="18" charset="0"/>
              </a:rPr>
              <a:t>quicksort</a:t>
            </a:r>
            <a:endParaRPr lang="en-US" altLang="zh-CN" sz="2400"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6288"/>
                                        </p:tgtEl>
                                        <p:attrNameLst>
                                          <p:attrName>style.visibility</p:attrName>
                                        </p:attrNameLst>
                                      </p:cBhvr>
                                      <p:to>
                                        <p:strVal val="visible"/>
                                      </p:to>
                                    </p:set>
                                    <p:animEffect transition="in" filter="dissolve">
                                      <p:cBhvr>
                                        <p:cTn id="7" dur="500"/>
                                        <p:tgtEl>
                                          <p:spTgt spid="962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6300"/>
                                        </p:tgtEl>
                                        <p:attrNameLst>
                                          <p:attrName>style.visibility</p:attrName>
                                        </p:attrNameLst>
                                      </p:cBhvr>
                                      <p:to>
                                        <p:strVal val="visible"/>
                                      </p:to>
                                    </p:set>
                                    <p:animEffect transition="in" filter="dissolve">
                                      <p:cBhvr>
                                        <p:cTn id="12" dur="500"/>
                                        <p:tgtEl>
                                          <p:spTgt spid="9630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6303"/>
                                        </p:tgtEl>
                                        <p:attrNameLst>
                                          <p:attrName>style.visibility</p:attrName>
                                        </p:attrNameLst>
                                      </p:cBhvr>
                                      <p:to>
                                        <p:strVal val="visible"/>
                                      </p:to>
                                    </p:set>
                                    <p:animEffect transition="in" filter="dissolve">
                                      <p:cBhvr>
                                        <p:cTn id="17" dur="500"/>
                                        <p:tgtEl>
                                          <p:spTgt spid="9630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6295"/>
                                        </p:tgtEl>
                                        <p:attrNameLst>
                                          <p:attrName>style.visibility</p:attrName>
                                        </p:attrNameLst>
                                      </p:cBhvr>
                                      <p:to>
                                        <p:strVal val="visible"/>
                                      </p:to>
                                    </p:set>
                                    <p:animEffect transition="in" filter="dissolve">
                                      <p:cBhvr>
                                        <p:cTn id="22" dur="500"/>
                                        <p:tgtEl>
                                          <p:spTgt spid="9629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6301"/>
                                        </p:tgtEl>
                                        <p:attrNameLst>
                                          <p:attrName>style.visibility</p:attrName>
                                        </p:attrNameLst>
                                      </p:cBhvr>
                                      <p:to>
                                        <p:strVal val="visible"/>
                                      </p:to>
                                    </p:set>
                                    <p:animEffect transition="in" filter="dissolve">
                                      <p:cBhvr>
                                        <p:cTn id="27" dur="500"/>
                                        <p:tgtEl>
                                          <p:spTgt spid="96301"/>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96302"/>
                                        </p:tgtEl>
                                        <p:attrNameLst>
                                          <p:attrName>style.visibility</p:attrName>
                                        </p:attrNameLst>
                                      </p:cBhvr>
                                      <p:to>
                                        <p:strVal val="visible"/>
                                      </p:to>
                                    </p:set>
                                    <p:animEffect transition="in" filter="slide(fromBottom)">
                                      <p:cBhvr>
                                        <p:cTn id="32" dur="500"/>
                                        <p:tgtEl>
                                          <p:spTgt spid="96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88" grpId="0"/>
      <p:bldP spid="96301" grpId="0"/>
      <p:bldP spid="96302" grpId="0" animBg="1"/>
      <p:bldP spid="9630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txBox="1">
            <a:spLocks noGrp="1"/>
          </p:cNvSpPr>
          <p:nvPr>
            <p:ph type="ftr" sz="quarter" idx="10"/>
          </p:nvPr>
        </p:nvSpPr>
        <p:spPr>
          <a:noFill/>
          <a:ln>
            <a:noFill/>
          </a:ln>
        </p:spPr>
        <p:txBody>
          <a:bodyPr anchor="ctr"/>
          <a:lstStyle/>
          <a:p>
            <a:pPr marL="0" indent="0" algn="ctr" eaLnBrk="1" hangingPunct="1">
              <a:spcBef>
                <a:spcPct val="0"/>
              </a:spcBef>
              <a:buNone/>
            </a:pPr>
            <a:r>
              <a:rPr lang="zh-CN" altLang="en-US" sz="1400" dirty="0">
                <a:solidFill>
                  <a:srgbClr val="663300"/>
                </a:solidFill>
                <a:latin typeface="Times New Roman" panose="02020603050405020304" pitchFamily="18" charset="0"/>
              </a:rPr>
              <a:t>海量数据计算研究中心</a:t>
            </a:r>
            <a:r>
              <a:rPr lang="en-US" altLang="zh-CN" sz="1400" dirty="0">
                <a:solidFill>
                  <a:srgbClr val="663300"/>
                </a:solidFill>
                <a:latin typeface="Times New Roman" panose="02020603050405020304" pitchFamily="18" charset="0"/>
              </a:rPr>
              <a:t>(2017)</a:t>
            </a:r>
            <a:endParaRPr lang="en-US" altLang="zh-CN" sz="1400" dirty="0">
              <a:solidFill>
                <a:srgbClr val="663300"/>
              </a:solidFill>
              <a:latin typeface="Times New Roman" panose="02020603050405020304" pitchFamily="18" charset="0"/>
            </a:endParaRPr>
          </a:p>
        </p:txBody>
      </p:sp>
      <p:sp>
        <p:nvSpPr>
          <p:cNvPr id="95234" name="Rectangle 2"/>
          <p:cNvSpPr>
            <a:spLocks noChangeArrowheads="1"/>
          </p:cNvSpPr>
          <p:nvPr/>
        </p:nvSpPr>
        <p:spPr bwMode="auto">
          <a:xfrm>
            <a:off x="3368675" y="-100012"/>
            <a:ext cx="5775325" cy="576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en-US" altLang="zh-CN" sz="4000" b="1" i="0" u="none" strike="noStrike" kern="1200" cap="none" spc="0" normalizeH="0" baseline="0" noProof="0" smtClean="0">
                <a:ln>
                  <a:noFill/>
                </a:ln>
                <a:solidFill>
                  <a:srgbClr val="80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3.3</a:t>
            </a:r>
            <a:r>
              <a:rPr kumimoji="1" lang="en-US" altLang="zh-CN" sz="4000" b="1" i="0" u="none" strike="noStrike" kern="1200" cap="none" spc="0" normalizeH="0" baseline="0" noProof="0" smtClean="0">
                <a:ln>
                  <a:noFill/>
                </a:ln>
                <a:solidFill>
                  <a:srgbClr val="8000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a:t>
            </a:r>
            <a:r>
              <a:rPr kumimoji="1" lang="en-US" altLang="zh-CN" sz="4000" b="1" i="0" u="none" strike="noStrike" kern="1200" cap="none" spc="0" normalizeH="0" baseline="0" noProof="0" smtClean="0">
                <a:ln>
                  <a:noFill/>
                </a:ln>
                <a:solidFill>
                  <a:srgbClr val="80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Merge-sort</a:t>
            </a:r>
            <a:r>
              <a:rPr kumimoji="1" lang="zh-CN" altLang="en-US" sz="4000" b="1" i="0" u="none" strike="noStrike" kern="1200" cap="none" spc="0" normalizeH="0" baseline="0" noProof="0" smtClean="0">
                <a:ln>
                  <a:noFill/>
                </a:ln>
                <a:solidFill>
                  <a:srgbClr val="80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a:t>
            </a:r>
            <a:r>
              <a:rPr kumimoji="1" lang="zh-CN" altLang="en-US" sz="4800" b="1" i="0" u="none" strike="noStrike" kern="1200" cap="none" spc="0" normalizeH="0" baseline="0" noProof="0" smtClean="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endParaRPr kumimoji="1" lang="zh-CN" altLang="en-US" sz="4800" b="1" i="0" u="none" strike="noStrike" kern="1200" cap="none" spc="0" normalizeH="0" baseline="0" noProof="0" smtClean="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5540" name="Rectangle 3"/>
          <p:cNvSpPr/>
          <p:nvPr/>
        </p:nvSpPr>
        <p:spPr>
          <a:xfrm>
            <a:off x="3867150" y="6021388"/>
            <a:ext cx="1663700" cy="576262"/>
          </a:xfrm>
          <a:prstGeom prst="rect">
            <a:avLst/>
          </a:prstGeom>
          <a:solidFill>
            <a:schemeClr val="bg1"/>
          </a:solidFill>
          <a:ln w="12700">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5541" name="Rectangle 4"/>
          <p:cNvSpPr/>
          <p:nvPr/>
        </p:nvSpPr>
        <p:spPr>
          <a:xfrm>
            <a:off x="3589338" y="2119313"/>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nvGrpSpPr>
          <p:cNvPr id="65542" name="Group 9"/>
          <p:cNvGrpSpPr/>
          <p:nvPr/>
        </p:nvGrpSpPr>
        <p:grpSpPr>
          <a:xfrm>
            <a:off x="323850" y="549275"/>
            <a:ext cx="8640763" cy="6119813"/>
            <a:chOff x="204" y="346"/>
            <a:chExt cx="5443" cy="3855"/>
          </a:xfrm>
        </p:grpSpPr>
        <p:graphicFrame>
          <p:nvGraphicFramePr>
            <p:cNvPr id="65544" name="Object 5"/>
            <p:cNvGraphicFramePr>
              <a:graphicFrameLocks noChangeAspect="1"/>
            </p:cNvGraphicFramePr>
            <p:nvPr/>
          </p:nvGraphicFramePr>
          <p:xfrm>
            <a:off x="204" y="346"/>
            <a:ext cx="5443" cy="3855"/>
          </p:xfrm>
          <a:graphic>
            <a:graphicData uri="http://schemas.openxmlformats.org/presentationml/2006/ole">
              <mc:AlternateContent xmlns:mc="http://schemas.openxmlformats.org/markup-compatibility/2006">
                <mc:Choice xmlns:v="urn:schemas-microsoft-com:vml" Requires="v">
                  <p:oleObj spid="_x0000_s3161" name="" r:id="rId1" imgW="2212975" imgH="2624455" progId="MSDraw">
                    <p:embed/>
                  </p:oleObj>
                </mc:Choice>
                <mc:Fallback>
                  <p:oleObj name="" r:id="rId1" imgW="2212975" imgH="2624455" progId="MSDraw">
                    <p:embed/>
                    <p:pic>
                      <p:nvPicPr>
                        <p:cNvPr id="0" name="图片 3076"/>
                        <p:cNvPicPr/>
                        <p:nvPr/>
                      </p:nvPicPr>
                      <p:blipFill>
                        <a:blip r:embed="rId2"/>
                        <a:stretch>
                          <a:fillRect/>
                        </a:stretch>
                      </p:blipFill>
                      <p:spPr>
                        <a:xfrm>
                          <a:off x="204" y="346"/>
                          <a:ext cx="5443" cy="3855"/>
                        </a:xfrm>
                        <a:prstGeom prst="rect">
                          <a:avLst/>
                        </a:prstGeom>
                        <a:solidFill>
                          <a:srgbClr val="FFFF99"/>
                        </a:solidFill>
                        <a:ln w="38100">
                          <a:noFill/>
                          <a:miter/>
                        </a:ln>
                      </p:spPr>
                    </p:pic>
                  </p:oleObj>
                </mc:Fallback>
              </mc:AlternateContent>
            </a:graphicData>
          </a:graphic>
        </p:graphicFrame>
        <p:sp>
          <p:nvSpPr>
            <p:cNvPr id="65545" name="Text Box 8"/>
            <p:cNvSpPr txBox="1"/>
            <p:nvPr/>
          </p:nvSpPr>
          <p:spPr>
            <a:xfrm>
              <a:off x="3061" y="346"/>
              <a:ext cx="1497" cy="2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sz="2400" dirty="0">
                  <a:latin typeface="Times New Roman" panose="02020603050405020304" pitchFamily="18" charset="0"/>
                </a:rPr>
                <a:t>＝</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grpSp>
      <p:sp>
        <p:nvSpPr>
          <p:cNvPr id="65543" name="Text Box 10"/>
          <p:cNvSpPr txBox="1"/>
          <p:nvPr/>
        </p:nvSpPr>
        <p:spPr>
          <a:xfrm>
            <a:off x="323850" y="3068638"/>
            <a:ext cx="8820150" cy="3743325"/>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accent2"/>
                </a:solidFill>
                <a:latin typeface="Times New Roman" panose="02020603050405020304" pitchFamily="18" charset="0"/>
                <a:ea typeface="华文行楷" panose="02010800040101010101" pitchFamily="2" charset="-122"/>
              </a:rPr>
              <a:t>Divide</a:t>
            </a:r>
            <a:r>
              <a:rPr lang="zh-CN" altLang="en-US" sz="2400" b="1" dirty="0">
                <a:solidFill>
                  <a:schemeClr val="accent2"/>
                </a:solidFill>
                <a:latin typeface="Times New Roman" panose="02020603050405020304" pitchFamily="18" charset="0"/>
                <a:ea typeface="华文行楷" panose="02010800040101010101" pitchFamily="2" charset="-122"/>
              </a:rPr>
              <a:t>：</a:t>
            </a:r>
            <a:endParaRPr lang="zh-CN" altLang="en-US" sz="2400" b="1" dirty="0">
              <a:solidFill>
                <a:schemeClr val="accent2"/>
              </a:solidFill>
              <a:latin typeface="Times New Roman" panose="02020603050405020304" pitchFamily="18" charset="0"/>
              <a:ea typeface="华文行楷" panose="02010800040101010101" pitchFamily="2" charset="-122"/>
            </a:endParaRPr>
          </a:p>
          <a:p>
            <a:pPr marL="0" lvl="0" indent="0" eaLnBrk="1" hangingPunct="1">
              <a:spcBef>
                <a:spcPct val="50000"/>
              </a:spcBef>
              <a:buNone/>
            </a:pPr>
            <a:r>
              <a:rPr lang="zh-CN" altLang="en-US" sz="2400" b="1" dirty="0">
                <a:solidFill>
                  <a:schemeClr val="accent2"/>
                </a:solidFill>
                <a:latin typeface="Times New Roman" panose="02020603050405020304" pitchFamily="18" charset="0"/>
                <a:ea typeface="华文行楷" panose="02010800040101010101" pitchFamily="2" charset="-122"/>
              </a:rPr>
              <a:t>本质上仅需产生划分位置</a:t>
            </a:r>
            <a:r>
              <a:rPr lang="en-US" altLang="zh-CN" sz="2400" b="1" i="1" dirty="0">
                <a:solidFill>
                  <a:schemeClr val="accent2"/>
                </a:solidFill>
                <a:latin typeface="Times New Roman" panose="02020603050405020304" pitchFamily="18" charset="0"/>
              </a:rPr>
              <a:t>k</a:t>
            </a:r>
            <a:endParaRPr lang="en-US" altLang="zh-CN" sz="2400" b="1" i="1" dirty="0">
              <a:solidFill>
                <a:schemeClr val="accent2"/>
              </a:solidFill>
              <a:latin typeface="Times New Roman" panose="02020603050405020304" pitchFamily="18" charset="0"/>
            </a:endParaRPr>
          </a:p>
          <a:p>
            <a:pPr marL="0" lvl="0" indent="0" eaLnBrk="1" hangingPunct="1">
              <a:spcBef>
                <a:spcPct val="50000"/>
              </a:spcBef>
              <a:buNone/>
            </a:pPr>
            <a:r>
              <a:rPr lang="zh-CN" altLang="en-US" sz="2400" b="1" dirty="0">
                <a:solidFill>
                  <a:schemeClr val="accent2"/>
                </a:solidFill>
                <a:latin typeface="Times New Roman" panose="02020603050405020304" pitchFamily="18" charset="0"/>
                <a:ea typeface="华文行楷" panose="02010800040101010101" pitchFamily="2" charset="-122"/>
              </a:rPr>
              <a:t>第一个子问题是</a:t>
            </a:r>
            <a:r>
              <a:rPr lang="en-US" altLang="zh-CN" sz="2400" b="1" i="1" dirty="0">
                <a:solidFill>
                  <a:schemeClr val="accent2"/>
                </a:solidFill>
                <a:latin typeface="Times New Roman" panose="02020603050405020304" pitchFamily="18" charset="0"/>
              </a:rPr>
              <a:t>A</a:t>
            </a:r>
            <a:r>
              <a:rPr lang="en-US" altLang="zh-CN" sz="2400" b="1" dirty="0">
                <a:solidFill>
                  <a:schemeClr val="accent2"/>
                </a:solidFill>
                <a:latin typeface="Times New Roman" panose="02020603050405020304" pitchFamily="18" charset="0"/>
              </a:rPr>
              <a:t>[</a:t>
            </a:r>
            <a:r>
              <a:rPr lang="en-US" altLang="zh-CN" sz="2400" b="1" i="1" dirty="0">
                <a:solidFill>
                  <a:schemeClr val="accent2"/>
                </a:solidFill>
                <a:latin typeface="Times New Roman" panose="02020603050405020304" pitchFamily="18" charset="0"/>
              </a:rPr>
              <a:t>i,…,k</a:t>
            </a:r>
            <a:r>
              <a:rPr lang="en-US" altLang="zh-CN" sz="2400" b="1" dirty="0">
                <a:solidFill>
                  <a:schemeClr val="accent2"/>
                </a:solidFill>
                <a:latin typeface="Times New Roman" panose="02020603050405020304" pitchFamily="18" charset="0"/>
              </a:rPr>
              <a:t>]</a:t>
            </a:r>
            <a:endParaRPr lang="en-US" altLang="zh-CN" sz="2400" b="1" dirty="0">
              <a:solidFill>
                <a:schemeClr val="accent2"/>
              </a:solidFill>
              <a:latin typeface="Times New Roman" panose="02020603050405020304" pitchFamily="18" charset="0"/>
            </a:endParaRPr>
          </a:p>
          <a:p>
            <a:pPr marL="0" lvl="0" indent="0" eaLnBrk="1" hangingPunct="1">
              <a:spcBef>
                <a:spcPct val="50000"/>
              </a:spcBef>
              <a:buNone/>
            </a:pPr>
            <a:r>
              <a:rPr lang="zh-CN" altLang="en-US" sz="2400" b="1" dirty="0">
                <a:solidFill>
                  <a:schemeClr val="accent2"/>
                </a:solidFill>
                <a:latin typeface="Times New Roman" panose="02020603050405020304" pitchFamily="18" charset="0"/>
                <a:ea typeface="华文行楷" panose="02010800040101010101" pitchFamily="2" charset="-122"/>
              </a:rPr>
              <a:t>第二个子问题是</a:t>
            </a:r>
            <a:r>
              <a:rPr lang="en-US" altLang="zh-CN" sz="2400" b="1" i="1" dirty="0">
                <a:solidFill>
                  <a:schemeClr val="accent2"/>
                </a:solidFill>
                <a:latin typeface="Times New Roman" panose="02020603050405020304" pitchFamily="18" charset="0"/>
              </a:rPr>
              <a:t>A</a:t>
            </a:r>
            <a:r>
              <a:rPr lang="en-US" altLang="zh-CN" sz="2400" b="1" dirty="0">
                <a:solidFill>
                  <a:schemeClr val="accent2"/>
                </a:solidFill>
                <a:latin typeface="Times New Roman" panose="02020603050405020304" pitchFamily="18" charset="0"/>
              </a:rPr>
              <a:t>[</a:t>
            </a:r>
            <a:r>
              <a:rPr lang="en-US" altLang="zh-CN" sz="2400" b="1" i="1" dirty="0">
                <a:solidFill>
                  <a:schemeClr val="accent2"/>
                </a:solidFill>
                <a:latin typeface="Times New Roman" panose="02020603050405020304" pitchFamily="18" charset="0"/>
              </a:rPr>
              <a:t>k</a:t>
            </a:r>
            <a:r>
              <a:rPr lang="en-US" altLang="zh-CN" sz="2400" b="1" dirty="0">
                <a:solidFill>
                  <a:schemeClr val="accent2"/>
                </a:solidFill>
                <a:latin typeface="Times New Roman" panose="02020603050405020304" pitchFamily="18" charset="0"/>
              </a:rPr>
              <a:t>+1,…,</a:t>
            </a:r>
            <a:r>
              <a:rPr lang="en-US" altLang="zh-CN" sz="2400" b="1" i="1" dirty="0">
                <a:solidFill>
                  <a:schemeClr val="accent2"/>
                </a:solidFill>
                <a:latin typeface="Times New Roman" panose="02020603050405020304" pitchFamily="18" charset="0"/>
              </a:rPr>
              <a:t>j</a:t>
            </a:r>
            <a:r>
              <a:rPr lang="en-US" altLang="zh-CN" sz="2400" b="1" dirty="0">
                <a:solidFill>
                  <a:schemeClr val="accent2"/>
                </a:solidFill>
                <a:latin typeface="Times New Roman" panose="02020603050405020304" pitchFamily="18" charset="0"/>
              </a:rPr>
              <a:t>]                   </a:t>
            </a:r>
            <a:endParaRPr lang="en-US" altLang="zh-CN" sz="2400" b="1" dirty="0">
              <a:solidFill>
                <a:schemeClr val="accent2"/>
              </a:solidFill>
              <a:latin typeface="Times New Roman" panose="02020603050405020304" pitchFamily="18" charset="0"/>
            </a:endParaRPr>
          </a:p>
          <a:p>
            <a:pPr marL="0" lvl="0" indent="0" eaLnBrk="1" hangingPunct="1">
              <a:spcBef>
                <a:spcPct val="50000"/>
              </a:spcBef>
              <a:buNone/>
            </a:pPr>
            <a:r>
              <a:rPr lang="zh-CN" altLang="en-US" sz="2400" b="1" dirty="0">
                <a:solidFill>
                  <a:schemeClr val="accent2"/>
                </a:solidFill>
                <a:latin typeface="Times New Roman" panose="02020603050405020304" pitchFamily="18" charset="0"/>
                <a:ea typeface="华文行楷" panose="02010800040101010101" pitchFamily="2" charset="-122"/>
              </a:rPr>
              <a:t>为使得两个问题的大小大致相当，</a:t>
            </a:r>
            <a:r>
              <a:rPr lang="en-US" altLang="zh-CN" sz="2400" b="1" i="1" dirty="0">
                <a:solidFill>
                  <a:schemeClr val="accent2"/>
                </a:solidFill>
                <a:latin typeface="Times New Roman" panose="02020603050405020304" pitchFamily="18" charset="0"/>
              </a:rPr>
              <a:t>k</a:t>
            </a:r>
            <a:r>
              <a:rPr lang="zh-CN" altLang="en-US" sz="2400" b="1" dirty="0">
                <a:solidFill>
                  <a:schemeClr val="accent2"/>
                </a:solidFill>
                <a:latin typeface="Times New Roman" panose="02020603050405020304" pitchFamily="18" charset="0"/>
                <a:ea typeface="华文行楷" panose="02010800040101010101" pitchFamily="2" charset="-122"/>
              </a:rPr>
              <a:t>可以如下产生</a:t>
            </a:r>
            <a:endParaRPr lang="zh-CN" altLang="en-US" sz="2400" b="1" dirty="0">
              <a:solidFill>
                <a:schemeClr val="accent2"/>
              </a:solidFill>
              <a:latin typeface="Times New Roman" panose="02020603050405020304" pitchFamily="18" charset="0"/>
              <a:ea typeface="华文行楷" panose="02010800040101010101" pitchFamily="2" charset="-122"/>
            </a:endParaRPr>
          </a:p>
          <a:p>
            <a:pPr marL="0" lvl="0" indent="0" eaLnBrk="1" hangingPunct="1">
              <a:spcBef>
                <a:spcPct val="50000"/>
              </a:spcBef>
              <a:buNone/>
            </a:pPr>
            <a:r>
              <a:rPr lang="zh-CN" altLang="en-US" sz="2400" b="1" dirty="0">
                <a:solidFill>
                  <a:schemeClr val="accent2"/>
                </a:solidFill>
                <a:latin typeface="Times New Roman" panose="02020603050405020304" pitchFamily="18" charset="0"/>
              </a:rPr>
              <a:t> </a:t>
            </a:r>
            <a:r>
              <a:rPr lang="en-US" altLang="zh-CN" sz="2400" b="1" i="1" dirty="0">
                <a:solidFill>
                  <a:schemeClr val="accent2"/>
                </a:solidFill>
                <a:latin typeface="Times New Roman" panose="02020603050405020304" pitchFamily="18" charset="0"/>
              </a:rPr>
              <a:t>k=(i+j)/2</a:t>
            </a:r>
            <a:endParaRPr lang="en-US" altLang="zh-CN" sz="2400" b="1" i="1" dirty="0">
              <a:solidFill>
                <a:schemeClr val="accent2"/>
              </a:solidFill>
              <a:latin typeface="Times New Roman" panose="02020603050405020304" pitchFamily="18" charset="0"/>
            </a:endParaRPr>
          </a:p>
          <a:p>
            <a:pPr marL="0" lvl="0" indent="0" eaLnBrk="1" hangingPunct="1">
              <a:spcBef>
                <a:spcPct val="50000"/>
              </a:spcBef>
              <a:buNone/>
            </a:pPr>
            <a:endParaRPr lang="en-US" altLang="zh-CN" sz="2400" b="1" i="1" dirty="0">
              <a:solidFill>
                <a:schemeClr val="accent2"/>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txBox="1">
            <a:spLocks noGrp="1"/>
          </p:cNvSpPr>
          <p:nvPr>
            <p:ph type="ftr" sz="quarter" idx="10"/>
          </p:nvPr>
        </p:nvSpPr>
        <p:spPr>
          <a:noFill/>
          <a:ln>
            <a:noFill/>
          </a:ln>
        </p:spPr>
        <p:txBody>
          <a:bodyPr anchor="ctr"/>
          <a:lstStyle/>
          <a:p>
            <a:pPr marL="0" indent="0" algn="ctr" eaLnBrk="1" hangingPunct="1">
              <a:spcBef>
                <a:spcPct val="0"/>
              </a:spcBef>
              <a:buNone/>
            </a:pPr>
            <a:r>
              <a:rPr lang="zh-CN" altLang="en-US" sz="1400" dirty="0">
                <a:solidFill>
                  <a:srgbClr val="663300"/>
                </a:solidFill>
                <a:latin typeface="Times New Roman" panose="02020603050405020304" pitchFamily="18" charset="0"/>
              </a:rPr>
              <a:t>海量数据计算研究中心</a:t>
            </a:r>
            <a:r>
              <a:rPr lang="en-US" altLang="zh-CN" sz="1400" dirty="0">
                <a:solidFill>
                  <a:srgbClr val="663300"/>
                </a:solidFill>
                <a:latin typeface="Times New Roman" panose="02020603050405020304" pitchFamily="18" charset="0"/>
              </a:rPr>
              <a:t>(2017)</a:t>
            </a:r>
            <a:endParaRPr lang="en-US" altLang="zh-CN" sz="1400" dirty="0">
              <a:solidFill>
                <a:srgbClr val="663300"/>
              </a:solidFill>
              <a:latin typeface="Times New Roman" panose="02020603050405020304" pitchFamily="18" charset="0"/>
            </a:endParaRPr>
          </a:p>
        </p:txBody>
      </p:sp>
      <p:sp>
        <p:nvSpPr>
          <p:cNvPr id="66563" name="Rectangle 3"/>
          <p:cNvSpPr/>
          <p:nvPr/>
        </p:nvSpPr>
        <p:spPr>
          <a:xfrm>
            <a:off x="3867150" y="6021388"/>
            <a:ext cx="1663700" cy="576262"/>
          </a:xfrm>
          <a:prstGeom prst="rect">
            <a:avLst/>
          </a:prstGeom>
          <a:solidFill>
            <a:schemeClr val="bg1"/>
          </a:solidFill>
          <a:ln w="12700">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6564" name="Rectangle 4"/>
          <p:cNvSpPr/>
          <p:nvPr/>
        </p:nvSpPr>
        <p:spPr>
          <a:xfrm>
            <a:off x="3589338" y="2119313"/>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nvGrpSpPr>
          <p:cNvPr id="66565" name="Group 5"/>
          <p:cNvGrpSpPr/>
          <p:nvPr/>
        </p:nvGrpSpPr>
        <p:grpSpPr>
          <a:xfrm>
            <a:off x="323850" y="115888"/>
            <a:ext cx="8640763" cy="6553200"/>
            <a:chOff x="204" y="346"/>
            <a:chExt cx="5443" cy="3855"/>
          </a:xfrm>
        </p:grpSpPr>
        <p:graphicFrame>
          <p:nvGraphicFramePr>
            <p:cNvPr id="66567" name="Object 6"/>
            <p:cNvGraphicFramePr>
              <a:graphicFrameLocks noChangeAspect="1"/>
            </p:cNvGraphicFramePr>
            <p:nvPr/>
          </p:nvGraphicFramePr>
          <p:xfrm>
            <a:off x="204" y="346"/>
            <a:ext cx="5443" cy="3855"/>
          </p:xfrm>
          <a:graphic>
            <a:graphicData uri="http://schemas.openxmlformats.org/presentationml/2006/ole">
              <mc:AlternateContent xmlns:mc="http://schemas.openxmlformats.org/markup-compatibility/2006">
                <mc:Choice xmlns:v="urn:schemas-microsoft-com:vml" Requires="v">
                  <p:oleObj spid="_x0000_s4178" name="" r:id="rId1" imgW="2212975" imgH="2624455" progId="MSDraw">
                    <p:embed/>
                  </p:oleObj>
                </mc:Choice>
                <mc:Fallback>
                  <p:oleObj name="" r:id="rId1" imgW="2212975" imgH="2624455" progId="MSDraw">
                    <p:embed/>
                    <p:pic>
                      <p:nvPicPr>
                        <p:cNvPr id="0" name="图片 3075"/>
                        <p:cNvPicPr/>
                        <p:nvPr/>
                      </p:nvPicPr>
                      <p:blipFill>
                        <a:blip r:embed="rId2"/>
                        <a:stretch>
                          <a:fillRect/>
                        </a:stretch>
                      </p:blipFill>
                      <p:spPr>
                        <a:xfrm>
                          <a:off x="204" y="346"/>
                          <a:ext cx="5443" cy="3855"/>
                        </a:xfrm>
                        <a:prstGeom prst="rect">
                          <a:avLst/>
                        </a:prstGeom>
                        <a:solidFill>
                          <a:srgbClr val="FFFF99"/>
                        </a:solidFill>
                        <a:ln w="38100">
                          <a:noFill/>
                          <a:miter/>
                        </a:ln>
                      </p:spPr>
                    </p:pic>
                  </p:oleObj>
                </mc:Fallback>
              </mc:AlternateContent>
            </a:graphicData>
          </a:graphic>
        </p:graphicFrame>
        <p:sp>
          <p:nvSpPr>
            <p:cNvPr id="66568" name="Text Box 7"/>
            <p:cNvSpPr txBox="1"/>
            <p:nvPr/>
          </p:nvSpPr>
          <p:spPr>
            <a:xfrm>
              <a:off x="3061" y="346"/>
              <a:ext cx="1497" cy="269"/>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sz="2400" dirty="0">
                  <a:latin typeface="Times New Roman" panose="02020603050405020304" pitchFamily="18" charset="0"/>
                </a:rPr>
                <a:t>＝</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grpSp>
      <p:sp>
        <p:nvSpPr>
          <p:cNvPr id="66566" name="Text Box 8"/>
          <p:cNvSpPr txBox="1"/>
          <p:nvPr/>
        </p:nvSpPr>
        <p:spPr>
          <a:xfrm>
            <a:off x="215900" y="4797425"/>
            <a:ext cx="8820150" cy="210026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accent2"/>
                </a:solidFill>
                <a:latin typeface="Times New Roman" panose="02020603050405020304" pitchFamily="18" charset="0"/>
                <a:ea typeface="华文行楷" panose="02010800040101010101" pitchFamily="2" charset="-122"/>
              </a:rPr>
              <a:t>Conquer:    </a:t>
            </a:r>
            <a:r>
              <a:rPr lang="zh-CN" altLang="en-US" sz="2400" b="1" dirty="0">
                <a:solidFill>
                  <a:srgbClr val="FF0000"/>
                </a:solidFill>
                <a:latin typeface="Times New Roman" panose="02020603050405020304" pitchFamily="18" charset="0"/>
                <a:ea typeface="华文行楷" panose="02010800040101010101" pitchFamily="2" charset="-122"/>
              </a:rPr>
              <a:t>递归求解就是算法的递归调用</a:t>
            </a:r>
            <a:endParaRPr lang="zh-CN" altLang="en-US" sz="2400" b="1" dirty="0">
              <a:solidFill>
                <a:srgbClr val="FF0000"/>
              </a:solidFill>
              <a:latin typeface="Times New Roman" panose="02020603050405020304" pitchFamily="18" charset="0"/>
              <a:ea typeface="华文行楷" panose="02010800040101010101" pitchFamily="2" charset="-122"/>
            </a:endParaRPr>
          </a:p>
          <a:p>
            <a:pPr marL="0" lvl="0" indent="0" eaLnBrk="1" hangingPunct="1">
              <a:spcBef>
                <a:spcPct val="50000"/>
              </a:spcBef>
              <a:buNone/>
            </a:pPr>
            <a:r>
              <a:rPr lang="en-US" altLang="zh-CN" sz="2400" b="1" i="1" dirty="0">
                <a:solidFill>
                  <a:schemeClr val="accent2"/>
                </a:solidFill>
                <a:latin typeface="Times New Roman" panose="02020603050405020304" pitchFamily="18" charset="0"/>
              </a:rPr>
              <a:t>Mergesort</a:t>
            </a:r>
            <a:r>
              <a:rPr lang="en-US" altLang="zh-CN" sz="2400" b="1" dirty="0">
                <a:solidFill>
                  <a:schemeClr val="accent2"/>
                </a:solidFill>
                <a:latin typeface="Times New Roman" panose="02020603050405020304" pitchFamily="18" charset="0"/>
              </a:rPr>
              <a:t>(</a:t>
            </a:r>
            <a:r>
              <a:rPr lang="en-US" altLang="zh-CN" sz="2400" b="1" i="1" dirty="0">
                <a:solidFill>
                  <a:schemeClr val="accent2"/>
                </a:solidFill>
                <a:latin typeface="Times New Roman" panose="02020603050405020304" pitchFamily="18" charset="0"/>
              </a:rPr>
              <a:t>A</a:t>
            </a:r>
            <a:r>
              <a:rPr lang="en-US" altLang="zh-CN" sz="2400" b="1" dirty="0">
                <a:solidFill>
                  <a:schemeClr val="accent2"/>
                </a:solidFill>
                <a:latin typeface="Times New Roman" panose="02020603050405020304" pitchFamily="18" charset="0"/>
              </a:rPr>
              <a:t>,</a:t>
            </a:r>
            <a:r>
              <a:rPr lang="en-US" altLang="zh-CN" sz="2400" b="1" i="1" dirty="0">
                <a:solidFill>
                  <a:schemeClr val="accent2"/>
                </a:solidFill>
                <a:latin typeface="Times New Roman" panose="02020603050405020304" pitchFamily="18" charset="0"/>
              </a:rPr>
              <a:t>i</a:t>
            </a:r>
            <a:r>
              <a:rPr lang="en-US" altLang="zh-CN" sz="2400" b="1" dirty="0">
                <a:solidFill>
                  <a:schemeClr val="accent2"/>
                </a:solidFill>
                <a:latin typeface="Times New Roman" panose="02020603050405020304" pitchFamily="18" charset="0"/>
              </a:rPr>
              <a:t>,</a:t>
            </a:r>
            <a:r>
              <a:rPr lang="en-US" altLang="zh-CN" sz="2400" b="1" i="1" dirty="0">
                <a:solidFill>
                  <a:schemeClr val="accent2"/>
                </a:solidFill>
                <a:latin typeface="Times New Roman" panose="02020603050405020304" pitchFamily="18" charset="0"/>
              </a:rPr>
              <a:t>k</a:t>
            </a:r>
            <a:r>
              <a:rPr lang="en-US" altLang="zh-CN" sz="2400" b="1" dirty="0">
                <a:solidFill>
                  <a:schemeClr val="accent2"/>
                </a:solidFill>
                <a:latin typeface="Times New Roman" panose="02020603050405020304" pitchFamily="18" charset="0"/>
              </a:rPr>
              <a:t>)</a:t>
            </a:r>
            <a:r>
              <a:rPr lang="zh-CN" altLang="en-US" sz="2400" b="1" dirty="0">
                <a:solidFill>
                  <a:schemeClr val="accent2"/>
                </a:solidFill>
                <a:latin typeface="Times New Roman" panose="02020603050405020304" pitchFamily="18" charset="0"/>
              </a:rPr>
              <a:t>；                  </a:t>
            </a:r>
            <a:r>
              <a:rPr lang="en-US" altLang="zh-CN" sz="2400" b="1" dirty="0">
                <a:solidFill>
                  <a:schemeClr val="accent2"/>
                </a:solidFill>
                <a:latin typeface="Times New Roman" panose="02020603050405020304" pitchFamily="18" charset="0"/>
              </a:rPr>
              <a:t>//</a:t>
            </a:r>
            <a:r>
              <a:rPr lang="zh-CN" altLang="en-US" sz="2400" b="1" dirty="0">
                <a:solidFill>
                  <a:schemeClr val="accent2"/>
                </a:solidFill>
                <a:latin typeface="Times New Roman" panose="02020603050405020304" pitchFamily="18" charset="0"/>
              </a:rPr>
              <a:t>求解第一个子问题</a:t>
            </a:r>
            <a:endParaRPr lang="zh-CN" altLang="en-US" sz="2400" b="1" dirty="0">
              <a:solidFill>
                <a:schemeClr val="accent2"/>
              </a:solidFill>
              <a:latin typeface="Times New Roman" panose="02020603050405020304" pitchFamily="18" charset="0"/>
            </a:endParaRPr>
          </a:p>
          <a:p>
            <a:pPr marL="0" lvl="0" indent="0" eaLnBrk="1" hangingPunct="1">
              <a:spcBef>
                <a:spcPct val="50000"/>
              </a:spcBef>
              <a:buNone/>
            </a:pPr>
            <a:r>
              <a:rPr lang="en-US" altLang="zh-CN" sz="2400" b="1" i="1" dirty="0">
                <a:solidFill>
                  <a:schemeClr val="accent2"/>
                </a:solidFill>
                <a:latin typeface="Times New Roman" panose="02020603050405020304" pitchFamily="18" charset="0"/>
              </a:rPr>
              <a:t>Mergesort</a:t>
            </a:r>
            <a:r>
              <a:rPr lang="en-US" altLang="zh-CN" sz="2400" b="1" dirty="0">
                <a:solidFill>
                  <a:schemeClr val="accent2"/>
                </a:solidFill>
                <a:latin typeface="Times New Roman" panose="02020603050405020304" pitchFamily="18" charset="0"/>
              </a:rPr>
              <a:t>(</a:t>
            </a:r>
            <a:r>
              <a:rPr lang="en-US" altLang="zh-CN" sz="2400" b="1" i="1" dirty="0">
                <a:solidFill>
                  <a:schemeClr val="accent2"/>
                </a:solidFill>
                <a:latin typeface="Times New Roman" panose="02020603050405020304" pitchFamily="18" charset="0"/>
              </a:rPr>
              <a:t>A</a:t>
            </a:r>
            <a:r>
              <a:rPr lang="en-US" altLang="zh-CN" sz="2400" b="1" dirty="0">
                <a:solidFill>
                  <a:schemeClr val="accent2"/>
                </a:solidFill>
                <a:latin typeface="Times New Roman" panose="02020603050405020304" pitchFamily="18" charset="0"/>
              </a:rPr>
              <a:t>,</a:t>
            </a:r>
            <a:r>
              <a:rPr lang="en-US" altLang="zh-CN" sz="2400" b="1" i="1" dirty="0">
                <a:solidFill>
                  <a:schemeClr val="accent2"/>
                </a:solidFill>
                <a:latin typeface="Times New Roman" panose="02020603050405020304" pitchFamily="18" charset="0"/>
              </a:rPr>
              <a:t>k</a:t>
            </a:r>
            <a:r>
              <a:rPr lang="en-US" altLang="zh-CN" sz="2400" b="1" dirty="0">
                <a:solidFill>
                  <a:schemeClr val="accent2"/>
                </a:solidFill>
                <a:latin typeface="Times New Roman" panose="02020603050405020304" pitchFamily="18" charset="0"/>
              </a:rPr>
              <a:t>+1,</a:t>
            </a:r>
            <a:r>
              <a:rPr lang="en-US" altLang="zh-CN" sz="2400" b="1" i="1" dirty="0">
                <a:solidFill>
                  <a:schemeClr val="accent2"/>
                </a:solidFill>
                <a:latin typeface="Times New Roman" panose="02020603050405020304" pitchFamily="18" charset="0"/>
              </a:rPr>
              <a:t>j</a:t>
            </a:r>
            <a:r>
              <a:rPr lang="en-US" altLang="zh-CN" sz="2400" b="1" dirty="0">
                <a:solidFill>
                  <a:schemeClr val="accent2"/>
                </a:solidFill>
                <a:latin typeface="Times New Roman" panose="02020603050405020304" pitchFamily="18" charset="0"/>
              </a:rPr>
              <a:t>)</a:t>
            </a:r>
            <a:r>
              <a:rPr lang="zh-CN" altLang="en-US" sz="2400" b="1" dirty="0">
                <a:solidFill>
                  <a:schemeClr val="accent2"/>
                </a:solidFill>
                <a:latin typeface="Times New Roman" panose="02020603050405020304" pitchFamily="18" charset="0"/>
              </a:rPr>
              <a:t>；             </a:t>
            </a:r>
            <a:r>
              <a:rPr lang="en-US" altLang="zh-CN" sz="2400" b="1" dirty="0">
                <a:solidFill>
                  <a:schemeClr val="accent2"/>
                </a:solidFill>
                <a:latin typeface="Times New Roman" panose="02020603050405020304" pitchFamily="18" charset="0"/>
              </a:rPr>
              <a:t>//</a:t>
            </a:r>
            <a:r>
              <a:rPr lang="zh-CN" altLang="en-US" sz="2400" b="1" dirty="0">
                <a:solidFill>
                  <a:schemeClr val="accent2"/>
                </a:solidFill>
                <a:latin typeface="Times New Roman" panose="02020603050405020304" pitchFamily="18" charset="0"/>
              </a:rPr>
              <a:t>求解第二个子问题</a:t>
            </a:r>
            <a:endParaRPr lang="zh-CN" altLang="en-US" sz="2400" b="1" dirty="0">
              <a:solidFill>
                <a:schemeClr val="accent2"/>
              </a:solidFill>
              <a:latin typeface="Times New Roman" panose="02020603050405020304" pitchFamily="18" charset="0"/>
            </a:endParaRPr>
          </a:p>
          <a:p>
            <a:pPr marL="0" lvl="0" indent="0" eaLnBrk="1" hangingPunct="1">
              <a:spcBef>
                <a:spcPct val="50000"/>
              </a:spcBef>
              <a:buNone/>
            </a:pPr>
            <a:endParaRPr lang="en-US" altLang="zh-CN" sz="2400" b="1" dirty="0">
              <a:solidFill>
                <a:schemeClr val="accent2"/>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txBox="1">
            <a:spLocks noGrp="1"/>
          </p:cNvSpPr>
          <p:nvPr>
            <p:ph type="ftr" sz="quarter" idx="10"/>
          </p:nvPr>
        </p:nvSpPr>
        <p:spPr>
          <a:noFill/>
          <a:ln>
            <a:noFill/>
          </a:ln>
        </p:spPr>
        <p:txBody>
          <a:bodyPr anchor="ctr"/>
          <a:lstStyle/>
          <a:p>
            <a:pPr marL="0" indent="0" algn="ctr" eaLnBrk="1" hangingPunct="1">
              <a:spcBef>
                <a:spcPct val="0"/>
              </a:spcBef>
              <a:buNone/>
            </a:pPr>
            <a:r>
              <a:rPr lang="zh-CN" altLang="en-US" sz="1400" dirty="0">
                <a:solidFill>
                  <a:srgbClr val="663300"/>
                </a:solidFill>
                <a:latin typeface="Times New Roman" panose="02020603050405020304" pitchFamily="18" charset="0"/>
              </a:rPr>
              <a:t>海量数据计算研究中心</a:t>
            </a:r>
            <a:r>
              <a:rPr lang="en-US" altLang="zh-CN" sz="1400" dirty="0">
                <a:solidFill>
                  <a:srgbClr val="663300"/>
                </a:solidFill>
                <a:latin typeface="Times New Roman" panose="02020603050405020304" pitchFamily="18" charset="0"/>
              </a:rPr>
              <a:t>(2017)</a:t>
            </a:r>
            <a:endParaRPr lang="en-US" altLang="zh-CN" sz="1400" dirty="0">
              <a:solidFill>
                <a:srgbClr val="663300"/>
              </a:solidFill>
              <a:latin typeface="Times New Roman" panose="02020603050405020304" pitchFamily="18" charset="0"/>
            </a:endParaRPr>
          </a:p>
        </p:txBody>
      </p:sp>
      <p:sp>
        <p:nvSpPr>
          <p:cNvPr id="67587" name="Rectangle 3"/>
          <p:cNvSpPr/>
          <p:nvPr/>
        </p:nvSpPr>
        <p:spPr>
          <a:xfrm>
            <a:off x="3589338" y="2119313"/>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98311" name="Text Box 7"/>
          <p:cNvSpPr txBox="1"/>
          <p:nvPr/>
        </p:nvSpPr>
        <p:spPr>
          <a:xfrm>
            <a:off x="179388" y="0"/>
            <a:ext cx="8820150" cy="4108450"/>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accent2"/>
                </a:solidFill>
                <a:latin typeface="Times New Roman" panose="02020603050405020304" pitchFamily="18" charset="0"/>
                <a:ea typeface="华文行楷" panose="02010800040101010101" pitchFamily="2" charset="-122"/>
              </a:rPr>
              <a:t>combine:    </a:t>
            </a:r>
            <a:r>
              <a:rPr lang="zh-CN" altLang="en-US" sz="2400" b="1" dirty="0">
                <a:solidFill>
                  <a:srgbClr val="FF0000"/>
                </a:solidFill>
                <a:latin typeface="Times New Roman" panose="02020603050405020304" pitchFamily="18" charset="0"/>
                <a:ea typeface="华文行楷" panose="02010800040101010101" pitchFamily="2" charset="-122"/>
              </a:rPr>
              <a:t>将两个有序序列合并成一个有序序列</a:t>
            </a:r>
            <a:endParaRPr lang="zh-CN" altLang="en-US" sz="2400" b="1" dirty="0">
              <a:solidFill>
                <a:srgbClr val="FF0000"/>
              </a:solidFill>
              <a:latin typeface="Times New Roman" panose="02020603050405020304" pitchFamily="18" charset="0"/>
              <a:ea typeface="华文行楷" panose="02010800040101010101" pitchFamily="2" charset="-122"/>
            </a:endParaRPr>
          </a:p>
          <a:p>
            <a:pPr marL="0" lvl="0" indent="0" eaLnBrk="1" hangingPunct="1">
              <a:spcBef>
                <a:spcPct val="0"/>
              </a:spcBef>
              <a:buNone/>
            </a:pPr>
            <a:r>
              <a:rPr lang="en-US" altLang="zh-CN" sz="2400" b="1" dirty="0">
                <a:solidFill>
                  <a:schemeClr val="accent2"/>
                </a:solidFill>
                <a:latin typeface="Times New Roman" panose="02020603050405020304" pitchFamily="18" charset="0"/>
              </a:rPr>
              <a:t>1</a:t>
            </a:r>
            <a:r>
              <a:rPr lang="en-US" altLang="zh-CN" sz="2400" b="1" i="1" dirty="0">
                <a:solidFill>
                  <a:schemeClr val="accent2"/>
                </a:solidFill>
                <a:latin typeface="Times New Roman" panose="02020603050405020304" pitchFamily="18" charset="0"/>
              </a:rPr>
              <a:t>. l</a:t>
            </a:r>
            <a:r>
              <a:rPr lang="en-US" altLang="zh-CN" sz="2400" b="1" i="1" dirty="0">
                <a:solidFill>
                  <a:schemeClr val="accent2"/>
                </a:solidFill>
                <a:latin typeface="Times New Roman" panose="02020603050405020304" pitchFamily="18" charset="0"/>
                <a:sym typeface="Symbol" panose="05050102010706020507" pitchFamily="18" charset="2"/>
              </a:rPr>
              <a:t>i</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h k+</a:t>
            </a:r>
            <a:r>
              <a:rPr lang="en-US" altLang="zh-CN" sz="2400" b="1" dirty="0">
                <a:solidFill>
                  <a:schemeClr val="accent2"/>
                </a:solidFill>
                <a:latin typeface="Times New Roman" panose="02020603050405020304" pitchFamily="18" charset="0"/>
                <a:sym typeface="Symbol" panose="05050102010706020507" pitchFamily="18" charset="2"/>
              </a:rPr>
              <a:t>1;    </a:t>
            </a:r>
            <a:r>
              <a:rPr lang="en-US" altLang="zh-CN" sz="2400" b="1" i="1" dirty="0">
                <a:solidFill>
                  <a:schemeClr val="accent2"/>
                </a:solidFill>
                <a:latin typeface="Times New Roman" panose="02020603050405020304" pitchFamily="18" charset="0"/>
                <a:sym typeface="Symbol" panose="05050102010706020507" pitchFamily="18" charset="2"/>
              </a:rPr>
              <a:t>t</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i</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000" b="1" dirty="0">
                <a:latin typeface="Times New Roman" panose="02020603050405020304" pitchFamily="18" charset="0"/>
                <a:sym typeface="Symbol" panose="05050102010706020507" pitchFamily="18" charset="2"/>
              </a:rPr>
              <a:t>//</a:t>
            </a:r>
            <a:r>
              <a:rPr lang="zh-CN" altLang="en-US" sz="2000" b="1" dirty="0">
                <a:latin typeface="Times New Roman" panose="02020603050405020304" pitchFamily="18" charset="0"/>
                <a:sym typeface="Symbol" panose="05050102010706020507" pitchFamily="18" charset="2"/>
              </a:rPr>
              <a:t>设置指针</a:t>
            </a:r>
            <a:endParaRPr lang="zh-CN" altLang="en-US" sz="2000" b="1" dirty="0">
              <a:latin typeface="Times New Roman" panose="02020603050405020304" pitchFamily="18" charset="0"/>
              <a:sym typeface="Symbol" panose="05050102010706020507" pitchFamily="18" charset="2"/>
            </a:endParaRPr>
          </a:p>
          <a:p>
            <a:pPr marL="0" lvl="0" indent="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2. While </a:t>
            </a:r>
            <a:r>
              <a:rPr lang="en-US" altLang="zh-CN" sz="2400" b="1" i="1" dirty="0">
                <a:solidFill>
                  <a:schemeClr val="accent2"/>
                </a:solidFill>
                <a:latin typeface="Times New Roman" panose="02020603050405020304" pitchFamily="18" charset="0"/>
                <a:sym typeface="Symbol" panose="05050102010706020507" pitchFamily="18" charset="2"/>
              </a:rPr>
              <a:t>l</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k &amp;  h&lt; j   </a:t>
            </a:r>
            <a:r>
              <a:rPr lang="en-US" altLang="zh-CN" sz="2400" b="1" dirty="0">
                <a:solidFill>
                  <a:schemeClr val="accent2"/>
                </a:solidFill>
                <a:latin typeface="Times New Roman" panose="02020603050405020304" pitchFamily="18" charset="0"/>
                <a:sym typeface="Symbol" panose="05050102010706020507" pitchFamily="18" charset="2"/>
              </a:rPr>
              <a:t>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0" lvl="0" indent="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         IF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a:t>
            </a:r>
            <a:r>
              <a:rPr lang="en-US" altLang="zh-CN" sz="2400" b="1" dirty="0">
                <a:solidFill>
                  <a:schemeClr val="accent2"/>
                </a:solidFill>
                <a:latin typeface="Times New Roman" panose="02020603050405020304" pitchFamily="18" charset="0"/>
                <a:sym typeface="Symbol" panose="05050102010706020507" pitchFamily="18" charset="2"/>
              </a:rPr>
              <a:t>] &lt;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a:t>
            </a:r>
            <a:r>
              <a:rPr lang="en-US" altLang="zh-CN" sz="2400" b="1" dirty="0">
                <a:solidFill>
                  <a:schemeClr val="accent2"/>
                </a:solidFill>
                <a:latin typeface="Times New Roman" panose="02020603050405020304" pitchFamily="18" charset="0"/>
                <a:sym typeface="Symbol" panose="05050102010706020507" pitchFamily="18" charset="2"/>
              </a:rPr>
              <a:t>]  THEN   </a:t>
            </a:r>
            <a:r>
              <a:rPr lang="en-US" altLang="zh-CN" sz="2400" b="1" i="1" dirty="0">
                <a:solidFill>
                  <a:schemeClr val="accent2"/>
                </a:solidFill>
                <a:latin typeface="Times New Roman" panose="02020603050405020304" pitchFamily="18" charset="0"/>
                <a:sym typeface="Symbol" panose="05050102010706020507" pitchFamily="18" charset="2"/>
              </a:rPr>
              <a:t>B</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t</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l</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 l+1</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 t  t+1</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0" lvl="0" indent="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         ELSE </a:t>
            </a:r>
            <a:r>
              <a:rPr lang="en-US" altLang="zh-CN" sz="2400" b="1" i="1" dirty="0">
                <a:solidFill>
                  <a:schemeClr val="accent2"/>
                </a:solidFill>
                <a:latin typeface="Times New Roman" panose="02020603050405020304" pitchFamily="18" charset="0"/>
                <a:sym typeface="Symbol" panose="05050102010706020507" pitchFamily="18" charset="2"/>
              </a:rPr>
              <a:t>B</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t</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h</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 h+1</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 t  t+1</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0" lvl="0" indent="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3. IF  </a:t>
            </a:r>
            <a:r>
              <a:rPr lang="en-US" altLang="zh-CN" sz="2400" b="1" i="1" dirty="0">
                <a:solidFill>
                  <a:schemeClr val="accent2"/>
                </a:solidFill>
                <a:latin typeface="Times New Roman" panose="02020603050405020304" pitchFamily="18" charset="0"/>
                <a:sym typeface="Symbol" panose="05050102010706020507" pitchFamily="18" charset="2"/>
              </a:rPr>
              <a:t>l</a:t>
            </a:r>
            <a:r>
              <a:rPr lang="en-US" altLang="zh-CN" sz="2400" b="1" dirty="0">
                <a:solidFill>
                  <a:schemeClr val="accent2"/>
                </a:solidFill>
                <a:latin typeface="Times New Roman" panose="02020603050405020304" pitchFamily="18" charset="0"/>
                <a:sym typeface="Symbol" panose="05050102010706020507" pitchFamily="18" charset="2"/>
              </a:rPr>
              <a:t>&lt;</a:t>
            </a:r>
            <a:r>
              <a:rPr lang="en-US" altLang="zh-CN" sz="2400" b="1" i="1" dirty="0">
                <a:solidFill>
                  <a:schemeClr val="accent2"/>
                </a:solidFill>
                <a:latin typeface="Times New Roman" panose="02020603050405020304" pitchFamily="18" charset="0"/>
                <a:sym typeface="Symbol" panose="05050102010706020507" pitchFamily="18" charset="2"/>
              </a:rPr>
              <a:t>k   </a:t>
            </a:r>
            <a:r>
              <a:rPr lang="en-US" altLang="zh-CN" sz="2400" b="1" dirty="0">
                <a:solidFill>
                  <a:schemeClr val="accent2"/>
                </a:solidFill>
                <a:latin typeface="Times New Roman" panose="02020603050405020304" pitchFamily="18" charset="0"/>
                <a:sym typeface="Symbol" panose="05050102010706020507" pitchFamily="18" charset="2"/>
              </a:rPr>
              <a:t>THEH                                      </a:t>
            </a:r>
            <a:r>
              <a:rPr lang="en-US" altLang="zh-CN" sz="2000" b="1" dirty="0">
                <a:latin typeface="Times New Roman" panose="02020603050405020304" pitchFamily="18" charset="0"/>
                <a:sym typeface="Symbol" panose="05050102010706020507" pitchFamily="18" charset="2"/>
              </a:rPr>
              <a:t>//</a:t>
            </a:r>
            <a:r>
              <a:rPr lang="zh-CN" altLang="en-US" sz="2000" b="1" dirty="0">
                <a:latin typeface="Times New Roman" panose="02020603050405020304" pitchFamily="18" charset="0"/>
                <a:sym typeface="Symbol" panose="05050102010706020507" pitchFamily="18" charset="2"/>
              </a:rPr>
              <a:t>第一个子问题有剩余元素</a:t>
            </a:r>
            <a:endParaRPr lang="zh-CN" altLang="en-US" sz="2000" b="1" dirty="0">
              <a:latin typeface="Times New Roman" panose="02020603050405020304" pitchFamily="18" charset="0"/>
              <a:sym typeface="Symbol" panose="05050102010706020507" pitchFamily="18" charset="2"/>
            </a:endParaRPr>
          </a:p>
          <a:p>
            <a:pPr marL="0" lvl="0" indent="0" eaLnBrk="1" hangingPunct="1">
              <a:spcBef>
                <a:spcPct val="0"/>
              </a:spcBef>
              <a:buNone/>
            </a:pPr>
            <a:r>
              <a:rPr lang="zh-CN" altLang="en-US" sz="2400" b="1" dirty="0">
                <a:solidFill>
                  <a:schemeClr val="accent2"/>
                </a:solidFill>
                <a:latin typeface="Times New Roman" panose="02020603050405020304" pitchFamily="18" charset="0"/>
                <a:sym typeface="Symbol" panose="05050102010706020507" pitchFamily="18" charset="2"/>
              </a:rPr>
              <a:t>          </a:t>
            </a:r>
            <a:r>
              <a:rPr lang="en-US" altLang="zh-CN" sz="2400" b="1" dirty="0">
                <a:solidFill>
                  <a:schemeClr val="accent2"/>
                </a:solidFill>
                <a:latin typeface="Times New Roman" panose="02020603050405020304" pitchFamily="18" charset="0"/>
                <a:sym typeface="Symbol" panose="05050102010706020507" pitchFamily="18" charset="2"/>
              </a:rPr>
              <a:t>For   </a:t>
            </a:r>
            <a:r>
              <a:rPr lang="en-US" altLang="zh-CN" sz="2400" b="1" i="1" dirty="0">
                <a:solidFill>
                  <a:schemeClr val="accent2"/>
                </a:solidFill>
                <a:latin typeface="Times New Roman" panose="02020603050405020304" pitchFamily="18" charset="0"/>
                <a:sym typeface="Symbol" panose="05050102010706020507" pitchFamily="18" charset="2"/>
              </a:rPr>
              <a:t>v</a:t>
            </a:r>
            <a:r>
              <a:rPr lang="en-US" altLang="zh-CN" sz="2400" b="1" dirty="0">
                <a:solidFill>
                  <a:schemeClr val="accent2"/>
                </a:solidFill>
                <a:latin typeface="Times New Roman" panose="02020603050405020304" pitchFamily="18" charset="0"/>
                <a:sym typeface="Symbol" panose="05050102010706020507" pitchFamily="18" charset="2"/>
              </a:rPr>
              <a:t>  </a:t>
            </a:r>
            <a:r>
              <a:rPr lang="en-US" altLang="zh-CN" sz="2400" b="1" i="1" dirty="0">
                <a:solidFill>
                  <a:schemeClr val="accent2"/>
                </a:solidFill>
                <a:latin typeface="Times New Roman" panose="02020603050405020304" pitchFamily="18" charset="0"/>
                <a:sym typeface="Symbol" panose="05050102010706020507" pitchFamily="18" charset="2"/>
              </a:rPr>
              <a:t>l   </a:t>
            </a:r>
            <a:r>
              <a:rPr lang="en-US" altLang="zh-CN" sz="2400" b="1" dirty="0">
                <a:solidFill>
                  <a:schemeClr val="accent2"/>
                </a:solidFill>
                <a:latin typeface="Times New Roman" panose="02020603050405020304" pitchFamily="18" charset="0"/>
                <a:sym typeface="Symbol" panose="05050102010706020507" pitchFamily="18" charset="2"/>
              </a:rPr>
              <a:t>To   </a:t>
            </a:r>
            <a:r>
              <a:rPr lang="en-US" altLang="zh-CN" sz="2400" b="1" i="1" dirty="0">
                <a:solidFill>
                  <a:schemeClr val="accent2"/>
                </a:solidFill>
                <a:latin typeface="Times New Roman" panose="02020603050405020304" pitchFamily="18" charset="0"/>
                <a:sym typeface="Symbol" panose="05050102010706020507" pitchFamily="18" charset="2"/>
              </a:rPr>
              <a:t>k   </a:t>
            </a:r>
            <a:r>
              <a:rPr lang="en-US" altLang="zh-CN" sz="2400" b="1" dirty="0">
                <a:solidFill>
                  <a:schemeClr val="accent2"/>
                </a:solidFill>
                <a:latin typeface="Times New Roman" panose="02020603050405020304" pitchFamily="18" charset="0"/>
                <a:sym typeface="Symbol" panose="05050102010706020507" pitchFamily="18" charset="2"/>
              </a:rPr>
              <a:t>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0" lvl="0" indent="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B</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t</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v</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t  t+1</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0" lvl="0" indent="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4.  IF  </a:t>
            </a:r>
            <a:r>
              <a:rPr lang="en-US" altLang="zh-CN" sz="2400" b="1" i="1" dirty="0">
                <a:solidFill>
                  <a:schemeClr val="accent2"/>
                </a:solidFill>
                <a:latin typeface="Times New Roman" panose="02020603050405020304" pitchFamily="18" charset="0"/>
                <a:sym typeface="Symbol" panose="05050102010706020507" pitchFamily="18" charset="2"/>
              </a:rPr>
              <a:t>h</a:t>
            </a:r>
            <a:r>
              <a:rPr lang="en-US" altLang="zh-CN" sz="2400" b="1" dirty="0">
                <a:solidFill>
                  <a:schemeClr val="accent2"/>
                </a:solidFill>
                <a:latin typeface="Times New Roman" panose="02020603050405020304" pitchFamily="18" charset="0"/>
                <a:sym typeface="Symbol" panose="05050102010706020507" pitchFamily="18" charset="2"/>
              </a:rPr>
              <a:t>&lt;</a:t>
            </a:r>
            <a:r>
              <a:rPr lang="en-US" altLang="zh-CN" sz="2400" b="1" i="1" dirty="0">
                <a:solidFill>
                  <a:schemeClr val="accent2"/>
                </a:solidFill>
                <a:latin typeface="Times New Roman" panose="02020603050405020304" pitchFamily="18" charset="0"/>
                <a:sym typeface="Symbol" panose="05050102010706020507" pitchFamily="18" charset="2"/>
              </a:rPr>
              <a:t>j   </a:t>
            </a:r>
            <a:r>
              <a:rPr lang="en-US" altLang="zh-CN" sz="2400" b="1" dirty="0">
                <a:solidFill>
                  <a:schemeClr val="accent2"/>
                </a:solidFill>
                <a:latin typeface="Times New Roman" panose="02020603050405020304" pitchFamily="18" charset="0"/>
                <a:sym typeface="Symbol" panose="05050102010706020507" pitchFamily="18" charset="2"/>
              </a:rPr>
              <a:t>THEN                                     </a:t>
            </a:r>
            <a:r>
              <a:rPr lang="en-US" altLang="zh-CN" sz="2000" b="1" dirty="0">
                <a:latin typeface="Times New Roman" panose="02020603050405020304" pitchFamily="18" charset="0"/>
                <a:sym typeface="Symbol" panose="05050102010706020507" pitchFamily="18" charset="2"/>
              </a:rPr>
              <a:t>//</a:t>
            </a:r>
            <a:r>
              <a:rPr lang="zh-CN" altLang="en-US" sz="2000" b="1" dirty="0">
                <a:latin typeface="Times New Roman" panose="02020603050405020304" pitchFamily="18" charset="0"/>
                <a:sym typeface="Symbol" panose="05050102010706020507" pitchFamily="18" charset="2"/>
              </a:rPr>
              <a:t>第二个子问题有剩余元素</a:t>
            </a:r>
            <a:endParaRPr lang="zh-CN" altLang="en-US" sz="2000" b="1" dirty="0">
              <a:latin typeface="Times New Roman" panose="02020603050405020304" pitchFamily="18" charset="0"/>
              <a:sym typeface="Symbol" panose="05050102010706020507" pitchFamily="18" charset="2"/>
            </a:endParaRPr>
          </a:p>
          <a:p>
            <a:pPr marL="0" lvl="0" indent="0" eaLnBrk="1" hangingPunct="1">
              <a:spcBef>
                <a:spcPct val="0"/>
              </a:spcBef>
              <a:buNone/>
            </a:pPr>
            <a:r>
              <a:rPr lang="zh-CN" altLang="en-US" sz="2400" b="1" dirty="0">
                <a:solidFill>
                  <a:schemeClr val="accent2"/>
                </a:solidFill>
                <a:latin typeface="Times New Roman" panose="02020603050405020304" pitchFamily="18" charset="0"/>
                <a:sym typeface="Symbol" panose="05050102010706020507" pitchFamily="18" charset="2"/>
              </a:rPr>
              <a:t>          </a:t>
            </a:r>
            <a:r>
              <a:rPr lang="en-US" altLang="zh-CN" sz="2400" b="1" dirty="0">
                <a:solidFill>
                  <a:schemeClr val="accent2"/>
                </a:solidFill>
                <a:latin typeface="Times New Roman" panose="02020603050405020304" pitchFamily="18" charset="0"/>
                <a:sym typeface="Symbol" panose="05050102010706020507" pitchFamily="18" charset="2"/>
              </a:rPr>
              <a:t>For   </a:t>
            </a:r>
            <a:r>
              <a:rPr lang="en-US" altLang="zh-CN" sz="2400" b="1" i="1" dirty="0">
                <a:solidFill>
                  <a:schemeClr val="accent2"/>
                </a:solidFill>
                <a:latin typeface="Times New Roman" panose="02020603050405020304" pitchFamily="18" charset="0"/>
                <a:sym typeface="Symbol" panose="05050102010706020507" pitchFamily="18" charset="2"/>
              </a:rPr>
              <a:t>v</a:t>
            </a:r>
            <a:r>
              <a:rPr lang="en-US" altLang="zh-CN" sz="2400" b="1" dirty="0">
                <a:solidFill>
                  <a:schemeClr val="accent2"/>
                </a:solidFill>
                <a:latin typeface="Times New Roman" panose="02020603050405020304" pitchFamily="18" charset="0"/>
                <a:sym typeface="Symbol" panose="05050102010706020507" pitchFamily="18" charset="2"/>
              </a:rPr>
              <a:t>  </a:t>
            </a:r>
            <a:r>
              <a:rPr lang="en-US" altLang="zh-CN" sz="2400" b="1" i="1" dirty="0">
                <a:solidFill>
                  <a:schemeClr val="accent2"/>
                </a:solidFill>
                <a:latin typeface="Times New Roman" panose="02020603050405020304" pitchFamily="18" charset="0"/>
                <a:sym typeface="Symbol" panose="05050102010706020507" pitchFamily="18" charset="2"/>
              </a:rPr>
              <a:t>h   </a:t>
            </a:r>
            <a:r>
              <a:rPr lang="en-US" altLang="zh-CN" sz="2400" b="1" dirty="0">
                <a:solidFill>
                  <a:schemeClr val="accent2"/>
                </a:solidFill>
                <a:latin typeface="Times New Roman" panose="02020603050405020304" pitchFamily="18" charset="0"/>
                <a:sym typeface="Symbol" panose="05050102010706020507" pitchFamily="18" charset="2"/>
              </a:rPr>
              <a:t>To   </a:t>
            </a:r>
            <a:r>
              <a:rPr lang="en-US" altLang="zh-CN" sz="2400" b="1" i="1" dirty="0">
                <a:solidFill>
                  <a:schemeClr val="accent2"/>
                </a:solidFill>
                <a:latin typeface="Times New Roman" panose="02020603050405020304" pitchFamily="18" charset="0"/>
                <a:sym typeface="Symbol" panose="05050102010706020507" pitchFamily="18" charset="2"/>
              </a:rPr>
              <a:t>j   </a:t>
            </a:r>
            <a:r>
              <a:rPr lang="en-US" altLang="zh-CN" sz="2400" b="1" dirty="0">
                <a:solidFill>
                  <a:schemeClr val="accent2"/>
                </a:solidFill>
                <a:latin typeface="Times New Roman" panose="02020603050405020304" pitchFamily="18" charset="0"/>
                <a:sym typeface="Symbol" panose="05050102010706020507" pitchFamily="18" charset="2"/>
              </a:rPr>
              <a:t>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0" lvl="0" indent="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B</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t</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v</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t  t+1</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endParaRPr>
          </a:p>
        </p:txBody>
      </p:sp>
      <p:grpSp>
        <p:nvGrpSpPr>
          <p:cNvPr id="67589" name="Group 16"/>
          <p:cNvGrpSpPr/>
          <p:nvPr/>
        </p:nvGrpSpPr>
        <p:grpSpPr>
          <a:xfrm>
            <a:off x="323850" y="4627563"/>
            <a:ext cx="7920038" cy="2185987"/>
            <a:chOff x="204" y="2915"/>
            <a:chExt cx="4989" cy="1377"/>
          </a:xfrm>
        </p:grpSpPr>
        <p:sp>
          <p:nvSpPr>
            <p:cNvPr id="67678" name="Text Box 8"/>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4,   5,   6,  8,  9</a:t>
              </a:r>
              <a:endParaRPr lang="en-US" altLang="zh-CN" sz="2400" b="1" dirty="0">
                <a:latin typeface="Times New Roman" panose="02020603050405020304" pitchFamily="18" charset="0"/>
              </a:endParaRPr>
            </a:p>
          </p:txBody>
        </p:sp>
        <p:sp>
          <p:nvSpPr>
            <p:cNvPr id="67679" name="Text Box 10"/>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7,    10</a:t>
              </a:r>
              <a:endParaRPr lang="en-US" altLang="zh-CN" sz="2400" b="1" dirty="0">
                <a:latin typeface="Times New Roman" panose="02020603050405020304" pitchFamily="18" charset="0"/>
              </a:endParaRPr>
            </a:p>
          </p:txBody>
        </p:sp>
        <p:sp>
          <p:nvSpPr>
            <p:cNvPr id="67680" name="AutoShape 11"/>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81" name="AutoShape 12"/>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82" name="Oval 13"/>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83" name="AutoShape 14"/>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84" name="Text Box 15"/>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endParaRPr lang="zh-CN" altLang="zh-CN" sz="2400" dirty="0">
                <a:latin typeface="Times New Roman" panose="02020603050405020304" pitchFamily="18" charset="0"/>
              </a:endParaRPr>
            </a:p>
          </p:txBody>
        </p:sp>
      </p:grpSp>
      <p:grpSp>
        <p:nvGrpSpPr>
          <p:cNvPr id="98321" name="Group 17"/>
          <p:cNvGrpSpPr/>
          <p:nvPr/>
        </p:nvGrpSpPr>
        <p:grpSpPr>
          <a:xfrm>
            <a:off x="323850" y="4627563"/>
            <a:ext cx="7920038" cy="2185987"/>
            <a:chOff x="204" y="2915"/>
            <a:chExt cx="4989" cy="1377"/>
          </a:xfrm>
        </p:grpSpPr>
        <p:sp>
          <p:nvSpPr>
            <p:cNvPr id="67671" name="Text Box 18"/>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solidFill>
                    <a:srgbClr val="FF0000"/>
                  </a:solidFill>
                  <a:latin typeface="Times New Roman" panose="02020603050405020304" pitchFamily="18" charset="0"/>
                </a:rPr>
                <a:t>4</a:t>
              </a:r>
              <a:r>
                <a:rPr lang="en-US" altLang="zh-CN" sz="2400" b="1" dirty="0">
                  <a:latin typeface="Times New Roman" panose="02020603050405020304" pitchFamily="18" charset="0"/>
                </a:rPr>
                <a:t>,   5,   6,  8,  9</a:t>
              </a:r>
              <a:endParaRPr lang="en-US" altLang="zh-CN" sz="2400" b="1" dirty="0">
                <a:latin typeface="Times New Roman" panose="02020603050405020304" pitchFamily="18" charset="0"/>
              </a:endParaRPr>
            </a:p>
          </p:txBody>
        </p:sp>
        <p:sp>
          <p:nvSpPr>
            <p:cNvPr id="67672" name="Text Box 19"/>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solidFill>
                    <a:srgbClr val="FF0000"/>
                  </a:solidFill>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7,    10</a:t>
              </a:r>
              <a:endParaRPr lang="en-US" altLang="zh-CN" sz="2400" b="1" dirty="0">
                <a:latin typeface="Times New Roman" panose="02020603050405020304" pitchFamily="18" charset="0"/>
              </a:endParaRPr>
            </a:p>
          </p:txBody>
        </p:sp>
        <p:sp>
          <p:nvSpPr>
            <p:cNvPr id="67673" name="AutoShape 20"/>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74" name="AutoShape 21"/>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75" name="Oval 22"/>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76" name="AutoShape 23"/>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77" name="Text Box 24"/>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endParaRPr lang="zh-CN" altLang="zh-CN" sz="2400" dirty="0">
                <a:latin typeface="Times New Roman" panose="02020603050405020304" pitchFamily="18" charset="0"/>
              </a:endParaRPr>
            </a:p>
          </p:txBody>
        </p:sp>
      </p:grpSp>
      <p:grpSp>
        <p:nvGrpSpPr>
          <p:cNvPr id="98329" name="Group 25"/>
          <p:cNvGrpSpPr/>
          <p:nvPr/>
        </p:nvGrpSpPr>
        <p:grpSpPr>
          <a:xfrm>
            <a:off x="323850" y="4627563"/>
            <a:ext cx="7920038" cy="2185987"/>
            <a:chOff x="204" y="2915"/>
            <a:chExt cx="4989" cy="1377"/>
          </a:xfrm>
        </p:grpSpPr>
        <p:sp>
          <p:nvSpPr>
            <p:cNvPr id="67664" name="Text Box 26"/>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solidFill>
                    <a:srgbClr val="FF0000"/>
                  </a:solidFill>
                  <a:latin typeface="Times New Roman" panose="02020603050405020304" pitchFamily="18" charset="0"/>
                </a:rPr>
                <a:t>4</a:t>
              </a:r>
              <a:r>
                <a:rPr lang="en-US" altLang="zh-CN" sz="2400" b="1" dirty="0">
                  <a:latin typeface="Times New Roman" panose="02020603050405020304" pitchFamily="18" charset="0"/>
                </a:rPr>
                <a:t>,   5,   6,  8,  9</a:t>
              </a:r>
              <a:endParaRPr lang="en-US" altLang="zh-CN" sz="2400" b="1" dirty="0">
                <a:latin typeface="Times New Roman" panose="02020603050405020304" pitchFamily="18" charset="0"/>
              </a:endParaRPr>
            </a:p>
          </p:txBody>
        </p:sp>
        <p:sp>
          <p:nvSpPr>
            <p:cNvPr id="67665" name="Text Box 27"/>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solidFill>
                    <a:srgbClr val="FF0000"/>
                  </a:solidFill>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7,    10</a:t>
              </a:r>
              <a:endParaRPr lang="en-US" altLang="zh-CN" sz="2400" b="1" dirty="0">
                <a:latin typeface="Times New Roman" panose="02020603050405020304" pitchFamily="18" charset="0"/>
              </a:endParaRPr>
            </a:p>
          </p:txBody>
        </p:sp>
        <p:sp>
          <p:nvSpPr>
            <p:cNvPr id="67666" name="AutoShape 28"/>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67" name="AutoShape 29"/>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68" name="Oval 30"/>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69" name="AutoShape 31"/>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70" name="Text Box 32"/>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grpSp>
      <p:grpSp>
        <p:nvGrpSpPr>
          <p:cNvPr id="98337" name="Group 33"/>
          <p:cNvGrpSpPr/>
          <p:nvPr/>
        </p:nvGrpSpPr>
        <p:grpSpPr>
          <a:xfrm>
            <a:off x="323850" y="4627563"/>
            <a:ext cx="7920038" cy="2185987"/>
            <a:chOff x="204" y="2915"/>
            <a:chExt cx="4989" cy="1377"/>
          </a:xfrm>
        </p:grpSpPr>
        <p:sp>
          <p:nvSpPr>
            <p:cNvPr id="67657" name="Text Box 34"/>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solidFill>
                    <a:srgbClr val="FF0000"/>
                  </a:solidFill>
                  <a:latin typeface="Times New Roman" panose="02020603050405020304" pitchFamily="18" charset="0"/>
                </a:rPr>
                <a:t>4</a:t>
              </a:r>
              <a:r>
                <a:rPr lang="en-US" altLang="zh-CN" sz="2400" b="1" dirty="0">
                  <a:latin typeface="Times New Roman" panose="02020603050405020304" pitchFamily="18" charset="0"/>
                </a:rPr>
                <a:t>,   5,   6,  8,  9</a:t>
              </a:r>
              <a:endParaRPr lang="en-US" altLang="zh-CN" sz="2400" b="1" dirty="0">
                <a:latin typeface="Times New Roman" panose="02020603050405020304" pitchFamily="18" charset="0"/>
              </a:endParaRPr>
            </a:p>
          </p:txBody>
        </p:sp>
        <p:sp>
          <p:nvSpPr>
            <p:cNvPr id="67658" name="Text Box 35"/>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solidFill>
                    <a:srgbClr val="FF0000"/>
                  </a:solidFill>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7,    10</a:t>
              </a:r>
              <a:endParaRPr lang="en-US" altLang="zh-CN" sz="2400" b="1" dirty="0">
                <a:latin typeface="Times New Roman" panose="02020603050405020304" pitchFamily="18" charset="0"/>
              </a:endParaRPr>
            </a:p>
          </p:txBody>
        </p:sp>
        <p:sp>
          <p:nvSpPr>
            <p:cNvPr id="67659" name="AutoShape 36"/>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60" name="AutoShape 37"/>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61" name="Oval 38"/>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62" name="AutoShape 39"/>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63" name="Text Box 40"/>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1,2</a:t>
              </a:r>
              <a:endParaRPr lang="en-US" altLang="zh-CN" sz="2400" dirty="0">
                <a:latin typeface="Times New Roman" panose="02020603050405020304" pitchFamily="18" charset="0"/>
              </a:endParaRPr>
            </a:p>
          </p:txBody>
        </p:sp>
      </p:grpSp>
      <p:grpSp>
        <p:nvGrpSpPr>
          <p:cNvPr id="98345" name="Group 41"/>
          <p:cNvGrpSpPr/>
          <p:nvPr/>
        </p:nvGrpSpPr>
        <p:grpSpPr>
          <a:xfrm>
            <a:off x="323850" y="4627563"/>
            <a:ext cx="7920038" cy="2185987"/>
            <a:chOff x="204" y="2915"/>
            <a:chExt cx="4989" cy="1377"/>
          </a:xfrm>
        </p:grpSpPr>
        <p:sp>
          <p:nvSpPr>
            <p:cNvPr id="67650" name="Text Box 42"/>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solidFill>
                    <a:srgbClr val="FF0000"/>
                  </a:solidFill>
                  <a:latin typeface="Times New Roman" panose="02020603050405020304" pitchFamily="18" charset="0"/>
                </a:rPr>
                <a:t>4</a:t>
              </a:r>
              <a:r>
                <a:rPr lang="en-US" altLang="zh-CN" sz="2400" b="1" dirty="0">
                  <a:latin typeface="Times New Roman" panose="02020603050405020304" pitchFamily="18" charset="0"/>
                </a:rPr>
                <a:t>,   5,   6,  8,  9</a:t>
              </a:r>
              <a:endParaRPr lang="en-US" altLang="zh-CN" sz="2400" b="1" dirty="0">
                <a:latin typeface="Times New Roman" panose="02020603050405020304" pitchFamily="18" charset="0"/>
              </a:endParaRPr>
            </a:p>
          </p:txBody>
        </p:sp>
        <p:sp>
          <p:nvSpPr>
            <p:cNvPr id="67651" name="Text Box 43"/>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solidFill>
                    <a:srgbClr val="FF0000"/>
                  </a:solidFill>
                  <a:latin typeface="Times New Roman" panose="02020603050405020304" pitchFamily="18" charset="0"/>
                </a:rPr>
                <a:t>7</a:t>
              </a:r>
              <a:r>
                <a:rPr lang="en-US" altLang="zh-CN" sz="2400" b="1" dirty="0">
                  <a:latin typeface="Times New Roman" panose="02020603050405020304" pitchFamily="18" charset="0"/>
                </a:rPr>
                <a:t>,    10</a:t>
              </a:r>
              <a:endParaRPr lang="en-US" altLang="zh-CN" sz="2400" b="1" dirty="0">
                <a:latin typeface="Times New Roman" panose="02020603050405020304" pitchFamily="18" charset="0"/>
              </a:endParaRPr>
            </a:p>
          </p:txBody>
        </p:sp>
        <p:sp>
          <p:nvSpPr>
            <p:cNvPr id="67652" name="AutoShape 44"/>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53" name="AutoShape 45"/>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54" name="Oval 46"/>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55" name="AutoShape 47"/>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56" name="Text Box 48"/>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1, 2, 3</a:t>
              </a:r>
              <a:endParaRPr lang="en-US" altLang="zh-CN" sz="2400" dirty="0">
                <a:latin typeface="Times New Roman" panose="02020603050405020304" pitchFamily="18" charset="0"/>
              </a:endParaRPr>
            </a:p>
          </p:txBody>
        </p:sp>
      </p:grpSp>
      <p:grpSp>
        <p:nvGrpSpPr>
          <p:cNvPr id="98353" name="Group 49"/>
          <p:cNvGrpSpPr/>
          <p:nvPr/>
        </p:nvGrpSpPr>
        <p:grpSpPr>
          <a:xfrm>
            <a:off x="323850" y="4627563"/>
            <a:ext cx="7920038" cy="2185987"/>
            <a:chOff x="204" y="2915"/>
            <a:chExt cx="4989" cy="1377"/>
          </a:xfrm>
        </p:grpSpPr>
        <p:sp>
          <p:nvSpPr>
            <p:cNvPr id="67643" name="Text Box 50"/>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4,   </a:t>
              </a:r>
              <a:r>
                <a:rPr lang="en-US" altLang="zh-CN" sz="2400" b="1" dirty="0">
                  <a:solidFill>
                    <a:srgbClr val="FF0000"/>
                  </a:solidFill>
                  <a:latin typeface="Times New Roman" panose="02020603050405020304" pitchFamily="18" charset="0"/>
                </a:rPr>
                <a:t>5</a:t>
              </a:r>
              <a:r>
                <a:rPr lang="en-US" altLang="zh-CN" sz="2400" b="1" dirty="0">
                  <a:latin typeface="Times New Roman" panose="02020603050405020304" pitchFamily="18" charset="0"/>
                </a:rPr>
                <a:t>,   6,  8,  9</a:t>
              </a:r>
              <a:endParaRPr lang="en-US" altLang="zh-CN" sz="2400" b="1" dirty="0">
                <a:latin typeface="Times New Roman" panose="02020603050405020304" pitchFamily="18" charset="0"/>
              </a:endParaRPr>
            </a:p>
          </p:txBody>
        </p:sp>
        <p:sp>
          <p:nvSpPr>
            <p:cNvPr id="67644" name="Text Box 51"/>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solidFill>
                    <a:srgbClr val="FF0000"/>
                  </a:solidFill>
                  <a:latin typeface="Times New Roman" panose="02020603050405020304" pitchFamily="18" charset="0"/>
                </a:rPr>
                <a:t>7</a:t>
              </a:r>
              <a:r>
                <a:rPr lang="en-US" altLang="zh-CN" sz="2400" b="1" dirty="0">
                  <a:latin typeface="Times New Roman" panose="02020603050405020304" pitchFamily="18" charset="0"/>
                </a:rPr>
                <a:t>,    10</a:t>
              </a:r>
              <a:endParaRPr lang="en-US" altLang="zh-CN" sz="2400" b="1" dirty="0">
                <a:latin typeface="Times New Roman" panose="02020603050405020304" pitchFamily="18" charset="0"/>
              </a:endParaRPr>
            </a:p>
          </p:txBody>
        </p:sp>
        <p:sp>
          <p:nvSpPr>
            <p:cNvPr id="67645" name="AutoShape 52"/>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46" name="AutoShape 53"/>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47" name="Oval 54"/>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48" name="AutoShape 55"/>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49" name="Text Box 56"/>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1,2,3,4,</a:t>
              </a:r>
              <a:endParaRPr lang="en-US" altLang="zh-CN" sz="2400" dirty="0">
                <a:latin typeface="Times New Roman" panose="02020603050405020304" pitchFamily="18" charset="0"/>
              </a:endParaRPr>
            </a:p>
          </p:txBody>
        </p:sp>
      </p:grpSp>
      <p:grpSp>
        <p:nvGrpSpPr>
          <p:cNvPr id="98361" name="Group 57"/>
          <p:cNvGrpSpPr/>
          <p:nvPr/>
        </p:nvGrpSpPr>
        <p:grpSpPr>
          <a:xfrm>
            <a:off x="323850" y="4627563"/>
            <a:ext cx="7920038" cy="2185987"/>
            <a:chOff x="204" y="2915"/>
            <a:chExt cx="4989" cy="1377"/>
          </a:xfrm>
        </p:grpSpPr>
        <p:sp>
          <p:nvSpPr>
            <p:cNvPr id="67636" name="Text Box 58"/>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4,   5,   </a:t>
              </a:r>
              <a:r>
                <a:rPr lang="en-US" altLang="zh-CN" sz="2400" b="1" dirty="0">
                  <a:solidFill>
                    <a:srgbClr val="FF0000"/>
                  </a:solidFill>
                  <a:latin typeface="Times New Roman" panose="02020603050405020304" pitchFamily="18" charset="0"/>
                </a:rPr>
                <a:t>6</a:t>
              </a:r>
              <a:r>
                <a:rPr lang="en-US" altLang="zh-CN" sz="2400" b="1" dirty="0">
                  <a:latin typeface="Times New Roman" panose="02020603050405020304" pitchFamily="18" charset="0"/>
                </a:rPr>
                <a:t>,  8,  9</a:t>
              </a:r>
              <a:endParaRPr lang="en-US" altLang="zh-CN" sz="2400" b="1" dirty="0">
                <a:latin typeface="Times New Roman" panose="02020603050405020304" pitchFamily="18" charset="0"/>
              </a:endParaRPr>
            </a:p>
          </p:txBody>
        </p:sp>
        <p:sp>
          <p:nvSpPr>
            <p:cNvPr id="67637" name="Text Box 59"/>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solidFill>
                    <a:srgbClr val="FF0000"/>
                  </a:solidFill>
                  <a:latin typeface="Times New Roman" panose="02020603050405020304" pitchFamily="18" charset="0"/>
                </a:rPr>
                <a:t>7</a:t>
              </a:r>
              <a:r>
                <a:rPr lang="en-US" altLang="zh-CN" sz="2400" b="1" dirty="0">
                  <a:latin typeface="Times New Roman" panose="02020603050405020304" pitchFamily="18" charset="0"/>
                </a:rPr>
                <a:t>,    10</a:t>
              </a:r>
              <a:endParaRPr lang="en-US" altLang="zh-CN" sz="2400" b="1" dirty="0">
                <a:latin typeface="Times New Roman" panose="02020603050405020304" pitchFamily="18" charset="0"/>
              </a:endParaRPr>
            </a:p>
          </p:txBody>
        </p:sp>
        <p:sp>
          <p:nvSpPr>
            <p:cNvPr id="67638" name="AutoShape 60"/>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39" name="AutoShape 61"/>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40" name="Oval 62"/>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41" name="AutoShape 63"/>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42" name="Text Box 64"/>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1,2,3,4,5</a:t>
              </a:r>
              <a:endParaRPr lang="en-US" altLang="zh-CN" sz="2400" dirty="0">
                <a:latin typeface="Times New Roman" panose="02020603050405020304" pitchFamily="18" charset="0"/>
              </a:endParaRPr>
            </a:p>
          </p:txBody>
        </p:sp>
      </p:grpSp>
      <p:grpSp>
        <p:nvGrpSpPr>
          <p:cNvPr id="98369" name="Group 65"/>
          <p:cNvGrpSpPr/>
          <p:nvPr/>
        </p:nvGrpSpPr>
        <p:grpSpPr>
          <a:xfrm>
            <a:off x="323850" y="4627563"/>
            <a:ext cx="7920038" cy="2185987"/>
            <a:chOff x="204" y="2915"/>
            <a:chExt cx="4989" cy="1377"/>
          </a:xfrm>
        </p:grpSpPr>
        <p:sp>
          <p:nvSpPr>
            <p:cNvPr id="67629" name="Text Box 66"/>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4,   5,   6,  </a:t>
              </a:r>
              <a:r>
                <a:rPr lang="en-US" altLang="zh-CN" sz="2400" b="1" dirty="0">
                  <a:solidFill>
                    <a:srgbClr val="FF0000"/>
                  </a:solidFill>
                  <a:latin typeface="Times New Roman" panose="02020603050405020304" pitchFamily="18" charset="0"/>
                </a:rPr>
                <a:t>8</a:t>
              </a:r>
              <a:r>
                <a:rPr lang="en-US" altLang="zh-CN" sz="2400" b="1" dirty="0">
                  <a:latin typeface="Times New Roman" panose="02020603050405020304" pitchFamily="18" charset="0"/>
                </a:rPr>
                <a:t>,  9</a:t>
              </a:r>
              <a:endParaRPr lang="en-US" altLang="zh-CN" sz="2400" b="1" dirty="0">
                <a:latin typeface="Times New Roman" panose="02020603050405020304" pitchFamily="18" charset="0"/>
              </a:endParaRPr>
            </a:p>
          </p:txBody>
        </p:sp>
        <p:sp>
          <p:nvSpPr>
            <p:cNvPr id="67630" name="Text Box 67"/>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solidFill>
                    <a:srgbClr val="FF0000"/>
                  </a:solidFill>
                  <a:latin typeface="Times New Roman" panose="02020603050405020304" pitchFamily="18" charset="0"/>
                </a:rPr>
                <a:t>7</a:t>
              </a:r>
              <a:r>
                <a:rPr lang="en-US" altLang="zh-CN" sz="2400" b="1" dirty="0">
                  <a:latin typeface="Times New Roman" panose="02020603050405020304" pitchFamily="18" charset="0"/>
                </a:rPr>
                <a:t>,    10</a:t>
              </a:r>
              <a:endParaRPr lang="en-US" altLang="zh-CN" sz="2400" b="1" dirty="0">
                <a:latin typeface="Times New Roman" panose="02020603050405020304" pitchFamily="18" charset="0"/>
              </a:endParaRPr>
            </a:p>
          </p:txBody>
        </p:sp>
        <p:sp>
          <p:nvSpPr>
            <p:cNvPr id="67631" name="AutoShape 68"/>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32" name="AutoShape 69"/>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33" name="Oval 70"/>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34" name="AutoShape 71"/>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35" name="Text Box 72"/>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1,2,3,4,5,6</a:t>
              </a:r>
              <a:endParaRPr lang="en-US" altLang="zh-CN" sz="2400" dirty="0">
                <a:latin typeface="Times New Roman" panose="02020603050405020304" pitchFamily="18" charset="0"/>
              </a:endParaRPr>
            </a:p>
          </p:txBody>
        </p:sp>
      </p:grpSp>
      <p:grpSp>
        <p:nvGrpSpPr>
          <p:cNvPr id="98377" name="Group 73"/>
          <p:cNvGrpSpPr/>
          <p:nvPr/>
        </p:nvGrpSpPr>
        <p:grpSpPr>
          <a:xfrm>
            <a:off x="323850" y="4627563"/>
            <a:ext cx="7920038" cy="2185987"/>
            <a:chOff x="204" y="2915"/>
            <a:chExt cx="4989" cy="1377"/>
          </a:xfrm>
        </p:grpSpPr>
        <p:sp>
          <p:nvSpPr>
            <p:cNvPr id="67622" name="Text Box 74"/>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4,   5,   6,  </a:t>
              </a:r>
              <a:r>
                <a:rPr lang="en-US" altLang="zh-CN" sz="2400" b="1" dirty="0">
                  <a:solidFill>
                    <a:srgbClr val="FF0000"/>
                  </a:solidFill>
                  <a:latin typeface="Times New Roman" panose="02020603050405020304" pitchFamily="18" charset="0"/>
                </a:rPr>
                <a:t>8</a:t>
              </a:r>
              <a:r>
                <a:rPr lang="en-US" altLang="zh-CN" sz="2400" b="1" dirty="0">
                  <a:latin typeface="Times New Roman" panose="02020603050405020304" pitchFamily="18" charset="0"/>
                </a:rPr>
                <a:t>,  9</a:t>
              </a:r>
              <a:endParaRPr lang="en-US" altLang="zh-CN" sz="2400" b="1" dirty="0">
                <a:latin typeface="Times New Roman" panose="02020603050405020304" pitchFamily="18" charset="0"/>
              </a:endParaRPr>
            </a:p>
          </p:txBody>
        </p:sp>
        <p:sp>
          <p:nvSpPr>
            <p:cNvPr id="67623" name="Text Box 75"/>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    </a:t>
              </a:r>
              <a:r>
                <a:rPr lang="en-US" altLang="zh-CN" sz="2400" b="1" dirty="0">
                  <a:solidFill>
                    <a:srgbClr val="FF0000"/>
                  </a:solidFill>
                  <a:latin typeface="Times New Roman" panose="02020603050405020304" pitchFamily="18" charset="0"/>
                </a:rPr>
                <a:t>10</a:t>
              </a:r>
              <a:endParaRPr lang="en-US" altLang="zh-CN" sz="2400" b="1" dirty="0">
                <a:solidFill>
                  <a:srgbClr val="FF0000"/>
                </a:solidFill>
                <a:latin typeface="Times New Roman" panose="02020603050405020304" pitchFamily="18" charset="0"/>
              </a:endParaRPr>
            </a:p>
          </p:txBody>
        </p:sp>
        <p:sp>
          <p:nvSpPr>
            <p:cNvPr id="67624" name="AutoShape 76"/>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25" name="AutoShape 77"/>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26" name="Oval 78"/>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27" name="AutoShape 79"/>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28" name="Text Box 80"/>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1,2,3,4,5,6,7,</a:t>
              </a:r>
              <a:endParaRPr lang="en-US" altLang="zh-CN" sz="2400" dirty="0">
                <a:latin typeface="Times New Roman" panose="02020603050405020304" pitchFamily="18" charset="0"/>
              </a:endParaRPr>
            </a:p>
          </p:txBody>
        </p:sp>
      </p:grpSp>
      <p:grpSp>
        <p:nvGrpSpPr>
          <p:cNvPr id="98385" name="Group 81"/>
          <p:cNvGrpSpPr/>
          <p:nvPr/>
        </p:nvGrpSpPr>
        <p:grpSpPr>
          <a:xfrm>
            <a:off x="323850" y="4627563"/>
            <a:ext cx="7920038" cy="2185987"/>
            <a:chOff x="204" y="2915"/>
            <a:chExt cx="4989" cy="1377"/>
          </a:xfrm>
        </p:grpSpPr>
        <p:sp>
          <p:nvSpPr>
            <p:cNvPr id="67615" name="Text Box 82"/>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4,   5,   6,  8,  </a:t>
              </a:r>
              <a:r>
                <a:rPr lang="en-US" altLang="zh-CN" sz="2400" b="1" dirty="0">
                  <a:solidFill>
                    <a:srgbClr val="FF0000"/>
                  </a:solidFill>
                  <a:latin typeface="Times New Roman" panose="02020603050405020304" pitchFamily="18" charset="0"/>
                </a:rPr>
                <a:t>9</a:t>
              </a:r>
              <a:endParaRPr lang="en-US" altLang="zh-CN" sz="2400" b="1" dirty="0">
                <a:solidFill>
                  <a:srgbClr val="FF0000"/>
                </a:solidFill>
                <a:latin typeface="Times New Roman" panose="02020603050405020304" pitchFamily="18" charset="0"/>
              </a:endParaRPr>
            </a:p>
          </p:txBody>
        </p:sp>
        <p:sp>
          <p:nvSpPr>
            <p:cNvPr id="67616" name="Text Box 83"/>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    </a:t>
              </a:r>
              <a:r>
                <a:rPr lang="en-US" altLang="zh-CN" sz="2400" b="1" dirty="0">
                  <a:solidFill>
                    <a:srgbClr val="FF0000"/>
                  </a:solidFill>
                  <a:latin typeface="Times New Roman" panose="02020603050405020304" pitchFamily="18" charset="0"/>
                </a:rPr>
                <a:t>10</a:t>
              </a:r>
              <a:endParaRPr lang="en-US" altLang="zh-CN" sz="2400" b="1" dirty="0">
                <a:solidFill>
                  <a:srgbClr val="FF0000"/>
                </a:solidFill>
                <a:latin typeface="Times New Roman" panose="02020603050405020304" pitchFamily="18" charset="0"/>
              </a:endParaRPr>
            </a:p>
          </p:txBody>
        </p:sp>
        <p:sp>
          <p:nvSpPr>
            <p:cNvPr id="67617" name="AutoShape 84"/>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18" name="AutoShape 85"/>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19" name="Oval 86"/>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20" name="AutoShape 87"/>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21" name="Text Box 88"/>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1,2,3,4,5,6,7,8,</a:t>
              </a:r>
              <a:endParaRPr lang="en-US" altLang="zh-CN" sz="2400" dirty="0">
                <a:latin typeface="Times New Roman" panose="02020603050405020304" pitchFamily="18" charset="0"/>
              </a:endParaRPr>
            </a:p>
          </p:txBody>
        </p:sp>
      </p:grpSp>
      <p:grpSp>
        <p:nvGrpSpPr>
          <p:cNvPr id="98393" name="Group 89"/>
          <p:cNvGrpSpPr/>
          <p:nvPr/>
        </p:nvGrpSpPr>
        <p:grpSpPr>
          <a:xfrm>
            <a:off x="323850" y="4627563"/>
            <a:ext cx="7920038" cy="2185987"/>
            <a:chOff x="204" y="2915"/>
            <a:chExt cx="4989" cy="1377"/>
          </a:xfrm>
        </p:grpSpPr>
        <p:sp>
          <p:nvSpPr>
            <p:cNvPr id="67608" name="Text Box 90"/>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4,   5,   6,  8,  9</a:t>
              </a:r>
              <a:endParaRPr lang="en-US" altLang="zh-CN" sz="2400" b="1" dirty="0">
                <a:latin typeface="Times New Roman" panose="02020603050405020304" pitchFamily="18" charset="0"/>
              </a:endParaRPr>
            </a:p>
          </p:txBody>
        </p:sp>
        <p:sp>
          <p:nvSpPr>
            <p:cNvPr id="67609" name="Text Box 91"/>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    </a:t>
              </a:r>
              <a:r>
                <a:rPr lang="en-US" altLang="zh-CN" sz="2400" b="1" dirty="0">
                  <a:solidFill>
                    <a:srgbClr val="FF0000"/>
                  </a:solidFill>
                  <a:latin typeface="Times New Roman" panose="02020603050405020304" pitchFamily="18" charset="0"/>
                </a:rPr>
                <a:t>10</a:t>
              </a:r>
              <a:endParaRPr lang="en-US" altLang="zh-CN" sz="2400" b="1" dirty="0">
                <a:solidFill>
                  <a:srgbClr val="FF0000"/>
                </a:solidFill>
                <a:latin typeface="Times New Roman" panose="02020603050405020304" pitchFamily="18" charset="0"/>
              </a:endParaRPr>
            </a:p>
          </p:txBody>
        </p:sp>
        <p:sp>
          <p:nvSpPr>
            <p:cNvPr id="67610" name="AutoShape 92"/>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11" name="AutoShape 93"/>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12" name="Oval 94"/>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13" name="AutoShape 95"/>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14" name="Text Box 96"/>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1,2,3,4,5,6,7,8,9</a:t>
              </a:r>
              <a:endParaRPr lang="en-US" altLang="zh-CN" sz="2400" dirty="0">
                <a:latin typeface="Times New Roman" panose="02020603050405020304" pitchFamily="18" charset="0"/>
              </a:endParaRPr>
            </a:p>
          </p:txBody>
        </p:sp>
      </p:grpSp>
      <p:grpSp>
        <p:nvGrpSpPr>
          <p:cNvPr id="98401" name="Group 97"/>
          <p:cNvGrpSpPr/>
          <p:nvPr/>
        </p:nvGrpSpPr>
        <p:grpSpPr>
          <a:xfrm>
            <a:off x="323850" y="4627563"/>
            <a:ext cx="7920038" cy="2185987"/>
            <a:chOff x="204" y="2915"/>
            <a:chExt cx="4989" cy="1377"/>
          </a:xfrm>
        </p:grpSpPr>
        <p:sp>
          <p:nvSpPr>
            <p:cNvPr id="67601" name="Text Box 98"/>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4,   5,   6,  8,  9</a:t>
              </a:r>
              <a:endParaRPr lang="en-US" altLang="zh-CN" sz="2400" b="1" dirty="0">
                <a:latin typeface="Times New Roman" panose="02020603050405020304" pitchFamily="18" charset="0"/>
              </a:endParaRPr>
            </a:p>
          </p:txBody>
        </p:sp>
        <p:sp>
          <p:nvSpPr>
            <p:cNvPr id="67602" name="Text Box 99"/>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7,    10</a:t>
              </a:r>
              <a:endParaRPr lang="en-US" altLang="zh-CN" sz="2400" b="1" dirty="0">
                <a:latin typeface="Times New Roman" panose="02020603050405020304" pitchFamily="18" charset="0"/>
              </a:endParaRPr>
            </a:p>
          </p:txBody>
        </p:sp>
        <p:sp>
          <p:nvSpPr>
            <p:cNvPr id="67603" name="AutoShape 100"/>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04" name="AutoShape 101"/>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05" name="Oval 102"/>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06" name="AutoShape 103"/>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07" name="Text Box 104"/>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1,2,3,4,5,6,7,8,9,10</a:t>
              </a:r>
              <a:endParaRPr lang="en-US" altLang="zh-CN" sz="2400" dirty="0">
                <a:latin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8321"/>
                                        </p:tgtEl>
                                        <p:attrNameLst>
                                          <p:attrName>style.visibility</p:attrName>
                                        </p:attrNameLst>
                                      </p:cBhvr>
                                      <p:to>
                                        <p:strVal val="visible"/>
                                      </p:to>
                                    </p:set>
                                    <p:animEffect transition="in" filter="dissolve">
                                      <p:cBhvr>
                                        <p:cTn id="7" dur="500"/>
                                        <p:tgtEl>
                                          <p:spTgt spid="983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8329"/>
                                        </p:tgtEl>
                                        <p:attrNameLst>
                                          <p:attrName>style.visibility</p:attrName>
                                        </p:attrNameLst>
                                      </p:cBhvr>
                                      <p:to>
                                        <p:strVal val="visible"/>
                                      </p:to>
                                    </p:set>
                                    <p:animEffect transition="in" filter="dissolve">
                                      <p:cBhvr>
                                        <p:cTn id="12" dur="500"/>
                                        <p:tgtEl>
                                          <p:spTgt spid="983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8337"/>
                                        </p:tgtEl>
                                        <p:attrNameLst>
                                          <p:attrName>style.visibility</p:attrName>
                                        </p:attrNameLst>
                                      </p:cBhvr>
                                      <p:to>
                                        <p:strVal val="visible"/>
                                      </p:to>
                                    </p:set>
                                    <p:animEffect transition="in" filter="dissolve">
                                      <p:cBhvr>
                                        <p:cTn id="17" dur="500"/>
                                        <p:tgtEl>
                                          <p:spTgt spid="9833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8345"/>
                                        </p:tgtEl>
                                        <p:attrNameLst>
                                          <p:attrName>style.visibility</p:attrName>
                                        </p:attrNameLst>
                                      </p:cBhvr>
                                      <p:to>
                                        <p:strVal val="visible"/>
                                      </p:to>
                                    </p:set>
                                    <p:animEffect transition="in" filter="dissolve">
                                      <p:cBhvr>
                                        <p:cTn id="22" dur="500"/>
                                        <p:tgtEl>
                                          <p:spTgt spid="9834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8353"/>
                                        </p:tgtEl>
                                        <p:attrNameLst>
                                          <p:attrName>style.visibility</p:attrName>
                                        </p:attrNameLst>
                                      </p:cBhvr>
                                      <p:to>
                                        <p:strVal val="visible"/>
                                      </p:to>
                                    </p:set>
                                    <p:animEffect transition="in" filter="dissolve">
                                      <p:cBhvr>
                                        <p:cTn id="27" dur="500"/>
                                        <p:tgtEl>
                                          <p:spTgt spid="9835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8361"/>
                                        </p:tgtEl>
                                        <p:attrNameLst>
                                          <p:attrName>style.visibility</p:attrName>
                                        </p:attrNameLst>
                                      </p:cBhvr>
                                      <p:to>
                                        <p:strVal val="visible"/>
                                      </p:to>
                                    </p:set>
                                    <p:animEffect transition="in" filter="dissolve">
                                      <p:cBhvr>
                                        <p:cTn id="32" dur="500"/>
                                        <p:tgtEl>
                                          <p:spTgt spid="9836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8369"/>
                                        </p:tgtEl>
                                        <p:attrNameLst>
                                          <p:attrName>style.visibility</p:attrName>
                                        </p:attrNameLst>
                                      </p:cBhvr>
                                      <p:to>
                                        <p:strVal val="visible"/>
                                      </p:to>
                                    </p:set>
                                    <p:animEffect transition="in" filter="dissolve">
                                      <p:cBhvr>
                                        <p:cTn id="37" dur="500"/>
                                        <p:tgtEl>
                                          <p:spTgt spid="9836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98377"/>
                                        </p:tgtEl>
                                        <p:attrNameLst>
                                          <p:attrName>style.visibility</p:attrName>
                                        </p:attrNameLst>
                                      </p:cBhvr>
                                      <p:to>
                                        <p:strVal val="visible"/>
                                      </p:to>
                                    </p:set>
                                    <p:animEffect transition="in" filter="dissolve">
                                      <p:cBhvr>
                                        <p:cTn id="42" dur="500"/>
                                        <p:tgtEl>
                                          <p:spTgt spid="9837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98385"/>
                                        </p:tgtEl>
                                        <p:attrNameLst>
                                          <p:attrName>style.visibility</p:attrName>
                                        </p:attrNameLst>
                                      </p:cBhvr>
                                      <p:to>
                                        <p:strVal val="visible"/>
                                      </p:to>
                                    </p:set>
                                    <p:animEffect transition="in" filter="dissolve">
                                      <p:cBhvr>
                                        <p:cTn id="47" dur="500"/>
                                        <p:tgtEl>
                                          <p:spTgt spid="9838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98393"/>
                                        </p:tgtEl>
                                        <p:attrNameLst>
                                          <p:attrName>style.visibility</p:attrName>
                                        </p:attrNameLst>
                                      </p:cBhvr>
                                      <p:to>
                                        <p:strVal val="visible"/>
                                      </p:to>
                                    </p:set>
                                    <p:animEffect transition="in" filter="dissolve">
                                      <p:cBhvr>
                                        <p:cTn id="52" dur="500"/>
                                        <p:tgtEl>
                                          <p:spTgt spid="9839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98401"/>
                                        </p:tgtEl>
                                        <p:attrNameLst>
                                          <p:attrName>style.visibility</p:attrName>
                                        </p:attrNameLst>
                                      </p:cBhvr>
                                      <p:to>
                                        <p:strVal val="visible"/>
                                      </p:to>
                                    </p:set>
                                    <p:animEffect transition="in" filter="dissolve">
                                      <p:cBhvr>
                                        <p:cTn id="57" dur="500"/>
                                        <p:tgtEl>
                                          <p:spTgt spid="98401"/>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98311"/>
                                        </p:tgtEl>
                                        <p:attrNameLst>
                                          <p:attrName>style.visibility</p:attrName>
                                        </p:attrNameLst>
                                      </p:cBhvr>
                                      <p:to>
                                        <p:strVal val="visible"/>
                                      </p:to>
                                    </p:set>
                                    <p:animEffect transition="in" filter="slide(fromBottom)">
                                      <p:cBhvr>
                                        <p:cTn id="62" dur="500"/>
                                        <p:tgtEl>
                                          <p:spTgt spid="98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txBox="1">
            <a:spLocks noGrp="1"/>
          </p:cNvSpPr>
          <p:nvPr>
            <p:ph type="ftr" sz="quarter" idx="10"/>
          </p:nvPr>
        </p:nvSpPr>
        <p:spPr>
          <a:noFill/>
          <a:ln>
            <a:noFill/>
          </a:ln>
        </p:spPr>
        <p:txBody>
          <a:bodyPr anchor="ctr"/>
          <a:lstStyle/>
          <a:p>
            <a:pPr marL="0" indent="0" algn="ctr" eaLnBrk="1" hangingPunct="1">
              <a:spcBef>
                <a:spcPct val="0"/>
              </a:spcBef>
              <a:buNone/>
            </a:pPr>
            <a:r>
              <a:rPr lang="zh-CN" altLang="en-US" sz="1400" dirty="0">
                <a:solidFill>
                  <a:srgbClr val="663300"/>
                </a:solidFill>
                <a:latin typeface="Times New Roman" panose="02020603050405020304" pitchFamily="18" charset="0"/>
              </a:rPr>
              <a:t>海量数据计算研究中心</a:t>
            </a:r>
            <a:r>
              <a:rPr lang="en-US" altLang="zh-CN" sz="1400" dirty="0">
                <a:solidFill>
                  <a:srgbClr val="663300"/>
                </a:solidFill>
                <a:latin typeface="Times New Roman" panose="02020603050405020304" pitchFamily="18" charset="0"/>
              </a:rPr>
              <a:t>(2017)</a:t>
            </a:r>
            <a:endParaRPr lang="en-US" altLang="zh-CN" sz="1400" dirty="0">
              <a:solidFill>
                <a:srgbClr val="663300"/>
              </a:solidFill>
              <a:latin typeface="Times New Roman" panose="02020603050405020304" pitchFamily="18" charset="0"/>
            </a:endParaRPr>
          </a:p>
        </p:txBody>
      </p:sp>
      <p:sp>
        <p:nvSpPr>
          <p:cNvPr id="68611" name="Rectangle 2"/>
          <p:cNvSpPr/>
          <p:nvPr/>
        </p:nvSpPr>
        <p:spPr>
          <a:xfrm>
            <a:off x="3589338" y="2119313"/>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99331" name="Text Box 3"/>
          <p:cNvSpPr txBox="1"/>
          <p:nvPr/>
        </p:nvSpPr>
        <p:spPr>
          <a:xfrm>
            <a:off x="179388" y="44450"/>
            <a:ext cx="8820150" cy="6664325"/>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spcBef>
                <a:spcPct val="0"/>
              </a:spcBef>
              <a:buNone/>
            </a:pPr>
            <a:r>
              <a:rPr lang="en-US" altLang="zh-CN" sz="2400" b="1" dirty="0">
                <a:solidFill>
                  <a:srgbClr val="FF0000"/>
                </a:solidFill>
                <a:latin typeface="Times New Roman" panose="02020603050405020304" pitchFamily="18" charset="0"/>
                <a:ea typeface="华文行楷" panose="02010800040101010101" pitchFamily="2" charset="-122"/>
              </a:rPr>
              <a:t>MergeSort(</a:t>
            </a:r>
            <a:r>
              <a:rPr lang="en-US" altLang="zh-CN" sz="2400" b="1" i="1" dirty="0">
                <a:solidFill>
                  <a:srgbClr val="FF0000"/>
                </a:solidFill>
                <a:latin typeface="Times New Roman" panose="02020603050405020304" pitchFamily="18" charset="0"/>
                <a:ea typeface="华文行楷" panose="02010800040101010101" pitchFamily="2" charset="-122"/>
              </a:rPr>
              <a:t>A</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i</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j</a:t>
            </a:r>
            <a:r>
              <a:rPr lang="en-US" altLang="zh-CN" sz="2400" b="1" dirty="0">
                <a:solidFill>
                  <a:srgbClr val="FF0000"/>
                </a:solidFill>
                <a:latin typeface="Times New Roman" panose="02020603050405020304" pitchFamily="18" charset="0"/>
                <a:ea typeface="华文行楷" panose="02010800040101010101" pitchFamily="2" charset="-122"/>
              </a:rPr>
              <a:t>)</a:t>
            </a:r>
            <a:endParaRPr lang="en-US" altLang="zh-CN" sz="2400" b="1" dirty="0">
              <a:solidFill>
                <a:srgbClr val="FF0000"/>
              </a:solidFill>
              <a:latin typeface="Times New Roman" panose="02020603050405020304" pitchFamily="18" charset="0"/>
              <a:ea typeface="华文行楷" panose="02010800040101010101" pitchFamily="2" charset="-122"/>
            </a:endParaRPr>
          </a:p>
          <a:p>
            <a:pPr marL="457200" lvl="0" indent="-457200" eaLnBrk="1" hangingPunct="1">
              <a:spcBef>
                <a:spcPct val="0"/>
              </a:spcBef>
              <a:buNone/>
            </a:pPr>
            <a:r>
              <a:rPr lang="en-US" altLang="zh-CN" sz="2400" b="1" dirty="0">
                <a:solidFill>
                  <a:srgbClr val="FF0000"/>
                </a:solidFill>
                <a:latin typeface="Times New Roman" panose="02020603050405020304" pitchFamily="18" charset="0"/>
                <a:ea typeface="华文行楷" panose="02010800040101010101" pitchFamily="2" charset="-122"/>
              </a:rPr>
              <a:t>Input:  </a:t>
            </a:r>
            <a:r>
              <a:rPr lang="en-US" altLang="zh-CN" sz="2400" b="1" i="1" dirty="0">
                <a:solidFill>
                  <a:srgbClr val="FF0000"/>
                </a:solidFill>
                <a:latin typeface="Times New Roman" panose="02020603050405020304" pitchFamily="18" charset="0"/>
                <a:ea typeface="华文行楷" panose="02010800040101010101" pitchFamily="2" charset="-122"/>
              </a:rPr>
              <a:t>A</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i</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j</a:t>
            </a:r>
            <a:r>
              <a:rPr lang="en-US" altLang="zh-CN" sz="2400" b="1" dirty="0">
                <a:solidFill>
                  <a:srgbClr val="FF0000"/>
                </a:solidFill>
                <a:latin typeface="Times New Roman" panose="02020603050405020304" pitchFamily="18" charset="0"/>
                <a:ea typeface="华文行楷" panose="02010800040101010101" pitchFamily="2" charset="-122"/>
              </a:rPr>
              <a:t>]</a:t>
            </a:r>
            <a:endParaRPr lang="en-US" altLang="zh-CN" sz="2400" b="1" dirty="0">
              <a:solidFill>
                <a:srgbClr val="FF0000"/>
              </a:solidFill>
              <a:latin typeface="Times New Roman" panose="02020603050405020304" pitchFamily="18" charset="0"/>
              <a:ea typeface="华文行楷" panose="02010800040101010101" pitchFamily="2" charset="-122"/>
            </a:endParaRPr>
          </a:p>
          <a:p>
            <a:pPr marL="457200" lvl="0" indent="-457200" eaLnBrk="1" hangingPunct="1">
              <a:spcBef>
                <a:spcPct val="0"/>
              </a:spcBef>
              <a:buNone/>
            </a:pPr>
            <a:r>
              <a:rPr lang="en-US" altLang="zh-CN" sz="2400" b="1" dirty="0">
                <a:solidFill>
                  <a:srgbClr val="FF0000"/>
                </a:solidFill>
                <a:latin typeface="Times New Roman" panose="02020603050405020304" pitchFamily="18" charset="0"/>
                <a:ea typeface="华文行楷" panose="02010800040101010101" pitchFamily="2" charset="-122"/>
              </a:rPr>
              <a:t>Output:</a:t>
            </a:r>
            <a:r>
              <a:rPr lang="zh-CN" altLang="en-US" sz="2400" b="1" dirty="0">
                <a:solidFill>
                  <a:srgbClr val="FF0000"/>
                </a:solidFill>
                <a:latin typeface="Times New Roman" panose="02020603050405020304" pitchFamily="18" charset="0"/>
                <a:ea typeface="华文行楷" panose="02010800040101010101" pitchFamily="2" charset="-122"/>
              </a:rPr>
              <a:t>排序后的</a:t>
            </a:r>
            <a:r>
              <a:rPr lang="en-US" altLang="zh-CN" sz="2400" b="1" i="1" dirty="0">
                <a:solidFill>
                  <a:srgbClr val="FF0000"/>
                </a:solidFill>
                <a:latin typeface="Times New Roman" panose="02020603050405020304" pitchFamily="18" charset="0"/>
                <a:ea typeface="华文行楷" panose="02010800040101010101" pitchFamily="2" charset="-122"/>
              </a:rPr>
              <a:t>A</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i</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j</a:t>
            </a:r>
            <a:r>
              <a:rPr lang="en-US" altLang="zh-CN" sz="2400" b="1" dirty="0">
                <a:solidFill>
                  <a:srgbClr val="FF0000"/>
                </a:solidFill>
                <a:latin typeface="Times New Roman" panose="02020603050405020304" pitchFamily="18" charset="0"/>
                <a:ea typeface="华文行楷" panose="02010800040101010101" pitchFamily="2" charset="-122"/>
              </a:rPr>
              <a:t>]</a:t>
            </a:r>
            <a:endParaRPr lang="en-US" altLang="zh-CN" sz="2400" b="1" dirty="0">
              <a:solidFill>
                <a:srgbClr val="FF0000"/>
              </a:solidFill>
              <a:latin typeface="Times New Roman" panose="02020603050405020304" pitchFamily="18" charset="0"/>
              <a:ea typeface="华文行楷" panose="02010800040101010101" pitchFamily="2" charset="-122"/>
            </a:endParaRPr>
          </a:p>
          <a:p>
            <a:pPr marL="457200" lvl="0" indent="-457200" eaLnBrk="1" hangingPunct="1">
              <a:spcBef>
                <a:spcPct val="0"/>
              </a:spcBef>
              <a:buAutoNum type="arabicPeriod"/>
            </a:pPr>
            <a:r>
              <a:rPr lang="en-US" altLang="zh-CN" sz="2400" b="1" i="1" dirty="0">
                <a:solidFill>
                  <a:schemeClr val="accent2"/>
                </a:solidFill>
                <a:latin typeface="Times New Roman" panose="02020603050405020304" pitchFamily="18" charset="0"/>
              </a:rPr>
              <a:t>k </a:t>
            </a:r>
            <a:r>
              <a:rPr lang="en-US" altLang="zh-CN" sz="2400" b="1" i="1" dirty="0">
                <a:solidFill>
                  <a:schemeClr val="accent2"/>
                </a:solidFill>
                <a:latin typeface="Times New Roman" panose="02020603050405020304" pitchFamily="18" charset="0"/>
                <a:sym typeface="Symbol" panose="05050102010706020507" pitchFamily="18" charset="2"/>
              </a:rPr>
              <a:t>(i+j)/2;</a:t>
            </a:r>
            <a:endParaRPr lang="en-US" altLang="zh-CN" sz="2400" b="1" i="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i="1" dirty="0">
                <a:solidFill>
                  <a:schemeClr val="accent2"/>
                </a:solidFill>
                <a:latin typeface="Times New Roman" panose="02020603050405020304" pitchFamily="18" charset="0"/>
              </a:rPr>
              <a:t> MergeSort(A,i,k);</a:t>
            </a:r>
            <a:endParaRPr lang="en-US" altLang="zh-CN" sz="2400" b="1" i="1" dirty="0">
              <a:solidFill>
                <a:schemeClr val="accent2"/>
              </a:solidFill>
              <a:latin typeface="Times New Roman" panose="02020603050405020304" pitchFamily="18" charset="0"/>
            </a:endParaRPr>
          </a:p>
          <a:p>
            <a:pPr marL="457200" lvl="0" indent="-457200" eaLnBrk="1" hangingPunct="1">
              <a:spcBef>
                <a:spcPct val="0"/>
              </a:spcBef>
              <a:buAutoNum type="arabicPeriod"/>
            </a:pPr>
            <a:r>
              <a:rPr lang="en-US" altLang="zh-CN" sz="2400" b="1" i="1" dirty="0">
                <a:solidFill>
                  <a:schemeClr val="accent2"/>
                </a:solidFill>
                <a:latin typeface="Times New Roman" panose="02020603050405020304" pitchFamily="18" charset="0"/>
              </a:rPr>
              <a:t>MergeSort(A,k+1,j);</a:t>
            </a:r>
            <a:endParaRPr lang="en-US" altLang="zh-CN" sz="2400" b="1" i="1" dirty="0">
              <a:solidFill>
                <a:schemeClr val="accent2"/>
              </a:solidFill>
              <a:latin typeface="Times New Roman" panose="02020603050405020304" pitchFamily="18" charset="0"/>
            </a:endParaRPr>
          </a:p>
          <a:p>
            <a:pPr marL="457200" lvl="0" indent="-457200" eaLnBrk="1" hangingPunct="1">
              <a:spcBef>
                <a:spcPct val="0"/>
              </a:spcBef>
              <a:buNone/>
            </a:pPr>
            <a:r>
              <a:rPr lang="en-US" altLang="zh-CN" sz="2400" b="1" dirty="0">
                <a:solidFill>
                  <a:schemeClr val="accent2"/>
                </a:solidFill>
                <a:latin typeface="Times New Roman" panose="02020603050405020304" pitchFamily="18" charset="0"/>
              </a:rPr>
              <a:t>4</a:t>
            </a:r>
            <a:r>
              <a:rPr lang="en-US" altLang="zh-CN" sz="2400" b="1" i="1" dirty="0">
                <a:solidFill>
                  <a:schemeClr val="accent2"/>
                </a:solidFill>
                <a:latin typeface="Times New Roman" panose="02020603050405020304" pitchFamily="18" charset="0"/>
              </a:rPr>
              <a:t>.   l</a:t>
            </a:r>
            <a:r>
              <a:rPr lang="en-US" altLang="zh-CN" sz="2400" b="1" i="1" dirty="0">
                <a:solidFill>
                  <a:schemeClr val="accent2"/>
                </a:solidFill>
                <a:latin typeface="Times New Roman" panose="02020603050405020304" pitchFamily="18" charset="0"/>
                <a:sym typeface="Symbol" panose="05050102010706020507" pitchFamily="18" charset="2"/>
              </a:rPr>
              <a:t>i</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h k+</a:t>
            </a:r>
            <a:r>
              <a:rPr lang="en-US" altLang="zh-CN" sz="2400" b="1" dirty="0">
                <a:solidFill>
                  <a:schemeClr val="accent2"/>
                </a:solidFill>
                <a:latin typeface="Times New Roman" panose="02020603050405020304" pitchFamily="18" charset="0"/>
                <a:sym typeface="Symbol" panose="05050102010706020507" pitchFamily="18" charset="2"/>
              </a:rPr>
              <a:t>1;    </a:t>
            </a:r>
            <a:r>
              <a:rPr lang="en-US" altLang="zh-CN" sz="2400" b="1" i="1" dirty="0">
                <a:solidFill>
                  <a:schemeClr val="accent2"/>
                </a:solidFill>
                <a:latin typeface="Times New Roman" panose="02020603050405020304" pitchFamily="18" charset="0"/>
                <a:sym typeface="Symbol" panose="05050102010706020507" pitchFamily="18" charset="2"/>
              </a:rPr>
              <a:t>t</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i</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000" b="1" dirty="0">
                <a:latin typeface="Times New Roman" panose="02020603050405020304" pitchFamily="18" charset="0"/>
                <a:sym typeface="Symbol" panose="05050102010706020507" pitchFamily="18" charset="2"/>
              </a:rPr>
              <a:t>//</a:t>
            </a:r>
            <a:r>
              <a:rPr lang="zh-CN" altLang="en-US" sz="2000" b="1" dirty="0">
                <a:latin typeface="Times New Roman" panose="02020603050405020304" pitchFamily="18" charset="0"/>
                <a:sym typeface="Symbol" panose="05050102010706020507" pitchFamily="18" charset="2"/>
              </a:rPr>
              <a:t>设置指针</a:t>
            </a:r>
            <a:endParaRPr lang="zh-CN" altLang="en-US" sz="2000" b="1" dirty="0">
              <a:latin typeface="Times New Roman" panose="02020603050405020304" pitchFamily="18" charset="0"/>
              <a:sym typeface="Symbol" panose="05050102010706020507" pitchFamily="18" charset="2"/>
            </a:endParaRPr>
          </a:p>
          <a:p>
            <a:pPr marL="457200" lvl="0" indent="-45720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5.   While </a:t>
            </a:r>
            <a:r>
              <a:rPr lang="en-US" altLang="zh-CN" sz="2400" b="1" i="1" dirty="0">
                <a:solidFill>
                  <a:schemeClr val="accent2"/>
                </a:solidFill>
                <a:latin typeface="Times New Roman" panose="02020603050405020304" pitchFamily="18" charset="0"/>
                <a:sym typeface="Symbol" panose="05050102010706020507" pitchFamily="18" charset="2"/>
              </a:rPr>
              <a:t>l</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k &amp;  h&lt; j   </a:t>
            </a:r>
            <a:r>
              <a:rPr lang="en-US" altLang="zh-CN" sz="2400" b="1" dirty="0">
                <a:solidFill>
                  <a:schemeClr val="accent2"/>
                </a:solidFill>
                <a:latin typeface="Times New Roman" panose="02020603050405020304" pitchFamily="18" charset="0"/>
                <a:sym typeface="Symbol" panose="05050102010706020507" pitchFamily="18" charset="2"/>
              </a:rPr>
              <a:t>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6.       IF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a:t>
            </a:r>
            <a:r>
              <a:rPr lang="en-US" altLang="zh-CN" sz="2400" b="1" dirty="0">
                <a:solidFill>
                  <a:schemeClr val="accent2"/>
                </a:solidFill>
                <a:latin typeface="Times New Roman" panose="02020603050405020304" pitchFamily="18" charset="0"/>
                <a:sym typeface="Symbol" panose="05050102010706020507" pitchFamily="18" charset="2"/>
              </a:rPr>
              <a:t>] &lt;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a:t>
            </a:r>
            <a:r>
              <a:rPr lang="en-US" altLang="zh-CN" sz="2400" b="1" dirty="0">
                <a:solidFill>
                  <a:schemeClr val="accent2"/>
                </a:solidFill>
                <a:latin typeface="Times New Roman" panose="02020603050405020304" pitchFamily="18" charset="0"/>
                <a:sym typeface="Symbol" panose="05050102010706020507" pitchFamily="18" charset="2"/>
              </a:rPr>
              <a:t>]  THEN   </a:t>
            </a:r>
            <a:r>
              <a:rPr lang="en-US" altLang="zh-CN" sz="2400" b="1" i="1" dirty="0">
                <a:solidFill>
                  <a:schemeClr val="accent2"/>
                </a:solidFill>
                <a:latin typeface="Times New Roman" panose="02020603050405020304" pitchFamily="18" charset="0"/>
                <a:sym typeface="Symbol" panose="05050102010706020507" pitchFamily="18" charset="2"/>
              </a:rPr>
              <a:t>B</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t</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l</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 l+1</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 t  t+1</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7.       ELSE </a:t>
            </a:r>
            <a:r>
              <a:rPr lang="en-US" altLang="zh-CN" sz="2400" b="1" i="1" dirty="0">
                <a:solidFill>
                  <a:schemeClr val="accent2"/>
                </a:solidFill>
                <a:latin typeface="Times New Roman" panose="02020603050405020304" pitchFamily="18" charset="0"/>
                <a:sym typeface="Symbol" panose="05050102010706020507" pitchFamily="18" charset="2"/>
              </a:rPr>
              <a:t>B</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t</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h</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 h+1</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 t  t+1</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8.    IF  </a:t>
            </a:r>
            <a:r>
              <a:rPr lang="en-US" altLang="zh-CN" sz="2400" b="1" i="1" dirty="0">
                <a:solidFill>
                  <a:schemeClr val="accent2"/>
                </a:solidFill>
                <a:latin typeface="Times New Roman" panose="02020603050405020304" pitchFamily="18" charset="0"/>
                <a:sym typeface="Symbol" panose="05050102010706020507" pitchFamily="18" charset="2"/>
              </a:rPr>
              <a:t>l</a:t>
            </a:r>
            <a:r>
              <a:rPr lang="en-US" altLang="zh-CN" sz="2400" b="1" dirty="0">
                <a:solidFill>
                  <a:schemeClr val="accent2"/>
                </a:solidFill>
                <a:latin typeface="Times New Roman" panose="02020603050405020304" pitchFamily="18" charset="0"/>
                <a:sym typeface="Symbol" panose="05050102010706020507" pitchFamily="18" charset="2"/>
              </a:rPr>
              <a:t>&lt;</a:t>
            </a:r>
            <a:r>
              <a:rPr lang="en-US" altLang="zh-CN" sz="2400" b="1" i="1" dirty="0">
                <a:solidFill>
                  <a:schemeClr val="accent2"/>
                </a:solidFill>
                <a:latin typeface="Times New Roman" panose="02020603050405020304" pitchFamily="18" charset="0"/>
                <a:sym typeface="Symbol" panose="05050102010706020507" pitchFamily="18" charset="2"/>
              </a:rPr>
              <a:t>k   </a:t>
            </a:r>
            <a:r>
              <a:rPr lang="en-US" altLang="zh-CN" sz="2400" b="1" dirty="0">
                <a:solidFill>
                  <a:schemeClr val="accent2"/>
                </a:solidFill>
                <a:latin typeface="Times New Roman" panose="02020603050405020304" pitchFamily="18" charset="0"/>
                <a:sym typeface="Symbol" panose="05050102010706020507" pitchFamily="18" charset="2"/>
              </a:rPr>
              <a:t>THEH                                </a:t>
            </a:r>
            <a:r>
              <a:rPr lang="en-US" altLang="zh-CN" sz="2000" b="1" dirty="0">
                <a:latin typeface="Times New Roman" panose="02020603050405020304" pitchFamily="18" charset="0"/>
                <a:sym typeface="Symbol" panose="05050102010706020507" pitchFamily="18" charset="2"/>
              </a:rPr>
              <a:t>//</a:t>
            </a:r>
            <a:r>
              <a:rPr lang="zh-CN" altLang="en-US" sz="2000" b="1" dirty="0">
                <a:latin typeface="Times New Roman" panose="02020603050405020304" pitchFamily="18" charset="0"/>
                <a:sym typeface="Symbol" panose="05050102010706020507" pitchFamily="18" charset="2"/>
              </a:rPr>
              <a:t>第一个子问题有剩余元素</a:t>
            </a:r>
            <a:endParaRPr lang="zh-CN" altLang="en-US" sz="2000" b="1" dirty="0">
              <a:latin typeface="Times New Roman" panose="02020603050405020304" pitchFamily="18" charset="0"/>
              <a:sym typeface="Symbol" panose="05050102010706020507" pitchFamily="18" charset="2"/>
            </a:endParaRPr>
          </a:p>
          <a:p>
            <a:pPr marL="457200" lvl="0" indent="-45720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9.          For   </a:t>
            </a:r>
            <a:r>
              <a:rPr lang="en-US" altLang="zh-CN" sz="2400" b="1" i="1" dirty="0">
                <a:solidFill>
                  <a:schemeClr val="accent2"/>
                </a:solidFill>
                <a:latin typeface="Times New Roman" panose="02020603050405020304" pitchFamily="18" charset="0"/>
                <a:sym typeface="Symbol" panose="05050102010706020507" pitchFamily="18" charset="2"/>
              </a:rPr>
              <a:t>v</a:t>
            </a:r>
            <a:r>
              <a:rPr lang="en-US" altLang="zh-CN" sz="2400" b="1" dirty="0">
                <a:solidFill>
                  <a:schemeClr val="accent2"/>
                </a:solidFill>
                <a:latin typeface="Times New Roman" panose="02020603050405020304" pitchFamily="18" charset="0"/>
                <a:sym typeface="Symbol" panose="05050102010706020507" pitchFamily="18" charset="2"/>
              </a:rPr>
              <a:t>  </a:t>
            </a:r>
            <a:r>
              <a:rPr lang="en-US" altLang="zh-CN" sz="2400" b="1" i="1" dirty="0">
                <a:solidFill>
                  <a:schemeClr val="accent2"/>
                </a:solidFill>
                <a:latin typeface="Times New Roman" panose="02020603050405020304" pitchFamily="18" charset="0"/>
                <a:sym typeface="Symbol" panose="05050102010706020507" pitchFamily="18" charset="2"/>
              </a:rPr>
              <a:t>l   </a:t>
            </a:r>
            <a:r>
              <a:rPr lang="en-US" altLang="zh-CN" sz="2400" b="1" dirty="0">
                <a:solidFill>
                  <a:schemeClr val="accent2"/>
                </a:solidFill>
                <a:latin typeface="Times New Roman" panose="02020603050405020304" pitchFamily="18" charset="0"/>
                <a:sym typeface="Symbol" panose="05050102010706020507" pitchFamily="18" charset="2"/>
              </a:rPr>
              <a:t>To   </a:t>
            </a:r>
            <a:r>
              <a:rPr lang="en-US" altLang="zh-CN" sz="2400" b="1" i="1" dirty="0">
                <a:solidFill>
                  <a:schemeClr val="accent2"/>
                </a:solidFill>
                <a:latin typeface="Times New Roman" panose="02020603050405020304" pitchFamily="18" charset="0"/>
                <a:sym typeface="Symbol" panose="05050102010706020507" pitchFamily="18" charset="2"/>
              </a:rPr>
              <a:t>k   </a:t>
            </a:r>
            <a:r>
              <a:rPr lang="en-US" altLang="zh-CN" sz="2400" b="1" dirty="0">
                <a:solidFill>
                  <a:schemeClr val="accent2"/>
                </a:solidFill>
                <a:latin typeface="Times New Roman" panose="02020603050405020304" pitchFamily="18" charset="0"/>
                <a:sym typeface="Symbol" panose="05050102010706020507" pitchFamily="18" charset="2"/>
              </a:rPr>
              <a:t>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10.                   </a:t>
            </a:r>
            <a:r>
              <a:rPr lang="en-US" altLang="zh-CN" sz="2400" b="1" i="1" dirty="0">
                <a:solidFill>
                  <a:schemeClr val="accent2"/>
                </a:solidFill>
                <a:latin typeface="Times New Roman" panose="02020603050405020304" pitchFamily="18" charset="0"/>
                <a:sym typeface="Symbol" panose="05050102010706020507" pitchFamily="18" charset="2"/>
              </a:rPr>
              <a:t>B</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t</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v</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t  t+1</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11.  IF  </a:t>
            </a:r>
            <a:r>
              <a:rPr lang="en-US" altLang="zh-CN" sz="2400" b="1" i="1" dirty="0">
                <a:solidFill>
                  <a:schemeClr val="accent2"/>
                </a:solidFill>
                <a:latin typeface="Times New Roman" panose="02020603050405020304" pitchFamily="18" charset="0"/>
                <a:sym typeface="Symbol" panose="05050102010706020507" pitchFamily="18" charset="2"/>
              </a:rPr>
              <a:t>h</a:t>
            </a:r>
            <a:r>
              <a:rPr lang="en-US" altLang="zh-CN" sz="2400" b="1" dirty="0">
                <a:solidFill>
                  <a:schemeClr val="accent2"/>
                </a:solidFill>
                <a:latin typeface="Times New Roman" panose="02020603050405020304" pitchFamily="18" charset="0"/>
                <a:sym typeface="Symbol" panose="05050102010706020507" pitchFamily="18" charset="2"/>
              </a:rPr>
              <a:t>&lt;</a:t>
            </a:r>
            <a:r>
              <a:rPr lang="en-US" altLang="zh-CN" sz="2400" b="1" i="1" dirty="0">
                <a:solidFill>
                  <a:schemeClr val="accent2"/>
                </a:solidFill>
                <a:latin typeface="Times New Roman" panose="02020603050405020304" pitchFamily="18" charset="0"/>
                <a:sym typeface="Symbol" panose="05050102010706020507" pitchFamily="18" charset="2"/>
              </a:rPr>
              <a:t>j   </a:t>
            </a:r>
            <a:r>
              <a:rPr lang="en-US" altLang="zh-CN" sz="2400" b="1" dirty="0">
                <a:solidFill>
                  <a:schemeClr val="accent2"/>
                </a:solidFill>
                <a:latin typeface="Times New Roman" panose="02020603050405020304" pitchFamily="18" charset="0"/>
                <a:sym typeface="Symbol" panose="05050102010706020507" pitchFamily="18" charset="2"/>
              </a:rPr>
              <a:t>THEN                                </a:t>
            </a:r>
            <a:r>
              <a:rPr lang="en-US" altLang="zh-CN" sz="2000" b="1" dirty="0">
                <a:latin typeface="Times New Roman" panose="02020603050405020304" pitchFamily="18" charset="0"/>
                <a:sym typeface="Symbol" panose="05050102010706020507" pitchFamily="18" charset="2"/>
              </a:rPr>
              <a:t>//</a:t>
            </a:r>
            <a:r>
              <a:rPr lang="zh-CN" altLang="en-US" sz="2000" b="1" dirty="0">
                <a:latin typeface="Times New Roman" panose="02020603050405020304" pitchFamily="18" charset="0"/>
                <a:sym typeface="Symbol" panose="05050102010706020507" pitchFamily="18" charset="2"/>
              </a:rPr>
              <a:t>第二个子问题有剩余元素</a:t>
            </a:r>
            <a:endParaRPr lang="zh-CN" altLang="en-US" sz="2000" b="1" dirty="0">
              <a:latin typeface="Times New Roman" panose="02020603050405020304" pitchFamily="18" charset="0"/>
              <a:sym typeface="Symbol" panose="05050102010706020507" pitchFamily="18" charset="2"/>
            </a:endParaRPr>
          </a:p>
          <a:p>
            <a:pPr marL="457200" lvl="0" indent="-45720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12.         For   </a:t>
            </a:r>
            <a:r>
              <a:rPr lang="en-US" altLang="zh-CN" sz="2400" b="1" i="1" dirty="0">
                <a:solidFill>
                  <a:schemeClr val="accent2"/>
                </a:solidFill>
                <a:latin typeface="Times New Roman" panose="02020603050405020304" pitchFamily="18" charset="0"/>
                <a:sym typeface="Symbol" panose="05050102010706020507" pitchFamily="18" charset="2"/>
              </a:rPr>
              <a:t>v</a:t>
            </a:r>
            <a:r>
              <a:rPr lang="en-US" altLang="zh-CN" sz="2400" b="1" dirty="0">
                <a:solidFill>
                  <a:schemeClr val="accent2"/>
                </a:solidFill>
                <a:latin typeface="Times New Roman" panose="02020603050405020304" pitchFamily="18" charset="0"/>
                <a:sym typeface="Symbol" panose="05050102010706020507" pitchFamily="18" charset="2"/>
              </a:rPr>
              <a:t>  </a:t>
            </a:r>
            <a:r>
              <a:rPr lang="en-US" altLang="zh-CN" sz="2400" b="1" i="1" dirty="0">
                <a:solidFill>
                  <a:schemeClr val="accent2"/>
                </a:solidFill>
                <a:latin typeface="Times New Roman" panose="02020603050405020304" pitchFamily="18" charset="0"/>
                <a:sym typeface="Symbol" panose="05050102010706020507" pitchFamily="18" charset="2"/>
              </a:rPr>
              <a:t>h   </a:t>
            </a:r>
            <a:r>
              <a:rPr lang="en-US" altLang="zh-CN" sz="2400" b="1" dirty="0">
                <a:solidFill>
                  <a:schemeClr val="accent2"/>
                </a:solidFill>
                <a:latin typeface="Times New Roman" panose="02020603050405020304" pitchFamily="18" charset="0"/>
                <a:sym typeface="Symbol" panose="05050102010706020507" pitchFamily="18" charset="2"/>
              </a:rPr>
              <a:t>To   </a:t>
            </a:r>
            <a:r>
              <a:rPr lang="en-US" altLang="zh-CN" sz="2400" b="1" i="1" dirty="0">
                <a:solidFill>
                  <a:schemeClr val="accent2"/>
                </a:solidFill>
                <a:latin typeface="Times New Roman" panose="02020603050405020304" pitchFamily="18" charset="0"/>
                <a:sym typeface="Symbol" panose="05050102010706020507" pitchFamily="18" charset="2"/>
              </a:rPr>
              <a:t>j   </a:t>
            </a:r>
            <a:r>
              <a:rPr lang="en-US" altLang="zh-CN" sz="2400" b="1" dirty="0">
                <a:solidFill>
                  <a:schemeClr val="accent2"/>
                </a:solidFill>
                <a:latin typeface="Times New Roman" panose="02020603050405020304" pitchFamily="18" charset="0"/>
                <a:sym typeface="Symbol" panose="05050102010706020507" pitchFamily="18" charset="2"/>
              </a:rPr>
              <a:t>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startAt="13"/>
            </a:pPr>
            <a:r>
              <a:rPr lang="en-US" altLang="zh-CN" sz="2400" b="1" i="1" dirty="0">
                <a:solidFill>
                  <a:schemeClr val="accent2"/>
                </a:solidFill>
                <a:latin typeface="Times New Roman" panose="02020603050405020304" pitchFamily="18" charset="0"/>
                <a:sym typeface="Symbol" panose="05050102010706020507" pitchFamily="18" charset="2"/>
              </a:rPr>
              <a:t>                 B</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t</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v</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t  t+1</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startAt="13"/>
            </a:pPr>
            <a:r>
              <a:rPr lang="en-US" altLang="zh-CN" sz="2400" b="1" dirty="0">
                <a:solidFill>
                  <a:schemeClr val="accent2"/>
                </a:solidFill>
                <a:latin typeface="Times New Roman" panose="02020603050405020304" pitchFamily="18" charset="0"/>
                <a:sym typeface="Symbol" panose="05050102010706020507" pitchFamily="18" charset="2"/>
              </a:rPr>
              <a:t> For  </a:t>
            </a:r>
            <a:r>
              <a:rPr lang="en-US" altLang="zh-CN" sz="2400" b="1" i="1" dirty="0">
                <a:solidFill>
                  <a:schemeClr val="accent2"/>
                </a:solidFill>
                <a:latin typeface="Times New Roman" panose="02020603050405020304" pitchFamily="18" charset="0"/>
                <a:sym typeface="Symbol" panose="05050102010706020507" pitchFamily="18" charset="2"/>
              </a:rPr>
              <a:t>v</a:t>
            </a:r>
            <a:r>
              <a:rPr lang="en-US" altLang="zh-CN" sz="2400" b="1" dirty="0">
                <a:solidFill>
                  <a:schemeClr val="accent2"/>
                </a:solidFill>
                <a:latin typeface="Times New Roman" panose="02020603050405020304" pitchFamily="18" charset="0"/>
                <a:sym typeface="Symbol" panose="05050102010706020507" pitchFamily="18" charset="2"/>
              </a:rPr>
              <a:t>  </a:t>
            </a:r>
            <a:r>
              <a:rPr lang="en-US" altLang="zh-CN" sz="2400" b="1" i="1" dirty="0">
                <a:solidFill>
                  <a:schemeClr val="accent2"/>
                </a:solidFill>
                <a:latin typeface="Times New Roman" panose="02020603050405020304" pitchFamily="18" charset="0"/>
                <a:sym typeface="Symbol" panose="05050102010706020507" pitchFamily="18" charset="2"/>
              </a:rPr>
              <a:t>i   </a:t>
            </a:r>
            <a:r>
              <a:rPr lang="en-US" altLang="zh-CN" sz="2400" b="1" dirty="0">
                <a:solidFill>
                  <a:schemeClr val="accent2"/>
                </a:solidFill>
                <a:latin typeface="Times New Roman" panose="02020603050405020304" pitchFamily="18" charset="0"/>
                <a:sym typeface="Symbol" panose="05050102010706020507" pitchFamily="18" charset="2"/>
              </a:rPr>
              <a:t>To   </a:t>
            </a:r>
            <a:r>
              <a:rPr lang="en-US" altLang="zh-CN" sz="2400" b="1" i="1" dirty="0">
                <a:solidFill>
                  <a:schemeClr val="accent2"/>
                </a:solidFill>
                <a:latin typeface="Times New Roman" panose="02020603050405020304" pitchFamily="18" charset="0"/>
                <a:sym typeface="Symbol" panose="05050102010706020507" pitchFamily="18" charset="2"/>
              </a:rPr>
              <a:t>j   </a:t>
            </a:r>
            <a:r>
              <a:rPr lang="en-US" altLang="zh-CN" sz="2400" b="1" dirty="0">
                <a:solidFill>
                  <a:schemeClr val="accent2"/>
                </a:solidFill>
                <a:latin typeface="Times New Roman" panose="02020603050405020304" pitchFamily="18" charset="0"/>
                <a:sym typeface="Symbol" panose="05050102010706020507" pitchFamily="18" charset="2"/>
              </a:rPr>
              <a:t>Do                    //</a:t>
            </a:r>
            <a:r>
              <a:rPr lang="zh-CN" altLang="en-US" sz="2400" b="1" dirty="0">
                <a:solidFill>
                  <a:schemeClr val="accent2"/>
                </a:solidFill>
                <a:latin typeface="Times New Roman" panose="02020603050405020304" pitchFamily="18" charset="0"/>
                <a:sym typeface="Symbol" panose="05050102010706020507" pitchFamily="18" charset="2"/>
              </a:rPr>
              <a:t>将归并后的数据复制到</a:t>
            </a:r>
            <a:r>
              <a:rPr lang="en-US" altLang="zh-CN" sz="2400" b="1" dirty="0">
                <a:solidFill>
                  <a:schemeClr val="accent2"/>
                </a:solidFill>
                <a:latin typeface="Times New Roman" panose="02020603050405020304" pitchFamily="18" charset="0"/>
                <a:sym typeface="Symbol" panose="05050102010706020507" pitchFamily="18" charset="2"/>
              </a:rPr>
              <a:t>A</a:t>
            </a:r>
            <a:r>
              <a:rPr lang="zh-CN" altLang="en-US" sz="2400" b="1" dirty="0">
                <a:solidFill>
                  <a:schemeClr val="accent2"/>
                </a:solidFill>
                <a:latin typeface="Times New Roman" panose="02020603050405020304" pitchFamily="18" charset="0"/>
                <a:sym typeface="Symbol" panose="05050102010706020507" pitchFamily="18" charset="2"/>
              </a:rPr>
              <a:t>中</a:t>
            </a:r>
            <a:endParaRPr lang="zh-CN" altLang="en-US"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startAt="13"/>
            </a:pPr>
            <a:r>
              <a:rPr lang="zh-CN" altLang="en-US" sz="2400" b="1" dirty="0">
                <a:solidFill>
                  <a:schemeClr val="accent2"/>
                </a:solidFill>
                <a:latin typeface="Times New Roman" panose="02020603050405020304" pitchFamily="18" charset="0"/>
                <a:sym typeface="Symbol" panose="05050102010706020507" pitchFamily="18" charset="2"/>
              </a:rPr>
              <a:t>        </a:t>
            </a:r>
            <a:r>
              <a:rPr lang="en-US" altLang="zh-CN" sz="2400" b="1" dirty="0">
                <a:solidFill>
                  <a:schemeClr val="accent2"/>
                </a:solidFill>
                <a:latin typeface="Times New Roman" panose="02020603050405020304" pitchFamily="18" charset="0"/>
                <a:sym typeface="Symbol" panose="05050102010706020507" pitchFamily="18" charset="2"/>
              </a:rPr>
              <a:t>A[</a:t>
            </a:r>
            <a:r>
              <a:rPr lang="en-US" altLang="zh-CN" sz="2400" b="1" i="1" dirty="0">
                <a:solidFill>
                  <a:schemeClr val="accent2"/>
                </a:solidFill>
                <a:latin typeface="Times New Roman" panose="02020603050405020304" pitchFamily="18" charset="0"/>
                <a:sym typeface="Symbol" panose="05050102010706020507" pitchFamily="18" charset="2"/>
              </a:rPr>
              <a:t>v</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en-US" altLang="zh-CN" sz="2400" b="1" dirty="0">
                <a:solidFill>
                  <a:schemeClr val="accent2"/>
                </a:solidFill>
                <a:latin typeface="Times New Roman" panose="02020603050405020304" pitchFamily="18" charset="0"/>
                <a:sym typeface="Symbol" panose="05050102010706020507" pitchFamily="18" charset="2"/>
              </a:rPr>
              <a:t>B[</a:t>
            </a:r>
            <a:r>
              <a:rPr lang="en-US" altLang="zh-CN" sz="2400" b="1" i="1" dirty="0">
                <a:solidFill>
                  <a:schemeClr val="accent2"/>
                </a:solidFill>
                <a:latin typeface="Times New Roman" panose="02020603050405020304" pitchFamily="18" charset="0"/>
                <a:sym typeface="Symbol" panose="05050102010706020507" pitchFamily="18" charset="2"/>
              </a:rPr>
              <a:t>v</a:t>
            </a:r>
            <a:r>
              <a:rPr lang="en-US" altLang="zh-CN" sz="2400" b="1" dirty="0">
                <a:solidFill>
                  <a:schemeClr val="accent2"/>
                </a:solidFill>
                <a:latin typeface="Times New Roman" panose="02020603050405020304" pitchFamily="18" charset="0"/>
                <a:sym typeface="Symbol" panose="05050102010706020507" pitchFamily="18" charset="2"/>
              </a:rPr>
              <a:t>]</a:t>
            </a:r>
            <a:r>
              <a:rPr lang="zh-CN" altLang="en-US" sz="2400" b="1" dirty="0">
                <a:solidFill>
                  <a:schemeClr val="accent2"/>
                </a:solidFill>
                <a:latin typeface="Times New Roman" panose="02020603050405020304" pitchFamily="18" charset="0"/>
                <a:sym typeface="Symbol" panose="05050102010706020507" pitchFamily="18" charset="2"/>
              </a:rPr>
              <a:t>；</a:t>
            </a:r>
            <a:endParaRPr lang="zh-CN" altLang="en-US" sz="2400" b="1" dirty="0">
              <a:solidFill>
                <a:schemeClr val="accent2"/>
              </a:solidFill>
              <a:latin typeface="Times New Roman" panose="02020603050405020304" pitchFamily="18" charset="0"/>
              <a:sym typeface="Symbol" panose="05050102010706020507" pitchFamily="18" charset="2"/>
            </a:endParaRPr>
          </a:p>
        </p:txBody>
      </p:sp>
      <p:sp>
        <p:nvSpPr>
          <p:cNvPr id="99428" name="Rectangle 100"/>
          <p:cNvSpPr>
            <a:spLocks noChangeArrowheads="1"/>
          </p:cNvSpPr>
          <p:nvPr/>
        </p:nvSpPr>
        <p:spPr bwMode="auto">
          <a:xfrm>
            <a:off x="3203575" y="0"/>
            <a:ext cx="5940425"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en-US" altLang="zh-CN"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Mergesort</a:t>
            </a:r>
            <a:r>
              <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a:t>
            </a:r>
            <a:endPar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pic>
        <p:nvPicPr>
          <p:cNvPr id="68614" name="Picture 101" descr="BD21313_"/>
          <p:cNvPicPr>
            <a:picLocks noChangeAspect="1"/>
          </p:cNvPicPr>
          <p:nvPr/>
        </p:nvPicPr>
        <p:blipFill>
          <a:blip r:embed="rId1"/>
          <a:stretch>
            <a:fillRect/>
          </a:stretch>
        </p:blipFill>
        <p:spPr>
          <a:xfrm>
            <a:off x="3563938" y="476250"/>
            <a:ext cx="5580062" cy="73025"/>
          </a:xfrm>
          <a:prstGeom prst="rect">
            <a:avLst/>
          </a:prstGeom>
          <a:noFill/>
          <a:ln w="9525">
            <a:noFill/>
          </a:ln>
        </p:spPr>
      </p:pic>
      <p:sp>
        <p:nvSpPr>
          <p:cNvPr id="99430" name="Text Box 102"/>
          <p:cNvSpPr txBox="1">
            <a:spLocks noChangeArrowheads="1"/>
          </p:cNvSpPr>
          <p:nvPr/>
        </p:nvSpPr>
        <p:spPr bwMode="auto">
          <a:xfrm>
            <a:off x="4932363" y="620713"/>
            <a:ext cx="3854450" cy="119062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buNone/>
              <a:defRPr/>
            </a:pPr>
            <a:r>
              <a:rPr kumimoji="0" lang="en-US" altLang="zh-CN" sz="3600" b="1" i="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T(n)=2T(n/2)+O(n)</a:t>
            </a:r>
            <a:endParaRPr kumimoji="0" lang="en-US" altLang="zh-CN" sz="3600" b="1" i="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endParaRPr>
          </a:p>
          <a:p>
            <a:pPr marR="0" algn="l" defTabSz="914400">
              <a:buClrTx/>
              <a:buSzTx/>
              <a:buFontTx/>
              <a:buNone/>
              <a:defRPr/>
            </a:pPr>
            <a:r>
              <a:rPr kumimoji="0" lang="en-US" altLang="zh-CN" sz="3600" b="1" i="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T(n)=O(n</a:t>
            </a:r>
            <a:r>
              <a:rPr kumimoji="0" lang="en-US" altLang="zh-CN" sz="36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log</a:t>
            </a:r>
            <a:r>
              <a:rPr kumimoji="0" lang="en-US" altLang="zh-CN" sz="3600" b="1" i="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n)</a:t>
            </a:r>
            <a:endParaRPr kumimoji="0" lang="en-US" altLang="zh-CN" sz="3600" b="1" i="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9331"/>
                                        </p:tgtEl>
                                        <p:attrNameLst>
                                          <p:attrName>style.visibility</p:attrName>
                                        </p:attrNameLst>
                                      </p:cBhvr>
                                      <p:to>
                                        <p:strVal val="visible"/>
                                      </p:to>
                                    </p:set>
                                    <p:animEffect transition="in" filter="slide(fromBottom)">
                                      <p:cBhvr>
                                        <p:cTn id="7" dur="500"/>
                                        <p:tgtEl>
                                          <p:spTgt spid="9933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9430"/>
                                        </p:tgtEl>
                                        <p:attrNameLst>
                                          <p:attrName>style.visibility</p:attrName>
                                        </p:attrNameLst>
                                      </p:cBhvr>
                                      <p:to>
                                        <p:strVal val="visible"/>
                                      </p:to>
                                    </p:set>
                                    <p:anim calcmode="lin" valueType="num">
                                      <p:cBhvr additive="base">
                                        <p:cTn id="12" dur="500" fill="hold"/>
                                        <p:tgtEl>
                                          <p:spTgt spid="99430"/>
                                        </p:tgtEl>
                                        <p:attrNameLst>
                                          <p:attrName>ppt_x</p:attrName>
                                        </p:attrNameLst>
                                      </p:cBhvr>
                                      <p:tavLst>
                                        <p:tav tm="0">
                                          <p:val>
                                            <p:strVal val="0-#ppt_w/2"/>
                                          </p:val>
                                        </p:tav>
                                        <p:tav tm="100000">
                                          <p:val>
                                            <p:strVal val="#ppt_x"/>
                                          </p:val>
                                        </p:tav>
                                      </p:tavLst>
                                    </p:anim>
                                    <p:anim calcmode="lin" valueType="num">
                                      <p:cBhvr additive="base">
                                        <p:cTn id="13" dur="500" fill="hold"/>
                                        <p:tgtEl>
                                          <p:spTgt spid="994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animBg="1"/>
      <p:bldP spid="9943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Oval 90"/>
          <p:cNvSpPr/>
          <p:nvPr/>
        </p:nvSpPr>
        <p:spPr>
          <a:xfrm>
            <a:off x="1477963"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4</a:t>
            </a:r>
            <a:endParaRPr lang="en-US" altLang="zh-CN" sz="1800" dirty="0">
              <a:latin typeface="Times New Roman" panose="02020603050405020304" pitchFamily="18" charset="0"/>
              <a:ea typeface="PMingLiU" panose="02020500000000000000" pitchFamily="18" charset="-120"/>
            </a:endParaRPr>
          </a:p>
        </p:txBody>
      </p:sp>
      <p:sp>
        <p:nvSpPr>
          <p:cNvPr id="69635" name="Oval 91"/>
          <p:cNvSpPr/>
          <p:nvPr/>
        </p:nvSpPr>
        <p:spPr>
          <a:xfrm>
            <a:off x="2100263"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3</a:t>
            </a:r>
            <a:endParaRPr lang="en-US" altLang="zh-CN" sz="1800" dirty="0">
              <a:latin typeface="Times New Roman" panose="02020603050405020304" pitchFamily="18" charset="0"/>
              <a:ea typeface="PMingLiU" panose="02020500000000000000" pitchFamily="18" charset="-120"/>
            </a:endParaRPr>
          </a:p>
        </p:txBody>
      </p:sp>
      <p:sp>
        <p:nvSpPr>
          <p:cNvPr id="69636" name="Oval 92"/>
          <p:cNvSpPr/>
          <p:nvPr/>
        </p:nvSpPr>
        <p:spPr>
          <a:xfrm>
            <a:off x="2724150"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5</a:t>
            </a:r>
            <a:endParaRPr lang="en-US" altLang="zh-CN" sz="1800" dirty="0">
              <a:latin typeface="Times New Roman" panose="02020603050405020304" pitchFamily="18" charset="0"/>
              <a:ea typeface="PMingLiU" panose="02020500000000000000" pitchFamily="18" charset="-120"/>
            </a:endParaRPr>
          </a:p>
        </p:txBody>
      </p:sp>
      <p:sp>
        <p:nvSpPr>
          <p:cNvPr id="69637" name="Oval 93"/>
          <p:cNvSpPr/>
          <p:nvPr/>
        </p:nvSpPr>
        <p:spPr>
          <a:xfrm>
            <a:off x="3348038"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8</a:t>
            </a:r>
            <a:endParaRPr lang="en-US" altLang="zh-CN" sz="1800" dirty="0">
              <a:latin typeface="Times New Roman" panose="02020603050405020304" pitchFamily="18" charset="0"/>
              <a:ea typeface="PMingLiU" panose="02020500000000000000" pitchFamily="18" charset="-120"/>
            </a:endParaRPr>
          </a:p>
        </p:txBody>
      </p:sp>
      <p:sp>
        <p:nvSpPr>
          <p:cNvPr id="69638" name="Oval 94"/>
          <p:cNvSpPr/>
          <p:nvPr/>
        </p:nvSpPr>
        <p:spPr>
          <a:xfrm>
            <a:off x="3971925"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1</a:t>
            </a:r>
            <a:endParaRPr lang="en-US" altLang="zh-CN" sz="1800" dirty="0">
              <a:latin typeface="Times New Roman" panose="02020603050405020304" pitchFamily="18" charset="0"/>
              <a:ea typeface="PMingLiU" panose="02020500000000000000" pitchFamily="18" charset="-120"/>
            </a:endParaRPr>
          </a:p>
        </p:txBody>
      </p:sp>
      <p:sp>
        <p:nvSpPr>
          <p:cNvPr id="69639" name="Oval 95"/>
          <p:cNvSpPr/>
          <p:nvPr/>
        </p:nvSpPr>
        <p:spPr>
          <a:xfrm>
            <a:off x="4594225"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9</a:t>
            </a:r>
            <a:endParaRPr lang="en-US" altLang="zh-CN" sz="1800" dirty="0">
              <a:latin typeface="Times New Roman" panose="02020603050405020304" pitchFamily="18" charset="0"/>
              <a:ea typeface="PMingLiU" panose="02020500000000000000" pitchFamily="18" charset="-120"/>
            </a:endParaRPr>
          </a:p>
        </p:txBody>
      </p:sp>
      <p:sp>
        <p:nvSpPr>
          <p:cNvPr id="69640" name="Oval 96"/>
          <p:cNvSpPr/>
          <p:nvPr/>
        </p:nvSpPr>
        <p:spPr>
          <a:xfrm>
            <a:off x="5218113"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2</a:t>
            </a:r>
            <a:endParaRPr lang="en-US" altLang="zh-CN" sz="1800" dirty="0">
              <a:latin typeface="Times New Roman" panose="02020603050405020304" pitchFamily="18" charset="0"/>
              <a:ea typeface="PMingLiU" panose="02020500000000000000" pitchFamily="18" charset="-120"/>
            </a:endParaRPr>
          </a:p>
        </p:txBody>
      </p:sp>
      <p:sp>
        <p:nvSpPr>
          <p:cNvPr id="69641" name="Oval 97"/>
          <p:cNvSpPr/>
          <p:nvPr/>
        </p:nvSpPr>
        <p:spPr>
          <a:xfrm>
            <a:off x="5842000"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6</a:t>
            </a:r>
            <a:endParaRPr lang="en-US" altLang="zh-CN" sz="1800" dirty="0">
              <a:latin typeface="Times New Roman" panose="02020603050405020304" pitchFamily="18" charset="0"/>
              <a:ea typeface="PMingLiU" panose="02020500000000000000" pitchFamily="18" charset="-120"/>
            </a:endParaRPr>
          </a:p>
        </p:txBody>
      </p:sp>
      <p:sp>
        <p:nvSpPr>
          <p:cNvPr id="69642" name="Oval 98"/>
          <p:cNvSpPr/>
          <p:nvPr/>
        </p:nvSpPr>
        <p:spPr>
          <a:xfrm>
            <a:off x="6465888"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7</a:t>
            </a:r>
            <a:endParaRPr lang="en-US" altLang="zh-CN" sz="1800" dirty="0">
              <a:latin typeface="Times New Roman" panose="02020603050405020304" pitchFamily="18" charset="0"/>
              <a:ea typeface="PMingLiU" panose="02020500000000000000" pitchFamily="18" charset="-120"/>
            </a:endParaRPr>
          </a:p>
        </p:txBody>
      </p:sp>
      <p:sp>
        <p:nvSpPr>
          <p:cNvPr id="69643" name="Oval 99"/>
          <p:cNvSpPr/>
          <p:nvPr/>
        </p:nvSpPr>
        <p:spPr>
          <a:xfrm>
            <a:off x="1490663"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4</a:t>
            </a:r>
            <a:endParaRPr lang="en-US" altLang="zh-CN" sz="1800" dirty="0">
              <a:latin typeface="Times New Roman" panose="02020603050405020304" pitchFamily="18" charset="0"/>
              <a:ea typeface="PMingLiU" panose="02020500000000000000" pitchFamily="18" charset="-120"/>
            </a:endParaRPr>
          </a:p>
        </p:txBody>
      </p:sp>
      <p:sp>
        <p:nvSpPr>
          <p:cNvPr id="69644" name="Oval 100"/>
          <p:cNvSpPr/>
          <p:nvPr/>
        </p:nvSpPr>
        <p:spPr>
          <a:xfrm>
            <a:off x="2112963"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3</a:t>
            </a:r>
            <a:endParaRPr lang="en-US" altLang="zh-CN" sz="1800" dirty="0">
              <a:latin typeface="Times New Roman" panose="02020603050405020304" pitchFamily="18" charset="0"/>
              <a:ea typeface="PMingLiU" panose="02020500000000000000" pitchFamily="18" charset="-120"/>
            </a:endParaRPr>
          </a:p>
        </p:txBody>
      </p:sp>
      <p:sp>
        <p:nvSpPr>
          <p:cNvPr id="69645" name="Oval 101"/>
          <p:cNvSpPr/>
          <p:nvPr/>
        </p:nvSpPr>
        <p:spPr>
          <a:xfrm>
            <a:off x="2736850"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5</a:t>
            </a:r>
            <a:endParaRPr lang="en-US" altLang="zh-CN" sz="1800" dirty="0">
              <a:latin typeface="Times New Roman" panose="02020603050405020304" pitchFamily="18" charset="0"/>
              <a:ea typeface="PMingLiU" panose="02020500000000000000" pitchFamily="18" charset="-120"/>
            </a:endParaRPr>
          </a:p>
        </p:txBody>
      </p:sp>
      <p:sp>
        <p:nvSpPr>
          <p:cNvPr id="69646" name="Oval 102"/>
          <p:cNvSpPr/>
          <p:nvPr/>
        </p:nvSpPr>
        <p:spPr>
          <a:xfrm>
            <a:off x="3360738"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8</a:t>
            </a:r>
            <a:endParaRPr lang="en-US" altLang="zh-CN" sz="1800" dirty="0">
              <a:latin typeface="Times New Roman" panose="02020603050405020304" pitchFamily="18" charset="0"/>
              <a:ea typeface="PMingLiU" panose="02020500000000000000" pitchFamily="18" charset="-120"/>
            </a:endParaRPr>
          </a:p>
        </p:txBody>
      </p:sp>
      <p:sp>
        <p:nvSpPr>
          <p:cNvPr id="69647" name="Oval 103"/>
          <p:cNvSpPr/>
          <p:nvPr/>
        </p:nvSpPr>
        <p:spPr>
          <a:xfrm>
            <a:off x="3984625"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1</a:t>
            </a:r>
            <a:endParaRPr lang="en-US" altLang="zh-CN" sz="1800" dirty="0">
              <a:latin typeface="Times New Roman" panose="02020603050405020304" pitchFamily="18" charset="0"/>
              <a:ea typeface="PMingLiU" panose="02020500000000000000" pitchFamily="18" charset="-120"/>
            </a:endParaRPr>
          </a:p>
        </p:txBody>
      </p:sp>
      <p:sp>
        <p:nvSpPr>
          <p:cNvPr id="69648" name="Oval 104"/>
          <p:cNvSpPr/>
          <p:nvPr/>
        </p:nvSpPr>
        <p:spPr>
          <a:xfrm>
            <a:off x="4606925"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9</a:t>
            </a:r>
            <a:endParaRPr lang="en-US" altLang="zh-CN" sz="1800" dirty="0">
              <a:latin typeface="Times New Roman" panose="02020603050405020304" pitchFamily="18" charset="0"/>
              <a:ea typeface="PMingLiU" panose="02020500000000000000" pitchFamily="18" charset="-120"/>
            </a:endParaRPr>
          </a:p>
        </p:txBody>
      </p:sp>
      <p:sp>
        <p:nvSpPr>
          <p:cNvPr id="69649" name="Oval 105"/>
          <p:cNvSpPr/>
          <p:nvPr/>
        </p:nvSpPr>
        <p:spPr>
          <a:xfrm>
            <a:off x="5230813"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2</a:t>
            </a:r>
            <a:endParaRPr lang="en-US" altLang="zh-CN" sz="1800" dirty="0">
              <a:latin typeface="Times New Roman" panose="02020603050405020304" pitchFamily="18" charset="0"/>
              <a:ea typeface="PMingLiU" panose="02020500000000000000" pitchFamily="18" charset="-120"/>
            </a:endParaRPr>
          </a:p>
        </p:txBody>
      </p:sp>
      <p:sp>
        <p:nvSpPr>
          <p:cNvPr id="69650" name="Oval 106"/>
          <p:cNvSpPr/>
          <p:nvPr/>
        </p:nvSpPr>
        <p:spPr>
          <a:xfrm>
            <a:off x="5854700"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6</a:t>
            </a:r>
            <a:endParaRPr lang="en-US" altLang="zh-CN" sz="1800" dirty="0">
              <a:latin typeface="Times New Roman" panose="02020603050405020304" pitchFamily="18" charset="0"/>
              <a:ea typeface="PMingLiU" panose="02020500000000000000" pitchFamily="18" charset="-120"/>
            </a:endParaRPr>
          </a:p>
        </p:txBody>
      </p:sp>
      <p:sp>
        <p:nvSpPr>
          <p:cNvPr id="69651" name="Oval 107"/>
          <p:cNvSpPr/>
          <p:nvPr/>
        </p:nvSpPr>
        <p:spPr>
          <a:xfrm>
            <a:off x="6478588"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7</a:t>
            </a:r>
            <a:endParaRPr lang="en-US" altLang="zh-CN" sz="1800" dirty="0">
              <a:latin typeface="Times New Roman" panose="02020603050405020304" pitchFamily="18" charset="0"/>
              <a:ea typeface="PMingLiU" panose="02020500000000000000" pitchFamily="18" charset="-120"/>
            </a:endParaRPr>
          </a:p>
        </p:txBody>
      </p:sp>
      <p:sp>
        <p:nvSpPr>
          <p:cNvPr id="35860" name="Oval 108"/>
          <p:cNvSpPr/>
          <p:nvPr/>
        </p:nvSpPr>
        <p:spPr>
          <a:xfrm>
            <a:off x="2616200" y="3933825"/>
            <a:ext cx="576263" cy="720725"/>
          </a:xfrm>
          <a:prstGeom prst="ellipse">
            <a:avLst/>
          </a:prstGeom>
          <a:noFill/>
          <a:ln w="76200" cap="flat" cmpd="sng">
            <a:solidFill>
              <a:srgbClr val="FF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9653" name="Rectangle 109"/>
          <p:cNvSpPr/>
          <p:nvPr/>
        </p:nvSpPr>
        <p:spPr>
          <a:xfrm>
            <a:off x="2479675" y="234950"/>
            <a:ext cx="4268788" cy="63341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4400" b="1" dirty="0">
                <a:solidFill>
                  <a:srgbClr val="558ED5"/>
                </a:solidFill>
                <a:latin typeface="黑体" panose="02010609060101010101" pitchFamily="49" charset="-122"/>
                <a:ea typeface="黑体" panose="02010609060101010101" pitchFamily="49" charset="-122"/>
              </a:rPr>
              <a:t>中位数问题定义</a:t>
            </a:r>
            <a:endParaRPr lang="zh-CN" altLang="en-US" sz="4400" b="1" dirty="0">
              <a:solidFill>
                <a:srgbClr val="558ED5"/>
              </a:solidFill>
              <a:latin typeface="黑体" panose="02010609060101010101" pitchFamily="49" charset="-122"/>
              <a:ea typeface="黑体" panose="02010609060101010101" pitchFamily="49" charset="-122"/>
            </a:endParaRPr>
          </a:p>
        </p:txBody>
      </p:sp>
      <p:sp>
        <p:nvSpPr>
          <p:cNvPr id="69654" name="Text Box 112"/>
          <p:cNvSpPr txBox="1"/>
          <p:nvPr/>
        </p:nvSpPr>
        <p:spPr>
          <a:xfrm>
            <a:off x="611188" y="1989138"/>
            <a:ext cx="8353425" cy="11604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dirty="0">
                <a:solidFill>
                  <a:srgbClr val="FF0000"/>
                </a:solidFill>
                <a:latin typeface="Times New Roman" panose="02020603050405020304" pitchFamily="18" charset="0"/>
                <a:ea typeface="华文行楷" panose="02010800040101010101" pitchFamily="2" charset="-122"/>
              </a:rPr>
              <a:t>Input:</a:t>
            </a:r>
            <a:r>
              <a:rPr lang="en-US" altLang="zh-CN" sz="2800" dirty="0">
                <a:solidFill>
                  <a:schemeClr val="accent2"/>
                </a:solidFill>
                <a:latin typeface="Times New Roman" panose="02020603050405020304" pitchFamily="18" charset="0"/>
                <a:ea typeface="华文行楷" panose="02010800040101010101" pitchFamily="2" charset="-122"/>
              </a:rPr>
              <a:t>   </a:t>
            </a:r>
            <a:r>
              <a:rPr lang="zh-CN" altLang="en-US" sz="2800" dirty="0">
                <a:solidFill>
                  <a:schemeClr val="accent2"/>
                </a:solidFill>
                <a:latin typeface="Times New Roman" panose="02020603050405020304" pitchFamily="18" charset="0"/>
                <a:ea typeface="华文行楷" panose="02010800040101010101" pitchFamily="2" charset="-122"/>
              </a:rPr>
              <a:t>由</a:t>
            </a:r>
            <a:r>
              <a:rPr lang="en-US" altLang="zh-CN" sz="2800" i="1" dirty="0">
                <a:solidFill>
                  <a:schemeClr val="accent2"/>
                </a:solidFill>
                <a:latin typeface="Times New Roman" panose="02020603050405020304" pitchFamily="18" charset="0"/>
                <a:ea typeface="华文行楷" panose="02010800040101010101" pitchFamily="2" charset="-122"/>
              </a:rPr>
              <a:t>n</a:t>
            </a:r>
            <a:r>
              <a:rPr lang="zh-CN" altLang="en-US" sz="2800" dirty="0">
                <a:solidFill>
                  <a:schemeClr val="accent2"/>
                </a:solidFill>
                <a:latin typeface="Times New Roman" panose="02020603050405020304" pitchFamily="18" charset="0"/>
                <a:ea typeface="华文行楷" panose="02010800040101010101" pitchFamily="2" charset="-122"/>
              </a:rPr>
              <a:t>个数构成的多重集合</a:t>
            </a:r>
            <a:r>
              <a:rPr lang="en-US" altLang="zh-CN" sz="2800" i="1" dirty="0">
                <a:solidFill>
                  <a:schemeClr val="accent2"/>
                </a:solidFill>
                <a:latin typeface="Times New Roman" panose="02020603050405020304" pitchFamily="18" charset="0"/>
                <a:ea typeface="华文行楷" panose="02010800040101010101" pitchFamily="2" charset="-122"/>
              </a:rPr>
              <a:t>X</a:t>
            </a:r>
            <a:endParaRPr lang="en-US" altLang="zh-CN" sz="2800" dirty="0">
              <a:solidFill>
                <a:schemeClr val="accent2"/>
              </a:solidFill>
              <a:latin typeface="Times New Roman" panose="02020603050405020304" pitchFamily="18" charset="0"/>
              <a:ea typeface="华文行楷" panose="02010800040101010101" pitchFamily="2" charset="-122"/>
            </a:endParaRPr>
          </a:p>
          <a:p>
            <a:pPr marL="0" lvl="0" indent="0" eaLnBrk="1" hangingPunct="1">
              <a:spcBef>
                <a:spcPct val="50000"/>
              </a:spcBef>
              <a:buNone/>
            </a:pPr>
            <a:r>
              <a:rPr lang="en-US" altLang="zh-CN" sz="2800" dirty="0">
                <a:solidFill>
                  <a:srgbClr val="FF0000"/>
                </a:solidFill>
                <a:latin typeface="Times New Roman" panose="02020603050405020304" pitchFamily="18" charset="0"/>
                <a:ea typeface="华文行楷" panose="02010800040101010101" pitchFamily="2" charset="-122"/>
              </a:rPr>
              <a:t>Output:</a:t>
            </a:r>
            <a:r>
              <a:rPr lang="en-US" altLang="zh-CN" sz="2800" dirty="0">
                <a:solidFill>
                  <a:schemeClr val="accent2"/>
                </a:solidFill>
                <a:latin typeface="Times New Roman" panose="02020603050405020304" pitchFamily="18" charset="0"/>
                <a:ea typeface="华文行楷" panose="02010800040101010101" pitchFamily="2" charset="-122"/>
              </a:rPr>
              <a:t> </a:t>
            </a:r>
            <a:r>
              <a:rPr lang="en-US" altLang="zh-CN" sz="2800" i="1" dirty="0">
                <a:solidFill>
                  <a:schemeClr val="accent2"/>
                </a:solidFill>
                <a:latin typeface="Times New Roman" panose="02020603050405020304" pitchFamily="18" charset="0"/>
                <a:ea typeface="华文行楷" panose="02010800040101010101" pitchFamily="2" charset="-122"/>
              </a:rPr>
              <a:t>x</a:t>
            </a:r>
            <a:r>
              <a:rPr lang="en-US" altLang="zh-CN" sz="2800"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a:t>
            </a:r>
            <a:r>
              <a:rPr lang="en-US" altLang="zh-CN" sz="2800" i="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X</a:t>
            </a:r>
            <a:r>
              <a:rPr lang="zh-CN" altLang="en-US" sz="2800"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使得  </a:t>
            </a:r>
            <a:r>
              <a:rPr lang="en-US" altLang="zh-CN" sz="2800"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-1 |{</a:t>
            </a:r>
            <a:r>
              <a:rPr lang="en-US" altLang="zh-CN" sz="2800" i="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y</a:t>
            </a:r>
            <a:r>
              <a:rPr lang="en-US" altLang="zh-CN" sz="2800"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a:t>
            </a:r>
            <a:r>
              <a:rPr lang="en-US" altLang="zh-CN" sz="2800" i="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X | y&lt;x</a:t>
            </a:r>
            <a:r>
              <a:rPr lang="en-US" altLang="zh-CN" sz="2800"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a:t>
            </a:r>
            <a:r>
              <a:rPr lang="en-US" altLang="zh-CN" sz="2800" i="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y</a:t>
            </a:r>
            <a:r>
              <a:rPr lang="en-US" altLang="zh-CN" sz="2800"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a:t>
            </a:r>
            <a:r>
              <a:rPr lang="en-US" altLang="zh-CN" sz="2800" i="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X | y&gt;x</a:t>
            </a:r>
            <a:r>
              <a:rPr lang="en-US" altLang="zh-CN" sz="2800"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  1</a:t>
            </a:r>
            <a:endParaRPr lang="en-US" altLang="zh-CN" sz="2800"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5860"/>
                                        </p:tgtEl>
                                        <p:attrNameLst>
                                          <p:attrName>style.visibility</p:attrName>
                                        </p:attrNameLst>
                                      </p:cBhvr>
                                      <p:to>
                                        <p:strVal val="visible"/>
                                      </p:to>
                                    </p:set>
                                    <p:animEffect transition="in" filter="wheel(4)">
                                      <p:cBhvr>
                                        <p:cTn id="7" dur="2000"/>
                                        <p:tgtEl>
                                          <p:spTgt spid="35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p:cNvSpPr>
          <p:nvPr>
            <p:ph type="body"/>
          </p:nvPr>
        </p:nvSpPr>
        <p:spPr>
          <a:xfrm>
            <a:off x="685800" y="981075"/>
            <a:ext cx="8134350" cy="5114925"/>
          </a:xfrm>
        </p:spPr>
        <p:txBody>
          <a:bodyPr vert="horz" wrap="square" lIns="91440" tIns="45720" rIns="91440" bIns="45720" anchor="t"/>
          <a:lstStyle/>
          <a:p>
            <a:pPr eaLnBrk="1" hangingPunct="1"/>
            <a:r>
              <a:rPr lang="en-US" altLang="zh-CN" dirty="0">
                <a:latin typeface="Times New Roman" panose="02020603050405020304" pitchFamily="18" charset="0"/>
                <a:cs typeface="Times New Roman" panose="02020603050405020304" pitchFamily="18" charset="0"/>
              </a:rPr>
              <a:t>[Blum et al. </a:t>
            </a:r>
            <a:r>
              <a:rPr lang="en-US" altLang="zh-CN" i="1" dirty="0">
                <a:latin typeface="Times New Roman" panose="02020603050405020304" pitchFamily="18" charset="0"/>
                <a:cs typeface="Times New Roman" panose="02020603050405020304" pitchFamily="18" charset="0"/>
              </a:rPr>
              <a:t>STOC</a:t>
            </a:r>
            <a:r>
              <a:rPr lang="en-US" altLang="zh-CN" dirty="0">
                <a:latin typeface="Times New Roman" panose="02020603050405020304" pitchFamily="18" charset="0"/>
                <a:cs typeface="Times New Roman" panose="02020603050405020304" pitchFamily="18" charset="0"/>
              </a:rPr>
              <a:t>’72 &amp; </a:t>
            </a:r>
            <a:r>
              <a:rPr lang="en-US" altLang="zh-CN" i="1" dirty="0">
                <a:latin typeface="Times New Roman" panose="02020603050405020304" pitchFamily="18" charset="0"/>
                <a:cs typeface="Times New Roman" panose="02020603050405020304" pitchFamily="18" charset="0"/>
              </a:rPr>
              <a:t>JCSS</a:t>
            </a:r>
            <a:r>
              <a:rPr lang="en-US" altLang="zh-CN" dirty="0">
                <a:latin typeface="Times New Roman" panose="02020603050405020304" pitchFamily="18" charset="0"/>
                <a:cs typeface="Times New Roman" panose="02020603050405020304" pitchFamily="18" charset="0"/>
              </a:rPr>
              <a:t>’73]</a:t>
            </a:r>
            <a:endParaRPr lang="en-US" altLang="zh-CN" dirty="0">
              <a:latin typeface="Times New Roman" panose="02020603050405020304" pitchFamily="18" charset="0"/>
              <a:cs typeface="Times New Roman" panose="02020603050405020304" pitchFamily="18" charset="0"/>
            </a:endParaRPr>
          </a:p>
          <a:p>
            <a:pPr lvl="1" eaLnBrk="1" hangingPunct="1"/>
            <a:r>
              <a:rPr lang="en-US" altLang="zh-CN" dirty="0">
                <a:latin typeface="Times New Roman" panose="02020603050405020304" pitchFamily="18" charset="0"/>
                <a:cs typeface="Times New Roman" panose="02020603050405020304" pitchFamily="18" charset="0"/>
              </a:rPr>
              <a:t>A “shining” paper by five authors:</a:t>
            </a:r>
            <a:endParaRPr lang="en-US" altLang="zh-CN" dirty="0">
              <a:latin typeface="Times New Roman" panose="02020603050405020304" pitchFamily="18" charset="0"/>
              <a:cs typeface="Times New Roman" panose="02020603050405020304" pitchFamily="18" charset="0"/>
            </a:endParaRPr>
          </a:p>
          <a:p>
            <a:pPr lvl="2" eaLnBrk="1" hangingPunct="1"/>
            <a:r>
              <a:rPr lang="en-US" altLang="zh-CN" dirty="0">
                <a:solidFill>
                  <a:srgbClr val="FF0000"/>
                </a:solidFill>
                <a:latin typeface="Times New Roman" panose="02020603050405020304" pitchFamily="18" charset="0"/>
                <a:cs typeface="Times New Roman" panose="02020603050405020304" pitchFamily="18" charset="0"/>
              </a:rPr>
              <a:t>Manuel Blum</a:t>
            </a:r>
            <a:r>
              <a:rPr lang="en-US" altLang="zh-CN" dirty="0">
                <a:latin typeface="Times New Roman" panose="02020603050405020304" pitchFamily="18" charset="0"/>
                <a:cs typeface="Times New Roman" panose="02020603050405020304" pitchFamily="18" charset="0"/>
              </a:rPr>
              <a:t> (Turing Award 1995) </a:t>
            </a:r>
            <a:endParaRPr lang="en-US" altLang="zh-CN" dirty="0">
              <a:latin typeface="Times New Roman" panose="02020603050405020304" pitchFamily="18" charset="0"/>
              <a:cs typeface="Times New Roman" panose="02020603050405020304" pitchFamily="18" charset="0"/>
            </a:endParaRPr>
          </a:p>
          <a:p>
            <a:pPr lvl="2" eaLnBrk="1" hangingPunct="1"/>
            <a:r>
              <a:rPr lang="en-US" altLang="zh-CN" dirty="0">
                <a:solidFill>
                  <a:srgbClr val="FF0000"/>
                </a:solidFill>
                <a:latin typeface="Times New Roman" panose="02020603050405020304" pitchFamily="18" charset="0"/>
                <a:cs typeface="Times New Roman" panose="02020603050405020304" pitchFamily="18" charset="0"/>
              </a:rPr>
              <a:t>Robert W. Floyd</a:t>
            </a:r>
            <a:r>
              <a:rPr lang="en-US" altLang="zh-CN" dirty="0">
                <a:latin typeface="Times New Roman" panose="02020603050405020304" pitchFamily="18" charset="0"/>
                <a:cs typeface="Times New Roman" panose="02020603050405020304" pitchFamily="18" charset="0"/>
              </a:rPr>
              <a:t> (Turing Award 1978)</a:t>
            </a:r>
            <a:endParaRPr lang="en-US" altLang="zh-CN" dirty="0">
              <a:latin typeface="Times New Roman" panose="02020603050405020304" pitchFamily="18" charset="0"/>
              <a:cs typeface="Times New Roman" panose="02020603050405020304" pitchFamily="18" charset="0"/>
            </a:endParaRPr>
          </a:p>
          <a:p>
            <a:pPr lvl="2" eaLnBrk="1" hangingPunct="1"/>
            <a:r>
              <a:rPr lang="en-US" altLang="zh-CN" dirty="0">
                <a:solidFill>
                  <a:srgbClr val="FF0000"/>
                </a:solidFill>
                <a:latin typeface="Times New Roman" panose="02020603050405020304" pitchFamily="18" charset="0"/>
                <a:cs typeface="Times New Roman" panose="02020603050405020304" pitchFamily="18" charset="0"/>
              </a:rPr>
              <a:t>Vaughan R. Pratt</a:t>
            </a:r>
            <a:endParaRPr lang="en-US" altLang="zh-CN" dirty="0">
              <a:solidFill>
                <a:srgbClr val="FF0000"/>
              </a:solidFill>
              <a:latin typeface="Times New Roman" panose="02020603050405020304" pitchFamily="18" charset="0"/>
              <a:cs typeface="Times New Roman" panose="02020603050405020304" pitchFamily="18" charset="0"/>
            </a:endParaRPr>
          </a:p>
          <a:p>
            <a:pPr lvl="2" eaLnBrk="1" hangingPunct="1"/>
            <a:r>
              <a:rPr lang="en-US" altLang="zh-CN" dirty="0">
                <a:solidFill>
                  <a:srgbClr val="FF0000"/>
                </a:solidFill>
                <a:latin typeface="Times New Roman" panose="02020603050405020304" pitchFamily="18" charset="0"/>
                <a:cs typeface="Times New Roman" panose="02020603050405020304" pitchFamily="18" charset="0"/>
              </a:rPr>
              <a:t>Ronald L. Rivest</a:t>
            </a:r>
            <a:r>
              <a:rPr lang="en-US" altLang="zh-CN" dirty="0">
                <a:latin typeface="Times New Roman" panose="02020603050405020304" pitchFamily="18" charset="0"/>
                <a:cs typeface="Times New Roman" panose="02020603050405020304" pitchFamily="18" charset="0"/>
              </a:rPr>
              <a:t> (Turing Award 2002)</a:t>
            </a:r>
            <a:endParaRPr lang="en-US" altLang="zh-CN" dirty="0">
              <a:latin typeface="Times New Roman" panose="02020603050405020304" pitchFamily="18" charset="0"/>
              <a:cs typeface="Times New Roman" panose="02020603050405020304" pitchFamily="18" charset="0"/>
            </a:endParaRPr>
          </a:p>
          <a:p>
            <a:pPr lvl="2" eaLnBrk="1" hangingPunct="1"/>
            <a:r>
              <a:rPr lang="en-US" altLang="zh-CN" dirty="0">
                <a:solidFill>
                  <a:srgbClr val="FF0000"/>
                </a:solidFill>
                <a:latin typeface="Times New Roman" panose="02020603050405020304" pitchFamily="18" charset="0"/>
                <a:cs typeface="Times New Roman" panose="02020603050405020304" pitchFamily="18" charset="0"/>
              </a:rPr>
              <a:t>Robert E. Tarjan</a:t>
            </a:r>
            <a:r>
              <a:rPr lang="en-US" altLang="zh-CN" dirty="0">
                <a:latin typeface="Times New Roman" panose="02020603050405020304" pitchFamily="18" charset="0"/>
                <a:cs typeface="Times New Roman" panose="02020603050405020304" pitchFamily="18" charset="0"/>
              </a:rPr>
              <a:t> (Turing Award 1986)</a:t>
            </a:r>
            <a:endParaRPr lang="en-US" altLang="zh-CN" dirty="0">
              <a:latin typeface="Times New Roman" panose="02020603050405020304" pitchFamily="18" charset="0"/>
              <a:cs typeface="Times New Roman" panose="02020603050405020304" pitchFamily="18" charset="0"/>
            </a:endParaRPr>
          </a:p>
          <a:p>
            <a:pPr lvl="1" eaLnBrk="1" hangingPunct="1"/>
            <a:r>
              <a:rPr lang="zh-CN" altLang="en-US" b="1" dirty="0">
                <a:latin typeface="Times New Roman" panose="02020603050405020304" pitchFamily="18" charset="0"/>
                <a:cs typeface="Times New Roman" panose="02020603050405020304" pitchFamily="18" charset="0"/>
              </a:rPr>
              <a:t>从</a:t>
            </a:r>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个数中选取中位数需要的比较操作的次数介于</a:t>
            </a:r>
            <a:r>
              <a:rPr lang="en-US" altLang="zh-CN" b="1" dirty="0">
                <a:latin typeface="Times New Roman" panose="02020603050405020304" pitchFamily="18" charset="0"/>
                <a:cs typeface="Times New Roman" panose="02020603050405020304" pitchFamily="18" charset="0"/>
              </a:rPr>
              <a:t> </a:t>
            </a:r>
            <a:r>
              <a:rPr lang="en-US" altLang="zh-CN" b="1" dirty="0">
                <a:solidFill>
                  <a:schemeClr val="accent2"/>
                </a:solidFill>
                <a:latin typeface="Times New Roman" panose="02020603050405020304" pitchFamily="18" charset="0"/>
                <a:cs typeface="Times New Roman" panose="02020603050405020304" pitchFamily="18" charset="0"/>
              </a:rPr>
              <a:t>1.5</a:t>
            </a:r>
            <a:r>
              <a:rPr lang="en-US" altLang="zh-CN" b="1" i="1" dirty="0">
                <a:solidFill>
                  <a:schemeClr val="accent2"/>
                </a:solidFill>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到</a:t>
            </a:r>
            <a:r>
              <a:rPr lang="zh-TW" altLang="en-US" b="1" dirty="0">
                <a:latin typeface="Times New Roman" panose="02020603050405020304" pitchFamily="18" charset="0"/>
                <a:ea typeface="PMingLiU" panose="02020500000000000000" pitchFamily="18" charset="-120"/>
              </a:rPr>
              <a:t> </a:t>
            </a:r>
            <a:r>
              <a:rPr lang="en-US" altLang="zh-CN" b="1" dirty="0">
                <a:latin typeface="Times New Roman" panose="02020603050405020304" pitchFamily="18" charset="0"/>
                <a:cs typeface="Times New Roman" panose="02020603050405020304" pitchFamily="18" charset="0"/>
              </a:rPr>
              <a:t> </a:t>
            </a:r>
            <a:r>
              <a:rPr lang="en-US" altLang="zh-CN" b="1" dirty="0">
                <a:solidFill>
                  <a:schemeClr val="accent2"/>
                </a:solidFill>
                <a:latin typeface="Times New Roman" panose="02020603050405020304" pitchFamily="18" charset="0"/>
                <a:cs typeface="Times New Roman" panose="02020603050405020304" pitchFamily="18" charset="0"/>
              </a:rPr>
              <a:t>5.43</a:t>
            </a:r>
            <a:r>
              <a:rPr lang="en-US" altLang="zh-CN" b="1" i="1" dirty="0">
                <a:solidFill>
                  <a:schemeClr val="accent2"/>
                </a:solidFill>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之间</a:t>
            </a:r>
            <a:endParaRPr lang="en-US" altLang="zh-CN" b="1" dirty="0">
              <a:latin typeface="Times New Roman" panose="02020603050405020304" pitchFamily="18" charset="0"/>
              <a:ea typeface="Times New Roman" panose="02020603050405020304" pitchFamily="18" charset="0"/>
            </a:endParaRPr>
          </a:p>
        </p:txBody>
      </p:sp>
      <p:pic>
        <p:nvPicPr>
          <p:cNvPr id="70659" name="Picture 4" descr="blum"/>
          <p:cNvPicPr>
            <a:picLocks noChangeAspect="1"/>
          </p:cNvPicPr>
          <p:nvPr/>
        </p:nvPicPr>
        <p:blipFill>
          <a:blip r:embed="rId1"/>
          <a:stretch>
            <a:fillRect/>
          </a:stretch>
        </p:blipFill>
        <p:spPr>
          <a:xfrm>
            <a:off x="268288" y="1227138"/>
            <a:ext cx="723900" cy="1028700"/>
          </a:xfrm>
          <a:prstGeom prst="rect">
            <a:avLst/>
          </a:prstGeom>
          <a:noFill/>
          <a:ln w="9525">
            <a:noFill/>
          </a:ln>
        </p:spPr>
      </p:pic>
      <p:pic>
        <p:nvPicPr>
          <p:cNvPr id="70660" name="Picture 5" descr="[Image of Robert W Floyd]"/>
          <p:cNvPicPr>
            <a:picLocks noChangeAspect="1"/>
          </p:cNvPicPr>
          <p:nvPr/>
        </p:nvPicPr>
        <p:blipFill>
          <a:blip r:embed="rId2"/>
          <a:stretch>
            <a:fillRect/>
          </a:stretch>
        </p:blipFill>
        <p:spPr>
          <a:xfrm>
            <a:off x="250825" y="2276475"/>
            <a:ext cx="771525" cy="1008063"/>
          </a:xfrm>
          <a:prstGeom prst="rect">
            <a:avLst/>
          </a:prstGeom>
          <a:noFill/>
          <a:ln w="9525">
            <a:noFill/>
          </a:ln>
        </p:spPr>
      </p:pic>
      <p:pic>
        <p:nvPicPr>
          <p:cNvPr id="70661" name="Picture 6" descr="vp"/>
          <p:cNvPicPr>
            <a:picLocks noChangeAspect="1"/>
          </p:cNvPicPr>
          <p:nvPr/>
        </p:nvPicPr>
        <p:blipFill>
          <a:blip r:embed="rId3"/>
          <a:stretch>
            <a:fillRect/>
          </a:stretch>
        </p:blipFill>
        <p:spPr>
          <a:xfrm>
            <a:off x="250825" y="3284538"/>
            <a:ext cx="779463" cy="1044575"/>
          </a:xfrm>
          <a:prstGeom prst="rect">
            <a:avLst/>
          </a:prstGeom>
          <a:noFill/>
          <a:ln w="9525">
            <a:noFill/>
          </a:ln>
        </p:spPr>
      </p:pic>
      <p:pic>
        <p:nvPicPr>
          <p:cNvPr id="70662" name="Picture 7" descr="Photo of Ron Rivest"/>
          <p:cNvPicPr>
            <a:picLocks noChangeAspect="1"/>
          </p:cNvPicPr>
          <p:nvPr/>
        </p:nvPicPr>
        <p:blipFill>
          <a:blip r:embed="rId4"/>
          <a:stretch>
            <a:fillRect/>
          </a:stretch>
        </p:blipFill>
        <p:spPr>
          <a:xfrm>
            <a:off x="250825" y="4292600"/>
            <a:ext cx="795338" cy="1152525"/>
          </a:xfrm>
          <a:prstGeom prst="rect">
            <a:avLst/>
          </a:prstGeom>
          <a:noFill/>
          <a:ln w="9525">
            <a:noFill/>
          </a:ln>
        </p:spPr>
      </p:pic>
      <p:pic>
        <p:nvPicPr>
          <p:cNvPr id="70663" name="Picture 8" descr="tarjan"/>
          <p:cNvPicPr>
            <a:picLocks noChangeAspect="1"/>
          </p:cNvPicPr>
          <p:nvPr/>
        </p:nvPicPr>
        <p:blipFill>
          <a:blip r:embed="rId5"/>
          <a:srcRect l="8182"/>
          <a:stretch>
            <a:fillRect/>
          </a:stretch>
        </p:blipFill>
        <p:spPr>
          <a:xfrm>
            <a:off x="250825" y="5435600"/>
            <a:ext cx="801688" cy="873125"/>
          </a:xfrm>
          <a:prstGeom prst="rect">
            <a:avLst/>
          </a:prstGeom>
          <a:noFill/>
          <a:ln w="9525">
            <a:noFill/>
          </a:ln>
        </p:spPr>
      </p:pic>
      <p:sp>
        <p:nvSpPr>
          <p:cNvPr id="70664" name="Rectangle 9"/>
          <p:cNvSpPr/>
          <p:nvPr/>
        </p:nvSpPr>
        <p:spPr>
          <a:xfrm>
            <a:off x="1219200" y="131763"/>
            <a:ext cx="6370638" cy="63341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4400" b="1" dirty="0">
                <a:solidFill>
                  <a:srgbClr val="558ED5"/>
                </a:solidFill>
                <a:latin typeface="黑体" panose="02010609060101010101" pitchFamily="49" charset="-122"/>
                <a:ea typeface="黑体" panose="02010609060101010101" pitchFamily="49" charset="-122"/>
              </a:rPr>
              <a:t>中位数选取问题的复杂度</a:t>
            </a:r>
            <a:endParaRPr lang="zh-CN" altLang="en-US" sz="4400" b="1" dirty="0">
              <a:solidFill>
                <a:srgbClr val="558ED5"/>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p:cNvSpPr>
          <p:nvPr>
            <p:ph type="body"/>
          </p:nvPr>
        </p:nvSpPr>
        <p:spPr>
          <a:xfrm>
            <a:off x="685800" y="1050925"/>
            <a:ext cx="7772400" cy="5546725"/>
          </a:xfrm>
        </p:spPr>
        <p:txBody>
          <a:bodyPr vert="horz" wrap="square" lIns="91440" tIns="45720" rIns="91440" bIns="45720" anchor="t"/>
          <a:lstStyle/>
          <a:p>
            <a:pPr eaLnBrk="1" hangingPunct="1"/>
            <a:r>
              <a:rPr lang="zh-CN" altLang="en-US" b="1" dirty="0">
                <a:solidFill>
                  <a:srgbClr val="FF0000"/>
                </a:solidFill>
                <a:latin typeface="Times New Roman" panose="02020603050405020304" pitchFamily="18" charset="0"/>
                <a:cs typeface="Times New Roman" panose="02020603050405020304" pitchFamily="18" charset="0"/>
              </a:rPr>
              <a:t>上界</a:t>
            </a:r>
            <a:endParaRPr lang="en-US" altLang="zh-CN" b="1" dirty="0">
              <a:solidFill>
                <a:srgbClr val="FF0000"/>
              </a:solidFill>
              <a:latin typeface="Times New Roman" panose="02020603050405020304" pitchFamily="18" charset="0"/>
              <a:cs typeface="Times New Roman" panose="02020603050405020304" pitchFamily="18" charset="0"/>
            </a:endParaRPr>
          </a:p>
          <a:p>
            <a:pPr lvl="1" eaLnBrk="1" hangingPunct="1"/>
            <a:r>
              <a:rPr lang="en-US" altLang="zh-CN" dirty="0">
                <a:solidFill>
                  <a:schemeClr val="accent2"/>
                </a:solidFill>
                <a:latin typeface="Times New Roman" panose="02020603050405020304" pitchFamily="18" charset="0"/>
                <a:cs typeface="Times New Roman" panose="02020603050405020304" pitchFamily="18" charset="0"/>
              </a:rPr>
              <a:t>3</a:t>
            </a:r>
            <a:r>
              <a:rPr lang="en-US" altLang="zh-CN" i="1" dirty="0">
                <a:solidFill>
                  <a:schemeClr val="accent2"/>
                </a:solidFill>
                <a:latin typeface="Times New Roman" panose="02020603050405020304" pitchFamily="18" charset="0"/>
                <a:cs typeface="Times New Roman" panose="02020603050405020304" pitchFamily="18" charset="0"/>
              </a:rPr>
              <a:t>n</a:t>
            </a:r>
            <a:r>
              <a:rPr lang="en-US" altLang="zh-CN" dirty="0">
                <a:solidFill>
                  <a:schemeClr val="accent2"/>
                </a:solidFill>
                <a:latin typeface="Times New Roman" panose="02020603050405020304" pitchFamily="18" charset="0"/>
                <a:cs typeface="Times New Roman" panose="02020603050405020304" pitchFamily="18" charset="0"/>
              </a:rPr>
              <a:t> + </a:t>
            </a:r>
            <a:r>
              <a:rPr lang="en-US" altLang="zh-CN" i="1" dirty="0">
                <a:solidFill>
                  <a:schemeClr val="accent2"/>
                </a:solidFill>
                <a:latin typeface="Times New Roman" panose="02020603050405020304" pitchFamily="18" charset="0"/>
                <a:cs typeface="Times New Roman" panose="02020603050405020304" pitchFamily="18" charset="0"/>
              </a:rPr>
              <a:t>o</a:t>
            </a:r>
            <a:r>
              <a:rPr lang="en-US" altLang="zh-CN" dirty="0">
                <a:solidFill>
                  <a:schemeClr val="accent2"/>
                </a:solidFill>
                <a:latin typeface="Times New Roman" panose="02020603050405020304" pitchFamily="18" charset="0"/>
                <a:cs typeface="Times New Roman" panose="02020603050405020304" pitchFamily="18" charset="0"/>
              </a:rPr>
              <a:t>(</a:t>
            </a:r>
            <a:r>
              <a:rPr lang="en-US" altLang="zh-CN" i="1" dirty="0">
                <a:solidFill>
                  <a:schemeClr val="accent2"/>
                </a:solidFill>
                <a:latin typeface="Times New Roman" panose="02020603050405020304" pitchFamily="18" charset="0"/>
                <a:cs typeface="Times New Roman" panose="02020603050405020304" pitchFamily="18" charset="0"/>
              </a:rPr>
              <a:t>n</a:t>
            </a:r>
            <a:r>
              <a:rPr lang="en-US" altLang="zh-CN" dirty="0">
                <a:solidFill>
                  <a:schemeClr val="accent2"/>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by Schonhage, Paterson, and Pippenger (</a:t>
            </a:r>
            <a:r>
              <a:rPr lang="en-US" altLang="zh-CN" i="1" dirty="0">
                <a:latin typeface="Times New Roman" panose="02020603050405020304" pitchFamily="18" charset="0"/>
                <a:cs typeface="Times New Roman" panose="02020603050405020304" pitchFamily="18" charset="0"/>
              </a:rPr>
              <a:t>JCSS</a:t>
            </a:r>
            <a:r>
              <a:rPr lang="en-US" altLang="zh-CN" dirty="0">
                <a:latin typeface="Times New Roman" panose="02020603050405020304" pitchFamily="18" charset="0"/>
                <a:cs typeface="Times New Roman" panose="02020603050405020304" pitchFamily="18" charset="0"/>
              </a:rPr>
              <a:t> 1975).</a:t>
            </a:r>
            <a:endParaRPr lang="en-US" altLang="zh-CN" dirty="0">
              <a:latin typeface="Times New Roman" panose="02020603050405020304" pitchFamily="18" charset="0"/>
              <a:cs typeface="Times New Roman" panose="02020603050405020304" pitchFamily="18" charset="0"/>
            </a:endParaRPr>
          </a:p>
          <a:p>
            <a:pPr lvl="1" eaLnBrk="1" hangingPunct="1"/>
            <a:r>
              <a:rPr lang="en-US" altLang="zh-CN" dirty="0">
                <a:solidFill>
                  <a:schemeClr val="accent2"/>
                </a:solidFill>
                <a:latin typeface="Times New Roman" panose="02020603050405020304" pitchFamily="18" charset="0"/>
                <a:cs typeface="Times New Roman" panose="02020603050405020304" pitchFamily="18" charset="0"/>
              </a:rPr>
              <a:t>2.95</a:t>
            </a:r>
            <a:r>
              <a:rPr lang="en-US" altLang="zh-CN" i="1" dirty="0">
                <a:solidFill>
                  <a:schemeClr val="accent2"/>
                </a:solidFill>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by Dor and Zwick</a:t>
            </a:r>
            <a:r>
              <a:rPr lang="zh-TW" altLang="en-US" dirty="0">
                <a:latin typeface="Times New Roman" panose="02020603050405020304" pitchFamily="18" charset="0"/>
                <a:ea typeface="PMingLiU" panose="02020500000000000000" pitchFamily="18" charset="-120"/>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SODA</a:t>
            </a:r>
            <a:r>
              <a:rPr lang="en-US" altLang="zh-CN" dirty="0">
                <a:latin typeface="Times New Roman" panose="02020603050405020304" pitchFamily="18" charset="0"/>
                <a:cs typeface="Times New Roman" panose="02020603050405020304" pitchFamily="18" charset="0"/>
              </a:rPr>
              <a:t> 1995, </a:t>
            </a:r>
            <a:r>
              <a:rPr lang="en-US" altLang="zh-CN" i="1" dirty="0">
                <a:latin typeface="Times New Roman" panose="02020603050405020304" pitchFamily="18" charset="0"/>
                <a:cs typeface="Times New Roman" panose="02020603050405020304" pitchFamily="18" charset="0"/>
              </a:rPr>
              <a:t>SIAM Journal on Computing</a:t>
            </a:r>
            <a:r>
              <a:rPr lang="en-US" altLang="zh-CN" dirty="0">
                <a:latin typeface="Times New Roman" panose="02020603050405020304" pitchFamily="18" charset="0"/>
                <a:cs typeface="Times New Roman" panose="02020603050405020304" pitchFamily="18" charset="0"/>
              </a:rPr>
              <a:t> 1999).</a:t>
            </a:r>
            <a:endParaRPr lang="en-US" altLang="zh-CN" dirty="0">
              <a:latin typeface="Times New Roman" panose="02020603050405020304" pitchFamily="18" charset="0"/>
              <a:cs typeface="Times New Roman" panose="02020603050405020304" pitchFamily="18" charset="0"/>
            </a:endParaRPr>
          </a:p>
          <a:p>
            <a:pPr eaLnBrk="1" hangingPunct="1"/>
            <a:r>
              <a:rPr lang="zh-CN" altLang="en-US" b="1" dirty="0">
                <a:solidFill>
                  <a:srgbClr val="FF0000"/>
                </a:solidFill>
                <a:latin typeface="Times New Roman" panose="02020603050405020304" pitchFamily="18" charset="0"/>
                <a:cs typeface="Times New Roman" panose="02020603050405020304" pitchFamily="18" charset="0"/>
              </a:rPr>
              <a:t>下界</a:t>
            </a:r>
            <a:endParaRPr lang="en-US" altLang="zh-CN" b="1" dirty="0">
              <a:solidFill>
                <a:srgbClr val="FF0000"/>
              </a:solidFill>
              <a:latin typeface="Times New Roman" panose="02020603050405020304" pitchFamily="18" charset="0"/>
              <a:cs typeface="Times New Roman" panose="02020603050405020304" pitchFamily="18" charset="0"/>
            </a:endParaRPr>
          </a:p>
          <a:p>
            <a:pPr lvl="1" eaLnBrk="1" hangingPunct="1"/>
            <a:r>
              <a:rPr lang="en-US" altLang="zh-CN" dirty="0">
                <a:solidFill>
                  <a:schemeClr val="accent2"/>
                </a:solidFill>
                <a:latin typeface="Times New Roman" panose="02020603050405020304" pitchFamily="18" charset="0"/>
                <a:cs typeface="Times New Roman" panose="02020603050405020304" pitchFamily="18" charset="0"/>
              </a:rPr>
              <a:t>2</a:t>
            </a:r>
            <a:r>
              <a:rPr lang="en-US" altLang="zh-CN" i="1" dirty="0">
                <a:solidFill>
                  <a:schemeClr val="accent2"/>
                </a:solidFill>
                <a:latin typeface="Times New Roman" panose="02020603050405020304" pitchFamily="18" charset="0"/>
                <a:cs typeface="Times New Roman" panose="02020603050405020304" pitchFamily="18" charset="0"/>
              </a:rPr>
              <a:t>n</a:t>
            </a:r>
            <a:r>
              <a:rPr lang="en-US" altLang="zh-CN" dirty="0">
                <a:solidFill>
                  <a:schemeClr val="accent2"/>
                </a:solidFill>
                <a:latin typeface="Times New Roman" panose="02020603050405020304" pitchFamily="18" charset="0"/>
                <a:cs typeface="Times New Roman" panose="02020603050405020304" pitchFamily="18" charset="0"/>
              </a:rPr>
              <a:t>+</a:t>
            </a:r>
            <a:r>
              <a:rPr lang="en-US" altLang="zh-CN" i="1" dirty="0">
                <a:solidFill>
                  <a:schemeClr val="accent2"/>
                </a:solidFill>
                <a:latin typeface="Times New Roman" panose="02020603050405020304" pitchFamily="18" charset="0"/>
                <a:cs typeface="Times New Roman" panose="02020603050405020304" pitchFamily="18" charset="0"/>
              </a:rPr>
              <a:t>o</a:t>
            </a:r>
            <a:r>
              <a:rPr lang="en-US" altLang="zh-CN" dirty="0">
                <a:solidFill>
                  <a:schemeClr val="accent2"/>
                </a:solidFill>
                <a:latin typeface="Times New Roman" panose="02020603050405020304" pitchFamily="18" charset="0"/>
                <a:cs typeface="Times New Roman" panose="02020603050405020304" pitchFamily="18" charset="0"/>
              </a:rPr>
              <a:t>(</a:t>
            </a:r>
            <a:r>
              <a:rPr lang="en-US" altLang="zh-CN" i="1" dirty="0">
                <a:solidFill>
                  <a:schemeClr val="accent2"/>
                </a:solidFill>
                <a:latin typeface="Times New Roman" panose="02020603050405020304" pitchFamily="18" charset="0"/>
                <a:cs typeface="Times New Roman" panose="02020603050405020304" pitchFamily="18" charset="0"/>
              </a:rPr>
              <a:t>n</a:t>
            </a:r>
            <a:r>
              <a:rPr lang="en-US" altLang="zh-CN" dirty="0">
                <a:solidFill>
                  <a:schemeClr val="accent2"/>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by Bent and John (</a:t>
            </a:r>
            <a:r>
              <a:rPr lang="en-US" altLang="zh-CN" i="1" dirty="0">
                <a:latin typeface="Times New Roman" panose="02020603050405020304" pitchFamily="18" charset="0"/>
                <a:cs typeface="Times New Roman" panose="02020603050405020304" pitchFamily="18" charset="0"/>
              </a:rPr>
              <a:t>STOC</a:t>
            </a:r>
            <a:r>
              <a:rPr lang="en-US" altLang="zh-CN" dirty="0">
                <a:latin typeface="Times New Roman" panose="02020603050405020304" pitchFamily="18" charset="0"/>
                <a:cs typeface="Times New Roman" panose="02020603050405020304" pitchFamily="18" charset="0"/>
              </a:rPr>
              <a:t> 1985)</a:t>
            </a:r>
            <a:endParaRPr lang="en-US" altLang="zh-CN" dirty="0">
              <a:latin typeface="Times New Roman" panose="02020603050405020304" pitchFamily="18" charset="0"/>
              <a:cs typeface="Times New Roman" panose="02020603050405020304" pitchFamily="18" charset="0"/>
            </a:endParaRPr>
          </a:p>
          <a:p>
            <a:pPr lvl="1" eaLnBrk="1" hangingPunct="1"/>
            <a:r>
              <a:rPr lang="en-US" altLang="zh-CN" dirty="0">
                <a:solidFill>
                  <a:schemeClr val="accent2"/>
                </a:solidFill>
                <a:latin typeface="Times New Roman" panose="02020603050405020304" pitchFamily="18" charset="0"/>
                <a:cs typeface="Times New Roman" panose="02020603050405020304" pitchFamily="18" charset="0"/>
              </a:rPr>
              <a:t>(2+2</a:t>
            </a:r>
            <a:r>
              <a:rPr lang="en-US" altLang="zh-CN" baseline="30000" dirty="0">
                <a:solidFill>
                  <a:schemeClr val="accent2"/>
                </a:solidFill>
                <a:latin typeface="Times New Roman" panose="02020603050405020304" pitchFamily="18" charset="0"/>
                <a:cs typeface="Times New Roman" panose="02020603050405020304" pitchFamily="18" charset="0"/>
              </a:rPr>
              <a:t>-80</a:t>
            </a:r>
            <a:r>
              <a:rPr lang="en-US" altLang="zh-CN" dirty="0">
                <a:solidFill>
                  <a:schemeClr val="accent2"/>
                </a:solidFill>
                <a:latin typeface="Times New Roman" panose="02020603050405020304" pitchFamily="18" charset="0"/>
                <a:cs typeface="Times New Roman" panose="02020603050405020304" pitchFamily="18" charset="0"/>
              </a:rPr>
              <a:t>)</a:t>
            </a:r>
            <a:r>
              <a:rPr lang="en-US" altLang="zh-CN" i="1" dirty="0">
                <a:solidFill>
                  <a:schemeClr val="accent2"/>
                </a:solidFill>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by Dor and Zwick (</a:t>
            </a:r>
            <a:r>
              <a:rPr lang="en-US" altLang="zh-CN" i="1" dirty="0">
                <a:latin typeface="Times New Roman" panose="02020603050405020304" pitchFamily="18" charset="0"/>
                <a:cs typeface="Times New Roman" panose="02020603050405020304" pitchFamily="18" charset="0"/>
              </a:rPr>
              <a:t>FOCS</a:t>
            </a:r>
            <a:r>
              <a:rPr lang="en-US" altLang="zh-CN" dirty="0">
                <a:latin typeface="Times New Roman" panose="02020603050405020304" pitchFamily="18" charset="0"/>
                <a:cs typeface="Times New Roman" panose="02020603050405020304" pitchFamily="18" charset="0"/>
              </a:rPr>
              <a:t> 1996, </a:t>
            </a:r>
            <a:r>
              <a:rPr lang="en-US" altLang="zh-CN" i="1" dirty="0">
                <a:latin typeface="Times New Roman" panose="02020603050405020304" pitchFamily="18" charset="0"/>
                <a:cs typeface="Times New Roman" panose="02020603050405020304" pitchFamily="18" charset="0"/>
              </a:rPr>
              <a:t>SIAM Journal on Discrete Math</a:t>
            </a:r>
            <a:r>
              <a:rPr lang="en-US" altLang="zh-CN" dirty="0">
                <a:latin typeface="Times New Roman" panose="02020603050405020304" pitchFamily="18" charset="0"/>
                <a:cs typeface="Times New Roman" panose="02020603050405020304" pitchFamily="18" charset="0"/>
              </a:rPr>
              <a:t> 2001).</a:t>
            </a:r>
            <a:endParaRPr lang="en-US" altLang="zh-CN" dirty="0">
              <a:latin typeface="Times New Roman" panose="02020603050405020304" pitchFamily="18" charset="0"/>
              <a:ea typeface="Times New Roman" panose="02020603050405020304" pitchFamily="18" charset="0"/>
            </a:endParaRPr>
          </a:p>
        </p:txBody>
      </p:sp>
      <p:sp>
        <p:nvSpPr>
          <p:cNvPr id="71683" name="Rectangle 5"/>
          <p:cNvSpPr/>
          <p:nvPr/>
        </p:nvSpPr>
        <p:spPr>
          <a:xfrm>
            <a:off x="1905000" y="139700"/>
            <a:ext cx="6370638" cy="63341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4400" b="1" dirty="0">
                <a:solidFill>
                  <a:srgbClr val="558ED5"/>
                </a:solidFill>
                <a:latin typeface="黑体" panose="02010609060101010101" pitchFamily="49" charset="-122"/>
                <a:ea typeface="黑体" panose="02010609060101010101" pitchFamily="49" charset="-122"/>
              </a:rPr>
              <a:t>比较操作次数的上下界</a:t>
            </a:r>
            <a:endParaRPr lang="zh-CN" altLang="en-US" sz="4400" b="1" dirty="0">
              <a:solidFill>
                <a:srgbClr val="558ED5"/>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99"/>
          <p:cNvSpPr/>
          <p:nvPr/>
        </p:nvSpPr>
        <p:spPr>
          <a:xfrm>
            <a:off x="2700338" y="120650"/>
            <a:ext cx="6370637" cy="63341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4400" b="1" dirty="0">
                <a:solidFill>
                  <a:srgbClr val="558ED5"/>
                </a:solidFill>
                <a:latin typeface="黑体" panose="02010609060101010101" pitchFamily="49" charset="-122"/>
                <a:ea typeface="黑体" panose="02010609060101010101" pitchFamily="49" charset="-122"/>
              </a:rPr>
              <a:t>线性时间选择</a:t>
            </a:r>
            <a:endParaRPr lang="zh-CN" altLang="en-US" sz="4400" b="1" dirty="0">
              <a:solidFill>
                <a:srgbClr val="558ED5"/>
              </a:solidFill>
              <a:latin typeface="黑体" panose="02010609060101010101" pitchFamily="49" charset="-122"/>
              <a:ea typeface="黑体" panose="02010609060101010101" pitchFamily="49" charset="-122"/>
            </a:endParaRPr>
          </a:p>
        </p:txBody>
      </p:sp>
      <p:sp>
        <p:nvSpPr>
          <p:cNvPr id="38916" name="Text Box 202"/>
          <p:cNvSpPr txBox="1">
            <a:spLocks noChangeArrowheads="1"/>
          </p:cNvSpPr>
          <p:nvPr/>
        </p:nvSpPr>
        <p:spPr bwMode="auto">
          <a:xfrm>
            <a:off x="736600" y="1295400"/>
            <a:ext cx="81375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Times New Roman" panose="02020603050405020304" pitchFamily="18" charset="0"/>
              <a:buChar char="–"/>
              <a:defRPr/>
            </a:pPr>
            <a:r>
              <a:rPr kumimoji="1"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本节讨论如何在</a:t>
            </a:r>
            <a:r>
              <a:rPr kumimoji="1"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O</a:t>
            </a:r>
            <a:r>
              <a:rPr kumimoji="1"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a:t>
            </a:r>
            <a:r>
              <a:rPr kumimoji="1"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n</a:t>
            </a:r>
            <a:r>
              <a:rPr kumimoji="1"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a:t>
            </a:r>
            <a:r>
              <a:rPr kumimoji="1"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时间内从</a:t>
            </a:r>
            <a:r>
              <a:rPr kumimoji="1"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n</a:t>
            </a:r>
            <a:r>
              <a:rPr kumimoji="1"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个不同的数中选取第</a:t>
            </a:r>
            <a:r>
              <a:rPr kumimoji="1" lang="en-US" altLang="zh-CN" sz="3200" b="1" i="1" u="none" strike="noStrike" kern="1200" cap="none" spc="0" normalizeH="0" baseline="0" noProof="0" dirty="0" err="1">
                <a:ln>
                  <a:noFill/>
                </a:ln>
                <a:solidFill>
                  <a:schemeClr val="accent2"/>
                </a:solidFill>
                <a:effectLst/>
                <a:uLnTx/>
                <a:uFillTx/>
                <a:latin typeface="Times New Roman" panose="02020603050405020304" pitchFamily="18" charset="0"/>
                <a:ea typeface="+mn-ea"/>
                <a:cs typeface="Times New Roman" panose="02020603050405020304" pitchFamily="18" charset="0"/>
              </a:rPr>
              <a:t>i</a:t>
            </a:r>
            <a:r>
              <a:rPr kumimoji="1"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大的元素</a:t>
            </a:r>
            <a:endParaRPr kumimoji="1"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 typeface="Times New Roman" panose="02020603050405020304" pitchFamily="18" charset="0"/>
              <a:buChar char="–"/>
              <a:defRPr/>
            </a:pPr>
            <a:r>
              <a:rPr kumimoji="1"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中位数问题也就解决了，因为选取中位数即选择第</a:t>
            </a:r>
            <a:r>
              <a:rPr kumimoji="1"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n</a:t>
            </a:r>
            <a:r>
              <a:rPr kumimoji="1"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/2-</a:t>
            </a:r>
            <a:r>
              <a:rPr kumimoji="1"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大的元素</a:t>
            </a:r>
            <a:endParaRPr kumimoji="1"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endParaRPr>
          </a:p>
        </p:txBody>
      </p:sp>
      <p:sp>
        <p:nvSpPr>
          <p:cNvPr id="38917" name="Text Box 203"/>
          <p:cNvSpPr txBox="1">
            <a:spLocks noChangeArrowheads="1"/>
          </p:cNvSpPr>
          <p:nvPr/>
        </p:nvSpPr>
        <p:spPr bwMode="auto">
          <a:xfrm>
            <a:off x="628650" y="4419600"/>
            <a:ext cx="83534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Input:</a:t>
            </a:r>
            <a:r>
              <a:rPr kumimoji="1"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   </a:t>
            </a:r>
            <a:r>
              <a:rPr kumimoji="1" lang="en-US" altLang="zh-CN" sz="28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n</a:t>
            </a:r>
            <a:r>
              <a:rPr kumimoji="1"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个</a:t>
            </a:r>
            <a:r>
              <a:rPr kumimoji="1" lang="en-US" altLang="zh-CN"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a:t>
            </a:r>
            <a:r>
              <a:rPr kumimoji="1"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不同</a:t>
            </a:r>
            <a:r>
              <a:rPr kumimoji="1" lang="en-US" altLang="zh-CN"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a:t>
            </a:r>
            <a:r>
              <a:rPr kumimoji="1"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数构成的集合</a:t>
            </a:r>
            <a:r>
              <a:rPr kumimoji="1" lang="en-US" altLang="zh-CN" sz="28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X</a:t>
            </a:r>
            <a:r>
              <a:rPr kumimoji="1" lang="en-US" altLang="zh-CN"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a:t>
            </a:r>
            <a:r>
              <a:rPr kumimoji="1"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整数</a:t>
            </a:r>
            <a:r>
              <a:rPr kumimoji="1" lang="en-US" altLang="zh-CN" sz="2800" b="1" i="1" u="none" strike="noStrike" kern="1200" cap="none" spc="0" normalizeH="0" baseline="0" noProof="0" dirty="0" err="1">
                <a:ln>
                  <a:noFill/>
                </a:ln>
                <a:solidFill>
                  <a:srgbClr val="800000"/>
                </a:solidFill>
                <a:effectLst/>
                <a:uLnTx/>
                <a:uFillTx/>
                <a:latin typeface="Times New Roman" panose="02020603050405020304" pitchFamily="18" charset="0"/>
                <a:ea typeface="+mn-ea"/>
                <a:cs typeface="Times New Roman" panose="02020603050405020304" pitchFamily="18" charset="0"/>
              </a:rPr>
              <a:t>i</a:t>
            </a:r>
            <a:r>
              <a:rPr kumimoji="1" lang="en-US" altLang="zh-CN"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a:t>
            </a:r>
            <a:r>
              <a:rPr kumimoji="1"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其中</a:t>
            </a:r>
            <a:r>
              <a:rPr kumimoji="1" lang="en-US" altLang="zh-CN"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1</a:t>
            </a:r>
            <a:r>
              <a:rPr kumimoji="1" lang="en-US" altLang="zh-CN"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8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i</a:t>
            </a:r>
            <a:r>
              <a:rPr kumimoji="1" lang="en-US" altLang="zh-CN"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8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n</a:t>
            </a:r>
            <a:endParaRPr kumimoji="1" lang="en-US" altLang="zh-CN" sz="28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Output:</a:t>
            </a:r>
            <a:r>
              <a:rPr kumimoji="1"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 </a:t>
            </a:r>
            <a:r>
              <a:rPr kumimoji="1" lang="en-US" altLang="zh-CN" sz="2800" b="1" i="1" u="none" strike="noStrike" kern="1200" cap="none" spc="0" normalizeH="0" baseline="0" noProof="0" dirty="0" err="1">
                <a:ln>
                  <a:noFill/>
                </a:ln>
                <a:solidFill>
                  <a:srgbClr val="800000"/>
                </a:solidFill>
                <a:effectLst/>
                <a:uLnTx/>
                <a:uFillTx/>
                <a:latin typeface="Times New Roman" panose="02020603050405020304" pitchFamily="18" charset="0"/>
                <a:ea typeface="+mn-ea"/>
                <a:cs typeface="Times New Roman" panose="02020603050405020304" pitchFamily="18" charset="0"/>
              </a:rPr>
              <a:t>x</a:t>
            </a:r>
            <a:r>
              <a:rPr kumimoji="1" lang="en-US" altLang="zh-CN" sz="2800" b="1" i="0" u="none" strike="noStrike" kern="1200" cap="none" spc="0" normalizeH="0" baseline="0" noProof="0" dirty="0" err="1">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800" b="1" i="1" u="none" strike="noStrike" kern="1200" cap="none" spc="0" normalizeH="0" baseline="0" noProof="0" dirty="0" err="1">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X</a:t>
            </a:r>
            <a:r>
              <a:rPr kumimoji="1"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使得</a:t>
            </a:r>
            <a:r>
              <a:rPr kumimoji="1" lang="en-US" altLang="zh-CN" sz="28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X</a:t>
            </a:r>
            <a:r>
              <a:rPr kumimoji="1"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中恰有</a:t>
            </a:r>
            <a:r>
              <a:rPr kumimoji="1" lang="en-US" altLang="zh-CN" sz="28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i</a:t>
            </a:r>
            <a:r>
              <a:rPr kumimoji="1" lang="en-US" altLang="zh-CN"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-1</a:t>
            </a:r>
            <a:r>
              <a:rPr kumimoji="1"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个元素小于</a:t>
            </a:r>
            <a:r>
              <a:rPr kumimoji="1" lang="en-US" altLang="zh-CN" sz="28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x</a:t>
            </a:r>
            <a:endParaRPr kumimoji="1" lang="en-US" altLang="zh-CN" sz="28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 calcmode="lin" valueType="num">
                                      <p:cBhvr additive="base">
                                        <p:cTn id="7" dur="500" fill="hold"/>
                                        <p:tgtEl>
                                          <p:spTgt spid="38917"/>
                                        </p:tgtEl>
                                        <p:attrNameLst>
                                          <p:attrName>ppt_x</p:attrName>
                                        </p:attrNameLst>
                                      </p:cBhvr>
                                      <p:tavLst>
                                        <p:tav tm="0">
                                          <p:val>
                                            <p:strVal val="#ppt_x"/>
                                          </p:val>
                                        </p:tav>
                                        <p:tav tm="100000">
                                          <p:val>
                                            <p:strVal val="#ppt_x"/>
                                          </p:val>
                                        </p:tav>
                                      </p:tavLst>
                                    </p:anim>
                                    <p:anim calcmode="lin" valueType="num">
                                      <p:cBhvr additive="base">
                                        <p:cTn id="8" dur="500" fill="hold"/>
                                        <p:tgtEl>
                                          <p:spTgt spid="389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ChangeArrowheads="1"/>
          </p:cNvSpPr>
          <p:nvPr/>
        </p:nvSpPr>
        <p:spPr bwMode="auto">
          <a:xfrm>
            <a:off x="468313" y="260350"/>
            <a:ext cx="8496300" cy="626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一般情况下，假设含</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a:t>
            </a: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个记录的序列为</a:t>
            </a:r>
            <a:endPar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342900" marR="0" lvl="0" indent="-342900" algn="l" defTabSz="914400" rtl="0" eaLnBrk="1" fontAlgn="base" latinLnBrk="0" hangingPunct="1">
              <a:lnSpc>
                <a:spcPct val="130000"/>
              </a:lnSpc>
              <a:spcBef>
                <a:spcPct val="2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2400" b="1" i="0"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2400" b="1" i="0"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2400" b="1" i="1"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30000"/>
              </a:lnSpc>
              <a:spcBef>
                <a:spcPct val="20000"/>
              </a:spcBef>
              <a:spcAft>
                <a:spcPct val="0"/>
              </a:spcAft>
              <a:buClrTx/>
              <a:buSzTx/>
              <a:buFontTx/>
              <a:buNone/>
              <a:defRPr/>
            </a:pP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其相应的关键字序列为</a:t>
            </a:r>
            <a:endPar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130000"/>
              </a:lnSpc>
              <a:spcBef>
                <a:spcPct val="2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K</a:t>
            </a:r>
            <a:r>
              <a:rPr kumimoji="1" lang="en-US" altLang="zh-CN" sz="2400" b="1" i="0"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K</a:t>
            </a:r>
            <a:r>
              <a:rPr kumimoji="1" lang="en-US" altLang="zh-CN" sz="2400" b="1" i="0"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K</a:t>
            </a:r>
            <a:r>
              <a:rPr kumimoji="1" lang="en-US" altLang="zh-CN" sz="2400" b="1" i="1"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30000"/>
              </a:lnSpc>
              <a:spcBef>
                <a:spcPct val="2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这些关键字相互之间可以进行比较，即在它们之间存在着这样一个关系</a:t>
            </a:r>
            <a:endPar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130000"/>
              </a:lnSpc>
              <a:spcBef>
                <a:spcPct val="2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K</a:t>
            </a:r>
            <a:r>
              <a:rPr kumimoji="1" lang="en-US" altLang="zh-CN" sz="2400" b="1" i="1"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p1</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K</a:t>
            </a:r>
            <a:r>
              <a:rPr kumimoji="1" lang="en-US" altLang="zh-CN" sz="2400" b="1" i="1"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p2</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K</a:t>
            </a:r>
            <a:r>
              <a:rPr kumimoji="1" lang="en-US" altLang="zh-CN" sz="2400" b="1" i="1"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pn</a:t>
            </a:r>
            <a:endParaRPr kumimoji="1" lang="en-US" altLang="zh-CN" sz="2400" b="1" i="1"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30000"/>
              </a:lnSpc>
              <a:spcBef>
                <a:spcPct val="2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按此固有关系将式</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(1)</a:t>
            </a: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的记录序列重新排列为</a:t>
            </a:r>
            <a:endPar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130000"/>
              </a:lnSpc>
              <a:spcBef>
                <a:spcPct val="2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2400" b="1" i="1"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p1</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2400" b="1" i="1"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p2</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2400" b="1" i="1"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pn</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30000"/>
              </a:lnSpc>
              <a:spcBef>
                <a:spcPct val="20000"/>
              </a:spcBef>
              <a:spcAft>
                <a:spcPct val="0"/>
              </a:spcAft>
              <a:buClrTx/>
              <a:buSzTx/>
              <a:buFontTx/>
              <a:buNone/>
              <a:defRPr/>
            </a:pP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的操作称作排序 </a:t>
            </a:r>
            <a:endPar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a:xfrm>
            <a:off x="684213" y="917575"/>
            <a:ext cx="7772400" cy="1143000"/>
          </a:xfrm>
        </p:spPr>
        <p:txBody>
          <a:bodyPr vert="horz" wrap="square" lIns="91440" tIns="45720" rIns="91440" bIns="45720" anchor="ctr"/>
          <a:lstStyle/>
          <a:p>
            <a:pPr algn="l" eaLnBrk="1" hangingPunct="1"/>
            <a:r>
              <a:rPr lang="zh-CN" altLang="en-US" sz="4000" b="1" dirty="0">
                <a:solidFill>
                  <a:srgbClr val="FF0000"/>
                </a:solidFill>
                <a:ea typeface="华文行楷" panose="02010800040101010101" pitchFamily="2" charset="-122"/>
              </a:rPr>
              <a:t>第一步</a:t>
            </a:r>
            <a:r>
              <a:rPr lang="en-US" altLang="zh-CN" sz="4000" b="1" dirty="0">
                <a:solidFill>
                  <a:schemeClr val="accent2"/>
                </a:solidFill>
                <a:ea typeface="华文行楷" panose="02010800040101010101" pitchFamily="2" charset="-122"/>
              </a:rPr>
              <a:t>:   </a:t>
            </a:r>
            <a:r>
              <a:rPr lang="zh-CN" altLang="en-US" sz="3200" b="1" dirty="0">
                <a:solidFill>
                  <a:schemeClr val="accent2"/>
                </a:solidFill>
                <a:ea typeface="华文行楷" panose="02010800040101010101" pitchFamily="2" charset="-122"/>
              </a:rPr>
              <a:t>分组，每组</a:t>
            </a:r>
            <a:r>
              <a:rPr lang="en-US" altLang="zh-CN" sz="3200" b="1" dirty="0">
                <a:solidFill>
                  <a:schemeClr val="accent2"/>
                </a:solidFill>
                <a:ea typeface="华文行楷" panose="02010800040101010101" pitchFamily="2" charset="-122"/>
              </a:rPr>
              <a:t>5</a:t>
            </a:r>
            <a:r>
              <a:rPr lang="zh-CN" altLang="en-US" sz="3200" b="1" dirty="0">
                <a:solidFill>
                  <a:schemeClr val="accent2"/>
                </a:solidFill>
                <a:ea typeface="华文行楷" panose="02010800040101010101" pitchFamily="2" charset="-122"/>
              </a:rPr>
              <a:t>个数</a:t>
            </a:r>
            <a:br>
              <a:rPr lang="zh-CN" altLang="en-US" sz="3200" b="1" dirty="0">
                <a:solidFill>
                  <a:schemeClr val="accent2"/>
                </a:solidFill>
                <a:ea typeface="华文行楷" panose="02010800040101010101" pitchFamily="2" charset="-122"/>
              </a:rPr>
            </a:br>
            <a:r>
              <a:rPr lang="zh-CN" altLang="en-US" sz="3200" b="1" dirty="0">
                <a:solidFill>
                  <a:schemeClr val="accent2"/>
                </a:solidFill>
                <a:ea typeface="华文行楷" panose="02010800040101010101" pitchFamily="2" charset="-122"/>
              </a:rPr>
              <a:t>                    最后一组可能少于</a:t>
            </a:r>
            <a:r>
              <a:rPr lang="en-US" altLang="zh-CN" sz="3200" b="1" dirty="0">
                <a:solidFill>
                  <a:schemeClr val="accent2"/>
                </a:solidFill>
                <a:ea typeface="华文行楷" panose="02010800040101010101" pitchFamily="2" charset="-122"/>
              </a:rPr>
              <a:t>5</a:t>
            </a:r>
            <a:r>
              <a:rPr lang="zh-CN" altLang="en-US" sz="3200" b="1" dirty="0">
                <a:solidFill>
                  <a:schemeClr val="accent2"/>
                </a:solidFill>
                <a:ea typeface="华文行楷" panose="02010800040101010101" pitchFamily="2" charset="-122"/>
              </a:rPr>
              <a:t>个数</a:t>
            </a:r>
            <a:endParaRPr lang="zh-CN" altLang="en-US" sz="3200" b="1" dirty="0">
              <a:solidFill>
                <a:schemeClr val="accent2"/>
              </a:solidFill>
              <a:ea typeface="华文行楷" panose="02010800040101010101" pitchFamily="2" charset="-122"/>
            </a:endParaRPr>
          </a:p>
        </p:txBody>
      </p:sp>
      <p:grpSp>
        <p:nvGrpSpPr>
          <p:cNvPr id="39939" name="Group 3"/>
          <p:cNvGrpSpPr/>
          <p:nvPr/>
        </p:nvGrpSpPr>
        <p:grpSpPr>
          <a:xfrm>
            <a:off x="1187450" y="2636838"/>
            <a:ext cx="6337300" cy="3024187"/>
            <a:chOff x="0" y="0"/>
            <a:chExt cx="3992" cy="1905"/>
          </a:xfrm>
        </p:grpSpPr>
        <p:grpSp>
          <p:nvGrpSpPr>
            <p:cNvPr id="73736" name="Group 4"/>
            <p:cNvGrpSpPr/>
            <p:nvPr/>
          </p:nvGrpSpPr>
          <p:grpSpPr>
            <a:xfrm>
              <a:off x="0" y="0"/>
              <a:ext cx="227" cy="1905"/>
              <a:chOff x="0" y="0"/>
              <a:chExt cx="227" cy="1905"/>
            </a:xfrm>
          </p:grpSpPr>
          <p:sp>
            <p:nvSpPr>
              <p:cNvPr id="73785" name="Oval 4"/>
              <p:cNvSpPr/>
              <p:nvPr/>
            </p:nvSpPr>
            <p:spPr>
              <a:xfrm>
                <a:off x="0" y="0"/>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86" name="Oval 5"/>
              <p:cNvSpPr/>
              <p:nvPr/>
            </p:nvSpPr>
            <p:spPr>
              <a:xfrm>
                <a:off x="0" y="41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87" name="Oval 6"/>
              <p:cNvSpPr/>
              <p:nvPr/>
            </p:nvSpPr>
            <p:spPr>
              <a:xfrm>
                <a:off x="0" y="83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88" name="Oval 7"/>
              <p:cNvSpPr/>
              <p:nvPr/>
            </p:nvSpPr>
            <p:spPr>
              <a:xfrm>
                <a:off x="0" y="125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89" name="Oval 8"/>
              <p:cNvSpPr/>
              <p:nvPr/>
            </p:nvSpPr>
            <p:spPr>
              <a:xfrm>
                <a:off x="0" y="167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grpSp>
          <p:nvGrpSpPr>
            <p:cNvPr id="73737" name="Group 10"/>
            <p:cNvGrpSpPr/>
            <p:nvPr/>
          </p:nvGrpSpPr>
          <p:grpSpPr>
            <a:xfrm>
              <a:off x="470" y="0"/>
              <a:ext cx="227" cy="1905"/>
              <a:chOff x="0" y="0"/>
              <a:chExt cx="227" cy="1905"/>
            </a:xfrm>
          </p:grpSpPr>
          <p:sp>
            <p:nvSpPr>
              <p:cNvPr id="73780" name="Oval 10"/>
              <p:cNvSpPr/>
              <p:nvPr/>
            </p:nvSpPr>
            <p:spPr>
              <a:xfrm>
                <a:off x="0" y="0"/>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81" name="Oval 11"/>
              <p:cNvSpPr/>
              <p:nvPr/>
            </p:nvSpPr>
            <p:spPr>
              <a:xfrm>
                <a:off x="0" y="41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82" name="Oval 12"/>
              <p:cNvSpPr/>
              <p:nvPr/>
            </p:nvSpPr>
            <p:spPr>
              <a:xfrm>
                <a:off x="0" y="83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83" name="Oval 13"/>
              <p:cNvSpPr/>
              <p:nvPr/>
            </p:nvSpPr>
            <p:spPr>
              <a:xfrm>
                <a:off x="0" y="125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84" name="Oval 14"/>
              <p:cNvSpPr/>
              <p:nvPr/>
            </p:nvSpPr>
            <p:spPr>
              <a:xfrm>
                <a:off x="0" y="167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grpSp>
          <p:nvGrpSpPr>
            <p:cNvPr id="73738" name="Group 16"/>
            <p:cNvGrpSpPr/>
            <p:nvPr/>
          </p:nvGrpSpPr>
          <p:grpSpPr>
            <a:xfrm>
              <a:off x="941" y="0"/>
              <a:ext cx="227" cy="1905"/>
              <a:chOff x="0" y="0"/>
              <a:chExt cx="227" cy="1905"/>
            </a:xfrm>
          </p:grpSpPr>
          <p:sp>
            <p:nvSpPr>
              <p:cNvPr id="73775" name="Oval 16"/>
              <p:cNvSpPr/>
              <p:nvPr/>
            </p:nvSpPr>
            <p:spPr>
              <a:xfrm>
                <a:off x="0" y="0"/>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76" name="Oval 17"/>
              <p:cNvSpPr/>
              <p:nvPr/>
            </p:nvSpPr>
            <p:spPr>
              <a:xfrm>
                <a:off x="0" y="41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77" name="Oval 18"/>
              <p:cNvSpPr/>
              <p:nvPr/>
            </p:nvSpPr>
            <p:spPr>
              <a:xfrm>
                <a:off x="0" y="83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78" name="Oval 19"/>
              <p:cNvSpPr/>
              <p:nvPr/>
            </p:nvSpPr>
            <p:spPr>
              <a:xfrm>
                <a:off x="0" y="125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79" name="Oval 20"/>
              <p:cNvSpPr/>
              <p:nvPr/>
            </p:nvSpPr>
            <p:spPr>
              <a:xfrm>
                <a:off x="0" y="167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grpSp>
          <p:nvGrpSpPr>
            <p:cNvPr id="73739" name="Group 22"/>
            <p:cNvGrpSpPr/>
            <p:nvPr/>
          </p:nvGrpSpPr>
          <p:grpSpPr>
            <a:xfrm>
              <a:off x="1411" y="0"/>
              <a:ext cx="227" cy="1905"/>
              <a:chOff x="0" y="0"/>
              <a:chExt cx="227" cy="1905"/>
            </a:xfrm>
          </p:grpSpPr>
          <p:sp>
            <p:nvSpPr>
              <p:cNvPr id="73770" name="Oval 22"/>
              <p:cNvSpPr/>
              <p:nvPr/>
            </p:nvSpPr>
            <p:spPr>
              <a:xfrm>
                <a:off x="0" y="0"/>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71" name="Oval 23"/>
              <p:cNvSpPr/>
              <p:nvPr/>
            </p:nvSpPr>
            <p:spPr>
              <a:xfrm>
                <a:off x="0" y="41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72" name="Oval 24"/>
              <p:cNvSpPr/>
              <p:nvPr/>
            </p:nvSpPr>
            <p:spPr>
              <a:xfrm>
                <a:off x="0" y="83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73" name="Oval 25"/>
              <p:cNvSpPr/>
              <p:nvPr/>
            </p:nvSpPr>
            <p:spPr>
              <a:xfrm>
                <a:off x="0" y="125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74" name="Oval 26"/>
              <p:cNvSpPr/>
              <p:nvPr/>
            </p:nvSpPr>
            <p:spPr>
              <a:xfrm>
                <a:off x="0" y="167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grpSp>
          <p:nvGrpSpPr>
            <p:cNvPr id="73740" name="Group 28"/>
            <p:cNvGrpSpPr/>
            <p:nvPr/>
          </p:nvGrpSpPr>
          <p:grpSpPr>
            <a:xfrm>
              <a:off x="1882" y="0"/>
              <a:ext cx="227" cy="1905"/>
              <a:chOff x="0" y="0"/>
              <a:chExt cx="227" cy="1905"/>
            </a:xfrm>
          </p:grpSpPr>
          <p:sp>
            <p:nvSpPr>
              <p:cNvPr id="73765" name="Oval 28"/>
              <p:cNvSpPr/>
              <p:nvPr/>
            </p:nvSpPr>
            <p:spPr>
              <a:xfrm>
                <a:off x="0" y="0"/>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66" name="Oval 29"/>
              <p:cNvSpPr/>
              <p:nvPr/>
            </p:nvSpPr>
            <p:spPr>
              <a:xfrm>
                <a:off x="0" y="41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67" name="Oval 30"/>
              <p:cNvSpPr/>
              <p:nvPr/>
            </p:nvSpPr>
            <p:spPr>
              <a:xfrm>
                <a:off x="0" y="83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68" name="Oval 31"/>
              <p:cNvSpPr/>
              <p:nvPr/>
            </p:nvSpPr>
            <p:spPr>
              <a:xfrm>
                <a:off x="0" y="125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69" name="Oval 32"/>
              <p:cNvSpPr/>
              <p:nvPr/>
            </p:nvSpPr>
            <p:spPr>
              <a:xfrm>
                <a:off x="0" y="167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grpSp>
          <p:nvGrpSpPr>
            <p:cNvPr id="73741" name="Group 34"/>
            <p:cNvGrpSpPr/>
            <p:nvPr/>
          </p:nvGrpSpPr>
          <p:grpSpPr>
            <a:xfrm>
              <a:off x="2353" y="0"/>
              <a:ext cx="227" cy="1905"/>
              <a:chOff x="0" y="0"/>
              <a:chExt cx="227" cy="1905"/>
            </a:xfrm>
          </p:grpSpPr>
          <p:sp>
            <p:nvSpPr>
              <p:cNvPr id="73760" name="Oval 34"/>
              <p:cNvSpPr/>
              <p:nvPr/>
            </p:nvSpPr>
            <p:spPr>
              <a:xfrm>
                <a:off x="0" y="0"/>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61" name="Oval 35"/>
              <p:cNvSpPr/>
              <p:nvPr/>
            </p:nvSpPr>
            <p:spPr>
              <a:xfrm>
                <a:off x="0" y="41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62" name="Oval 36"/>
              <p:cNvSpPr/>
              <p:nvPr/>
            </p:nvSpPr>
            <p:spPr>
              <a:xfrm>
                <a:off x="0" y="83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63" name="Oval 37"/>
              <p:cNvSpPr/>
              <p:nvPr/>
            </p:nvSpPr>
            <p:spPr>
              <a:xfrm>
                <a:off x="0" y="125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64" name="Oval 38"/>
              <p:cNvSpPr/>
              <p:nvPr/>
            </p:nvSpPr>
            <p:spPr>
              <a:xfrm>
                <a:off x="0" y="167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grpSp>
          <p:nvGrpSpPr>
            <p:cNvPr id="73742" name="Group 40"/>
            <p:cNvGrpSpPr/>
            <p:nvPr/>
          </p:nvGrpSpPr>
          <p:grpSpPr>
            <a:xfrm>
              <a:off x="2823" y="0"/>
              <a:ext cx="227" cy="1905"/>
              <a:chOff x="0" y="0"/>
              <a:chExt cx="227" cy="1905"/>
            </a:xfrm>
          </p:grpSpPr>
          <p:sp>
            <p:nvSpPr>
              <p:cNvPr id="73755" name="Oval 40"/>
              <p:cNvSpPr/>
              <p:nvPr/>
            </p:nvSpPr>
            <p:spPr>
              <a:xfrm>
                <a:off x="0" y="0"/>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56" name="Oval 41"/>
              <p:cNvSpPr/>
              <p:nvPr/>
            </p:nvSpPr>
            <p:spPr>
              <a:xfrm>
                <a:off x="0" y="41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57" name="Oval 42"/>
              <p:cNvSpPr/>
              <p:nvPr/>
            </p:nvSpPr>
            <p:spPr>
              <a:xfrm>
                <a:off x="0" y="83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58" name="Oval 43"/>
              <p:cNvSpPr/>
              <p:nvPr/>
            </p:nvSpPr>
            <p:spPr>
              <a:xfrm>
                <a:off x="0" y="125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59" name="Oval 44"/>
              <p:cNvSpPr/>
              <p:nvPr/>
            </p:nvSpPr>
            <p:spPr>
              <a:xfrm>
                <a:off x="0" y="167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grpSp>
          <p:nvGrpSpPr>
            <p:cNvPr id="73743" name="Group 46"/>
            <p:cNvGrpSpPr/>
            <p:nvPr/>
          </p:nvGrpSpPr>
          <p:grpSpPr>
            <a:xfrm>
              <a:off x="3294" y="0"/>
              <a:ext cx="227" cy="1905"/>
              <a:chOff x="0" y="0"/>
              <a:chExt cx="227" cy="1905"/>
            </a:xfrm>
          </p:grpSpPr>
          <p:sp>
            <p:nvSpPr>
              <p:cNvPr id="73750" name="Oval 46"/>
              <p:cNvSpPr/>
              <p:nvPr/>
            </p:nvSpPr>
            <p:spPr>
              <a:xfrm>
                <a:off x="0" y="0"/>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51" name="Oval 47"/>
              <p:cNvSpPr/>
              <p:nvPr/>
            </p:nvSpPr>
            <p:spPr>
              <a:xfrm>
                <a:off x="0" y="41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52" name="Oval 48"/>
              <p:cNvSpPr/>
              <p:nvPr/>
            </p:nvSpPr>
            <p:spPr>
              <a:xfrm>
                <a:off x="0" y="83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53" name="Oval 49"/>
              <p:cNvSpPr/>
              <p:nvPr/>
            </p:nvSpPr>
            <p:spPr>
              <a:xfrm>
                <a:off x="0" y="125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54" name="Oval 50"/>
              <p:cNvSpPr/>
              <p:nvPr/>
            </p:nvSpPr>
            <p:spPr>
              <a:xfrm>
                <a:off x="0" y="167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grpSp>
          <p:nvGrpSpPr>
            <p:cNvPr id="73744" name="Group 52"/>
            <p:cNvGrpSpPr/>
            <p:nvPr/>
          </p:nvGrpSpPr>
          <p:grpSpPr>
            <a:xfrm>
              <a:off x="3765" y="0"/>
              <a:ext cx="227" cy="1905"/>
              <a:chOff x="0" y="0"/>
              <a:chExt cx="227" cy="1905"/>
            </a:xfrm>
          </p:grpSpPr>
          <p:sp>
            <p:nvSpPr>
              <p:cNvPr id="73745" name="Oval 52"/>
              <p:cNvSpPr/>
              <p:nvPr/>
            </p:nvSpPr>
            <p:spPr>
              <a:xfrm>
                <a:off x="0" y="0"/>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46" name="Oval 53"/>
              <p:cNvSpPr/>
              <p:nvPr/>
            </p:nvSpPr>
            <p:spPr>
              <a:xfrm>
                <a:off x="0" y="41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47" name="Oval 54"/>
              <p:cNvSpPr/>
              <p:nvPr/>
            </p:nvSpPr>
            <p:spPr>
              <a:xfrm>
                <a:off x="0" y="83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48" name="Oval 55"/>
              <p:cNvSpPr/>
              <p:nvPr/>
            </p:nvSpPr>
            <p:spPr>
              <a:xfrm>
                <a:off x="0" y="125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49" name="Oval 56"/>
              <p:cNvSpPr/>
              <p:nvPr/>
            </p:nvSpPr>
            <p:spPr>
              <a:xfrm>
                <a:off x="0" y="167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grpSp>
      <p:sp>
        <p:nvSpPr>
          <p:cNvPr id="73732" name="Rectangle 57"/>
          <p:cNvSpPr/>
          <p:nvPr/>
        </p:nvSpPr>
        <p:spPr>
          <a:xfrm>
            <a:off x="2663825" y="120650"/>
            <a:ext cx="6370638" cy="63341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4400" b="1" dirty="0">
                <a:solidFill>
                  <a:srgbClr val="558ED5"/>
                </a:solidFill>
                <a:latin typeface="黑体" panose="02010609060101010101" pitchFamily="49" charset="-122"/>
                <a:ea typeface="黑体" panose="02010609060101010101" pitchFamily="49" charset="-122"/>
              </a:rPr>
              <a:t>求解步骤</a:t>
            </a:r>
            <a:endParaRPr lang="zh-CN" altLang="en-US" sz="4400" b="1" dirty="0">
              <a:solidFill>
                <a:srgbClr val="558ED5"/>
              </a:solidFill>
              <a:latin typeface="黑体" panose="02010609060101010101" pitchFamily="49" charset="-122"/>
              <a:ea typeface="黑体" panose="02010609060101010101" pitchFamily="49" charset="-122"/>
            </a:endParaRPr>
          </a:p>
        </p:txBody>
      </p:sp>
      <p:sp>
        <p:nvSpPr>
          <p:cNvPr id="73733" name="Oval 60"/>
          <p:cNvSpPr/>
          <p:nvPr/>
        </p:nvSpPr>
        <p:spPr>
          <a:xfrm>
            <a:off x="7883525" y="2638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34" name="Oval 61"/>
          <p:cNvSpPr/>
          <p:nvPr/>
        </p:nvSpPr>
        <p:spPr>
          <a:xfrm>
            <a:off x="7883525" y="32861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35" name="Oval 62"/>
          <p:cNvSpPr/>
          <p:nvPr/>
        </p:nvSpPr>
        <p:spPr>
          <a:xfrm>
            <a:off x="7883525" y="40052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gtEl>
                                        <p:attrNameLst>
                                          <p:attrName>style.visibility</p:attrName>
                                        </p:attrNameLst>
                                      </p:cBhvr>
                                      <p:to>
                                        <p:strVal val="visible"/>
                                      </p:to>
                                    </p:set>
                                    <p:anim calcmode="lin" valueType="num">
                                      <p:cBhvr additive="base">
                                        <p:cTn id="7" dur="500" fill="hold"/>
                                        <p:tgtEl>
                                          <p:spTgt spid="39939"/>
                                        </p:tgtEl>
                                        <p:attrNameLst>
                                          <p:attrName>ppt_x</p:attrName>
                                        </p:attrNameLst>
                                      </p:cBhvr>
                                      <p:tavLst>
                                        <p:tav tm="0">
                                          <p:val>
                                            <p:strVal val="#ppt_x"/>
                                          </p:val>
                                        </p:tav>
                                        <p:tav tm="100000">
                                          <p:val>
                                            <p:strVal val="#ppt_x"/>
                                          </p:val>
                                        </p:tav>
                                      </p:tavLst>
                                    </p:anim>
                                    <p:anim calcmode="lin" valueType="num">
                                      <p:cBhvr additive="base">
                                        <p:cTn id="8" dur="500" fill="hold"/>
                                        <p:tgtEl>
                                          <p:spTgt spid="399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Oval 2"/>
          <p:cNvSpPr/>
          <p:nvPr/>
        </p:nvSpPr>
        <p:spPr>
          <a:xfrm>
            <a:off x="7164388"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55" name="Oval 3"/>
          <p:cNvSpPr/>
          <p:nvPr/>
        </p:nvSpPr>
        <p:spPr>
          <a:xfrm>
            <a:off x="7164388"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56" name="Oval 4"/>
          <p:cNvSpPr/>
          <p:nvPr/>
        </p:nvSpPr>
        <p:spPr>
          <a:xfrm>
            <a:off x="7164388" y="346551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57" name="Oval 5"/>
          <p:cNvSpPr/>
          <p:nvPr/>
        </p:nvSpPr>
        <p:spPr>
          <a:xfrm>
            <a:off x="7164388"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58" name="Oval 6"/>
          <p:cNvSpPr/>
          <p:nvPr/>
        </p:nvSpPr>
        <p:spPr>
          <a:xfrm>
            <a:off x="7164388"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40968" name="AutoShape 7"/>
          <p:cNvCxnSpPr>
            <a:stCxn id="74755" idx="6"/>
            <a:endCxn id="74754" idx="2"/>
          </p:cNvCxnSpPr>
          <p:nvPr/>
        </p:nvCxnSpPr>
        <p:spPr>
          <a:xfrm flipH="1" flipV="1">
            <a:off x="7164388"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0969" name="AutoShape 8"/>
          <p:cNvCxnSpPr>
            <a:stCxn id="74758" idx="6"/>
            <a:endCxn id="74757" idx="2"/>
          </p:cNvCxnSpPr>
          <p:nvPr/>
        </p:nvCxnSpPr>
        <p:spPr>
          <a:xfrm flipH="1" flipV="1">
            <a:off x="7164388"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0970" name="AutoShape 9"/>
          <p:cNvCxnSpPr>
            <a:stCxn id="74756" idx="6"/>
            <a:endCxn id="74755" idx="2"/>
          </p:cNvCxnSpPr>
          <p:nvPr/>
        </p:nvCxnSpPr>
        <p:spPr>
          <a:xfrm flipH="1" flipV="1">
            <a:off x="7164388"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0971" name="AutoShape 10"/>
          <p:cNvCxnSpPr>
            <a:stCxn id="74757" idx="6"/>
            <a:endCxn id="74756" idx="2"/>
          </p:cNvCxnSpPr>
          <p:nvPr/>
        </p:nvCxnSpPr>
        <p:spPr>
          <a:xfrm flipH="1" flipV="1">
            <a:off x="7164388"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0972" name="Rectangle 11"/>
          <p:cNvSpPr>
            <a:spLocks noGrp="1" noChangeArrowheads="1"/>
          </p:cNvSpPr>
          <p:nvPr>
            <p:ph type="title"/>
          </p:nvPr>
        </p:nvSpPr>
        <p:spPr>
          <a:xfrm>
            <a:off x="433388" y="457200"/>
            <a:ext cx="8277225" cy="11430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第二步</a:t>
            </a:r>
            <a:r>
              <a:rPr kumimoji="0" lang="en-US" altLang="zh-CN" sz="4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zh-CN" altLang="en-US" sz="32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mn-ea"/>
                <a:cs typeface="Times New Roman" panose="02020603050405020304" pitchFamily="18" charset="0"/>
              </a:rPr>
              <a:t>将</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每组数分别用</a:t>
            </a:r>
            <a:r>
              <a:rPr kumimoji="0" lang="en-US" altLang="zh-CN" sz="3200" b="1" i="0" u="none" strike="noStrike" kern="1200" cap="none" spc="0" normalizeH="0" baseline="0" noProof="0" dirty="0" err="1">
                <a:ln>
                  <a:noFill/>
                </a:ln>
                <a:solidFill>
                  <a:schemeClr val="accent2"/>
                </a:solidFill>
                <a:effectLst/>
                <a:uLnTx/>
                <a:uFillTx/>
                <a:latin typeface="Times New Roman" panose="02020603050405020304" pitchFamily="18" charset="0"/>
                <a:ea typeface="+mn-ea"/>
                <a:cs typeface="Times New Roman" panose="02020603050405020304" pitchFamily="18" charset="0"/>
              </a:rPr>
              <a:t>InsertionSort</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排序</a:t>
            </a:r>
            <a:b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b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                    </a:t>
            </a:r>
            <a:r>
              <a:rPr kumimoji="0" lang="zh-CN" altLang="en-US" sz="32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mn-ea"/>
                <a:cs typeface="Times New Roman" panose="02020603050405020304" pitchFamily="18" charset="0"/>
              </a:rPr>
              <a:t>选出</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每组元素的中位数</a:t>
            </a:r>
            <a:endPar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endParaRPr>
          </a:p>
        </p:txBody>
      </p:sp>
      <p:sp>
        <p:nvSpPr>
          <p:cNvPr id="74764" name="Oval 12"/>
          <p:cNvSpPr/>
          <p:nvPr/>
        </p:nvSpPr>
        <p:spPr>
          <a:xfrm>
            <a:off x="1187450"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65" name="Oval 13"/>
          <p:cNvSpPr/>
          <p:nvPr/>
        </p:nvSpPr>
        <p:spPr>
          <a:xfrm>
            <a:off x="1187450"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66" name="Oval 14"/>
          <p:cNvSpPr/>
          <p:nvPr/>
        </p:nvSpPr>
        <p:spPr>
          <a:xfrm>
            <a:off x="1187450" y="346551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67" name="Oval 15"/>
          <p:cNvSpPr/>
          <p:nvPr/>
        </p:nvSpPr>
        <p:spPr>
          <a:xfrm>
            <a:off x="1187450"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68" name="Oval 16"/>
          <p:cNvSpPr/>
          <p:nvPr/>
        </p:nvSpPr>
        <p:spPr>
          <a:xfrm>
            <a:off x="1187450"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40978" name="AutoShape 17"/>
          <p:cNvCxnSpPr>
            <a:stCxn id="74765" idx="6"/>
            <a:endCxn id="74764" idx="2"/>
          </p:cNvCxnSpPr>
          <p:nvPr/>
        </p:nvCxnSpPr>
        <p:spPr>
          <a:xfrm flipH="1" flipV="1">
            <a:off x="1187450"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0979" name="AutoShape 18"/>
          <p:cNvCxnSpPr>
            <a:stCxn id="74768" idx="6"/>
            <a:endCxn id="74767" idx="2"/>
          </p:cNvCxnSpPr>
          <p:nvPr/>
        </p:nvCxnSpPr>
        <p:spPr>
          <a:xfrm flipH="1" flipV="1">
            <a:off x="1187450"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0980" name="AutoShape 19"/>
          <p:cNvCxnSpPr>
            <a:stCxn id="74766" idx="6"/>
            <a:endCxn id="74765" idx="2"/>
          </p:cNvCxnSpPr>
          <p:nvPr/>
        </p:nvCxnSpPr>
        <p:spPr>
          <a:xfrm flipH="1" flipV="1">
            <a:off x="1187450"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0981" name="AutoShape 20"/>
          <p:cNvCxnSpPr>
            <a:stCxn id="74767" idx="6"/>
            <a:endCxn id="74766" idx="2"/>
          </p:cNvCxnSpPr>
          <p:nvPr/>
        </p:nvCxnSpPr>
        <p:spPr>
          <a:xfrm flipH="1" flipV="1">
            <a:off x="1187450"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4773" name="Oval 21"/>
          <p:cNvSpPr/>
          <p:nvPr/>
        </p:nvSpPr>
        <p:spPr>
          <a:xfrm>
            <a:off x="1933575"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74" name="Oval 22"/>
          <p:cNvSpPr/>
          <p:nvPr/>
        </p:nvSpPr>
        <p:spPr>
          <a:xfrm>
            <a:off x="1933575"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75" name="Oval 23"/>
          <p:cNvSpPr/>
          <p:nvPr/>
        </p:nvSpPr>
        <p:spPr>
          <a:xfrm>
            <a:off x="1933575" y="346551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76" name="Oval 24"/>
          <p:cNvSpPr/>
          <p:nvPr/>
        </p:nvSpPr>
        <p:spPr>
          <a:xfrm>
            <a:off x="1933575"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77" name="Oval 25"/>
          <p:cNvSpPr/>
          <p:nvPr/>
        </p:nvSpPr>
        <p:spPr>
          <a:xfrm>
            <a:off x="1933575"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40987" name="AutoShape 26"/>
          <p:cNvCxnSpPr>
            <a:stCxn id="74774" idx="6"/>
            <a:endCxn id="74773" idx="2"/>
          </p:cNvCxnSpPr>
          <p:nvPr/>
        </p:nvCxnSpPr>
        <p:spPr>
          <a:xfrm flipH="1" flipV="1">
            <a:off x="1933575"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0988" name="AutoShape 27"/>
          <p:cNvCxnSpPr>
            <a:stCxn id="74777" idx="6"/>
            <a:endCxn id="74776" idx="2"/>
          </p:cNvCxnSpPr>
          <p:nvPr/>
        </p:nvCxnSpPr>
        <p:spPr>
          <a:xfrm flipH="1" flipV="1">
            <a:off x="1933575"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0989" name="AutoShape 28"/>
          <p:cNvCxnSpPr>
            <a:stCxn id="74775" idx="6"/>
            <a:endCxn id="74774" idx="2"/>
          </p:cNvCxnSpPr>
          <p:nvPr/>
        </p:nvCxnSpPr>
        <p:spPr>
          <a:xfrm flipH="1" flipV="1">
            <a:off x="1933575"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0990" name="AutoShape 29"/>
          <p:cNvCxnSpPr>
            <a:stCxn id="74776" idx="6"/>
            <a:endCxn id="74775" idx="2"/>
          </p:cNvCxnSpPr>
          <p:nvPr/>
        </p:nvCxnSpPr>
        <p:spPr>
          <a:xfrm flipH="1" flipV="1">
            <a:off x="1933575"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4782" name="Oval 30"/>
          <p:cNvSpPr/>
          <p:nvPr/>
        </p:nvSpPr>
        <p:spPr>
          <a:xfrm>
            <a:off x="5668963"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83" name="Oval 31"/>
          <p:cNvSpPr/>
          <p:nvPr/>
        </p:nvSpPr>
        <p:spPr>
          <a:xfrm>
            <a:off x="5668963"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84" name="Oval 32"/>
          <p:cNvSpPr/>
          <p:nvPr/>
        </p:nvSpPr>
        <p:spPr>
          <a:xfrm>
            <a:off x="5668963" y="346551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85" name="Oval 33"/>
          <p:cNvSpPr/>
          <p:nvPr/>
        </p:nvSpPr>
        <p:spPr>
          <a:xfrm>
            <a:off x="5668963"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86" name="Oval 34"/>
          <p:cNvSpPr/>
          <p:nvPr/>
        </p:nvSpPr>
        <p:spPr>
          <a:xfrm>
            <a:off x="5668963"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40996" name="AutoShape 35"/>
          <p:cNvCxnSpPr>
            <a:stCxn id="74783" idx="6"/>
            <a:endCxn id="74782" idx="2"/>
          </p:cNvCxnSpPr>
          <p:nvPr/>
        </p:nvCxnSpPr>
        <p:spPr>
          <a:xfrm flipH="1" flipV="1">
            <a:off x="5668963"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0997" name="AutoShape 36"/>
          <p:cNvCxnSpPr>
            <a:stCxn id="74786" idx="6"/>
            <a:endCxn id="74785" idx="2"/>
          </p:cNvCxnSpPr>
          <p:nvPr/>
        </p:nvCxnSpPr>
        <p:spPr>
          <a:xfrm flipH="1" flipV="1">
            <a:off x="5668963"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0998" name="AutoShape 37"/>
          <p:cNvCxnSpPr>
            <a:stCxn id="74784" idx="6"/>
            <a:endCxn id="74783" idx="2"/>
          </p:cNvCxnSpPr>
          <p:nvPr/>
        </p:nvCxnSpPr>
        <p:spPr>
          <a:xfrm flipH="1" flipV="1">
            <a:off x="5668963"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0999" name="AutoShape 38"/>
          <p:cNvCxnSpPr>
            <a:stCxn id="74785" idx="6"/>
            <a:endCxn id="74784" idx="2"/>
          </p:cNvCxnSpPr>
          <p:nvPr/>
        </p:nvCxnSpPr>
        <p:spPr>
          <a:xfrm flipH="1" flipV="1">
            <a:off x="5668963"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4791" name="Oval 39"/>
          <p:cNvSpPr/>
          <p:nvPr/>
        </p:nvSpPr>
        <p:spPr>
          <a:xfrm>
            <a:off x="3427413"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92" name="Oval 40"/>
          <p:cNvSpPr/>
          <p:nvPr/>
        </p:nvSpPr>
        <p:spPr>
          <a:xfrm>
            <a:off x="3427413"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93" name="Oval 41"/>
          <p:cNvSpPr/>
          <p:nvPr/>
        </p:nvSpPr>
        <p:spPr>
          <a:xfrm>
            <a:off x="3427413" y="346551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94" name="Oval 42"/>
          <p:cNvSpPr/>
          <p:nvPr/>
        </p:nvSpPr>
        <p:spPr>
          <a:xfrm>
            <a:off x="3427413"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95" name="Oval 43"/>
          <p:cNvSpPr/>
          <p:nvPr/>
        </p:nvSpPr>
        <p:spPr>
          <a:xfrm>
            <a:off x="3427413"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41005" name="AutoShape 44"/>
          <p:cNvCxnSpPr>
            <a:stCxn id="74792" idx="6"/>
            <a:endCxn id="74791" idx="2"/>
          </p:cNvCxnSpPr>
          <p:nvPr/>
        </p:nvCxnSpPr>
        <p:spPr>
          <a:xfrm flipH="1" flipV="1">
            <a:off x="3427413"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1006" name="AutoShape 45"/>
          <p:cNvCxnSpPr>
            <a:stCxn id="74795" idx="6"/>
            <a:endCxn id="74794" idx="2"/>
          </p:cNvCxnSpPr>
          <p:nvPr/>
        </p:nvCxnSpPr>
        <p:spPr>
          <a:xfrm flipH="1" flipV="1">
            <a:off x="3427413"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1007" name="AutoShape 46"/>
          <p:cNvCxnSpPr>
            <a:stCxn id="74793" idx="6"/>
            <a:endCxn id="74792" idx="2"/>
          </p:cNvCxnSpPr>
          <p:nvPr/>
        </p:nvCxnSpPr>
        <p:spPr>
          <a:xfrm flipH="1" flipV="1">
            <a:off x="3427413"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1008" name="AutoShape 47"/>
          <p:cNvCxnSpPr>
            <a:stCxn id="74794" idx="6"/>
            <a:endCxn id="74793" idx="2"/>
          </p:cNvCxnSpPr>
          <p:nvPr/>
        </p:nvCxnSpPr>
        <p:spPr>
          <a:xfrm flipH="1" flipV="1">
            <a:off x="3427413"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4800" name="Oval 48"/>
          <p:cNvSpPr/>
          <p:nvPr/>
        </p:nvSpPr>
        <p:spPr>
          <a:xfrm>
            <a:off x="4922838"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01" name="Oval 49"/>
          <p:cNvSpPr/>
          <p:nvPr/>
        </p:nvSpPr>
        <p:spPr>
          <a:xfrm>
            <a:off x="4922838"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02" name="Oval 50"/>
          <p:cNvSpPr/>
          <p:nvPr/>
        </p:nvSpPr>
        <p:spPr>
          <a:xfrm>
            <a:off x="4922838" y="346551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03" name="Oval 51"/>
          <p:cNvSpPr/>
          <p:nvPr/>
        </p:nvSpPr>
        <p:spPr>
          <a:xfrm>
            <a:off x="4922838"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04" name="Oval 52"/>
          <p:cNvSpPr/>
          <p:nvPr/>
        </p:nvSpPr>
        <p:spPr>
          <a:xfrm>
            <a:off x="4922838"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41014" name="AutoShape 53"/>
          <p:cNvCxnSpPr>
            <a:stCxn id="74801" idx="6"/>
            <a:endCxn id="74800" idx="2"/>
          </p:cNvCxnSpPr>
          <p:nvPr/>
        </p:nvCxnSpPr>
        <p:spPr>
          <a:xfrm flipH="1" flipV="1">
            <a:off x="4922838"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1015" name="AutoShape 54"/>
          <p:cNvCxnSpPr>
            <a:stCxn id="74804" idx="6"/>
            <a:endCxn id="74803" idx="2"/>
          </p:cNvCxnSpPr>
          <p:nvPr/>
        </p:nvCxnSpPr>
        <p:spPr>
          <a:xfrm flipH="1" flipV="1">
            <a:off x="4922838"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1016" name="AutoShape 55"/>
          <p:cNvCxnSpPr>
            <a:stCxn id="74802" idx="6"/>
            <a:endCxn id="74801" idx="2"/>
          </p:cNvCxnSpPr>
          <p:nvPr/>
        </p:nvCxnSpPr>
        <p:spPr>
          <a:xfrm flipH="1" flipV="1">
            <a:off x="4922838"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1017" name="AutoShape 56"/>
          <p:cNvCxnSpPr>
            <a:stCxn id="74803" idx="6"/>
            <a:endCxn id="74802" idx="2"/>
          </p:cNvCxnSpPr>
          <p:nvPr/>
        </p:nvCxnSpPr>
        <p:spPr>
          <a:xfrm flipH="1" flipV="1">
            <a:off x="4922838"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4809" name="Oval 57"/>
          <p:cNvSpPr/>
          <p:nvPr/>
        </p:nvSpPr>
        <p:spPr>
          <a:xfrm>
            <a:off x="2681288"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10" name="Oval 58"/>
          <p:cNvSpPr/>
          <p:nvPr/>
        </p:nvSpPr>
        <p:spPr>
          <a:xfrm>
            <a:off x="2681288"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11" name="Oval 59"/>
          <p:cNvSpPr/>
          <p:nvPr/>
        </p:nvSpPr>
        <p:spPr>
          <a:xfrm>
            <a:off x="2681288" y="346551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12" name="Oval 60"/>
          <p:cNvSpPr/>
          <p:nvPr/>
        </p:nvSpPr>
        <p:spPr>
          <a:xfrm>
            <a:off x="2681288"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13" name="Oval 61"/>
          <p:cNvSpPr/>
          <p:nvPr/>
        </p:nvSpPr>
        <p:spPr>
          <a:xfrm>
            <a:off x="2681288"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41023" name="AutoShape 62"/>
          <p:cNvCxnSpPr>
            <a:stCxn id="74810" idx="6"/>
            <a:endCxn id="74809" idx="2"/>
          </p:cNvCxnSpPr>
          <p:nvPr/>
        </p:nvCxnSpPr>
        <p:spPr>
          <a:xfrm flipH="1" flipV="1">
            <a:off x="2681288"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1024" name="AutoShape 63"/>
          <p:cNvCxnSpPr>
            <a:stCxn id="74813" idx="6"/>
            <a:endCxn id="74812" idx="2"/>
          </p:cNvCxnSpPr>
          <p:nvPr/>
        </p:nvCxnSpPr>
        <p:spPr>
          <a:xfrm flipH="1" flipV="1">
            <a:off x="2681288"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1025" name="AutoShape 64"/>
          <p:cNvCxnSpPr>
            <a:stCxn id="74811" idx="6"/>
            <a:endCxn id="74810" idx="2"/>
          </p:cNvCxnSpPr>
          <p:nvPr/>
        </p:nvCxnSpPr>
        <p:spPr>
          <a:xfrm flipH="1" flipV="1">
            <a:off x="2681288"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1026" name="AutoShape 65"/>
          <p:cNvCxnSpPr>
            <a:stCxn id="74812" idx="6"/>
            <a:endCxn id="74811" idx="2"/>
          </p:cNvCxnSpPr>
          <p:nvPr/>
        </p:nvCxnSpPr>
        <p:spPr>
          <a:xfrm flipH="1" flipV="1">
            <a:off x="2681288"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4818" name="Oval 66"/>
          <p:cNvSpPr/>
          <p:nvPr/>
        </p:nvSpPr>
        <p:spPr>
          <a:xfrm>
            <a:off x="6416675"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19" name="Oval 67"/>
          <p:cNvSpPr/>
          <p:nvPr/>
        </p:nvSpPr>
        <p:spPr>
          <a:xfrm>
            <a:off x="6416675"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20" name="Oval 68"/>
          <p:cNvSpPr/>
          <p:nvPr/>
        </p:nvSpPr>
        <p:spPr>
          <a:xfrm>
            <a:off x="6416675" y="346551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21" name="Oval 69"/>
          <p:cNvSpPr/>
          <p:nvPr/>
        </p:nvSpPr>
        <p:spPr>
          <a:xfrm>
            <a:off x="6416675"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22" name="Oval 70"/>
          <p:cNvSpPr/>
          <p:nvPr/>
        </p:nvSpPr>
        <p:spPr>
          <a:xfrm>
            <a:off x="6416675"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41032" name="AutoShape 71"/>
          <p:cNvCxnSpPr>
            <a:stCxn id="74819" idx="6"/>
            <a:endCxn id="74818" idx="2"/>
          </p:cNvCxnSpPr>
          <p:nvPr/>
        </p:nvCxnSpPr>
        <p:spPr>
          <a:xfrm flipH="1" flipV="1">
            <a:off x="6416675"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1033" name="AutoShape 72"/>
          <p:cNvCxnSpPr>
            <a:stCxn id="74822" idx="6"/>
            <a:endCxn id="74821" idx="2"/>
          </p:cNvCxnSpPr>
          <p:nvPr/>
        </p:nvCxnSpPr>
        <p:spPr>
          <a:xfrm flipH="1" flipV="1">
            <a:off x="6416675"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1034" name="AutoShape 73"/>
          <p:cNvCxnSpPr>
            <a:stCxn id="74820" idx="6"/>
            <a:endCxn id="74819" idx="2"/>
          </p:cNvCxnSpPr>
          <p:nvPr/>
        </p:nvCxnSpPr>
        <p:spPr>
          <a:xfrm flipH="1" flipV="1">
            <a:off x="6416675"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1035" name="AutoShape 74"/>
          <p:cNvCxnSpPr>
            <a:stCxn id="74821" idx="6"/>
            <a:endCxn id="74820" idx="2"/>
          </p:cNvCxnSpPr>
          <p:nvPr/>
        </p:nvCxnSpPr>
        <p:spPr>
          <a:xfrm flipH="1" flipV="1">
            <a:off x="6416675"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4827" name="Oval 75"/>
          <p:cNvSpPr/>
          <p:nvPr/>
        </p:nvSpPr>
        <p:spPr>
          <a:xfrm>
            <a:off x="4175125"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28" name="Oval 76"/>
          <p:cNvSpPr/>
          <p:nvPr/>
        </p:nvSpPr>
        <p:spPr>
          <a:xfrm>
            <a:off x="4175125"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29" name="Oval 77"/>
          <p:cNvSpPr/>
          <p:nvPr/>
        </p:nvSpPr>
        <p:spPr>
          <a:xfrm>
            <a:off x="4175125" y="346551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30" name="Oval 78"/>
          <p:cNvSpPr/>
          <p:nvPr/>
        </p:nvSpPr>
        <p:spPr>
          <a:xfrm>
            <a:off x="4175125"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31" name="Oval 79"/>
          <p:cNvSpPr/>
          <p:nvPr/>
        </p:nvSpPr>
        <p:spPr>
          <a:xfrm>
            <a:off x="4175125"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41041" name="AutoShape 80"/>
          <p:cNvCxnSpPr>
            <a:stCxn id="74828" idx="6"/>
            <a:endCxn id="74827" idx="2"/>
          </p:cNvCxnSpPr>
          <p:nvPr/>
        </p:nvCxnSpPr>
        <p:spPr>
          <a:xfrm flipH="1" flipV="1">
            <a:off x="4175125"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1042" name="AutoShape 81"/>
          <p:cNvCxnSpPr>
            <a:stCxn id="74831" idx="6"/>
            <a:endCxn id="74830" idx="2"/>
          </p:cNvCxnSpPr>
          <p:nvPr/>
        </p:nvCxnSpPr>
        <p:spPr>
          <a:xfrm flipH="1" flipV="1">
            <a:off x="4175125"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1043" name="AutoShape 82"/>
          <p:cNvCxnSpPr>
            <a:stCxn id="74829" idx="6"/>
            <a:endCxn id="74828" idx="2"/>
          </p:cNvCxnSpPr>
          <p:nvPr/>
        </p:nvCxnSpPr>
        <p:spPr>
          <a:xfrm flipH="1" flipV="1">
            <a:off x="4175125"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1044" name="AutoShape 83"/>
          <p:cNvCxnSpPr>
            <a:stCxn id="74830" idx="6"/>
            <a:endCxn id="74829" idx="2"/>
          </p:cNvCxnSpPr>
          <p:nvPr/>
        </p:nvCxnSpPr>
        <p:spPr>
          <a:xfrm flipH="1" flipV="1">
            <a:off x="4175125"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1045" name="Oval 84"/>
          <p:cNvSpPr/>
          <p:nvPr/>
        </p:nvSpPr>
        <p:spPr>
          <a:xfrm>
            <a:off x="7164388" y="3467100"/>
            <a:ext cx="360362" cy="360363"/>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41046" name="Oval 85"/>
          <p:cNvSpPr/>
          <p:nvPr/>
        </p:nvSpPr>
        <p:spPr>
          <a:xfrm>
            <a:off x="1187450" y="3467100"/>
            <a:ext cx="360363" cy="360363"/>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41047" name="Oval 86"/>
          <p:cNvSpPr/>
          <p:nvPr/>
        </p:nvSpPr>
        <p:spPr>
          <a:xfrm>
            <a:off x="1933575" y="3467100"/>
            <a:ext cx="360363" cy="360363"/>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41048" name="Oval 87"/>
          <p:cNvSpPr/>
          <p:nvPr/>
        </p:nvSpPr>
        <p:spPr>
          <a:xfrm>
            <a:off x="5668963" y="3467100"/>
            <a:ext cx="360362" cy="360363"/>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41049" name="Oval 88"/>
          <p:cNvSpPr/>
          <p:nvPr/>
        </p:nvSpPr>
        <p:spPr>
          <a:xfrm>
            <a:off x="3427413" y="3467100"/>
            <a:ext cx="360362" cy="360363"/>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41050" name="Oval 89"/>
          <p:cNvSpPr/>
          <p:nvPr/>
        </p:nvSpPr>
        <p:spPr>
          <a:xfrm>
            <a:off x="4922838" y="3467100"/>
            <a:ext cx="360362" cy="360363"/>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41051" name="Oval 90"/>
          <p:cNvSpPr/>
          <p:nvPr/>
        </p:nvSpPr>
        <p:spPr>
          <a:xfrm>
            <a:off x="2681288" y="3467100"/>
            <a:ext cx="360362" cy="360363"/>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41052" name="Oval 91"/>
          <p:cNvSpPr/>
          <p:nvPr/>
        </p:nvSpPr>
        <p:spPr>
          <a:xfrm>
            <a:off x="6416675" y="3467100"/>
            <a:ext cx="360363" cy="360363"/>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41053" name="Oval 92"/>
          <p:cNvSpPr/>
          <p:nvPr/>
        </p:nvSpPr>
        <p:spPr>
          <a:xfrm>
            <a:off x="4175125" y="3467100"/>
            <a:ext cx="360363" cy="360363"/>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41054" name="AutoShape 93"/>
          <p:cNvSpPr>
            <a:spLocks noChangeArrowheads="1"/>
          </p:cNvSpPr>
          <p:nvPr/>
        </p:nvSpPr>
        <p:spPr bwMode="auto">
          <a:xfrm>
            <a:off x="1028700" y="5592763"/>
            <a:ext cx="6653213" cy="887413"/>
          </a:xfrm>
          <a:prstGeom prst="wedgeRectCallout">
            <a:avLst>
              <a:gd name="adj1" fmla="val -43413"/>
              <a:gd name="adj2" fmla="val -98278"/>
            </a:avLst>
          </a:prstGeom>
          <a:solidFill>
            <a:schemeClr val="bg1"/>
          </a:solidFill>
          <a:ln w="28575" cmpd="sng">
            <a:solidFill>
              <a:schemeClr val="tx1"/>
            </a:solidFill>
            <a:miter lim="800000"/>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排序每组数时，比较操作的次数为</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5(5-1)/2=10</a:t>
            </a:r>
            <a:r>
              <a:rPr kumimoji="1" lang="zh-CN"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次</a:t>
            </a:r>
            <a:endParaRPr kumimoji="1" lang="zh-CN"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总共需要</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10*</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4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n</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/5</a:t>
            </a:r>
            <a:r>
              <a:rPr kumimoji="1" lang="zh-CN"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次比较操作</a:t>
            </a:r>
            <a:endParaRPr kumimoji="1" lang="zh-CN"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endParaRPr>
          </a:p>
        </p:txBody>
      </p:sp>
      <p:sp>
        <p:nvSpPr>
          <p:cNvPr id="74846" name="Oval 95"/>
          <p:cNvSpPr/>
          <p:nvPr/>
        </p:nvSpPr>
        <p:spPr>
          <a:xfrm>
            <a:off x="7812088"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47" name="Oval 96"/>
          <p:cNvSpPr/>
          <p:nvPr/>
        </p:nvSpPr>
        <p:spPr>
          <a:xfrm>
            <a:off x="7812088" y="27813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48" name="Oval 97"/>
          <p:cNvSpPr/>
          <p:nvPr/>
        </p:nvSpPr>
        <p:spPr>
          <a:xfrm>
            <a:off x="7812088" y="3500438"/>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68"/>
                                        </p:tgtEl>
                                        <p:attrNameLst>
                                          <p:attrName>style.visibility</p:attrName>
                                        </p:attrNameLst>
                                      </p:cBhvr>
                                      <p:to>
                                        <p:strVal val="visible"/>
                                      </p:to>
                                    </p:set>
                                    <p:animEffect transition="in" filter="fade">
                                      <p:cBhvr>
                                        <p:cTn id="7" dur="2000"/>
                                        <p:tgtEl>
                                          <p:spTgt spid="40968"/>
                                        </p:tgtEl>
                                      </p:cBhvr>
                                    </p:animEffect>
                                  </p:childTnLst>
                                </p:cTn>
                              </p:par>
                              <p:par>
                                <p:cTn id="8" presetID="10" presetClass="entr" presetSubtype="0" fill="hold" nodeType="withEffect">
                                  <p:stCondLst>
                                    <p:cond delay="0"/>
                                  </p:stCondLst>
                                  <p:childTnLst>
                                    <p:set>
                                      <p:cBhvr>
                                        <p:cTn id="9" dur="1" fill="hold">
                                          <p:stCondLst>
                                            <p:cond delay="0"/>
                                          </p:stCondLst>
                                        </p:cTn>
                                        <p:tgtEl>
                                          <p:spTgt spid="40969"/>
                                        </p:tgtEl>
                                        <p:attrNameLst>
                                          <p:attrName>style.visibility</p:attrName>
                                        </p:attrNameLst>
                                      </p:cBhvr>
                                      <p:to>
                                        <p:strVal val="visible"/>
                                      </p:to>
                                    </p:set>
                                    <p:animEffect transition="in" filter="fade">
                                      <p:cBhvr>
                                        <p:cTn id="10" dur="2000"/>
                                        <p:tgtEl>
                                          <p:spTgt spid="40969"/>
                                        </p:tgtEl>
                                      </p:cBhvr>
                                    </p:animEffect>
                                  </p:childTnLst>
                                </p:cTn>
                              </p:par>
                              <p:par>
                                <p:cTn id="11" presetID="10" presetClass="entr" presetSubtype="0" fill="hold" nodeType="withEffect">
                                  <p:stCondLst>
                                    <p:cond delay="0"/>
                                  </p:stCondLst>
                                  <p:childTnLst>
                                    <p:set>
                                      <p:cBhvr>
                                        <p:cTn id="12" dur="1" fill="hold">
                                          <p:stCondLst>
                                            <p:cond delay="0"/>
                                          </p:stCondLst>
                                        </p:cTn>
                                        <p:tgtEl>
                                          <p:spTgt spid="40970"/>
                                        </p:tgtEl>
                                        <p:attrNameLst>
                                          <p:attrName>style.visibility</p:attrName>
                                        </p:attrNameLst>
                                      </p:cBhvr>
                                      <p:to>
                                        <p:strVal val="visible"/>
                                      </p:to>
                                    </p:set>
                                    <p:animEffect transition="in" filter="fade">
                                      <p:cBhvr>
                                        <p:cTn id="13" dur="2000"/>
                                        <p:tgtEl>
                                          <p:spTgt spid="40970"/>
                                        </p:tgtEl>
                                      </p:cBhvr>
                                    </p:animEffect>
                                  </p:childTnLst>
                                </p:cTn>
                              </p:par>
                              <p:par>
                                <p:cTn id="14" presetID="10" presetClass="entr" presetSubtype="0" fill="hold" nodeType="withEffect">
                                  <p:stCondLst>
                                    <p:cond delay="0"/>
                                  </p:stCondLst>
                                  <p:childTnLst>
                                    <p:set>
                                      <p:cBhvr>
                                        <p:cTn id="15" dur="1" fill="hold">
                                          <p:stCondLst>
                                            <p:cond delay="0"/>
                                          </p:stCondLst>
                                        </p:cTn>
                                        <p:tgtEl>
                                          <p:spTgt spid="40971"/>
                                        </p:tgtEl>
                                        <p:attrNameLst>
                                          <p:attrName>style.visibility</p:attrName>
                                        </p:attrNameLst>
                                      </p:cBhvr>
                                      <p:to>
                                        <p:strVal val="visible"/>
                                      </p:to>
                                    </p:set>
                                    <p:animEffect transition="in" filter="fade">
                                      <p:cBhvr>
                                        <p:cTn id="16" dur="2000"/>
                                        <p:tgtEl>
                                          <p:spTgt spid="40971"/>
                                        </p:tgtEl>
                                      </p:cBhvr>
                                    </p:animEffect>
                                  </p:childTnLst>
                                </p:cTn>
                              </p:par>
                              <p:par>
                                <p:cTn id="17" presetID="10" presetClass="entr" presetSubtype="0" fill="hold" nodeType="withEffect">
                                  <p:stCondLst>
                                    <p:cond delay="0"/>
                                  </p:stCondLst>
                                  <p:childTnLst>
                                    <p:set>
                                      <p:cBhvr>
                                        <p:cTn id="18" dur="1" fill="hold">
                                          <p:stCondLst>
                                            <p:cond delay="0"/>
                                          </p:stCondLst>
                                        </p:cTn>
                                        <p:tgtEl>
                                          <p:spTgt spid="40978"/>
                                        </p:tgtEl>
                                        <p:attrNameLst>
                                          <p:attrName>style.visibility</p:attrName>
                                        </p:attrNameLst>
                                      </p:cBhvr>
                                      <p:to>
                                        <p:strVal val="visible"/>
                                      </p:to>
                                    </p:set>
                                    <p:animEffect transition="in" filter="fade">
                                      <p:cBhvr>
                                        <p:cTn id="19" dur="2000"/>
                                        <p:tgtEl>
                                          <p:spTgt spid="40978"/>
                                        </p:tgtEl>
                                      </p:cBhvr>
                                    </p:animEffect>
                                  </p:childTnLst>
                                </p:cTn>
                              </p:par>
                              <p:par>
                                <p:cTn id="20" presetID="10" presetClass="entr" presetSubtype="0" fill="hold" nodeType="withEffect">
                                  <p:stCondLst>
                                    <p:cond delay="0"/>
                                  </p:stCondLst>
                                  <p:childTnLst>
                                    <p:set>
                                      <p:cBhvr>
                                        <p:cTn id="21" dur="1" fill="hold">
                                          <p:stCondLst>
                                            <p:cond delay="0"/>
                                          </p:stCondLst>
                                        </p:cTn>
                                        <p:tgtEl>
                                          <p:spTgt spid="40979"/>
                                        </p:tgtEl>
                                        <p:attrNameLst>
                                          <p:attrName>style.visibility</p:attrName>
                                        </p:attrNameLst>
                                      </p:cBhvr>
                                      <p:to>
                                        <p:strVal val="visible"/>
                                      </p:to>
                                    </p:set>
                                    <p:animEffect transition="in" filter="fade">
                                      <p:cBhvr>
                                        <p:cTn id="22" dur="2000"/>
                                        <p:tgtEl>
                                          <p:spTgt spid="40979"/>
                                        </p:tgtEl>
                                      </p:cBhvr>
                                    </p:animEffect>
                                  </p:childTnLst>
                                </p:cTn>
                              </p:par>
                              <p:par>
                                <p:cTn id="23" presetID="10" presetClass="entr" presetSubtype="0" fill="hold" nodeType="withEffect">
                                  <p:stCondLst>
                                    <p:cond delay="0"/>
                                  </p:stCondLst>
                                  <p:childTnLst>
                                    <p:set>
                                      <p:cBhvr>
                                        <p:cTn id="24" dur="1" fill="hold">
                                          <p:stCondLst>
                                            <p:cond delay="0"/>
                                          </p:stCondLst>
                                        </p:cTn>
                                        <p:tgtEl>
                                          <p:spTgt spid="40980"/>
                                        </p:tgtEl>
                                        <p:attrNameLst>
                                          <p:attrName>style.visibility</p:attrName>
                                        </p:attrNameLst>
                                      </p:cBhvr>
                                      <p:to>
                                        <p:strVal val="visible"/>
                                      </p:to>
                                    </p:set>
                                    <p:animEffect transition="in" filter="fade">
                                      <p:cBhvr>
                                        <p:cTn id="25" dur="2000"/>
                                        <p:tgtEl>
                                          <p:spTgt spid="40980"/>
                                        </p:tgtEl>
                                      </p:cBhvr>
                                    </p:animEffect>
                                  </p:childTnLst>
                                </p:cTn>
                              </p:par>
                              <p:par>
                                <p:cTn id="26" presetID="10" presetClass="entr" presetSubtype="0" fill="hold" nodeType="withEffect">
                                  <p:stCondLst>
                                    <p:cond delay="0"/>
                                  </p:stCondLst>
                                  <p:childTnLst>
                                    <p:set>
                                      <p:cBhvr>
                                        <p:cTn id="27" dur="1" fill="hold">
                                          <p:stCondLst>
                                            <p:cond delay="0"/>
                                          </p:stCondLst>
                                        </p:cTn>
                                        <p:tgtEl>
                                          <p:spTgt spid="40981"/>
                                        </p:tgtEl>
                                        <p:attrNameLst>
                                          <p:attrName>style.visibility</p:attrName>
                                        </p:attrNameLst>
                                      </p:cBhvr>
                                      <p:to>
                                        <p:strVal val="visible"/>
                                      </p:to>
                                    </p:set>
                                    <p:animEffect transition="in" filter="fade">
                                      <p:cBhvr>
                                        <p:cTn id="28" dur="2000"/>
                                        <p:tgtEl>
                                          <p:spTgt spid="40981"/>
                                        </p:tgtEl>
                                      </p:cBhvr>
                                    </p:animEffect>
                                  </p:childTnLst>
                                </p:cTn>
                              </p:par>
                              <p:par>
                                <p:cTn id="29" presetID="10" presetClass="entr" presetSubtype="0" fill="hold" nodeType="withEffect">
                                  <p:stCondLst>
                                    <p:cond delay="0"/>
                                  </p:stCondLst>
                                  <p:childTnLst>
                                    <p:set>
                                      <p:cBhvr>
                                        <p:cTn id="30" dur="1" fill="hold">
                                          <p:stCondLst>
                                            <p:cond delay="0"/>
                                          </p:stCondLst>
                                        </p:cTn>
                                        <p:tgtEl>
                                          <p:spTgt spid="40987"/>
                                        </p:tgtEl>
                                        <p:attrNameLst>
                                          <p:attrName>style.visibility</p:attrName>
                                        </p:attrNameLst>
                                      </p:cBhvr>
                                      <p:to>
                                        <p:strVal val="visible"/>
                                      </p:to>
                                    </p:set>
                                    <p:animEffect transition="in" filter="fade">
                                      <p:cBhvr>
                                        <p:cTn id="31" dur="2000"/>
                                        <p:tgtEl>
                                          <p:spTgt spid="40987"/>
                                        </p:tgtEl>
                                      </p:cBhvr>
                                    </p:animEffect>
                                  </p:childTnLst>
                                </p:cTn>
                              </p:par>
                              <p:par>
                                <p:cTn id="32" presetID="10" presetClass="entr" presetSubtype="0" fill="hold" nodeType="withEffect">
                                  <p:stCondLst>
                                    <p:cond delay="0"/>
                                  </p:stCondLst>
                                  <p:childTnLst>
                                    <p:set>
                                      <p:cBhvr>
                                        <p:cTn id="33" dur="1" fill="hold">
                                          <p:stCondLst>
                                            <p:cond delay="0"/>
                                          </p:stCondLst>
                                        </p:cTn>
                                        <p:tgtEl>
                                          <p:spTgt spid="40988"/>
                                        </p:tgtEl>
                                        <p:attrNameLst>
                                          <p:attrName>style.visibility</p:attrName>
                                        </p:attrNameLst>
                                      </p:cBhvr>
                                      <p:to>
                                        <p:strVal val="visible"/>
                                      </p:to>
                                    </p:set>
                                    <p:animEffect transition="in" filter="fade">
                                      <p:cBhvr>
                                        <p:cTn id="34" dur="2000"/>
                                        <p:tgtEl>
                                          <p:spTgt spid="40988"/>
                                        </p:tgtEl>
                                      </p:cBhvr>
                                    </p:animEffect>
                                  </p:childTnLst>
                                </p:cTn>
                              </p:par>
                              <p:par>
                                <p:cTn id="35" presetID="10" presetClass="entr" presetSubtype="0" fill="hold" nodeType="withEffect">
                                  <p:stCondLst>
                                    <p:cond delay="0"/>
                                  </p:stCondLst>
                                  <p:childTnLst>
                                    <p:set>
                                      <p:cBhvr>
                                        <p:cTn id="36" dur="1" fill="hold">
                                          <p:stCondLst>
                                            <p:cond delay="0"/>
                                          </p:stCondLst>
                                        </p:cTn>
                                        <p:tgtEl>
                                          <p:spTgt spid="40989"/>
                                        </p:tgtEl>
                                        <p:attrNameLst>
                                          <p:attrName>style.visibility</p:attrName>
                                        </p:attrNameLst>
                                      </p:cBhvr>
                                      <p:to>
                                        <p:strVal val="visible"/>
                                      </p:to>
                                    </p:set>
                                    <p:animEffect transition="in" filter="fade">
                                      <p:cBhvr>
                                        <p:cTn id="37" dur="2000"/>
                                        <p:tgtEl>
                                          <p:spTgt spid="40989"/>
                                        </p:tgtEl>
                                      </p:cBhvr>
                                    </p:animEffect>
                                  </p:childTnLst>
                                </p:cTn>
                              </p:par>
                              <p:par>
                                <p:cTn id="38" presetID="10" presetClass="entr" presetSubtype="0" fill="hold" nodeType="withEffect">
                                  <p:stCondLst>
                                    <p:cond delay="0"/>
                                  </p:stCondLst>
                                  <p:childTnLst>
                                    <p:set>
                                      <p:cBhvr>
                                        <p:cTn id="39" dur="1" fill="hold">
                                          <p:stCondLst>
                                            <p:cond delay="0"/>
                                          </p:stCondLst>
                                        </p:cTn>
                                        <p:tgtEl>
                                          <p:spTgt spid="40990"/>
                                        </p:tgtEl>
                                        <p:attrNameLst>
                                          <p:attrName>style.visibility</p:attrName>
                                        </p:attrNameLst>
                                      </p:cBhvr>
                                      <p:to>
                                        <p:strVal val="visible"/>
                                      </p:to>
                                    </p:set>
                                    <p:animEffect transition="in" filter="fade">
                                      <p:cBhvr>
                                        <p:cTn id="40" dur="2000"/>
                                        <p:tgtEl>
                                          <p:spTgt spid="40990"/>
                                        </p:tgtEl>
                                      </p:cBhvr>
                                    </p:animEffect>
                                  </p:childTnLst>
                                </p:cTn>
                              </p:par>
                              <p:par>
                                <p:cTn id="41" presetID="10" presetClass="entr" presetSubtype="0" fill="hold" nodeType="withEffect">
                                  <p:stCondLst>
                                    <p:cond delay="0"/>
                                  </p:stCondLst>
                                  <p:childTnLst>
                                    <p:set>
                                      <p:cBhvr>
                                        <p:cTn id="42" dur="1" fill="hold">
                                          <p:stCondLst>
                                            <p:cond delay="0"/>
                                          </p:stCondLst>
                                        </p:cTn>
                                        <p:tgtEl>
                                          <p:spTgt spid="40996"/>
                                        </p:tgtEl>
                                        <p:attrNameLst>
                                          <p:attrName>style.visibility</p:attrName>
                                        </p:attrNameLst>
                                      </p:cBhvr>
                                      <p:to>
                                        <p:strVal val="visible"/>
                                      </p:to>
                                    </p:set>
                                    <p:animEffect transition="in" filter="fade">
                                      <p:cBhvr>
                                        <p:cTn id="43" dur="2000"/>
                                        <p:tgtEl>
                                          <p:spTgt spid="40996"/>
                                        </p:tgtEl>
                                      </p:cBhvr>
                                    </p:animEffect>
                                  </p:childTnLst>
                                </p:cTn>
                              </p:par>
                              <p:par>
                                <p:cTn id="44" presetID="10" presetClass="entr" presetSubtype="0" fill="hold" nodeType="withEffect">
                                  <p:stCondLst>
                                    <p:cond delay="0"/>
                                  </p:stCondLst>
                                  <p:childTnLst>
                                    <p:set>
                                      <p:cBhvr>
                                        <p:cTn id="45" dur="1" fill="hold">
                                          <p:stCondLst>
                                            <p:cond delay="0"/>
                                          </p:stCondLst>
                                        </p:cTn>
                                        <p:tgtEl>
                                          <p:spTgt spid="40997"/>
                                        </p:tgtEl>
                                        <p:attrNameLst>
                                          <p:attrName>style.visibility</p:attrName>
                                        </p:attrNameLst>
                                      </p:cBhvr>
                                      <p:to>
                                        <p:strVal val="visible"/>
                                      </p:to>
                                    </p:set>
                                    <p:animEffect transition="in" filter="fade">
                                      <p:cBhvr>
                                        <p:cTn id="46" dur="2000"/>
                                        <p:tgtEl>
                                          <p:spTgt spid="40997"/>
                                        </p:tgtEl>
                                      </p:cBhvr>
                                    </p:animEffect>
                                  </p:childTnLst>
                                </p:cTn>
                              </p:par>
                              <p:par>
                                <p:cTn id="47" presetID="10" presetClass="entr" presetSubtype="0" fill="hold" nodeType="withEffect">
                                  <p:stCondLst>
                                    <p:cond delay="0"/>
                                  </p:stCondLst>
                                  <p:childTnLst>
                                    <p:set>
                                      <p:cBhvr>
                                        <p:cTn id="48" dur="1" fill="hold">
                                          <p:stCondLst>
                                            <p:cond delay="0"/>
                                          </p:stCondLst>
                                        </p:cTn>
                                        <p:tgtEl>
                                          <p:spTgt spid="40998"/>
                                        </p:tgtEl>
                                        <p:attrNameLst>
                                          <p:attrName>style.visibility</p:attrName>
                                        </p:attrNameLst>
                                      </p:cBhvr>
                                      <p:to>
                                        <p:strVal val="visible"/>
                                      </p:to>
                                    </p:set>
                                    <p:animEffect transition="in" filter="fade">
                                      <p:cBhvr>
                                        <p:cTn id="49" dur="2000"/>
                                        <p:tgtEl>
                                          <p:spTgt spid="40998"/>
                                        </p:tgtEl>
                                      </p:cBhvr>
                                    </p:animEffect>
                                  </p:childTnLst>
                                </p:cTn>
                              </p:par>
                              <p:par>
                                <p:cTn id="50" presetID="10" presetClass="entr" presetSubtype="0" fill="hold" nodeType="withEffect">
                                  <p:stCondLst>
                                    <p:cond delay="0"/>
                                  </p:stCondLst>
                                  <p:childTnLst>
                                    <p:set>
                                      <p:cBhvr>
                                        <p:cTn id="51" dur="1" fill="hold">
                                          <p:stCondLst>
                                            <p:cond delay="0"/>
                                          </p:stCondLst>
                                        </p:cTn>
                                        <p:tgtEl>
                                          <p:spTgt spid="40999"/>
                                        </p:tgtEl>
                                        <p:attrNameLst>
                                          <p:attrName>style.visibility</p:attrName>
                                        </p:attrNameLst>
                                      </p:cBhvr>
                                      <p:to>
                                        <p:strVal val="visible"/>
                                      </p:to>
                                    </p:set>
                                    <p:animEffect transition="in" filter="fade">
                                      <p:cBhvr>
                                        <p:cTn id="52" dur="2000"/>
                                        <p:tgtEl>
                                          <p:spTgt spid="40999"/>
                                        </p:tgtEl>
                                      </p:cBhvr>
                                    </p:animEffect>
                                  </p:childTnLst>
                                </p:cTn>
                              </p:par>
                              <p:par>
                                <p:cTn id="53" presetID="10" presetClass="entr" presetSubtype="0" fill="hold" nodeType="withEffect">
                                  <p:stCondLst>
                                    <p:cond delay="0"/>
                                  </p:stCondLst>
                                  <p:childTnLst>
                                    <p:set>
                                      <p:cBhvr>
                                        <p:cTn id="54" dur="1" fill="hold">
                                          <p:stCondLst>
                                            <p:cond delay="0"/>
                                          </p:stCondLst>
                                        </p:cTn>
                                        <p:tgtEl>
                                          <p:spTgt spid="41005"/>
                                        </p:tgtEl>
                                        <p:attrNameLst>
                                          <p:attrName>style.visibility</p:attrName>
                                        </p:attrNameLst>
                                      </p:cBhvr>
                                      <p:to>
                                        <p:strVal val="visible"/>
                                      </p:to>
                                    </p:set>
                                    <p:animEffect transition="in" filter="fade">
                                      <p:cBhvr>
                                        <p:cTn id="55" dur="2000"/>
                                        <p:tgtEl>
                                          <p:spTgt spid="41005"/>
                                        </p:tgtEl>
                                      </p:cBhvr>
                                    </p:animEffect>
                                  </p:childTnLst>
                                </p:cTn>
                              </p:par>
                              <p:par>
                                <p:cTn id="56" presetID="10" presetClass="entr" presetSubtype="0" fill="hold" nodeType="withEffect">
                                  <p:stCondLst>
                                    <p:cond delay="0"/>
                                  </p:stCondLst>
                                  <p:childTnLst>
                                    <p:set>
                                      <p:cBhvr>
                                        <p:cTn id="57" dur="1" fill="hold">
                                          <p:stCondLst>
                                            <p:cond delay="0"/>
                                          </p:stCondLst>
                                        </p:cTn>
                                        <p:tgtEl>
                                          <p:spTgt spid="41006"/>
                                        </p:tgtEl>
                                        <p:attrNameLst>
                                          <p:attrName>style.visibility</p:attrName>
                                        </p:attrNameLst>
                                      </p:cBhvr>
                                      <p:to>
                                        <p:strVal val="visible"/>
                                      </p:to>
                                    </p:set>
                                    <p:animEffect transition="in" filter="fade">
                                      <p:cBhvr>
                                        <p:cTn id="58" dur="2000"/>
                                        <p:tgtEl>
                                          <p:spTgt spid="41006"/>
                                        </p:tgtEl>
                                      </p:cBhvr>
                                    </p:animEffect>
                                  </p:childTnLst>
                                </p:cTn>
                              </p:par>
                              <p:par>
                                <p:cTn id="59" presetID="10" presetClass="entr" presetSubtype="0" fill="hold" nodeType="withEffect">
                                  <p:stCondLst>
                                    <p:cond delay="0"/>
                                  </p:stCondLst>
                                  <p:childTnLst>
                                    <p:set>
                                      <p:cBhvr>
                                        <p:cTn id="60" dur="1" fill="hold">
                                          <p:stCondLst>
                                            <p:cond delay="0"/>
                                          </p:stCondLst>
                                        </p:cTn>
                                        <p:tgtEl>
                                          <p:spTgt spid="41007"/>
                                        </p:tgtEl>
                                        <p:attrNameLst>
                                          <p:attrName>style.visibility</p:attrName>
                                        </p:attrNameLst>
                                      </p:cBhvr>
                                      <p:to>
                                        <p:strVal val="visible"/>
                                      </p:to>
                                    </p:set>
                                    <p:animEffect transition="in" filter="fade">
                                      <p:cBhvr>
                                        <p:cTn id="61" dur="2000"/>
                                        <p:tgtEl>
                                          <p:spTgt spid="41007"/>
                                        </p:tgtEl>
                                      </p:cBhvr>
                                    </p:animEffect>
                                  </p:childTnLst>
                                </p:cTn>
                              </p:par>
                              <p:par>
                                <p:cTn id="62" presetID="10" presetClass="entr" presetSubtype="0" fill="hold" nodeType="withEffect">
                                  <p:stCondLst>
                                    <p:cond delay="0"/>
                                  </p:stCondLst>
                                  <p:childTnLst>
                                    <p:set>
                                      <p:cBhvr>
                                        <p:cTn id="63" dur="1" fill="hold">
                                          <p:stCondLst>
                                            <p:cond delay="0"/>
                                          </p:stCondLst>
                                        </p:cTn>
                                        <p:tgtEl>
                                          <p:spTgt spid="41008"/>
                                        </p:tgtEl>
                                        <p:attrNameLst>
                                          <p:attrName>style.visibility</p:attrName>
                                        </p:attrNameLst>
                                      </p:cBhvr>
                                      <p:to>
                                        <p:strVal val="visible"/>
                                      </p:to>
                                    </p:set>
                                    <p:animEffect transition="in" filter="fade">
                                      <p:cBhvr>
                                        <p:cTn id="64" dur="2000"/>
                                        <p:tgtEl>
                                          <p:spTgt spid="41008"/>
                                        </p:tgtEl>
                                      </p:cBhvr>
                                    </p:animEffect>
                                  </p:childTnLst>
                                </p:cTn>
                              </p:par>
                              <p:par>
                                <p:cTn id="65" presetID="10" presetClass="entr" presetSubtype="0" fill="hold" nodeType="withEffect">
                                  <p:stCondLst>
                                    <p:cond delay="0"/>
                                  </p:stCondLst>
                                  <p:childTnLst>
                                    <p:set>
                                      <p:cBhvr>
                                        <p:cTn id="66" dur="1" fill="hold">
                                          <p:stCondLst>
                                            <p:cond delay="0"/>
                                          </p:stCondLst>
                                        </p:cTn>
                                        <p:tgtEl>
                                          <p:spTgt spid="41014"/>
                                        </p:tgtEl>
                                        <p:attrNameLst>
                                          <p:attrName>style.visibility</p:attrName>
                                        </p:attrNameLst>
                                      </p:cBhvr>
                                      <p:to>
                                        <p:strVal val="visible"/>
                                      </p:to>
                                    </p:set>
                                    <p:animEffect transition="in" filter="fade">
                                      <p:cBhvr>
                                        <p:cTn id="67" dur="2000"/>
                                        <p:tgtEl>
                                          <p:spTgt spid="41014"/>
                                        </p:tgtEl>
                                      </p:cBhvr>
                                    </p:animEffect>
                                  </p:childTnLst>
                                </p:cTn>
                              </p:par>
                              <p:par>
                                <p:cTn id="68" presetID="10" presetClass="entr" presetSubtype="0" fill="hold" nodeType="withEffect">
                                  <p:stCondLst>
                                    <p:cond delay="0"/>
                                  </p:stCondLst>
                                  <p:childTnLst>
                                    <p:set>
                                      <p:cBhvr>
                                        <p:cTn id="69" dur="1" fill="hold">
                                          <p:stCondLst>
                                            <p:cond delay="0"/>
                                          </p:stCondLst>
                                        </p:cTn>
                                        <p:tgtEl>
                                          <p:spTgt spid="41015"/>
                                        </p:tgtEl>
                                        <p:attrNameLst>
                                          <p:attrName>style.visibility</p:attrName>
                                        </p:attrNameLst>
                                      </p:cBhvr>
                                      <p:to>
                                        <p:strVal val="visible"/>
                                      </p:to>
                                    </p:set>
                                    <p:animEffect transition="in" filter="fade">
                                      <p:cBhvr>
                                        <p:cTn id="70" dur="2000"/>
                                        <p:tgtEl>
                                          <p:spTgt spid="41015"/>
                                        </p:tgtEl>
                                      </p:cBhvr>
                                    </p:animEffect>
                                  </p:childTnLst>
                                </p:cTn>
                              </p:par>
                              <p:par>
                                <p:cTn id="71" presetID="10" presetClass="entr" presetSubtype="0" fill="hold" nodeType="withEffect">
                                  <p:stCondLst>
                                    <p:cond delay="0"/>
                                  </p:stCondLst>
                                  <p:childTnLst>
                                    <p:set>
                                      <p:cBhvr>
                                        <p:cTn id="72" dur="1" fill="hold">
                                          <p:stCondLst>
                                            <p:cond delay="0"/>
                                          </p:stCondLst>
                                        </p:cTn>
                                        <p:tgtEl>
                                          <p:spTgt spid="41016"/>
                                        </p:tgtEl>
                                        <p:attrNameLst>
                                          <p:attrName>style.visibility</p:attrName>
                                        </p:attrNameLst>
                                      </p:cBhvr>
                                      <p:to>
                                        <p:strVal val="visible"/>
                                      </p:to>
                                    </p:set>
                                    <p:animEffect transition="in" filter="fade">
                                      <p:cBhvr>
                                        <p:cTn id="73" dur="2000"/>
                                        <p:tgtEl>
                                          <p:spTgt spid="41016"/>
                                        </p:tgtEl>
                                      </p:cBhvr>
                                    </p:animEffect>
                                  </p:childTnLst>
                                </p:cTn>
                              </p:par>
                              <p:par>
                                <p:cTn id="74" presetID="10" presetClass="entr" presetSubtype="0" fill="hold" nodeType="withEffect">
                                  <p:stCondLst>
                                    <p:cond delay="0"/>
                                  </p:stCondLst>
                                  <p:childTnLst>
                                    <p:set>
                                      <p:cBhvr>
                                        <p:cTn id="75" dur="1" fill="hold">
                                          <p:stCondLst>
                                            <p:cond delay="0"/>
                                          </p:stCondLst>
                                        </p:cTn>
                                        <p:tgtEl>
                                          <p:spTgt spid="41017"/>
                                        </p:tgtEl>
                                        <p:attrNameLst>
                                          <p:attrName>style.visibility</p:attrName>
                                        </p:attrNameLst>
                                      </p:cBhvr>
                                      <p:to>
                                        <p:strVal val="visible"/>
                                      </p:to>
                                    </p:set>
                                    <p:animEffect transition="in" filter="fade">
                                      <p:cBhvr>
                                        <p:cTn id="76" dur="2000"/>
                                        <p:tgtEl>
                                          <p:spTgt spid="41017"/>
                                        </p:tgtEl>
                                      </p:cBhvr>
                                    </p:animEffect>
                                  </p:childTnLst>
                                </p:cTn>
                              </p:par>
                              <p:par>
                                <p:cTn id="77" presetID="10" presetClass="entr" presetSubtype="0" fill="hold" nodeType="withEffect">
                                  <p:stCondLst>
                                    <p:cond delay="0"/>
                                  </p:stCondLst>
                                  <p:childTnLst>
                                    <p:set>
                                      <p:cBhvr>
                                        <p:cTn id="78" dur="1" fill="hold">
                                          <p:stCondLst>
                                            <p:cond delay="0"/>
                                          </p:stCondLst>
                                        </p:cTn>
                                        <p:tgtEl>
                                          <p:spTgt spid="41023"/>
                                        </p:tgtEl>
                                        <p:attrNameLst>
                                          <p:attrName>style.visibility</p:attrName>
                                        </p:attrNameLst>
                                      </p:cBhvr>
                                      <p:to>
                                        <p:strVal val="visible"/>
                                      </p:to>
                                    </p:set>
                                    <p:animEffect transition="in" filter="fade">
                                      <p:cBhvr>
                                        <p:cTn id="79" dur="2000"/>
                                        <p:tgtEl>
                                          <p:spTgt spid="41023"/>
                                        </p:tgtEl>
                                      </p:cBhvr>
                                    </p:animEffect>
                                  </p:childTnLst>
                                </p:cTn>
                              </p:par>
                              <p:par>
                                <p:cTn id="80" presetID="10" presetClass="entr" presetSubtype="0" fill="hold" nodeType="withEffect">
                                  <p:stCondLst>
                                    <p:cond delay="0"/>
                                  </p:stCondLst>
                                  <p:childTnLst>
                                    <p:set>
                                      <p:cBhvr>
                                        <p:cTn id="81" dur="1" fill="hold">
                                          <p:stCondLst>
                                            <p:cond delay="0"/>
                                          </p:stCondLst>
                                        </p:cTn>
                                        <p:tgtEl>
                                          <p:spTgt spid="41024"/>
                                        </p:tgtEl>
                                        <p:attrNameLst>
                                          <p:attrName>style.visibility</p:attrName>
                                        </p:attrNameLst>
                                      </p:cBhvr>
                                      <p:to>
                                        <p:strVal val="visible"/>
                                      </p:to>
                                    </p:set>
                                    <p:animEffect transition="in" filter="fade">
                                      <p:cBhvr>
                                        <p:cTn id="82" dur="2000"/>
                                        <p:tgtEl>
                                          <p:spTgt spid="41024"/>
                                        </p:tgtEl>
                                      </p:cBhvr>
                                    </p:animEffect>
                                  </p:childTnLst>
                                </p:cTn>
                              </p:par>
                              <p:par>
                                <p:cTn id="83" presetID="10" presetClass="entr" presetSubtype="0" fill="hold" nodeType="withEffect">
                                  <p:stCondLst>
                                    <p:cond delay="0"/>
                                  </p:stCondLst>
                                  <p:childTnLst>
                                    <p:set>
                                      <p:cBhvr>
                                        <p:cTn id="84" dur="1" fill="hold">
                                          <p:stCondLst>
                                            <p:cond delay="0"/>
                                          </p:stCondLst>
                                        </p:cTn>
                                        <p:tgtEl>
                                          <p:spTgt spid="41025"/>
                                        </p:tgtEl>
                                        <p:attrNameLst>
                                          <p:attrName>style.visibility</p:attrName>
                                        </p:attrNameLst>
                                      </p:cBhvr>
                                      <p:to>
                                        <p:strVal val="visible"/>
                                      </p:to>
                                    </p:set>
                                    <p:animEffect transition="in" filter="fade">
                                      <p:cBhvr>
                                        <p:cTn id="85" dur="2000"/>
                                        <p:tgtEl>
                                          <p:spTgt spid="41025"/>
                                        </p:tgtEl>
                                      </p:cBhvr>
                                    </p:animEffect>
                                  </p:childTnLst>
                                </p:cTn>
                              </p:par>
                              <p:par>
                                <p:cTn id="86" presetID="10" presetClass="entr" presetSubtype="0" fill="hold" nodeType="withEffect">
                                  <p:stCondLst>
                                    <p:cond delay="0"/>
                                  </p:stCondLst>
                                  <p:childTnLst>
                                    <p:set>
                                      <p:cBhvr>
                                        <p:cTn id="87" dur="1" fill="hold">
                                          <p:stCondLst>
                                            <p:cond delay="0"/>
                                          </p:stCondLst>
                                        </p:cTn>
                                        <p:tgtEl>
                                          <p:spTgt spid="41026"/>
                                        </p:tgtEl>
                                        <p:attrNameLst>
                                          <p:attrName>style.visibility</p:attrName>
                                        </p:attrNameLst>
                                      </p:cBhvr>
                                      <p:to>
                                        <p:strVal val="visible"/>
                                      </p:to>
                                    </p:set>
                                    <p:animEffect transition="in" filter="fade">
                                      <p:cBhvr>
                                        <p:cTn id="88" dur="2000"/>
                                        <p:tgtEl>
                                          <p:spTgt spid="41026"/>
                                        </p:tgtEl>
                                      </p:cBhvr>
                                    </p:animEffect>
                                  </p:childTnLst>
                                </p:cTn>
                              </p:par>
                              <p:par>
                                <p:cTn id="89" presetID="10" presetClass="entr" presetSubtype="0" fill="hold" nodeType="withEffect">
                                  <p:stCondLst>
                                    <p:cond delay="0"/>
                                  </p:stCondLst>
                                  <p:childTnLst>
                                    <p:set>
                                      <p:cBhvr>
                                        <p:cTn id="90" dur="1" fill="hold">
                                          <p:stCondLst>
                                            <p:cond delay="0"/>
                                          </p:stCondLst>
                                        </p:cTn>
                                        <p:tgtEl>
                                          <p:spTgt spid="41032"/>
                                        </p:tgtEl>
                                        <p:attrNameLst>
                                          <p:attrName>style.visibility</p:attrName>
                                        </p:attrNameLst>
                                      </p:cBhvr>
                                      <p:to>
                                        <p:strVal val="visible"/>
                                      </p:to>
                                    </p:set>
                                    <p:animEffect transition="in" filter="fade">
                                      <p:cBhvr>
                                        <p:cTn id="91" dur="2000"/>
                                        <p:tgtEl>
                                          <p:spTgt spid="41032"/>
                                        </p:tgtEl>
                                      </p:cBhvr>
                                    </p:animEffect>
                                  </p:childTnLst>
                                </p:cTn>
                              </p:par>
                              <p:par>
                                <p:cTn id="92" presetID="10" presetClass="entr" presetSubtype="0" fill="hold" nodeType="withEffect">
                                  <p:stCondLst>
                                    <p:cond delay="0"/>
                                  </p:stCondLst>
                                  <p:childTnLst>
                                    <p:set>
                                      <p:cBhvr>
                                        <p:cTn id="93" dur="1" fill="hold">
                                          <p:stCondLst>
                                            <p:cond delay="0"/>
                                          </p:stCondLst>
                                        </p:cTn>
                                        <p:tgtEl>
                                          <p:spTgt spid="41033"/>
                                        </p:tgtEl>
                                        <p:attrNameLst>
                                          <p:attrName>style.visibility</p:attrName>
                                        </p:attrNameLst>
                                      </p:cBhvr>
                                      <p:to>
                                        <p:strVal val="visible"/>
                                      </p:to>
                                    </p:set>
                                    <p:animEffect transition="in" filter="fade">
                                      <p:cBhvr>
                                        <p:cTn id="94" dur="2000"/>
                                        <p:tgtEl>
                                          <p:spTgt spid="41033"/>
                                        </p:tgtEl>
                                      </p:cBhvr>
                                    </p:animEffect>
                                  </p:childTnLst>
                                </p:cTn>
                              </p:par>
                              <p:par>
                                <p:cTn id="95" presetID="10" presetClass="entr" presetSubtype="0" fill="hold" nodeType="withEffect">
                                  <p:stCondLst>
                                    <p:cond delay="0"/>
                                  </p:stCondLst>
                                  <p:childTnLst>
                                    <p:set>
                                      <p:cBhvr>
                                        <p:cTn id="96" dur="1" fill="hold">
                                          <p:stCondLst>
                                            <p:cond delay="0"/>
                                          </p:stCondLst>
                                        </p:cTn>
                                        <p:tgtEl>
                                          <p:spTgt spid="41034"/>
                                        </p:tgtEl>
                                        <p:attrNameLst>
                                          <p:attrName>style.visibility</p:attrName>
                                        </p:attrNameLst>
                                      </p:cBhvr>
                                      <p:to>
                                        <p:strVal val="visible"/>
                                      </p:to>
                                    </p:set>
                                    <p:animEffect transition="in" filter="fade">
                                      <p:cBhvr>
                                        <p:cTn id="97" dur="2000"/>
                                        <p:tgtEl>
                                          <p:spTgt spid="41034"/>
                                        </p:tgtEl>
                                      </p:cBhvr>
                                    </p:animEffect>
                                  </p:childTnLst>
                                </p:cTn>
                              </p:par>
                              <p:par>
                                <p:cTn id="98" presetID="10" presetClass="entr" presetSubtype="0" fill="hold" nodeType="withEffect">
                                  <p:stCondLst>
                                    <p:cond delay="0"/>
                                  </p:stCondLst>
                                  <p:childTnLst>
                                    <p:set>
                                      <p:cBhvr>
                                        <p:cTn id="99" dur="1" fill="hold">
                                          <p:stCondLst>
                                            <p:cond delay="0"/>
                                          </p:stCondLst>
                                        </p:cTn>
                                        <p:tgtEl>
                                          <p:spTgt spid="41035"/>
                                        </p:tgtEl>
                                        <p:attrNameLst>
                                          <p:attrName>style.visibility</p:attrName>
                                        </p:attrNameLst>
                                      </p:cBhvr>
                                      <p:to>
                                        <p:strVal val="visible"/>
                                      </p:to>
                                    </p:set>
                                    <p:animEffect transition="in" filter="fade">
                                      <p:cBhvr>
                                        <p:cTn id="100" dur="2000"/>
                                        <p:tgtEl>
                                          <p:spTgt spid="41035"/>
                                        </p:tgtEl>
                                      </p:cBhvr>
                                    </p:animEffect>
                                  </p:childTnLst>
                                </p:cTn>
                              </p:par>
                              <p:par>
                                <p:cTn id="101" presetID="10" presetClass="entr" presetSubtype="0" fill="hold" nodeType="withEffect">
                                  <p:stCondLst>
                                    <p:cond delay="0"/>
                                  </p:stCondLst>
                                  <p:childTnLst>
                                    <p:set>
                                      <p:cBhvr>
                                        <p:cTn id="102" dur="1" fill="hold">
                                          <p:stCondLst>
                                            <p:cond delay="0"/>
                                          </p:stCondLst>
                                        </p:cTn>
                                        <p:tgtEl>
                                          <p:spTgt spid="41041"/>
                                        </p:tgtEl>
                                        <p:attrNameLst>
                                          <p:attrName>style.visibility</p:attrName>
                                        </p:attrNameLst>
                                      </p:cBhvr>
                                      <p:to>
                                        <p:strVal val="visible"/>
                                      </p:to>
                                    </p:set>
                                    <p:animEffect transition="in" filter="fade">
                                      <p:cBhvr>
                                        <p:cTn id="103" dur="2000"/>
                                        <p:tgtEl>
                                          <p:spTgt spid="41041"/>
                                        </p:tgtEl>
                                      </p:cBhvr>
                                    </p:animEffect>
                                  </p:childTnLst>
                                </p:cTn>
                              </p:par>
                              <p:par>
                                <p:cTn id="104" presetID="10" presetClass="entr" presetSubtype="0" fill="hold" nodeType="withEffect">
                                  <p:stCondLst>
                                    <p:cond delay="0"/>
                                  </p:stCondLst>
                                  <p:childTnLst>
                                    <p:set>
                                      <p:cBhvr>
                                        <p:cTn id="105" dur="1" fill="hold">
                                          <p:stCondLst>
                                            <p:cond delay="0"/>
                                          </p:stCondLst>
                                        </p:cTn>
                                        <p:tgtEl>
                                          <p:spTgt spid="41042"/>
                                        </p:tgtEl>
                                        <p:attrNameLst>
                                          <p:attrName>style.visibility</p:attrName>
                                        </p:attrNameLst>
                                      </p:cBhvr>
                                      <p:to>
                                        <p:strVal val="visible"/>
                                      </p:to>
                                    </p:set>
                                    <p:animEffect transition="in" filter="fade">
                                      <p:cBhvr>
                                        <p:cTn id="106" dur="2000"/>
                                        <p:tgtEl>
                                          <p:spTgt spid="41042"/>
                                        </p:tgtEl>
                                      </p:cBhvr>
                                    </p:animEffect>
                                  </p:childTnLst>
                                </p:cTn>
                              </p:par>
                              <p:par>
                                <p:cTn id="107" presetID="10" presetClass="entr" presetSubtype="0" fill="hold" nodeType="withEffect">
                                  <p:stCondLst>
                                    <p:cond delay="0"/>
                                  </p:stCondLst>
                                  <p:childTnLst>
                                    <p:set>
                                      <p:cBhvr>
                                        <p:cTn id="108" dur="1" fill="hold">
                                          <p:stCondLst>
                                            <p:cond delay="0"/>
                                          </p:stCondLst>
                                        </p:cTn>
                                        <p:tgtEl>
                                          <p:spTgt spid="41043"/>
                                        </p:tgtEl>
                                        <p:attrNameLst>
                                          <p:attrName>style.visibility</p:attrName>
                                        </p:attrNameLst>
                                      </p:cBhvr>
                                      <p:to>
                                        <p:strVal val="visible"/>
                                      </p:to>
                                    </p:set>
                                    <p:animEffect transition="in" filter="fade">
                                      <p:cBhvr>
                                        <p:cTn id="109" dur="2000"/>
                                        <p:tgtEl>
                                          <p:spTgt spid="41043"/>
                                        </p:tgtEl>
                                      </p:cBhvr>
                                    </p:animEffect>
                                  </p:childTnLst>
                                </p:cTn>
                              </p:par>
                              <p:par>
                                <p:cTn id="110" presetID="10" presetClass="entr" presetSubtype="0" fill="hold" nodeType="withEffect">
                                  <p:stCondLst>
                                    <p:cond delay="0"/>
                                  </p:stCondLst>
                                  <p:childTnLst>
                                    <p:set>
                                      <p:cBhvr>
                                        <p:cTn id="111" dur="1" fill="hold">
                                          <p:stCondLst>
                                            <p:cond delay="0"/>
                                          </p:stCondLst>
                                        </p:cTn>
                                        <p:tgtEl>
                                          <p:spTgt spid="41044"/>
                                        </p:tgtEl>
                                        <p:attrNameLst>
                                          <p:attrName>style.visibility</p:attrName>
                                        </p:attrNameLst>
                                      </p:cBhvr>
                                      <p:to>
                                        <p:strVal val="visible"/>
                                      </p:to>
                                    </p:set>
                                    <p:animEffect transition="in" filter="fade">
                                      <p:cBhvr>
                                        <p:cTn id="112" dur="2000"/>
                                        <p:tgtEl>
                                          <p:spTgt spid="4104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1045"/>
                                        </p:tgtEl>
                                        <p:attrNameLst>
                                          <p:attrName>style.visibility</p:attrName>
                                        </p:attrNameLst>
                                      </p:cBhvr>
                                      <p:to>
                                        <p:strVal val="visible"/>
                                      </p:to>
                                    </p:set>
                                    <p:animEffect transition="in" filter="fade">
                                      <p:cBhvr>
                                        <p:cTn id="117" dur="2000"/>
                                        <p:tgtEl>
                                          <p:spTgt spid="4104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1046"/>
                                        </p:tgtEl>
                                        <p:attrNameLst>
                                          <p:attrName>style.visibility</p:attrName>
                                        </p:attrNameLst>
                                      </p:cBhvr>
                                      <p:to>
                                        <p:strVal val="visible"/>
                                      </p:to>
                                    </p:set>
                                    <p:animEffect transition="in" filter="fade">
                                      <p:cBhvr>
                                        <p:cTn id="120" dur="2000"/>
                                        <p:tgtEl>
                                          <p:spTgt spid="4104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1047"/>
                                        </p:tgtEl>
                                        <p:attrNameLst>
                                          <p:attrName>style.visibility</p:attrName>
                                        </p:attrNameLst>
                                      </p:cBhvr>
                                      <p:to>
                                        <p:strVal val="visible"/>
                                      </p:to>
                                    </p:set>
                                    <p:animEffect transition="in" filter="fade">
                                      <p:cBhvr>
                                        <p:cTn id="123" dur="2000"/>
                                        <p:tgtEl>
                                          <p:spTgt spid="4104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1048"/>
                                        </p:tgtEl>
                                        <p:attrNameLst>
                                          <p:attrName>style.visibility</p:attrName>
                                        </p:attrNameLst>
                                      </p:cBhvr>
                                      <p:to>
                                        <p:strVal val="visible"/>
                                      </p:to>
                                    </p:set>
                                    <p:animEffect transition="in" filter="fade">
                                      <p:cBhvr>
                                        <p:cTn id="126" dur="2000"/>
                                        <p:tgtEl>
                                          <p:spTgt spid="41048"/>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1049"/>
                                        </p:tgtEl>
                                        <p:attrNameLst>
                                          <p:attrName>style.visibility</p:attrName>
                                        </p:attrNameLst>
                                      </p:cBhvr>
                                      <p:to>
                                        <p:strVal val="visible"/>
                                      </p:to>
                                    </p:set>
                                    <p:animEffect transition="in" filter="fade">
                                      <p:cBhvr>
                                        <p:cTn id="129" dur="2000"/>
                                        <p:tgtEl>
                                          <p:spTgt spid="41049"/>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1050"/>
                                        </p:tgtEl>
                                        <p:attrNameLst>
                                          <p:attrName>style.visibility</p:attrName>
                                        </p:attrNameLst>
                                      </p:cBhvr>
                                      <p:to>
                                        <p:strVal val="visible"/>
                                      </p:to>
                                    </p:set>
                                    <p:animEffect transition="in" filter="fade">
                                      <p:cBhvr>
                                        <p:cTn id="132" dur="2000"/>
                                        <p:tgtEl>
                                          <p:spTgt spid="4105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1051"/>
                                        </p:tgtEl>
                                        <p:attrNameLst>
                                          <p:attrName>style.visibility</p:attrName>
                                        </p:attrNameLst>
                                      </p:cBhvr>
                                      <p:to>
                                        <p:strVal val="visible"/>
                                      </p:to>
                                    </p:set>
                                    <p:animEffect transition="in" filter="fade">
                                      <p:cBhvr>
                                        <p:cTn id="135" dur="2000"/>
                                        <p:tgtEl>
                                          <p:spTgt spid="4105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1052"/>
                                        </p:tgtEl>
                                        <p:attrNameLst>
                                          <p:attrName>style.visibility</p:attrName>
                                        </p:attrNameLst>
                                      </p:cBhvr>
                                      <p:to>
                                        <p:strVal val="visible"/>
                                      </p:to>
                                    </p:set>
                                    <p:animEffect transition="in" filter="fade">
                                      <p:cBhvr>
                                        <p:cTn id="138" dur="2000"/>
                                        <p:tgtEl>
                                          <p:spTgt spid="4105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1053"/>
                                        </p:tgtEl>
                                        <p:attrNameLst>
                                          <p:attrName>style.visibility</p:attrName>
                                        </p:attrNameLst>
                                      </p:cBhvr>
                                      <p:to>
                                        <p:strVal val="visible"/>
                                      </p:to>
                                    </p:set>
                                    <p:animEffect transition="in" filter="fade">
                                      <p:cBhvr>
                                        <p:cTn id="141" dur="2000"/>
                                        <p:tgtEl>
                                          <p:spTgt spid="41053"/>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41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5" grpId="0" animBg="1"/>
      <p:bldP spid="41046" grpId="0" animBg="1"/>
      <p:bldP spid="41047" grpId="0" animBg="1"/>
      <p:bldP spid="41048" grpId="0" animBg="1"/>
      <p:bldP spid="41049" grpId="0" animBg="1"/>
      <p:bldP spid="41050" grpId="0" animBg="1"/>
      <p:bldP spid="41051" grpId="0" animBg="1"/>
      <p:bldP spid="41052" grpId="0" animBg="1"/>
      <p:bldP spid="41053" grpId="0" animBg="1"/>
      <p:bldP spid="4105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Oval 2"/>
          <p:cNvSpPr/>
          <p:nvPr/>
        </p:nvSpPr>
        <p:spPr>
          <a:xfrm>
            <a:off x="7164388"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779" name="Oval 3"/>
          <p:cNvSpPr/>
          <p:nvPr/>
        </p:nvSpPr>
        <p:spPr>
          <a:xfrm>
            <a:off x="7164388"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780" name="Oval 4"/>
          <p:cNvSpPr/>
          <p:nvPr/>
        </p:nvSpPr>
        <p:spPr>
          <a:xfrm>
            <a:off x="7164388" y="3465513"/>
            <a:ext cx="360362"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781" name="Oval 5"/>
          <p:cNvSpPr/>
          <p:nvPr/>
        </p:nvSpPr>
        <p:spPr>
          <a:xfrm>
            <a:off x="7164388"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782" name="Oval 6"/>
          <p:cNvSpPr/>
          <p:nvPr/>
        </p:nvSpPr>
        <p:spPr>
          <a:xfrm>
            <a:off x="7164388"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75783" name="AutoShape 7"/>
          <p:cNvCxnSpPr>
            <a:stCxn id="75779" idx="6"/>
            <a:endCxn id="75778" idx="2"/>
          </p:cNvCxnSpPr>
          <p:nvPr/>
        </p:nvCxnSpPr>
        <p:spPr>
          <a:xfrm flipH="1" flipV="1">
            <a:off x="7164388"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75784" name="AutoShape 8"/>
          <p:cNvCxnSpPr>
            <a:stCxn id="75782" idx="6"/>
            <a:endCxn id="75781" idx="2"/>
          </p:cNvCxnSpPr>
          <p:nvPr/>
        </p:nvCxnSpPr>
        <p:spPr>
          <a:xfrm flipH="1" flipV="1">
            <a:off x="7164388"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785" name="AutoShape 9"/>
          <p:cNvCxnSpPr>
            <a:stCxn id="75780" idx="6"/>
            <a:endCxn id="75779" idx="2"/>
          </p:cNvCxnSpPr>
          <p:nvPr/>
        </p:nvCxnSpPr>
        <p:spPr>
          <a:xfrm flipH="1" flipV="1">
            <a:off x="7164388"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786" name="AutoShape 10"/>
          <p:cNvCxnSpPr>
            <a:stCxn id="75781" idx="6"/>
            <a:endCxn id="75780" idx="2"/>
          </p:cNvCxnSpPr>
          <p:nvPr/>
        </p:nvCxnSpPr>
        <p:spPr>
          <a:xfrm flipH="1" flipV="1">
            <a:off x="7164388"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1995" name="Rectangle 11"/>
          <p:cNvSpPr>
            <a:spLocks noGrp="1" noChangeArrowheads="1"/>
          </p:cNvSpPr>
          <p:nvPr>
            <p:ph type="title"/>
          </p:nvPr>
        </p:nvSpPr>
        <p:spPr>
          <a:xfrm>
            <a:off x="685800" y="609600"/>
            <a:ext cx="8458200" cy="11430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第三步</a:t>
            </a:r>
            <a:r>
              <a:rPr kumimoji="0" lang="en-US" altLang="zh-CN" sz="4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TW" altLang="en-US" sz="4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递归调用算法求得这些中位数的中位数</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MoM</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4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kumimoji="0" lang="zh-TW" altLang="en-US" sz="4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75788" name="Oval 12"/>
          <p:cNvSpPr/>
          <p:nvPr/>
        </p:nvSpPr>
        <p:spPr>
          <a:xfrm>
            <a:off x="1187450"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789" name="Oval 13"/>
          <p:cNvSpPr/>
          <p:nvPr/>
        </p:nvSpPr>
        <p:spPr>
          <a:xfrm>
            <a:off x="1187450"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790" name="Oval 14"/>
          <p:cNvSpPr/>
          <p:nvPr/>
        </p:nvSpPr>
        <p:spPr>
          <a:xfrm>
            <a:off x="1187450" y="3465513"/>
            <a:ext cx="360363"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791" name="Oval 15"/>
          <p:cNvSpPr/>
          <p:nvPr/>
        </p:nvSpPr>
        <p:spPr>
          <a:xfrm>
            <a:off x="1187450"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792" name="Oval 16"/>
          <p:cNvSpPr/>
          <p:nvPr/>
        </p:nvSpPr>
        <p:spPr>
          <a:xfrm>
            <a:off x="1187450"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75793" name="AutoShape 17"/>
          <p:cNvCxnSpPr>
            <a:stCxn id="75789" idx="6"/>
            <a:endCxn id="75788" idx="2"/>
          </p:cNvCxnSpPr>
          <p:nvPr/>
        </p:nvCxnSpPr>
        <p:spPr>
          <a:xfrm flipH="1" flipV="1">
            <a:off x="1187450"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75794" name="AutoShape 18"/>
          <p:cNvCxnSpPr>
            <a:stCxn id="75792" idx="6"/>
            <a:endCxn id="75791" idx="2"/>
          </p:cNvCxnSpPr>
          <p:nvPr/>
        </p:nvCxnSpPr>
        <p:spPr>
          <a:xfrm flipH="1" flipV="1">
            <a:off x="1187450"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795" name="AutoShape 19"/>
          <p:cNvCxnSpPr>
            <a:stCxn id="75790" idx="6"/>
            <a:endCxn id="75789" idx="2"/>
          </p:cNvCxnSpPr>
          <p:nvPr/>
        </p:nvCxnSpPr>
        <p:spPr>
          <a:xfrm flipH="1" flipV="1">
            <a:off x="1187450"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796" name="AutoShape 20"/>
          <p:cNvCxnSpPr>
            <a:stCxn id="75791" idx="6"/>
            <a:endCxn id="75790" idx="2"/>
          </p:cNvCxnSpPr>
          <p:nvPr/>
        </p:nvCxnSpPr>
        <p:spPr>
          <a:xfrm flipH="1" flipV="1">
            <a:off x="1187450"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5797" name="Oval 21"/>
          <p:cNvSpPr/>
          <p:nvPr/>
        </p:nvSpPr>
        <p:spPr>
          <a:xfrm>
            <a:off x="1933575"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798" name="Oval 22"/>
          <p:cNvSpPr/>
          <p:nvPr/>
        </p:nvSpPr>
        <p:spPr>
          <a:xfrm>
            <a:off x="1933575"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799" name="Oval 23"/>
          <p:cNvSpPr/>
          <p:nvPr/>
        </p:nvSpPr>
        <p:spPr>
          <a:xfrm>
            <a:off x="1933575" y="3465513"/>
            <a:ext cx="360363"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00" name="Oval 24"/>
          <p:cNvSpPr/>
          <p:nvPr/>
        </p:nvSpPr>
        <p:spPr>
          <a:xfrm>
            <a:off x="1933575"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01" name="Oval 25"/>
          <p:cNvSpPr/>
          <p:nvPr/>
        </p:nvSpPr>
        <p:spPr>
          <a:xfrm>
            <a:off x="1933575"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75802" name="AutoShape 26"/>
          <p:cNvCxnSpPr>
            <a:stCxn id="75798" idx="6"/>
            <a:endCxn id="75797" idx="2"/>
          </p:cNvCxnSpPr>
          <p:nvPr/>
        </p:nvCxnSpPr>
        <p:spPr>
          <a:xfrm flipH="1" flipV="1">
            <a:off x="1933575"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75803" name="AutoShape 27"/>
          <p:cNvCxnSpPr>
            <a:stCxn id="75801" idx="6"/>
            <a:endCxn id="75800" idx="2"/>
          </p:cNvCxnSpPr>
          <p:nvPr/>
        </p:nvCxnSpPr>
        <p:spPr>
          <a:xfrm flipH="1" flipV="1">
            <a:off x="1933575"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04" name="AutoShape 28"/>
          <p:cNvCxnSpPr>
            <a:stCxn id="75799" idx="6"/>
            <a:endCxn id="75798" idx="2"/>
          </p:cNvCxnSpPr>
          <p:nvPr/>
        </p:nvCxnSpPr>
        <p:spPr>
          <a:xfrm flipH="1" flipV="1">
            <a:off x="1933575"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05" name="AutoShape 29"/>
          <p:cNvCxnSpPr>
            <a:stCxn id="75800" idx="6"/>
            <a:endCxn id="75799" idx="2"/>
          </p:cNvCxnSpPr>
          <p:nvPr/>
        </p:nvCxnSpPr>
        <p:spPr>
          <a:xfrm flipH="1" flipV="1">
            <a:off x="1933575"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5806" name="Oval 30"/>
          <p:cNvSpPr/>
          <p:nvPr/>
        </p:nvSpPr>
        <p:spPr>
          <a:xfrm>
            <a:off x="5668963"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07" name="Oval 31"/>
          <p:cNvSpPr/>
          <p:nvPr/>
        </p:nvSpPr>
        <p:spPr>
          <a:xfrm>
            <a:off x="5668963"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08" name="Oval 32"/>
          <p:cNvSpPr/>
          <p:nvPr/>
        </p:nvSpPr>
        <p:spPr>
          <a:xfrm>
            <a:off x="5668963" y="3465513"/>
            <a:ext cx="360362"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09" name="Oval 33"/>
          <p:cNvSpPr/>
          <p:nvPr/>
        </p:nvSpPr>
        <p:spPr>
          <a:xfrm>
            <a:off x="5668963"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10" name="Oval 34"/>
          <p:cNvSpPr/>
          <p:nvPr/>
        </p:nvSpPr>
        <p:spPr>
          <a:xfrm>
            <a:off x="5668963"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75811" name="AutoShape 35"/>
          <p:cNvCxnSpPr>
            <a:stCxn id="75807" idx="6"/>
            <a:endCxn id="75806" idx="2"/>
          </p:cNvCxnSpPr>
          <p:nvPr/>
        </p:nvCxnSpPr>
        <p:spPr>
          <a:xfrm flipH="1" flipV="1">
            <a:off x="5668963"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75812" name="AutoShape 36"/>
          <p:cNvCxnSpPr>
            <a:stCxn id="75810" idx="6"/>
            <a:endCxn id="75809" idx="2"/>
          </p:cNvCxnSpPr>
          <p:nvPr/>
        </p:nvCxnSpPr>
        <p:spPr>
          <a:xfrm flipH="1" flipV="1">
            <a:off x="5668963"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13" name="AutoShape 37"/>
          <p:cNvCxnSpPr>
            <a:stCxn id="75808" idx="6"/>
            <a:endCxn id="75807" idx="2"/>
          </p:cNvCxnSpPr>
          <p:nvPr/>
        </p:nvCxnSpPr>
        <p:spPr>
          <a:xfrm flipH="1" flipV="1">
            <a:off x="5668963"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14" name="AutoShape 38"/>
          <p:cNvCxnSpPr>
            <a:stCxn id="75809" idx="6"/>
            <a:endCxn id="75808" idx="2"/>
          </p:cNvCxnSpPr>
          <p:nvPr/>
        </p:nvCxnSpPr>
        <p:spPr>
          <a:xfrm flipH="1" flipV="1">
            <a:off x="5668963"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5815" name="Oval 39"/>
          <p:cNvSpPr/>
          <p:nvPr/>
        </p:nvSpPr>
        <p:spPr>
          <a:xfrm>
            <a:off x="3427413"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16" name="Oval 40"/>
          <p:cNvSpPr/>
          <p:nvPr/>
        </p:nvSpPr>
        <p:spPr>
          <a:xfrm>
            <a:off x="3427413"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17" name="Oval 41"/>
          <p:cNvSpPr/>
          <p:nvPr/>
        </p:nvSpPr>
        <p:spPr>
          <a:xfrm>
            <a:off x="3427413" y="3465513"/>
            <a:ext cx="360362"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18" name="Oval 42"/>
          <p:cNvSpPr/>
          <p:nvPr/>
        </p:nvSpPr>
        <p:spPr>
          <a:xfrm>
            <a:off x="3427413"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19" name="Oval 43"/>
          <p:cNvSpPr/>
          <p:nvPr/>
        </p:nvSpPr>
        <p:spPr>
          <a:xfrm>
            <a:off x="3427413"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75820" name="AutoShape 44"/>
          <p:cNvCxnSpPr>
            <a:stCxn id="75816" idx="6"/>
            <a:endCxn id="75815" idx="2"/>
          </p:cNvCxnSpPr>
          <p:nvPr/>
        </p:nvCxnSpPr>
        <p:spPr>
          <a:xfrm flipH="1" flipV="1">
            <a:off x="3427413"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75821" name="AutoShape 45"/>
          <p:cNvCxnSpPr>
            <a:stCxn id="75819" idx="6"/>
            <a:endCxn id="75818" idx="2"/>
          </p:cNvCxnSpPr>
          <p:nvPr/>
        </p:nvCxnSpPr>
        <p:spPr>
          <a:xfrm flipH="1" flipV="1">
            <a:off x="3427413"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22" name="AutoShape 46"/>
          <p:cNvCxnSpPr>
            <a:stCxn id="75817" idx="6"/>
            <a:endCxn id="75816" idx="2"/>
          </p:cNvCxnSpPr>
          <p:nvPr/>
        </p:nvCxnSpPr>
        <p:spPr>
          <a:xfrm flipH="1" flipV="1">
            <a:off x="3427413"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23" name="AutoShape 47"/>
          <p:cNvCxnSpPr>
            <a:stCxn id="75818" idx="6"/>
            <a:endCxn id="75817" idx="2"/>
          </p:cNvCxnSpPr>
          <p:nvPr/>
        </p:nvCxnSpPr>
        <p:spPr>
          <a:xfrm flipH="1" flipV="1">
            <a:off x="3427413"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5824" name="Oval 48"/>
          <p:cNvSpPr/>
          <p:nvPr/>
        </p:nvSpPr>
        <p:spPr>
          <a:xfrm>
            <a:off x="4922838"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25" name="Oval 49"/>
          <p:cNvSpPr/>
          <p:nvPr/>
        </p:nvSpPr>
        <p:spPr>
          <a:xfrm>
            <a:off x="4922838"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26" name="Oval 50"/>
          <p:cNvSpPr/>
          <p:nvPr/>
        </p:nvSpPr>
        <p:spPr>
          <a:xfrm>
            <a:off x="4922838" y="3465513"/>
            <a:ext cx="360362"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27" name="Oval 51"/>
          <p:cNvSpPr/>
          <p:nvPr/>
        </p:nvSpPr>
        <p:spPr>
          <a:xfrm>
            <a:off x="4922838"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28" name="Oval 52"/>
          <p:cNvSpPr/>
          <p:nvPr/>
        </p:nvSpPr>
        <p:spPr>
          <a:xfrm>
            <a:off x="4922838"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75829" name="AutoShape 53"/>
          <p:cNvCxnSpPr>
            <a:stCxn id="75825" idx="6"/>
            <a:endCxn id="75824" idx="2"/>
          </p:cNvCxnSpPr>
          <p:nvPr/>
        </p:nvCxnSpPr>
        <p:spPr>
          <a:xfrm flipH="1" flipV="1">
            <a:off x="4922838"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75830" name="AutoShape 54"/>
          <p:cNvCxnSpPr>
            <a:stCxn id="75828" idx="6"/>
            <a:endCxn id="75827" idx="2"/>
          </p:cNvCxnSpPr>
          <p:nvPr/>
        </p:nvCxnSpPr>
        <p:spPr>
          <a:xfrm flipH="1" flipV="1">
            <a:off x="4922838"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31" name="AutoShape 55"/>
          <p:cNvCxnSpPr>
            <a:stCxn id="75826" idx="6"/>
            <a:endCxn id="75825" idx="2"/>
          </p:cNvCxnSpPr>
          <p:nvPr/>
        </p:nvCxnSpPr>
        <p:spPr>
          <a:xfrm flipH="1" flipV="1">
            <a:off x="4922838"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32" name="AutoShape 56"/>
          <p:cNvCxnSpPr>
            <a:stCxn id="75827" idx="6"/>
            <a:endCxn id="75826" idx="2"/>
          </p:cNvCxnSpPr>
          <p:nvPr/>
        </p:nvCxnSpPr>
        <p:spPr>
          <a:xfrm flipH="1" flipV="1">
            <a:off x="4922838"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5833" name="Oval 57"/>
          <p:cNvSpPr/>
          <p:nvPr/>
        </p:nvSpPr>
        <p:spPr>
          <a:xfrm>
            <a:off x="2681288"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34" name="Oval 58"/>
          <p:cNvSpPr/>
          <p:nvPr/>
        </p:nvSpPr>
        <p:spPr>
          <a:xfrm>
            <a:off x="2681288"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35" name="Oval 59"/>
          <p:cNvSpPr/>
          <p:nvPr/>
        </p:nvSpPr>
        <p:spPr>
          <a:xfrm>
            <a:off x="2681288" y="3465513"/>
            <a:ext cx="360362"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36" name="Oval 60"/>
          <p:cNvSpPr/>
          <p:nvPr/>
        </p:nvSpPr>
        <p:spPr>
          <a:xfrm>
            <a:off x="2681288"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37" name="Oval 61"/>
          <p:cNvSpPr/>
          <p:nvPr/>
        </p:nvSpPr>
        <p:spPr>
          <a:xfrm>
            <a:off x="2681288"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75838" name="AutoShape 62"/>
          <p:cNvCxnSpPr>
            <a:stCxn id="75834" idx="6"/>
            <a:endCxn id="75833" idx="2"/>
          </p:cNvCxnSpPr>
          <p:nvPr/>
        </p:nvCxnSpPr>
        <p:spPr>
          <a:xfrm flipH="1" flipV="1">
            <a:off x="2681288"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75839" name="AutoShape 63"/>
          <p:cNvCxnSpPr>
            <a:stCxn id="75837" idx="6"/>
            <a:endCxn id="75836" idx="2"/>
          </p:cNvCxnSpPr>
          <p:nvPr/>
        </p:nvCxnSpPr>
        <p:spPr>
          <a:xfrm flipH="1" flipV="1">
            <a:off x="2681288"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40" name="AutoShape 64"/>
          <p:cNvCxnSpPr>
            <a:stCxn id="75835" idx="6"/>
            <a:endCxn id="75834" idx="2"/>
          </p:cNvCxnSpPr>
          <p:nvPr/>
        </p:nvCxnSpPr>
        <p:spPr>
          <a:xfrm flipH="1" flipV="1">
            <a:off x="2681288"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41" name="AutoShape 65"/>
          <p:cNvCxnSpPr>
            <a:stCxn id="75836" idx="6"/>
            <a:endCxn id="75835" idx="2"/>
          </p:cNvCxnSpPr>
          <p:nvPr/>
        </p:nvCxnSpPr>
        <p:spPr>
          <a:xfrm flipH="1" flipV="1">
            <a:off x="2681288"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5842" name="Oval 66"/>
          <p:cNvSpPr/>
          <p:nvPr/>
        </p:nvSpPr>
        <p:spPr>
          <a:xfrm>
            <a:off x="6416675"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43" name="Oval 67"/>
          <p:cNvSpPr/>
          <p:nvPr/>
        </p:nvSpPr>
        <p:spPr>
          <a:xfrm>
            <a:off x="6416675"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44" name="Oval 68"/>
          <p:cNvSpPr/>
          <p:nvPr/>
        </p:nvSpPr>
        <p:spPr>
          <a:xfrm>
            <a:off x="6416675" y="3465513"/>
            <a:ext cx="360363"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45" name="Oval 69"/>
          <p:cNvSpPr/>
          <p:nvPr/>
        </p:nvSpPr>
        <p:spPr>
          <a:xfrm>
            <a:off x="6416675"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46" name="Oval 70"/>
          <p:cNvSpPr/>
          <p:nvPr/>
        </p:nvSpPr>
        <p:spPr>
          <a:xfrm>
            <a:off x="6416675"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75847" name="AutoShape 71"/>
          <p:cNvCxnSpPr>
            <a:stCxn id="75843" idx="6"/>
            <a:endCxn id="75842" idx="2"/>
          </p:cNvCxnSpPr>
          <p:nvPr/>
        </p:nvCxnSpPr>
        <p:spPr>
          <a:xfrm flipH="1" flipV="1">
            <a:off x="6416675"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75848" name="AutoShape 72"/>
          <p:cNvCxnSpPr>
            <a:stCxn id="75846" idx="6"/>
            <a:endCxn id="75845" idx="2"/>
          </p:cNvCxnSpPr>
          <p:nvPr/>
        </p:nvCxnSpPr>
        <p:spPr>
          <a:xfrm flipH="1" flipV="1">
            <a:off x="6416675"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49" name="AutoShape 73"/>
          <p:cNvCxnSpPr>
            <a:stCxn id="75844" idx="6"/>
            <a:endCxn id="75843" idx="2"/>
          </p:cNvCxnSpPr>
          <p:nvPr/>
        </p:nvCxnSpPr>
        <p:spPr>
          <a:xfrm flipH="1" flipV="1">
            <a:off x="6416675"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50" name="AutoShape 74"/>
          <p:cNvCxnSpPr>
            <a:stCxn id="75845" idx="6"/>
            <a:endCxn id="75844" idx="2"/>
          </p:cNvCxnSpPr>
          <p:nvPr/>
        </p:nvCxnSpPr>
        <p:spPr>
          <a:xfrm flipH="1" flipV="1">
            <a:off x="6416675"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5851" name="Oval 75"/>
          <p:cNvSpPr/>
          <p:nvPr/>
        </p:nvSpPr>
        <p:spPr>
          <a:xfrm>
            <a:off x="4175125"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52" name="Oval 76"/>
          <p:cNvSpPr/>
          <p:nvPr/>
        </p:nvSpPr>
        <p:spPr>
          <a:xfrm>
            <a:off x="4175125"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53" name="Oval 77"/>
          <p:cNvSpPr/>
          <p:nvPr/>
        </p:nvSpPr>
        <p:spPr>
          <a:xfrm>
            <a:off x="4175125" y="3465513"/>
            <a:ext cx="360363" cy="360362"/>
          </a:xfrm>
          <a:prstGeom prst="ellipse">
            <a:avLst/>
          </a:prstGeom>
          <a:gradFill rotWithShape="1">
            <a:gsLst>
              <a:gs pos="0">
                <a:srgbClr val="FF3300"/>
              </a:gs>
              <a:gs pos="100000">
                <a:srgbClr val="7618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54" name="Oval 78"/>
          <p:cNvSpPr/>
          <p:nvPr/>
        </p:nvSpPr>
        <p:spPr>
          <a:xfrm>
            <a:off x="4175125"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55" name="Oval 79"/>
          <p:cNvSpPr/>
          <p:nvPr/>
        </p:nvSpPr>
        <p:spPr>
          <a:xfrm>
            <a:off x="4175125"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75856" name="AutoShape 80"/>
          <p:cNvCxnSpPr>
            <a:stCxn id="75852" idx="6"/>
            <a:endCxn id="75851" idx="2"/>
          </p:cNvCxnSpPr>
          <p:nvPr/>
        </p:nvCxnSpPr>
        <p:spPr>
          <a:xfrm flipH="1" flipV="1">
            <a:off x="4175125"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75857" name="AutoShape 81"/>
          <p:cNvCxnSpPr>
            <a:stCxn id="75855" idx="6"/>
            <a:endCxn id="75854" idx="2"/>
          </p:cNvCxnSpPr>
          <p:nvPr/>
        </p:nvCxnSpPr>
        <p:spPr>
          <a:xfrm flipH="1" flipV="1">
            <a:off x="4175125"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58" name="AutoShape 82"/>
          <p:cNvCxnSpPr>
            <a:stCxn id="75853" idx="6"/>
            <a:endCxn id="75852" idx="2"/>
          </p:cNvCxnSpPr>
          <p:nvPr/>
        </p:nvCxnSpPr>
        <p:spPr>
          <a:xfrm flipH="1" flipV="1">
            <a:off x="4175125"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59" name="AutoShape 83"/>
          <p:cNvCxnSpPr>
            <a:stCxn id="75854" idx="6"/>
            <a:endCxn id="75853" idx="2"/>
          </p:cNvCxnSpPr>
          <p:nvPr/>
        </p:nvCxnSpPr>
        <p:spPr>
          <a:xfrm flipH="1" flipV="1">
            <a:off x="4175125"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2068" name="AutoShape 84"/>
          <p:cNvCxnSpPr>
            <a:stCxn id="75780" idx="0"/>
            <a:endCxn id="75853" idx="0"/>
          </p:cNvCxnSpPr>
          <p:nvPr/>
        </p:nvCxnSpPr>
        <p:spPr>
          <a:xfrm rot="-5400000" flipH="1" flipV="1">
            <a:off x="5849938" y="1971675"/>
            <a:ext cx="1587" cy="2989263"/>
          </a:xfrm>
          <a:prstGeom prst="curvedConnector3">
            <a:avLst>
              <a:gd name="adj1" fmla="val -57700014"/>
            </a:avLst>
          </a:prstGeom>
          <a:ln w="38100" cap="flat" cmpd="sng">
            <a:solidFill>
              <a:srgbClr val="990099"/>
            </a:solidFill>
            <a:prstDash val="solid"/>
            <a:headEnd type="none" w="med" len="med"/>
            <a:tailEnd type="triangle" w="med" len="med"/>
          </a:ln>
        </p:spPr>
      </p:cxnSp>
      <p:cxnSp>
        <p:nvCxnSpPr>
          <p:cNvPr id="42069" name="AutoShape 85"/>
          <p:cNvCxnSpPr>
            <a:stCxn id="75844" idx="0"/>
            <a:endCxn id="75853" idx="0"/>
          </p:cNvCxnSpPr>
          <p:nvPr/>
        </p:nvCxnSpPr>
        <p:spPr>
          <a:xfrm rot="-5400000" flipH="1" flipV="1">
            <a:off x="5475288" y="2344738"/>
            <a:ext cx="1587" cy="2241550"/>
          </a:xfrm>
          <a:prstGeom prst="curvedConnector3">
            <a:avLst>
              <a:gd name="adj1" fmla="val -42900014"/>
            </a:avLst>
          </a:prstGeom>
          <a:ln w="38100" cap="flat" cmpd="sng">
            <a:solidFill>
              <a:srgbClr val="990099"/>
            </a:solidFill>
            <a:prstDash val="solid"/>
            <a:headEnd type="none" w="med" len="med"/>
            <a:tailEnd type="triangle" w="med" len="med"/>
          </a:ln>
        </p:spPr>
      </p:cxnSp>
      <p:cxnSp>
        <p:nvCxnSpPr>
          <p:cNvPr id="42070" name="AutoShape 86"/>
          <p:cNvCxnSpPr>
            <a:stCxn id="75808" idx="0"/>
            <a:endCxn id="75853" idx="0"/>
          </p:cNvCxnSpPr>
          <p:nvPr/>
        </p:nvCxnSpPr>
        <p:spPr>
          <a:xfrm rot="-5400000" flipH="1" flipV="1">
            <a:off x="5102225" y="2719388"/>
            <a:ext cx="1588" cy="1493837"/>
          </a:xfrm>
          <a:prstGeom prst="curvedConnector3">
            <a:avLst>
              <a:gd name="adj1" fmla="val -27900009"/>
            </a:avLst>
          </a:prstGeom>
          <a:ln w="38100" cap="flat" cmpd="sng">
            <a:solidFill>
              <a:srgbClr val="990099"/>
            </a:solidFill>
            <a:prstDash val="solid"/>
            <a:headEnd type="none" w="med" len="med"/>
            <a:tailEnd type="triangle" w="med" len="med"/>
          </a:ln>
        </p:spPr>
      </p:cxnSp>
      <p:cxnSp>
        <p:nvCxnSpPr>
          <p:cNvPr id="42071" name="AutoShape 87"/>
          <p:cNvCxnSpPr>
            <a:stCxn id="75826" idx="0"/>
            <a:endCxn id="75853" idx="0"/>
          </p:cNvCxnSpPr>
          <p:nvPr/>
        </p:nvCxnSpPr>
        <p:spPr>
          <a:xfrm rot="-5400000" flipH="1" flipV="1">
            <a:off x="4729163" y="3092450"/>
            <a:ext cx="1587" cy="747713"/>
          </a:xfrm>
          <a:prstGeom prst="curvedConnector3">
            <a:avLst>
              <a:gd name="adj1" fmla="val -14400005"/>
            </a:avLst>
          </a:prstGeom>
          <a:ln w="38100" cap="flat" cmpd="sng">
            <a:solidFill>
              <a:srgbClr val="990099"/>
            </a:solidFill>
            <a:prstDash val="solid"/>
            <a:headEnd type="none" w="med" len="med"/>
            <a:tailEnd type="triangle" w="med" len="med"/>
          </a:ln>
        </p:spPr>
      </p:cxnSp>
      <p:cxnSp>
        <p:nvCxnSpPr>
          <p:cNvPr id="42072" name="AutoShape 88"/>
          <p:cNvCxnSpPr>
            <a:stCxn id="75853" idx="4"/>
            <a:endCxn id="75817" idx="4"/>
          </p:cNvCxnSpPr>
          <p:nvPr/>
        </p:nvCxnSpPr>
        <p:spPr>
          <a:xfrm rot="5400000">
            <a:off x="3981450" y="3452813"/>
            <a:ext cx="1588" cy="747712"/>
          </a:xfrm>
          <a:prstGeom prst="curvedConnector3">
            <a:avLst>
              <a:gd name="adj1" fmla="val 14300005"/>
            </a:avLst>
          </a:prstGeom>
          <a:ln w="38100" cap="flat" cmpd="sng">
            <a:solidFill>
              <a:srgbClr val="990099"/>
            </a:solidFill>
            <a:prstDash val="solid"/>
            <a:headEnd type="none" w="med" len="med"/>
            <a:tailEnd type="triangle" w="med" len="med"/>
          </a:ln>
        </p:spPr>
      </p:cxnSp>
      <p:cxnSp>
        <p:nvCxnSpPr>
          <p:cNvPr id="42073" name="AutoShape 89"/>
          <p:cNvCxnSpPr>
            <a:stCxn id="75853" idx="4"/>
            <a:endCxn id="75835" idx="4"/>
          </p:cNvCxnSpPr>
          <p:nvPr/>
        </p:nvCxnSpPr>
        <p:spPr>
          <a:xfrm rot="5400000">
            <a:off x="3608388" y="3079750"/>
            <a:ext cx="1587" cy="1493838"/>
          </a:xfrm>
          <a:prstGeom prst="curvedConnector3">
            <a:avLst>
              <a:gd name="adj1" fmla="val 26600009"/>
            </a:avLst>
          </a:prstGeom>
          <a:ln w="38100" cap="flat" cmpd="sng">
            <a:solidFill>
              <a:srgbClr val="990099"/>
            </a:solidFill>
            <a:prstDash val="solid"/>
            <a:headEnd type="none" w="med" len="med"/>
            <a:tailEnd type="triangle" w="med" len="med"/>
          </a:ln>
        </p:spPr>
      </p:cxnSp>
      <p:cxnSp>
        <p:nvCxnSpPr>
          <p:cNvPr id="42074" name="AutoShape 90"/>
          <p:cNvCxnSpPr>
            <a:stCxn id="75853" idx="4"/>
            <a:endCxn id="75799" idx="4"/>
          </p:cNvCxnSpPr>
          <p:nvPr/>
        </p:nvCxnSpPr>
        <p:spPr>
          <a:xfrm rot="5400000">
            <a:off x="3233738" y="2705100"/>
            <a:ext cx="1587" cy="2241550"/>
          </a:xfrm>
          <a:prstGeom prst="curvedConnector3">
            <a:avLst>
              <a:gd name="adj1" fmla="val 40700014"/>
            </a:avLst>
          </a:prstGeom>
          <a:ln w="38100" cap="flat" cmpd="sng">
            <a:solidFill>
              <a:srgbClr val="990099"/>
            </a:solidFill>
            <a:prstDash val="solid"/>
            <a:headEnd type="none" w="med" len="med"/>
            <a:tailEnd type="triangle" w="med" len="med"/>
          </a:ln>
        </p:spPr>
      </p:cxnSp>
      <p:cxnSp>
        <p:nvCxnSpPr>
          <p:cNvPr id="42075" name="AutoShape 91"/>
          <p:cNvCxnSpPr>
            <a:stCxn id="75853" idx="4"/>
            <a:endCxn id="75790" idx="4"/>
          </p:cNvCxnSpPr>
          <p:nvPr/>
        </p:nvCxnSpPr>
        <p:spPr>
          <a:xfrm rot="5400000">
            <a:off x="2860675" y="2332038"/>
            <a:ext cx="1588" cy="2987675"/>
          </a:xfrm>
          <a:prstGeom prst="curvedConnector3">
            <a:avLst>
              <a:gd name="adj1" fmla="val 56900014"/>
            </a:avLst>
          </a:prstGeom>
          <a:ln w="38100" cap="flat" cmpd="sng">
            <a:solidFill>
              <a:srgbClr val="990099"/>
            </a:solidFill>
            <a:prstDash val="solid"/>
            <a:headEnd type="none" w="med" len="med"/>
            <a:tailEnd type="triangle" w="med" len="med"/>
          </a:ln>
        </p:spPr>
      </p:cxnSp>
      <p:sp>
        <p:nvSpPr>
          <p:cNvPr id="42076" name="AutoShape 92"/>
          <p:cNvSpPr>
            <a:spLocks noChangeArrowheads="1"/>
          </p:cNvSpPr>
          <p:nvPr/>
        </p:nvSpPr>
        <p:spPr bwMode="auto">
          <a:xfrm>
            <a:off x="1042988" y="5589588"/>
            <a:ext cx="3224213" cy="503238"/>
          </a:xfrm>
          <a:prstGeom prst="wedgeRectCallout">
            <a:avLst>
              <a:gd name="adj1" fmla="val 56359"/>
              <a:gd name="adj2" fmla="val -399210"/>
            </a:avLst>
          </a:prstGeom>
          <a:solidFill>
            <a:schemeClr val="bg1"/>
          </a:solidFill>
          <a:ln w="28575" cmpd="sng">
            <a:solidFill>
              <a:schemeClr val="tx1"/>
            </a:solidFill>
            <a:miter lim="800000"/>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时间复杂性：</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T(</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4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n</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/5</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 </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a:t>
            </a:r>
            <a:endPar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endParaRPr>
          </a:p>
        </p:txBody>
      </p:sp>
      <p:sp>
        <p:nvSpPr>
          <p:cNvPr id="75869" name="Oval 93"/>
          <p:cNvSpPr/>
          <p:nvPr/>
        </p:nvSpPr>
        <p:spPr>
          <a:xfrm>
            <a:off x="7885113"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70" name="Oval 94"/>
          <p:cNvSpPr/>
          <p:nvPr/>
        </p:nvSpPr>
        <p:spPr>
          <a:xfrm>
            <a:off x="7885113" y="27813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71" name="Oval 95"/>
          <p:cNvSpPr/>
          <p:nvPr/>
        </p:nvSpPr>
        <p:spPr>
          <a:xfrm>
            <a:off x="7885113" y="3500438"/>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2068"/>
                                        </p:tgtEl>
                                        <p:attrNameLst>
                                          <p:attrName>style.visibility</p:attrName>
                                        </p:attrNameLst>
                                      </p:cBhvr>
                                      <p:to>
                                        <p:strVal val="visible"/>
                                      </p:to>
                                    </p:set>
                                    <p:animEffect transition="in" filter="fade">
                                      <p:cBhvr>
                                        <p:cTn id="7" dur="1000"/>
                                        <p:tgtEl>
                                          <p:spTgt spid="4206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2069"/>
                                        </p:tgtEl>
                                        <p:attrNameLst>
                                          <p:attrName>style.visibility</p:attrName>
                                        </p:attrNameLst>
                                      </p:cBhvr>
                                      <p:to>
                                        <p:strVal val="visible"/>
                                      </p:to>
                                    </p:set>
                                    <p:animEffect transition="in" filter="fade">
                                      <p:cBhvr>
                                        <p:cTn id="11" dur="1000"/>
                                        <p:tgtEl>
                                          <p:spTgt spid="4206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2070"/>
                                        </p:tgtEl>
                                        <p:attrNameLst>
                                          <p:attrName>style.visibility</p:attrName>
                                        </p:attrNameLst>
                                      </p:cBhvr>
                                      <p:to>
                                        <p:strVal val="visible"/>
                                      </p:to>
                                    </p:set>
                                    <p:animEffect transition="in" filter="fade">
                                      <p:cBhvr>
                                        <p:cTn id="15" dur="1000"/>
                                        <p:tgtEl>
                                          <p:spTgt spid="42070"/>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2071"/>
                                        </p:tgtEl>
                                        <p:attrNameLst>
                                          <p:attrName>style.visibility</p:attrName>
                                        </p:attrNameLst>
                                      </p:cBhvr>
                                      <p:to>
                                        <p:strVal val="visible"/>
                                      </p:to>
                                    </p:set>
                                    <p:animEffect transition="in" filter="fade">
                                      <p:cBhvr>
                                        <p:cTn id="19" dur="1000"/>
                                        <p:tgtEl>
                                          <p:spTgt spid="42071"/>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42072"/>
                                        </p:tgtEl>
                                        <p:attrNameLst>
                                          <p:attrName>style.visibility</p:attrName>
                                        </p:attrNameLst>
                                      </p:cBhvr>
                                      <p:to>
                                        <p:strVal val="visible"/>
                                      </p:to>
                                    </p:set>
                                    <p:animEffect transition="in" filter="fade">
                                      <p:cBhvr>
                                        <p:cTn id="23" dur="1000"/>
                                        <p:tgtEl>
                                          <p:spTgt spid="42072"/>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42073"/>
                                        </p:tgtEl>
                                        <p:attrNameLst>
                                          <p:attrName>style.visibility</p:attrName>
                                        </p:attrNameLst>
                                      </p:cBhvr>
                                      <p:to>
                                        <p:strVal val="visible"/>
                                      </p:to>
                                    </p:set>
                                    <p:animEffect transition="in" filter="fade">
                                      <p:cBhvr>
                                        <p:cTn id="27" dur="1000"/>
                                        <p:tgtEl>
                                          <p:spTgt spid="42073"/>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42074"/>
                                        </p:tgtEl>
                                        <p:attrNameLst>
                                          <p:attrName>style.visibility</p:attrName>
                                        </p:attrNameLst>
                                      </p:cBhvr>
                                      <p:to>
                                        <p:strVal val="visible"/>
                                      </p:to>
                                    </p:set>
                                    <p:animEffect transition="in" filter="fade">
                                      <p:cBhvr>
                                        <p:cTn id="31" dur="1000"/>
                                        <p:tgtEl>
                                          <p:spTgt spid="42074"/>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42075"/>
                                        </p:tgtEl>
                                        <p:attrNameLst>
                                          <p:attrName>style.visibility</p:attrName>
                                        </p:attrNameLst>
                                      </p:cBhvr>
                                      <p:to>
                                        <p:strVal val="visible"/>
                                      </p:to>
                                    </p:set>
                                    <p:animEffect transition="in" filter="fade">
                                      <p:cBhvr>
                                        <p:cTn id="35" dur="1000"/>
                                        <p:tgtEl>
                                          <p:spTgt spid="4207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2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7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第四步</a:t>
            </a:r>
            <a:r>
              <a:rPr kumimoji="0" lang="en-US" altLang="zh-CN" sz="4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用</a:t>
            </a:r>
            <a:r>
              <a:rPr kumimoji="0" lang="zh-TW"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 </a:t>
            </a:r>
            <a:r>
              <a:rPr kumimoji="0" lang="en-US" altLang="zh-CN" sz="3200" b="1" i="0" u="none" strike="noStrike" kern="1200" cap="none" spc="0" normalizeH="0" baseline="0" noProof="0" dirty="0" err="1">
                <a:ln>
                  <a:noFill/>
                </a:ln>
                <a:solidFill>
                  <a:schemeClr val="accent2"/>
                </a:solidFill>
                <a:effectLst/>
                <a:uLnTx/>
                <a:uFillTx/>
                <a:latin typeface="Times New Roman" panose="02020603050405020304" pitchFamily="18" charset="0"/>
                <a:ea typeface="+mn-ea"/>
                <a:cs typeface="Times New Roman" panose="02020603050405020304" pitchFamily="18" charset="0"/>
              </a:rPr>
              <a:t>MoM</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完成划分</a:t>
            </a:r>
            <a:endParaRPr kumimoji="0" lang="zh-TW"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endParaRPr>
          </a:p>
        </p:txBody>
      </p:sp>
      <p:sp>
        <p:nvSpPr>
          <p:cNvPr id="76803" name="Oval 3"/>
          <p:cNvSpPr/>
          <p:nvPr/>
        </p:nvSpPr>
        <p:spPr>
          <a:xfrm>
            <a:off x="4175125" y="3465513"/>
            <a:ext cx="360363" cy="360362"/>
          </a:xfrm>
          <a:prstGeom prst="ellipse">
            <a:avLst/>
          </a:prstGeom>
          <a:gradFill rotWithShape="1">
            <a:gsLst>
              <a:gs pos="0">
                <a:srgbClr val="FF3300"/>
              </a:gs>
              <a:gs pos="100000">
                <a:srgbClr val="7618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6804" name="Oval 4"/>
          <p:cNvSpPr/>
          <p:nvPr/>
        </p:nvSpPr>
        <p:spPr>
          <a:xfrm>
            <a:off x="1116013" y="2205038"/>
            <a:ext cx="2879725" cy="2879725"/>
          </a:xfrm>
          <a:prstGeom prst="ellipse">
            <a:avLst/>
          </a:prstGeom>
          <a:gradFill rotWithShape="1">
            <a:gsLst>
              <a:gs pos="0">
                <a:srgbClr val="66CCFF"/>
              </a:gs>
              <a:gs pos="100000">
                <a:srgbClr val="2F5E76"/>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1800" dirty="0">
                <a:latin typeface="Tahoma" panose="020B0604030504040204" pitchFamily="34" charset="0"/>
                <a:ea typeface="PMingLiU" panose="02020500000000000000" pitchFamily="18" charset="-120"/>
              </a:rPr>
              <a:t>&gt; MoM</a:t>
            </a:r>
            <a:endParaRPr lang="en-US" altLang="zh-CN" sz="1800" dirty="0">
              <a:latin typeface="Tahoma" panose="020B0604030504040204" pitchFamily="34" charset="0"/>
              <a:ea typeface="PMingLiU" panose="02020500000000000000" pitchFamily="18" charset="-120"/>
            </a:endParaRPr>
          </a:p>
        </p:txBody>
      </p:sp>
      <p:sp>
        <p:nvSpPr>
          <p:cNvPr id="76805" name="Oval 5"/>
          <p:cNvSpPr/>
          <p:nvPr/>
        </p:nvSpPr>
        <p:spPr>
          <a:xfrm>
            <a:off x="4716463" y="2205038"/>
            <a:ext cx="2879725" cy="2879725"/>
          </a:xfrm>
          <a:prstGeom prst="ellipse">
            <a:avLst/>
          </a:prstGeom>
          <a:gradFill rotWithShape="1">
            <a:gsLst>
              <a:gs pos="0">
                <a:srgbClr val="66CCFF"/>
              </a:gs>
              <a:gs pos="100000">
                <a:srgbClr val="2F5E76"/>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1800" dirty="0">
                <a:latin typeface="Tahoma" panose="020B0604030504040204" pitchFamily="34" charset="0"/>
                <a:ea typeface="PMingLiU" panose="02020500000000000000" pitchFamily="18" charset="-120"/>
              </a:rPr>
              <a:t>&lt; MoM</a:t>
            </a:r>
            <a:endParaRPr lang="en-US" altLang="zh-CN" sz="1800" dirty="0">
              <a:latin typeface="Tahoma" panose="020B0604030504040204" pitchFamily="34" charset="0"/>
              <a:ea typeface="PMingLiU" panose="02020500000000000000" pitchFamily="18" charset="-120"/>
            </a:endParaRPr>
          </a:p>
        </p:txBody>
      </p:sp>
      <p:sp>
        <p:nvSpPr>
          <p:cNvPr id="76806" name="AutoShape 6"/>
          <p:cNvSpPr/>
          <p:nvPr/>
        </p:nvSpPr>
        <p:spPr>
          <a:xfrm>
            <a:off x="3492500" y="2000250"/>
            <a:ext cx="1584325" cy="574675"/>
          </a:xfrm>
          <a:prstGeom prst="wedgeEllipseCallout">
            <a:avLst>
              <a:gd name="adj1" fmla="val 903"/>
              <a:gd name="adj2" fmla="val 184255"/>
            </a:avLst>
          </a:prstGeom>
          <a:gradFill rotWithShape="1">
            <a:gsLst>
              <a:gs pos="0">
                <a:srgbClr val="FFFF00"/>
              </a:gs>
              <a:gs pos="100000">
                <a:srgbClr val="767600"/>
              </a:gs>
            </a:gsLst>
            <a:lin ang="2700000" scaled="1"/>
            <a:tileRect/>
          </a:gra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1800" dirty="0">
                <a:latin typeface="Tahoma" panose="020B0604030504040204" pitchFamily="34" charset="0"/>
                <a:ea typeface="PMingLiU" panose="02020500000000000000" pitchFamily="18" charset="-120"/>
              </a:rPr>
              <a:t>MoM </a:t>
            </a:r>
            <a:r>
              <a:rPr lang="en-US" altLang="zh-CN" sz="1800" i="1" dirty="0">
                <a:solidFill>
                  <a:srgbClr val="FF0000"/>
                </a:solidFill>
                <a:latin typeface="Times New Roman" panose="02020603050405020304" pitchFamily="18" charset="0"/>
                <a:ea typeface="PMingLiU" panose="02020500000000000000" pitchFamily="18" charset="-120"/>
              </a:rPr>
              <a:t>x</a:t>
            </a:r>
            <a:endParaRPr lang="en-US" altLang="zh-CN" sz="1800" i="1" dirty="0">
              <a:solidFill>
                <a:srgbClr val="FF0000"/>
              </a:solidFill>
              <a:latin typeface="Times New Roman" panose="02020603050405020304" pitchFamily="18" charset="0"/>
              <a:ea typeface="PMingLiU" panose="02020500000000000000" pitchFamily="18" charset="-120"/>
            </a:endParaRPr>
          </a:p>
        </p:txBody>
      </p:sp>
      <p:grpSp>
        <p:nvGrpSpPr>
          <p:cNvPr id="76807" name="Group 7"/>
          <p:cNvGrpSpPr>
            <a:grpSpLocks noChangeAspect="1"/>
          </p:cNvGrpSpPr>
          <p:nvPr/>
        </p:nvGrpSpPr>
        <p:grpSpPr>
          <a:xfrm>
            <a:off x="2332038" y="5292725"/>
            <a:ext cx="368300" cy="223838"/>
            <a:chOff x="0" y="0"/>
            <a:chExt cx="232" cy="141"/>
          </a:xfrm>
        </p:grpSpPr>
        <p:sp>
          <p:nvSpPr>
            <p:cNvPr id="76813" name="Text Box 8"/>
            <p:cNvSpPr txBox="1">
              <a:spLocks noChangeAspect="1"/>
            </p:cNvSpPr>
            <p:nvPr/>
          </p:nvSpPr>
          <p:spPr>
            <a:xfrm>
              <a:off x="0" y="1"/>
              <a:ext cx="132" cy="108"/>
            </a:xfrm>
            <a:prstGeom prst="rect">
              <a:avLst/>
            </a:prstGeom>
            <a:noFill/>
            <a:ln w="9525">
              <a:noFill/>
            </a:ln>
          </p:spPr>
          <p:txBody>
            <a:bodyPr wrap="none" lIns="0" tIns="171450" rIns="0" bIns="0" anchor="b"/>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2000" dirty="0">
                  <a:latin typeface="Times New Roman" panose="02020603050405020304" pitchFamily="18" charset="0"/>
                  <a:ea typeface="PMingLiU" panose="02020500000000000000" pitchFamily="18" charset="-120"/>
                </a:rPr>
                <a:t>X</a:t>
              </a:r>
              <a:endParaRPr lang="en-US" altLang="zh-CN" sz="2000" dirty="0">
                <a:latin typeface="Times New Roman" panose="02020603050405020304" pitchFamily="18" charset="0"/>
                <a:ea typeface="PMingLiU" panose="02020500000000000000" pitchFamily="18" charset="-120"/>
              </a:endParaRPr>
            </a:p>
          </p:txBody>
        </p:sp>
        <p:sp>
          <p:nvSpPr>
            <p:cNvPr id="76814" name="Text Box 9"/>
            <p:cNvSpPr txBox="1">
              <a:spLocks noChangeAspect="1"/>
            </p:cNvSpPr>
            <p:nvPr/>
          </p:nvSpPr>
          <p:spPr>
            <a:xfrm>
              <a:off x="132" y="69"/>
              <a:ext cx="100" cy="72"/>
            </a:xfrm>
            <a:prstGeom prst="rect">
              <a:avLst/>
            </a:prstGeom>
            <a:noFill/>
            <a:ln w="9525">
              <a:noFill/>
            </a:ln>
          </p:spPr>
          <p:txBody>
            <a:bodyPr wrap="none" lIns="0" tIns="101600" rIns="0" bIns="12700" anchor="b"/>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400" dirty="0">
                  <a:latin typeface="Times New Roman" panose="02020603050405020304" pitchFamily="18" charset="0"/>
                  <a:ea typeface="PMingLiU" panose="02020500000000000000" pitchFamily="18" charset="-120"/>
                </a:rPr>
                <a:t>&gt;</a:t>
              </a:r>
              <a:endParaRPr lang="en-US" altLang="zh-CN" sz="1400" dirty="0">
                <a:latin typeface="Times New Roman" panose="02020603050405020304" pitchFamily="18" charset="0"/>
                <a:ea typeface="PMingLiU" panose="02020500000000000000" pitchFamily="18" charset="-120"/>
              </a:endParaRPr>
            </a:p>
          </p:txBody>
        </p:sp>
        <p:sp>
          <p:nvSpPr>
            <p:cNvPr id="76815" name="Rectangle 10"/>
            <p:cNvSpPr>
              <a:spLocks noChangeAspect="1"/>
            </p:cNvSpPr>
            <p:nvPr/>
          </p:nvSpPr>
          <p:spPr>
            <a:xfrm>
              <a:off x="0" y="0"/>
              <a:ext cx="232" cy="141"/>
            </a:xfrm>
            <a:prstGeom prst="rect">
              <a:avLst/>
            </a:prstGeom>
            <a:solidFill>
              <a:srgbClr val="FFFFFF">
                <a:alpha val="0"/>
              </a:srgbClr>
            </a:solidFill>
            <a:ln w="9525" cap="flat" cmpd="sng">
              <a:solidFill>
                <a:schemeClr val="tx1">
                  <a:alpha val="0"/>
                </a:schemeClr>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grpSp>
        <p:nvGrpSpPr>
          <p:cNvPr id="76808" name="Group 11"/>
          <p:cNvGrpSpPr>
            <a:grpSpLocks noChangeAspect="1"/>
          </p:cNvGrpSpPr>
          <p:nvPr/>
        </p:nvGrpSpPr>
        <p:grpSpPr>
          <a:xfrm>
            <a:off x="6011863" y="5292725"/>
            <a:ext cx="368300" cy="223838"/>
            <a:chOff x="0" y="0"/>
            <a:chExt cx="232" cy="141"/>
          </a:xfrm>
        </p:grpSpPr>
        <p:sp>
          <p:nvSpPr>
            <p:cNvPr id="76810" name="Text Box 12"/>
            <p:cNvSpPr txBox="1">
              <a:spLocks noChangeAspect="1"/>
            </p:cNvSpPr>
            <p:nvPr/>
          </p:nvSpPr>
          <p:spPr>
            <a:xfrm>
              <a:off x="0" y="1"/>
              <a:ext cx="132" cy="108"/>
            </a:xfrm>
            <a:prstGeom prst="rect">
              <a:avLst/>
            </a:prstGeom>
            <a:noFill/>
            <a:ln w="9525">
              <a:noFill/>
            </a:ln>
          </p:spPr>
          <p:txBody>
            <a:bodyPr wrap="none" lIns="0" tIns="171450" rIns="0" bIns="0" anchor="b"/>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2000" dirty="0">
                  <a:latin typeface="cmmi10"/>
                  <a:ea typeface="PMingLiU" panose="02020500000000000000" pitchFamily="18" charset="-120"/>
                </a:rPr>
                <a:t>X</a:t>
              </a:r>
              <a:endParaRPr lang="en-US" altLang="zh-CN" sz="2000" dirty="0">
                <a:latin typeface="cmmi10"/>
                <a:ea typeface="PMingLiU" panose="02020500000000000000" pitchFamily="18" charset="-120"/>
              </a:endParaRPr>
            </a:p>
          </p:txBody>
        </p:sp>
        <p:sp>
          <p:nvSpPr>
            <p:cNvPr id="76811" name="Text Box 13"/>
            <p:cNvSpPr txBox="1">
              <a:spLocks noChangeAspect="1"/>
            </p:cNvSpPr>
            <p:nvPr/>
          </p:nvSpPr>
          <p:spPr>
            <a:xfrm>
              <a:off x="132" y="69"/>
              <a:ext cx="100" cy="72"/>
            </a:xfrm>
            <a:prstGeom prst="rect">
              <a:avLst/>
            </a:prstGeom>
            <a:noFill/>
            <a:ln w="9525">
              <a:noFill/>
            </a:ln>
          </p:spPr>
          <p:txBody>
            <a:bodyPr wrap="none" lIns="0" tIns="101600" rIns="0" bIns="12700" anchor="b"/>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400" dirty="0">
                  <a:latin typeface="cmmi7"/>
                  <a:ea typeface="PMingLiU" panose="02020500000000000000" pitchFamily="18" charset="-120"/>
                </a:rPr>
                <a:t>&lt;</a:t>
              </a:r>
              <a:endParaRPr lang="en-US" altLang="zh-CN" sz="1400" dirty="0">
                <a:latin typeface="cmmi7"/>
                <a:ea typeface="PMingLiU" panose="02020500000000000000" pitchFamily="18" charset="-120"/>
              </a:endParaRPr>
            </a:p>
          </p:txBody>
        </p:sp>
        <p:sp>
          <p:nvSpPr>
            <p:cNvPr id="76812" name="Rectangle 14"/>
            <p:cNvSpPr>
              <a:spLocks noChangeAspect="1"/>
            </p:cNvSpPr>
            <p:nvPr/>
          </p:nvSpPr>
          <p:spPr>
            <a:xfrm>
              <a:off x="0" y="0"/>
              <a:ext cx="232" cy="141"/>
            </a:xfrm>
            <a:prstGeom prst="rect">
              <a:avLst/>
            </a:prstGeom>
            <a:solidFill>
              <a:srgbClr val="FFFFFF">
                <a:alpha val="0"/>
              </a:srgbClr>
            </a:solidFill>
            <a:ln w="9525" cap="flat" cmpd="sng">
              <a:solidFill>
                <a:schemeClr val="tx1">
                  <a:alpha val="0"/>
                </a:schemeClr>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sp>
        <p:nvSpPr>
          <p:cNvPr id="43023" name="Text Box 15"/>
          <p:cNvSpPr txBox="1">
            <a:spLocks noChangeArrowheads="1"/>
          </p:cNvSpPr>
          <p:nvPr/>
        </p:nvSpPr>
        <p:spPr bwMode="auto">
          <a:xfrm>
            <a:off x="2951163" y="5638800"/>
            <a:ext cx="2665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时间复杂性</a:t>
            </a:r>
            <a:r>
              <a:rPr kumimoji="1" lang="en-US" altLang="zh-CN" sz="24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O</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a:t>
            </a:r>
            <a:r>
              <a:rPr kumimoji="1" lang="en-US" altLang="zh-CN" sz="24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n</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a:t>
            </a:r>
            <a:endPar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23"/>
                                        </p:tgtEl>
                                        <p:attrNameLst>
                                          <p:attrName>style.visibility</p:attrName>
                                        </p:attrNameLst>
                                      </p:cBhvr>
                                      <p:to>
                                        <p:strVal val="visible"/>
                                      </p:to>
                                    </p:set>
                                    <p:anim calcmode="lin" valueType="num">
                                      <p:cBhvr additive="base">
                                        <p:cTn id="7" dur="500" fill="hold"/>
                                        <p:tgtEl>
                                          <p:spTgt spid="43023"/>
                                        </p:tgtEl>
                                        <p:attrNameLst>
                                          <p:attrName>ppt_x</p:attrName>
                                        </p:attrNameLst>
                                      </p:cBhvr>
                                      <p:tavLst>
                                        <p:tav tm="0">
                                          <p:val>
                                            <p:strVal val="#ppt_x"/>
                                          </p:val>
                                        </p:tav>
                                        <p:tav tm="100000">
                                          <p:val>
                                            <p:strVal val="#ppt_x"/>
                                          </p:val>
                                        </p:tav>
                                      </p:tavLst>
                                    </p:anim>
                                    <p:anim calcmode="lin" valueType="num">
                                      <p:cBhvr additive="base">
                                        <p:cTn id="8" dur="500" fill="hold"/>
                                        <p:tgtEl>
                                          <p:spTgt spid="430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49288" y="19050"/>
            <a:ext cx="7772400" cy="854075"/>
          </a:xfrm>
          <a:solidFill>
            <a:schemeClr val="bg1"/>
          </a:solidFill>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第五步</a:t>
            </a:r>
            <a:r>
              <a:rPr kumimoji="0" lang="en-US" altLang="zh-CN" sz="4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递归</a:t>
            </a:r>
            <a:endPar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endParaRPr>
          </a:p>
        </p:txBody>
      </p:sp>
      <p:sp>
        <p:nvSpPr>
          <p:cNvPr id="44035" name="Text Box 132"/>
          <p:cNvSpPr txBox="1">
            <a:spLocks noChangeArrowheads="1"/>
          </p:cNvSpPr>
          <p:nvPr/>
        </p:nvSpPr>
        <p:spPr bwMode="auto">
          <a:xfrm>
            <a:off x="900113" y="877888"/>
            <a:ext cx="770413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设</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x</a:t>
            </a:r>
            <a:r>
              <a:rPr kumimoji="1" lang="zh-CN"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是中位数的中位数</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a:t>
            </a:r>
            <a:r>
              <a:rPr kumimoji="1" lang="en-US" altLang="zh-CN" sz="2400" b="1" i="0" u="none" strike="noStrike" kern="1200" cap="none" spc="0" normalizeH="0" baseline="0" noProof="0" dirty="0" err="1">
                <a:ln>
                  <a:noFill/>
                </a:ln>
                <a:solidFill>
                  <a:srgbClr val="800000"/>
                </a:solidFill>
                <a:effectLst/>
                <a:uLnTx/>
                <a:uFillTx/>
                <a:latin typeface="Times New Roman" panose="02020603050405020304" pitchFamily="18" charset="0"/>
                <a:ea typeface="+mn-ea"/>
                <a:cs typeface="Times New Roman" panose="02020603050405020304" pitchFamily="18" charset="0"/>
              </a:rPr>
              <a:t>MoM</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a:t>
            </a:r>
            <a:r>
              <a:rPr kumimoji="1" lang="zh-CN"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划分完成后其下标为</a:t>
            </a:r>
            <a:r>
              <a:rPr kumimoji="1" lang="en-US" altLang="zh-CN" sz="24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k</a:t>
            </a:r>
            <a:endParaRPr kumimoji="1" lang="en-US" altLang="zh-CN" sz="24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1"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如果</a:t>
            </a:r>
            <a:r>
              <a:rPr kumimoji="1" lang="en-US" altLang="zh-CN" sz="2400" b="1" i="1" u="none" strike="noStrike" kern="1200" cap="none" spc="0" normalizeH="0" baseline="0" noProof="0" dirty="0" err="1">
                <a:ln>
                  <a:noFill/>
                </a:ln>
                <a:solidFill>
                  <a:schemeClr val="accent2"/>
                </a:solidFill>
                <a:effectLst/>
                <a:uLnTx/>
                <a:uFillTx/>
                <a:latin typeface="Times New Roman" panose="02020603050405020304" pitchFamily="18" charset="0"/>
                <a:ea typeface="+mn-ea"/>
                <a:cs typeface="Times New Roman" panose="02020603050405020304" pitchFamily="18" charset="0"/>
              </a:rPr>
              <a:t>i</a:t>
            </a:r>
            <a:r>
              <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a:t>
            </a:r>
            <a:r>
              <a:rPr kumimoji="1" lang="en-US" altLang="zh-CN" sz="24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k,</a:t>
            </a:r>
            <a:r>
              <a:rPr kumimoji="1"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则返回</a:t>
            </a:r>
            <a:r>
              <a:rPr kumimoji="1" lang="en-US" altLang="zh-CN" sz="24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x</a:t>
            </a:r>
            <a:endParaRPr kumimoji="1" lang="en-US" altLang="zh-CN" sz="24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  </a:t>
            </a:r>
            <a:r>
              <a:rPr kumimoji="1"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如果</a:t>
            </a:r>
            <a:r>
              <a:rPr kumimoji="1" lang="en-US" altLang="zh-CN" sz="2400" b="1" i="1" u="none" strike="noStrike" kern="1200" cap="none" spc="0" normalizeH="0" baseline="0" noProof="0" dirty="0" err="1">
                <a:ln>
                  <a:noFill/>
                </a:ln>
                <a:solidFill>
                  <a:schemeClr val="accent2"/>
                </a:solidFill>
                <a:effectLst/>
                <a:uLnTx/>
                <a:uFillTx/>
                <a:latin typeface="Times New Roman" panose="02020603050405020304" pitchFamily="18" charset="0"/>
                <a:ea typeface="+mn-ea"/>
                <a:cs typeface="Times New Roman" panose="02020603050405020304" pitchFamily="18" charset="0"/>
              </a:rPr>
              <a:t>i</a:t>
            </a:r>
            <a:r>
              <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&lt;</a:t>
            </a:r>
            <a:r>
              <a:rPr kumimoji="1" lang="en-US" altLang="zh-CN" sz="24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k,</a:t>
            </a:r>
            <a:r>
              <a:rPr kumimoji="1"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则在第一个部分递归选取第</a:t>
            </a:r>
            <a:r>
              <a:rPr kumimoji="1" lang="en-US" altLang="zh-CN" sz="2400" b="1" i="1" u="none" strike="noStrike" kern="1200" cap="none" spc="0" normalizeH="0" baseline="0" noProof="0" dirty="0" err="1">
                <a:ln>
                  <a:noFill/>
                </a:ln>
                <a:solidFill>
                  <a:schemeClr val="accent2"/>
                </a:solidFill>
                <a:effectLst/>
                <a:uLnTx/>
                <a:uFillTx/>
                <a:latin typeface="Times New Roman" panose="02020603050405020304" pitchFamily="18" charset="0"/>
                <a:ea typeface="+mn-ea"/>
                <a:cs typeface="Times New Roman" panose="02020603050405020304" pitchFamily="18" charset="0"/>
              </a:rPr>
              <a:t>i</a:t>
            </a:r>
            <a:r>
              <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a:t>
            </a:r>
            <a:r>
              <a:rPr kumimoji="1"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大的数</a:t>
            </a:r>
            <a:endParaRPr kumimoji="1"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   如果</a:t>
            </a:r>
            <a:r>
              <a:rPr kumimoji="1" lang="en-US" altLang="zh-CN" sz="2400" b="1" i="1" u="none" strike="noStrike" kern="1200" cap="none" spc="0" normalizeH="0" baseline="0" noProof="0" dirty="0" err="1">
                <a:ln>
                  <a:noFill/>
                </a:ln>
                <a:solidFill>
                  <a:schemeClr val="accent2"/>
                </a:solidFill>
                <a:effectLst/>
                <a:uLnTx/>
                <a:uFillTx/>
                <a:latin typeface="Times New Roman" panose="02020603050405020304" pitchFamily="18" charset="0"/>
                <a:ea typeface="+mn-ea"/>
                <a:cs typeface="Times New Roman" panose="02020603050405020304" pitchFamily="18" charset="0"/>
              </a:rPr>
              <a:t>i</a:t>
            </a:r>
            <a:r>
              <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&gt;</a:t>
            </a:r>
            <a:r>
              <a:rPr kumimoji="1" lang="en-US" altLang="zh-CN" sz="24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k,</a:t>
            </a:r>
            <a:r>
              <a:rPr kumimoji="1"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则在第三个部分递归选取第</a:t>
            </a:r>
            <a:r>
              <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a:t>
            </a:r>
            <a:r>
              <a:rPr kumimoji="1" lang="en-US" altLang="zh-CN" sz="2400" b="1" i="1" u="none" strike="noStrike" kern="1200" cap="none" spc="0" normalizeH="0" baseline="0" noProof="0" dirty="0" err="1">
                <a:ln>
                  <a:noFill/>
                </a:ln>
                <a:solidFill>
                  <a:schemeClr val="accent2"/>
                </a:solidFill>
                <a:effectLst/>
                <a:uLnTx/>
                <a:uFillTx/>
                <a:latin typeface="Times New Roman" panose="02020603050405020304" pitchFamily="18" charset="0"/>
                <a:ea typeface="+mn-ea"/>
                <a:cs typeface="Times New Roman" panose="02020603050405020304" pitchFamily="18" charset="0"/>
              </a:rPr>
              <a:t>i</a:t>
            </a:r>
            <a:r>
              <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a:t>
            </a:r>
            <a:r>
              <a:rPr kumimoji="1" lang="en-US" altLang="zh-CN" sz="24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k</a:t>
            </a:r>
            <a:r>
              <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a:t>
            </a:r>
            <a:r>
              <a:rPr kumimoji="1"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大的数</a:t>
            </a:r>
            <a:endParaRPr kumimoji="1"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endParaRPr>
          </a:p>
        </p:txBody>
      </p:sp>
      <p:sp>
        <p:nvSpPr>
          <p:cNvPr id="44036" name="Oval 133"/>
          <p:cNvSpPr>
            <a:spLocks noChangeArrowheads="1"/>
          </p:cNvSpPr>
          <p:nvPr/>
        </p:nvSpPr>
        <p:spPr bwMode="auto">
          <a:xfrm>
            <a:off x="4175125" y="4462463"/>
            <a:ext cx="360363" cy="360363"/>
          </a:xfrm>
          <a:prstGeom prst="ellipse">
            <a:avLst/>
          </a:prstGeom>
          <a:gradFill rotWithShape="1">
            <a:gsLst>
              <a:gs pos="0">
                <a:srgbClr val="FF3300"/>
              </a:gs>
              <a:gs pos="100000">
                <a:srgbClr val="7618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4037" name="Oval 134"/>
          <p:cNvSpPr>
            <a:spLocks noChangeArrowheads="1"/>
          </p:cNvSpPr>
          <p:nvPr/>
        </p:nvSpPr>
        <p:spPr bwMode="auto">
          <a:xfrm>
            <a:off x="1116013" y="3201988"/>
            <a:ext cx="2879725" cy="2879725"/>
          </a:xfrm>
          <a:prstGeom prst="ellipse">
            <a:avLst/>
          </a:prstGeom>
          <a:gradFill rotWithShape="1">
            <a:gsLst>
              <a:gs pos="0">
                <a:srgbClr val="66CCFF"/>
              </a:gs>
              <a:gs pos="100000">
                <a:srgbClr val="2F5E76"/>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&lt; MoM</a:t>
            </a:r>
            <a:endParaRPr kumimoji="1" lang="en-US" altLang="zh-CN"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4038" name="Oval 135"/>
          <p:cNvSpPr>
            <a:spLocks noChangeArrowheads="1"/>
          </p:cNvSpPr>
          <p:nvPr/>
        </p:nvSpPr>
        <p:spPr bwMode="auto">
          <a:xfrm>
            <a:off x="4716463" y="3201988"/>
            <a:ext cx="2879725" cy="2879725"/>
          </a:xfrm>
          <a:prstGeom prst="ellipse">
            <a:avLst/>
          </a:prstGeom>
          <a:gradFill rotWithShape="1">
            <a:gsLst>
              <a:gs pos="0">
                <a:srgbClr val="66CCFF"/>
              </a:gs>
              <a:gs pos="100000">
                <a:srgbClr val="2F5E76"/>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&gt; MoM</a:t>
            </a:r>
            <a:endParaRPr kumimoji="1" lang="en-US" altLang="zh-CN"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4039" name="AutoShape 136"/>
          <p:cNvSpPr>
            <a:spLocks noChangeArrowheads="1"/>
          </p:cNvSpPr>
          <p:nvPr/>
        </p:nvSpPr>
        <p:spPr bwMode="auto">
          <a:xfrm>
            <a:off x="3492500" y="2997200"/>
            <a:ext cx="1584325" cy="574675"/>
          </a:xfrm>
          <a:prstGeom prst="wedgeEllipseCallout">
            <a:avLst>
              <a:gd name="adj1" fmla="val 903"/>
              <a:gd name="adj2" fmla="val 184255"/>
            </a:avLst>
          </a:prstGeom>
          <a:gradFill rotWithShape="1">
            <a:gsLst>
              <a:gs pos="0">
                <a:srgbClr val="FFFF00"/>
              </a:gs>
              <a:gs pos="100000">
                <a:srgbClr val="7676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MoM </a:t>
            </a:r>
            <a:r>
              <a:rPr kumimoji="1" lang="en-US" altLang="zh-CN" sz="1800" b="0" i="1"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x</a:t>
            </a:r>
            <a:endParaRPr kumimoji="1" lang="en-US" altLang="zh-CN" sz="1800" b="0" i="1"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grpSp>
        <p:nvGrpSpPr>
          <p:cNvPr id="77832" name="Group 8"/>
          <p:cNvGrpSpPr>
            <a:grpSpLocks noChangeAspect="1"/>
          </p:cNvGrpSpPr>
          <p:nvPr/>
        </p:nvGrpSpPr>
        <p:grpSpPr>
          <a:xfrm>
            <a:off x="2332038" y="6289675"/>
            <a:ext cx="368300" cy="223838"/>
            <a:chOff x="0" y="0"/>
            <a:chExt cx="232" cy="141"/>
          </a:xfrm>
        </p:grpSpPr>
        <p:sp>
          <p:nvSpPr>
            <p:cNvPr id="44041" name="Text Box 138"/>
            <p:cNvSpPr txBox="1">
              <a:spLocks noChangeAspect="1" noChangeArrowheads="1"/>
            </p:cNvSpPr>
            <p:nvPr/>
          </p:nvSpPr>
          <p:spPr bwMode="auto">
            <a:xfrm>
              <a:off x="0" y="1"/>
              <a:ext cx="13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171450" rIns="0" bIns="0"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X</a:t>
              </a:r>
              <a:endParaRPr kumimoji="1"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4042" name="Text Box 139"/>
            <p:cNvSpPr txBox="1">
              <a:spLocks noChangeAspect="1" noChangeArrowheads="1"/>
            </p:cNvSpPr>
            <p:nvPr/>
          </p:nvSpPr>
          <p:spPr bwMode="auto">
            <a:xfrm>
              <a:off x="132" y="69"/>
              <a:ext cx="100"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101600" rIns="0" bIns="12700"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&gt;</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4043" name="Rectangle 140"/>
            <p:cNvSpPr>
              <a:spLocks noChangeAspect="1" noChangeArrowheads="1"/>
            </p:cNvSpPr>
            <p:nvPr/>
          </p:nvSpPr>
          <p:spPr bwMode="auto">
            <a:xfrm>
              <a:off x="0" y="0"/>
              <a:ext cx="232" cy="141"/>
            </a:xfrm>
            <a:prstGeom prst="rect">
              <a:avLst/>
            </a:prstGeom>
            <a:solidFill>
              <a:srgbClr val="FFFFFF">
                <a:alpha val="0"/>
              </a:srgbClr>
            </a:solidFill>
            <a:ln w="9525" cmpd="sng">
              <a:solidFill>
                <a:schemeClr val="tx1">
                  <a:alpha val="0"/>
                </a:schemeClr>
              </a:solidFill>
              <a:miter lim="800000"/>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pSp>
      <p:grpSp>
        <p:nvGrpSpPr>
          <p:cNvPr id="77833" name="Group 12"/>
          <p:cNvGrpSpPr>
            <a:grpSpLocks noChangeAspect="1"/>
          </p:cNvGrpSpPr>
          <p:nvPr/>
        </p:nvGrpSpPr>
        <p:grpSpPr>
          <a:xfrm>
            <a:off x="6011863" y="6289675"/>
            <a:ext cx="368300" cy="223838"/>
            <a:chOff x="0" y="0"/>
            <a:chExt cx="232" cy="141"/>
          </a:xfrm>
        </p:grpSpPr>
        <p:sp>
          <p:nvSpPr>
            <p:cNvPr id="44045" name="Text Box 142"/>
            <p:cNvSpPr txBox="1">
              <a:spLocks noChangeAspect="1" noChangeArrowheads="1"/>
            </p:cNvSpPr>
            <p:nvPr/>
          </p:nvSpPr>
          <p:spPr bwMode="auto">
            <a:xfrm>
              <a:off x="0" y="1"/>
              <a:ext cx="13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171450" rIns="0" bIns="0"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X</a:t>
              </a:r>
              <a:endParaRPr kumimoji="1"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4046" name="Text Box 143"/>
            <p:cNvSpPr txBox="1">
              <a:spLocks noChangeAspect="1" noChangeArrowheads="1"/>
            </p:cNvSpPr>
            <p:nvPr/>
          </p:nvSpPr>
          <p:spPr bwMode="auto">
            <a:xfrm>
              <a:off x="132" y="69"/>
              <a:ext cx="100"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101600" rIns="0" bIns="12700"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&lt;</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4047" name="Rectangle 144"/>
            <p:cNvSpPr>
              <a:spLocks noChangeAspect="1" noChangeArrowheads="1"/>
            </p:cNvSpPr>
            <p:nvPr/>
          </p:nvSpPr>
          <p:spPr bwMode="auto">
            <a:xfrm>
              <a:off x="0" y="0"/>
              <a:ext cx="232" cy="141"/>
            </a:xfrm>
            <a:prstGeom prst="rect">
              <a:avLst/>
            </a:prstGeom>
            <a:solidFill>
              <a:srgbClr val="FFFFFF">
                <a:alpha val="0"/>
              </a:srgbClr>
            </a:solidFill>
            <a:ln w="9525" cmpd="sng">
              <a:solidFill>
                <a:schemeClr val="tx1">
                  <a:alpha val="0"/>
                </a:schemeClr>
              </a:solidFill>
              <a:miter lim="800000"/>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p:cNvSpPr>
          <p:nvPr>
            <p:ph type="body"/>
          </p:nvPr>
        </p:nvSpPr>
        <p:spPr>
          <a:xfrm>
            <a:off x="685800" y="188913"/>
            <a:ext cx="7054850" cy="5907087"/>
          </a:xfrm>
          <a:solidFill>
            <a:schemeClr val="bg1">
              <a:alpha val="100000"/>
            </a:schemeClr>
          </a:solidFill>
        </p:spPr>
        <p:txBody>
          <a:bodyPr vert="horz" wrap="square" lIns="91440" tIns="45720" rIns="91440" bIns="45720" anchor="t"/>
          <a:lstStyle/>
          <a:p>
            <a:pPr eaLnBrk="1" hangingPunct="1">
              <a:buNone/>
            </a:pPr>
            <a:r>
              <a:rPr lang="zh-CN" altLang="en-US" sz="4000" b="1" dirty="0">
                <a:solidFill>
                  <a:srgbClr val="FF0000"/>
                </a:solidFill>
                <a:latin typeface="Times New Roman" panose="02020603050405020304" pitchFamily="18" charset="0"/>
                <a:cs typeface="Times New Roman" panose="02020603050405020304" pitchFamily="18" charset="0"/>
              </a:rPr>
              <a:t>算法</a:t>
            </a:r>
            <a:r>
              <a:rPr lang="en-US" altLang="zh-CN" sz="4000" b="1" dirty="0">
                <a:solidFill>
                  <a:srgbClr val="FF0000"/>
                </a:solidFill>
                <a:latin typeface="Times New Roman" panose="02020603050405020304" pitchFamily="18" charset="0"/>
                <a:cs typeface="Times New Roman" panose="02020603050405020304" pitchFamily="18" charset="0"/>
              </a:rPr>
              <a:t>Select(</a:t>
            </a:r>
            <a:r>
              <a:rPr lang="en-US" altLang="zh-CN" sz="4000" b="1" i="1" dirty="0">
                <a:solidFill>
                  <a:srgbClr val="FF0000"/>
                </a:solidFill>
                <a:latin typeface="Times New Roman" panose="02020603050405020304" pitchFamily="18" charset="0"/>
                <a:cs typeface="Times New Roman" panose="02020603050405020304" pitchFamily="18" charset="0"/>
              </a:rPr>
              <a:t>A</a:t>
            </a:r>
            <a:r>
              <a:rPr lang="en-US" altLang="zh-CN" sz="4000" b="1" dirty="0">
                <a:solidFill>
                  <a:srgbClr val="FF0000"/>
                </a:solidFill>
                <a:latin typeface="Times New Roman" panose="02020603050405020304" pitchFamily="18" charset="0"/>
                <a:cs typeface="Times New Roman" panose="02020603050405020304" pitchFamily="18" charset="0"/>
              </a:rPr>
              <a:t>,</a:t>
            </a:r>
            <a:r>
              <a:rPr lang="en-US" altLang="zh-CN" sz="4000" b="1" i="1" dirty="0">
                <a:solidFill>
                  <a:srgbClr val="FF0000"/>
                </a:solidFill>
                <a:latin typeface="Times New Roman" panose="02020603050405020304" pitchFamily="18" charset="0"/>
                <a:cs typeface="Times New Roman" panose="02020603050405020304" pitchFamily="18" charset="0"/>
              </a:rPr>
              <a:t>i</a:t>
            </a:r>
            <a:r>
              <a:rPr lang="en-US" altLang="zh-CN" sz="4000" b="1" dirty="0">
                <a:solidFill>
                  <a:srgbClr val="FF0000"/>
                </a:solidFill>
                <a:latin typeface="Times New Roman" panose="02020603050405020304" pitchFamily="18" charset="0"/>
                <a:cs typeface="Times New Roman" panose="02020603050405020304" pitchFamily="18" charset="0"/>
              </a:rPr>
              <a:t>)</a:t>
            </a:r>
            <a:endParaRPr lang="en-US" altLang="zh-CN" sz="4000" b="1" dirty="0">
              <a:solidFill>
                <a:srgbClr val="FF0000"/>
              </a:solidFill>
              <a:latin typeface="Times New Roman" panose="02020603050405020304" pitchFamily="18" charset="0"/>
              <a:cs typeface="Times New Roman" panose="02020603050405020304" pitchFamily="18" charset="0"/>
            </a:endParaRPr>
          </a:p>
          <a:p>
            <a:pPr eaLnBrk="1" hangingPunct="1">
              <a:buNone/>
            </a:pPr>
            <a:r>
              <a:rPr lang="en-US" altLang="zh-CN" sz="2400" b="1" dirty="0">
                <a:solidFill>
                  <a:srgbClr val="800000"/>
                </a:solidFill>
                <a:latin typeface="Times New Roman" panose="02020603050405020304" pitchFamily="18" charset="0"/>
                <a:cs typeface="Times New Roman" panose="02020603050405020304" pitchFamily="18" charset="0"/>
              </a:rPr>
              <a:t>Input:   </a:t>
            </a:r>
            <a:r>
              <a:rPr lang="zh-CN" altLang="en-US" sz="2400" b="1" dirty="0">
                <a:solidFill>
                  <a:schemeClr val="accent2"/>
                </a:solidFill>
                <a:latin typeface="Times New Roman" panose="02020603050405020304" pitchFamily="18" charset="0"/>
                <a:cs typeface="Times New Roman" panose="02020603050405020304" pitchFamily="18" charset="0"/>
              </a:rPr>
              <a:t>数组</a:t>
            </a:r>
            <a:r>
              <a:rPr lang="en-US" altLang="zh-CN" sz="2400" b="1" i="1" dirty="0">
                <a:solidFill>
                  <a:schemeClr val="accent2"/>
                </a:solidFill>
                <a:latin typeface="Times New Roman" panose="02020603050405020304" pitchFamily="18" charset="0"/>
                <a:cs typeface="Times New Roman" panose="02020603050405020304" pitchFamily="18" charset="0"/>
              </a:rPr>
              <a:t>A</a:t>
            </a:r>
            <a:r>
              <a:rPr lang="en-US" altLang="zh-CN" sz="2400" b="1" dirty="0">
                <a:solidFill>
                  <a:schemeClr val="accent2"/>
                </a:solidFill>
                <a:latin typeface="Times New Roman" panose="02020603050405020304" pitchFamily="18" charset="0"/>
                <a:cs typeface="Times New Roman" panose="02020603050405020304" pitchFamily="18" charset="0"/>
              </a:rPr>
              <a:t>[1:</a:t>
            </a:r>
            <a:r>
              <a:rPr lang="en-US" altLang="zh-CN" sz="2400" b="1" i="1" dirty="0">
                <a:solidFill>
                  <a:schemeClr val="accent2"/>
                </a:solidFill>
                <a:latin typeface="Times New Roman" panose="02020603050405020304" pitchFamily="18" charset="0"/>
                <a:cs typeface="Times New Roman" panose="02020603050405020304" pitchFamily="18" charset="0"/>
              </a:rPr>
              <a:t>n</a:t>
            </a:r>
            <a:r>
              <a:rPr lang="en-US" altLang="zh-CN" sz="2400" b="1" dirty="0">
                <a:solidFill>
                  <a:schemeClr val="accent2"/>
                </a:solidFill>
                <a:latin typeface="Times New Roman" panose="02020603050405020304" pitchFamily="18" charset="0"/>
                <a:cs typeface="Times New Roman" panose="02020603050405020304" pitchFamily="18" charset="0"/>
              </a:rPr>
              <a:t>], 1</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chemeClr val="accent2"/>
                </a:solidFill>
                <a:latin typeface="Times New Roman" panose="02020603050405020304" pitchFamily="18" charset="0"/>
                <a:cs typeface="Times New Roman" panose="02020603050405020304" pitchFamily="18" charset="0"/>
              </a:rPr>
              <a:t> </a:t>
            </a:r>
            <a:r>
              <a:rPr lang="en-US" altLang="zh-CN" sz="2400" b="1" i="1" dirty="0">
                <a:solidFill>
                  <a:schemeClr val="accent2"/>
                </a:solidFill>
                <a:latin typeface="Times New Roman" panose="02020603050405020304" pitchFamily="18" charset="0"/>
                <a:cs typeface="Times New Roman" panose="02020603050405020304" pitchFamily="18" charset="0"/>
              </a:rPr>
              <a:t>i</a:t>
            </a:r>
            <a:r>
              <a:rPr lang="en-US" altLang="zh-CN" sz="2400" b="1" dirty="0">
                <a:solidFill>
                  <a:schemeClr val="accent2"/>
                </a:solidFill>
                <a:latin typeface="Times New Roman" panose="02020603050405020304" pitchFamily="18" charset="0"/>
                <a:cs typeface="Times New Roman" panose="02020603050405020304" pitchFamily="18" charset="0"/>
              </a:rPr>
              <a:t> </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n</a:t>
            </a:r>
            <a:endPar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Output: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chemeClr val="accent2"/>
                </a:solidFill>
                <a:latin typeface="Times New Roman" panose="02020603050405020304" pitchFamily="18" charset="0"/>
                <a:cs typeface="Times New Roman" panose="02020603050405020304" pitchFamily="18" charset="0"/>
              </a:rPr>
              <a:t>1:</a:t>
            </a:r>
            <a:r>
              <a:rPr lang="en-US" altLang="zh-CN" sz="2400" b="1" i="1" dirty="0">
                <a:solidFill>
                  <a:schemeClr val="accent2"/>
                </a:solidFill>
                <a:latin typeface="Times New Roman" panose="02020603050405020304" pitchFamily="18" charset="0"/>
                <a:cs typeface="Times New Roman" panose="02020603050405020304" pitchFamily="18" charset="0"/>
              </a:rPr>
              <a:t>n</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中的第</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大的数</a:t>
            </a:r>
            <a:endParaRPr lang="zh-CN" altLang="en-US"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endParaRPr lang="zh-CN" altLang="en-US"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zh-CN" altLang="en-US"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1.   for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j</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1   to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/5                                    </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2.        InsertSort(A[</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(j-1)*5+1 : (j-1)*5+5</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3.        swap(A[j], A[[</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(j-1)*5+3</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4.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Select(A[1: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/5],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/10 );</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5.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k</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partition(A[1:</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6.   if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k</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i  </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then   return </a:t>
            </a:r>
            <a:r>
              <a:rPr lang="en-US" altLang="zh-CN" sz="2400" b="1" i="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7.   else if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k&gt;i  </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then   retrun </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Select(A[1:</a:t>
            </a:r>
            <a:r>
              <a:rPr lang="en-US" altLang="zh-CN" sz="2400" b="1" i="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k</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2400" b="1" i="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8.   else                       retrun </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Select(A[k+1:</a:t>
            </a:r>
            <a:r>
              <a:rPr lang="en-US" altLang="zh-CN" sz="2400" b="1" i="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i-k</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endParaRPr lang="en-US" altLang="zh-CN" sz="24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endParaRPr lang="en-US" altLang="zh-CN" sz="2400" dirty="0">
              <a:solidFill>
                <a:schemeClr val="accent2"/>
              </a:solidFill>
              <a:latin typeface="Times New Roman" panose="02020603050405020304" pitchFamily="18" charset="0"/>
              <a:ea typeface="Times New Roman" panose="02020603050405020304" pitchFamily="18" charset="0"/>
              <a:sym typeface="Symbol" panose="05050102010706020507" pitchFamily="18" charset="2"/>
            </a:endParaRPr>
          </a:p>
        </p:txBody>
      </p:sp>
      <p:grpSp>
        <p:nvGrpSpPr>
          <p:cNvPr id="45059" name="Group 3"/>
          <p:cNvGrpSpPr/>
          <p:nvPr/>
        </p:nvGrpSpPr>
        <p:grpSpPr>
          <a:xfrm>
            <a:off x="7451725" y="4437063"/>
            <a:ext cx="1511300" cy="1223962"/>
            <a:chOff x="0" y="0"/>
            <a:chExt cx="952" cy="771"/>
          </a:xfrm>
        </p:grpSpPr>
        <p:sp>
          <p:nvSpPr>
            <p:cNvPr id="45060" name="Text Box 8"/>
            <p:cNvSpPr txBox="1">
              <a:spLocks noChangeArrowheads="1"/>
            </p:cNvSpPr>
            <p:nvPr/>
          </p:nvSpPr>
          <p:spPr bwMode="auto">
            <a:xfrm>
              <a:off x="182" y="272"/>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第五步</a:t>
              </a: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5061" name="AutoShape 9"/>
            <p:cNvSpPr/>
            <p:nvPr/>
          </p:nvSpPr>
          <p:spPr bwMode="auto">
            <a:xfrm>
              <a:off x="0" y="0"/>
              <a:ext cx="273" cy="771"/>
            </a:xfrm>
            <a:prstGeom prst="rightBrace">
              <a:avLst>
                <a:gd name="adj1" fmla="val 23535"/>
                <a:gd name="adj2" fmla="val 50000"/>
              </a:avLst>
            </a:pr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pSp>
      <p:grpSp>
        <p:nvGrpSpPr>
          <p:cNvPr id="45062" name="Group 6"/>
          <p:cNvGrpSpPr/>
          <p:nvPr/>
        </p:nvGrpSpPr>
        <p:grpSpPr>
          <a:xfrm>
            <a:off x="7596188" y="2636838"/>
            <a:ext cx="1366837" cy="720725"/>
            <a:chOff x="0" y="0"/>
            <a:chExt cx="861" cy="454"/>
          </a:xfrm>
        </p:grpSpPr>
        <p:sp>
          <p:nvSpPr>
            <p:cNvPr id="45063" name="Text Box 5"/>
            <p:cNvSpPr txBox="1">
              <a:spLocks noChangeArrowheads="1"/>
            </p:cNvSpPr>
            <p:nvPr/>
          </p:nvSpPr>
          <p:spPr bwMode="auto">
            <a:xfrm>
              <a:off x="91" y="45"/>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第二步</a:t>
              </a: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5064" name="AutoShape 11"/>
            <p:cNvSpPr/>
            <p:nvPr/>
          </p:nvSpPr>
          <p:spPr bwMode="auto">
            <a:xfrm>
              <a:off x="0" y="0"/>
              <a:ext cx="46" cy="454"/>
            </a:xfrm>
            <a:prstGeom prst="rightBrace">
              <a:avLst>
                <a:gd name="adj1" fmla="val 82246"/>
                <a:gd name="adj2" fmla="val 50000"/>
              </a:avLst>
            </a:pr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pSp>
      <p:grpSp>
        <p:nvGrpSpPr>
          <p:cNvPr id="45065" name="Group 9"/>
          <p:cNvGrpSpPr/>
          <p:nvPr/>
        </p:nvGrpSpPr>
        <p:grpSpPr>
          <a:xfrm>
            <a:off x="5076825" y="2108200"/>
            <a:ext cx="3887788" cy="457200"/>
            <a:chOff x="0" y="0"/>
            <a:chExt cx="2449" cy="288"/>
          </a:xfrm>
        </p:grpSpPr>
        <p:sp>
          <p:nvSpPr>
            <p:cNvPr id="45066" name="Text Box 4"/>
            <p:cNvSpPr txBox="1">
              <a:spLocks noChangeArrowheads="1"/>
            </p:cNvSpPr>
            <p:nvPr/>
          </p:nvSpPr>
          <p:spPr bwMode="auto">
            <a:xfrm>
              <a:off x="1679" y="0"/>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第一步</a:t>
              </a: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78861" name="Line 13"/>
            <p:cNvSpPr/>
            <p:nvPr/>
          </p:nvSpPr>
          <p:spPr>
            <a:xfrm flipH="1">
              <a:off x="0" y="181"/>
              <a:ext cx="1769" cy="0"/>
            </a:xfrm>
            <a:prstGeom prst="line">
              <a:avLst/>
            </a:prstGeom>
            <a:ln w="28575" cap="flat" cmpd="sng">
              <a:solidFill>
                <a:schemeClr val="tx1"/>
              </a:solidFill>
              <a:prstDash val="solid"/>
              <a:headEnd type="none" w="med" len="med"/>
              <a:tailEnd type="triangle" w="med" len="med"/>
            </a:ln>
          </p:spPr>
        </p:sp>
      </p:grpSp>
      <p:grpSp>
        <p:nvGrpSpPr>
          <p:cNvPr id="45068" name="Group 12"/>
          <p:cNvGrpSpPr/>
          <p:nvPr/>
        </p:nvGrpSpPr>
        <p:grpSpPr>
          <a:xfrm>
            <a:off x="5364163" y="3476625"/>
            <a:ext cx="3598862" cy="457200"/>
            <a:chOff x="0" y="0"/>
            <a:chExt cx="2267" cy="288"/>
          </a:xfrm>
        </p:grpSpPr>
        <p:sp>
          <p:nvSpPr>
            <p:cNvPr id="45069" name="Text Box 6"/>
            <p:cNvSpPr txBox="1">
              <a:spLocks noChangeArrowheads="1"/>
            </p:cNvSpPr>
            <p:nvPr/>
          </p:nvSpPr>
          <p:spPr bwMode="auto">
            <a:xfrm>
              <a:off x="1497" y="0"/>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第三步</a:t>
              </a: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78859" name="Line 15"/>
            <p:cNvSpPr/>
            <p:nvPr/>
          </p:nvSpPr>
          <p:spPr>
            <a:xfrm flipH="1">
              <a:off x="0" y="181"/>
              <a:ext cx="1542" cy="0"/>
            </a:xfrm>
            <a:prstGeom prst="line">
              <a:avLst/>
            </a:prstGeom>
            <a:ln w="28575" cap="flat" cmpd="sng">
              <a:solidFill>
                <a:schemeClr val="tx1"/>
              </a:solidFill>
              <a:prstDash val="solid"/>
              <a:headEnd type="none" w="med" len="med"/>
              <a:tailEnd type="triangle" w="med" len="med"/>
            </a:ln>
          </p:spPr>
        </p:sp>
      </p:grpSp>
      <p:grpSp>
        <p:nvGrpSpPr>
          <p:cNvPr id="45071" name="Group 15"/>
          <p:cNvGrpSpPr/>
          <p:nvPr/>
        </p:nvGrpSpPr>
        <p:grpSpPr>
          <a:xfrm>
            <a:off x="5364163" y="3908425"/>
            <a:ext cx="3598862" cy="457200"/>
            <a:chOff x="0" y="0"/>
            <a:chExt cx="2267" cy="288"/>
          </a:xfrm>
        </p:grpSpPr>
        <p:sp>
          <p:nvSpPr>
            <p:cNvPr id="45072" name="Text Box 7"/>
            <p:cNvSpPr txBox="1">
              <a:spLocks noChangeArrowheads="1"/>
            </p:cNvSpPr>
            <p:nvPr/>
          </p:nvSpPr>
          <p:spPr bwMode="auto">
            <a:xfrm>
              <a:off x="1497" y="0"/>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第四步</a:t>
              </a: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78857" name="Line 17"/>
            <p:cNvSpPr/>
            <p:nvPr/>
          </p:nvSpPr>
          <p:spPr>
            <a:xfrm flipH="1">
              <a:off x="0" y="182"/>
              <a:ext cx="1543" cy="0"/>
            </a:xfrm>
            <a:prstGeom prst="line">
              <a:avLst/>
            </a:prstGeom>
            <a:ln w="28575" cap="flat" cmpd="sng">
              <a:solidFill>
                <a:schemeClr val="tx1"/>
              </a:solidFill>
              <a:prstDash val="soli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5065"/>
                                        </p:tgtEl>
                                        <p:attrNameLst>
                                          <p:attrName>style.visibility</p:attrName>
                                        </p:attrNameLst>
                                      </p:cBhvr>
                                      <p:to>
                                        <p:strVal val="visible"/>
                                      </p:to>
                                    </p:set>
                                    <p:anim calcmode="lin" valueType="num">
                                      <p:cBhvr additive="base">
                                        <p:cTn id="7" dur="500" fill="hold"/>
                                        <p:tgtEl>
                                          <p:spTgt spid="45065"/>
                                        </p:tgtEl>
                                        <p:attrNameLst>
                                          <p:attrName>ppt_x</p:attrName>
                                        </p:attrNameLst>
                                      </p:cBhvr>
                                      <p:tavLst>
                                        <p:tav tm="0">
                                          <p:val>
                                            <p:strVal val="1+#ppt_w/2"/>
                                          </p:val>
                                        </p:tav>
                                        <p:tav tm="100000">
                                          <p:val>
                                            <p:strVal val="#ppt_x"/>
                                          </p:val>
                                        </p:tav>
                                      </p:tavLst>
                                    </p:anim>
                                    <p:anim calcmode="lin" valueType="num">
                                      <p:cBhvr additive="base">
                                        <p:cTn id="8" dur="500" fill="hold"/>
                                        <p:tgtEl>
                                          <p:spTgt spid="450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5062"/>
                                        </p:tgtEl>
                                        <p:attrNameLst>
                                          <p:attrName>style.visibility</p:attrName>
                                        </p:attrNameLst>
                                      </p:cBhvr>
                                      <p:to>
                                        <p:strVal val="visible"/>
                                      </p:to>
                                    </p:set>
                                    <p:anim calcmode="lin" valueType="num">
                                      <p:cBhvr additive="base">
                                        <p:cTn id="13" dur="500" fill="hold"/>
                                        <p:tgtEl>
                                          <p:spTgt spid="45062"/>
                                        </p:tgtEl>
                                        <p:attrNameLst>
                                          <p:attrName>ppt_x</p:attrName>
                                        </p:attrNameLst>
                                      </p:cBhvr>
                                      <p:tavLst>
                                        <p:tav tm="0">
                                          <p:val>
                                            <p:strVal val="1+#ppt_w/2"/>
                                          </p:val>
                                        </p:tav>
                                        <p:tav tm="100000">
                                          <p:val>
                                            <p:strVal val="#ppt_x"/>
                                          </p:val>
                                        </p:tav>
                                      </p:tavLst>
                                    </p:anim>
                                    <p:anim calcmode="lin" valueType="num">
                                      <p:cBhvr additive="base">
                                        <p:cTn id="14" dur="500" fill="hold"/>
                                        <p:tgtEl>
                                          <p:spTgt spid="4506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5068"/>
                                        </p:tgtEl>
                                        <p:attrNameLst>
                                          <p:attrName>style.visibility</p:attrName>
                                        </p:attrNameLst>
                                      </p:cBhvr>
                                      <p:to>
                                        <p:strVal val="visible"/>
                                      </p:to>
                                    </p:set>
                                    <p:anim calcmode="lin" valueType="num">
                                      <p:cBhvr additive="base">
                                        <p:cTn id="19" dur="500" fill="hold"/>
                                        <p:tgtEl>
                                          <p:spTgt spid="45068"/>
                                        </p:tgtEl>
                                        <p:attrNameLst>
                                          <p:attrName>ppt_x</p:attrName>
                                        </p:attrNameLst>
                                      </p:cBhvr>
                                      <p:tavLst>
                                        <p:tav tm="0">
                                          <p:val>
                                            <p:strVal val="1+#ppt_w/2"/>
                                          </p:val>
                                        </p:tav>
                                        <p:tav tm="100000">
                                          <p:val>
                                            <p:strVal val="#ppt_x"/>
                                          </p:val>
                                        </p:tav>
                                      </p:tavLst>
                                    </p:anim>
                                    <p:anim calcmode="lin" valueType="num">
                                      <p:cBhvr additive="base">
                                        <p:cTn id="20" dur="500" fill="hold"/>
                                        <p:tgtEl>
                                          <p:spTgt spid="4506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5071"/>
                                        </p:tgtEl>
                                        <p:attrNameLst>
                                          <p:attrName>style.visibility</p:attrName>
                                        </p:attrNameLst>
                                      </p:cBhvr>
                                      <p:to>
                                        <p:strVal val="visible"/>
                                      </p:to>
                                    </p:set>
                                    <p:anim calcmode="lin" valueType="num">
                                      <p:cBhvr additive="base">
                                        <p:cTn id="25" dur="500" fill="hold"/>
                                        <p:tgtEl>
                                          <p:spTgt spid="45071"/>
                                        </p:tgtEl>
                                        <p:attrNameLst>
                                          <p:attrName>ppt_x</p:attrName>
                                        </p:attrNameLst>
                                      </p:cBhvr>
                                      <p:tavLst>
                                        <p:tav tm="0">
                                          <p:val>
                                            <p:strVal val="1+#ppt_w/2"/>
                                          </p:val>
                                        </p:tav>
                                        <p:tav tm="100000">
                                          <p:val>
                                            <p:strVal val="#ppt_x"/>
                                          </p:val>
                                        </p:tav>
                                      </p:tavLst>
                                    </p:anim>
                                    <p:anim calcmode="lin" valueType="num">
                                      <p:cBhvr additive="base">
                                        <p:cTn id="26" dur="500" fill="hold"/>
                                        <p:tgtEl>
                                          <p:spTgt spid="4507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45059"/>
                                        </p:tgtEl>
                                        <p:attrNameLst>
                                          <p:attrName>style.visibility</p:attrName>
                                        </p:attrNameLst>
                                      </p:cBhvr>
                                      <p:to>
                                        <p:strVal val="visible"/>
                                      </p:to>
                                    </p:set>
                                    <p:anim calcmode="lin" valueType="num">
                                      <p:cBhvr additive="base">
                                        <p:cTn id="31" dur="500" fill="hold"/>
                                        <p:tgtEl>
                                          <p:spTgt spid="45059"/>
                                        </p:tgtEl>
                                        <p:attrNameLst>
                                          <p:attrName>ppt_x</p:attrName>
                                        </p:attrNameLst>
                                      </p:cBhvr>
                                      <p:tavLst>
                                        <p:tav tm="0">
                                          <p:val>
                                            <p:strVal val="1+#ppt_w/2"/>
                                          </p:val>
                                        </p:tav>
                                        <p:tav tm="100000">
                                          <p:val>
                                            <p:strVal val="#ppt_x"/>
                                          </p:val>
                                        </p:tav>
                                      </p:tavLst>
                                    </p:anim>
                                    <p:anim calcmode="lin" valueType="num">
                                      <p:cBhvr additive="base">
                                        <p:cTn id="32" dur="500" fill="hold"/>
                                        <p:tgtEl>
                                          <p:spTgt spid="450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body"/>
          </p:nvPr>
        </p:nvSpPr>
        <p:spPr>
          <a:xfrm>
            <a:off x="685800" y="823913"/>
            <a:ext cx="7054850" cy="5907087"/>
          </a:xfrm>
          <a:solidFill>
            <a:schemeClr val="bg1">
              <a:alpha val="100000"/>
            </a:schemeClr>
          </a:solidFill>
        </p:spPr>
        <p:txBody>
          <a:bodyPr vert="horz" wrap="square" lIns="91440" tIns="45720" rIns="91440" bIns="45720" anchor="t"/>
          <a:lstStyle/>
          <a:p>
            <a:pPr eaLnBrk="1" hangingPunct="1">
              <a:buNone/>
            </a:pPr>
            <a:r>
              <a:rPr lang="zh-CN" altLang="en-US" sz="4000" b="1" dirty="0">
                <a:solidFill>
                  <a:srgbClr val="FF0000"/>
                </a:solidFill>
                <a:latin typeface="Times New Roman" panose="02020603050405020304" pitchFamily="18" charset="0"/>
                <a:cs typeface="Times New Roman" panose="02020603050405020304" pitchFamily="18" charset="0"/>
              </a:rPr>
              <a:t>算法</a:t>
            </a:r>
            <a:r>
              <a:rPr lang="en-US" altLang="zh-CN" sz="4000" b="1" dirty="0">
                <a:solidFill>
                  <a:srgbClr val="FF0000"/>
                </a:solidFill>
                <a:latin typeface="Times New Roman" panose="02020603050405020304" pitchFamily="18" charset="0"/>
                <a:cs typeface="Times New Roman" panose="02020603050405020304" pitchFamily="18" charset="0"/>
              </a:rPr>
              <a:t>Select(</a:t>
            </a:r>
            <a:r>
              <a:rPr lang="en-US" altLang="zh-CN" sz="4000" b="1" i="1" dirty="0">
                <a:solidFill>
                  <a:srgbClr val="FF0000"/>
                </a:solidFill>
                <a:latin typeface="Times New Roman" panose="02020603050405020304" pitchFamily="18" charset="0"/>
                <a:cs typeface="Times New Roman" panose="02020603050405020304" pitchFamily="18" charset="0"/>
              </a:rPr>
              <a:t>A</a:t>
            </a:r>
            <a:r>
              <a:rPr lang="en-US" altLang="zh-CN" sz="4000" b="1" dirty="0">
                <a:solidFill>
                  <a:srgbClr val="FF0000"/>
                </a:solidFill>
                <a:latin typeface="Times New Roman" panose="02020603050405020304" pitchFamily="18" charset="0"/>
                <a:cs typeface="Times New Roman" panose="02020603050405020304" pitchFamily="18" charset="0"/>
              </a:rPr>
              <a:t>,</a:t>
            </a:r>
            <a:r>
              <a:rPr lang="en-US" altLang="zh-CN" sz="4000" b="1" i="1" dirty="0">
                <a:solidFill>
                  <a:srgbClr val="FF0000"/>
                </a:solidFill>
                <a:latin typeface="Times New Roman" panose="02020603050405020304" pitchFamily="18" charset="0"/>
                <a:cs typeface="Times New Roman" panose="02020603050405020304" pitchFamily="18" charset="0"/>
              </a:rPr>
              <a:t>i</a:t>
            </a:r>
            <a:r>
              <a:rPr lang="en-US" altLang="zh-CN" sz="4000" b="1" dirty="0">
                <a:solidFill>
                  <a:srgbClr val="FF0000"/>
                </a:solidFill>
                <a:latin typeface="Times New Roman" panose="02020603050405020304" pitchFamily="18" charset="0"/>
                <a:cs typeface="Times New Roman" panose="02020603050405020304" pitchFamily="18" charset="0"/>
              </a:rPr>
              <a:t>)</a:t>
            </a:r>
            <a:endParaRPr lang="en-US" altLang="zh-CN" sz="4000" b="1" dirty="0">
              <a:solidFill>
                <a:srgbClr val="FF0000"/>
              </a:solidFill>
              <a:latin typeface="Times New Roman" panose="02020603050405020304" pitchFamily="18" charset="0"/>
              <a:cs typeface="Times New Roman" panose="02020603050405020304" pitchFamily="18" charset="0"/>
            </a:endParaRPr>
          </a:p>
          <a:p>
            <a:pPr eaLnBrk="1" hangingPunct="1">
              <a:buNone/>
            </a:pPr>
            <a:r>
              <a:rPr lang="en-US" altLang="zh-CN" sz="2400" b="1" dirty="0">
                <a:solidFill>
                  <a:srgbClr val="800000"/>
                </a:solidFill>
                <a:latin typeface="Times New Roman" panose="02020603050405020304" pitchFamily="18" charset="0"/>
                <a:cs typeface="Times New Roman" panose="02020603050405020304" pitchFamily="18" charset="0"/>
              </a:rPr>
              <a:t>Input:   </a:t>
            </a:r>
            <a:r>
              <a:rPr lang="zh-CN" altLang="en-US" sz="2400" b="1" dirty="0">
                <a:solidFill>
                  <a:schemeClr val="accent2"/>
                </a:solidFill>
                <a:latin typeface="Times New Roman" panose="02020603050405020304" pitchFamily="18" charset="0"/>
                <a:cs typeface="Times New Roman" panose="02020603050405020304" pitchFamily="18" charset="0"/>
              </a:rPr>
              <a:t>数组</a:t>
            </a:r>
            <a:r>
              <a:rPr lang="en-US" altLang="zh-CN" sz="2400" b="1" i="1" dirty="0">
                <a:solidFill>
                  <a:schemeClr val="accent2"/>
                </a:solidFill>
                <a:latin typeface="Times New Roman" panose="02020603050405020304" pitchFamily="18" charset="0"/>
                <a:cs typeface="Times New Roman" panose="02020603050405020304" pitchFamily="18" charset="0"/>
              </a:rPr>
              <a:t>A</a:t>
            </a:r>
            <a:r>
              <a:rPr lang="en-US" altLang="zh-CN" sz="2400" b="1" dirty="0">
                <a:solidFill>
                  <a:schemeClr val="accent2"/>
                </a:solidFill>
                <a:latin typeface="Times New Roman" panose="02020603050405020304" pitchFamily="18" charset="0"/>
                <a:cs typeface="Times New Roman" panose="02020603050405020304" pitchFamily="18" charset="0"/>
              </a:rPr>
              <a:t>[1:</a:t>
            </a:r>
            <a:r>
              <a:rPr lang="en-US" altLang="zh-CN" sz="2400" b="1" i="1" dirty="0">
                <a:solidFill>
                  <a:schemeClr val="accent2"/>
                </a:solidFill>
                <a:latin typeface="Times New Roman" panose="02020603050405020304" pitchFamily="18" charset="0"/>
                <a:cs typeface="Times New Roman" panose="02020603050405020304" pitchFamily="18" charset="0"/>
              </a:rPr>
              <a:t>n</a:t>
            </a:r>
            <a:r>
              <a:rPr lang="en-US" altLang="zh-CN" sz="2400" b="1" dirty="0">
                <a:solidFill>
                  <a:schemeClr val="accent2"/>
                </a:solidFill>
                <a:latin typeface="Times New Roman" panose="02020603050405020304" pitchFamily="18" charset="0"/>
                <a:cs typeface="Times New Roman" panose="02020603050405020304" pitchFamily="18" charset="0"/>
              </a:rPr>
              <a:t>], 1</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chemeClr val="accent2"/>
                </a:solidFill>
                <a:latin typeface="Times New Roman" panose="02020603050405020304" pitchFamily="18" charset="0"/>
                <a:cs typeface="Times New Roman" panose="02020603050405020304" pitchFamily="18" charset="0"/>
              </a:rPr>
              <a:t> </a:t>
            </a:r>
            <a:r>
              <a:rPr lang="en-US" altLang="zh-CN" sz="2400" b="1" i="1" dirty="0">
                <a:solidFill>
                  <a:schemeClr val="accent2"/>
                </a:solidFill>
                <a:latin typeface="Times New Roman" panose="02020603050405020304" pitchFamily="18" charset="0"/>
                <a:cs typeface="Times New Roman" panose="02020603050405020304" pitchFamily="18" charset="0"/>
              </a:rPr>
              <a:t>i</a:t>
            </a:r>
            <a:r>
              <a:rPr lang="en-US" altLang="zh-CN" sz="2400" b="1" dirty="0">
                <a:solidFill>
                  <a:schemeClr val="accent2"/>
                </a:solidFill>
                <a:latin typeface="Times New Roman" panose="02020603050405020304" pitchFamily="18" charset="0"/>
                <a:cs typeface="Times New Roman" panose="02020603050405020304" pitchFamily="18" charset="0"/>
              </a:rPr>
              <a:t> </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n</a:t>
            </a:r>
            <a:endPar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Output: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chemeClr val="accent2"/>
                </a:solidFill>
                <a:latin typeface="Times New Roman" panose="02020603050405020304" pitchFamily="18" charset="0"/>
                <a:cs typeface="Times New Roman" panose="02020603050405020304" pitchFamily="18" charset="0"/>
              </a:rPr>
              <a:t>1:</a:t>
            </a:r>
            <a:r>
              <a:rPr lang="en-US" altLang="zh-CN" sz="2400" b="1" i="1" dirty="0">
                <a:solidFill>
                  <a:schemeClr val="accent2"/>
                </a:solidFill>
                <a:latin typeface="Times New Roman" panose="02020603050405020304" pitchFamily="18" charset="0"/>
                <a:cs typeface="Times New Roman" panose="02020603050405020304" pitchFamily="18" charset="0"/>
              </a:rPr>
              <a:t>n</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中的第</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大的数</a:t>
            </a:r>
            <a:endParaRPr lang="zh-CN" altLang="en-US"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endParaRPr lang="zh-CN" altLang="en-US"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zh-CN" altLang="en-US"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1.   for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j</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1   to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/5                                    </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2.        InsertSort(A[</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(j-1)*5+1 : (j-1)*5+5</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3.        swap(A[j], A[[</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(j-1)*5+3</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4.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Select(A[1: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/5],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/10 );</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5.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k</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partition(A[1:</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6.   if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k</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i  </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then   return </a:t>
            </a:r>
            <a:r>
              <a:rPr lang="en-US" altLang="zh-CN" sz="2400" b="1" i="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7.   else if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k&gt;i  </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then   retrun </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Select(A[1:</a:t>
            </a:r>
            <a:r>
              <a:rPr lang="en-US" altLang="zh-CN" sz="2400" b="1" i="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k</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2400" b="1" i="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8.   else                       retrun </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Select(A[k+1:</a:t>
            </a:r>
            <a:r>
              <a:rPr lang="en-US" altLang="zh-CN" sz="2400" b="1" i="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i-k</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endParaRPr lang="en-US" altLang="zh-CN" sz="24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endParaRPr lang="en-US" altLang="zh-CN" sz="2400" dirty="0">
              <a:solidFill>
                <a:schemeClr val="accent2"/>
              </a:solidFill>
              <a:latin typeface="Times New Roman" panose="02020603050405020304" pitchFamily="18" charset="0"/>
              <a:ea typeface="Times New Roman" panose="02020603050405020304" pitchFamily="18" charset="0"/>
              <a:sym typeface="Symbol" panose="05050102010706020507" pitchFamily="18" charset="2"/>
            </a:endParaRPr>
          </a:p>
        </p:txBody>
      </p:sp>
      <p:grpSp>
        <p:nvGrpSpPr>
          <p:cNvPr id="46083" name="Group 3"/>
          <p:cNvGrpSpPr/>
          <p:nvPr/>
        </p:nvGrpSpPr>
        <p:grpSpPr>
          <a:xfrm>
            <a:off x="7451725" y="5072063"/>
            <a:ext cx="1701800" cy="1223962"/>
            <a:chOff x="0" y="0"/>
            <a:chExt cx="1072" cy="771"/>
          </a:xfrm>
        </p:grpSpPr>
        <p:sp>
          <p:nvSpPr>
            <p:cNvPr id="46084" name="Text Box 4"/>
            <p:cNvSpPr txBox="1">
              <a:spLocks noChangeArrowheads="1"/>
            </p:cNvSpPr>
            <p:nvPr/>
          </p:nvSpPr>
          <p:spPr bwMode="auto">
            <a:xfrm>
              <a:off x="302" y="241"/>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endPar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6085" name="AutoShape 5"/>
            <p:cNvSpPr/>
            <p:nvPr/>
          </p:nvSpPr>
          <p:spPr bwMode="auto">
            <a:xfrm>
              <a:off x="0" y="0"/>
              <a:ext cx="273" cy="771"/>
            </a:xfrm>
            <a:prstGeom prst="rightBrace">
              <a:avLst>
                <a:gd name="adj1" fmla="val 23535"/>
                <a:gd name="adj2" fmla="val 50000"/>
              </a:avLst>
            </a:pr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pSp>
      <p:grpSp>
        <p:nvGrpSpPr>
          <p:cNvPr id="46086" name="Group 6"/>
          <p:cNvGrpSpPr/>
          <p:nvPr/>
        </p:nvGrpSpPr>
        <p:grpSpPr>
          <a:xfrm>
            <a:off x="7596188" y="3271838"/>
            <a:ext cx="1366837" cy="720725"/>
            <a:chOff x="0" y="0"/>
            <a:chExt cx="861" cy="454"/>
          </a:xfrm>
        </p:grpSpPr>
        <p:sp>
          <p:nvSpPr>
            <p:cNvPr id="46087" name="Text Box 7"/>
            <p:cNvSpPr txBox="1">
              <a:spLocks noChangeArrowheads="1"/>
            </p:cNvSpPr>
            <p:nvPr/>
          </p:nvSpPr>
          <p:spPr bwMode="auto">
            <a:xfrm>
              <a:off x="91" y="45"/>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O</a:t>
              </a: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a:t>
              </a:r>
              <a:r>
                <a:rPr kumimoji="1" lang="en-US" altLang="zh-CN" sz="2400" b="1" i="1"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n</a:t>
              </a: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a:t>
              </a:r>
              <a:endPar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46088" name="AutoShape 8"/>
            <p:cNvSpPr/>
            <p:nvPr/>
          </p:nvSpPr>
          <p:spPr bwMode="auto">
            <a:xfrm>
              <a:off x="0" y="0"/>
              <a:ext cx="46" cy="454"/>
            </a:xfrm>
            <a:prstGeom prst="rightBrace">
              <a:avLst>
                <a:gd name="adj1" fmla="val 82246"/>
                <a:gd name="adj2" fmla="val 50000"/>
              </a:avLst>
            </a:pr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pSp>
      <p:grpSp>
        <p:nvGrpSpPr>
          <p:cNvPr id="46089" name="Group 9"/>
          <p:cNvGrpSpPr/>
          <p:nvPr/>
        </p:nvGrpSpPr>
        <p:grpSpPr>
          <a:xfrm>
            <a:off x="5364163" y="4111625"/>
            <a:ext cx="3598862" cy="457200"/>
            <a:chOff x="0" y="0"/>
            <a:chExt cx="2267" cy="288"/>
          </a:xfrm>
        </p:grpSpPr>
        <p:sp>
          <p:nvSpPr>
            <p:cNvPr id="46090" name="Text Box 13"/>
            <p:cNvSpPr txBox="1">
              <a:spLocks noChangeArrowheads="1"/>
            </p:cNvSpPr>
            <p:nvPr/>
          </p:nvSpPr>
          <p:spPr bwMode="auto">
            <a:xfrm>
              <a:off x="1497" y="0"/>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T</a:t>
              </a: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a:t>
              </a: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400" b="1" i="1"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n</a:t>
              </a: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/5</a:t>
              </a: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a:t>
              </a:r>
              <a:endPar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79883" name="Line 14"/>
            <p:cNvSpPr/>
            <p:nvPr/>
          </p:nvSpPr>
          <p:spPr>
            <a:xfrm flipH="1">
              <a:off x="0" y="181"/>
              <a:ext cx="1542" cy="0"/>
            </a:xfrm>
            <a:prstGeom prst="line">
              <a:avLst/>
            </a:prstGeom>
            <a:ln w="28575" cap="flat" cmpd="sng">
              <a:solidFill>
                <a:schemeClr val="tx1"/>
              </a:solidFill>
              <a:prstDash val="solid"/>
              <a:headEnd type="none" w="med" len="med"/>
              <a:tailEnd type="triangle" w="med" len="med"/>
            </a:ln>
          </p:spPr>
        </p:sp>
      </p:grpSp>
      <p:grpSp>
        <p:nvGrpSpPr>
          <p:cNvPr id="46092" name="Group 12"/>
          <p:cNvGrpSpPr/>
          <p:nvPr/>
        </p:nvGrpSpPr>
        <p:grpSpPr>
          <a:xfrm>
            <a:off x="5364163" y="4543425"/>
            <a:ext cx="3598862" cy="457200"/>
            <a:chOff x="0" y="0"/>
            <a:chExt cx="2267" cy="288"/>
          </a:xfrm>
        </p:grpSpPr>
        <p:sp>
          <p:nvSpPr>
            <p:cNvPr id="46093" name="Text Box 16"/>
            <p:cNvSpPr txBox="1">
              <a:spLocks noChangeArrowheads="1"/>
            </p:cNvSpPr>
            <p:nvPr/>
          </p:nvSpPr>
          <p:spPr bwMode="auto">
            <a:xfrm>
              <a:off x="1497" y="0"/>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O</a:t>
              </a: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a:t>
              </a:r>
              <a:r>
                <a:rPr kumimoji="1" lang="en-US" altLang="zh-CN" sz="2400" b="1" i="1"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n</a:t>
              </a: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a:t>
              </a:r>
              <a:endPar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79881" name="Line 17"/>
            <p:cNvSpPr/>
            <p:nvPr/>
          </p:nvSpPr>
          <p:spPr>
            <a:xfrm flipH="1">
              <a:off x="0" y="182"/>
              <a:ext cx="1543" cy="0"/>
            </a:xfrm>
            <a:prstGeom prst="line">
              <a:avLst/>
            </a:prstGeom>
            <a:ln w="28575" cap="flat" cmpd="sng">
              <a:solidFill>
                <a:schemeClr val="tx1"/>
              </a:solidFill>
              <a:prstDash val="solid"/>
              <a:headEnd type="none" w="med" len="med"/>
              <a:tailEnd type="triangle" w="med" len="med"/>
            </a:ln>
          </p:spPr>
        </p:sp>
      </p:grpSp>
      <p:sp>
        <p:nvSpPr>
          <p:cNvPr id="46095" name="Rectangle 18"/>
          <p:cNvSpPr>
            <a:spLocks noChangeArrowheads="1"/>
          </p:cNvSpPr>
          <p:nvPr/>
        </p:nvSpPr>
        <p:spPr bwMode="auto">
          <a:xfrm>
            <a:off x="2514600" y="0"/>
            <a:ext cx="6370638"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a:noFill/>
                </a:ln>
                <a:solidFill>
                  <a:srgbClr val="1F497D">
                    <a:lumMod val="60000"/>
                    <a:lumOff val="40000"/>
                  </a:srgbClr>
                </a:solidFill>
                <a:effectLst/>
                <a:uLnTx/>
                <a:uFillTx/>
                <a:latin typeface="Times New Roman" panose="02020603050405020304" pitchFamily="18" charset="0"/>
                <a:ea typeface="+mn-ea"/>
                <a:cs typeface="Times New Roman" panose="02020603050405020304" pitchFamily="18" charset="0"/>
              </a:rPr>
              <a:t>算法分析</a:t>
            </a:r>
            <a:endParaRPr kumimoji="1" lang="zh-CN" altLang="en-US" sz="4400" b="1" i="0" u="none" strike="noStrike" kern="1200" cap="none" spc="0" normalizeH="0" baseline="0" noProof="0" dirty="0">
              <a:ln>
                <a:noFill/>
              </a:ln>
              <a:solidFill>
                <a:srgbClr val="1F497D">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6086"/>
                                        </p:tgtEl>
                                        <p:attrNameLst>
                                          <p:attrName>style.visibility</p:attrName>
                                        </p:attrNameLst>
                                      </p:cBhvr>
                                      <p:to>
                                        <p:strVal val="visible"/>
                                      </p:to>
                                    </p:set>
                                    <p:anim calcmode="lin" valueType="num">
                                      <p:cBhvr additive="base">
                                        <p:cTn id="7" dur="500" fill="hold"/>
                                        <p:tgtEl>
                                          <p:spTgt spid="46086"/>
                                        </p:tgtEl>
                                        <p:attrNameLst>
                                          <p:attrName>ppt_x</p:attrName>
                                        </p:attrNameLst>
                                      </p:cBhvr>
                                      <p:tavLst>
                                        <p:tav tm="0">
                                          <p:val>
                                            <p:strVal val="1+#ppt_w/2"/>
                                          </p:val>
                                        </p:tav>
                                        <p:tav tm="100000">
                                          <p:val>
                                            <p:strVal val="#ppt_x"/>
                                          </p:val>
                                        </p:tav>
                                      </p:tavLst>
                                    </p:anim>
                                    <p:anim calcmode="lin" valueType="num">
                                      <p:cBhvr additive="base">
                                        <p:cTn id="8" dur="500" fill="hold"/>
                                        <p:tgtEl>
                                          <p:spTgt spid="460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6089"/>
                                        </p:tgtEl>
                                        <p:attrNameLst>
                                          <p:attrName>style.visibility</p:attrName>
                                        </p:attrNameLst>
                                      </p:cBhvr>
                                      <p:to>
                                        <p:strVal val="visible"/>
                                      </p:to>
                                    </p:set>
                                    <p:anim calcmode="lin" valueType="num">
                                      <p:cBhvr additive="base">
                                        <p:cTn id="13" dur="500" fill="hold"/>
                                        <p:tgtEl>
                                          <p:spTgt spid="46089"/>
                                        </p:tgtEl>
                                        <p:attrNameLst>
                                          <p:attrName>ppt_x</p:attrName>
                                        </p:attrNameLst>
                                      </p:cBhvr>
                                      <p:tavLst>
                                        <p:tav tm="0">
                                          <p:val>
                                            <p:strVal val="1+#ppt_w/2"/>
                                          </p:val>
                                        </p:tav>
                                        <p:tav tm="100000">
                                          <p:val>
                                            <p:strVal val="#ppt_x"/>
                                          </p:val>
                                        </p:tav>
                                      </p:tavLst>
                                    </p:anim>
                                    <p:anim calcmode="lin" valueType="num">
                                      <p:cBhvr additive="base">
                                        <p:cTn id="14" dur="500" fill="hold"/>
                                        <p:tgtEl>
                                          <p:spTgt spid="4608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6092"/>
                                        </p:tgtEl>
                                        <p:attrNameLst>
                                          <p:attrName>style.visibility</p:attrName>
                                        </p:attrNameLst>
                                      </p:cBhvr>
                                      <p:to>
                                        <p:strVal val="visible"/>
                                      </p:to>
                                    </p:set>
                                    <p:anim calcmode="lin" valueType="num">
                                      <p:cBhvr additive="base">
                                        <p:cTn id="19" dur="500" fill="hold"/>
                                        <p:tgtEl>
                                          <p:spTgt spid="46092"/>
                                        </p:tgtEl>
                                        <p:attrNameLst>
                                          <p:attrName>ppt_x</p:attrName>
                                        </p:attrNameLst>
                                      </p:cBhvr>
                                      <p:tavLst>
                                        <p:tav tm="0">
                                          <p:val>
                                            <p:strVal val="1+#ppt_w/2"/>
                                          </p:val>
                                        </p:tav>
                                        <p:tav tm="100000">
                                          <p:val>
                                            <p:strVal val="#ppt_x"/>
                                          </p:val>
                                        </p:tav>
                                      </p:tavLst>
                                    </p:anim>
                                    <p:anim calcmode="lin" valueType="num">
                                      <p:cBhvr additive="base">
                                        <p:cTn id="20" dur="500" fill="hold"/>
                                        <p:tgtEl>
                                          <p:spTgt spid="4609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6083"/>
                                        </p:tgtEl>
                                        <p:attrNameLst>
                                          <p:attrName>style.visibility</p:attrName>
                                        </p:attrNameLst>
                                      </p:cBhvr>
                                      <p:to>
                                        <p:strVal val="visible"/>
                                      </p:to>
                                    </p:set>
                                    <p:anim calcmode="lin" valueType="num">
                                      <p:cBhvr additive="base">
                                        <p:cTn id="25" dur="500" fill="hold"/>
                                        <p:tgtEl>
                                          <p:spTgt spid="46083"/>
                                        </p:tgtEl>
                                        <p:attrNameLst>
                                          <p:attrName>ppt_x</p:attrName>
                                        </p:attrNameLst>
                                      </p:cBhvr>
                                      <p:tavLst>
                                        <p:tav tm="0">
                                          <p:val>
                                            <p:strVal val="1+#ppt_w/2"/>
                                          </p:val>
                                        </p:tav>
                                        <p:tav tm="100000">
                                          <p:val>
                                            <p:strVal val="#ppt_x"/>
                                          </p:val>
                                        </p:tav>
                                      </p:tavLst>
                                    </p:anim>
                                    <p:anim calcmode="lin" valueType="num">
                                      <p:cBhvr additive="base">
                                        <p:cTn id="26" dur="500" fill="hold"/>
                                        <p:tgtEl>
                                          <p:spTgt spid="460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Oval 2"/>
          <p:cNvSpPr/>
          <p:nvPr/>
        </p:nvSpPr>
        <p:spPr>
          <a:xfrm>
            <a:off x="7164388"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899" name="Oval 3"/>
          <p:cNvSpPr/>
          <p:nvPr/>
        </p:nvSpPr>
        <p:spPr>
          <a:xfrm>
            <a:off x="7164388"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00" name="Oval 4"/>
          <p:cNvSpPr/>
          <p:nvPr/>
        </p:nvSpPr>
        <p:spPr>
          <a:xfrm>
            <a:off x="7164388" y="3465513"/>
            <a:ext cx="360362"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01" name="Oval 5"/>
          <p:cNvSpPr/>
          <p:nvPr/>
        </p:nvSpPr>
        <p:spPr>
          <a:xfrm>
            <a:off x="7164388"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02" name="Oval 6"/>
          <p:cNvSpPr/>
          <p:nvPr/>
        </p:nvSpPr>
        <p:spPr>
          <a:xfrm>
            <a:off x="7164388"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80903" name="AutoShape 7"/>
          <p:cNvCxnSpPr>
            <a:stCxn id="80899" idx="6"/>
            <a:endCxn id="80898" idx="2"/>
          </p:cNvCxnSpPr>
          <p:nvPr/>
        </p:nvCxnSpPr>
        <p:spPr>
          <a:xfrm flipH="1" flipV="1">
            <a:off x="7164388"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0904" name="AutoShape 8"/>
          <p:cNvCxnSpPr>
            <a:stCxn id="80902" idx="6"/>
            <a:endCxn id="80901" idx="2"/>
          </p:cNvCxnSpPr>
          <p:nvPr/>
        </p:nvCxnSpPr>
        <p:spPr>
          <a:xfrm flipH="1" flipV="1">
            <a:off x="7164388"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05" name="AutoShape 9"/>
          <p:cNvCxnSpPr>
            <a:stCxn id="80900" idx="6"/>
            <a:endCxn id="80899" idx="2"/>
          </p:cNvCxnSpPr>
          <p:nvPr/>
        </p:nvCxnSpPr>
        <p:spPr>
          <a:xfrm flipH="1" flipV="1">
            <a:off x="7164388"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06" name="AutoShape 10"/>
          <p:cNvCxnSpPr>
            <a:stCxn id="80901" idx="6"/>
            <a:endCxn id="80900" idx="2"/>
          </p:cNvCxnSpPr>
          <p:nvPr/>
        </p:nvCxnSpPr>
        <p:spPr>
          <a:xfrm flipH="1" flipV="1">
            <a:off x="7164388"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7115" name="Rectangle 11"/>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000" b="1" i="0" u="none" strike="noStrike" kern="1200" cap="none" spc="0" normalizeH="0" baseline="0" noProof="0" dirty="0">
                <a:ln>
                  <a:noFill/>
                </a:ln>
                <a:solidFill>
                  <a:srgbClr val="FF0000"/>
                </a:solidFill>
                <a:effectLst/>
                <a:uLnTx/>
                <a:uFillTx/>
                <a:latin typeface="+mn-ea"/>
                <a:ea typeface="+mn-ea"/>
                <a:cs typeface="+mj-cs"/>
              </a:rPr>
              <a:t>观察</a:t>
            </a:r>
            <a:r>
              <a:rPr kumimoji="0" lang="zh-CN" altLang="zh-CN" sz="4000" b="1" i="0" u="none" strike="noStrike" kern="1200" cap="none" spc="0" normalizeH="0" baseline="0" noProof="0" dirty="0">
                <a:ln>
                  <a:noFill/>
                </a:ln>
                <a:solidFill>
                  <a:schemeClr val="accent2"/>
                </a:solidFill>
                <a:effectLst/>
                <a:uLnTx/>
                <a:uFillTx/>
                <a:latin typeface="+mn-ea"/>
                <a:ea typeface="+mn-ea"/>
                <a:cs typeface="+mj-cs"/>
              </a:rPr>
              <a:t>第五步</a:t>
            </a:r>
            <a:r>
              <a:rPr kumimoji="0" lang="zh-CN" altLang="zh-CN" sz="4000" b="1" i="0" u="none" strike="noStrike" kern="1200" cap="none" spc="0" normalizeH="0" baseline="0" noProof="0" dirty="0">
                <a:ln>
                  <a:noFill/>
                </a:ln>
                <a:solidFill>
                  <a:srgbClr val="FF0000"/>
                </a:solidFill>
                <a:effectLst/>
                <a:uLnTx/>
                <a:uFillTx/>
                <a:latin typeface="+mn-ea"/>
                <a:ea typeface="+mn-ea"/>
                <a:cs typeface="+mj-cs"/>
              </a:rPr>
              <a:t>的处理过程</a:t>
            </a:r>
            <a:endParaRPr kumimoji="0" lang="zh-CN" altLang="zh-CN" sz="4000" b="1" i="0" u="none" strike="noStrike" kern="1200" cap="none" spc="0" normalizeH="0" baseline="0" noProof="0" dirty="0">
              <a:ln>
                <a:noFill/>
              </a:ln>
              <a:solidFill>
                <a:srgbClr val="FF0000"/>
              </a:solidFill>
              <a:effectLst/>
              <a:uLnTx/>
              <a:uFillTx/>
              <a:latin typeface="+mn-ea"/>
              <a:ea typeface="+mn-ea"/>
              <a:cs typeface="+mj-cs"/>
            </a:endParaRPr>
          </a:p>
        </p:txBody>
      </p:sp>
      <p:sp>
        <p:nvSpPr>
          <p:cNvPr id="80908" name="Oval 12"/>
          <p:cNvSpPr/>
          <p:nvPr/>
        </p:nvSpPr>
        <p:spPr>
          <a:xfrm>
            <a:off x="1187450"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09" name="Oval 13"/>
          <p:cNvSpPr/>
          <p:nvPr/>
        </p:nvSpPr>
        <p:spPr>
          <a:xfrm>
            <a:off x="1187450"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10" name="Oval 14"/>
          <p:cNvSpPr/>
          <p:nvPr/>
        </p:nvSpPr>
        <p:spPr>
          <a:xfrm>
            <a:off x="1187450" y="3465513"/>
            <a:ext cx="360363"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11" name="Oval 15"/>
          <p:cNvSpPr/>
          <p:nvPr/>
        </p:nvSpPr>
        <p:spPr>
          <a:xfrm>
            <a:off x="1187450"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12" name="Oval 16"/>
          <p:cNvSpPr/>
          <p:nvPr/>
        </p:nvSpPr>
        <p:spPr>
          <a:xfrm>
            <a:off x="1187450"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80913" name="AutoShape 17"/>
          <p:cNvCxnSpPr>
            <a:stCxn id="80909" idx="6"/>
            <a:endCxn id="80908" idx="2"/>
          </p:cNvCxnSpPr>
          <p:nvPr/>
        </p:nvCxnSpPr>
        <p:spPr>
          <a:xfrm flipH="1" flipV="1">
            <a:off x="1187450"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0914" name="AutoShape 18"/>
          <p:cNvCxnSpPr>
            <a:stCxn id="80912" idx="6"/>
            <a:endCxn id="80911" idx="2"/>
          </p:cNvCxnSpPr>
          <p:nvPr/>
        </p:nvCxnSpPr>
        <p:spPr>
          <a:xfrm flipH="1" flipV="1">
            <a:off x="1187450"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15" name="AutoShape 19"/>
          <p:cNvCxnSpPr>
            <a:stCxn id="80910" idx="6"/>
            <a:endCxn id="80909" idx="2"/>
          </p:cNvCxnSpPr>
          <p:nvPr/>
        </p:nvCxnSpPr>
        <p:spPr>
          <a:xfrm flipH="1" flipV="1">
            <a:off x="1187450"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16" name="AutoShape 20"/>
          <p:cNvCxnSpPr>
            <a:stCxn id="80911" idx="6"/>
            <a:endCxn id="80910" idx="2"/>
          </p:cNvCxnSpPr>
          <p:nvPr/>
        </p:nvCxnSpPr>
        <p:spPr>
          <a:xfrm flipH="1" flipV="1">
            <a:off x="1187450"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80917" name="Oval 21"/>
          <p:cNvSpPr/>
          <p:nvPr/>
        </p:nvSpPr>
        <p:spPr>
          <a:xfrm>
            <a:off x="1933575"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18" name="Oval 22"/>
          <p:cNvSpPr/>
          <p:nvPr/>
        </p:nvSpPr>
        <p:spPr>
          <a:xfrm>
            <a:off x="1933575"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19" name="Oval 23"/>
          <p:cNvSpPr/>
          <p:nvPr/>
        </p:nvSpPr>
        <p:spPr>
          <a:xfrm>
            <a:off x="1933575" y="3465513"/>
            <a:ext cx="360363"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20" name="Oval 24"/>
          <p:cNvSpPr/>
          <p:nvPr/>
        </p:nvSpPr>
        <p:spPr>
          <a:xfrm>
            <a:off x="1933575"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21" name="Oval 25"/>
          <p:cNvSpPr/>
          <p:nvPr/>
        </p:nvSpPr>
        <p:spPr>
          <a:xfrm>
            <a:off x="1933575"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80922" name="AutoShape 26"/>
          <p:cNvCxnSpPr>
            <a:stCxn id="80918" idx="6"/>
            <a:endCxn id="80917" idx="2"/>
          </p:cNvCxnSpPr>
          <p:nvPr/>
        </p:nvCxnSpPr>
        <p:spPr>
          <a:xfrm flipH="1" flipV="1">
            <a:off x="1933575"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0923" name="AutoShape 27"/>
          <p:cNvCxnSpPr>
            <a:stCxn id="80921" idx="6"/>
            <a:endCxn id="80920" idx="2"/>
          </p:cNvCxnSpPr>
          <p:nvPr/>
        </p:nvCxnSpPr>
        <p:spPr>
          <a:xfrm flipH="1" flipV="1">
            <a:off x="1933575"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24" name="AutoShape 28"/>
          <p:cNvCxnSpPr>
            <a:stCxn id="80919" idx="6"/>
            <a:endCxn id="80918" idx="2"/>
          </p:cNvCxnSpPr>
          <p:nvPr/>
        </p:nvCxnSpPr>
        <p:spPr>
          <a:xfrm flipH="1" flipV="1">
            <a:off x="1933575"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25" name="AutoShape 29"/>
          <p:cNvCxnSpPr>
            <a:stCxn id="80920" idx="6"/>
            <a:endCxn id="80919" idx="2"/>
          </p:cNvCxnSpPr>
          <p:nvPr/>
        </p:nvCxnSpPr>
        <p:spPr>
          <a:xfrm flipH="1" flipV="1">
            <a:off x="1933575"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80926" name="Oval 30"/>
          <p:cNvSpPr/>
          <p:nvPr/>
        </p:nvSpPr>
        <p:spPr>
          <a:xfrm>
            <a:off x="5668963"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27" name="Oval 31"/>
          <p:cNvSpPr/>
          <p:nvPr/>
        </p:nvSpPr>
        <p:spPr>
          <a:xfrm>
            <a:off x="5668963"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28" name="Oval 32"/>
          <p:cNvSpPr/>
          <p:nvPr/>
        </p:nvSpPr>
        <p:spPr>
          <a:xfrm>
            <a:off x="5668963" y="3465513"/>
            <a:ext cx="360362"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29" name="Oval 33"/>
          <p:cNvSpPr/>
          <p:nvPr/>
        </p:nvSpPr>
        <p:spPr>
          <a:xfrm>
            <a:off x="5668963"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30" name="Oval 34"/>
          <p:cNvSpPr/>
          <p:nvPr/>
        </p:nvSpPr>
        <p:spPr>
          <a:xfrm>
            <a:off x="5668963"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80931" name="AutoShape 35"/>
          <p:cNvCxnSpPr>
            <a:stCxn id="80927" idx="6"/>
            <a:endCxn id="80926" idx="2"/>
          </p:cNvCxnSpPr>
          <p:nvPr/>
        </p:nvCxnSpPr>
        <p:spPr>
          <a:xfrm flipH="1" flipV="1">
            <a:off x="5668963"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0932" name="AutoShape 36"/>
          <p:cNvCxnSpPr>
            <a:stCxn id="80930" idx="6"/>
            <a:endCxn id="80929" idx="2"/>
          </p:cNvCxnSpPr>
          <p:nvPr/>
        </p:nvCxnSpPr>
        <p:spPr>
          <a:xfrm flipH="1" flipV="1">
            <a:off x="5668963"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33" name="AutoShape 37"/>
          <p:cNvCxnSpPr>
            <a:stCxn id="80928" idx="6"/>
            <a:endCxn id="80927" idx="2"/>
          </p:cNvCxnSpPr>
          <p:nvPr/>
        </p:nvCxnSpPr>
        <p:spPr>
          <a:xfrm flipH="1" flipV="1">
            <a:off x="5668963"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34" name="AutoShape 38"/>
          <p:cNvCxnSpPr>
            <a:stCxn id="80929" idx="6"/>
            <a:endCxn id="80928" idx="2"/>
          </p:cNvCxnSpPr>
          <p:nvPr/>
        </p:nvCxnSpPr>
        <p:spPr>
          <a:xfrm flipH="1" flipV="1">
            <a:off x="5668963"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80935" name="Oval 39"/>
          <p:cNvSpPr/>
          <p:nvPr/>
        </p:nvSpPr>
        <p:spPr>
          <a:xfrm>
            <a:off x="3427413"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36" name="Oval 40"/>
          <p:cNvSpPr/>
          <p:nvPr/>
        </p:nvSpPr>
        <p:spPr>
          <a:xfrm>
            <a:off x="3427413"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37" name="Oval 41"/>
          <p:cNvSpPr/>
          <p:nvPr/>
        </p:nvSpPr>
        <p:spPr>
          <a:xfrm>
            <a:off x="3427413" y="3465513"/>
            <a:ext cx="360362"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38" name="Oval 42"/>
          <p:cNvSpPr/>
          <p:nvPr/>
        </p:nvSpPr>
        <p:spPr>
          <a:xfrm>
            <a:off x="3427413"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39" name="Oval 43"/>
          <p:cNvSpPr/>
          <p:nvPr/>
        </p:nvSpPr>
        <p:spPr>
          <a:xfrm>
            <a:off x="3427413"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80940" name="AutoShape 44"/>
          <p:cNvCxnSpPr>
            <a:stCxn id="80936" idx="6"/>
            <a:endCxn id="80935" idx="2"/>
          </p:cNvCxnSpPr>
          <p:nvPr/>
        </p:nvCxnSpPr>
        <p:spPr>
          <a:xfrm flipH="1" flipV="1">
            <a:off x="3427413"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0941" name="AutoShape 45"/>
          <p:cNvCxnSpPr>
            <a:stCxn id="80939" idx="6"/>
            <a:endCxn id="80938" idx="2"/>
          </p:cNvCxnSpPr>
          <p:nvPr/>
        </p:nvCxnSpPr>
        <p:spPr>
          <a:xfrm flipH="1" flipV="1">
            <a:off x="3427413"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42" name="AutoShape 46"/>
          <p:cNvCxnSpPr>
            <a:stCxn id="80937" idx="6"/>
            <a:endCxn id="80936" idx="2"/>
          </p:cNvCxnSpPr>
          <p:nvPr/>
        </p:nvCxnSpPr>
        <p:spPr>
          <a:xfrm flipH="1" flipV="1">
            <a:off x="3427413"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43" name="AutoShape 47"/>
          <p:cNvCxnSpPr>
            <a:stCxn id="80938" idx="6"/>
            <a:endCxn id="80937" idx="2"/>
          </p:cNvCxnSpPr>
          <p:nvPr/>
        </p:nvCxnSpPr>
        <p:spPr>
          <a:xfrm flipH="1" flipV="1">
            <a:off x="3427413"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80944" name="Oval 48"/>
          <p:cNvSpPr/>
          <p:nvPr/>
        </p:nvSpPr>
        <p:spPr>
          <a:xfrm>
            <a:off x="4922838"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45" name="Oval 49"/>
          <p:cNvSpPr/>
          <p:nvPr/>
        </p:nvSpPr>
        <p:spPr>
          <a:xfrm>
            <a:off x="4922838"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46" name="Oval 50"/>
          <p:cNvSpPr/>
          <p:nvPr/>
        </p:nvSpPr>
        <p:spPr>
          <a:xfrm>
            <a:off x="4922838" y="3465513"/>
            <a:ext cx="360362"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47" name="Oval 51"/>
          <p:cNvSpPr/>
          <p:nvPr/>
        </p:nvSpPr>
        <p:spPr>
          <a:xfrm>
            <a:off x="4922838"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48" name="Oval 52"/>
          <p:cNvSpPr/>
          <p:nvPr/>
        </p:nvSpPr>
        <p:spPr>
          <a:xfrm>
            <a:off x="4922838"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80949" name="AutoShape 53"/>
          <p:cNvCxnSpPr>
            <a:stCxn id="80945" idx="6"/>
            <a:endCxn id="80944" idx="2"/>
          </p:cNvCxnSpPr>
          <p:nvPr/>
        </p:nvCxnSpPr>
        <p:spPr>
          <a:xfrm flipH="1" flipV="1">
            <a:off x="4922838"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0950" name="AutoShape 54"/>
          <p:cNvCxnSpPr>
            <a:stCxn id="80948" idx="6"/>
            <a:endCxn id="80947" idx="2"/>
          </p:cNvCxnSpPr>
          <p:nvPr/>
        </p:nvCxnSpPr>
        <p:spPr>
          <a:xfrm flipH="1" flipV="1">
            <a:off x="4922838"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51" name="AutoShape 55"/>
          <p:cNvCxnSpPr>
            <a:stCxn id="80946" idx="6"/>
            <a:endCxn id="80945" idx="2"/>
          </p:cNvCxnSpPr>
          <p:nvPr/>
        </p:nvCxnSpPr>
        <p:spPr>
          <a:xfrm flipH="1" flipV="1">
            <a:off x="4922838"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52" name="AutoShape 56"/>
          <p:cNvCxnSpPr>
            <a:stCxn id="80947" idx="6"/>
            <a:endCxn id="80946" idx="2"/>
          </p:cNvCxnSpPr>
          <p:nvPr/>
        </p:nvCxnSpPr>
        <p:spPr>
          <a:xfrm flipH="1" flipV="1">
            <a:off x="4922838"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80953" name="Oval 57"/>
          <p:cNvSpPr/>
          <p:nvPr/>
        </p:nvSpPr>
        <p:spPr>
          <a:xfrm>
            <a:off x="2681288"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54" name="Oval 58"/>
          <p:cNvSpPr/>
          <p:nvPr/>
        </p:nvSpPr>
        <p:spPr>
          <a:xfrm>
            <a:off x="2681288"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55" name="Oval 59"/>
          <p:cNvSpPr/>
          <p:nvPr/>
        </p:nvSpPr>
        <p:spPr>
          <a:xfrm>
            <a:off x="2681288" y="3465513"/>
            <a:ext cx="360362"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56" name="Oval 60"/>
          <p:cNvSpPr/>
          <p:nvPr/>
        </p:nvSpPr>
        <p:spPr>
          <a:xfrm>
            <a:off x="2681288"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57" name="Oval 61"/>
          <p:cNvSpPr/>
          <p:nvPr/>
        </p:nvSpPr>
        <p:spPr>
          <a:xfrm>
            <a:off x="2681288"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80958" name="AutoShape 62"/>
          <p:cNvCxnSpPr>
            <a:stCxn id="80954" idx="6"/>
            <a:endCxn id="80953" idx="2"/>
          </p:cNvCxnSpPr>
          <p:nvPr/>
        </p:nvCxnSpPr>
        <p:spPr>
          <a:xfrm flipH="1" flipV="1">
            <a:off x="2681288"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0959" name="AutoShape 63"/>
          <p:cNvCxnSpPr>
            <a:stCxn id="80957" idx="6"/>
            <a:endCxn id="80956" idx="2"/>
          </p:cNvCxnSpPr>
          <p:nvPr/>
        </p:nvCxnSpPr>
        <p:spPr>
          <a:xfrm flipH="1" flipV="1">
            <a:off x="2681288"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60" name="AutoShape 64"/>
          <p:cNvCxnSpPr>
            <a:stCxn id="80955" idx="6"/>
            <a:endCxn id="80954" idx="2"/>
          </p:cNvCxnSpPr>
          <p:nvPr/>
        </p:nvCxnSpPr>
        <p:spPr>
          <a:xfrm flipH="1" flipV="1">
            <a:off x="2681288"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61" name="AutoShape 65"/>
          <p:cNvCxnSpPr>
            <a:stCxn id="80956" idx="6"/>
            <a:endCxn id="80955" idx="2"/>
          </p:cNvCxnSpPr>
          <p:nvPr/>
        </p:nvCxnSpPr>
        <p:spPr>
          <a:xfrm flipH="1" flipV="1">
            <a:off x="2681288"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80962" name="Oval 66"/>
          <p:cNvSpPr/>
          <p:nvPr/>
        </p:nvSpPr>
        <p:spPr>
          <a:xfrm>
            <a:off x="6416675"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63" name="Oval 67"/>
          <p:cNvSpPr/>
          <p:nvPr/>
        </p:nvSpPr>
        <p:spPr>
          <a:xfrm>
            <a:off x="6416675"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64" name="Oval 68"/>
          <p:cNvSpPr/>
          <p:nvPr/>
        </p:nvSpPr>
        <p:spPr>
          <a:xfrm>
            <a:off x="6416675" y="3465513"/>
            <a:ext cx="360363"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65" name="Oval 69"/>
          <p:cNvSpPr/>
          <p:nvPr/>
        </p:nvSpPr>
        <p:spPr>
          <a:xfrm>
            <a:off x="6416675"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66" name="Oval 70"/>
          <p:cNvSpPr/>
          <p:nvPr/>
        </p:nvSpPr>
        <p:spPr>
          <a:xfrm>
            <a:off x="6416675"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80967" name="AutoShape 71"/>
          <p:cNvCxnSpPr>
            <a:stCxn id="80963" idx="6"/>
            <a:endCxn id="80962" idx="2"/>
          </p:cNvCxnSpPr>
          <p:nvPr/>
        </p:nvCxnSpPr>
        <p:spPr>
          <a:xfrm flipH="1" flipV="1">
            <a:off x="6416675"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0968" name="AutoShape 72"/>
          <p:cNvCxnSpPr>
            <a:stCxn id="80966" idx="6"/>
            <a:endCxn id="80965" idx="2"/>
          </p:cNvCxnSpPr>
          <p:nvPr/>
        </p:nvCxnSpPr>
        <p:spPr>
          <a:xfrm flipH="1" flipV="1">
            <a:off x="6416675"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69" name="AutoShape 73"/>
          <p:cNvCxnSpPr>
            <a:stCxn id="80964" idx="6"/>
            <a:endCxn id="80963" idx="2"/>
          </p:cNvCxnSpPr>
          <p:nvPr/>
        </p:nvCxnSpPr>
        <p:spPr>
          <a:xfrm flipH="1" flipV="1">
            <a:off x="6416675"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70" name="AutoShape 74"/>
          <p:cNvCxnSpPr>
            <a:stCxn id="80965" idx="6"/>
            <a:endCxn id="80964" idx="2"/>
          </p:cNvCxnSpPr>
          <p:nvPr/>
        </p:nvCxnSpPr>
        <p:spPr>
          <a:xfrm flipH="1" flipV="1">
            <a:off x="6416675"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80971" name="Oval 75"/>
          <p:cNvSpPr/>
          <p:nvPr/>
        </p:nvSpPr>
        <p:spPr>
          <a:xfrm>
            <a:off x="4175125"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72" name="Oval 76"/>
          <p:cNvSpPr/>
          <p:nvPr/>
        </p:nvSpPr>
        <p:spPr>
          <a:xfrm>
            <a:off x="4175125"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73" name="Oval 77"/>
          <p:cNvSpPr/>
          <p:nvPr/>
        </p:nvSpPr>
        <p:spPr>
          <a:xfrm>
            <a:off x="4175125" y="3465513"/>
            <a:ext cx="360363" cy="360362"/>
          </a:xfrm>
          <a:prstGeom prst="ellipse">
            <a:avLst/>
          </a:prstGeom>
          <a:gradFill rotWithShape="1">
            <a:gsLst>
              <a:gs pos="0">
                <a:srgbClr val="FF3300"/>
              </a:gs>
              <a:gs pos="100000">
                <a:srgbClr val="7618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74" name="Oval 78"/>
          <p:cNvSpPr/>
          <p:nvPr/>
        </p:nvSpPr>
        <p:spPr>
          <a:xfrm>
            <a:off x="4175125"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75" name="Oval 79"/>
          <p:cNvSpPr/>
          <p:nvPr/>
        </p:nvSpPr>
        <p:spPr>
          <a:xfrm>
            <a:off x="4175125"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80976" name="AutoShape 80"/>
          <p:cNvCxnSpPr>
            <a:stCxn id="80972" idx="6"/>
            <a:endCxn id="80971" idx="2"/>
          </p:cNvCxnSpPr>
          <p:nvPr/>
        </p:nvCxnSpPr>
        <p:spPr>
          <a:xfrm flipH="1" flipV="1">
            <a:off x="4175125"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0977" name="AutoShape 81"/>
          <p:cNvCxnSpPr>
            <a:stCxn id="80975" idx="6"/>
            <a:endCxn id="80974" idx="2"/>
          </p:cNvCxnSpPr>
          <p:nvPr/>
        </p:nvCxnSpPr>
        <p:spPr>
          <a:xfrm flipH="1" flipV="1">
            <a:off x="4175125"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78" name="AutoShape 82"/>
          <p:cNvCxnSpPr>
            <a:stCxn id="80973" idx="6"/>
            <a:endCxn id="80972" idx="2"/>
          </p:cNvCxnSpPr>
          <p:nvPr/>
        </p:nvCxnSpPr>
        <p:spPr>
          <a:xfrm flipH="1" flipV="1">
            <a:off x="4175125"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79" name="AutoShape 83"/>
          <p:cNvCxnSpPr>
            <a:stCxn id="80974" idx="6"/>
            <a:endCxn id="80973" idx="2"/>
          </p:cNvCxnSpPr>
          <p:nvPr/>
        </p:nvCxnSpPr>
        <p:spPr>
          <a:xfrm flipH="1" flipV="1">
            <a:off x="4175125"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7188" name="AutoShape 84"/>
          <p:cNvCxnSpPr>
            <a:stCxn id="80900" idx="0"/>
            <a:endCxn id="80973" idx="0"/>
          </p:cNvCxnSpPr>
          <p:nvPr/>
        </p:nvCxnSpPr>
        <p:spPr>
          <a:xfrm rot="-5400000" flipH="1" flipV="1">
            <a:off x="5849938" y="1971675"/>
            <a:ext cx="1587" cy="2989263"/>
          </a:xfrm>
          <a:prstGeom prst="curvedConnector3">
            <a:avLst>
              <a:gd name="adj1" fmla="val -57700014"/>
            </a:avLst>
          </a:prstGeom>
          <a:ln w="38100" cap="flat" cmpd="sng">
            <a:solidFill>
              <a:srgbClr val="990099"/>
            </a:solidFill>
            <a:prstDash val="solid"/>
            <a:headEnd type="none" w="med" len="med"/>
            <a:tailEnd type="triangle" w="med" len="med"/>
          </a:ln>
        </p:spPr>
      </p:cxnSp>
      <p:cxnSp>
        <p:nvCxnSpPr>
          <p:cNvPr id="47189" name="AutoShape 85"/>
          <p:cNvCxnSpPr>
            <a:stCxn id="80964" idx="0"/>
            <a:endCxn id="80973" idx="0"/>
          </p:cNvCxnSpPr>
          <p:nvPr/>
        </p:nvCxnSpPr>
        <p:spPr>
          <a:xfrm rot="-5400000" flipH="1" flipV="1">
            <a:off x="5475288" y="2344738"/>
            <a:ext cx="1587" cy="2241550"/>
          </a:xfrm>
          <a:prstGeom prst="curvedConnector3">
            <a:avLst>
              <a:gd name="adj1" fmla="val -42900014"/>
            </a:avLst>
          </a:prstGeom>
          <a:ln w="38100" cap="flat" cmpd="sng">
            <a:solidFill>
              <a:srgbClr val="990099"/>
            </a:solidFill>
            <a:prstDash val="solid"/>
            <a:headEnd type="none" w="med" len="med"/>
            <a:tailEnd type="triangle" w="med" len="med"/>
          </a:ln>
        </p:spPr>
      </p:cxnSp>
      <p:cxnSp>
        <p:nvCxnSpPr>
          <p:cNvPr id="47190" name="AutoShape 86"/>
          <p:cNvCxnSpPr>
            <a:stCxn id="80928" idx="0"/>
            <a:endCxn id="80973" idx="0"/>
          </p:cNvCxnSpPr>
          <p:nvPr/>
        </p:nvCxnSpPr>
        <p:spPr>
          <a:xfrm rot="-5400000" flipH="1" flipV="1">
            <a:off x="5102225" y="2719388"/>
            <a:ext cx="1588" cy="1493837"/>
          </a:xfrm>
          <a:prstGeom prst="curvedConnector3">
            <a:avLst>
              <a:gd name="adj1" fmla="val -27900009"/>
            </a:avLst>
          </a:prstGeom>
          <a:ln w="38100" cap="flat" cmpd="sng">
            <a:solidFill>
              <a:srgbClr val="990099"/>
            </a:solidFill>
            <a:prstDash val="solid"/>
            <a:headEnd type="none" w="med" len="med"/>
            <a:tailEnd type="triangle" w="med" len="med"/>
          </a:ln>
        </p:spPr>
      </p:cxnSp>
      <p:cxnSp>
        <p:nvCxnSpPr>
          <p:cNvPr id="47191" name="AutoShape 87"/>
          <p:cNvCxnSpPr>
            <a:stCxn id="80946" idx="0"/>
            <a:endCxn id="80973" idx="0"/>
          </p:cNvCxnSpPr>
          <p:nvPr/>
        </p:nvCxnSpPr>
        <p:spPr>
          <a:xfrm rot="-5400000" flipH="1" flipV="1">
            <a:off x="4729163" y="3092450"/>
            <a:ext cx="1587" cy="747713"/>
          </a:xfrm>
          <a:prstGeom prst="curvedConnector3">
            <a:avLst>
              <a:gd name="adj1" fmla="val -14400005"/>
            </a:avLst>
          </a:prstGeom>
          <a:ln w="38100" cap="flat" cmpd="sng">
            <a:solidFill>
              <a:srgbClr val="990099"/>
            </a:solidFill>
            <a:prstDash val="solid"/>
            <a:headEnd type="none" w="med" len="med"/>
            <a:tailEnd type="triangle" w="med" len="med"/>
          </a:ln>
        </p:spPr>
      </p:cxnSp>
      <p:cxnSp>
        <p:nvCxnSpPr>
          <p:cNvPr id="47192" name="AutoShape 88"/>
          <p:cNvCxnSpPr>
            <a:stCxn id="80973" idx="4"/>
            <a:endCxn id="80937" idx="4"/>
          </p:cNvCxnSpPr>
          <p:nvPr/>
        </p:nvCxnSpPr>
        <p:spPr>
          <a:xfrm rot="5400000">
            <a:off x="3981450" y="3452813"/>
            <a:ext cx="1588" cy="747712"/>
          </a:xfrm>
          <a:prstGeom prst="curvedConnector3">
            <a:avLst>
              <a:gd name="adj1" fmla="val 14300005"/>
            </a:avLst>
          </a:prstGeom>
          <a:ln w="38100" cap="flat" cmpd="sng">
            <a:solidFill>
              <a:srgbClr val="990099"/>
            </a:solidFill>
            <a:prstDash val="solid"/>
            <a:headEnd type="none" w="med" len="med"/>
            <a:tailEnd type="triangle" w="med" len="med"/>
          </a:ln>
        </p:spPr>
      </p:cxnSp>
      <p:cxnSp>
        <p:nvCxnSpPr>
          <p:cNvPr id="47193" name="AutoShape 89"/>
          <p:cNvCxnSpPr>
            <a:stCxn id="80973" idx="4"/>
            <a:endCxn id="80955" idx="4"/>
          </p:cNvCxnSpPr>
          <p:nvPr/>
        </p:nvCxnSpPr>
        <p:spPr>
          <a:xfrm rot="5400000">
            <a:off x="3608388" y="3079750"/>
            <a:ext cx="1587" cy="1493838"/>
          </a:xfrm>
          <a:prstGeom prst="curvedConnector3">
            <a:avLst>
              <a:gd name="adj1" fmla="val 26600009"/>
            </a:avLst>
          </a:prstGeom>
          <a:ln w="38100" cap="flat" cmpd="sng">
            <a:solidFill>
              <a:srgbClr val="990099"/>
            </a:solidFill>
            <a:prstDash val="solid"/>
            <a:headEnd type="none" w="med" len="med"/>
            <a:tailEnd type="triangle" w="med" len="med"/>
          </a:ln>
        </p:spPr>
      </p:cxnSp>
      <p:cxnSp>
        <p:nvCxnSpPr>
          <p:cNvPr id="47194" name="AutoShape 90"/>
          <p:cNvCxnSpPr>
            <a:stCxn id="80973" idx="4"/>
            <a:endCxn id="80919" idx="4"/>
          </p:cNvCxnSpPr>
          <p:nvPr/>
        </p:nvCxnSpPr>
        <p:spPr>
          <a:xfrm rot="5400000">
            <a:off x="3233738" y="2705100"/>
            <a:ext cx="1587" cy="2241550"/>
          </a:xfrm>
          <a:prstGeom prst="curvedConnector3">
            <a:avLst>
              <a:gd name="adj1" fmla="val 40700014"/>
            </a:avLst>
          </a:prstGeom>
          <a:ln w="38100" cap="flat" cmpd="sng">
            <a:solidFill>
              <a:srgbClr val="990099"/>
            </a:solidFill>
            <a:prstDash val="solid"/>
            <a:headEnd type="none" w="med" len="med"/>
            <a:tailEnd type="triangle" w="med" len="med"/>
          </a:ln>
        </p:spPr>
      </p:cxnSp>
      <p:cxnSp>
        <p:nvCxnSpPr>
          <p:cNvPr id="47195" name="AutoShape 91"/>
          <p:cNvCxnSpPr>
            <a:stCxn id="80973" idx="4"/>
            <a:endCxn id="80910" idx="4"/>
          </p:cNvCxnSpPr>
          <p:nvPr/>
        </p:nvCxnSpPr>
        <p:spPr>
          <a:xfrm rot="5400000">
            <a:off x="2860675" y="2332038"/>
            <a:ext cx="1588" cy="2987675"/>
          </a:xfrm>
          <a:prstGeom prst="curvedConnector3">
            <a:avLst>
              <a:gd name="adj1" fmla="val 56900014"/>
            </a:avLst>
          </a:prstGeom>
          <a:ln w="38100" cap="flat" cmpd="sng">
            <a:solidFill>
              <a:srgbClr val="990099"/>
            </a:solidFill>
            <a:prstDash val="solid"/>
            <a:headEnd type="none" w="med" len="med"/>
            <a:tailEnd type="triangle" w="med" len="med"/>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7188"/>
                                        </p:tgtEl>
                                        <p:attrNameLst>
                                          <p:attrName>style.visibility</p:attrName>
                                        </p:attrNameLst>
                                      </p:cBhvr>
                                      <p:to>
                                        <p:strVal val="visible"/>
                                      </p:to>
                                    </p:set>
                                    <p:animEffect transition="in" filter="fade">
                                      <p:cBhvr>
                                        <p:cTn id="7" dur="1000"/>
                                        <p:tgtEl>
                                          <p:spTgt spid="4718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7189"/>
                                        </p:tgtEl>
                                        <p:attrNameLst>
                                          <p:attrName>style.visibility</p:attrName>
                                        </p:attrNameLst>
                                      </p:cBhvr>
                                      <p:to>
                                        <p:strVal val="visible"/>
                                      </p:to>
                                    </p:set>
                                    <p:animEffect transition="in" filter="fade">
                                      <p:cBhvr>
                                        <p:cTn id="11" dur="1000"/>
                                        <p:tgtEl>
                                          <p:spTgt spid="4718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7190"/>
                                        </p:tgtEl>
                                        <p:attrNameLst>
                                          <p:attrName>style.visibility</p:attrName>
                                        </p:attrNameLst>
                                      </p:cBhvr>
                                      <p:to>
                                        <p:strVal val="visible"/>
                                      </p:to>
                                    </p:set>
                                    <p:animEffect transition="in" filter="fade">
                                      <p:cBhvr>
                                        <p:cTn id="15" dur="1000"/>
                                        <p:tgtEl>
                                          <p:spTgt spid="47190"/>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7191"/>
                                        </p:tgtEl>
                                        <p:attrNameLst>
                                          <p:attrName>style.visibility</p:attrName>
                                        </p:attrNameLst>
                                      </p:cBhvr>
                                      <p:to>
                                        <p:strVal val="visible"/>
                                      </p:to>
                                    </p:set>
                                    <p:animEffect transition="in" filter="fade">
                                      <p:cBhvr>
                                        <p:cTn id="19" dur="1000"/>
                                        <p:tgtEl>
                                          <p:spTgt spid="47191"/>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47192"/>
                                        </p:tgtEl>
                                        <p:attrNameLst>
                                          <p:attrName>style.visibility</p:attrName>
                                        </p:attrNameLst>
                                      </p:cBhvr>
                                      <p:to>
                                        <p:strVal val="visible"/>
                                      </p:to>
                                    </p:set>
                                    <p:animEffect transition="in" filter="fade">
                                      <p:cBhvr>
                                        <p:cTn id="23" dur="1000"/>
                                        <p:tgtEl>
                                          <p:spTgt spid="47192"/>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47193"/>
                                        </p:tgtEl>
                                        <p:attrNameLst>
                                          <p:attrName>style.visibility</p:attrName>
                                        </p:attrNameLst>
                                      </p:cBhvr>
                                      <p:to>
                                        <p:strVal val="visible"/>
                                      </p:to>
                                    </p:set>
                                    <p:animEffect transition="in" filter="fade">
                                      <p:cBhvr>
                                        <p:cTn id="27" dur="1000"/>
                                        <p:tgtEl>
                                          <p:spTgt spid="47193"/>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47194"/>
                                        </p:tgtEl>
                                        <p:attrNameLst>
                                          <p:attrName>style.visibility</p:attrName>
                                        </p:attrNameLst>
                                      </p:cBhvr>
                                      <p:to>
                                        <p:strVal val="visible"/>
                                      </p:to>
                                    </p:set>
                                    <p:animEffect transition="in" filter="fade">
                                      <p:cBhvr>
                                        <p:cTn id="31" dur="1000"/>
                                        <p:tgtEl>
                                          <p:spTgt spid="47194"/>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47195"/>
                                        </p:tgtEl>
                                        <p:attrNameLst>
                                          <p:attrName>style.visibility</p:attrName>
                                        </p:attrNameLst>
                                      </p:cBhvr>
                                      <p:to>
                                        <p:strVal val="visible"/>
                                      </p:to>
                                    </p:set>
                                    <p:animEffect transition="in" filter="fade">
                                      <p:cBhvr>
                                        <p:cTn id="35" dur="1000"/>
                                        <p:tgtEl>
                                          <p:spTgt spid="47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Oval 2"/>
          <p:cNvSpPr>
            <a:spLocks noChangeArrowheads="1"/>
          </p:cNvSpPr>
          <p:nvPr/>
        </p:nvSpPr>
        <p:spPr bwMode="auto">
          <a:xfrm>
            <a:off x="7164388" y="1270000"/>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31" name="Oval 3"/>
          <p:cNvSpPr>
            <a:spLocks noChangeArrowheads="1"/>
          </p:cNvSpPr>
          <p:nvPr/>
        </p:nvSpPr>
        <p:spPr bwMode="auto">
          <a:xfrm>
            <a:off x="7164388" y="1935163"/>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32" name="Oval 4"/>
          <p:cNvSpPr>
            <a:spLocks noChangeArrowheads="1"/>
          </p:cNvSpPr>
          <p:nvPr/>
        </p:nvSpPr>
        <p:spPr bwMode="auto">
          <a:xfrm>
            <a:off x="7164388" y="2601913"/>
            <a:ext cx="360363" cy="360363"/>
          </a:xfrm>
          <a:prstGeom prst="ellipse">
            <a:avLst/>
          </a:prstGeom>
          <a:gradFill rotWithShape="1">
            <a:gsLst>
              <a:gs pos="0">
                <a:srgbClr val="FFFF00"/>
              </a:gs>
              <a:gs pos="100000">
                <a:srgbClr val="7676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33" name="Oval 5"/>
          <p:cNvSpPr>
            <a:spLocks noChangeArrowheads="1"/>
          </p:cNvSpPr>
          <p:nvPr/>
        </p:nvSpPr>
        <p:spPr bwMode="auto">
          <a:xfrm>
            <a:off x="7164388" y="326707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34" name="Oval 6"/>
          <p:cNvSpPr>
            <a:spLocks noChangeArrowheads="1"/>
          </p:cNvSpPr>
          <p:nvPr/>
        </p:nvSpPr>
        <p:spPr bwMode="auto">
          <a:xfrm>
            <a:off x="7164388" y="393382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cxnSp>
        <p:nvCxnSpPr>
          <p:cNvPr id="81927" name="AutoShape 7"/>
          <p:cNvCxnSpPr>
            <a:stCxn id="48131" idx="6"/>
            <a:endCxn id="48130" idx="2"/>
          </p:cNvCxnSpPr>
          <p:nvPr/>
        </p:nvCxnSpPr>
        <p:spPr>
          <a:xfrm flipH="1" flipV="1">
            <a:off x="7164388" y="14509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1928" name="AutoShape 8"/>
          <p:cNvCxnSpPr>
            <a:stCxn id="48134" idx="6"/>
            <a:endCxn id="48133" idx="2"/>
          </p:cNvCxnSpPr>
          <p:nvPr/>
        </p:nvCxnSpPr>
        <p:spPr>
          <a:xfrm flipH="1" flipV="1">
            <a:off x="7164388" y="34480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29" name="AutoShape 9"/>
          <p:cNvCxnSpPr>
            <a:stCxn id="48132" idx="6"/>
            <a:endCxn id="48131" idx="2"/>
          </p:cNvCxnSpPr>
          <p:nvPr/>
        </p:nvCxnSpPr>
        <p:spPr>
          <a:xfrm flipH="1" flipV="1">
            <a:off x="7164388" y="21161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30" name="AutoShape 10"/>
          <p:cNvCxnSpPr>
            <a:stCxn id="48133" idx="6"/>
            <a:endCxn id="48132" idx="2"/>
          </p:cNvCxnSpPr>
          <p:nvPr/>
        </p:nvCxnSpPr>
        <p:spPr>
          <a:xfrm flipH="1" flipV="1">
            <a:off x="7164388" y="27828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8139" name="Rectangle 11"/>
          <p:cNvSpPr>
            <a:spLocks noGrp="1" noChangeArrowheads="1"/>
          </p:cNvSpPr>
          <p:nvPr>
            <p:ph type="title"/>
          </p:nvPr>
        </p:nvSpPr>
        <p:spPr>
          <a:xfrm>
            <a:off x="685800" y="44450"/>
            <a:ext cx="7772400" cy="11430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第五步至少删除了</a:t>
            </a:r>
            <a:r>
              <a:rPr kumimoji="0" lang="zh-CN" altLang="en-US" sz="40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0" lang="zh-TW" altLang="en-US" sz="40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rPr>
              <a:t> </a:t>
            </a:r>
            <a:r>
              <a:rPr kumimoji="0" lang="en-US" altLang="zh-CN" sz="40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rPr>
              <a:t>3</a:t>
            </a:r>
            <a:r>
              <a:rPr kumimoji="0" lang="en-US" altLang="zh-CN" sz="4000" b="1" i="1"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rPr>
              <a:t>n</a:t>
            </a:r>
            <a:r>
              <a:rPr kumimoji="0" lang="en-US" altLang="zh-CN" sz="40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rPr>
              <a:t>/10</a:t>
            </a:r>
            <a:r>
              <a:rPr kumimoji="0" lang="en-US" altLang="zh-CN" sz="40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0" lang="zh-CN" altLang="en-US" sz="40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个数</a:t>
            </a:r>
            <a:endParaRPr kumimoji="0" lang="zh-TW" altLang="en-US" sz="40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48140" name="Oval 12"/>
          <p:cNvSpPr>
            <a:spLocks noChangeArrowheads="1"/>
          </p:cNvSpPr>
          <p:nvPr/>
        </p:nvSpPr>
        <p:spPr bwMode="auto">
          <a:xfrm>
            <a:off x="1187450" y="1270000"/>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41" name="Oval 13"/>
          <p:cNvSpPr>
            <a:spLocks noChangeArrowheads="1"/>
          </p:cNvSpPr>
          <p:nvPr/>
        </p:nvSpPr>
        <p:spPr bwMode="auto">
          <a:xfrm>
            <a:off x="1187450" y="1935163"/>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42" name="Oval 14"/>
          <p:cNvSpPr>
            <a:spLocks noChangeArrowheads="1"/>
          </p:cNvSpPr>
          <p:nvPr/>
        </p:nvSpPr>
        <p:spPr bwMode="auto">
          <a:xfrm>
            <a:off x="1187450" y="2601913"/>
            <a:ext cx="360363" cy="360363"/>
          </a:xfrm>
          <a:prstGeom prst="ellipse">
            <a:avLst/>
          </a:prstGeom>
          <a:gradFill rotWithShape="1">
            <a:gsLst>
              <a:gs pos="0">
                <a:srgbClr val="FFFF00"/>
              </a:gs>
              <a:gs pos="100000">
                <a:srgbClr val="7676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43" name="Oval 15"/>
          <p:cNvSpPr>
            <a:spLocks noChangeArrowheads="1"/>
          </p:cNvSpPr>
          <p:nvPr/>
        </p:nvSpPr>
        <p:spPr bwMode="auto">
          <a:xfrm>
            <a:off x="1187450" y="326707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44" name="Oval 16"/>
          <p:cNvSpPr>
            <a:spLocks noChangeArrowheads="1"/>
          </p:cNvSpPr>
          <p:nvPr/>
        </p:nvSpPr>
        <p:spPr bwMode="auto">
          <a:xfrm>
            <a:off x="1187450" y="393382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cxnSp>
        <p:nvCxnSpPr>
          <p:cNvPr id="81937" name="AutoShape 17"/>
          <p:cNvCxnSpPr>
            <a:stCxn id="48141" idx="6"/>
            <a:endCxn id="48140" idx="2"/>
          </p:cNvCxnSpPr>
          <p:nvPr/>
        </p:nvCxnSpPr>
        <p:spPr>
          <a:xfrm flipH="1" flipV="1">
            <a:off x="1187450" y="14509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1938" name="AutoShape 18"/>
          <p:cNvCxnSpPr>
            <a:stCxn id="48144" idx="6"/>
            <a:endCxn id="48143" idx="2"/>
          </p:cNvCxnSpPr>
          <p:nvPr/>
        </p:nvCxnSpPr>
        <p:spPr>
          <a:xfrm flipH="1" flipV="1">
            <a:off x="1187450" y="34480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39" name="AutoShape 19"/>
          <p:cNvCxnSpPr>
            <a:stCxn id="48142" idx="6"/>
            <a:endCxn id="48141" idx="2"/>
          </p:cNvCxnSpPr>
          <p:nvPr/>
        </p:nvCxnSpPr>
        <p:spPr>
          <a:xfrm flipH="1" flipV="1">
            <a:off x="1187450" y="21161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40" name="AutoShape 20"/>
          <p:cNvCxnSpPr>
            <a:stCxn id="48143" idx="6"/>
            <a:endCxn id="48142" idx="2"/>
          </p:cNvCxnSpPr>
          <p:nvPr/>
        </p:nvCxnSpPr>
        <p:spPr>
          <a:xfrm flipH="1" flipV="1">
            <a:off x="1187450" y="27828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8149" name="Oval 21"/>
          <p:cNvSpPr>
            <a:spLocks noChangeArrowheads="1"/>
          </p:cNvSpPr>
          <p:nvPr/>
        </p:nvSpPr>
        <p:spPr bwMode="auto">
          <a:xfrm>
            <a:off x="1933575" y="1270000"/>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50" name="Oval 22"/>
          <p:cNvSpPr>
            <a:spLocks noChangeArrowheads="1"/>
          </p:cNvSpPr>
          <p:nvPr/>
        </p:nvSpPr>
        <p:spPr bwMode="auto">
          <a:xfrm>
            <a:off x="1933575" y="1935163"/>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51" name="Oval 23"/>
          <p:cNvSpPr>
            <a:spLocks noChangeArrowheads="1"/>
          </p:cNvSpPr>
          <p:nvPr/>
        </p:nvSpPr>
        <p:spPr bwMode="auto">
          <a:xfrm>
            <a:off x="1933575" y="2601913"/>
            <a:ext cx="360363" cy="360363"/>
          </a:xfrm>
          <a:prstGeom prst="ellipse">
            <a:avLst/>
          </a:prstGeom>
          <a:gradFill rotWithShape="1">
            <a:gsLst>
              <a:gs pos="0">
                <a:srgbClr val="FFFF00"/>
              </a:gs>
              <a:gs pos="100000">
                <a:srgbClr val="7676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52" name="Oval 24"/>
          <p:cNvSpPr>
            <a:spLocks noChangeArrowheads="1"/>
          </p:cNvSpPr>
          <p:nvPr/>
        </p:nvSpPr>
        <p:spPr bwMode="auto">
          <a:xfrm>
            <a:off x="1933575" y="326707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53" name="Oval 25"/>
          <p:cNvSpPr>
            <a:spLocks noChangeArrowheads="1"/>
          </p:cNvSpPr>
          <p:nvPr/>
        </p:nvSpPr>
        <p:spPr bwMode="auto">
          <a:xfrm>
            <a:off x="1933575" y="393382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cxnSp>
        <p:nvCxnSpPr>
          <p:cNvPr id="81946" name="AutoShape 26"/>
          <p:cNvCxnSpPr>
            <a:stCxn id="48150" idx="6"/>
            <a:endCxn id="48149" idx="2"/>
          </p:cNvCxnSpPr>
          <p:nvPr/>
        </p:nvCxnSpPr>
        <p:spPr>
          <a:xfrm flipH="1" flipV="1">
            <a:off x="1933575" y="14509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1947" name="AutoShape 27"/>
          <p:cNvCxnSpPr>
            <a:stCxn id="48153" idx="6"/>
            <a:endCxn id="48152" idx="2"/>
          </p:cNvCxnSpPr>
          <p:nvPr/>
        </p:nvCxnSpPr>
        <p:spPr>
          <a:xfrm flipH="1" flipV="1">
            <a:off x="1933575" y="34480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48" name="AutoShape 28"/>
          <p:cNvCxnSpPr>
            <a:stCxn id="48151" idx="6"/>
            <a:endCxn id="48150" idx="2"/>
          </p:cNvCxnSpPr>
          <p:nvPr/>
        </p:nvCxnSpPr>
        <p:spPr>
          <a:xfrm flipH="1" flipV="1">
            <a:off x="1933575" y="21161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49" name="AutoShape 29"/>
          <p:cNvCxnSpPr>
            <a:stCxn id="48152" idx="6"/>
            <a:endCxn id="48151" idx="2"/>
          </p:cNvCxnSpPr>
          <p:nvPr/>
        </p:nvCxnSpPr>
        <p:spPr>
          <a:xfrm flipH="1" flipV="1">
            <a:off x="1933575" y="27828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8158" name="Oval 30"/>
          <p:cNvSpPr>
            <a:spLocks noChangeArrowheads="1"/>
          </p:cNvSpPr>
          <p:nvPr/>
        </p:nvSpPr>
        <p:spPr bwMode="auto">
          <a:xfrm>
            <a:off x="5668963" y="1270000"/>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59" name="Oval 31"/>
          <p:cNvSpPr>
            <a:spLocks noChangeArrowheads="1"/>
          </p:cNvSpPr>
          <p:nvPr/>
        </p:nvSpPr>
        <p:spPr bwMode="auto">
          <a:xfrm>
            <a:off x="5668963" y="1935163"/>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60" name="Oval 32"/>
          <p:cNvSpPr>
            <a:spLocks noChangeArrowheads="1"/>
          </p:cNvSpPr>
          <p:nvPr/>
        </p:nvSpPr>
        <p:spPr bwMode="auto">
          <a:xfrm>
            <a:off x="5668963" y="2601913"/>
            <a:ext cx="360363" cy="360363"/>
          </a:xfrm>
          <a:prstGeom prst="ellipse">
            <a:avLst/>
          </a:prstGeom>
          <a:gradFill rotWithShape="1">
            <a:gsLst>
              <a:gs pos="0">
                <a:srgbClr val="FFFF00"/>
              </a:gs>
              <a:gs pos="100000">
                <a:srgbClr val="7676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61" name="Oval 33"/>
          <p:cNvSpPr>
            <a:spLocks noChangeArrowheads="1"/>
          </p:cNvSpPr>
          <p:nvPr/>
        </p:nvSpPr>
        <p:spPr bwMode="auto">
          <a:xfrm>
            <a:off x="5668963" y="326707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62" name="Oval 34"/>
          <p:cNvSpPr>
            <a:spLocks noChangeArrowheads="1"/>
          </p:cNvSpPr>
          <p:nvPr/>
        </p:nvSpPr>
        <p:spPr bwMode="auto">
          <a:xfrm>
            <a:off x="5668963" y="393382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cxnSp>
        <p:nvCxnSpPr>
          <p:cNvPr id="81955" name="AutoShape 35"/>
          <p:cNvCxnSpPr>
            <a:stCxn id="48159" idx="6"/>
            <a:endCxn id="48158" idx="2"/>
          </p:cNvCxnSpPr>
          <p:nvPr/>
        </p:nvCxnSpPr>
        <p:spPr>
          <a:xfrm flipH="1" flipV="1">
            <a:off x="5668963" y="14509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1956" name="AutoShape 36"/>
          <p:cNvCxnSpPr>
            <a:stCxn id="48162" idx="6"/>
            <a:endCxn id="48161" idx="2"/>
          </p:cNvCxnSpPr>
          <p:nvPr/>
        </p:nvCxnSpPr>
        <p:spPr>
          <a:xfrm flipH="1" flipV="1">
            <a:off x="5668963" y="34480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57" name="AutoShape 37"/>
          <p:cNvCxnSpPr>
            <a:stCxn id="48160" idx="6"/>
            <a:endCxn id="48159" idx="2"/>
          </p:cNvCxnSpPr>
          <p:nvPr/>
        </p:nvCxnSpPr>
        <p:spPr>
          <a:xfrm flipH="1" flipV="1">
            <a:off x="5668963" y="21161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58" name="AutoShape 38"/>
          <p:cNvCxnSpPr>
            <a:stCxn id="48161" idx="6"/>
            <a:endCxn id="48160" idx="2"/>
          </p:cNvCxnSpPr>
          <p:nvPr/>
        </p:nvCxnSpPr>
        <p:spPr>
          <a:xfrm flipH="1" flipV="1">
            <a:off x="5668963" y="27828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8167" name="Oval 39"/>
          <p:cNvSpPr>
            <a:spLocks noChangeArrowheads="1"/>
          </p:cNvSpPr>
          <p:nvPr/>
        </p:nvSpPr>
        <p:spPr bwMode="auto">
          <a:xfrm>
            <a:off x="3427413" y="1270000"/>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68" name="Oval 40"/>
          <p:cNvSpPr>
            <a:spLocks noChangeArrowheads="1"/>
          </p:cNvSpPr>
          <p:nvPr/>
        </p:nvSpPr>
        <p:spPr bwMode="auto">
          <a:xfrm>
            <a:off x="3427413" y="1935163"/>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69" name="Oval 41"/>
          <p:cNvSpPr>
            <a:spLocks noChangeArrowheads="1"/>
          </p:cNvSpPr>
          <p:nvPr/>
        </p:nvSpPr>
        <p:spPr bwMode="auto">
          <a:xfrm>
            <a:off x="3427413" y="2601913"/>
            <a:ext cx="360363" cy="360363"/>
          </a:xfrm>
          <a:prstGeom prst="ellipse">
            <a:avLst/>
          </a:prstGeom>
          <a:gradFill rotWithShape="1">
            <a:gsLst>
              <a:gs pos="0">
                <a:srgbClr val="FFFF00"/>
              </a:gs>
              <a:gs pos="100000">
                <a:srgbClr val="7676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70" name="Oval 42"/>
          <p:cNvSpPr>
            <a:spLocks noChangeArrowheads="1"/>
          </p:cNvSpPr>
          <p:nvPr/>
        </p:nvSpPr>
        <p:spPr bwMode="auto">
          <a:xfrm>
            <a:off x="3427413" y="326707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71" name="Oval 43"/>
          <p:cNvSpPr>
            <a:spLocks noChangeArrowheads="1"/>
          </p:cNvSpPr>
          <p:nvPr/>
        </p:nvSpPr>
        <p:spPr bwMode="auto">
          <a:xfrm>
            <a:off x="3427413" y="393382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cxnSp>
        <p:nvCxnSpPr>
          <p:cNvPr id="81964" name="AutoShape 44"/>
          <p:cNvCxnSpPr>
            <a:stCxn id="48168" idx="6"/>
            <a:endCxn id="48167" idx="2"/>
          </p:cNvCxnSpPr>
          <p:nvPr/>
        </p:nvCxnSpPr>
        <p:spPr>
          <a:xfrm flipH="1" flipV="1">
            <a:off x="3427413" y="14509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1965" name="AutoShape 45"/>
          <p:cNvCxnSpPr>
            <a:stCxn id="48171" idx="6"/>
            <a:endCxn id="48170" idx="2"/>
          </p:cNvCxnSpPr>
          <p:nvPr/>
        </p:nvCxnSpPr>
        <p:spPr>
          <a:xfrm flipH="1" flipV="1">
            <a:off x="3427413" y="34480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66" name="AutoShape 46"/>
          <p:cNvCxnSpPr>
            <a:stCxn id="48169" idx="6"/>
            <a:endCxn id="48168" idx="2"/>
          </p:cNvCxnSpPr>
          <p:nvPr/>
        </p:nvCxnSpPr>
        <p:spPr>
          <a:xfrm flipH="1" flipV="1">
            <a:off x="3427413" y="21161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67" name="AutoShape 47"/>
          <p:cNvCxnSpPr>
            <a:stCxn id="48170" idx="6"/>
            <a:endCxn id="48169" idx="2"/>
          </p:cNvCxnSpPr>
          <p:nvPr/>
        </p:nvCxnSpPr>
        <p:spPr>
          <a:xfrm flipH="1" flipV="1">
            <a:off x="3427413" y="27828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8176" name="Oval 48"/>
          <p:cNvSpPr>
            <a:spLocks noChangeArrowheads="1"/>
          </p:cNvSpPr>
          <p:nvPr/>
        </p:nvSpPr>
        <p:spPr bwMode="auto">
          <a:xfrm>
            <a:off x="4922838" y="1270000"/>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77" name="Oval 49"/>
          <p:cNvSpPr>
            <a:spLocks noChangeArrowheads="1"/>
          </p:cNvSpPr>
          <p:nvPr/>
        </p:nvSpPr>
        <p:spPr bwMode="auto">
          <a:xfrm>
            <a:off x="4922838" y="1935163"/>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78" name="Oval 50"/>
          <p:cNvSpPr>
            <a:spLocks noChangeArrowheads="1"/>
          </p:cNvSpPr>
          <p:nvPr/>
        </p:nvSpPr>
        <p:spPr bwMode="auto">
          <a:xfrm>
            <a:off x="4922838" y="2601913"/>
            <a:ext cx="360363" cy="360363"/>
          </a:xfrm>
          <a:prstGeom prst="ellipse">
            <a:avLst/>
          </a:prstGeom>
          <a:gradFill rotWithShape="1">
            <a:gsLst>
              <a:gs pos="0">
                <a:srgbClr val="FFFF00"/>
              </a:gs>
              <a:gs pos="100000">
                <a:srgbClr val="7676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79" name="Oval 51"/>
          <p:cNvSpPr>
            <a:spLocks noChangeArrowheads="1"/>
          </p:cNvSpPr>
          <p:nvPr/>
        </p:nvSpPr>
        <p:spPr bwMode="auto">
          <a:xfrm>
            <a:off x="4922838" y="326707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80" name="Oval 52"/>
          <p:cNvSpPr>
            <a:spLocks noChangeArrowheads="1"/>
          </p:cNvSpPr>
          <p:nvPr/>
        </p:nvSpPr>
        <p:spPr bwMode="auto">
          <a:xfrm>
            <a:off x="4922838" y="393382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cxnSp>
        <p:nvCxnSpPr>
          <p:cNvPr id="81973" name="AutoShape 53"/>
          <p:cNvCxnSpPr>
            <a:stCxn id="48177" idx="6"/>
            <a:endCxn id="48176" idx="2"/>
          </p:cNvCxnSpPr>
          <p:nvPr/>
        </p:nvCxnSpPr>
        <p:spPr>
          <a:xfrm flipH="1" flipV="1">
            <a:off x="4922838" y="14509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1974" name="AutoShape 54"/>
          <p:cNvCxnSpPr>
            <a:stCxn id="48180" idx="6"/>
            <a:endCxn id="48179" idx="2"/>
          </p:cNvCxnSpPr>
          <p:nvPr/>
        </p:nvCxnSpPr>
        <p:spPr>
          <a:xfrm flipH="1" flipV="1">
            <a:off x="4922838" y="34480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75" name="AutoShape 55"/>
          <p:cNvCxnSpPr>
            <a:stCxn id="48178" idx="6"/>
            <a:endCxn id="48177" idx="2"/>
          </p:cNvCxnSpPr>
          <p:nvPr/>
        </p:nvCxnSpPr>
        <p:spPr>
          <a:xfrm flipH="1" flipV="1">
            <a:off x="4922838" y="21161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76" name="AutoShape 56"/>
          <p:cNvCxnSpPr>
            <a:stCxn id="48179" idx="6"/>
            <a:endCxn id="48178" idx="2"/>
          </p:cNvCxnSpPr>
          <p:nvPr/>
        </p:nvCxnSpPr>
        <p:spPr>
          <a:xfrm flipH="1" flipV="1">
            <a:off x="4922838" y="27828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8185" name="Oval 57"/>
          <p:cNvSpPr>
            <a:spLocks noChangeArrowheads="1"/>
          </p:cNvSpPr>
          <p:nvPr/>
        </p:nvSpPr>
        <p:spPr bwMode="auto">
          <a:xfrm>
            <a:off x="2681288" y="1270000"/>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86" name="Oval 58"/>
          <p:cNvSpPr>
            <a:spLocks noChangeArrowheads="1"/>
          </p:cNvSpPr>
          <p:nvPr/>
        </p:nvSpPr>
        <p:spPr bwMode="auto">
          <a:xfrm>
            <a:off x="2681288" y="1935163"/>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87" name="Oval 59"/>
          <p:cNvSpPr>
            <a:spLocks noChangeArrowheads="1"/>
          </p:cNvSpPr>
          <p:nvPr/>
        </p:nvSpPr>
        <p:spPr bwMode="auto">
          <a:xfrm>
            <a:off x="2681288" y="2601913"/>
            <a:ext cx="360363" cy="360363"/>
          </a:xfrm>
          <a:prstGeom prst="ellipse">
            <a:avLst/>
          </a:prstGeom>
          <a:gradFill rotWithShape="1">
            <a:gsLst>
              <a:gs pos="0">
                <a:srgbClr val="FFFF00"/>
              </a:gs>
              <a:gs pos="100000">
                <a:srgbClr val="7676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88" name="Oval 60"/>
          <p:cNvSpPr>
            <a:spLocks noChangeArrowheads="1"/>
          </p:cNvSpPr>
          <p:nvPr/>
        </p:nvSpPr>
        <p:spPr bwMode="auto">
          <a:xfrm>
            <a:off x="2681288" y="326707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89" name="Oval 61"/>
          <p:cNvSpPr>
            <a:spLocks noChangeArrowheads="1"/>
          </p:cNvSpPr>
          <p:nvPr/>
        </p:nvSpPr>
        <p:spPr bwMode="auto">
          <a:xfrm>
            <a:off x="2681288" y="393382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cxnSp>
        <p:nvCxnSpPr>
          <p:cNvPr id="81982" name="AutoShape 62"/>
          <p:cNvCxnSpPr>
            <a:stCxn id="48186" idx="6"/>
            <a:endCxn id="48185" idx="2"/>
          </p:cNvCxnSpPr>
          <p:nvPr/>
        </p:nvCxnSpPr>
        <p:spPr>
          <a:xfrm flipH="1" flipV="1">
            <a:off x="2681288" y="14509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1983" name="AutoShape 63"/>
          <p:cNvCxnSpPr>
            <a:stCxn id="48189" idx="6"/>
            <a:endCxn id="48188" idx="2"/>
          </p:cNvCxnSpPr>
          <p:nvPr/>
        </p:nvCxnSpPr>
        <p:spPr>
          <a:xfrm flipH="1" flipV="1">
            <a:off x="2681288" y="34480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84" name="AutoShape 64"/>
          <p:cNvCxnSpPr>
            <a:stCxn id="48187" idx="6"/>
            <a:endCxn id="48186" idx="2"/>
          </p:cNvCxnSpPr>
          <p:nvPr/>
        </p:nvCxnSpPr>
        <p:spPr>
          <a:xfrm flipH="1" flipV="1">
            <a:off x="2681288" y="21161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85" name="AutoShape 65"/>
          <p:cNvCxnSpPr>
            <a:stCxn id="48188" idx="6"/>
            <a:endCxn id="48187" idx="2"/>
          </p:cNvCxnSpPr>
          <p:nvPr/>
        </p:nvCxnSpPr>
        <p:spPr>
          <a:xfrm flipH="1" flipV="1">
            <a:off x="2681288" y="27828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8194" name="Oval 66"/>
          <p:cNvSpPr>
            <a:spLocks noChangeArrowheads="1"/>
          </p:cNvSpPr>
          <p:nvPr/>
        </p:nvSpPr>
        <p:spPr bwMode="auto">
          <a:xfrm>
            <a:off x="6416675" y="1270000"/>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95" name="Oval 67"/>
          <p:cNvSpPr>
            <a:spLocks noChangeArrowheads="1"/>
          </p:cNvSpPr>
          <p:nvPr/>
        </p:nvSpPr>
        <p:spPr bwMode="auto">
          <a:xfrm>
            <a:off x="6416675" y="1935163"/>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96" name="Oval 68"/>
          <p:cNvSpPr>
            <a:spLocks noChangeArrowheads="1"/>
          </p:cNvSpPr>
          <p:nvPr/>
        </p:nvSpPr>
        <p:spPr bwMode="auto">
          <a:xfrm>
            <a:off x="6416675" y="2601913"/>
            <a:ext cx="360363" cy="360363"/>
          </a:xfrm>
          <a:prstGeom prst="ellipse">
            <a:avLst/>
          </a:prstGeom>
          <a:gradFill rotWithShape="1">
            <a:gsLst>
              <a:gs pos="0">
                <a:srgbClr val="FFFF00"/>
              </a:gs>
              <a:gs pos="100000">
                <a:srgbClr val="7676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97" name="Oval 69"/>
          <p:cNvSpPr>
            <a:spLocks noChangeArrowheads="1"/>
          </p:cNvSpPr>
          <p:nvPr/>
        </p:nvSpPr>
        <p:spPr bwMode="auto">
          <a:xfrm>
            <a:off x="6416675" y="326707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98" name="Oval 70"/>
          <p:cNvSpPr>
            <a:spLocks noChangeArrowheads="1"/>
          </p:cNvSpPr>
          <p:nvPr/>
        </p:nvSpPr>
        <p:spPr bwMode="auto">
          <a:xfrm>
            <a:off x="6416675" y="393382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cxnSp>
        <p:nvCxnSpPr>
          <p:cNvPr id="81991" name="AutoShape 71"/>
          <p:cNvCxnSpPr>
            <a:stCxn id="48195" idx="6"/>
            <a:endCxn id="48194" idx="2"/>
          </p:cNvCxnSpPr>
          <p:nvPr/>
        </p:nvCxnSpPr>
        <p:spPr>
          <a:xfrm flipH="1" flipV="1">
            <a:off x="6416675" y="14509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1992" name="AutoShape 72"/>
          <p:cNvCxnSpPr>
            <a:stCxn id="48198" idx="6"/>
            <a:endCxn id="48197" idx="2"/>
          </p:cNvCxnSpPr>
          <p:nvPr/>
        </p:nvCxnSpPr>
        <p:spPr>
          <a:xfrm flipH="1" flipV="1">
            <a:off x="6416675" y="34480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93" name="AutoShape 73"/>
          <p:cNvCxnSpPr>
            <a:stCxn id="48196" idx="6"/>
            <a:endCxn id="48195" idx="2"/>
          </p:cNvCxnSpPr>
          <p:nvPr/>
        </p:nvCxnSpPr>
        <p:spPr>
          <a:xfrm flipH="1" flipV="1">
            <a:off x="6416675" y="21161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94" name="AutoShape 74"/>
          <p:cNvCxnSpPr>
            <a:stCxn id="48197" idx="6"/>
            <a:endCxn id="48196" idx="2"/>
          </p:cNvCxnSpPr>
          <p:nvPr/>
        </p:nvCxnSpPr>
        <p:spPr>
          <a:xfrm flipH="1" flipV="1">
            <a:off x="6416675" y="27828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8203" name="Oval 75"/>
          <p:cNvSpPr>
            <a:spLocks noChangeArrowheads="1"/>
          </p:cNvSpPr>
          <p:nvPr/>
        </p:nvSpPr>
        <p:spPr bwMode="auto">
          <a:xfrm>
            <a:off x="4175125" y="1270000"/>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204" name="Oval 76"/>
          <p:cNvSpPr>
            <a:spLocks noChangeArrowheads="1"/>
          </p:cNvSpPr>
          <p:nvPr/>
        </p:nvSpPr>
        <p:spPr bwMode="auto">
          <a:xfrm>
            <a:off x="4175125" y="1935163"/>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205" name="Oval 77"/>
          <p:cNvSpPr>
            <a:spLocks noChangeArrowheads="1"/>
          </p:cNvSpPr>
          <p:nvPr/>
        </p:nvSpPr>
        <p:spPr bwMode="auto">
          <a:xfrm>
            <a:off x="4175125" y="2601913"/>
            <a:ext cx="360363" cy="360363"/>
          </a:xfrm>
          <a:prstGeom prst="ellipse">
            <a:avLst/>
          </a:prstGeom>
          <a:gradFill rotWithShape="1">
            <a:gsLst>
              <a:gs pos="0">
                <a:srgbClr val="FF3300"/>
              </a:gs>
              <a:gs pos="100000">
                <a:srgbClr val="7618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206" name="Oval 78"/>
          <p:cNvSpPr>
            <a:spLocks noChangeArrowheads="1"/>
          </p:cNvSpPr>
          <p:nvPr/>
        </p:nvSpPr>
        <p:spPr bwMode="auto">
          <a:xfrm>
            <a:off x="4175125" y="326707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207" name="Oval 79"/>
          <p:cNvSpPr>
            <a:spLocks noChangeArrowheads="1"/>
          </p:cNvSpPr>
          <p:nvPr/>
        </p:nvSpPr>
        <p:spPr bwMode="auto">
          <a:xfrm>
            <a:off x="4175125" y="393382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cxnSp>
        <p:nvCxnSpPr>
          <p:cNvPr id="82000" name="AutoShape 80"/>
          <p:cNvCxnSpPr>
            <a:stCxn id="48204" idx="6"/>
            <a:endCxn id="48203" idx="2"/>
          </p:cNvCxnSpPr>
          <p:nvPr/>
        </p:nvCxnSpPr>
        <p:spPr>
          <a:xfrm flipH="1" flipV="1">
            <a:off x="4175125" y="14509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2001" name="AutoShape 81"/>
          <p:cNvCxnSpPr>
            <a:stCxn id="48207" idx="6"/>
            <a:endCxn id="48206" idx="2"/>
          </p:cNvCxnSpPr>
          <p:nvPr/>
        </p:nvCxnSpPr>
        <p:spPr>
          <a:xfrm flipH="1" flipV="1">
            <a:off x="4175125" y="34480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2002" name="AutoShape 82"/>
          <p:cNvCxnSpPr>
            <a:stCxn id="48205" idx="6"/>
            <a:endCxn id="48204" idx="2"/>
          </p:cNvCxnSpPr>
          <p:nvPr/>
        </p:nvCxnSpPr>
        <p:spPr>
          <a:xfrm flipH="1" flipV="1">
            <a:off x="4175125" y="21161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2003" name="AutoShape 83"/>
          <p:cNvCxnSpPr>
            <a:stCxn id="48206" idx="6"/>
            <a:endCxn id="48205" idx="2"/>
          </p:cNvCxnSpPr>
          <p:nvPr/>
        </p:nvCxnSpPr>
        <p:spPr>
          <a:xfrm flipH="1" flipV="1">
            <a:off x="4175125" y="27828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8212" name="AutoShape 84"/>
          <p:cNvCxnSpPr>
            <a:stCxn id="48132" idx="0"/>
            <a:endCxn id="48205" idx="0"/>
          </p:cNvCxnSpPr>
          <p:nvPr/>
        </p:nvCxnSpPr>
        <p:spPr>
          <a:xfrm rot="-5400000" flipH="1" flipV="1">
            <a:off x="5849938" y="1108075"/>
            <a:ext cx="1587" cy="2989263"/>
          </a:xfrm>
          <a:prstGeom prst="curvedConnector3">
            <a:avLst>
              <a:gd name="adj1" fmla="val -57700014"/>
            </a:avLst>
          </a:prstGeom>
          <a:ln w="38100" cap="flat" cmpd="sng">
            <a:solidFill>
              <a:srgbClr val="990099"/>
            </a:solidFill>
            <a:prstDash val="solid"/>
            <a:headEnd type="none" w="med" len="med"/>
            <a:tailEnd type="triangle" w="med" len="med"/>
          </a:ln>
        </p:spPr>
      </p:cxnSp>
      <p:cxnSp>
        <p:nvCxnSpPr>
          <p:cNvPr id="48213" name="AutoShape 85"/>
          <p:cNvCxnSpPr>
            <a:stCxn id="48196" idx="0"/>
            <a:endCxn id="48205" idx="0"/>
          </p:cNvCxnSpPr>
          <p:nvPr/>
        </p:nvCxnSpPr>
        <p:spPr>
          <a:xfrm rot="-5400000" flipH="1" flipV="1">
            <a:off x="5475288" y="1481138"/>
            <a:ext cx="1587" cy="2241550"/>
          </a:xfrm>
          <a:prstGeom prst="curvedConnector3">
            <a:avLst>
              <a:gd name="adj1" fmla="val -42900014"/>
            </a:avLst>
          </a:prstGeom>
          <a:ln w="38100" cap="flat" cmpd="sng">
            <a:solidFill>
              <a:srgbClr val="990099"/>
            </a:solidFill>
            <a:prstDash val="solid"/>
            <a:headEnd type="none" w="med" len="med"/>
            <a:tailEnd type="triangle" w="med" len="med"/>
          </a:ln>
        </p:spPr>
      </p:cxnSp>
      <p:cxnSp>
        <p:nvCxnSpPr>
          <p:cNvPr id="48214" name="AutoShape 86"/>
          <p:cNvCxnSpPr>
            <a:stCxn id="48160" idx="0"/>
            <a:endCxn id="48205" idx="0"/>
          </p:cNvCxnSpPr>
          <p:nvPr/>
        </p:nvCxnSpPr>
        <p:spPr>
          <a:xfrm rot="-5400000" flipH="1" flipV="1">
            <a:off x="5102225" y="1855788"/>
            <a:ext cx="1588" cy="1493837"/>
          </a:xfrm>
          <a:prstGeom prst="curvedConnector3">
            <a:avLst>
              <a:gd name="adj1" fmla="val -27900009"/>
            </a:avLst>
          </a:prstGeom>
          <a:ln w="38100" cap="flat" cmpd="sng">
            <a:solidFill>
              <a:srgbClr val="990099"/>
            </a:solidFill>
            <a:prstDash val="solid"/>
            <a:headEnd type="none" w="med" len="med"/>
            <a:tailEnd type="triangle" w="med" len="med"/>
          </a:ln>
        </p:spPr>
      </p:cxnSp>
      <p:cxnSp>
        <p:nvCxnSpPr>
          <p:cNvPr id="48215" name="AutoShape 87"/>
          <p:cNvCxnSpPr>
            <a:stCxn id="48178" idx="0"/>
            <a:endCxn id="48205" idx="0"/>
          </p:cNvCxnSpPr>
          <p:nvPr/>
        </p:nvCxnSpPr>
        <p:spPr>
          <a:xfrm rot="-5400000" flipH="1" flipV="1">
            <a:off x="4729163" y="2228850"/>
            <a:ext cx="1587" cy="747713"/>
          </a:xfrm>
          <a:prstGeom prst="curvedConnector3">
            <a:avLst>
              <a:gd name="adj1" fmla="val -14400005"/>
            </a:avLst>
          </a:prstGeom>
          <a:ln w="38100" cap="flat" cmpd="sng">
            <a:solidFill>
              <a:srgbClr val="990099"/>
            </a:solidFill>
            <a:prstDash val="solid"/>
            <a:headEnd type="none" w="med" len="med"/>
            <a:tailEnd type="triangle" w="med" len="med"/>
          </a:ln>
        </p:spPr>
      </p:cxnSp>
      <p:cxnSp>
        <p:nvCxnSpPr>
          <p:cNvPr id="48216" name="AutoShape 88"/>
          <p:cNvCxnSpPr>
            <a:stCxn id="48205" idx="4"/>
            <a:endCxn id="48169" idx="4"/>
          </p:cNvCxnSpPr>
          <p:nvPr/>
        </p:nvCxnSpPr>
        <p:spPr>
          <a:xfrm rot="5400000">
            <a:off x="3981450" y="2589213"/>
            <a:ext cx="1588" cy="747712"/>
          </a:xfrm>
          <a:prstGeom prst="curvedConnector3">
            <a:avLst>
              <a:gd name="adj1" fmla="val 14300005"/>
            </a:avLst>
          </a:prstGeom>
          <a:ln w="38100" cap="flat" cmpd="sng">
            <a:solidFill>
              <a:srgbClr val="990099"/>
            </a:solidFill>
            <a:prstDash val="solid"/>
            <a:headEnd type="none" w="med" len="med"/>
            <a:tailEnd type="triangle" w="med" len="med"/>
          </a:ln>
        </p:spPr>
      </p:cxnSp>
      <p:cxnSp>
        <p:nvCxnSpPr>
          <p:cNvPr id="48217" name="AutoShape 89"/>
          <p:cNvCxnSpPr>
            <a:stCxn id="48205" idx="4"/>
            <a:endCxn id="48187" idx="4"/>
          </p:cNvCxnSpPr>
          <p:nvPr/>
        </p:nvCxnSpPr>
        <p:spPr>
          <a:xfrm rot="5400000">
            <a:off x="3608388" y="2216150"/>
            <a:ext cx="1587" cy="1493838"/>
          </a:xfrm>
          <a:prstGeom prst="curvedConnector3">
            <a:avLst>
              <a:gd name="adj1" fmla="val 26600009"/>
            </a:avLst>
          </a:prstGeom>
          <a:ln w="38100" cap="flat" cmpd="sng">
            <a:solidFill>
              <a:srgbClr val="990099"/>
            </a:solidFill>
            <a:prstDash val="solid"/>
            <a:headEnd type="none" w="med" len="med"/>
            <a:tailEnd type="triangle" w="med" len="med"/>
          </a:ln>
        </p:spPr>
      </p:cxnSp>
      <p:cxnSp>
        <p:nvCxnSpPr>
          <p:cNvPr id="48218" name="AutoShape 90"/>
          <p:cNvCxnSpPr>
            <a:stCxn id="48205" idx="4"/>
            <a:endCxn id="48151" idx="4"/>
          </p:cNvCxnSpPr>
          <p:nvPr/>
        </p:nvCxnSpPr>
        <p:spPr>
          <a:xfrm rot="5400000">
            <a:off x="3233738" y="1841500"/>
            <a:ext cx="1587" cy="2241550"/>
          </a:xfrm>
          <a:prstGeom prst="curvedConnector3">
            <a:avLst>
              <a:gd name="adj1" fmla="val 40700014"/>
            </a:avLst>
          </a:prstGeom>
          <a:ln w="38100" cap="flat" cmpd="sng">
            <a:solidFill>
              <a:srgbClr val="990099"/>
            </a:solidFill>
            <a:prstDash val="solid"/>
            <a:headEnd type="none" w="med" len="med"/>
            <a:tailEnd type="triangle" w="med" len="med"/>
          </a:ln>
        </p:spPr>
      </p:cxnSp>
      <p:cxnSp>
        <p:nvCxnSpPr>
          <p:cNvPr id="48219" name="AutoShape 91"/>
          <p:cNvCxnSpPr>
            <a:stCxn id="48205" idx="4"/>
            <a:endCxn id="48142" idx="4"/>
          </p:cNvCxnSpPr>
          <p:nvPr/>
        </p:nvCxnSpPr>
        <p:spPr>
          <a:xfrm rot="5400000">
            <a:off x="2860675" y="1468438"/>
            <a:ext cx="1588" cy="2987675"/>
          </a:xfrm>
          <a:prstGeom prst="curvedConnector3">
            <a:avLst>
              <a:gd name="adj1" fmla="val 56900014"/>
            </a:avLst>
          </a:prstGeom>
          <a:ln w="38100" cap="flat" cmpd="sng">
            <a:solidFill>
              <a:srgbClr val="990099"/>
            </a:solidFill>
            <a:prstDash val="solid"/>
            <a:headEnd type="none" w="med" len="med"/>
            <a:tailEnd type="triangle" w="med" len="med"/>
          </a:ln>
        </p:spPr>
      </p:cxnSp>
      <p:sp>
        <p:nvSpPr>
          <p:cNvPr id="48220" name="Rectangle 92"/>
          <p:cNvSpPr>
            <a:spLocks noChangeArrowheads="1"/>
          </p:cNvSpPr>
          <p:nvPr/>
        </p:nvSpPr>
        <p:spPr bwMode="auto">
          <a:xfrm>
            <a:off x="827088" y="1052513"/>
            <a:ext cx="3889375" cy="2089150"/>
          </a:xfrm>
          <a:prstGeom prst="rect">
            <a:avLst/>
          </a:prstGeom>
          <a:noFill/>
          <a:ln w="76200" cap="rnd" cmpd="sng">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221" name="Rectangle 93"/>
          <p:cNvSpPr>
            <a:spLocks noChangeArrowheads="1"/>
          </p:cNvSpPr>
          <p:nvPr/>
        </p:nvSpPr>
        <p:spPr bwMode="auto">
          <a:xfrm>
            <a:off x="3924300" y="2493963"/>
            <a:ext cx="3889375" cy="2089150"/>
          </a:xfrm>
          <a:prstGeom prst="rect">
            <a:avLst/>
          </a:prstGeom>
          <a:noFill/>
          <a:ln w="76200" cap="rnd" cmpd="sng">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222" name="Rectangle 94"/>
          <p:cNvSpPr>
            <a:spLocks noChangeArrowheads="1"/>
          </p:cNvSpPr>
          <p:nvPr/>
        </p:nvSpPr>
        <p:spPr bwMode="auto">
          <a:xfrm>
            <a:off x="684213" y="4941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rPr>
              <a:t>n-</a:t>
            </a:r>
            <a:r>
              <a:rPr kumimoji="1" lang="en-US" altLang="zh-CN" sz="32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1" lang="en-US" altLang="zh-CN"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zh-TW" altLang="en-US"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rPr>
              <a:t> </a:t>
            </a:r>
            <a:r>
              <a:rPr kumimoji="1" lang="en-US" altLang="zh-CN"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rPr>
              <a:t>3</a:t>
            </a:r>
            <a:r>
              <a:rPr kumimoji="1" lang="en-US" altLang="zh-CN" sz="3200" b="1" i="1"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rPr>
              <a:t>n</a:t>
            </a:r>
            <a:r>
              <a:rPr kumimoji="1" lang="en-US" altLang="zh-CN"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rPr>
              <a:t>/10</a:t>
            </a:r>
            <a:r>
              <a:rPr kumimoji="1" lang="en-US" altLang="zh-CN"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7</a:t>
            </a:r>
            <a:r>
              <a:rPr kumimoji="1" lang="en-US" altLang="zh-CN" sz="3200" b="1" i="1"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n</a:t>
            </a:r>
            <a:r>
              <a:rPr kumimoji="1" lang="en-US" altLang="zh-CN"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/10+6</a:t>
            </a:r>
            <a:br>
              <a:rPr kumimoji="1" lang="en-US" altLang="zh-CN"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br>
            <a:r>
              <a:rPr kumimoji="1" lang="zh-CN" altLang="en-US" sz="3200" b="1" i="0" u="none" strike="noStrike" kern="1200" cap="none" spc="0" normalizeH="0" baseline="0" noProof="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如果时间复杂度是输入规模的递增函数</a:t>
            </a:r>
            <a:br>
              <a:rPr kumimoji="1" lang="zh-CN" altLang="en-US" sz="3200" b="1" i="0" u="none" strike="noStrike" kern="1200" cap="none" spc="0" normalizeH="0" baseline="0" noProof="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br>
            <a:r>
              <a:rPr kumimoji="1" lang="zh-CN" altLang="en-US"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则第五步的时间开销不超过</a:t>
            </a:r>
            <a:r>
              <a:rPr kumimoji="1" lang="en-US" altLang="zh-CN" sz="3200" b="1" i="1"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T</a:t>
            </a:r>
            <a:r>
              <a:rPr kumimoji="1" lang="en-US" altLang="zh-CN"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(7</a:t>
            </a:r>
            <a:r>
              <a:rPr kumimoji="1" lang="en-US" altLang="zh-CN" sz="3200" b="1" i="1"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n</a:t>
            </a:r>
            <a:r>
              <a:rPr kumimoji="1" lang="en-US" altLang="zh-CN"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/10+6)</a:t>
            </a:r>
            <a:endParaRPr kumimoji="1" lang="en-US" altLang="zh-CN"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212"/>
                                        </p:tgtEl>
                                        <p:attrNameLst>
                                          <p:attrName>style.visibility</p:attrName>
                                        </p:attrNameLst>
                                      </p:cBhvr>
                                      <p:to>
                                        <p:strVal val="visible"/>
                                      </p:to>
                                    </p:set>
                                    <p:animEffect transition="in" filter="fade">
                                      <p:cBhvr>
                                        <p:cTn id="7" dur="1000"/>
                                        <p:tgtEl>
                                          <p:spTgt spid="4821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8213"/>
                                        </p:tgtEl>
                                        <p:attrNameLst>
                                          <p:attrName>style.visibility</p:attrName>
                                        </p:attrNameLst>
                                      </p:cBhvr>
                                      <p:to>
                                        <p:strVal val="visible"/>
                                      </p:to>
                                    </p:set>
                                    <p:animEffect transition="in" filter="fade">
                                      <p:cBhvr>
                                        <p:cTn id="11" dur="1000"/>
                                        <p:tgtEl>
                                          <p:spTgt spid="4821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8214"/>
                                        </p:tgtEl>
                                        <p:attrNameLst>
                                          <p:attrName>style.visibility</p:attrName>
                                        </p:attrNameLst>
                                      </p:cBhvr>
                                      <p:to>
                                        <p:strVal val="visible"/>
                                      </p:to>
                                    </p:set>
                                    <p:animEffect transition="in" filter="fade">
                                      <p:cBhvr>
                                        <p:cTn id="15" dur="1000"/>
                                        <p:tgtEl>
                                          <p:spTgt spid="48214"/>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8215"/>
                                        </p:tgtEl>
                                        <p:attrNameLst>
                                          <p:attrName>style.visibility</p:attrName>
                                        </p:attrNameLst>
                                      </p:cBhvr>
                                      <p:to>
                                        <p:strVal val="visible"/>
                                      </p:to>
                                    </p:set>
                                    <p:animEffect transition="in" filter="fade">
                                      <p:cBhvr>
                                        <p:cTn id="19" dur="1000"/>
                                        <p:tgtEl>
                                          <p:spTgt spid="48215"/>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48216"/>
                                        </p:tgtEl>
                                        <p:attrNameLst>
                                          <p:attrName>style.visibility</p:attrName>
                                        </p:attrNameLst>
                                      </p:cBhvr>
                                      <p:to>
                                        <p:strVal val="visible"/>
                                      </p:to>
                                    </p:set>
                                    <p:animEffect transition="in" filter="fade">
                                      <p:cBhvr>
                                        <p:cTn id="23" dur="1000"/>
                                        <p:tgtEl>
                                          <p:spTgt spid="48216"/>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48217"/>
                                        </p:tgtEl>
                                        <p:attrNameLst>
                                          <p:attrName>style.visibility</p:attrName>
                                        </p:attrNameLst>
                                      </p:cBhvr>
                                      <p:to>
                                        <p:strVal val="visible"/>
                                      </p:to>
                                    </p:set>
                                    <p:animEffect transition="in" filter="fade">
                                      <p:cBhvr>
                                        <p:cTn id="27" dur="1000"/>
                                        <p:tgtEl>
                                          <p:spTgt spid="48217"/>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48218"/>
                                        </p:tgtEl>
                                        <p:attrNameLst>
                                          <p:attrName>style.visibility</p:attrName>
                                        </p:attrNameLst>
                                      </p:cBhvr>
                                      <p:to>
                                        <p:strVal val="visible"/>
                                      </p:to>
                                    </p:set>
                                    <p:animEffect transition="in" filter="fade">
                                      <p:cBhvr>
                                        <p:cTn id="31" dur="1000"/>
                                        <p:tgtEl>
                                          <p:spTgt spid="48218"/>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48219"/>
                                        </p:tgtEl>
                                        <p:attrNameLst>
                                          <p:attrName>style.visibility</p:attrName>
                                        </p:attrNameLst>
                                      </p:cBhvr>
                                      <p:to>
                                        <p:strVal val="visible"/>
                                      </p:to>
                                    </p:set>
                                    <p:animEffect transition="in" filter="fade">
                                      <p:cBhvr>
                                        <p:cTn id="35" dur="1000"/>
                                        <p:tgtEl>
                                          <p:spTgt spid="48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 name="Group 2"/>
          <p:cNvGrpSpPr/>
          <p:nvPr/>
        </p:nvGrpSpPr>
        <p:grpSpPr>
          <a:xfrm>
            <a:off x="1116013" y="1412875"/>
            <a:ext cx="7272337" cy="1079500"/>
            <a:chOff x="0" y="0"/>
            <a:chExt cx="3350" cy="680"/>
          </a:xfrm>
        </p:grpSpPr>
        <p:sp>
          <p:nvSpPr>
            <p:cNvPr id="82948" name="Text Box 14"/>
            <p:cNvSpPr txBox="1"/>
            <p:nvPr/>
          </p:nvSpPr>
          <p:spPr>
            <a:xfrm>
              <a:off x="726" y="0"/>
              <a:ext cx="2540" cy="2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(1)                                         if  </a:t>
              </a:r>
              <a:r>
                <a:rPr lang="en-US" altLang="zh-CN" sz="2400" b="1" i="1" dirty="0">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C</a:t>
              </a:r>
              <a:endParaRPr lang="en-US" altLang="zh-CN" sz="2400" b="1" i="1" dirty="0">
                <a:latin typeface="Times New Roman" panose="02020603050405020304" pitchFamily="18" charset="0"/>
                <a:sym typeface="Symbol" panose="05050102010706020507" pitchFamily="18" charset="2"/>
              </a:endParaRPr>
            </a:p>
          </p:txBody>
        </p:sp>
        <p:sp>
          <p:nvSpPr>
            <p:cNvPr id="82949" name="Text Box 15"/>
            <p:cNvSpPr txBox="1"/>
            <p:nvPr/>
          </p:nvSpPr>
          <p:spPr>
            <a:xfrm>
              <a:off x="726" y="392"/>
              <a:ext cx="2624" cy="2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latin typeface="Times New Roman" panose="02020603050405020304" pitchFamily="18" charset="0"/>
                  <a:sym typeface="Symbol" panose="05050102010706020507" pitchFamily="18" charset="2"/>
                </a:rPr>
                <a:t>T</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/5 +</a:t>
              </a:r>
              <a:r>
                <a:rPr lang="en-US" altLang="zh-CN" sz="2400" b="1" i="1" dirty="0">
                  <a:latin typeface="Times New Roman" panose="02020603050405020304" pitchFamily="18" charset="0"/>
                  <a:sym typeface="Symbol" panose="05050102010706020507" pitchFamily="18" charset="2"/>
                </a:rPr>
                <a:t>T</a:t>
              </a:r>
              <a:r>
                <a:rPr lang="en-US" altLang="zh-CN" sz="2400" b="1" dirty="0">
                  <a:latin typeface="Times New Roman" panose="02020603050405020304" pitchFamily="18" charset="0"/>
                  <a:sym typeface="Symbol" panose="05050102010706020507" pitchFamily="18" charset="2"/>
                </a:rPr>
                <a:t>(7</a:t>
              </a:r>
              <a:r>
                <a:rPr lang="en-US" altLang="zh-CN" sz="2400" b="1" i="1" dirty="0">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/10+6) + </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if  </a:t>
              </a:r>
              <a:r>
                <a:rPr lang="en-US" altLang="zh-CN" sz="2400" b="1" i="1" dirty="0">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&gt;</a:t>
              </a:r>
              <a:r>
                <a:rPr lang="en-US" altLang="zh-CN" sz="2400" b="1" i="1" dirty="0">
                  <a:latin typeface="Times New Roman" panose="02020603050405020304" pitchFamily="18" charset="0"/>
                  <a:sym typeface="Symbol" panose="05050102010706020507" pitchFamily="18" charset="2"/>
                </a:rPr>
                <a:t>C</a:t>
              </a:r>
              <a:endParaRPr lang="en-US" altLang="zh-CN" sz="2400" b="1" i="1" dirty="0">
                <a:latin typeface="Times New Roman" panose="02020603050405020304" pitchFamily="18" charset="0"/>
                <a:sym typeface="Symbol" panose="05050102010706020507" pitchFamily="18" charset="2"/>
              </a:endParaRPr>
            </a:p>
          </p:txBody>
        </p:sp>
        <p:sp>
          <p:nvSpPr>
            <p:cNvPr id="82950" name="Text Box 16"/>
            <p:cNvSpPr txBox="1"/>
            <p:nvPr/>
          </p:nvSpPr>
          <p:spPr>
            <a:xfrm>
              <a:off x="0" y="211"/>
              <a:ext cx="737" cy="2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i="1" dirty="0">
                  <a:latin typeface="Times New Roman" panose="02020603050405020304" pitchFamily="18" charset="0"/>
                </a:rPr>
                <a:t>T</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n</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sym typeface="Symbol" panose="05050102010706020507" pitchFamily="18" charset="2"/>
              </a:endParaRPr>
            </a:p>
          </p:txBody>
        </p:sp>
        <p:sp>
          <p:nvSpPr>
            <p:cNvPr id="82951" name="AutoShape 18"/>
            <p:cNvSpPr/>
            <p:nvPr/>
          </p:nvSpPr>
          <p:spPr>
            <a:xfrm>
              <a:off x="635" y="136"/>
              <a:ext cx="92" cy="454"/>
            </a:xfrm>
            <a:prstGeom prst="leftBrace">
              <a:avLst>
                <a:gd name="adj1" fmla="val 41123"/>
                <a:gd name="adj2" fmla="val 50000"/>
              </a:avLst>
            </a:prstGeom>
            <a:no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sp>
        <p:nvSpPr>
          <p:cNvPr id="82947" name="Text Box 20"/>
          <p:cNvSpPr txBox="1"/>
          <p:nvPr/>
        </p:nvSpPr>
        <p:spPr>
          <a:xfrm>
            <a:off x="1403350" y="3644900"/>
            <a:ext cx="47529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latin typeface="Times New Roman" panose="02020603050405020304" pitchFamily="18" charset="0"/>
              </a:rPr>
              <a:t>T</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n</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O</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n</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p:nvPr/>
        </p:nvSpPr>
        <p:spPr>
          <a:xfrm>
            <a:off x="7956550" y="439738"/>
            <a:ext cx="1079500" cy="454025"/>
          </a:xfrm>
          <a:prstGeom prst="rect">
            <a:avLst/>
          </a:prstGeom>
          <a:noFill/>
          <a:ln w="9525">
            <a:noFill/>
          </a:ln>
        </p:spPr>
        <p:txBody>
          <a:bodyPr lIns="92075" tIns="46038" rIns="92075" bIns="46038"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4000" b="1" dirty="0">
                <a:solidFill>
                  <a:srgbClr val="663300"/>
                </a:solidFill>
                <a:latin typeface="Times New Roman" panose="02020603050405020304" pitchFamily="18" charset="0"/>
                <a:ea typeface="华文行楷" panose="02010800040101010101" pitchFamily="2" charset="-122"/>
              </a:rPr>
              <a:t>例</a:t>
            </a:r>
            <a:endParaRPr lang="zh-CN" altLang="en-US" sz="4000" b="1" dirty="0">
              <a:solidFill>
                <a:srgbClr val="663300"/>
              </a:solidFill>
              <a:latin typeface="Times New Roman" panose="02020603050405020304" pitchFamily="18" charset="0"/>
              <a:ea typeface="华文行楷" panose="02010800040101010101" pitchFamily="2" charset="-122"/>
            </a:endParaRPr>
          </a:p>
        </p:txBody>
      </p:sp>
      <p:sp>
        <p:nvSpPr>
          <p:cNvPr id="46084" name="Rectangle 3"/>
          <p:cNvSpPr/>
          <p:nvPr/>
        </p:nvSpPr>
        <p:spPr>
          <a:xfrm>
            <a:off x="179388" y="1268413"/>
            <a:ext cx="8964612" cy="475297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just" eaLnBrk="1" hangingPunct="1">
              <a:lnSpc>
                <a:spcPct val="90000"/>
              </a:lnSpc>
              <a:buNone/>
            </a:pP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ea typeface="华文行楷" panose="02010800040101010101" pitchFamily="2" charset="-122"/>
              </a:rPr>
              <a:t>张三</a:t>
            </a:r>
            <a:r>
              <a:rPr lang="en-US" altLang="zh-CN" sz="2800" b="1" dirty="0">
                <a:solidFill>
                  <a:srgbClr val="FF0000"/>
                </a:solidFill>
                <a:latin typeface="Times New Roman" panose="02020603050405020304" pitchFamily="18" charset="0"/>
              </a:rPr>
              <a:t>,89), (</a:t>
            </a:r>
            <a:r>
              <a:rPr lang="zh-CN" altLang="en-US" sz="2800" b="1" dirty="0">
                <a:solidFill>
                  <a:srgbClr val="FF0000"/>
                </a:solidFill>
                <a:latin typeface="Times New Roman" panose="02020603050405020304" pitchFamily="18" charset="0"/>
                <a:ea typeface="华文行楷" panose="02010800040101010101" pitchFamily="2" charset="-122"/>
              </a:rPr>
              <a:t>李四</a:t>
            </a:r>
            <a:r>
              <a:rPr lang="en-US" altLang="zh-CN" sz="2800" b="1" dirty="0">
                <a:solidFill>
                  <a:srgbClr val="FF0000"/>
                </a:solidFill>
                <a:latin typeface="Times New Roman" panose="02020603050405020304" pitchFamily="18" charset="0"/>
              </a:rPr>
              <a:t>,55), (</a:t>
            </a:r>
            <a:r>
              <a:rPr lang="zh-CN" altLang="en-US" sz="2800" b="1" dirty="0">
                <a:solidFill>
                  <a:srgbClr val="FF0000"/>
                </a:solidFill>
                <a:latin typeface="Times New Roman" panose="02020603050405020304" pitchFamily="18" charset="0"/>
                <a:ea typeface="华文行楷" panose="02010800040101010101" pitchFamily="2" charset="-122"/>
              </a:rPr>
              <a:t>王五</a:t>
            </a:r>
            <a:r>
              <a:rPr lang="en-US" altLang="zh-CN" sz="2800" b="1" dirty="0">
                <a:solidFill>
                  <a:srgbClr val="FF0000"/>
                </a:solidFill>
                <a:latin typeface="Times New Roman" panose="02020603050405020304" pitchFamily="18" charset="0"/>
              </a:rPr>
              <a:t>,79), (</a:t>
            </a:r>
            <a:r>
              <a:rPr lang="zh-CN" altLang="en-US" sz="2800" b="1" dirty="0">
                <a:solidFill>
                  <a:srgbClr val="FF0000"/>
                </a:solidFill>
                <a:latin typeface="Times New Roman" panose="02020603050405020304" pitchFamily="18" charset="0"/>
                <a:ea typeface="华文行楷" panose="02010800040101010101" pitchFamily="2" charset="-122"/>
              </a:rPr>
              <a:t>大麻</a:t>
            </a:r>
            <a:r>
              <a:rPr lang="en-US" altLang="zh-CN" sz="2800" b="1" dirty="0">
                <a:solidFill>
                  <a:srgbClr val="FF0000"/>
                </a:solidFill>
                <a:latin typeface="Times New Roman" panose="02020603050405020304" pitchFamily="18" charset="0"/>
              </a:rPr>
              <a:t>,92), (</a:t>
            </a:r>
            <a:r>
              <a:rPr lang="zh-CN" altLang="en-US" sz="2800" b="1" dirty="0">
                <a:solidFill>
                  <a:srgbClr val="FF0000"/>
                </a:solidFill>
                <a:latin typeface="Times New Roman" panose="02020603050405020304" pitchFamily="18" charset="0"/>
                <a:ea typeface="华文行楷" panose="02010800040101010101" pitchFamily="2" charset="-122"/>
              </a:rPr>
              <a:t>李亚鹏</a:t>
            </a:r>
            <a:r>
              <a:rPr lang="en-US" altLang="zh-CN" sz="2800" b="1" dirty="0">
                <a:solidFill>
                  <a:srgbClr val="FF0000"/>
                </a:solidFill>
                <a:latin typeface="Times New Roman" panose="02020603050405020304" pitchFamily="18" charset="0"/>
              </a:rPr>
              <a:t>,10)</a:t>
            </a:r>
            <a:endParaRPr lang="en-US" altLang="zh-CN" sz="2800" b="1" dirty="0">
              <a:solidFill>
                <a:srgbClr val="FF0000"/>
              </a:solidFill>
              <a:latin typeface="Times New Roman" panose="02020603050405020304" pitchFamily="18" charset="0"/>
            </a:endParaRPr>
          </a:p>
          <a:p>
            <a:pPr marL="342900" lvl="0" indent="-342900" algn="just" eaLnBrk="1" hangingPunct="1">
              <a:lnSpc>
                <a:spcPct val="90000"/>
              </a:lnSpc>
              <a:buNone/>
            </a:pPr>
            <a:r>
              <a:rPr lang="zh-CN" altLang="en-US" sz="2800" b="1" dirty="0">
                <a:solidFill>
                  <a:schemeClr val="accent2"/>
                </a:solidFill>
                <a:latin typeface="Times New Roman" panose="02020603050405020304" pitchFamily="18" charset="0"/>
                <a:ea typeface="华文行楷" panose="02010800040101010101" pitchFamily="2" charset="-122"/>
              </a:rPr>
              <a:t>元组第一项表示姓名，元组第二项表示成绩</a:t>
            </a:r>
            <a:endParaRPr lang="zh-CN" altLang="en-US" sz="2800" b="1" dirty="0">
              <a:solidFill>
                <a:schemeClr val="accent2"/>
              </a:solidFill>
              <a:latin typeface="Times New Roman" panose="02020603050405020304" pitchFamily="18" charset="0"/>
              <a:ea typeface="华文行楷" panose="02010800040101010101" pitchFamily="2" charset="-122"/>
            </a:endParaRPr>
          </a:p>
          <a:p>
            <a:pPr marL="342900" lvl="0" indent="-342900" algn="just" eaLnBrk="1" hangingPunct="1">
              <a:lnSpc>
                <a:spcPct val="90000"/>
              </a:lnSpc>
              <a:buNone/>
            </a:pPr>
            <a:r>
              <a:rPr lang="zh-CN" altLang="en-US" sz="2800" b="1" dirty="0">
                <a:solidFill>
                  <a:schemeClr val="accent2"/>
                </a:solidFill>
                <a:latin typeface="Times New Roman" panose="02020603050405020304" pitchFamily="18" charset="0"/>
                <a:ea typeface="华文行楷" panose="02010800040101010101" pitchFamily="2" charset="-122"/>
              </a:rPr>
              <a:t>根据成绩从小到达可以将这些元组排序为</a:t>
            </a:r>
            <a:endParaRPr lang="zh-CN" altLang="en-US" sz="2800" b="1" dirty="0">
              <a:solidFill>
                <a:schemeClr val="accent2"/>
              </a:solidFill>
              <a:latin typeface="Times New Roman" panose="02020603050405020304" pitchFamily="18" charset="0"/>
              <a:ea typeface="华文行楷" panose="02010800040101010101" pitchFamily="2" charset="-122"/>
            </a:endParaRPr>
          </a:p>
          <a:p>
            <a:pPr marL="342900" lvl="0" indent="-342900" algn="just" eaLnBrk="1" hangingPunct="1">
              <a:lnSpc>
                <a:spcPct val="90000"/>
              </a:lnSpc>
              <a:buNone/>
            </a:pP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ea typeface="华文行楷" panose="02010800040101010101" pitchFamily="2" charset="-122"/>
              </a:rPr>
              <a:t>李亚鹏</a:t>
            </a:r>
            <a:r>
              <a:rPr lang="en-US" altLang="zh-CN" sz="2800" b="1" dirty="0">
                <a:solidFill>
                  <a:srgbClr val="FF0000"/>
                </a:solidFill>
                <a:latin typeface="Times New Roman" panose="02020603050405020304" pitchFamily="18" charset="0"/>
              </a:rPr>
              <a:t>,10) , (</a:t>
            </a:r>
            <a:r>
              <a:rPr lang="zh-CN" altLang="en-US" sz="2800" b="1" dirty="0">
                <a:solidFill>
                  <a:srgbClr val="FF0000"/>
                </a:solidFill>
                <a:latin typeface="Times New Roman" panose="02020603050405020304" pitchFamily="18" charset="0"/>
                <a:ea typeface="华文行楷" panose="02010800040101010101" pitchFamily="2" charset="-122"/>
              </a:rPr>
              <a:t>李四</a:t>
            </a:r>
            <a:r>
              <a:rPr lang="en-US" altLang="zh-CN" sz="2800" b="1" dirty="0">
                <a:solidFill>
                  <a:srgbClr val="FF0000"/>
                </a:solidFill>
                <a:latin typeface="Times New Roman" panose="02020603050405020304" pitchFamily="18" charset="0"/>
              </a:rPr>
              <a:t>,55), (</a:t>
            </a:r>
            <a:r>
              <a:rPr lang="zh-CN" altLang="en-US" sz="2800" b="1" dirty="0">
                <a:solidFill>
                  <a:srgbClr val="FF0000"/>
                </a:solidFill>
                <a:latin typeface="Times New Roman" panose="02020603050405020304" pitchFamily="18" charset="0"/>
                <a:ea typeface="华文行楷" panose="02010800040101010101" pitchFamily="2" charset="-122"/>
              </a:rPr>
              <a:t>王五</a:t>
            </a:r>
            <a:r>
              <a:rPr lang="en-US" altLang="zh-CN" sz="2800" b="1" dirty="0">
                <a:solidFill>
                  <a:srgbClr val="FF0000"/>
                </a:solidFill>
                <a:latin typeface="Times New Roman" panose="02020603050405020304" pitchFamily="18" charset="0"/>
              </a:rPr>
              <a:t>,79), </a:t>
            </a:r>
            <a:r>
              <a:rPr lang="en-US" altLang="zh-CN" sz="2800" b="1" dirty="0">
                <a:solidFill>
                  <a:srgbClr val="FF0000"/>
                </a:solidFill>
                <a:latin typeface="Times New Roman" panose="02020603050405020304" pitchFamily="18" charset="0"/>
                <a:ea typeface="华文行楷" panose="02010800040101010101" pitchFamily="2" charset="-122"/>
              </a:rPr>
              <a:t>(</a:t>
            </a:r>
            <a:r>
              <a:rPr lang="zh-CN" altLang="en-US" sz="2800" b="1" dirty="0">
                <a:solidFill>
                  <a:srgbClr val="FF0000"/>
                </a:solidFill>
                <a:latin typeface="Times New Roman" panose="02020603050405020304" pitchFamily="18" charset="0"/>
                <a:ea typeface="华文行楷" panose="02010800040101010101" pitchFamily="2" charset="-122"/>
              </a:rPr>
              <a:t>张三</a:t>
            </a:r>
            <a:r>
              <a:rPr lang="en-US" altLang="zh-CN" sz="2800" b="1" dirty="0">
                <a:solidFill>
                  <a:srgbClr val="FF0000"/>
                </a:solidFill>
                <a:latin typeface="Times New Roman" panose="02020603050405020304" pitchFamily="18" charset="0"/>
              </a:rPr>
              <a:t>,89), (</a:t>
            </a:r>
            <a:r>
              <a:rPr lang="zh-CN" altLang="en-US" sz="2800" b="1" dirty="0">
                <a:solidFill>
                  <a:srgbClr val="FF0000"/>
                </a:solidFill>
                <a:latin typeface="Times New Roman" panose="02020603050405020304" pitchFamily="18" charset="0"/>
                <a:ea typeface="华文行楷" panose="02010800040101010101" pitchFamily="2" charset="-122"/>
              </a:rPr>
              <a:t>大麻</a:t>
            </a:r>
            <a:r>
              <a:rPr lang="en-US" altLang="zh-CN" sz="2800" b="1" dirty="0">
                <a:solidFill>
                  <a:srgbClr val="FF0000"/>
                </a:solidFill>
                <a:latin typeface="Times New Roman" panose="02020603050405020304" pitchFamily="18" charset="0"/>
              </a:rPr>
              <a:t>,92)</a:t>
            </a:r>
            <a:endParaRPr lang="en-US" altLang="zh-CN" sz="2800" b="1" dirty="0">
              <a:solidFill>
                <a:srgbClr val="FF0000"/>
              </a:solidFill>
              <a:latin typeface="Times New Roman" panose="02020603050405020304" pitchFamily="18" charset="0"/>
            </a:endParaRPr>
          </a:p>
          <a:p>
            <a:pPr marL="342900" lvl="0" indent="-342900" algn="just" eaLnBrk="1" hangingPunct="1">
              <a:lnSpc>
                <a:spcPct val="90000"/>
              </a:lnSpc>
              <a:buNone/>
            </a:pPr>
            <a:r>
              <a:rPr lang="en-US" altLang="zh-CN" sz="2800" b="1" dirty="0">
                <a:solidFill>
                  <a:schemeClr val="accent2"/>
                </a:solidFill>
                <a:latin typeface="Times New Roman" panose="02020603050405020304" pitchFamily="18" charset="0"/>
              </a:rPr>
              <a:t>type define struct Record{</a:t>
            </a:r>
            <a:endParaRPr lang="en-US" altLang="zh-CN" sz="2800" b="1" dirty="0">
              <a:solidFill>
                <a:schemeClr val="accent2"/>
              </a:solidFill>
              <a:latin typeface="Times New Roman" panose="02020603050405020304" pitchFamily="18" charset="0"/>
            </a:endParaRPr>
          </a:p>
          <a:p>
            <a:pPr marL="342900" lvl="0" indent="-342900" algn="just" eaLnBrk="1" hangingPunct="1">
              <a:lnSpc>
                <a:spcPct val="90000"/>
              </a:lnSpc>
              <a:buNone/>
            </a:pPr>
            <a:r>
              <a:rPr lang="en-US" altLang="zh-CN" sz="2800" b="1" dirty="0">
                <a:solidFill>
                  <a:schemeClr val="accent2"/>
                </a:solidFill>
                <a:latin typeface="Times New Roman" panose="02020603050405020304" pitchFamily="18" charset="0"/>
              </a:rPr>
              <a:t>char name[20];</a:t>
            </a:r>
            <a:endParaRPr lang="en-US" altLang="zh-CN" sz="2800" b="1" dirty="0">
              <a:solidFill>
                <a:schemeClr val="accent2"/>
              </a:solidFill>
              <a:latin typeface="Times New Roman" panose="02020603050405020304" pitchFamily="18" charset="0"/>
            </a:endParaRPr>
          </a:p>
          <a:p>
            <a:pPr marL="342900" lvl="0" indent="-342900" algn="just" eaLnBrk="1" hangingPunct="1">
              <a:lnSpc>
                <a:spcPct val="90000"/>
              </a:lnSpc>
              <a:buNone/>
            </a:pPr>
            <a:r>
              <a:rPr lang="en-US" altLang="zh-CN" sz="2800" b="1" dirty="0">
                <a:solidFill>
                  <a:schemeClr val="accent2"/>
                </a:solidFill>
                <a:latin typeface="Times New Roman" panose="02020603050405020304" pitchFamily="18" charset="0"/>
              </a:rPr>
              <a:t>integer score;</a:t>
            </a:r>
            <a:endParaRPr lang="en-US" altLang="zh-CN" sz="2800" b="1" dirty="0">
              <a:solidFill>
                <a:schemeClr val="accent2"/>
              </a:solidFill>
              <a:latin typeface="Times New Roman" panose="02020603050405020304" pitchFamily="18" charset="0"/>
            </a:endParaRPr>
          </a:p>
          <a:p>
            <a:pPr marL="342900" lvl="0" indent="-342900" algn="just" eaLnBrk="1" hangingPunct="1">
              <a:lnSpc>
                <a:spcPct val="90000"/>
              </a:lnSpc>
              <a:buNone/>
            </a:pPr>
            <a:r>
              <a:rPr lang="en-US" altLang="zh-CN" sz="2800" b="1" dirty="0">
                <a:solidFill>
                  <a:schemeClr val="accent2"/>
                </a:solidFill>
                <a:latin typeface="Times New Roman" panose="02020603050405020304" pitchFamily="18" charset="0"/>
              </a:rPr>
              <a:t>} Record;</a:t>
            </a:r>
            <a:endParaRPr lang="en-US" altLang="zh-CN" sz="2800" b="1" dirty="0">
              <a:solidFill>
                <a:schemeClr val="accent2"/>
              </a:solidFill>
              <a:latin typeface="Times New Roman" panose="02020603050405020304" pitchFamily="18" charset="0"/>
            </a:endParaRPr>
          </a:p>
          <a:p>
            <a:pPr marL="342900" lvl="0" indent="-342900" algn="just" eaLnBrk="1" hangingPunct="1">
              <a:lnSpc>
                <a:spcPct val="90000"/>
              </a:lnSpc>
              <a:buNone/>
            </a:pPr>
            <a:r>
              <a:rPr lang="en-US" altLang="zh-CN" sz="2800" b="1" dirty="0">
                <a:solidFill>
                  <a:schemeClr val="accent2"/>
                </a:solidFill>
                <a:latin typeface="Times New Roman" panose="02020603050405020304" pitchFamily="18" charset="0"/>
              </a:rPr>
              <a:t>Record  R[5];</a:t>
            </a:r>
            <a:endParaRPr lang="en-US" altLang="zh-CN" sz="2800" b="1" dirty="0">
              <a:solidFill>
                <a:schemeClr val="accent2"/>
              </a:solidFill>
              <a:latin typeface="Times New Roman" panose="02020603050405020304" pitchFamily="18" charset="0"/>
            </a:endParaRPr>
          </a:p>
          <a:p>
            <a:pPr marL="342900" lvl="0" indent="-342900" algn="just" eaLnBrk="1" hangingPunct="1">
              <a:lnSpc>
                <a:spcPct val="90000"/>
              </a:lnSpc>
              <a:buNone/>
            </a:pPr>
            <a:r>
              <a:rPr lang="en-US" altLang="zh-CN" sz="2800" b="1" dirty="0">
                <a:solidFill>
                  <a:schemeClr val="accent2"/>
                </a:solidFill>
                <a:latin typeface="Times New Roman" panose="02020603050405020304" pitchFamily="18" charset="0"/>
              </a:rPr>
              <a:t>R[0]= (</a:t>
            </a:r>
            <a:r>
              <a:rPr lang="zh-CN" altLang="en-US" sz="2800" b="1" dirty="0">
                <a:solidFill>
                  <a:schemeClr val="accent2"/>
                </a:solidFill>
                <a:latin typeface="Times New Roman" panose="02020603050405020304" pitchFamily="18" charset="0"/>
                <a:ea typeface="华文行楷" panose="02010800040101010101" pitchFamily="2" charset="-122"/>
              </a:rPr>
              <a:t>张三</a:t>
            </a:r>
            <a:r>
              <a:rPr lang="en-US" altLang="zh-CN" sz="2800" b="1" dirty="0">
                <a:solidFill>
                  <a:schemeClr val="accent2"/>
                </a:solidFill>
                <a:latin typeface="Times New Roman" panose="02020603050405020304" pitchFamily="18" charset="0"/>
              </a:rPr>
              <a:t>,89), R[1]=(</a:t>
            </a:r>
            <a:r>
              <a:rPr lang="zh-CN" altLang="en-US" sz="2800" b="1" dirty="0">
                <a:solidFill>
                  <a:schemeClr val="accent2"/>
                </a:solidFill>
                <a:latin typeface="Times New Roman" panose="02020603050405020304" pitchFamily="18" charset="0"/>
                <a:ea typeface="华文行楷" panose="02010800040101010101" pitchFamily="2" charset="-122"/>
              </a:rPr>
              <a:t>李四</a:t>
            </a:r>
            <a:r>
              <a:rPr lang="en-US" altLang="zh-CN" sz="2800" b="1" dirty="0">
                <a:solidFill>
                  <a:schemeClr val="accent2"/>
                </a:solidFill>
                <a:latin typeface="Times New Roman" panose="02020603050405020304" pitchFamily="18" charset="0"/>
              </a:rPr>
              <a:t>,55),…,R[4]= (</a:t>
            </a:r>
            <a:r>
              <a:rPr lang="zh-CN" altLang="en-US" sz="2800" b="1" dirty="0">
                <a:solidFill>
                  <a:schemeClr val="accent2"/>
                </a:solidFill>
                <a:latin typeface="Times New Roman" panose="02020603050405020304" pitchFamily="18" charset="0"/>
                <a:ea typeface="华文行楷" panose="02010800040101010101" pitchFamily="2" charset="-122"/>
              </a:rPr>
              <a:t>李亚鹏</a:t>
            </a:r>
            <a:r>
              <a:rPr lang="en-US" altLang="zh-CN" sz="2800" b="1" dirty="0">
                <a:solidFill>
                  <a:schemeClr val="accent2"/>
                </a:solidFill>
                <a:latin typeface="Times New Roman" panose="02020603050405020304" pitchFamily="18" charset="0"/>
              </a:rPr>
              <a:t>,10)</a:t>
            </a:r>
            <a:endParaRPr lang="en-US" altLang="zh-CN" sz="2800" b="1" dirty="0">
              <a:solidFill>
                <a:schemeClr val="accent2"/>
              </a:solidFill>
              <a:latin typeface="Times New Roman" panose="02020603050405020304" pitchFamily="18" charset="0"/>
            </a:endParaRPr>
          </a:p>
        </p:txBody>
      </p:sp>
      <p:pic>
        <p:nvPicPr>
          <p:cNvPr id="46085" name="Picture 4" descr="BD21313_"/>
          <p:cNvPicPr>
            <a:picLocks noChangeAspect="1"/>
          </p:cNvPicPr>
          <p:nvPr/>
        </p:nvPicPr>
        <p:blipFill>
          <a:blip r:embed="rId1"/>
          <a:stretch>
            <a:fillRect/>
          </a:stretch>
        </p:blipFill>
        <p:spPr>
          <a:xfrm>
            <a:off x="7812088" y="1004888"/>
            <a:ext cx="1368425" cy="120650"/>
          </a:xfrm>
          <a:prstGeom prst="rect">
            <a:avLst/>
          </a:prstGeom>
          <a:noFill/>
          <a:ln w="9525">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730250" y="1916113"/>
            <a:ext cx="7937500" cy="1368425"/>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br>
              <a:rPr kumimoji="1" lang="en-US" altLang="zh-CN" sz="2000" b="1" i="0" u="none" strike="noStrike" kern="1200" cap="none" spc="0" normalizeH="0" baseline="0" noProof="0" smtClean="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br>
            <a:r>
              <a:rPr kumimoji="1" lang="en-US" altLang="zh-CN" sz="2000" b="1" i="0" u="none" strike="noStrike" kern="1200" cap="none" spc="0" normalizeH="0" baseline="0" noProof="0" smtClean="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a:t>
            </a:r>
            <a:r>
              <a:rPr kumimoji="1" lang="en-US" altLang="zh-CN" sz="4800" b="1" i="0" u="none" strike="noStrike" kern="1200" cap="none" spc="0" normalizeH="0" baseline="0" noProof="0" smtClean="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3.4</a:t>
            </a:r>
            <a:r>
              <a:rPr kumimoji="1" lang="en-US" altLang="zh-CN" sz="4800" b="1" i="0" u="none" strike="noStrike" kern="1200" cap="none" spc="0" normalizeH="0" baseline="0" noProof="0" smtClean="0">
                <a:ln>
                  <a:noFill/>
                </a:ln>
                <a:solidFill>
                  <a:schemeClr val="tx2"/>
                </a:solidFill>
                <a:effectLst/>
                <a:uLnTx/>
                <a:uFillTx/>
                <a:latin typeface="Times New Roman" panose="02020603050405020304" pitchFamily="18" charset="0"/>
                <a:ea typeface="宋体" panose="02010600030101010101" pitchFamily="2" charset="-122"/>
                <a:cs typeface="+mn-cs"/>
              </a:rPr>
              <a:t> </a:t>
            </a:r>
            <a:r>
              <a:rPr kumimoji="1" lang="en-US" altLang="zh-CN" sz="4800" b="1" i="0" u="none" strike="noStrike" kern="1200" cap="none" spc="0" normalizeH="0" baseline="0" noProof="0" smtClean="0">
                <a:ln>
                  <a:noFill/>
                </a:ln>
                <a:solidFill>
                  <a:schemeClr val="tx2"/>
                </a:solidFill>
                <a:effectLst/>
                <a:uLnTx/>
                <a:uFillTx/>
                <a:latin typeface="Monotype Corsiva" panose="03010101010201010101" pitchFamily="66" charset="0"/>
                <a:ea typeface="宋体" panose="02010600030101010101" pitchFamily="2" charset="-122"/>
                <a:cs typeface="+mn-cs"/>
              </a:rPr>
              <a:t> </a:t>
            </a:r>
            <a:r>
              <a:rPr kumimoji="1" lang="en-US" altLang="zh-CN" sz="4800" b="1" i="0" u="none" strike="noStrike" kern="1200" cap="none" spc="0" normalizeH="0" baseline="0" noProof="0" smtClean="0">
                <a:ln>
                  <a:noFill/>
                </a:ln>
                <a:solidFill>
                  <a:srgbClr val="FF3300"/>
                </a:solidFill>
                <a:effectLst>
                  <a:outerShdw blurRad="38100" dist="38100" dir="2700000" algn="tl">
                    <a:srgbClr val="000000"/>
                  </a:outerShdw>
                </a:effectLst>
                <a:uLnTx/>
                <a:uFillTx/>
                <a:latin typeface="Monotype Corsiva" panose="03010101010201010101" pitchFamily="66" charset="0"/>
                <a:ea typeface="宋体" panose="02010600030101010101" pitchFamily="2" charset="-122"/>
                <a:cs typeface="+mn-cs"/>
              </a:rPr>
              <a:t>Quick Sort</a:t>
            </a:r>
            <a:endParaRPr kumimoji="1" lang="en-US" altLang="zh-CN" sz="4800" b="1" i="0" u="none" strike="noStrike" kern="1200" cap="none" spc="0" normalizeH="0" baseline="0" noProof="0" smtClean="0">
              <a:ln>
                <a:noFill/>
              </a:ln>
              <a:solidFill>
                <a:srgbClr val="FF3300"/>
              </a:solidFill>
              <a:effectLst>
                <a:outerShdw blurRad="38100" dist="38100" dir="2700000" algn="tl">
                  <a:srgbClr val="000000"/>
                </a:outerShdw>
              </a:effectLst>
              <a:uLnTx/>
              <a:uFillTx/>
              <a:latin typeface="Monotype Corsiva" panose="03010101010201010101" pitchFamily="66" charset="0"/>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5219700" y="-84137"/>
            <a:ext cx="39243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en-US" altLang="zh-CN"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Partition sort</a:t>
            </a:r>
            <a:endParaRPr kumimoji="1" lang="en-US" altLang="zh-CN"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pic>
        <p:nvPicPr>
          <p:cNvPr id="84996" name="Picture 3" descr="BD21313_"/>
          <p:cNvPicPr>
            <a:picLocks noChangeAspect="1"/>
          </p:cNvPicPr>
          <p:nvPr/>
        </p:nvPicPr>
        <p:blipFill>
          <a:blip r:embed="rId1"/>
          <a:stretch>
            <a:fillRect/>
          </a:stretch>
        </p:blipFill>
        <p:spPr>
          <a:xfrm>
            <a:off x="5580063" y="403225"/>
            <a:ext cx="3563937" cy="73025"/>
          </a:xfrm>
          <a:prstGeom prst="rect">
            <a:avLst/>
          </a:prstGeom>
          <a:noFill/>
          <a:ln w="9525">
            <a:noFill/>
          </a:ln>
        </p:spPr>
      </p:pic>
      <p:sp>
        <p:nvSpPr>
          <p:cNvPr id="84997" name="Text Box 4"/>
          <p:cNvSpPr txBox="1"/>
          <p:nvPr/>
        </p:nvSpPr>
        <p:spPr>
          <a:xfrm>
            <a:off x="179388" y="549275"/>
            <a:ext cx="5472112" cy="466725"/>
          </a:xfrm>
          <a:prstGeom prst="rect">
            <a:avLst/>
          </a:prstGeom>
          <a:solidFill>
            <a:srgbClr val="33CCFF"/>
          </a:solid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latin typeface="Times New Roman" panose="02020603050405020304" pitchFamily="18" charset="0"/>
              </a:rPr>
              <a:t>9    4    8    6    5    2   1   3   7  10 =</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84998" name="Oval 5"/>
          <p:cNvSpPr/>
          <p:nvPr/>
        </p:nvSpPr>
        <p:spPr>
          <a:xfrm>
            <a:off x="1619250" y="1414463"/>
            <a:ext cx="2449513" cy="576262"/>
          </a:xfrm>
          <a:prstGeom prst="ellipse">
            <a:avLst/>
          </a:prstGeom>
          <a:solidFill>
            <a:srgbClr val="33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ea typeface="华文行楷" panose="02010800040101010101" pitchFamily="2" charset="-122"/>
              </a:rPr>
              <a:t>划    分</a:t>
            </a:r>
            <a:endParaRPr lang="zh-CN" altLang="en-US" sz="2400" b="1" dirty="0">
              <a:latin typeface="Times New Roman" panose="02020603050405020304" pitchFamily="18" charset="0"/>
              <a:ea typeface="华文行楷" panose="02010800040101010101" pitchFamily="2" charset="-122"/>
            </a:endParaRPr>
          </a:p>
        </p:txBody>
      </p:sp>
      <p:sp>
        <p:nvSpPr>
          <p:cNvPr id="84999" name="AutoShape 6"/>
          <p:cNvSpPr/>
          <p:nvPr/>
        </p:nvSpPr>
        <p:spPr>
          <a:xfrm>
            <a:off x="2700338" y="1054100"/>
            <a:ext cx="287337" cy="287338"/>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5000" name="AutoShape 7"/>
          <p:cNvSpPr/>
          <p:nvPr/>
        </p:nvSpPr>
        <p:spPr>
          <a:xfrm rot="4097084">
            <a:off x="2020888" y="1819275"/>
            <a:ext cx="288925" cy="774700"/>
          </a:xfrm>
          <a:prstGeom prst="downArrow">
            <a:avLst>
              <a:gd name="adj1" fmla="val 50000"/>
              <a:gd name="adj2" fmla="val 67032"/>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5001" name="AutoShape 8"/>
          <p:cNvSpPr/>
          <p:nvPr/>
        </p:nvSpPr>
        <p:spPr>
          <a:xfrm rot="-4341378">
            <a:off x="3268663" y="1855788"/>
            <a:ext cx="288925" cy="854075"/>
          </a:xfrm>
          <a:prstGeom prst="downArrow">
            <a:avLst>
              <a:gd name="adj1" fmla="val 50000"/>
              <a:gd name="adj2" fmla="val 73901"/>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5002" name="Text Box 9"/>
          <p:cNvSpPr txBox="1"/>
          <p:nvPr/>
        </p:nvSpPr>
        <p:spPr>
          <a:xfrm>
            <a:off x="323850" y="2422525"/>
            <a:ext cx="2160588" cy="457200"/>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k</a:t>
            </a:r>
            <a:endParaRPr lang="en-US" altLang="zh-CN" sz="2400" i="1" baseline="-25000" dirty="0">
              <a:latin typeface="Times New Roman" panose="02020603050405020304" pitchFamily="18" charset="0"/>
            </a:endParaRPr>
          </a:p>
        </p:txBody>
      </p:sp>
      <p:sp>
        <p:nvSpPr>
          <p:cNvPr id="85003" name="Text Box 10"/>
          <p:cNvSpPr txBox="1"/>
          <p:nvPr/>
        </p:nvSpPr>
        <p:spPr>
          <a:xfrm>
            <a:off x="3060700" y="2493963"/>
            <a:ext cx="2160588" cy="457200"/>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k</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n</a:t>
            </a:r>
            <a:endParaRPr lang="en-US" altLang="zh-CN" sz="2400" i="1" baseline="-25000" dirty="0">
              <a:latin typeface="Times New Roman" panose="02020603050405020304" pitchFamily="18" charset="0"/>
            </a:endParaRPr>
          </a:p>
        </p:txBody>
      </p:sp>
      <p:sp>
        <p:nvSpPr>
          <p:cNvPr id="85004" name="Oval 11"/>
          <p:cNvSpPr/>
          <p:nvPr/>
        </p:nvSpPr>
        <p:spPr>
          <a:xfrm>
            <a:off x="179388" y="3141663"/>
            <a:ext cx="2449512" cy="576262"/>
          </a:xfrm>
          <a:prstGeom prst="ellipse">
            <a:avLst/>
          </a:prstGeom>
          <a:solidFill>
            <a:srgbClr val="33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ea typeface="华文行楷" panose="02010800040101010101" pitchFamily="2" charset="-122"/>
              </a:rPr>
              <a:t>递归求解</a:t>
            </a:r>
            <a:endParaRPr lang="zh-CN" altLang="en-US" sz="2400" b="1" dirty="0">
              <a:latin typeface="Times New Roman" panose="02020603050405020304" pitchFamily="18" charset="0"/>
              <a:ea typeface="华文行楷" panose="02010800040101010101" pitchFamily="2" charset="-122"/>
            </a:endParaRPr>
          </a:p>
        </p:txBody>
      </p:sp>
      <p:sp>
        <p:nvSpPr>
          <p:cNvPr id="85005" name="Oval 12"/>
          <p:cNvSpPr/>
          <p:nvPr/>
        </p:nvSpPr>
        <p:spPr>
          <a:xfrm>
            <a:off x="2916238" y="3214688"/>
            <a:ext cx="2449512" cy="576262"/>
          </a:xfrm>
          <a:prstGeom prst="ellipse">
            <a:avLst/>
          </a:prstGeom>
          <a:solidFill>
            <a:srgbClr val="33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ea typeface="华文行楷" panose="02010800040101010101" pitchFamily="2" charset="-122"/>
              </a:rPr>
              <a:t>递归求解</a:t>
            </a:r>
            <a:endParaRPr lang="zh-CN" altLang="en-US" sz="2400" b="1" dirty="0">
              <a:latin typeface="Times New Roman" panose="02020603050405020304" pitchFamily="18" charset="0"/>
              <a:ea typeface="华文行楷" panose="02010800040101010101" pitchFamily="2" charset="-122"/>
            </a:endParaRPr>
          </a:p>
        </p:txBody>
      </p:sp>
      <p:sp>
        <p:nvSpPr>
          <p:cNvPr id="85006" name="AutoShape 13"/>
          <p:cNvSpPr/>
          <p:nvPr/>
        </p:nvSpPr>
        <p:spPr>
          <a:xfrm>
            <a:off x="1331913" y="2854325"/>
            <a:ext cx="287337" cy="287338"/>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5007" name="AutoShape 14"/>
          <p:cNvSpPr/>
          <p:nvPr/>
        </p:nvSpPr>
        <p:spPr>
          <a:xfrm>
            <a:off x="3995738" y="2925763"/>
            <a:ext cx="287337" cy="287337"/>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5008" name="Text Box 15"/>
          <p:cNvSpPr txBox="1"/>
          <p:nvPr/>
        </p:nvSpPr>
        <p:spPr>
          <a:xfrm>
            <a:off x="323850" y="4078288"/>
            <a:ext cx="2160588" cy="457200"/>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a</a:t>
            </a:r>
            <a:r>
              <a:rPr lang="en-US" altLang="zh-CN" sz="2400" i="1" baseline="-25000" dirty="0">
                <a:latin typeface="Times New Roman" panose="02020603050405020304" pitchFamily="18" charset="0"/>
              </a:rPr>
              <a:t>k</a:t>
            </a:r>
            <a:endParaRPr lang="en-US" altLang="zh-CN" sz="2400" i="1" baseline="-25000" dirty="0">
              <a:latin typeface="Times New Roman" panose="02020603050405020304" pitchFamily="18" charset="0"/>
            </a:endParaRPr>
          </a:p>
        </p:txBody>
      </p:sp>
      <p:sp>
        <p:nvSpPr>
          <p:cNvPr id="85009" name="Text Box 16"/>
          <p:cNvSpPr txBox="1"/>
          <p:nvPr/>
        </p:nvSpPr>
        <p:spPr>
          <a:xfrm>
            <a:off x="3132138" y="4078288"/>
            <a:ext cx="2160587" cy="457200"/>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b</a:t>
            </a:r>
            <a:r>
              <a:rPr lang="en-US" altLang="zh-CN" sz="2400" i="1" baseline="-25000" dirty="0">
                <a:latin typeface="Times New Roman" panose="02020603050405020304" pitchFamily="18" charset="0"/>
              </a:rPr>
              <a:t>k</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b</a:t>
            </a:r>
            <a:r>
              <a:rPr lang="en-US" altLang="zh-CN" sz="2400" i="1" baseline="-25000" dirty="0">
                <a:latin typeface="Times New Roman" panose="02020603050405020304" pitchFamily="18" charset="0"/>
              </a:rPr>
              <a:t>n</a:t>
            </a:r>
            <a:endParaRPr lang="en-US" altLang="zh-CN" sz="2400" i="1" baseline="-25000" dirty="0">
              <a:latin typeface="Times New Roman" panose="02020603050405020304" pitchFamily="18" charset="0"/>
            </a:endParaRPr>
          </a:p>
        </p:txBody>
      </p:sp>
      <p:sp>
        <p:nvSpPr>
          <p:cNvPr id="85010" name="AutoShape 17"/>
          <p:cNvSpPr/>
          <p:nvPr/>
        </p:nvSpPr>
        <p:spPr>
          <a:xfrm>
            <a:off x="3995738" y="3790950"/>
            <a:ext cx="287337" cy="287338"/>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5011" name="AutoShape 18"/>
          <p:cNvSpPr/>
          <p:nvPr/>
        </p:nvSpPr>
        <p:spPr>
          <a:xfrm>
            <a:off x="1260475" y="3790950"/>
            <a:ext cx="287338" cy="287338"/>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5012" name="AutoShape 19"/>
          <p:cNvSpPr/>
          <p:nvPr/>
        </p:nvSpPr>
        <p:spPr>
          <a:xfrm rot="-4089146">
            <a:off x="1803400" y="4221163"/>
            <a:ext cx="287338" cy="1152525"/>
          </a:xfrm>
          <a:prstGeom prst="downArrow">
            <a:avLst>
              <a:gd name="adj1" fmla="val 50000"/>
              <a:gd name="adj2" fmla="val 100276"/>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5013" name="AutoShape 20"/>
          <p:cNvSpPr/>
          <p:nvPr/>
        </p:nvSpPr>
        <p:spPr>
          <a:xfrm rot="3844094">
            <a:off x="3598863" y="4306888"/>
            <a:ext cx="287337" cy="1008062"/>
          </a:xfrm>
          <a:prstGeom prst="downArrow">
            <a:avLst>
              <a:gd name="adj1" fmla="val 50000"/>
              <a:gd name="adj2" fmla="val 87707"/>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5014" name="Oval 21"/>
          <p:cNvSpPr/>
          <p:nvPr/>
        </p:nvSpPr>
        <p:spPr>
          <a:xfrm>
            <a:off x="1547813" y="5086350"/>
            <a:ext cx="2449512" cy="576263"/>
          </a:xfrm>
          <a:prstGeom prst="ellipse">
            <a:avLst/>
          </a:prstGeom>
          <a:solidFill>
            <a:srgbClr val="33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ea typeface="华文行楷" panose="02010800040101010101" pitchFamily="2" charset="-122"/>
              </a:rPr>
              <a:t>合并</a:t>
            </a:r>
            <a:endParaRPr lang="zh-CN" altLang="en-US" sz="2400" b="1" dirty="0">
              <a:latin typeface="Times New Roman" panose="02020603050405020304" pitchFamily="18" charset="0"/>
              <a:ea typeface="华文行楷" panose="02010800040101010101" pitchFamily="2" charset="-122"/>
            </a:endParaRPr>
          </a:p>
        </p:txBody>
      </p:sp>
      <p:sp>
        <p:nvSpPr>
          <p:cNvPr id="85015" name="AutoShape 22"/>
          <p:cNvSpPr/>
          <p:nvPr/>
        </p:nvSpPr>
        <p:spPr>
          <a:xfrm>
            <a:off x="2698750" y="5734050"/>
            <a:ext cx="287338" cy="287338"/>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5016" name="Text Box 23"/>
          <p:cNvSpPr txBox="1"/>
          <p:nvPr/>
        </p:nvSpPr>
        <p:spPr>
          <a:xfrm>
            <a:off x="1476375" y="6092825"/>
            <a:ext cx="2951163" cy="457200"/>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1,2,3,4,5,6,7,8,9,10</a:t>
            </a:r>
            <a:endParaRPr lang="en-US" altLang="zh-CN" sz="2400" i="1" baseline="-25000" dirty="0">
              <a:latin typeface="Times New Roman" panose="02020603050405020304" pitchFamily="18" charset="0"/>
            </a:endParaRPr>
          </a:p>
        </p:txBody>
      </p:sp>
      <p:grpSp>
        <p:nvGrpSpPr>
          <p:cNvPr id="85017" name="Group 31"/>
          <p:cNvGrpSpPr/>
          <p:nvPr/>
        </p:nvGrpSpPr>
        <p:grpSpPr>
          <a:xfrm>
            <a:off x="323850" y="2420938"/>
            <a:ext cx="4968875" cy="2112962"/>
            <a:chOff x="340" y="1662"/>
            <a:chExt cx="3130" cy="1331"/>
          </a:xfrm>
        </p:grpSpPr>
        <p:sp>
          <p:nvSpPr>
            <p:cNvPr id="85019" name="Text Box 32"/>
            <p:cNvSpPr txBox="1"/>
            <p:nvPr/>
          </p:nvSpPr>
          <p:spPr>
            <a:xfrm>
              <a:off x="340" y="1662"/>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4,6,5,2,1,3</a:t>
              </a:r>
              <a:endParaRPr lang="en-US" altLang="zh-CN" sz="2400" i="1" baseline="-25000" dirty="0">
                <a:latin typeface="Times New Roman" panose="02020603050405020304" pitchFamily="18" charset="0"/>
              </a:endParaRPr>
            </a:p>
          </p:txBody>
        </p:sp>
        <p:sp>
          <p:nvSpPr>
            <p:cNvPr id="85020" name="Text Box 33"/>
            <p:cNvSpPr txBox="1"/>
            <p:nvPr/>
          </p:nvSpPr>
          <p:spPr>
            <a:xfrm>
              <a:off x="2064" y="1707"/>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9,8,7,10</a:t>
              </a:r>
              <a:endParaRPr lang="en-US" altLang="zh-CN" sz="2400" i="1" baseline="-25000" dirty="0">
                <a:latin typeface="Times New Roman" panose="02020603050405020304" pitchFamily="18" charset="0"/>
              </a:endParaRPr>
            </a:p>
          </p:txBody>
        </p:sp>
        <p:sp>
          <p:nvSpPr>
            <p:cNvPr id="85021" name="Text Box 34"/>
            <p:cNvSpPr txBox="1"/>
            <p:nvPr/>
          </p:nvSpPr>
          <p:spPr>
            <a:xfrm>
              <a:off x="340" y="2705"/>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1,2,3,4,5,6</a:t>
              </a:r>
              <a:endParaRPr lang="en-US" altLang="zh-CN" sz="2400" i="1" baseline="-25000" dirty="0">
                <a:latin typeface="Times New Roman" panose="02020603050405020304" pitchFamily="18" charset="0"/>
              </a:endParaRPr>
            </a:p>
          </p:txBody>
        </p:sp>
        <p:sp>
          <p:nvSpPr>
            <p:cNvPr id="85022" name="Text Box 35"/>
            <p:cNvSpPr txBox="1"/>
            <p:nvPr/>
          </p:nvSpPr>
          <p:spPr>
            <a:xfrm>
              <a:off x="2109" y="2705"/>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7,8,9,10</a:t>
              </a:r>
              <a:endParaRPr lang="en-US" altLang="zh-CN" sz="2400" i="1" baseline="-25000" dirty="0">
                <a:latin typeface="Times New Roman" panose="02020603050405020304" pitchFamily="18" charset="0"/>
              </a:endParaRPr>
            </a:p>
          </p:txBody>
        </p:sp>
      </p:grpSp>
      <p:sp>
        <p:nvSpPr>
          <p:cNvPr id="85018" name="Text Box 39"/>
          <p:cNvSpPr txBox="1"/>
          <p:nvPr/>
        </p:nvSpPr>
        <p:spPr>
          <a:xfrm>
            <a:off x="5724525" y="765175"/>
            <a:ext cx="3311525" cy="59340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0000"/>
                </a:solidFill>
                <a:latin typeface="Times New Roman" panose="02020603050405020304" pitchFamily="18" charset="0"/>
                <a:ea typeface="华文行楷" panose="02010800040101010101" pitchFamily="2" charset="-122"/>
              </a:rPr>
              <a:t>基本思想</a:t>
            </a:r>
            <a:endParaRPr lang="zh-CN" altLang="en-US" sz="2400" b="1" dirty="0">
              <a:solidFill>
                <a:srgbClr val="FF0000"/>
              </a:solidFill>
              <a:latin typeface="Times New Roman" panose="02020603050405020304" pitchFamily="18" charset="0"/>
              <a:ea typeface="华文行楷" panose="02010800040101010101" pitchFamily="2" charset="-122"/>
            </a:endParaRPr>
          </a:p>
          <a:p>
            <a:pPr marL="0" lvl="0" indent="0" eaLnBrk="1" hangingPunct="1">
              <a:spcBef>
                <a:spcPct val="50000"/>
              </a:spcBef>
              <a:buNone/>
            </a:pPr>
            <a:r>
              <a:rPr lang="en-US" altLang="zh-CN" sz="2400" dirty="0">
                <a:latin typeface="Times New Roman" panose="02020603050405020304" pitchFamily="18" charset="0"/>
              </a:rPr>
              <a:t>Divide</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0" lvl="0" indent="0" eaLnBrk="1" hangingPunct="1">
              <a:spcBef>
                <a:spcPct val="50000"/>
              </a:spcBef>
              <a:buNone/>
            </a:pPr>
            <a:r>
              <a:rPr lang="zh-CN" altLang="en-US" sz="2400" b="1" dirty="0">
                <a:latin typeface="Times New Roman" panose="02020603050405020304" pitchFamily="18" charset="0"/>
                <a:ea typeface="华文行楷" panose="02010800040101010101" pitchFamily="2" charset="-122"/>
              </a:rPr>
              <a:t>确定一个划分标准</a:t>
            </a:r>
            <a:r>
              <a:rPr lang="en-US" altLang="zh-CN" sz="2400" i="1" dirty="0">
                <a:latin typeface="Times New Roman" panose="02020603050405020304" pitchFamily="18" charset="0"/>
              </a:rPr>
              <a:t>x</a:t>
            </a:r>
            <a:r>
              <a:rPr lang="zh-CN" altLang="en-US" sz="2400" dirty="0">
                <a:latin typeface="Times New Roman" panose="02020603050405020304" pitchFamily="18" charset="0"/>
              </a:rPr>
              <a:t>，</a:t>
            </a:r>
            <a:r>
              <a:rPr lang="zh-CN" altLang="en-US" sz="2400" b="1" dirty="0">
                <a:latin typeface="Times New Roman" panose="02020603050405020304" pitchFamily="18" charset="0"/>
                <a:ea typeface="华文行楷" panose="02010800040101010101" pitchFamily="2" charset="-122"/>
              </a:rPr>
              <a:t>将数组中小于</a:t>
            </a:r>
            <a:r>
              <a:rPr lang="en-US" altLang="zh-CN" sz="2400" i="1" dirty="0">
                <a:latin typeface="Times New Roman" panose="02020603050405020304" pitchFamily="18" charset="0"/>
              </a:rPr>
              <a:t>x</a:t>
            </a:r>
            <a:r>
              <a:rPr lang="zh-CN" altLang="en-US" sz="2400" b="1" dirty="0">
                <a:latin typeface="Times New Roman" panose="02020603050405020304" pitchFamily="18" charset="0"/>
                <a:ea typeface="华文行楷" panose="02010800040101010101" pitchFamily="2" charset="-122"/>
              </a:rPr>
              <a:t>的元素放到数组的前面部分，大于</a:t>
            </a:r>
            <a:r>
              <a:rPr lang="en-US" altLang="zh-CN" sz="2400" i="1" dirty="0">
                <a:latin typeface="Times New Roman" panose="02020603050405020304" pitchFamily="18" charset="0"/>
              </a:rPr>
              <a:t>x</a:t>
            </a:r>
            <a:r>
              <a:rPr lang="zh-CN" altLang="en-US" sz="2400" b="1" dirty="0">
                <a:latin typeface="Times New Roman" panose="02020603050405020304" pitchFamily="18" charset="0"/>
                <a:ea typeface="华文行楷" panose="02010800040101010101" pitchFamily="2" charset="-122"/>
              </a:rPr>
              <a:t>的元素放到数组的后面部分，并返回一个划分</a:t>
            </a:r>
            <a:r>
              <a:rPr lang="en-US" altLang="zh-CN" sz="2400" i="1" dirty="0">
                <a:latin typeface="Times New Roman" panose="02020603050405020304" pitchFamily="18" charset="0"/>
              </a:rPr>
              <a:t>k</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0" lvl="0" indent="0" eaLnBrk="1" hangingPunct="1">
              <a:spcBef>
                <a:spcPct val="50000"/>
              </a:spcBef>
              <a:buNone/>
            </a:pPr>
            <a:r>
              <a:rPr lang="en-US" altLang="zh-CN" sz="2400" dirty="0">
                <a:latin typeface="Times New Roman" panose="02020603050405020304" pitchFamily="18" charset="0"/>
              </a:rPr>
              <a:t>Conquer</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0" lvl="0" indent="0" eaLnBrk="1" hangingPunct="1">
              <a:spcBef>
                <a:spcPct val="50000"/>
              </a:spcBef>
              <a:buNone/>
            </a:pPr>
            <a:r>
              <a:rPr lang="zh-CN" altLang="en-US" sz="2400" b="1" dirty="0">
                <a:latin typeface="Times New Roman" panose="02020603050405020304" pitchFamily="18" charset="0"/>
                <a:ea typeface="华文行楷" panose="02010800040101010101" pitchFamily="2" charset="-122"/>
              </a:rPr>
              <a:t>递归调用算法将</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a:t>
            </a:r>
            <a:r>
              <a:rPr lang="zh-CN" altLang="en-US" sz="2400" b="1" dirty="0">
                <a:latin typeface="Times New Roman" panose="02020603050405020304" pitchFamily="18" charset="0"/>
                <a:ea typeface="华文行楷" panose="02010800040101010101" pitchFamily="2" charset="-122"/>
              </a:rPr>
              <a:t>和</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+1,…,</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r>
              <a:rPr lang="zh-CN" altLang="en-US" sz="2400" b="1" dirty="0">
                <a:latin typeface="Times New Roman" panose="02020603050405020304" pitchFamily="18" charset="0"/>
                <a:ea typeface="华文行楷" panose="02010800040101010101" pitchFamily="2" charset="-122"/>
              </a:rPr>
              <a:t>求解</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0" lvl="0" indent="0" eaLnBrk="1" hangingPunct="1">
              <a:spcBef>
                <a:spcPct val="50000"/>
              </a:spcBef>
              <a:buNone/>
            </a:pPr>
            <a:r>
              <a:rPr lang="en-US" altLang="zh-CN" sz="2400" dirty="0">
                <a:latin typeface="Times New Roman" panose="02020603050405020304" pitchFamily="18" charset="0"/>
              </a:rPr>
              <a:t>Combine</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0" lvl="0" indent="0" eaLnBrk="1" hangingPunct="1">
              <a:spcBef>
                <a:spcPct val="50000"/>
              </a:spcBef>
              <a:buNone/>
            </a:pPr>
            <a:r>
              <a:rPr lang="zh-CN" altLang="en-US" sz="2400" b="1" dirty="0">
                <a:latin typeface="Times New Roman" panose="02020603050405020304" pitchFamily="18" charset="0"/>
                <a:ea typeface="华文行楷" panose="02010800040101010101" pitchFamily="2" charset="-122"/>
              </a:rPr>
              <a:t>无操作</a:t>
            </a:r>
            <a:endParaRPr lang="zh-CN" altLang="en-US" sz="2400" b="1" dirty="0">
              <a:latin typeface="Times New Roman" panose="02020603050405020304" pitchFamily="18" charset="0"/>
              <a:ea typeface="华文行楷"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3924300" y="-84137"/>
            <a:ext cx="52197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en-US" altLang="zh-CN" sz="4000" b="1" i="0" u="none" strike="noStrike" kern="1200" cap="none" spc="0" normalizeH="0" baseline="0" noProof="0" dirty="0" err="1" smtClean="0">
                <a:ln>
                  <a:noFill/>
                </a:ln>
                <a:solidFill>
                  <a:srgbClr val="99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PartitionSort</a:t>
            </a:r>
            <a:r>
              <a:rPr kumimoji="1" lang="zh-CN" altLang="en-US" sz="4000" b="1" i="0" u="none" strike="noStrike" kern="1200" cap="none" spc="0" normalizeH="0" baseline="0" noProof="0" dirty="0" smtClean="0">
                <a:ln>
                  <a:noFill/>
                </a:ln>
                <a:solidFill>
                  <a:srgbClr val="99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算法框架</a:t>
            </a:r>
            <a:endParaRPr kumimoji="1" lang="zh-CN" altLang="en-US" sz="4000" b="1" i="0" u="none" strike="noStrike" kern="1200" cap="none" spc="0" normalizeH="0" baseline="0" noProof="0" dirty="0" smtClean="0">
              <a:ln>
                <a:noFill/>
              </a:ln>
              <a:solidFill>
                <a:srgbClr val="99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pic>
        <p:nvPicPr>
          <p:cNvPr id="86020" name="Picture 3" descr="BD21313_"/>
          <p:cNvPicPr>
            <a:picLocks noChangeAspect="1"/>
          </p:cNvPicPr>
          <p:nvPr/>
        </p:nvPicPr>
        <p:blipFill>
          <a:blip r:embed="rId1"/>
          <a:stretch>
            <a:fillRect/>
          </a:stretch>
        </p:blipFill>
        <p:spPr>
          <a:xfrm>
            <a:off x="5580063" y="403225"/>
            <a:ext cx="3563937" cy="73025"/>
          </a:xfrm>
          <a:prstGeom prst="rect">
            <a:avLst/>
          </a:prstGeom>
          <a:noFill/>
          <a:ln w="9525">
            <a:noFill/>
          </a:ln>
        </p:spPr>
      </p:pic>
      <p:sp>
        <p:nvSpPr>
          <p:cNvPr id="86021" name="Text Box 30"/>
          <p:cNvSpPr txBox="1"/>
          <p:nvPr/>
        </p:nvSpPr>
        <p:spPr>
          <a:xfrm>
            <a:off x="395288" y="836613"/>
            <a:ext cx="8208962" cy="48926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lnSpc>
                <a:spcPct val="150000"/>
              </a:lnSpc>
              <a:spcBef>
                <a:spcPct val="50000"/>
              </a:spcBef>
              <a:buNone/>
            </a:pPr>
            <a:r>
              <a:rPr lang="en-US" altLang="zh-CN" sz="2400" b="1" dirty="0">
                <a:solidFill>
                  <a:srgbClr val="FF0000"/>
                </a:solidFill>
                <a:latin typeface="Times New Roman" panose="02020603050405020304" pitchFamily="18" charset="0"/>
              </a:rPr>
              <a:t>PartitionSort(</a:t>
            </a:r>
            <a:r>
              <a:rPr lang="en-US" altLang="zh-CN" sz="2400" b="1" i="1" dirty="0">
                <a:solidFill>
                  <a:srgbClr val="FF0000"/>
                </a:solidFill>
                <a:latin typeface="Times New Roman" panose="02020603050405020304" pitchFamily="18" charset="0"/>
              </a:rPr>
              <a:t>A</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i</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j</a:t>
            </a:r>
            <a:r>
              <a:rPr lang="en-US" altLang="zh-CN" sz="2400" b="1" dirty="0">
                <a:solidFill>
                  <a:srgbClr val="FF0000"/>
                </a:solidFill>
                <a:latin typeface="Times New Roman" panose="02020603050405020304" pitchFamily="18" charset="0"/>
              </a:rPr>
              <a:t>)</a:t>
            </a:r>
            <a:endParaRPr lang="en-US" altLang="zh-CN" sz="2400" b="1" dirty="0">
              <a:solidFill>
                <a:srgbClr val="FF0000"/>
              </a:solidFill>
              <a:latin typeface="Times New Roman" panose="02020603050405020304" pitchFamily="18" charset="0"/>
            </a:endParaRPr>
          </a:p>
          <a:p>
            <a:pPr marL="457200" lvl="0" indent="-457200" eaLnBrk="1" hangingPunct="1">
              <a:lnSpc>
                <a:spcPct val="150000"/>
              </a:lnSpc>
              <a:spcBef>
                <a:spcPct val="0"/>
              </a:spcBef>
              <a:buNone/>
            </a:pPr>
            <a:r>
              <a:rPr lang="en-US" altLang="zh-CN" sz="2400" b="1" dirty="0">
                <a:solidFill>
                  <a:srgbClr val="FF0000"/>
                </a:solidFill>
                <a:latin typeface="Times New Roman" panose="02020603050405020304" pitchFamily="18" charset="0"/>
              </a:rPr>
              <a:t>Input:    </a:t>
            </a:r>
            <a:r>
              <a:rPr lang="en-US" altLang="zh-CN" sz="2400" b="1" i="1" dirty="0">
                <a:solidFill>
                  <a:srgbClr val="FF0000"/>
                </a:solidFill>
                <a:latin typeface="Times New Roman" panose="02020603050405020304" pitchFamily="18" charset="0"/>
              </a:rPr>
              <a:t>A</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i</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j</a:t>
            </a:r>
            <a:r>
              <a:rPr lang="en-US" altLang="zh-CN" sz="2400" b="1" dirty="0">
                <a:solidFill>
                  <a:srgbClr val="FF0000"/>
                </a:solidFill>
                <a:latin typeface="Times New Roman" panose="02020603050405020304" pitchFamily="18" charset="0"/>
              </a:rPr>
              <a:t>], </a:t>
            </a:r>
            <a:r>
              <a:rPr lang="en-US" altLang="zh-CN" sz="2400" b="1" i="1" dirty="0">
                <a:solidFill>
                  <a:srgbClr val="FF0000"/>
                </a:solidFill>
                <a:latin typeface="Times New Roman" panose="02020603050405020304" pitchFamily="18" charset="0"/>
              </a:rPr>
              <a:t>x</a:t>
            </a:r>
            <a:endParaRPr lang="en-US" altLang="zh-CN" sz="2400" b="1" i="1" dirty="0">
              <a:solidFill>
                <a:srgbClr val="FF0000"/>
              </a:solidFill>
              <a:latin typeface="Times New Roman" panose="02020603050405020304" pitchFamily="18" charset="0"/>
            </a:endParaRPr>
          </a:p>
          <a:p>
            <a:pPr marL="457200" lvl="0" indent="-457200" eaLnBrk="1" hangingPunct="1">
              <a:lnSpc>
                <a:spcPct val="150000"/>
              </a:lnSpc>
              <a:spcBef>
                <a:spcPct val="0"/>
              </a:spcBef>
              <a:buNone/>
            </a:pPr>
            <a:r>
              <a:rPr lang="en-US" altLang="zh-CN" sz="2400" b="1" dirty="0">
                <a:solidFill>
                  <a:srgbClr val="FF0000"/>
                </a:solidFill>
                <a:latin typeface="Times New Roman" panose="02020603050405020304" pitchFamily="18" charset="0"/>
              </a:rPr>
              <a:t>Output: </a:t>
            </a:r>
            <a:r>
              <a:rPr lang="zh-CN" altLang="en-US" sz="2400" b="1" dirty="0">
                <a:solidFill>
                  <a:srgbClr val="FF0000"/>
                </a:solidFill>
                <a:latin typeface="Times New Roman" panose="02020603050405020304" pitchFamily="18" charset="0"/>
                <a:ea typeface="华文行楷" panose="02010800040101010101" pitchFamily="2" charset="-122"/>
              </a:rPr>
              <a:t>排序后的</a:t>
            </a:r>
            <a:r>
              <a:rPr lang="en-US" altLang="zh-CN" sz="2400" b="1" i="1" dirty="0">
                <a:solidFill>
                  <a:srgbClr val="FF0000"/>
                </a:solidFill>
                <a:latin typeface="Times New Roman" panose="02020603050405020304" pitchFamily="18" charset="0"/>
              </a:rPr>
              <a:t>A</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i</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j</a:t>
            </a:r>
            <a:r>
              <a:rPr lang="en-US" altLang="zh-CN" sz="2400" b="1" dirty="0">
                <a:solidFill>
                  <a:srgbClr val="FF0000"/>
                </a:solidFill>
                <a:latin typeface="Times New Roman" panose="02020603050405020304" pitchFamily="18" charset="0"/>
              </a:rPr>
              <a:t>]</a:t>
            </a:r>
            <a:endParaRPr lang="en-US" altLang="zh-CN" sz="2400" b="1" dirty="0">
              <a:solidFill>
                <a:srgbClr val="FF0000"/>
              </a:solidFill>
              <a:latin typeface="Times New Roman" panose="02020603050405020304" pitchFamily="18" charset="0"/>
            </a:endParaRPr>
          </a:p>
          <a:p>
            <a:pPr marL="457200" lvl="0" indent="-457200" eaLnBrk="1" hangingPunct="1">
              <a:lnSpc>
                <a:spcPct val="150000"/>
              </a:lnSpc>
              <a:spcBef>
                <a:spcPct val="0"/>
              </a:spcBef>
              <a:buAutoNum type="arabicPeriod"/>
            </a:pPr>
            <a:r>
              <a:rPr lang="zh-CN" altLang="en-US" sz="2400" b="1" dirty="0">
                <a:solidFill>
                  <a:schemeClr val="accent2"/>
                </a:solidFill>
                <a:latin typeface="Times New Roman" panose="02020603050405020304" pitchFamily="18" charset="0"/>
                <a:ea typeface="华文行楷" panose="02010800040101010101" pitchFamily="2" charset="-122"/>
              </a:rPr>
              <a:t>选择划分元素</a:t>
            </a:r>
            <a:r>
              <a:rPr lang="en-US" altLang="zh-CN" sz="2400" b="1" i="1" dirty="0">
                <a:solidFill>
                  <a:schemeClr val="accent2"/>
                </a:solidFill>
                <a:latin typeface="Times New Roman" panose="02020603050405020304" pitchFamily="18" charset="0"/>
              </a:rPr>
              <a:t>x</a:t>
            </a:r>
            <a:r>
              <a:rPr lang="en-US" altLang="zh-CN" sz="2400" b="1" dirty="0">
                <a:solidFill>
                  <a:schemeClr val="accent2"/>
                </a:solidFill>
                <a:latin typeface="Times New Roman" panose="02020603050405020304" pitchFamily="18" charset="0"/>
              </a:rPr>
              <a:t>;</a:t>
            </a:r>
            <a:endParaRPr lang="en-US" altLang="zh-CN" sz="2400" b="1" dirty="0">
              <a:solidFill>
                <a:schemeClr val="accent2"/>
              </a:solidFill>
              <a:latin typeface="Times New Roman" panose="02020603050405020304" pitchFamily="18" charset="0"/>
            </a:endParaRPr>
          </a:p>
          <a:p>
            <a:pPr marL="457200" lvl="0" indent="-457200" eaLnBrk="1" hangingPunct="1">
              <a:lnSpc>
                <a:spcPct val="150000"/>
              </a:lnSpc>
              <a:spcBef>
                <a:spcPct val="0"/>
              </a:spcBef>
              <a:buAutoNum type="arabicPeriod"/>
            </a:pPr>
            <a:r>
              <a:rPr lang="en-US" altLang="zh-CN" sz="2400" b="1" i="1" dirty="0">
                <a:solidFill>
                  <a:schemeClr val="accent2"/>
                </a:solidFill>
                <a:latin typeface="Times New Roman" panose="02020603050405020304" pitchFamily="18" charset="0"/>
              </a:rPr>
              <a:t>k=</a:t>
            </a:r>
            <a:r>
              <a:rPr lang="en-US" altLang="zh-CN" sz="2400" b="1" dirty="0">
                <a:solidFill>
                  <a:schemeClr val="accent2"/>
                </a:solidFill>
                <a:latin typeface="Times New Roman" panose="02020603050405020304" pitchFamily="18" charset="0"/>
              </a:rPr>
              <a:t>partition(</a:t>
            </a:r>
            <a:r>
              <a:rPr lang="en-US" altLang="zh-CN" sz="2400" b="1" i="1" dirty="0">
                <a:solidFill>
                  <a:schemeClr val="accent2"/>
                </a:solidFill>
                <a:latin typeface="Times New Roman" panose="02020603050405020304" pitchFamily="18" charset="0"/>
              </a:rPr>
              <a:t>A,i,j,x</a:t>
            </a:r>
            <a:r>
              <a:rPr lang="en-US" altLang="zh-CN" sz="2400" b="1" dirty="0">
                <a:solidFill>
                  <a:schemeClr val="accent2"/>
                </a:solidFill>
                <a:latin typeface="Times New Roman" panose="02020603050405020304" pitchFamily="18" charset="0"/>
              </a:rPr>
              <a:t>);</a:t>
            </a:r>
            <a:r>
              <a:rPr lang="en-US" altLang="zh-CN" sz="2400" b="1" i="1" dirty="0">
                <a:solidFill>
                  <a:schemeClr val="accent2"/>
                </a:solidFill>
                <a:latin typeface="Times New Roman" panose="02020603050405020304" pitchFamily="18" charset="0"/>
              </a:rPr>
              <a:t>              </a:t>
            </a:r>
            <a:r>
              <a:rPr lang="en-US" altLang="zh-CN" sz="2400" b="1" dirty="0">
                <a:solidFill>
                  <a:schemeClr val="accent2"/>
                </a:solidFill>
                <a:latin typeface="Times New Roman" panose="02020603050405020304" pitchFamily="18" charset="0"/>
              </a:rPr>
              <a:t>//</a:t>
            </a:r>
            <a:r>
              <a:rPr lang="zh-CN" altLang="en-US" sz="2400" b="1" dirty="0">
                <a:solidFill>
                  <a:schemeClr val="accent2"/>
                </a:solidFill>
                <a:latin typeface="Times New Roman" panose="02020603050405020304" pitchFamily="18" charset="0"/>
              </a:rPr>
              <a:t>用</a:t>
            </a:r>
            <a:r>
              <a:rPr lang="en-US" altLang="zh-CN" sz="2400" b="1" i="1" dirty="0">
                <a:solidFill>
                  <a:schemeClr val="accent2"/>
                </a:solidFill>
                <a:latin typeface="Times New Roman" panose="02020603050405020304" pitchFamily="18" charset="0"/>
              </a:rPr>
              <a:t>x</a:t>
            </a:r>
            <a:r>
              <a:rPr lang="zh-CN" altLang="en-US" sz="2400" b="1" dirty="0">
                <a:solidFill>
                  <a:schemeClr val="accent2"/>
                </a:solidFill>
                <a:latin typeface="Times New Roman" panose="02020603050405020304" pitchFamily="18" charset="0"/>
              </a:rPr>
              <a:t>完成划分</a:t>
            </a:r>
            <a:endParaRPr lang="zh-CN" altLang="en-US" sz="2400" b="1" dirty="0">
              <a:solidFill>
                <a:schemeClr val="accent2"/>
              </a:solidFill>
              <a:latin typeface="Times New Roman" panose="02020603050405020304" pitchFamily="18" charset="0"/>
            </a:endParaRPr>
          </a:p>
          <a:p>
            <a:pPr marL="457200" lvl="0" indent="-457200" eaLnBrk="1" hangingPunct="1">
              <a:lnSpc>
                <a:spcPct val="150000"/>
              </a:lnSpc>
              <a:spcBef>
                <a:spcPct val="0"/>
              </a:spcBef>
              <a:buAutoNum type="arabicPeriod"/>
            </a:pPr>
            <a:r>
              <a:rPr lang="en-US" altLang="zh-CN" sz="2400" b="1" dirty="0">
                <a:solidFill>
                  <a:schemeClr val="accent2"/>
                </a:solidFill>
                <a:latin typeface="Times New Roman" panose="02020603050405020304" pitchFamily="18" charset="0"/>
              </a:rPr>
              <a:t>partitionSort(</a:t>
            </a:r>
            <a:r>
              <a:rPr lang="en-US" altLang="zh-CN" sz="2400" b="1" i="1" dirty="0">
                <a:solidFill>
                  <a:schemeClr val="accent2"/>
                </a:solidFill>
                <a:latin typeface="Times New Roman" panose="02020603050405020304" pitchFamily="18" charset="0"/>
              </a:rPr>
              <a:t>A,i,k-1</a:t>
            </a:r>
            <a:r>
              <a:rPr lang="en-US" altLang="zh-CN" sz="2400" b="1" dirty="0">
                <a:solidFill>
                  <a:schemeClr val="accent2"/>
                </a:solidFill>
                <a:latin typeface="Times New Roman" panose="02020603050405020304" pitchFamily="18" charset="0"/>
              </a:rPr>
              <a:t>);             //</a:t>
            </a:r>
            <a:r>
              <a:rPr lang="zh-CN" altLang="en-US" sz="2400" b="1" dirty="0">
                <a:solidFill>
                  <a:schemeClr val="accent2"/>
                </a:solidFill>
                <a:latin typeface="Times New Roman" panose="02020603050405020304" pitchFamily="18" charset="0"/>
              </a:rPr>
              <a:t>递归求解子问题</a:t>
            </a:r>
            <a:endParaRPr lang="zh-CN" altLang="en-US" sz="2400" b="1" dirty="0">
              <a:solidFill>
                <a:schemeClr val="accent2"/>
              </a:solidFill>
              <a:latin typeface="Times New Roman" panose="02020603050405020304" pitchFamily="18" charset="0"/>
            </a:endParaRPr>
          </a:p>
          <a:p>
            <a:pPr marL="457200" lvl="0" indent="-457200" eaLnBrk="1" hangingPunct="1">
              <a:lnSpc>
                <a:spcPct val="150000"/>
              </a:lnSpc>
              <a:spcBef>
                <a:spcPct val="0"/>
              </a:spcBef>
              <a:buAutoNum type="arabicPeriod"/>
            </a:pPr>
            <a:r>
              <a:rPr lang="en-US" altLang="zh-CN" sz="2400" b="1" dirty="0">
                <a:solidFill>
                  <a:schemeClr val="accent2"/>
                </a:solidFill>
                <a:latin typeface="Times New Roman" panose="02020603050405020304" pitchFamily="18" charset="0"/>
              </a:rPr>
              <a:t>partitionSort(</a:t>
            </a:r>
            <a:r>
              <a:rPr lang="en-US" altLang="zh-CN" sz="2400" b="1" i="1" dirty="0">
                <a:solidFill>
                  <a:schemeClr val="accent2"/>
                </a:solidFill>
                <a:latin typeface="Times New Roman" panose="02020603050405020304" pitchFamily="18" charset="0"/>
              </a:rPr>
              <a:t>A,k</a:t>
            </a:r>
            <a:r>
              <a:rPr lang="en-US" altLang="zh-CN" sz="2400" b="1" dirty="0">
                <a:solidFill>
                  <a:schemeClr val="accent2"/>
                </a:solidFill>
                <a:latin typeface="Times New Roman" panose="02020603050405020304" pitchFamily="18" charset="0"/>
              </a:rPr>
              <a:t>+1</a:t>
            </a:r>
            <a:r>
              <a:rPr lang="en-US" altLang="zh-CN" sz="2400" b="1" i="1" dirty="0">
                <a:solidFill>
                  <a:schemeClr val="accent2"/>
                </a:solidFill>
                <a:latin typeface="Times New Roman" panose="02020603050405020304" pitchFamily="18" charset="0"/>
              </a:rPr>
              <a:t>,j</a:t>
            </a:r>
            <a:r>
              <a:rPr lang="en-US" altLang="zh-CN" sz="2400" b="1" dirty="0">
                <a:solidFill>
                  <a:schemeClr val="accent2"/>
                </a:solidFill>
                <a:latin typeface="Times New Roman" panose="02020603050405020304" pitchFamily="18" charset="0"/>
              </a:rPr>
              <a:t>);</a:t>
            </a:r>
            <a:endParaRPr lang="en-US" altLang="zh-CN" sz="2400" b="1" dirty="0">
              <a:solidFill>
                <a:schemeClr val="accent2"/>
              </a:solidFill>
              <a:latin typeface="Times New Roman" panose="02020603050405020304" pitchFamily="18" charset="0"/>
            </a:endParaRPr>
          </a:p>
          <a:p>
            <a:pPr marL="457200" lvl="0" indent="-457200" eaLnBrk="1" hangingPunct="1">
              <a:lnSpc>
                <a:spcPct val="150000"/>
              </a:lnSpc>
              <a:spcBef>
                <a:spcPct val="0"/>
              </a:spcBef>
              <a:buNone/>
            </a:pPr>
            <a:r>
              <a:rPr lang="en-US" altLang="zh-CN" sz="2400" b="1" dirty="0">
                <a:solidFill>
                  <a:schemeClr val="accent2"/>
                </a:solidFill>
                <a:latin typeface="Times New Roman" panose="02020603050405020304" pitchFamily="18" charset="0"/>
              </a:rPr>
              <a:t>                                                     //</a:t>
            </a:r>
            <a:r>
              <a:rPr lang="zh-CN" altLang="en-US" sz="2400" b="1" dirty="0">
                <a:solidFill>
                  <a:schemeClr val="accent2"/>
                </a:solidFill>
                <a:latin typeface="Times New Roman" panose="02020603050405020304" pitchFamily="18" charset="0"/>
              </a:rPr>
              <a:t>无需额外的合并操作</a:t>
            </a:r>
            <a:endParaRPr lang="zh-CN" altLang="en-US" sz="2400" b="1" dirty="0">
              <a:solidFill>
                <a:schemeClr val="accent2"/>
              </a:solidFill>
              <a:latin typeface="Times New Roman" panose="02020603050405020304" pitchFamily="18" charset="0"/>
            </a:endParaRPr>
          </a:p>
          <a:p>
            <a:pPr marL="457200" lvl="0" indent="-457200" algn="ctr" eaLnBrk="1" hangingPunct="1">
              <a:spcBef>
                <a:spcPct val="0"/>
              </a:spcBef>
              <a:buNone/>
            </a:pPr>
            <a:r>
              <a:rPr lang="zh-CN" altLang="en-US" sz="2400" b="1" dirty="0">
                <a:solidFill>
                  <a:srgbClr val="FF0000"/>
                </a:solidFill>
                <a:latin typeface="Times New Roman" panose="02020603050405020304" pitchFamily="18" charset="0"/>
              </a:rPr>
              <a:t>              </a:t>
            </a:r>
            <a:endParaRPr lang="zh-CN" altLang="en-US" sz="2400" b="1" dirty="0">
              <a:solidFill>
                <a:srgbClr val="FF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p:nvPr/>
        </p:nvSpPr>
        <p:spPr>
          <a:xfrm>
            <a:off x="6084888" y="131763"/>
            <a:ext cx="2986087" cy="63341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4000" b="1" dirty="0">
                <a:solidFill>
                  <a:srgbClr val="663300"/>
                </a:solidFill>
                <a:latin typeface="Times New Roman" panose="02020603050405020304" pitchFamily="18" charset="0"/>
                <a:ea typeface="华文行楷" panose="02010800040101010101" pitchFamily="2" charset="-122"/>
              </a:rPr>
              <a:t>Divide</a:t>
            </a:r>
            <a:endParaRPr lang="en-US" altLang="zh-CN" sz="4000" b="1" dirty="0">
              <a:solidFill>
                <a:srgbClr val="663300"/>
              </a:solidFill>
              <a:latin typeface="Times New Roman" panose="02020603050405020304" pitchFamily="18" charset="0"/>
              <a:ea typeface="华文行楷" panose="02010800040101010101" pitchFamily="2" charset="-122"/>
            </a:endParaRPr>
          </a:p>
        </p:txBody>
      </p:sp>
      <p:sp>
        <p:nvSpPr>
          <p:cNvPr id="87044" name="Rectangle 4"/>
          <p:cNvSpPr/>
          <p:nvPr/>
        </p:nvSpPr>
        <p:spPr>
          <a:xfrm>
            <a:off x="3103563" y="27813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pic>
        <p:nvPicPr>
          <p:cNvPr id="87045" name="Picture 5" descr="BD21313_"/>
          <p:cNvPicPr>
            <a:picLocks noChangeAspect="1"/>
          </p:cNvPicPr>
          <p:nvPr/>
        </p:nvPicPr>
        <p:blipFill>
          <a:blip r:embed="rId1"/>
          <a:stretch>
            <a:fillRect/>
          </a:stretch>
        </p:blipFill>
        <p:spPr>
          <a:xfrm>
            <a:off x="4892675" y="765175"/>
            <a:ext cx="4251325" cy="142875"/>
          </a:xfrm>
          <a:prstGeom prst="rect">
            <a:avLst/>
          </a:prstGeom>
          <a:noFill/>
          <a:ln w="9525">
            <a:noFill/>
          </a:ln>
        </p:spPr>
      </p:pic>
      <p:sp>
        <p:nvSpPr>
          <p:cNvPr id="87046" name="Text Box 7"/>
          <p:cNvSpPr txBox="1"/>
          <p:nvPr/>
        </p:nvSpPr>
        <p:spPr>
          <a:xfrm>
            <a:off x="323850" y="1052513"/>
            <a:ext cx="5472113" cy="466725"/>
          </a:xfrm>
          <a:prstGeom prst="rect">
            <a:avLst/>
          </a:prstGeom>
          <a:solidFill>
            <a:srgbClr val="33CCFF"/>
          </a:solid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latin typeface="Times New Roman" panose="02020603050405020304" pitchFamily="18" charset="0"/>
              </a:rPr>
              <a:t>9    4    8    6    5    2    1   3   7  10 =</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101384" name="Text Box 8"/>
          <p:cNvSpPr txBox="1"/>
          <p:nvPr/>
        </p:nvSpPr>
        <p:spPr>
          <a:xfrm>
            <a:off x="323850" y="1522413"/>
            <a:ext cx="5472113" cy="466725"/>
          </a:xfrm>
          <a:prstGeom prst="rect">
            <a:avLst/>
          </a:prstGeom>
          <a:solidFill>
            <a:srgbClr val="33CCFF"/>
          </a:solid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0000"/>
                </a:solidFill>
                <a:latin typeface="Times New Roman" panose="02020603050405020304" pitchFamily="18" charset="0"/>
              </a:rPr>
              <a:t>9</a:t>
            </a:r>
            <a:r>
              <a:rPr lang="en-US" altLang="zh-CN" sz="2400" dirty="0">
                <a:latin typeface="Times New Roman" panose="02020603050405020304" pitchFamily="18" charset="0"/>
              </a:rPr>
              <a:t>    4    8    6    5    2    1   </a:t>
            </a:r>
            <a:r>
              <a:rPr lang="en-US" altLang="zh-CN" sz="2400" dirty="0">
                <a:solidFill>
                  <a:srgbClr val="FF0000"/>
                </a:solidFill>
                <a:latin typeface="Times New Roman" panose="02020603050405020304" pitchFamily="18" charset="0"/>
              </a:rPr>
              <a:t>3</a:t>
            </a:r>
            <a:r>
              <a:rPr lang="en-US" altLang="zh-CN" sz="2400" dirty="0">
                <a:latin typeface="Times New Roman" panose="02020603050405020304" pitchFamily="18" charset="0"/>
              </a:rPr>
              <a:t>   7  10 =</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87048" name="Text Box 9"/>
          <p:cNvSpPr txBox="1"/>
          <p:nvPr/>
        </p:nvSpPr>
        <p:spPr>
          <a:xfrm>
            <a:off x="6372225" y="1125538"/>
            <a:ext cx="25209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x</a:t>
            </a:r>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101386" name="Text Box 10"/>
          <p:cNvSpPr txBox="1"/>
          <p:nvPr/>
        </p:nvSpPr>
        <p:spPr>
          <a:xfrm>
            <a:off x="323850" y="2025650"/>
            <a:ext cx="5472113" cy="466725"/>
          </a:xfrm>
          <a:prstGeom prst="rect">
            <a:avLst/>
          </a:prstGeom>
          <a:solidFill>
            <a:srgbClr val="33CCFF"/>
          </a:solid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FF00"/>
                </a:solidFill>
                <a:latin typeface="Times New Roman" panose="02020603050405020304" pitchFamily="18" charset="0"/>
              </a:rPr>
              <a:t>3</a:t>
            </a:r>
            <a:r>
              <a:rPr lang="en-US" altLang="zh-CN" sz="2400" dirty="0">
                <a:latin typeface="Times New Roman" panose="02020603050405020304" pitchFamily="18" charset="0"/>
              </a:rPr>
              <a:t>    4    </a:t>
            </a:r>
            <a:r>
              <a:rPr lang="en-US" altLang="zh-CN" sz="2400" dirty="0">
                <a:solidFill>
                  <a:srgbClr val="FF0000"/>
                </a:solidFill>
                <a:latin typeface="Times New Roman" panose="02020603050405020304" pitchFamily="18" charset="0"/>
              </a:rPr>
              <a:t>8</a:t>
            </a:r>
            <a:r>
              <a:rPr lang="en-US" altLang="zh-CN" sz="2400" dirty="0">
                <a:latin typeface="Times New Roman" panose="02020603050405020304" pitchFamily="18" charset="0"/>
              </a:rPr>
              <a:t>    6    5    2    </a:t>
            </a:r>
            <a:r>
              <a:rPr lang="en-US" altLang="zh-CN" sz="2400" dirty="0">
                <a:solidFill>
                  <a:srgbClr val="FF0000"/>
                </a:solidFill>
                <a:latin typeface="Times New Roman" panose="02020603050405020304" pitchFamily="18" charset="0"/>
              </a:rPr>
              <a:t>1</a:t>
            </a:r>
            <a:r>
              <a:rPr lang="en-US" altLang="zh-CN" sz="2400" dirty="0">
                <a:latin typeface="Times New Roman" panose="02020603050405020304" pitchFamily="18" charset="0"/>
              </a:rPr>
              <a:t>   </a:t>
            </a:r>
            <a:r>
              <a:rPr lang="en-US" altLang="zh-CN" sz="2400" dirty="0">
                <a:solidFill>
                  <a:srgbClr val="FFFF00"/>
                </a:solidFill>
                <a:latin typeface="Times New Roman" panose="02020603050405020304" pitchFamily="18" charset="0"/>
              </a:rPr>
              <a:t>9</a:t>
            </a:r>
            <a:r>
              <a:rPr lang="en-US" altLang="zh-CN" sz="2400" dirty="0">
                <a:latin typeface="Times New Roman" panose="02020603050405020304" pitchFamily="18" charset="0"/>
              </a:rPr>
              <a:t>   7  10 =</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101387" name="Text Box 11"/>
          <p:cNvSpPr txBox="1"/>
          <p:nvPr/>
        </p:nvSpPr>
        <p:spPr>
          <a:xfrm>
            <a:off x="323850" y="2492375"/>
            <a:ext cx="5472113" cy="466725"/>
          </a:xfrm>
          <a:prstGeom prst="rect">
            <a:avLst/>
          </a:prstGeom>
          <a:solidFill>
            <a:srgbClr val="33CCFF"/>
          </a:solid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FF00"/>
                </a:solidFill>
                <a:latin typeface="Times New Roman" panose="02020603050405020304" pitchFamily="18" charset="0"/>
              </a:rPr>
              <a:t>3</a:t>
            </a:r>
            <a:r>
              <a:rPr lang="en-US" altLang="zh-CN" sz="2400" dirty="0">
                <a:latin typeface="Times New Roman" panose="02020603050405020304" pitchFamily="18" charset="0"/>
              </a:rPr>
              <a:t>    4    </a:t>
            </a:r>
            <a:r>
              <a:rPr lang="en-US" altLang="zh-CN" sz="2400" dirty="0">
                <a:solidFill>
                  <a:srgbClr val="FFFF00"/>
                </a:solidFill>
                <a:latin typeface="Times New Roman" panose="02020603050405020304" pitchFamily="18" charset="0"/>
              </a:rPr>
              <a:t>1</a:t>
            </a:r>
            <a:r>
              <a:rPr lang="en-US" altLang="zh-CN" sz="2400" dirty="0">
                <a:latin typeface="Times New Roman" panose="02020603050405020304" pitchFamily="18" charset="0"/>
              </a:rPr>
              <a:t>    6    5    2    </a:t>
            </a:r>
            <a:r>
              <a:rPr lang="en-US" altLang="zh-CN" sz="2400" dirty="0">
                <a:solidFill>
                  <a:srgbClr val="FFFF00"/>
                </a:solidFill>
                <a:latin typeface="Times New Roman" panose="02020603050405020304" pitchFamily="18" charset="0"/>
              </a:rPr>
              <a:t>8</a:t>
            </a:r>
            <a:r>
              <a:rPr lang="en-US" altLang="zh-CN" sz="2400" dirty="0">
                <a:latin typeface="Times New Roman" panose="02020603050405020304" pitchFamily="18" charset="0"/>
              </a:rPr>
              <a:t>   </a:t>
            </a:r>
            <a:r>
              <a:rPr lang="en-US" altLang="zh-CN" sz="2400" dirty="0">
                <a:solidFill>
                  <a:srgbClr val="FFFF00"/>
                </a:solidFill>
                <a:latin typeface="Times New Roman" panose="02020603050405020304" pitchFamily="18" charset="0"/>
              </a:rPr>
              <a:t>9</a:t>
            </a:r>
            <a:r>
              <a:rPr lang="en-US" altLang="zh-CN" sz="2400" dirty="0">
                <a:latin typeface="Times New Roman" panose="02020603050405020304" pitchFamily="18" charset="0"/>
              </a:rPr>
              <a:t>   7  10 =</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101388" name="Text Box 12"/>
          <p:cNvSpPr txBox="1"/>
          <p:nvPr/>
        </p:nvSpPr>
        <p:spPr>
          <a:xfrm>
            <a:off x="323850" y="2924175"/>
            <a:ext cx="5472113" cy="466725"/>
          </a:xfrm>
          <a:prstGeom prst="rect">
            <a:avLst/>
          </a:prstGeom>
          <a:solidFill>
            <a:srgbClr val="33CCFF"/>
          </a:solid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FF00"/>
                </a:solidFill>
                <a:latin typeface="Times New Roman" panose="02020603050405020304" pitchFamily="18" charset="0"/>
              </a:rPr>
              <a:t>3</a:t>
            </a:r>
            <a:r>
              <a:rPr lang="en-US" altLang="zh-CN" sz="2400" dirty="0">
                <a:latin typeface="Times New Roman" panose="02020603050405020304" pitchFamily="18" charset="0"/>
              </a:rPr>
              <a:t>    4    </a:t>
            </a:r>
            <a:r>
              <a:rPr lang="en-US" altLang="zh-CN" sz="2400" dirty="0">
                <a:solidFill>
                  <a:srgbClr val="FFFF00"/>
                </a:solidFill>
                <a:latin typeface="Times New Roman" panose="02020603050405020304" pitchFamily="18" charset="0"/>
              </a:rPr>
              <a:t>1</a:t>
            </a:r>
            <a:r>
              <a:rPr lang="en-US" altLang="zh-CN" sz="2400" dirty="0">
                <a:latin typeface="Times New Roman" panose="02020603050405020304" pitchFamily="18" charset="0"/>
              </a:rPr>
              <a:t>    6    5    </a:t>
            </a:r>
            <a:r>
              <a:rPr lang="en-US" altLang="zh-CN" sz="2400" dirty="0">
                <a:solidFill>
                  <a:srgbClr val="FF0000"/>
                </a:solidFill>
                <a:latin typeface="Times New Roman" panose="02020603050405020304" pitchFamily="18" charset="0"/>
              </a:rPr>
              <a:t>2</a:t>
            </a:r>
            <a:r>
              <a:rPr lang="en-US" altLang="zh-CN" sz="2400" dirty="0">
                <a:latin typeface="Times New Roman" panose="02020603050405020304" pitchFamily="18" charset="0"/>
              </a:rPr>
              <a:t>    </a:t>
            </a:r>
            <a:r>
              <a:rPr lang="en-US" altLang="zh-CN" sz="2400" dirty="0">
                <a:solidFill>
                  <a:srgbClr val="FF0000"/>
                </a:solidFill>
                <a:latin typeface="Times New Roman" panose="02020603050405020304" pitchFamily="18" charset="0"/>
              </a:rPr>
              <a:t>8</a:t>
            </a:r>
            <a:r>
              <a:rPr lang="en-US" altLang="zh-CN" sz="2400" dirty="0">
                <a:latin typeface="Times New Roman" panose="02020603050405020304" pitchFamily="18" charset="0"/>
              </a:rPr>
              <a:t>   </a:t>
            </a:r>
            <a:r>
              <a:rPr lang="en-US" altLang="zh-CN" sz="2400" dirty="0">
                <a:solidFill>
                  <a:srgbClr val="FFFF00"/>
                </a:solidFill>
                <a:latin typeface="Times New Roman" panose="02020603050405020304" pitchFamily="18" charset="0"/>
              </a:rPr>
              <a:t>9</a:t>
            </a:r>
            <a:r>
              <a:rPr lang="en-US" altLang="zh-CN" sz="2400" dirty="0">
                <a:latin typeface="Times New Roman" panose="02020603050405020304" pitchFamily="18" charset="0"/>
              </a:rPr>
              <a:t>   7  10 =</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grpSp>
        <p:nvGrpSpPr>
          <p:cNvPr id="101392" name="Group 16"/>
          <p:cNvGrpSpPr/>
          <p:nvPr/>
        </p:nvGrpSpPr>
        <p:grpSpPr>
          <a:xfrm>
            <a:off x="323850" y="3429000"/>
            <a:ext cx="8208963" cy="466725"/>
            <a:chOff x="204" y="2160"/>
            <a:chExt cx="5171" cy="294"/>
          </a:xfrm>
        </p:grpSpPr>
        <p:sp>
          <p:nvSpPr>
            <p:cNvPr id="87054" name="Text Box 13"/>
            <p:cNvSpPr txBox="1"/>
            <p:nvPr/>
          </p:nvSpPr>
          <p:spPr>
            <a:xfrm>
              <a:off x="204" y="2160"/>
              <a:ext cx="2812" cy="294"/>
            </a:xfrm>
            <a:prstGeom prst="rect">
              <a:avLst/>
            </a:prstGeom>
            <a:solidFill>
              <a:srgbClr val="33CCFF"/>
            </a:solid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FF00"/>
                  </a:solidFill>
                  <a:latin typeface="Times New Roman" panose="02020603050405020304" pitchFamily="18" charset="0"/>
                </a:rPr>
                <a:t>3</a:t>
              </a:r>
              <a:r>
                <a:rPr lang="en-US" altLang="zh-CN" sz="2400" dirty="0">
                  <a:latin typeface="Times New Roman" panose="02020603050405020304" pitchFamily="18" charset="0"/>
                </a:rPr>
                <a:t>    4    </a:t>
              </a:r>
              <a:r>
                <a:rPr lang="en-US" altLang="zh-CN" sz="2400" dirty="0">
                  <a:solidFill>
                    <a:srgbClr val="FFFF00"/>
                  </a:solidFill>
                  <a:latin typeface="Times New Roman" panose="02020603050405020304" pitchFamily="18" charset="0"/>
                </a:rPr>
                <a:t>1</a:t>
              </a:r>
              <a:r>
                <a:rPr lang="en-US" altLang="zh-CN" sz="2400" dirty="0">
                  <a:latin typeface="Times New Roman" panose="02020603050405020304" pitchFamily="18" charset="0"/>
                </a:rPr>
                <a:t>    6    5    </a:t>
              </a:r>
              <a:r>
                <a:rPr lang="en-US" altLang="zh-CN" sz="2400" dirty="0">
                  <a:solidFill>
                    <a:srgbClr val="FF0000"/>
                  </a:solidFill>
                  <a:latin typeface="Times New Roman" panose="02020603050405020304" pitchFamily="18" charset="0"/>
                </a:rPr>
                <a:t>2=</a:t>
              </a:r>
              <a:r>
                <a:rPr lang="en-US" altLang="zh-CN" sz="2400" i="1" dirty="0">
                  <a:solidFill>
                    <a:srgbClr val="FF0000"/>
                  </a:solidFill>
                  <a:latin typeface="Times New Roman" panose="02020603050405020304" pitchFamily="18" charset="0"/>
                </a:rPr>
                <a:t>A</a:t>
              </a:r>
              <a:r>
                <a:rPr lang="en-US" altLang="zh-CN" sz="2400" dirty="0">
                  <a:solidFill>
                    <a:srgbClr val="FF0000"/>
                  </a:solidFill>
                  <a:latin typeface="Times New Roman" panose="02020603050405020304" pitchFamily="18" charset="0"/>
                </a:rPr>
                <a:t>[</a:t>
              </a:r>
              <a:r>
                <a:rPr lang="en-US" altLang="zh-CN" sz="2400" i="1" dirty="0">
                  <a:solidFill>
                    <a:srgbClr val="FF0000"/>
                  </a:solidFill>
                  <a:latin typeface="Times New Roman" panose="02020603050405020304" pitchFamily="18" charset="0"/>
                </a:rPr>
                <a:t>i</a:t>
              </a:r>
              <a:r>
                <a:rPr lang="en-US" altLang="zh-CN" sz="2400" dirty="0">
                  <a:solidFill>
                    <a:srgbClr val="FF0000"/>
                  </a:solidFill>
                  <a:latin typeface="Times New Roman" panose="02020603050405020304" pitchFamily="18" charset="0"/>
                </a:rPr>
                <a:t>,…,</a:t>
              </a:r>
              <a:r>
                <a:rPr lang="en-US" altLang="zh-CN" sz="2400" i="1" dirty="0">
                  <a:solidFill>
                    <a:srgbClr val="FF0000"/>
                  </a:solidFill>
                  <a:latin typeface="Times New Roman" panose="02020603050405020304" pitchFamily="18" charset="0"/>
                </a:rPr>
                <a:t>high</a:t>
              </a:r>
              <a:r>
                <a:rPr lang="en-US" altLang="zh-CN" sz="2400" dirty="0">
                  <a:solidFill>
                    <a:srgbClr val="FF0000"/>
                  </a:solidFill>
                  <a:latin typeface="Times New Roman" panose="02020603050405020304" pitchFamily="18" charset="0"/>
                </a:rPr>
                <a:t>]</a:t>
              </a:r>
              <a:endParaRPr lang="en-US" altLang="zh-CN" sz="2400" dirty="0">
                <a:latin typeface="Times New Roman" panose="02020603050405020304" pitchFamily="18" charset="0"/>
              </a:endParaRPr>
            </a:p>
          </p:txBody>
        </p:sp>
        <p:sp>
          <p:nvSpPr>
            <p:cNvPr id="87055" name="Text Box 14"/>
            <p:cNvSpPr txBox="1"/>
            <p:nvPr/>
          </p:nvSpPr>
          <p:spPr>
            <a:xfrm>
              <a:off x="3107" y="2160"/>
              <a:ext cx="2268" cy="294"/>
            </a:xfrm>
            <a:prstGeom prst="rect">
              <a:avLst/>
            </a:prstGeom>
            <a:solidFill>
              <a:srgbClr val="33CCFF"/>
            </a:solid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0000"/>
                  </a:solidFill>
                  <a:latin typeface="Times New Roman" panose="02020603050405020304" pitchFamily="18" charset="0"/>
                </a:rPr>
                <a:t>8   </a:t>
              </a:r>
              <a:r>
                <a:rPr lang="en-US" altLang="zh-CN" sz="2400" dirty="0">
                  <a:solidFill>
                    <a:srgbClr val="FFFF00"/>
                  </a:solidFill>
                  <a:latin typeface="Times New Roman" panose="02020603050405020304" pitchFamily="18" charset="0"/>
                </a:rPr>
                <a:t>9 </a:t>
              </a:r>
              <a:r>
                <a:rPr lang="en-US" altLang="zh-CN" sz="2400" dirty="0">
                  <a:latin typeface="Times New Roman" panose="02020603050405020304" pitchFamily="18" charset="0"/>
                </a:rPr>
                <a:t>  7  10=</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high</a:t>
              </a:r>
              <a:r>
                <a:rPr lang="en-US" altLang="zh-CN" sz="2400" dirty="0">
                  <a:latin typeface="Times New Roman" panose="02020603050405020304" pitchFamily="18" charset="0"/>
                </a:rPr>
                <a:t>+1,…,</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grpSp>
      <p:sp>
        <p:nvSpPr>
          <p:cNvPr id="101391" name="Text Box 15"/>
          <p:cNvSpPr txBox="1"/>
          <p:nvPr/>
        </p:nvSpPr>
        <p:spPr>
          <a:xfrm>
            <a:off x="179388" y="4221163"/>
            <a:ext cx="8713787" cy="21002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chemeClr val="accent2"/>
                </a:solidFill>
                <a:latin typeface="Times New Roman" panose="02020603050405020304" pitchFamily="18" charset="0"/>
                <a:ea typeface="华文行楷" panose="02010800040101010101" pitchFamily="2" charset="-122"/>
              </a:rPr>
              <a:t>指针</a:t>
            </a:r>
            <a:r>
              <a:rPr lang="en-US" altLang="zh-CN" sz="2400" b="1" dirty="0">
                <a:solidFill>
                  <a:schemeClr val="accent2"/>
                </a:solidFill>
                <a:latin typeface="Times New Roman" panose="02020603050405020304" pitchFamily="18" charset="0"/>
              </a:rPr>
              <a:t>low</a:t>
            </a:r>
            <a:r>
              <a:rPr lang="zh-CN" altLang="en-US" sz="2400" b="1" dirty="0">
                <a:solidFill>
                  <a:schemeClr val="accent2"/>
                </a:solidFill>
                <a:latin typeface="Times New Roman" panose="02020603050405020304" pitchFamily="18" charset="0"/>
                <a:ea typeface="华文行楷" panose="02010800040101010101" pitchFamily="2" charset="-122"/>
              </a:rPr>
              <a:t>从低区中找出应放到</a:t>
            </a:r>
            <a:r>
              <a:rPr lang="en-US" altLang="zh-CN" sz="2400" b="1" i="1" dirty="0">
                <a:solidFill>
                  <a:schemeClr val="accent2"/>
                </a:solidFill>
                <a:latin typeface="Times New Roman" panose="02020603050405020304" pitchFamily="18" charset="0"/>
              </a:rPr>
              <a:t>x</a:t>
            </a:r>
            <a:r>
              <a:rPr lang="zh-CN" altLang="en-US" sz="2400" b="1" dirty="0">
                <a:solidFill>
                  <a:schemeClr val="accent2"/>
                </a:solidFill>
                <a:latin typeface="Times New Roman" panose="02020603050405020304" pitchFamily="18" charset="0"/>
                <a:ea typeface="华文行楷" panose="02010800040101010101" pitchFamily="2" charset="-122"/>
              </a:rPr>
              <a:t>之后的第一个元素</a:t>
            </a:r>
            <a:endParaRPr lang="zh-CN" altLang="en-US" sz="2400" b="1" dirty="0">
              <a:solidFill>
                <a:schemeClr val="accent2"/>
              </a:solidFill>
              <a:latin typeface="Times New Roman" panose="02020603050405020304" pitchFamily="18" charset="0"/>
              <a:ea typeface="华文行楷" panose="02010800040101010101" pitchFamily="2" charset="-122"/>
            </a:endParaRPr>
          </a:p>
          <a:p>
            <a:pPr marL="0" lvl="0" indent="0" eaLnBrk="1" hangingPunct="1">
              <a:spcBef>
                <a:spcPct val="50000"/>
              </a:spcBef>
              <a:buNone/>
            </a:pPr>
            <a:r>
              <a:rPr lang="zh-CN" altLang="en-US" sz="2400" b="1" dirty="0">
                <a:solidFill>
                  <a:schemeClr val="accent2"/>
                </a:solidFill>
                <a:latin typeface="Times New Roman" panose="02020603050405020304" pitchFamily="18" charset="0"/>
                <a:ea typeface="华文行楷" panose="02010800040101010101" pitchFamily="2" charset="-122"/>
              </a:rPr>
              <a:t>指针</a:t>
            </a:r>
            <a:r>
              <a:rPr lang="en-US" altLang="zh-CN" sz="2400" b="1" dirty="0">
                <a:solidFill>
                  <a:schemeClr val="accent2"/>
                </a:solidFill>
                <a:latin typeface="Times New Roman" panose="02020603050405020304" pitchFamily="18" charset="0"/>
              </a:rPr>
              <a:t>high</a:t>
            </a:r>
            <a:r>
              <a:rPr lang="zh-CN" altLang="en-US" sz="2400" b="1" dirty="0">
                <a:solidFill>
                  <a:schemeClr val="accent2"/>
                </a:solidFill>
                <a:latin typeface="Times New Roman" panose="02020603050405020304" pitchFamily="18" charset="0"/>
                <a:ea typeface="华文行楷" panose="02010800040101010101" pitchFamily="2" charset="-122"/>
              </a:rPr>
              <a:t>从高区中找出应放到</a:t>
            </a:r>
            <a:r>
              <a:rPr lang="en-US" altLang="zh-CN" sz="2400" b="1" dirty="0">
                <a:solidFill>
                  <a:schemeClr val="accent2"/>
                </a:solidFill>
                <a:latin typeface="Times New Roman" panose="02020603050405020304" pitchFamily="18" charset="0"/>
                <a:ea typeface="华文行楷" panose="02010800040101010101" pitchFamily="2" charset="-122"/>
              </a:rPr>
              <a:t>x</a:t>
            </a:r>
            <a:r>
              <a:rPr lang="zh-CN" altLang="en-US" sz="2400" b="1" dirty="0">
                <a:solidFill>
                  <a:schemeClr val="accent2"/>
                </a:solidFill>
                <a:latin typeface="Times New Roman" panose="02020603050405020304" pitchFamily="18" charset="0"/>
                <a:ea typeface="华文行楷" panose="02010800040101010101" pitchFamily="2" charset="-122"/>
              </a:rPr>
              <a:t>之前的第一个元素</a:t>
            </a:r>
            <a:endParaRPr lang="zh-CN" altLang="en-US" sz="2400" b="1" dirty="0">
              <a:solidFill>
                <a:schemeClr val="accent2"/>
              </a:solidFill>
              <a:latin typeface="Times New Roman" panose="02020603050405020304" pitchFamily="18" charset="0"/>
              <a:ea typeface="华文行楷" panose="02010800040101010101" pitchFamily="2" charset="-122"/>
            </a:endParaRPr>
          </a:p>
          <a:p>
            <a:pPr marL="0" lvl="0" indent="0" eaLnBrk="1" hangingPunct="1">
              <a:spcBef>
                <a:spcPct val="50000"/>
              </a:spcBef>
              <a:buNone/>
            </a:pPr>
            <a:r>
              <a:rPr lang="zh-CN" altLang="en-US" sz="2400" b="1" dirty="0">
                <a:solidFill>
                  <a:schemeClr val="accent2"/>
                </a:solidFill>
                <a:latin typeface="Times New Roman" panose="02020603050405020304" pitchFamily="18" charset="0"/>
                <a:ea typeface="华文行楷" panose="02010800040101010101" pitchFamily="2" charset="-122"/>
              </a:rPr>
              <a:t>如果确实应该交</a:t>
            </a:r>
            <a:r>
              <a:rPr lang="en-US" altLang="zh-CN" sz="2400" b="1" dirty="0">
                <a:solidFill>
                  <a:schemeClr val="accent2"/>
                </a:solidFill>
                <a:latin typeface="Times New Roman" panose="02020603050405020304" pitchFamily="18" charset="0"/>
              </a:rPr>
              <a:t>low</a:t>
            </a:r>
            <a:r>
              <a:rPr lang="zh-CN" altLang="en-US" sz="2400" b="1" dirty="0">
                <a:solidFill>
                  <a:schemeClr val="accent2"/>
                </a:solidFill>
                <a:latin typeface="Times New Roman" panose="02020603050405020304" pitchFamily="18" charset="0"/>
                <a:ea typeface="华文行楷" panose="02010800040101010101" pitchFamily="2" charset="-122"/>
              </a:rPr>
              <a:t>和</a:t>
            </a:r>
            <a:r>
              <a:rPr lang="en-US" altLang="zh-CN" sz="2400" b="1" dirty="0">
                <a:solidFill>
                  <a:schemeClr val="accent2"/>
                </a:solidFill>
                <a:latin typeface="Times New Roman" panose="02020603050405020304" pitchFamily="18" charset="0"/>
              </a:rPr>
              <a:t>high</a:t>
            </a:r>
            <a:r>
              <a:rPr lang="zh-CN" altLang="en-US" sz="2400" b="1" dirty="0">
                <a:solidFill>
                  <a:schemeClr val="accent2"/>
                </a:solidFill>
                <a:latin typeface="Times New Roman" panose="02020603050405020304" pitchFamily="18" charset="0"/>
                <a:ea typeface="华文行楷" panose="02010800040101010101" pitchFamily="2" charset="-122"/>
              </a:rPr>
              <a:t>标记的两个元素的位置，则交换</a:t>
            </a:r>
            <a:endParaRPr lang="zh-CN" altLang="en-US" sz="2400" b="1" dirty="0">
              <a:solidFill>
                <a:schemeClr val="accent2"/>
              </a:solidFill>
              <a:latin typeface="Times New Roman" panose="02020603050405020304" pitchFamily="18" charset="0"/>
              <a:ea typeface="华文行楷" panose="02010800040101010101" pitchFamily="2" charset="-122"/>
            </a:endParaRPr>
          </a:p>
          <a:p>
            <a:pPr marL="0" lvl="0" indent="0" eaLnBrk="1" hangingPunct="1">
              <a:spcBef>
                <a:spcPct val="50000"/>
              </a:spcBef>
              <a:buNone/>
            </a:pPr>
            <a:r>
              <a:rPr lang="zh-CN" altLang="en-US" sz="2400" b="1" dirty="0">
                <a:solidFill>
                  <a:schemeClr val="accent2"/>
                </a:solidFill>
                <a:latin typeface="Times New Roman" panose="02020603050405020304" pitchFamily="18" charset="0"/>
                <a:ea typeface="华文行楷" panose="02010800040101010101" pitchFamily="2" charset="-122"/>
              </a:rPr>
              <a:t>否则划分位置就是</a:t>
            </a:r>
            <a:r>
              <a:rPr lang="en-US" altLang="zh-CN" sz="2400" b="1" dirty="0">
                <a:solidFill>
                  <a:schemeClr val="accent2"/>
                </a:solidFill>
                <a:latin typeface="Times New Roman" panose="02020603050405020304" pitchFamily="18" charset="0"/>
              </a:rPr>
              <a:t>high</a:t>
            </a:r>
            <a:endParaRPr lang="en-US" altLang="zh-CN" sz="2400" b="1" dirty="0">
              <a:solidFill>
                <a:schemeClr val="accent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1384"/>
                                        </p:tgtEl>
                                        <p:attrNameLst>
                                          <p:attrName>style.visibility</p:attrName>
                                        </p:attrNameLst>
                                      </p:cBhvr>
                                      <p:to>
                                        <p:strVal val="visible"/>
                                      </p:to>
                                    </p:set>
                                    <p:animEffect transition="in" filter="slide(fromBottom)">
                                      <p:cBhvr>
                                        <p:cTn id="7" dur="500"/>
                                        <p:tgtEl>
                                          <p:spTgt spid="10138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1386"/>
                                        </p:tgtEl>
                                        <p:attrNameLst>
                                          <p:attrName>style.visibility</p:attrName>
                                        </p:attrNameLst>
                                      </p:cBhvr>
                                      <p:to>
                                        <p:strVal val="visible"/>
                                      </p:to>
                                    </p:set>
                                    <p:animEffect transition="in" filter="slide(fromBottom)">
                                      <p:cBhvr>
                                        <p:cTn id="12" dur="500"/>
                                        <p:tgtEl>
                                          <p:spTgt spid="10138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1387"/>
                                        </p:tgtEl>
                                        <p:attrNameLst>
                                          <p:attrName>style.visibility</p:attrName>
                                        </p:attrNameLst>
                                      </p:cBhvr>
                                      <p:to>
                                        <p:strVal val="visible"/>
                                      </p:to>
                                    </p:set>
                                    <p:animEffect transition="in" filter="slide(fromBottom)">
                                      <p:cBhvr>
                                        <p:cTn id="17" dur="500"/>
                                        <p:tgtEl>
                                          <p:spTgt spid="10138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1388"/>
                                        </p:tgtEl>
                                        <p:attrNameLst>
                                          <p:attrName>style.visibility</p:attrName>
                                        </p:attrNameLst>
                                      </p:cBhvr>
                                      <p:to>
                                        <p:strVal val="visible"/>
                                      </p:to>
                                    </p:set>
                                    <p:animEffect transition="in" filter="slide(fromBottom)">
                                      <p:cBhvr>
                                        <p:cTn id="22" dur="500"/>
                                        <p:tgtEl>
                                          <p:spTgt spid="10138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01392"/>
                                        </p:tgtEl>
                                        <p:attrNameLst>
                                          <p:attrName>style.visibility</p:attrName>
                                        </p:attrNameLst>
                                      </p:cBhvr>
                                      <p:to>
                                        <p:strVal val="visible"/>
                                      </p:to>
                                    </p:set>
                                    <p:animEffect transition="in" filter="slide(fromBottom)">
                                      <p:cBhvr>
                                        <p:cTn id="27" dur="500"/>
                                        <p:tgtEl>
                                          <p:spTgt spid="10139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1391"/>
                                        </p:tgtEl>
                                        <p:attrNameLst>
                                          <p:attrName>style.visibility</p:attrName>
                                        </p:attrNameLst>
                                      </p:cBhvr>
                                      <p:to>
                                        <p:strVal val="visible"/>
                                      </p:to>
                                    </p:set>
                                    <p:animEffect transition="in" filter="dissolve">
                                      <p:cBhvr>
                                        <p:cTn id="32" dur="500"/>
                                        <p:tgtEl>
                                          <p:spTgt spid="101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4" grpId="0" animBg="1"/>
      <p:bldP spid="101386" grpId="0" animBg="1"/>
      <p:bldP spid="101387" grpId="0" animBg="1"/>
      <p:bldP spid="101388" grpId="0" animBg="1"/>
      <p:bldP spid="10139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p:nvPr/>
        </p:nvSpPr>
        <p:spPr>
          <a:xfrm>
            <a:off x="3708400" y="131763"/>
            <a:ext cx="5362575" cy="63341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4000" b="1" dirty="0">
                <a:solidFill>
                  <a:srgbClr val="663300"/>
                </a:solidFill>
                <a:latin typeface="Times New Roman" panose="02020603050405020304" pitchFamily="18" charset="0"/>
                <a:ea typeface="华文行楷" panose="02010800040101010101" pitchFamily="2" charset="-122"/>
              </a:rPr>
              <a:t>Divide</a:t>
            </a:r>
            <a:r>
              <a:rPr lang="zh-CN" altLang="en-US" sz="4000" b="1" dirty="0">
                <a:solidFill>
                  <a:srgbClr val="663300"/>
                </a:solidFill>
                <a:latin typeface="Times New Roman" panose="02020603050405020304" pitchFamily="18" charset="0"/>
                <a:ea typeface="华文行楷" panose="02010800040101010101" pitchFamily="2" charset="-122"/>
              </a:rPr>
              <a:t>过程的算法描述</a:t>
            </a:r>
            <a:endParaRPr lang="zh-CN" altLang="en-US" sz="4000" b="1" dirty="0">
              <a:solidFill>
                <a:srgbClr val="663300"/>
              </a:solidFill>
              <a:latin typeface="Times New Roman" panose="02020603050405020304" pitchFamily="18" charset="0"/>
              <a:ea typeface="华文行楷" panose="02010800040101010101" pitchFamily="2" charset="-122"/>
            </a:endParaRPr>
          </a:p>
        </p:txBody>
      </p:sp>
      <p:sp>
        <p:nvSpPr>
          <p:cNvPr id="88068" name="Rectangle 3"/>
          <p:cNvSpPr/>
          <p:nvPr/>
        </p:nvSpPr>
        <p:spPr>
          <a:xfrm>
            <a:off x="3103563" y="27813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pic>
        <p:nvPicPr>
          <p:cNvPr id="88069" name="Picture 4" descr="BD21313_"/>
          <p:cNvPicPr>
            <a:picLocks noChangeAspect="1"/>
          </p:cNvPicPr>
          <p:nvPr/>
        </p:nvPicPr>
        <p:blipFill>
          <a:blip r:embed="rId1"/>
          <a:stretch>
            <a:fillRect/>
          </a:stretch>
        </p:blipFill>
        <p:spPr>
          <a:xfrm>
            <a:off x="3924300" y="692150"/>
            <a:ext cx="5219700" cy="73025"/>
          </a:xfrm>
          <a:prstGeom prst="rect">
            <a:avLst/>
          </a:prstGeom>
          <a:noFill/>
          <a:ln w="9525">
            <a:noFill/>
          </a:ln>
        </p:spPr>
      </p:pic>
      <p:sp>
        <p:nvSpPr>
          <p:cNvPr id="110606" name="Text Box 14"/>
          <p:cNvSpPr txBox="1"/>
          <p:nvPr/>
        </p:nvSpPr>
        <p:spPr>
          <a:xfrm>
            <a:off x="251460" y="849313"/>
            <a:ext cx="8640763" cy="60007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spcBef>
                <a:spcPct val="0"/>
              </a:spcBef>
              <a:buNone/>
            </a:pPr>
            <a:r>
              <a:rPr lang="en-US" altLang="zh-CN" sz="2400" b="1" dirty="0">
                <a:solidFill>
                  <a:srgbClr val="FF0000"/>
                </a:solidFill>
                <a:latin typeface="Times New Roman" panose="02020603050405020304" pitchFamily="18" charset="0"/>
                <a:ea typeface="华文行楷" panose="02010800040101010101" pitchFamily="2" charset="-122"/>
              </a:rPr>
              <a:t>Partition(</a:t>
            </a:r>
            <a:r>
              <a:rPr lang="en-US" altLang="zh-CN" sz="2400" b="1" i="1" dirty="0">
                <a:solidFill>
                  <a:srgbClr val="FF0000"/>
                </a:solidFill>
                <a:latin typeface="Times New Roman" panose="02020603050405020304" pitchFamily="18" charset="0"/>
                <a:ea typeface="华文行楷" panose="02010800040101010101" pitchFamily="2" charset="-122"/>
              </a:rPr>
              <a:t>A</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i</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j</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x</a:t>
            </a:r>
            <a:r>
              <a:rPr lang="en-US" altLang="zh-CN" sz="2400" b="1" dirty="0">
                <a:solidFill>
                  <a:srgbClr val="FF0000"/>
                </a:solidFill>
                <a:latin typeface="Times New Roman" panose="02020603050405020304" pitchFamily="18" charset="0"/>
                <a:ea typeface="华文行楷" panose="02010800040101010101" pitchFamily="2" charset="-122"/>
              </a:rPr>
              <a:t>)</a:t>
            </a:r>
            <a:endParaRPr lang="en-US" altLang="zh-CN" sz="2400" b="1" dirty="0">
              <a:solidFill>
                <a:srgbClr val="FF0000"/>
              </a:solidFill>
              <a:latin typeface="Times New Roman" panose="02020603050405020304" pitchFamily="18" charset="0"/>
              <a:ea typeface="华文行楷" panose="02010800040101010101" pitchFamily="2" charset="-122"/>
            </a:endParaRPr>
          </a:p>
          <a:p>
            <a:pPr marL="457200" lvl="0" indent="-457200" eaLnBrk="1" hangingPunct="1">
              <a:spcBef>
                <a:spcPct val="0"/>
              </a:spcBef>
              <a:buNone/>
            </a:pPr>
            <a:r>
              <a:rPr lang="en-US" altLang="zh-CN" sz="2400" b="1" dirty="0">
                <a:solidFill>
                  <a:srgbClr val="FF0000"/>
                </a:solidFill>
                <a:latin typeface="Times New Roman" panose="02020603050405020304" pitchFamily="18" charset="0"/>
                <a:ea typeface="华文行楷" panose="02010800040101010101" pitchFamily="2" charset="-122"/>
              </a:rPr>
              <a:t>Input:    </a:t>
            </a:r>
            <a:r>
              <a:rPr lang="en-US" altLang="zh-CN" sz="2400" b="1" i="1" dirty="0">
                <a:solidFill>
                  <a:srgbClr val="FF0000"/>
                </a:solidFill>
                <a:latin typeface="Times New Roman" panose="02020603050405020304" pitchFamily="18" charset="0"/>
                <a:ea typeface="华文行楷" panose="02010800040101010101" pitchFamily="2" charset="-122"/>
              </a:rPr>
              <a:t>A</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i</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j</a:t>
            </a:r>
            <a:r>
              <a:rPr lang="en-US" altLang="zh-CN" sz="2400" b="1" dirty="0">
                <a:solidFill>
                  <a:srgbClr val="FF0000"/>
                </a:solidFill>
                <a:latin typeface="Times New Roman" panose="02020603050405020304" pitchFamily="18" charset="0"/>
                <a:ea typeface="华文行楷" panose="02010800040101010101" pitchFamily="2" charset="-122"/>
              </a:rPr>
              <a:t>], </a:t>
            </a:r>
            <a:r>
              <a:rPr lang="en-US" altLang="zh-CN" sz="2400" b="1" i="1" dirty="0">
                <a:solidFill>
                  <a:srgbClr val="FF0000"/>
                </a:solidFill>
                <a:latin typeface="Times New Roman" panose="02020603050405020304" pitchFamily="18" charset="0"/>
                <a:ea typeface="华文行楷" panose="02010800040101010101" pitchFamily="2" charset="-122"/>
              </a:rPr>
              <a:t>x</a:t>
            </a:r>
            <a:endParaRPr lang="en-US" altLang="zh-CN" sz="2400" b="1" i="1" dirty="0">
              <a:solidFill>
                <a:srgbClr val="FF0000"/>
              </a:solidFill>
              <a:latin typeface="Times New Roman" panose="02020603050405020304" pitchFamily="18" charset="0"/>
              <a:ea typeface="华文行楷" panose="02010800040101010101" pitchFamily="2" charset="-122"/>
            </a:endParaRPr>
          </a:p>
          <a:p>
            <a:pPr marL="457200" lvl="0" indent="-457200" eaLnBrk="1" hangingPunct="1">
              <a:spcBef>
                <a:spcPct val="0"/>
              </a:spcBef>
              <a:buNone/>
            </a:pPr>
            <a:r>
              <a:rPr lang="en-US" altLang="zh-CN" sz="2400" b="1" dirty="0">
                <a:solidFill>
                  <a:srgbClr val="FF0000"/>
                </a:solidFill>
                <a:latin typeface="Times New Roman" panose="02020603050405020304" pitchFamily="18" charset="0"/>
                <a:ea typeface="华文行楷" panose="02010800040101010101" pitchFamily="2" charset="-122"/>
              </a:rPr>
              <a:t>Output: </a:t>
            </a:r>
            <a:r>
              <a:rPr lang="zh-CN" altLang="en-US" sz="2400" b="1" dirty="0">
                <a:solidFill>
                  <a:srgbClr val="FF0000"/>
                </a:solidFill>
                <a:latin typeface="Times New Roman" panose="02020603050405020304" pitchFamily="18" charset="0"/>
                <a:ea typeface="华文行楷" panose="02010800040101010101" pitchFamily="2" charset="-122"/>
              </a:rPr>
              <a:t>划分位置</a:t>
            </a:r>
            <a:r>
              <a:rPr lang="en-US" altLang="zh-CN" sz="2400" b="1" dirty="0">
                <a:solidFill>
                  <a:srgbClr val="FF0000"/>
                </a:solidFill>
                <a:latin typeface="Times New Roman" panose="02020603050405020304" pitchFamily="18" charset="0"/>
                <a:ea typeface="华文行楷" panose="02010800040101010101" pitchFamily="2" charset="-122"/>
              </a:rPr>
              <a:t>k</a:t>
            </a:r>
            <a:r>
              <a:rPr lang="zh-CN" altLang="en-US" sz="2400" b="1" dirty="0">
                <a:solidFill>
                  <a:srgbClr val="FF0000"/>
                </a:solidFill>
                <a:latin typeface="Times New Roman" panose="02020603050405020304" pitchFamily="18" charset="0"/>
                <a:ea typeface="华文行楷" panose="02010800040101010101" pitchFamily="2" charset="-122"/>
              </a:rPr>
              <a:t>使得</a:t>
            </a:r>
            <a:r>
              <a:rPr lang="en-US" altLang="zh-CN" sz="2400" b="1" i="1" dirty="0">
                <a:solidFill>
                  <a:srgbClr val="FF0000"/>
                </a:solidFill>
                <a:latin typeface="Times New Roman" panose="02020603050405020304" pitchFamily="18" charset="0"/>
                <a:ea typeface="华文行楷" panose="02010800040101010101" pitchFamily="2" charset="-122"/>
              </a:rPr>
              <a:t>A</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i</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k</a:t>
            </a:r>
            <a:r>
              <a:rPr lang="en-US" altLang="zh-CN" sz="2400" b="1" dirty="0">
                <a:solidFill>
                  <a:srgbClr val="FF0000"/>
                </a:solidFill>
                <a:latin typeface="Times New Roman" panose="02020603050405020304" pitchFamily="18" charset="0"/>
                <a:ea typeface="华文行楷" panose="02010800040101010101" pitchFamily="2" charset="-122"/>
              </a:rPr>
              <a:t>]</a:t>
            </a:r>
            <a:r>
              <a:rPr lang="zh-CN" altLang="en-US" sz="2400" b="1" dirty="0">
                <a:solidFill>
                  <a:srgbClr val="FF0000"/>
                </a:solidFill>
                <a:latin typeface="Times New Roman" panose="02020603050405020304" pitchFamily="18" charset="0"/>
                <a:ea typeface="华文行楷" panose="02010800040101010101" pitchFamily="2" charset="-122"/>
              </a:rPr>
              <a:t>中的元素均小于</a:t>
            </a:r>
            <a:r>
              <a:rPr lang="en-US" altLang="zh-CN" sz="2400" b="1" i="1" dirty="0">
                <a:solidFill>
                  <a:srgbClr val="FF0000"/>
                </a:solidFill>
                <a:latin typeface="Times New Roman" panose="02020603050405020304" pitchFamily="18" charset="0"/>
                <a:ea typeface="华文行楷" panose="02010800040101010101" pitchFamily="2" charset="-122"/>
              </a:rPr>
              <a:t>x</a:t>
            </a:r>
            <a:r>
              <a:rPr lang="zh-CN" altLang="en-US" sz="2400" b="1" dirty="0">
                <a:solidFill>
                  <a:srgbClr val="FF0000"/>
                </a:solidFill>
                <a:latin typeface="Times New Roman" panose="02020603050405020304" pitchFamily="18" charset="0"/>
                <a:ea typeface="华文行楷" panose="02010800040101010101" pitchFamily="2" charset="-122"/>
              </a:rPr>
              <a:t>且</a:t>
            </a:r>
            <a:r>
              <a:rPr lang="en-US" altLang="zh-CN" sz="2400" b="1" i="1" dirty="0">
                <a:solidFill>
                  <a:srgbClr val="FF0000"/>
                </a:solidFill>
                <a:latin typeface="Times New Roman" panose="02020603050405020304" pitchFamily="18" charset="0"/>
                <a:ea typeface="华文行楷" panose="02010800040101010101" pitchFamily="2" charset="-122"/>
              </a:rPr>
              <a:t>A</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k</a:t>
            </a:r>
            <a:r>
              <a:rPr lang="en-US" altLang="zh-CN" sz="2400" b="1" dirty="0">
                <a:solidFill>
                  <a:srgbClr val="FF0000"/>
                </a:solidFill>
                <a:latin typeface="Times New Roman" panose="02020603050405020304" pitchFamily="18" charset="0"/>
                <a:ea typeface="华文行楷" panose="02010800040101010101" pitchFamily="2" charset="-122"/>
              </a:rPr>
              <a:t>+1,…,</a:t>
            </a:r>
            <a:r>
              <a:rPr lang="en-US" altLang="zh-CN" sz="2400" b="1" i="1" dirty="0">
                <a:solidFill>
                  <a:srgbClr val="FF0000"/>
                </a:solidFill>
                <a:latin typeface="Times New Roman" panose="02020603050405020304" pitchFamily="18" charset="0"/>
                <a:ea typeface="华文行楷" panose="02010800040101010101" pitchFamily="2" charset="-122"/>
              </a:rPr>
              <a:t>j</a:t>
            </a:r>
            <a:r>
              <a:rPr lang="en-US" altLang="zh-CN" sz="2400" b="1" dirty="0">
                <a:solidFill>
                  <a:srgbClr val="FF0000"/>
                </a:solidFill>
                <a:latin typeface="Times New Roman" panose="02020603050405020304" pitchFamily="18" charset="0"/>
                <a:ea typeface="华文行楷" panose="02010800040101010101" pitchFamily="2" charset="-122"/>
              </a:rPr>
              <a:t>] </a:t>
            </a:r>
            <a:endParaRPr lang="en-US" altLang="zh-CN" sz="2400" b="1" dirty="0">
              <a:solidFill>
                <a:srgbClr val="FF0000"/>
              </a:solidFill>
              <a:latin typeface="Times New Roman" panose="02020603050405020304" pitchFamily="18" charset="0"/>
              <a:ea typeface="华文行楷" panose="02010800040101010101" pitchFamily="2" charset="-122"/>
            </a:endParaRPr>
          </a:p>
          <a:p>
            <a:pPr marL="457200" lvl="0" indent="-457200" eaLnBrk="1" hangingPunct="1">
              <a:spcBef>
                <a:spcPct val="0"/>
              </a:spcBef>
              <a:buNone/>
            </a:pPr>
            <a:r>
              <a:rPr lang="en-US" altLang="zh-CN" sz="2400" b="1" dirty="0">
                <a:solidFill>
                  <a:srgbClr val="FF0000"/>
                </a:solidFill>
                <a:latin typeface="Times New Roman" panose="02020603050405020304" pitchFamily="18" charset="0"/>
                <a:ea typeface="华文行楷" panose="02010800040101010101" pitchFamily="2" charset="-122"/>
              </a:rPr>
              <a:t>              </a:t>
            </a:r>
            <a:r>
              <a:rPr lang="zh-CN" altLang="en-US" sz="2400" b="1" dirty="0">
                <a:solidFill>
                  <a:srgbClr val="FF0000"/>
                </a:solidFill>
                <a:latin typeface="Times New Roman" panose="02020603050405020304" pitchFamily="18" charset="0"/>
                <a:ea typeface="华文行楷" panose="02010800040101010101" pitchFamily="2" charset="-122"/>
              </a:rPr>
              <a:t>中的元素均大于等于</a:t>
            </a:r>
            <a:r>
              <a:rPr lang="en-US" altLang="zh-CN" sz="2400" b="1" i="1" dirty="0">
                <a:solidFill>
                  <a:srgbClr val="FF0000"/>
                </a:solidFill>
                <a:latin typeface="Times New Roman" panose="02020603050405020304" pitchFamily="18" charset="0"/>
                <a:ea typeface="华文行楷" panose="02010800040101010101" pitchFamily="2" charset="-122"/>
              </a:rPr>
              <a:t>x</a:t>
            </a:r>
            <a:endParaRPr lang="en-US" altLang="zh-CN" sz="2400" b="1" i="1" dirty="0">
              <a:solidFill>
                <a:srgbClr val="FF0000"/>
              </a:solidFill>
              <a:latin typeface="Times New Roman" panose="02020603050405020304" pitchFamily="18" charset="0"/>
              <a:ea typeface="华文行楷" panose="02010800040101010101" pitchFamily="2" charset="-122"/>
            </a:endParaRPr>
          </a:p>
          <a:p>
            <a:pPr marL="457200" lvl="0" indent="-457200" eaLnBrk="1" hangingPunct="1">
              <a:spcBef>
                <a:spcPct val="50000"/>
              </a:spcBef>
              <a:buAutoNum type="arabicPeriod"/>
            </a:pPr>
            <a:r>
              <a:rPr lang="en-US" altLang="zh-CN" sz="2400" b="1" i="1" dirty="0">
                <a:solidFill>
                  <a:schemeClr val="accent2"/>
                </a:solidFill>
                <a:latin typeface="Times New Roman" panose="02020603050405020304" pitchFamily="18" charset="0"/>
                <a:ea typeface="华文行楷" panose="02010800040101010101" pitchFamily="2" charset="-122"/>
              </a:rPr>
              <a:t>low</a:t>
            </a:r>
            <a:r>
              <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a:t>
            </a:r>
            <a:r>
              <a:rPr lang="en-US" altLang="zh-CN" sz="2400" b="1" i="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i </a:t>
            </a:r>
            <a:r>
              <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  </a:t>
            </a:r>
            <a:r>
              <a:rPr lang="en-US" altLang="zh-CN" sz="2400" b="1" i="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high</a:t>
            </a:r>
            <a:r>
              <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 </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j</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5000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While( </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&lt; </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 ) 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5000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swap(</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5000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While(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 &lt; </a:t>
            </a:r>
            <a:r>
              <a:rPr lang="en-US" altLang="zh-CN" sz="2400" b="1" i="1" dirty="0">
                <a:solidFill>
                  <a:schemeClr val="accent2"/>
                </a:solidFill>
                <a:latin typeface="Times New Roman" panose="02020603050405020304" pitchFamily="18" charset="0"/>
                <a:sym typeface="Symbol" panose="05050102010706020507" pitchFamily="18" charset="2"/>
              </a:rPr>
              <a:t>x </a:t>
            </a:r>
            <a:r>
              <a:rPr lang="en-US" altLang="zh-CN" sz="2400" b="1" dirty="0">
                <a:solidFill>
                  <a:schemeClr val="accent2"/>
                </a:solidFill>
                <a:latin typeface="Times New Roman" panose="02020603050405020304" pitchFamily="18" charset="0"/>
                <a:sym typeface="Symbol" panose="05050102010706020507" pitchFamily="18" charset="2"/>
              </a:rPr>
              <a:t>)  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5000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rPr>
              <a:t>low</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+1;</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5000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While(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 &gt;= </a:t>
            </a:r>
            <a:r>
              <a:rPr lang="en-US" altLang="zh-CN" sz="2400" b="1" i="1" dirty="0">
                <a:solidFill>
                  <a:schemeClr val="accent2"/>
                </a:solidFill>
                <a:latin typeface="Times New Roman" panose="02020603050405020304" pitchFamily="18" charset="0"/>
                <a:sym typeface="Symbol" panose="05050102010706020507" pitchFamily="18" charset="2"/>
              </a:rPr>
              <a:t>x </a:t>
            </a:r>
            <a:r>
              <a:rPr lang="en-US" altLang="zh-CN" sz="2400" b="1" dirty="0">
                <a:solidFill>
                  <a:schemeClr val="accent2"/>
                </a:solidFill>
                <a:latin typeface="Times New Roman" panose="02020603050405020304" pitchFamily="18" charset="0"/>
                <a:sym typeface="Symbol" panose="05050102010706020507" pitchFamily="18" charset="2"/>
              </a:rPr>
              <a:t>)  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5000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rPr>
              <a:t>high</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-1;</a:t>
            </a:r>
            <a:endPar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endParaRPr>
          </a:p>
          <a:p>
            <a:pPr marL="457200" lvl="0" indent="-457200" eaLnBrk="1" hangingPunct="1">
              <a:spcBef>
                <a:spcPct val="5000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return(</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606"/>
                                        </p:tgtEl>
                                        <p:attrNameLst>
                                          <p:attrName>style.visibility</p:attrName>
                                        </p:attrNameLst>
                                      </p:cBhvr>
                                      <p:to>
                                        <p:strVal val="visible"/>
                                      </p:to>
                                    </p:set>
                                    <p:animEffect transition="in" filter="dissolve">
                                      <p:cBhvr>
                                        <p:cTn id="7" dur="500"/>
                                        <p:tgtEl>
                                          <p:spTgt spid="110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p:nvPr/>
        </p:nvSpPr>
        <p:spPr>
          <a:xfrm>
            <a:off x="3708400" y="131763"/>
            <a:ext cx="5362575" cy="63341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4000" b="1" dirty="0">
                <a:solidFill>
                  <a:srgbClr val="663300"/>
                </a:solidFill>
                <a:latin typeface="Times New Roman" panose="02020603050405020304" pitchFamily="18" charset="0"/>
                <a:ea typeface="华文行楷" panose="02010800040101010101" pitchFamily="2" charset="-122"/>
              </a:rPr>
              <a:t>PartitionSort</a:t>
            </a:r>
            <a:r>
              <a:rPr lang="zh-CN" altLang="en-US" sz="4000" b="1" dirty="0">
                <a:solidFill>
                  <a:srgbClr val="663300"/>
                </a:solidFill>
                <a:latin typeface="Times New Roman" panose="02020603050405020304" pitchFamily="18" charset="0"/>
                <a:ea typeface="华文行楷" panose="02010800040101010101" pitchFamily="2" charset="-122"/>
              </a:rPr>
              <a:t>算法</a:t>
            </a:r>
            <a:endParaRPr lang="zh-CN" altLang="en-US" sz="4000" b="1" dirty="0">
              <a:solidFill>
                <a:srgbClr val="663300"/>
              </a:solidFill>
              <a:latin typeface="Times New Roman" panose="02020603050405020304" pitchFamily="18" charset="0"/>
              <a:ea typeface="华文行楷" panose="02010800040101010101" pitchFamily="2" charset="-122"/>
            </a:endParaRPr>
          </a:p>
        </p:txBody>
      </p:sp>
      <p:sp>
        <p:nvSpPr>
          <p:cNvPr id="89092" name="Rectangle 3"/>
          <p:cNvSpPr/>
          <p:nvPr/>
        </p:nvSpPr>
        <p:spPr>
          <a:xfrm>
            <a:off x="3103563" y="27813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pic>
        <p:nvPicPr>
          <p:cNvPr id="89093" name="Picture 4" descr="BD21313_"/>
          <p:cNvPicPr>
            <a:picLocks noChangeAspect="1"/>
          </p:cNvPicPr>
          <p:nvPr/>
        </p:nvPicPr>
        <p:blipFill>
          <a:blip r:embed="rId1"/>
          <a:stretch>
            <a:fillRect/>
          </a:stretch>
        </p:blipFill>
        <p:spPr>
          <a:xfrm>
            <a:off x="3924300" y="692150"/>
            <a:ext cx="5219700" cy="73025"/>
          </a:xfrm>
          <a:prstGeom prst="rect">
            <a:avLst/>
          </a:prstGeom>
          <a:noFill/>
          <a:ln w="9525">
            <a:noFill/>
          </a:ln>
        </p:spPr>
      </p:pic>
      <p:sp>
        <p:nvSpPr>
          <p:cNvPr id="112645" name="Text Box 5"/>
          <p:cNvSpPr txBox="1"/>
          <p:nvPr/>
        </p:nvSpPr>
        <p:spPr>
          <a:xfrm>
            <a:off x="331788" y="3423603"/>
            <a:ext cx="8640762" cy="3378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spcBef>
                <a:spcPct val="0"/>
              </a:spcBef>
              <a:buNone/>
            </a:pPr>
            <a:r>
              <a:rPr lang="en-US" altLang="zh-CN" sz="2400" b="1" dirty="0">
                <a:solidFill>
                  <a:srgbClr val="FF0000"/>
                </a:solidFill>
                <a:latin typeface="Times New Roman" panose="02020603050405020304" pitchFamily="18" charset="0"/>
                <a:ea typeface="华文行楷" panose="02010800040101010101" pitchFamily="2" charset="-122"/>
              </a:rPr>
              <a:t>Partition(</a:t>
            </a:r>
            <a:r>
              <a:rPr lang="en-US" altLang="zh-CN" sz="2400" b="1" i="1" dirty="0">
                <a:solidFill>
                  <a:srgbClr val="FF0000"/>
                </a:solidFill>
                <a:latin typeface="Times New Roman" panose="02020603050405020304" pitchFamily="18" charset="0"/>
                <a:ea typeface="华文行楷" panose="02010800040101010101" pitchFamily="2" charset="-122"/>
              </a:rPr>
              <a:t>A</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i</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j</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x</a:t>
            </a:r>
            <a:r>
              <a:rPr lang="en-US" altLang="zh-CN" sz="2400" b="1" dirty="0">
                <a:solidFill>
                  <a:srgbClr val="FF0000"/>
                </a:solidFill>
                <a:latin typeface="Times New Roman" panose="02020603050405020304" pitchFamily="18" charset="0"/>
                <a:ea typeface="华文行楷" panose="02010800040101010101" pitchFamily="2" charset="-122"/>
              </a:rPr>
              <a:t>)</a:t>
            </a:r>
            <a:endParaRPr lang="en-US" altLang="zh-CN" sz="2400" b="1" dirty="0">
              <a:solidFill>
                <a:srgbClr val="FF0000"/>
              </a:solidFill>
              <a:latin typeface="Times New Roman" panose="02020603050405020304" pitchFamily="18" charset="0"/>
              <a:ea typeface="华文行楷" panose="02010800040101010101" pitchFamily="2" charset="-122"/>
            </a:endParaRPr>
          </a:p>
          <a:p>
            <a:pPr marL="457200" lvl="0" indent="-457200" eaLnBrk="1" hangingPunct="1">
              <a:spcBef>
                <a:spcPct val="0"/>
              </a:spcBef>
              <a:buAutoNum type="arabicPeriod"/>
            </a:pPr>
            <a:r>
              <a:rPr lang="en-US" altLang="zh-CN" sz="2400" b="1" i="1" dirty="0">
                <a:solidFill>
                  <a:schemeClr val="accent2"/>
                </a:solidFill>
                <a:latin typeface="Times New Roman" panose="02020603050405020304" pitchFamily="18" charset="0"/>
                <a:ea typeface="华文行楷" panose="02010800040101010101" pitchFamily="2" charset="-122"/>
              </a:rPr>
              <a:t>low</a:t>
            </a:r>
            <a:r>
              <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a:t>
            </a:r>
            <a:r>
              <a:rPr lang="en-US" altLang="zh-CN" sz="2400" b="1" i="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i </a:t>
            </a:r>
            <a:r>
              <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  </a:t>
            </a:r>
            <a:r>
              <a:rPr lang="en-US" altLang="zh-CN" sz="2400" b="1" i="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high</a:t>
            </a:r>
            <a:r>
              <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 </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j</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While( </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&lt; </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 ) 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swap(</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While(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 &lt; </a:t>
            </a:r>
            <a:r>
              <a:rPr lang="en-US" altLang="zh-CN" sz="2400" b="1" i="1" dirty="0">
                <a:solidFill>
                  <a:schemeClr val="accent2"/>
                </a:solidFill>
                <a:latin typeface="Times New Roman" panose="02020603050405020304" pitchFamily="18" charset="0"/>
                <a:sym typeface="Symbol" panose="05050102010706020507" pitchFamily="18" charset="2"/>
              </a:rPr>
              <a:t>x </a:t>
            </a:r>
            <a:r>
              <a:rPr lang="en-US" altLang="zh-CN" sz="2400" b="1" dirty="0">
                <a:solidFill>
                  <a:schemeClr val="accent2"/>
                </a:solidFill>
                <a:latin typeface="Times New Roman" panose="02020603050405020304" pitchFamily="18" charset="0"/>
                <a:sym typeface="Symbol" panose="05050102010706020507" pitchFamily="18" charset="2"/>
              </a:rPr>
              <a:t>)  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rPr>
              <a:t>low</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+1;</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While(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 &gt;=</a:t>
            </a:r>
            <a:r>
              <a:rPr lang="en-US" altLang="zh-CN" sz="2400" b="1" i="1" dirty="0">
                <a:solidFill>
                  <a:schemeClr val="accent2"/>
                </a:solidFill>
                <a:latin typeface="Times New Roman" panose="02020603050405020304" pitchFamily="18" charset="0"/>
                <a:sym typeface="Symbol" panose="05050102010706020507" pitchFamily="18" charset="2"/>
              </a:rPr>
              <a:t>x </a:t>
            </a:r>
            <a:r>
              <a:rPr lang="en-US" altLang="zh-CN" sz="2400" b="1" dirty="0">
                <a:solidFill>
                  <a:schemeClr val="accent2"/>
                </a:solidFill>
                <a:latin typeface="Times New Roman" panose="02020603050405020304" pitchFamily="18" charset="0"/>
                <a:sym typeface="Symbol" panose="05050102010706020507" pitchFamily="18" charset="2"/>
              </a:rPr>
              <a:t>)  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rPr>
              <a:t>high</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-1;</a:t>
            </a:r>
            <a:endPar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return(</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p:txBody>
      </p:sp>
      <p:sp>
        <p:nvSpPr>
          <p:cNvPr id="89095" name="Text Box 6"/>
          <p:cNvSpPr txBox="1"/>
          <p:nvPr/>
        </p:nvSpPr>
        <p:spPr>
          <a:xfrm>
            <a:off x="395288" y="836613"/>
            <a:ext cx="8208962" cy="26479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spcBef>
                <a:spcPct val="50000"/>
              </a:spcBef>
              <a:buNone/>
            </a:pPr>
            <a:r>
              <a:rPr lang="en-US" altLang="zh-CN" sz="2400" b="1" dirty="0">
                <a:solidFill>
                  <a:srgbClr val="FF0000"/>
                </a:solidFill>
                <a:latin typeface="Times New Roman" panose="02020603050405020304" pitchFamily="18" charset="0"/>
              </a:rPr>
              <a:t>PartitionSort(</a:t>
            </a:r>
            <a:r>
              <a:rPr lang="en-US" altLang="zh-CN" sz="2400" b="1" i="1" dirty="0">
                <a:solidFill>
                  <a:srgbClr val="FF0000"/>
                </a:solidFill>
                <a:latin typeface="Times New Roman" panose="02020603050405020304" pitchFamily="18" charset="0"/>
              </a:rPr>
              <a:t>A</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i</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j</a:t>
            </a:r>
            <a:r>
              <a:rPr lang="en-US" altLang="zh-CN" sz="2400" b="1" dirty="0">
                <a:solidFill>
                  <a:srgbClr val="FF0000"/>
                </a:solidFill>
                <a:latin typeface="Times New Roman" panose="02020603050405020304" pitchFamily="18" charset="0"/>
              </a:rPr>
              <a:t>)</a:t>
            </a:r>
            <a:endParaRPr lang="en-US" altLang="zh-CN" sz="2400" b="1" dirty="0">
              <a:solidFill>
                <a:srgbClr val="FF0000"/>
              </a:solidFill>
              <a:latin typeface="Times New Roman" panose="02020603050405020304" pitchFamily="18" charset="0"/>
            </a:endParaRPr>
          </a:p>
          <a:p>
            <a:pPr marL="457200" lvl="0" indent="-457200" eaLnBrk="1" hangingPunct="1">
              <a:spcBef>
                <a:spcPct val="0"/>
              </a:spcBef>
              <a:buNone/>
            </a:pPr>
            <a:r>
              <a:rPr lang="en-US" altLang="zh-CN" sz="2400" b="1" dirty="0">
                <a:solidFill>
                  <a:srgbClr val="FF0000"/>
                </a:solidFill>
                <a:latin typeface="Times New Roman" panose="02020603050405020304" pitchFamily="18" charset="0"/>
              </a:rPr>
              <a:t>Input:    </a:t>
            </a:r>
            <a:r>
              <a:rPr lang="en-US" altLang="zh-CN" sz="2400" b="1" i="1" dirty="0">
                <a:solidFill>
                  <a:srgbClr val="FF0000"/>
                </a:solidFill>
                <a:latin typeface="Times New Roman" panose="02020603050405020304" pitchFamily="18" charset="0"/>
              </a:rPr>
              <a:t>A</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i</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j</a:t>
            </a:r>
            <a:r>
              <a:rPr lang="en-US" altLang="zh-CN" sz="2400" b="1" dirty="0">
                <a:solidFill>
                  <a:srgbClr val="FF0000"/>
                </a:solidFill>
                <a:latin typeface="Times New Roman" panose="02020603050405020304" pitchFamily="18" charset="0"/>
              </a:rPr>
              <a:t>], </a:t>
            </a:r>
            <a:r>
              <a:rPr lang="en-US" altLang="zh-CN" sz="2400" b="1" i="1" dirty="0">
                <a:solidFill>
                  <a:srgbClr val="FF0000"/>
                </a:solidFill>
                <a:latin typeface="Times New Roman" panose="02020603050405020304" pitchFamily="18" charset="0"/>
              </a:rPr>
              <a:t>x</a:t>
            </a:r>
            <a:endParaRPr lang="en-US" altLang="zh-CN" sz="2400" b="1" i="1" dirty="0">
              <a:solidFill>
                <a:srgbClr val="FF0000"/>
              </a:solidFill>
              <a:latin typeface="Times New Roman" panose="02020603050405020304" pitchFamily="18" charset="0"/>
            </a:endParaRPr>
          </a:p>
          <a:p>
            <a:pPr marL="457200" lvl="0" indent="-457200" eaLnBrk="1" hangingPunct="1">
              <a:spcBef>
                <a:spcPct val="0"/>
              </a:spcBef>
              <a:buNone/>
            </a:pPr>
            <a:r>
              <a:rPr lang="en-US" altLang="zh-CN" sz="2400" b="1" dirty="0">
                <a:solidFill>
                  <a:srgbClr val="FF0000"/>
                </a:solidFill>
                <a:latin typeface="Times New Roman" panose="02020603050405020304" pitchFamily="18" charset="0"/>
              </a:rPr>
              <a:t>Output: </a:t>
            </a:r>
            <a:r>
              <a:rPr lang="zh-CN" altLang="en-US" sz="2400" b="1" dirty="0">
                <a:solidFill>
                  <a:srgbClr val="FF0000"/>
                </a:solidFill>
                <a:latin typeface="Times New Roman" panose="02020603050405020304" pitchFamily="18" charset="0"/>
                <a:ea typeface="华文行楷" panose="02010800040101010101" pitchFamily="2" charset="-122"/>
              </a:rPr>
              <a:t>排序后的</a:t>
            </a:r>
            <a:r>
              <a:rPr lang="en-US" altLang="zh-CN" sz="2400" b="1" i="1" dirty="0">
                <a:solidFill>
                  <a:srgbClr val="FF0000"/>
                </a:solidFill>
                <a:latin typeface="Times New Roman" panose="02020603050405020304" pitchFamily="18" charset="0"/>
              </a:rPr>
              <a:t>A</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i</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j</a:t>
            </a:r>
            <a:r>
              <a:rPr lang="en-US" altLang="zh-CN" sz="2400" b="1" dirty="0">
                <a:solidFill>
                  <a:srgbClr val="FF0000"/>
                </a:solidFill>
                <a:latin typeface="Times New Roman" panose="02020603050405020304" pitchFamily="18" charset="0"/>
              </a:rPr>
              <a:t>]</a:t>
            </a:r>
            <a:endParaRPr lang="en-US" altLang="zh-CN" sz="2400" b="1" dirty="0">
              <a:solidFill>
                <a:srgbClr val="FF0000"/>
              </a:solidFill>
              <a:latin typeface="Times New Roman" panose="02020603050405020304" pitchFamily="18" charset="0"/>
            </a:endParaRPr>
          </a:p>
          <a:p>
            <a:pPr marL="457200" lvl="0" indent="-457200" eaLnBrk="1" hangingPunct="1">
              <a:spcBef>
                <a:spcPct val="0"/>
              </a:spcBef>
              <a:buAutoNum type="arabicPeriod"/>
            </a:pPr>
            <a:r>
              <a:rPr lang="en-US" altLang="zh-CN" sz="2400" b="1" i="1" dirty="0">
                <a:solidFill>
                  <a:schemeClr val="accent2"/>
                </a:solidFill>
                <a:latin typeface="Times New Roman" panose="02020603050405020304" pitchFamily="18" charset="0"/>
              </a:rPr>
              <a:t>x</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i</a:t>
            </a:r>
            <a:r>
              <a:rPr lang="en-US" altLang="zh-CN" sz="2400" b="1" dirty="0">
                <a:solidFill>
                  <a:schemeClr val="accent2"/>
                </a:solidFill>
                <a:latin typeface="Times New Roman" panose="02020603050405020304" pitchFamily="18" charset="0"/>
                <a:sym typeface="Symbol" panose="05050102010706020507" pitchFamily="18" charset="2"/>
              </a:rPr>
              <a:t>];                                  //</a:t>
            </a:r>
            <a:r>
              <a:rPr lang="zh-CN" altLang="en-US" sz="2400" b="1" dirty="0">
                <a:solidFill>
                  <a:schemeClr val="accent2"/>
                </a:solidFill>
                <a:latin typeface="Times New Roman" panose="02020603050405020304" pitchFamily="18" charset="0"/>
                <a:sym typeface="Symbol" panose="05050102010706020507" pitchFamily="18" charset="2"/>
              </a:rPr>
              <a:t>以确定的策略选择</a:t>
            </a:r>
            <a:r>
              <a:rPr lang="en-US" altLang="zh-CN" sz="2400" b="1" i="1" dirty="0">
                <a:solidFill>
                  <a:schemeClr val="accent2"/>
                </a:solidFill>
                <a:latin typeface="Times New Roman" panose="02020603050405020304" pitchFamily="18" charset="0"/>
                <a:sym typeface="Symbol" panose="05050102010706020507" pitchFamily="18" charset="2"/>
              </a:rPr>
              <a:t>x</a:t>
            </a:r>
            <a:endParaRPr lang="en-US" altLang="zh-CN" sz="2400" b="1" i="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i="1" dirty="0">
                <a:solidFill>
                  <a:schemeClr val="accent2"/>
                </a:solidFill>
                <a:latin typeface="Times New Roman" panose="02020603050405020304" pitchFamily="18" charset="0"/>
              </a:rPr>
              <a:t>k=</a:t>
            </a:r>
            <a:r>
              <a:rPr lang="en-US" altLang="zh-CN" sz="2400" b="1" dirty="0">
                <a:solidFill>
                  <a:schemeClr val="accent2"/>
                </a:solidFill>
                <a:latin typeface="Times New Roman" panose="02020603050405020304" pitchFamily="18" charset="0"/>
              </a:rPr>
              <a:t>partition(</a:t>
            </a:r>
            <a:r>
              <a:rPr lang="en-US" altLang="zh-CN" sz="2400" b="1" i="1" dirty="0">
                <a:solidFill>
                  <a:schemeClr val="accent2"/>
                </a:solidFill>
                <a:latin typeface="Times New Roman" panose="02020603050405020304" pitchFamily="18" charset="0"/>
              </a:rPr>
              <a:t>A,i,j,x</a:t>
            </a:r>
            <a:r>
              <a:rPr lang="en-US" altLang="zh-CN" sz="2400" b="1" dirty="0">
                <a:solidFill>
                  <a:schemeClr val="accent2"/>
                </a:solidFill>
                <a:latin typeface="Times New Roman" panose="02020603050405020304" pitchFamily="18" charset="0"/>
              </a:rPr>
              <a:t>);</a:t>
            </a:r>
            <a:r>
              <a:rPr lang="en-US" altLang="zh-CN" sz="2400" b="1" i="1" dirty="0">
                <a:solidFill>
                  <a:schemeClr val="accent2"/>
                </a:solidFill>
                <a:latin typeface="Times New Roman" panose="02020603050405020304" pitchFamily="18" charset="0"/>
              </a:rPr>
              <a:t>              </a:t>
            </a:r>
            <a:r>
              <a:rPr lang="en-US" altLang="zh-CN" sz="2400" b="1" dirty="0">
                <a:solidFill>
                  <a:schemeClr val="accent2"/>
                </a:solidFill>
                <a:latin typeface="Times New Roman" panose="02020603050405020304" pitchFamily="18" charset="0"/>
              </a:rPr>
              <a:t>//</a:t>
            </a:r>
            <a:r>
              <a:rPr lang="zh-CN" altLang="en-US" sz="2400" b="1" dirty="0">
                <a:solidFill>
                  <a:schemeClr val="accent2"/>
                </a:solidFill>
                <a:latin typeface="Times New Roman" panose="02020603050405020304" pitchFamily="18" charset="0"/>
              </a:rPr>
              <a:t>用</a:t>
            </a:r>
            <a:r>
              <a:rPr lang="en-US" altLang="zh-CN" sz="2400" b="1" i="1" dirty="0">
                <a:solidFill>
                  <a:schemeClr val="accent2"/>
                </a:solidFill>
                <a:latin typeface="Times New Roman" panose="02020603050405020304" pitchFamily="18" charset="0"/>
              </a:rPr>
              <a:t>x</a:t>
            </a:r>
            <a:r>
              <a:rPr lang="zh-CN" altLang="en-US" sz="2400" b="1" dirty="0">
                <a:solidFill>
                  <a:schemeClr val="accent2"/>
                </a:solidFill>
                <a:latin typeface="Times New Roman" panose="02020603050405020304" pitchFamily="18" charset="0"/>
              </a:rPr>
              <a:t>完成划分</a:t>
            </a:r>
            <a:endParaRPr lang="zh-CN" altLang="en-US" sz="2400" b="1" dirty="0">
              <a:solidFill>
                <a:schemeClr val="accent2"/>
              </a:solidFill>
              <a:latin typeface="Times New Roman" panose="02020603050405020304" pitchFamily="18" charset="0"/>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rPr>
              <a:t>partitionSort(</a:t>
            </a:r>
            <a:r>
              <a:rPr lang="en-US" altLang="zh-CN" sz="2400" b="1" i="1" dirty="0">
                <a:solidFill>
                  <a:schemeClr val="accent2"/>
                </a:solidFill>
                <a:latin typeface="Times New Roman" panose="02020603050405020304" pitchFamily="18" charset="0"/>
              </a:rPr>
              <a:t>A,i,k</a:t>
            </a:r>
            <a:r>
              <a:rPr lang="en-US" altLang="zh-CN" sz="2400" b="1" dirty="0">
                <a:solidFill>
                  <a:schemeClr val="accent2"/>
                </a:solidFill>
                <a:latin typeface="Times New Roman" panose="02020603050405020304" pitchFamily="18" charset="0"/>
              </a:rPr>
              <a:t>);             //</a:t>
            </a:r>
            <a:r>
              <a:rPr lang="zh-CN" altLang="en-US" sz="2400" b="1" dirty="0">
                <a:solidFill>
                  <a:schemeClr val="accent2"/>
                </a:solidFill>
                <a:latin typeface="Times New Roman" panose="02020603050405020304" pitchFamily="18" charset="0"/>
              </a:rPr>
              <a:t>递归求解子问题</a:t>
            </a:r>
            <a:endParaRPr lang="zh-CN" altLang="en-US" sz="2400" b="1" dirty="0">
              <a:solidFill>
                <a:schemeClr val="accent2"/>
              </a:solidFill>
              <a:latin typeface="Times New Roman" panose="02020603050405020304" pitchFamily="18" charset="0"/>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rPr>
              <a:t>partitionSort(</a:t>
            </a:r>
            <a:r>
              <a:rPr lang="en-US" altLang="zh-CN" sz="2400" b="1" i="1" dirty="0">
                <a:solidFill>
                  <a:schemeClr val="accent2"/>
                </a:solidFill>
                <a:latin typeface="Times New Roman" panose="02020603050405020304" pitchFamily="18" charset="0"/>
              </a:rPr>
              <a:t>A,k</a:t>
            </a:r>
            <a:r>
              <a:rPr lang="en-US" altLang="zh-CN" sz="2400" b="1" dirty="0">
                <a:solidFill>
                  <a:schemeClr val="accent2"/>
                </a:solidFill>
                <a:latin typeface="Times New Roman" panose="02020603050405020304" pitchFamily="18" charset="0"/>
              </a:rPr>
              <a:t>+1</a:t>
            </a:r>
            <a:r>
              <a:rPr lang="en-US" altLang="zh-CN" sz="2400" b="1" i="1" dirty="0">
                <a:solidFill>
                  <a:schemeClr val="accent2"/>
                </a:solidFill>
                <a:latin typeface="Times New Roman" panose="02020603050405020304" pitchFamily="18" charset="0"/>
              </a:rPr>
              <a:t>,j</a:t>
            </a:r>
            <a:r>
              <a:rPr lang="en-US" altLang="zh-CN" sz="2400" b="1" dirty="0">
                <a:solidFill>
                  <a:schemeClr val="accent2"/>
                </a:solidFill>
                <a:latin typeface="Times New Roman" panose="02020603050405020304" pitchFamily="18" charset="0"/>
              </a:rPr>
              <a:t>);</a:t>
            </a:r>
            <a:r>
              <a:rPr lang="en-US" altLang="zh-CN" sz="2400" b="1" dirty="0">
                <a:solidFill>
                  <a:srgbClr val="FF0000"/>
                </a:solidFill>
                <a:latin typeface="Times New Roman" panose="02020603050405020304" pitchFamily="18" charset="0"/>
              </a:rPr>
              <a:t>              </a:t>
            </a:r>
            <a:endParaRPr lang="en-US" altLang="zh-CN" sz="2400" b="1" dirty="0">
              <a:solidFill>
                <a:srgbClr val="FF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Effect transition="in" filter="dissolve">
                                      <p:cBhvr>
                                        <p:cTn id="7" dur="500"/>
                                        <p:tgtEl>
                                          <p:spTgt spid="112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p:nvPr/>
        </p:nvSpPr>
        <p:spPr>
          <a:xfrm>
            <a:off x="609600" y="1371600"/>
            <a:ext cx="8229600" cy="483108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u="sng" dirty="0">
                <a:solidFill>
                  <a:schemeClr val="accent2"/>
                </a:solidFill>
                <a:latin typeface="宋体" panose="02010600030101010101" pitchFamily="2" charset="-122"/>
              </a:rPr>
              <a:t>最好情况</a:t>
            </a:r>
            <a:r>
              <a:rPr lang="zh-TW" altLang="en-US" b="1" dirty="0">
                <a:latin typeface="宋体" panose="02010600030101010101" pitchFamily="2" charset="-122"/>
              </a:rPr>
              <a:t> </a:t>
            </a:r>
            <a:r>
              <a:rPr lang="en-US" altLang="zh-TW" dirty="0">
                <a:latin typeface="宋体" panose="02010600030101010101" pitchFamily="2" charset="-122"/>
              </a:rPr>
              <a:t>: </a:t>
            </a:r>
            <a:r>
              <a:rPr lang="en-US" altLang="zh-TW" dirty="0">
                <a:latin typeface="宋体" panose="02010600030101010101" pitchFamily="2" charset="-122"/>
                <a:sym typeface="Symbol" panose="05050102010706020507" pitchFamily="18" charset="2"/>
              </a:rPr>
              <a:t></a:t>
            </a:r>
            <a:r>
              <a:rPr lang="en-US" altLang="zh-TW" dirty="0">
                <a:latin typeface="宋体" panose="02010600030101010101" pitchFamily="2" charset="-122"/>
              </a:rPr>
              <a:t>(n log n)</a:t>
            </a:r>
            <a:endParaRPr lang="en-US" altLang="zh-TW" dirty="0">
              <a:latin typeface="宋体" panose="02010600030101010101" pitchFamily="2" charset="-122"/>
            </a:endParaRPr>
          </a:p>
          <a:p>
            <a:pPr marL="457200" lvl="1" indent="0" algn="just">
              <a:spcBef>
                <a:spcPct val="0"/>
              </a:spcBef>
              <a:buNone/>
            </a:pPr>
            <a:endParaRPr lang="en-US" altLang="zh-TW" dirty="0">
              <a:latin typeface="宋体" panose="02010600030101010101" pitchFamily="2" charset="-122"/>
            </a:endParaRPr>
          </a:p>
          <a:p>
            <a:pPr marL="457200" lvl="1" indent="0" algn="just">
              <a:spcBef>
                <a:spcPct val="0"/>
              </a:spcBef>
              <a:buNone/>
            </a:pPr>
            <a:r>
              <a:rPr lang="zh-CN" altLang="en-US" dirty="0">
                <a:latin typeface="宋体" panose="02010600030101010101" pitchFamily="2" charset="-122"/>
              </a:rPr>
              <a:t>数组被分为大致相等的两个部分</a:t>
            </a:r>
            <a:r>
              <a:rPr lang="en-US" altLang="zh-TW" dirty="0">
                <a:latin typeface="宋体" panose="02010600030101010101" pitchFamily="2" charset="-122"/>
              </a:rPr>
              <a:t>.</a:t>
            </a:r>
            <a:endParaRPr lang="en-US" altLang="zh-TW" dirty="0">
              <a:latin typeface="宋体" panose="02010600030101010101" pitchFamily="2" charset="-122"/>
            </a:endParaRPr>
          </a:p>
          <a:p>
            <a:pPr marL="0" lvl="0" indent="0" algn="just">
              <a:spcBef>
                <a:spcPct val="0"/>
              </a:spcBef>
              <a:buNone/>
            </a:pPr>
            <a:endParaRPr lang="en-US" altLang="zh-TW" sz="2800" dirty="0">
              <a:latin typeface="宋体" panose="02010600030101010101" pitchFamily="2" charset="-122"/>
            </a:endParaRPr>
          </a:p>
          <a:p>
            <a:pPr marL="0" lvl="0" indent="0" algn="just">
              <a:spcBef>
                <a:spcPct val="0"/>
              </a:spcBef>
              <a:buNone/>
            </a:pPr>
            <a:endParaRPr lang="en-US" altLang="zh-TW" sz="2800" dirty="0">
              <a:latin typeface="宋体" panose="02010600030101010101" pitchFamily="2" charset="-122"/>
            </a:endParaRPr>
          </a:p>
          <a:p>
            <a:pPr marL="0" lvl="0" indent="0" algn="just">
              <a:spcBef>
                <a:spcPct val="0"/>
              </a:spcBef>
              <a:buNone/>
            </a:pPr>
            <a:endParaRPr lang="en-US" altLang="zh-TW" sz="2800" dirty="0">
              <a:latin typeface="宋体" panose="02010600030101010101" pitchFamily="2" charset="-122"/>
            </a:endParaRPr>
          </a:p>
          <a:p>
            <a:pPr marL="0" lvl="0" indent="0" algn="just">
              <a:spcBef>
                <a:spcPct val="0"/>
              </a:spcBef>
              <a:buNone/>
            </a:pPr>
            <a:endParaRPr lang="en-US" altLang="zh-TW" sz="2800" dirty="0">
              <a:latin typeface="宋体" panose="02010600030101010101" pitchFamily="2" charset="-122"/>
            </a:endParaRPr>
          </a:p>
          <a:p>
            <a:pPr marL="0" lvl="0" indent="0" algn="just">
              <a:spcBef>
                <a:spcPct val="0"/>
              </a:spcBef>
              <a:buNone/>
            </a:pPr>
            <a:endParaRPr lang="en-US" altLang="zh-TW" sz="2800" dirty="0">
              <a:latin typeface="宋体" panose="02010600030101010101" pitchFamily="2" charset="-122"/>
            </a:endParaRPr>
          </a:p>
          <a:p>
            <a:pPr marL="0" lvl="0" indent="0" algn="just">
              <a:spcBef>
                <a:spcPct val="0"/>
              </a:spcBef>
              <a:buNone/>
            </a:pPr>
            <a:endParaRPr lang="en-US" altLang="zh-TW" sz="2800" dirty="0">
              <a:latin typeface="宋体" panose="02010600030101010101" pitchFamily="2" charset="-122"/>
            </a:endParaRPr>
          </a:p>
          <a:p>
            <a:pPr marL="0" lvl="0" indent="0">
              <a:spcBef>
                <a:spcPct val="0"/>
              </a:spcBef>
              <a:buBlip>
                <a:blip r:embed="rId1"/>
              </a:buBlip>
            </a:pPr>
            <a:r>
              <a:rPr lang="en-US" altLang="zh-TW" sz="2800" i="1" dirty="0">
                <a:latin typeface="宋体" panose="02010600030101010101" pitchFamily="2" charset="-122"/>
              </a:rPr>
              <a:t> </a:t>
            </a:r>
            <a:r>
              <a:rPr lang="zh-CN" altLang="en-US" sz="2800" i="1" dirty="0">
                <a:latin typeface="宋体" panose="02010600030101010101" pitchFamily="2" charset="-122"/>
              </a:rPr>
              <a:t>需要</a:t>
            </a:r>
            <a:r>
              <a:rPr lang="en-US" altLang="zh-TW" sz="2800" i="1" dirty="0">
                <a:latin typeface="宋体" panose="02010600030101010101" pitchFamily="2" charset="-122"/>
              </a:rPr>
              <a:t>lg</a:t>
            </a:r>
            <a:r>
              <a:rPr lang="en-US" altLang="zh-TW" sz="2800" i="1" baseline="-25000" dirty="0">
                <a:solidFill>
                  <a:schemeClr val="tx1"/>
                </a:solidFill>
                <a:uFillTx/>
                <a:latin typeface="宋体" panose="02010600030101010101" pitchFamily="2" charset="-122"/>
              </a:rPr>
              <a:t>2</a:t>
            </a:r>
            <a:r>
              <a:rPr lang="en-US" altLang="zh-TW" sz="2800" i="1" dirty="0">
                <a:latin typeface="宋体" panose="02010600030101010101" pitchFamily="2" charset="-122"/>
              </a:rPr>
              <a:t> n</a:t>
            </a:r>
            <a:r>
              <a:rPr lang="en-US" altLang="zh-TW" sz="2800" dirty="0">
                <a:latin typeface="宋体" panose="02010600030101010101" pitchFamily="2" charset="-122"/>
              </a:rPr>
              <a:t> </a:t>
            </a:r>
            <a:r>
              <a:rPr lang="zh-CN" altLang="en-US" sz="2800" dirty="0">
                <a:latin typeface="宋体" panose="02010600030101010101" pitchFamily="2" charset="-122"/>
              </a:rPr>
              <a:t>轮</a:t>
            </a:r>
            <a:r>
              <a:rPr lang="en-US" altLang="zh-TW" sz="2800" dirty="0">
                <a:latin typeface="宋体" panose="02010600030101010101" pitchFamily="2" charset="-122"/>
              </a:rPr>
              <a:t>. </a:t>
            </a:r>
            <a:endParaRPr lang="en-US" altLang="zh-TW" sz="2800" dirty="0">
              <a:latin typeface="宋体" panose="02010600030101010101" pitchFamily="2" charset="-122"/>
            </a:endParaRPr>
          </a:p>
          <a:p>
            <a:pPr marL="0" lvl="0" indent="0" algn="just" eaLnBrk="1" hangingPunct="1">
              <a:spcBef>
                <a:spcPct val="0"/>
              </a:spcBef>
              <a:buClr>
                <a:schemeClr val="folHlink"/>
              </a:buClr>
              <a:buFont typeface="Wingdings" panose="05000000000000000000" pitchFamily="2" charset="2"/>
              <a:buBlip>
                <a:blip r:embed="rId1"/>
              </a:buBlip>
            </a:pPr>
            <a:r>
              <a:rPr lang="en-US" altLang="zh-TW" sz="2400" dirty="0">
                <a:latin typeface="宋体" panose="02010600030101010101" pitchFamily="2" charset="-122"/>
              </a:rPr>
              <a:t>  </a:t>
            </a:r>
            <a:r>
              <a:rPr lang="zh-CN" altLang="en-US" sz="2400" dirty="0">
                <a:latin typeface="宋体" panose="02010600030101010101" pitchFamily="2" charset="-122"/>
              </a:rPr>
              <a:t>每轮需要</a:t>
            </a:r>
            <a:r>
              <a:rPr lang="en-US" altLang="zh-CN" sz="2400" dirty="0">
                <a:latin typeface="宋体" panose="02010600030101010101" pitchFamily="2" charset="-122"/>
              </a:rPr>
              <a:t>O(n)</a:t>
            </a:r>
            <a:r>
              <a:rPr lang="zh-CN" altLang="en-US" sz="2400" dirty="0">
                <a:latin typeface="宋体" panose="02010600030101010101" pitchFamily="2" charset="-122"/>
              </a:rPr>
              <a:t>次比较</a:t>
            </a:r>
            <a:endParaRPr lang="en-US" altLang="zh-TW" sz="2400" dirty="0">
              <a:latin typeface="宋体" panose="02010600030101010101" pitchFamily="2" charset="-122"/>
            </a:endParaRPr>
          </a:p>
        </p:txBody>
      </p:sp>
      <p:sp>
        <p:nvSpPr>
          <p:cNvPr id="90116" name="Rectangle 3"/>
          <p:cNvSpPr/>
          <p:nvPr/>
        </p:nvSpPr>
        <p:spPr>
          <a:xfrm>
            <a:off x="2886075" y="260985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pic>
        <p:nvPicPr>
          <p:cNvPr id="90117" name="Picture 4"/>
          <p:cNvPicPr>
            <a:picLocks noChangeAspect="1"/>
          </p:cNvPicPr>
          <p:nvPr/>
        </p:nvPicPr>
        <p:blipFill>
          <a:blip r:embed="rId2"/>
          <a:stretch>
            <a:fillRect/>
          </a:stretch>
        </p:blipFill>
        <p:spPr>
          <a:xfrm>
            <a:off x="2667000" y="2819400"/>
            <a:ext cx="5562600" cy="2209800"/>
          </a:xfrm>
          <a:prstGeom prst="rect">
            <a:avLst/>
          </a:prstGeom>
          <a:noFill/>
          <a:ln w="9525">
            <a:noFill/>
          </a:ln>
        </p:spPr>
      </p:pic>
      <p:sp>
        <p:nvSpPr>
          <p:cNvPr id="125957" name="Rectangle 5"/>
          <p:cNvSpPr>
            <a:spLocks noChangeArrowheads="1"/>
          </p:cNvSpPr>
          <p:nvPr/>
        </p:nvSpPr>
        <p:spPr bwMode="auto">
          <a:xfrm>
            <a:off x="3851275" y="131763"/>
            <a:ext cx="5219700" cy="6334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算法复杂性的分析</a:t>
            </a:r>
            <a:endPar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p:nvPr/>
        </p:nvSpPr>
        <p:spPr>
          <a:xfrm>
            <a:off x="838200" y="2133600"/>
            <a:ext cx="7620000" cy="14335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zh-CN" altLang="en-US" u="sng" dirty="0">
                <a:solidFill>
                  <a:schemeClr val="accent2"/>
                </a:solidFill>
                <a:latin typeface="宋体" panose="02010600030101010101" pitchFamily="2" charset="-122"/>
              </a:rPr>
              <a:t>最坏情况</a:t>
            </a:r>
            <a:r>
              <a:rPr lang="zh-TW" altLang="en-US" b="1" dirty="0">
                <a:solidFill>
                  <a:schemeClr val="hlink"/>
                </a:solidFill>
                <a:latin typeface="宋体" panose="02010600030101010101" pitchFamily="2" charset="-122"/>
              </a:rPr>
              <a:t> </a:t>
            </a:r>
            <a:r>
              <a:rPr lang="en-US" altLang="zh-TW" dirty="0">
                <a:latin typeface="宋体" panose="02010600030101010101" pitchFamily="2" charset="-122"/>
              </a:rPr>
              <a:t>: </a:t>
            </a:r>
            <a:r>
              <a:rPr lang="en-US" altLang="zh-TW" dirty="0">
                <a:latin typeface="宋体" panose="02010600030101010101" pitchFamily="2" charset="-122"/>
                <a:sym typeface="Symbol" panose="05050102010706020507" pitchFamily="18" charset="2"/>
              </a:rPr>
              <a:t></a:t>
            </a:r>
            <a:r>
              <a:rPr lang="en-US" altLang="zh-TW" dirty="0">
                <a:latin typeface="宋体" panose="02010600030101010101" pitchFamily="2" charset="-122"/>
              </a:rPr>
              <a:t>(n</a:t>
            </a:r>
            <a:r>
              <a:rPr lang="en-US" altLang="zh-TW" baseline="30000" dirty="0">
                <a:latin typeface="宋体" panose="02010600030101010101" pitchFamily="2" charset="-122"/>
              </a:rPr>
              <a:t>2</a:t>
            </a:r>
            <a:r>
              <a:rPr lang="en-US" altLang="zh-TW" dirty="0">
                <a:latin typeface="宋体" panose="02010600030101010101" pitchFamily="2" charset="-122"/>
              </a:rPr>
              <a:t>)</a:t>
            </a:r>
            <a:endParaRPr lang="en-US" altLang="zh-TW" dirty="0">
              <a:latin typeface="宋体" panose="02010600030101010101" pitchFamily="2" charset="-122"/>
            </a:endParaRPr>
          </a:p>
          <a:p>
            <a:pPr marL="0" lvl="0" indent="0" algn="just">
              <a:spcBef>
                <a:spcPct val="0"/>
              </a:spcBef>
              <a:buNone/>
            </a:pPr>
            <a:endParaRPr lang="en-US" altLang="zh-TW" sz="2800" dirty="0">
              <a:latin typeface="宋体" panose="02010600030101010101" pitchFamily="2" charset="-122"/>
            </a:endParaRPr>
          </a:p>
          <a:p>
            <a:pPr marL="0" lvl="0" indent="0" algn="just">
              <a:spcBef>
                <a:spcPct val="0"/>
              </a:spcBef>
              <a:buNone/>
            </a:pPr>
            <a:r>
              <a:rPr lang="zh-CN" altLang="en-US" sz="2800" dirty="0">
                <a:latin typeface="宋体" panose="02010600030101010101" pitchFamily="2" charset="-122"/>
              </a:rPr>
              <a:t>每一轮用最大或者最小元素划分</a:t>
            </a:r>
            <a:endParaRPr lang="en-US" altLang="zh-TW" sz="2800" dirty="0">
              <a:latin typeface="宋体" panose="02010600030101010101" pitchFamily="2" charset="-122"/>
            </a:endParaRPr>
          </a:p>
        </p:txBody>
      </p:sp>
      <p:graphicFrame>
        <p:nvGraphicFramePr>
          <p:cNvPr id="91140" name="Object 3"/>
          <p:cNvGraphicFramePr>
            <a:graphicFrameLocks noChangeAspect="1"/>
          </p:cNvGraphicFramePr>
          <p:nvPr/>
        </p:nvGraphicFramePr>
        <p:xfrm>
          <a:off x="974725" y="4149725"/>
          <a:ext cx="6334125" cy="987425"/>
        </p:xfrm>
        <a:graphic>
          <a:graphicData uri="http://schemas.openxmlformats.org/presentationml/2006/ole">
            <mc:AlternateContent xmlns:mc="http://schemas.openxmlformats.org/markup-compatibility/2006">
              <mc:Choice xmlns:v="urn:schemas-microsoft-com:vml" Requires="v">
                <p:oleObj spid="_x0000_s5202" name="" r:id="rId1" imgW="2527300" imgH="393700" progId="Equation.3">
                  <p:embed/>
                </p:oleObj>
              </mc:Choice>
              <mc:Fallback>
                <p:oleObj name="" r:id="rId1" imgW="2527300" imgH="393700" progId="Equation.3">
                  <p:embed/>
                  <p:pic>
                    <p:nvPicPr>
                      <p:cNvPr id="0" name="图片 3080"/>
                      <p:cNvPicPr/>
                      <p:nvPr/>
                    </p:nvPicPr>
                    <p:blipFill>
                      <a:blip r:embed="rId2"/>
                      <a:stretch>
                        <a:fillRect/>
                      </a:stretch>
                    </p:blipFill>
                    <p:spPr>
                      <a:xfrm>
                        <a:off x="974725" y="4149725"/>
                        <a:ext cx="6334125" cy="987425"/>
                      </a:xfrm>
                      <a:prstGeom prst="rect">
                        <a:avLst/>
                      </a:prstGeom>
                      <a:noFill/>
                      <a:ln w="38100">
                        <a:noFill/>
                        <a:miter/>
                      </a:ln>
                    </p:spPr>
                  </p:pic>
                </p:oleObj>
              </mc:Fallback>
            </mc:AlternateContent>
          </a:graphicData>
        </a:graphic>
      </p:graphicFrame>
      <p:sp>
        <p:nvSpPr>
          <p:cNvPr id="126980" name="Rectangle 4"/>
          <p:cNvSpPr>
            <a:spLocks noChangeArrowheads="1"/>
          </p:cNvSpPr>
          <p:nvPr/>
        </p:nvSpPr>
        <p:spPr bwMode="auto">
          <a:xfrm>
            <a:off x="3851275" y="131763"/>
            <a:ext cx="5219700" cy="6334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算法复杂性的分析</a:t>
            </a:r>
            <a:endPar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p:nvPr/>
        </p:nvSpPr>
        <p:spPr>
          <a:xfrm>
            <a:off x="838200" y="1371600"/>
            <a:ext cx="7543800" cy="8842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u="sng" dirty="0">
                <a:solidFill>
                  <a:schemeClr val="accent2"/>
                </a:solidFill>
                <a:latin typeface="宋体" panose="02010600030101010101" pitchFamily="2" charset="-122"/>
              </a:rPr>
              <a:t>平均情况</a:t>
            </a:r>
            <a:r>
              <a:rPr lang="en-US" altLang="zh-TW" dirty="0">
                <a:latin typeface="宋体" panose="02010600030101010101" pitchFamily="2" charset="-122"/>
              </a:rPr>
              <a:t>:</a:t>
            </a:r>
            <a:r>
              <a:rPr lang="en-US" altLang="zh-TW" dirty="0">
                <a:latin typeface="Times New Roman" panose="02020603050405020304" pitchFamily="18" charset="0"/>
                <a:ea typeface="PMingLiU" panose="02020500000000000000" pitchFamily="18" charset="-120"/>
              </a:rPr>
              <a:t> </a:t>
            </a:r>
            <a:r>
              <a:rPr lang="en-US" altLang="zh-TW" dirty="0">
                <a:latin typeface="Tahoma" panose="020B0604030504040204" pitchFamily="34" charset="0"/>
                <a:ea typeface="PMingLiU" panose="02020500000000000000" pitchFamily="18" charset="-120"/>
                <a:sym typeface="Symbol" panose="05050102010706020507" pitchFamily="18" charset="2"/>
              </a:rPr>
              <a:t></a:t>
            </a:r>
            <a:r>
              <a:rPr lang="en-US" altLang="zh-TW" dirty="0">
                <a:latin typeface="Times New Roman" panose="02020603050405020304" pitchFamily="18" charset="0"/>
                <a:ea typeface="PMingLiU" panose="02020500000000000000" pitchFamily="18" charset="-120"/>
              </a:rPr>
              <a:t>(n log n)</a:t>
            </a:r>
            <a:endParaRPr lang="en-US" altLang="zh-TW" dirty="0">
              <a:latin typeface="Times New Roman" panose="02020603050405020304" pitchFamily="18" charset="0"/>
              <a:ea typeface="PMingLiU" panose="02020500000000000000" pitchFamily="18" charset="-120"/>
            </a:endParaRPr>
          </a:p>
          <a:p>
            <a:pPr marL="0" lvl="0" indent="0" eaLnBrk="1" hangingPunct="1">
              <a:spcBef>
                <a:spcPct val="0"/>
              </a:spcBef>
              <a:buNone/>
            </a:pPr>
            <a:endParaRPr lang="zh-TW" altLang="en-US" sz="2000" dirty="0">
              <a:latin typeface="Times New Roman" panose="02020603050405020304" pitchFamily="18" charset="0"/>
              <a:ea typeface="PMingLiU" panose="02020500000000000000" pitchFamily="18" charset="-120"/>
            </a:endParaRPr>
          </a:p>
        </p:txBody>
      </p:sp>
      <p:graphicFrame>
        <p:nvGraphicFramePr>
          <p:cNvPr id="92164" name="Object 3"/>
          <p:cNvGraphicFramePr>
            <a:graphicFrameLocks noChangeAspect="1"/>
          </p:cNvGraphicFramePr>
          <p:nvPr/>
        </p:nvGraphicFramePr>
        <p:xfrm>
          <a:off x="2555875" y="2133600"/>
          <a:ext cx="5799138" cy="896938"/>
        </p:xfrm>
        <a:graphic>
          <a:graphicData uri="http://schemas.openxmlformats.org/presentationml/2006/ole">
            <mc:AlternateContent xmlns:mc="http://schemas.openxmlformats.org/markup-compatibility/2006">
              <mc:Choice xmlns:v="urn:schemas-microsoft-com:vml" Requires="v">
                <p:oleObj spid="_x0000_s6307" name="" r:id="rId1" imgW="5469890" imgH="856615" progId="Word.Document.8">
                  <p:embed/>
                </p:oleObj>
              </mc:Choice>
              <mc:Fallback>
                <p:oleObj name="" r:id="rId1" imgW="5469890" imgH="856615" progId="Word.Document.8">
                  <p:embed/>
                  <p:pic>
                    <p:nvPicPr>
                      <p:cNvPr id="0" name="图片 3077"/>
                      <p:cNvPicPr/>
                      <p:nvPr/>
                    </p:nvPicPr>
                    <p:blipFill>
                      <a:blip r:embed="rId2"/>
                      <a:stretch>
                        <a:fillRect/>
                      </a:stretch>
                    </p:blipFill>
                    <p:spPr>
                      <a:xfrm>
                        <a:off x="2555875" y="2133600"/>
                        <a:ext cx="5799138" cy="896938"/>
                      </a:xfrm>
                      <a:prstGeom prst="rect">
                        <a:avLst/>
                      </a:prstGeom>
                      <a:noFill/>
                      <a:ln w="38100">
                        <a:noFill/>
                        <a:miter/>
                      </a:ln>
                    </p:spPr>
                  </p:pic>
                </p:oleObj>
              </mc:Fallback>
            </mc:AlternateContent>
          </a:graphicData>
        </a:graphic>
      </p:graphicFrame>
      <p:graphicFrame>
        <p:nvGraphicFramePr>
          <p:cNvPr id="92165" name="Object 4"/>
          <p:cNvGraphicFramePr>
            <a:graphicFrameLocks noChangeAspect="1"/>
          </p:cNvGraphicFramePr>
          <p:nvPr/>
        </p:nvGraphicFramePr>
        <p:xfrm>
          <a:off x="755650" y="2852738"/>
          <a:ext cx="7924800" cy="3043237"/>
        </p:xfrm>
        <a:graphic>
          <a:graphicData uri="http://schemas.openxmlformats.org/presentationml/2006/ole">
            <mc:AlternateContent xmlns:mc="http://schemas.openxmlformats.org/markup-compatibility/2006">
              <mc:Choice xmlns:v="urn:schemas-microsoft-com:vml" Requires="v">
                <p:oleObj spid="_x0000_s6308" name="" r:id="rId3" imgW="5486400" imgH="1954530" progId="Word.Document.8">
                  <p:embed/>
                </p:oleObj>
              </mc:Choice>
              <mc:Fallback>
                <p:oleObj name="" r:id="rId3" imgW="5486400" imgH="1954530" progId="Word.Document.8">
                  <p:embed/>
                  <p:pic>
                    <p:nvPicPr>
                      <p:cNvPr id="0" name="图片 3078"/>
                      <p:cNvPicPr/>
                      <p:nvPr/>
                    </p:nvPicPr>
                    <p:blipFill>
                      <a:blip r:embed="rId4"/>
                      <a:stretch>
                        <a:fillRect/>
                      </a:stretch>
                    </p:blipFill>
                    <p:spPr>
                      <a:xfrm>
                        <a:off x="755650" y="2852738"/>
                        <a:ext cx="7924800" cy="3043237"/>
                      </a:xfrm>
                      <a:prstGeom prst="rect">
                        <a:avLst/>
                      </a:prstGeom>
                      <a:noFill/>
                      <a:ln w="38100">
                        <a:noFill/>
                        <a:miter/>
                      </a:ln>
                    </p:spPr>
                  </p:pic>
                </p:oleObj>
              </mc:Fallback>
            </mc:AlternateContent>
          </a:graphicData>
        </a:graphic>
      </p:graphicFrame>
      <p:sp>
        <p:nvSpPr>
          <p:cNvPr id="128005" name="Rectangle 5"/>
          <p:cNvSpPr>
            <a:spLocks noChangeArrowheads="1"/>
          </p:cNvSpPr>
          <p:nvPr/>
        </p:nvSpPr>
        <p:spPr bwMode="auto">
          <a:xfrm>
            <a:off x="3851275" y="131763"/>
            <a:ext cx="5219700" cy="6334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算法复杂性的分析</a:t>
            </a:r>
            <a:endPar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7" name="Object 2"/>
          <p:cNvGraphicFramePr>
            <a:graphicFrameLocks noChangeAspect="1"/>
          </p:cNvGraphicFramePr>
          <p:nvPr/>
        </p:nvGraphicFramePr>
        <p:xfrm>
          <a:off x="685800" y="1178560"/>
          <a:ext cx="7915275" cy="5029200"/>
        </p:xfrm>
        <a:graphic>
          <a:graphicData uri="http://schemas.openxmlformats.org/presentationml/2006/ole">
            <mc:AlternateContent xmlns:mc="http://schemas.openxmlformats.org/markup-compatibility/2006">
              <mc:Choice xmlns:v="urn:schemas-microsoft-com:vml" Requires="v">
                <p:oleObj spid="_x0000_s7249" name="" r:id="rId1" imgW="5335270" imgH="3390265" progId="Word.Document.8">
                  <p:embed/>
                </p:oleObj>
              </mc:Choice>
              <mc:Fallback>
                <p:oleObj name="" r:id="rId1" imgW="5335270" imgH="3390265" progId="Word.Document.8">
                  <p:embed/>
                  <p:pic>
                    <p:nvPicPr>
                      <p:cNvPr id="0" name="图片 3079"/>
                      <p:cNvPicPr/>
                      <p:nvPr/>
                    </p:nvPicPr>
                    <p:blipFill>
                      <a:blip r:embed="rId2"/>
                      <a:stretch>
                        <a:fillRect/>
                      </a:stretch>
                    </p:blipFill>
                    <p:spPr>
                      <a:xfrm>
                        <a:off x="685800" y="1178560"/>
                        <a:ext cx="7915275" cy="5029200"/>
                      </a:xfrm>
                      <a:prstGeom prst="rect">
                        <a:avLst/>
                      </a:prstGeom>
                      <a:noFill/>
                      <a:ln w="38100">
                        <a:noFill/>
                        <a:miter/>
                      </a:ln>
                    </p:spPr>
                  </p:pic>
                </p:oleObj>
              </mc:Fallback>
            </mc:AlternateContent>
          </a:graphicData>
        </a:graphic>
      </p:graphicFrame>
      <p:sp>
        <p:nvSpPr>
          <p:cNvPr id="129027" name="Rectangle 3"/>
          <p:cNvSpPr>
            <a:spLocks noChangeArrowheads="1"/>
          </p:cNvSpPr>
          <p:nvPr/>
        </p:nvSpPr>
        <p:spPr bwMode="auto">
          <a:xfrm>
            <a:off x="3851275" y="131763"/>
            <a:ext cx="5219700" cy="6334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算法复杂性的分析</a:t>
            </a:r>
            <a:endPar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p:nvPr/>
        </p:nvSpPr>
        <p:spPr>
          <a:xfrm>
            <a:off x="3676650" y="439738"/>
            <a:ext cx="5359400" cy="454025"/>
          </a:xfrm>
          <a:prstGeom prst="rect">
            <a:avLst/>
          </a:prstGeom>
          <a:noFill/>
          <a:ln w="9525">
            <a:noFill/>
          </a:ln>
        </p:spPr>
        <p:txBody>
          <a:bodyPr lIns="92075" tIns="46038" rIns="92075" bIns="46038"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1117600" lvl="0" indent="-1117600" algn="ctr" eaLnBrk="1" hangingPunct="1">
              <a:spcBef>
                <a:spcPct val="0"/>
              </a:spcBef>
              <a:buNone/>
            </a:pPr>
            <a:r>
              <a:rPr lang="zh-CN" altLang="en-US" sz="4400" b="1" dirty="0">
                <a:solidFill>
                  <a:srgbClr val="663300"/>
                </a:solidFill>
                <a:latin typeface="Times New Roman" panose="02020603050405020304" pitchFamily="18" charset="0"/>
                <a:ea typeface="华文行楷" panose="02010800040101010101" pitchFamily="2" charset="-122"/>
              </a:rPr>
              <a:t>内部排序与外部排序</a:t>
            </a:r>
            <a:endParaRPr lang="zh-CN" altLang="en-US" sz="4400" b="1" dirty="0">
              <a:solidFill>
                <a:srgbClr val="663300"/>
              </a:solidFill>
              <a:latin typeface="Times New Roman" panose="02020603050405020304" pitchFamily="18" charset="0"/>
              <a:ea typeface="华文行楷" panose="02010800040101010101" pitchFamily="2" charset="-122"/>
            </a:endParaRPr>
          </a:p>
        </p:txBody>
      </p:sp>
      <p:sp>
        <p:nvSpPr>
          <p:cNvPr id="52227" name="Rectangle 3"/>
          <p:cNvSpPr>
            <a:spLocks noChangeArrowheads="1"/>
          </p:cNvSpPr>
          <p:nvPr/>
        </p:nvSpPr>
        <p:spPr bwMode="auto">
          <a:xfrm>
            <a:off x="468313" y="1628775"/>
            <a:ext cx="8351838"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en-US" altLang="zh-CN" sz="3200" b="0" i="0" u="none" strike="noStrike" kern="1200" cap="none" spc="0" normalizeH="0" baseline="0" noProof="0" smtClean="0">
                <a:ln>
                  <a:noFill/>
                </a:ln>
                <a:solidFill>
                  <a:schemeClr val="accent2"/>
                </a:solidFill>
                <a:effectLst/>
                <a:uLnTx/>
                <a:uFillTx/>
                <a:latin typeface="华文行楷" panose="02010800040101010101" pitchFamily="2" charset="-122"/>
                <a:ea typeface="华文行楷" panose="02010800040101010101" pitchFamily="2" charset="-122"/>
                <a:cs typeface="+mn-cs"/>
              </a:rPr>
              <a:t> </a:t>
            </a:r>
            <a:r>
              <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若整个排序过程</a:t>
            </a: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不需要访问外存</a:t>
            </a:r>
            <a:r>
              <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便能完成，则称此类排序问题为</a:t>
            </a: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内部排序</a:t>
            </a:r>
            <a:endPar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若参加排序的记录数量很大，整个序列的排序过程</a:t>
            </a: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不可能在内存中完成</a:t>
            </a:r>
            <a:r>
              <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，则称此类排序问题为</a:t>
            </a: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外部排序</a:t>
            </a:r>
            <a:endPar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我们本章主要内部排序的各种方法</a:t>
            </a:r>
            <a:endParaRPr kumimoji="1" lang="zh-CN" altLang="en-US" sz="3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47109" name="Picture 4" descr="BD21313_"/>
          <p:cNvPicPr>
            <a:picLocks noChangeAspect="1"/>
          </p:cNvPicPr>
          <p:nvPr/>
        </p:nvPicPr>
        <p:blipFill>
          <a:blip r:embed="rId1"/>
          <a:stretch>
            <a:fillRect/>
          </a:stretch>
        </p:blipFill>
        <p:spPr>
          <a:xfrm>
            <a:off x="3492500" y="993775"/>
            <a:ext cx="5688013" cy="131763"/>
          </a:xfrm>
          <a:prstGeom prst="rect">
            <a:avLst/>
          </a:prstGeom>
          <a:noFill/>
          <a:ln w="9525">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11" name="Object 2"/>
          <p:cNvGraphicFramePr>
            <a:graphicFrameLocks noChangeAspect="1"/>
          </p:cNvGraphicFramePr>
          <p:nvPr/>
        </p:nvGraphicFramePr>
        <p:xfrm>
          <a:off x="1114425" y="1200150"/>
          <a:ext cx="6772275" cy="2790825"/>
        </p:xfrm>
        <a:graphic>
          <a:graphicData uri="http://schemas.openxmlformats.org/presentationml/2006/ole">
            <mc:AlternateContent xmlns:mc="http://schemas.openxmlformats.org/markup-compatibility/2006">
              <mc:Choice xmlns:v="urn:schemas-microsoft-com:vml" Requires="v">
                <p:oleObj spid="_x0000_s8355" name="" r:id="rId1" imgW="5339715" imgH="2207260" progId="Word.Document.8">
                  <p:embed/>
                </p:oleObj>
              </mc:Choice>
              <mc:Fallback>
                <p:oleObj name="" r:id="rId1" imgW="5339715" imgH="2207260" progId="Word.Document.8">
                  <p:embed/>
                  <p:pic>
                    <p:nvPicPr>
                      <p:cNvPr id="0" name="图片 3081"/>
                      <p:cNvPicPr/>
                      <p:nvPr/>
                    </p:nvPicPr>
                    <p:blipFill>
                      <a:blip r:embed="rId2"/>
                      <a:stretch>
                        <a:fillRect/>
                      </a:stretch>
                    </p:blipFill>
                    <p:spPr>
                      <a:xfrm>
                        <a:off x="1114425" y="1200150"/>
                        <a:ext cx="6772275" cy="2790825"/>
                      </a:xfrm>
                      <a:prstGeom prst="rect">
                        <a:avLst/>
                      </a:prstGeom>
                      <a:noFill/>
                      <a:ln w="38100">
                        <a:noFill/>
                        <a:miter/>
                      </a:ln>
                    </p:spPr>
                  </p:pic>
                </p:oleObj>
              </mc:Fallback>
            </mc:AlternateContent>
          </a:graphicData>
        </a:graphic>
      </p:graphicFrame>
      <p:graphicFrame>
        <p:nvGraphicFramePr>
          <p:cNvPr id="94212" name="Object 3"/>
          <p:cNvGraphicFramePr>
            <a:graphicFrameLocks noChangeAspect="1"/>
          </p:cNvGraphicFramePr>
          <p:nvPr/>
        </p:nvGraphicFramePr>
        <p:xfrm>
          <a:off x="1377950" y="4121150"/>
          <a:ext cx="6626225" cy="2392363"/>
        </p:xfrm>
        <a:graphic>
          <a:graphicData uri="http://schemas.openxmlformats.org/presentationml/2006/ole">
            <mc:AlternateContent xmlns:mc="http://schemas.openxmlformats.org/markup-compatibility/2006">
              <mc:Choice xmlns:v="urn:schemas-microsoft-com:vml" Requires="v">
                <p:oleObj spid="_x0000_s8356" name="" r:id="rId3" imgW="5467985" imgH="1970405" progId="Word.Document.8">
                  <p:embed/>
                </p:oleObj>
              </mc:Choice>
              <mc:Fallback>
                <p:oleObj name="" r:id="rId3" imgW="5467985" imgH="1970405" progId="Word.Document.8">
                  <p:embed/>
                  <p:pic>
                    <p:nvPicPr>
                      <p:cNvPr id="0" name="图片 3084"/>
                      <p:cNvPicPr/>
                      <p:nvPr/>
                    </p:nvPicPr>
                    <p:blipFill>
                      <a:blip r:embed="rId4"/>
                      <a:stretch>
                        <a:fillRect/>
                      </a:stretch>
                    </p:blipFill>
                    <p:spPr>
                      <a:xfrm>
                        <a:off x="1377950" y="4121150"/>
                        <a:ext cx="6626225" cy="2392363"/>
                      </a:xfrm>
                      <a:prstGeom prst="rect">
                        <a:avLst/>
                      </a:prstGeom>
                      <a:noFill/>
                      <a:ln w="38100">
                        <a:noFill/>
                        <a:miter/>
                      </a:ln>
                    </p:spPr>
                  </p:pic>
                </p:oleObj>
              </mc:Fallback>
            </mc:AlternateContent>
          </a:graphicData>
        </a:graphic>
      </p:graphicFrame>
      <p:sp>
        <p:nvSpPr>
          <p:cNvPr id="130052" name="Rectangle 4"/>
          <p:cNvSpPr>
            <a:spLocks noChangeArrowheads="1"/>
          </p:cNvSpPr>
          <p:nvPr/>
        </p:nvSpPr>
        <p:spPr bwMode="auto">
          <a:xfrm>
            <a:off x="3708400" y="115888"/>
            <a:ext cx="5219700" cy="6334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算法复杂性的分析</a:t>
            </a:r>
            <a:endPar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p:nvPr/>
        </p:nvSpPr>
        <p:spPr>
          <a:xfrm>
            <a:off x="3708400" y="131763"/>
            <a:ext cx="5362575" cy="63341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4000" b="1" dirty="0">
                <a:solidFill>
                  <a:srgbClr val="663300"/>
                </a:solidFill>
                <a:latin typeface="Times New Roman" panose="02020603050405020304" pitchFamily="18" charset="0"/>
                <a:ea typeface="华文行楷" panose="02010800040101010101" pitchFamily="2" charset="-122"/>
              </a:rPr>
              <a:t>随机</a:t>
            </a:r>
            <a:r>
              <a:rPr lang="en-US" altLang="zh-CN" sz="4000" b="1" dirty="0">
                <a:solidFill>
                  <a:srgbClr val="663300"/>
                </a:solidFill>
                <a:latin typeface="Times New Roman" panose="02020603050405020304" pitchFamily="18" charset="0"/>
                <a:ea typeface="华文行楷" panose="02010800040101010101" pitchFamily="2" charset="-122"/>
              </a:rPr>
              <a:t>QuickSort</a:t>
            </a:r>
            <a:r>
              <a:rPr lang="zh-CN" altLang="en-US" sz="4000" b="1" dirty="0">
                <a:solidFill>
                  <a:srgbClr val="663300"/>
                </a:solidFill>
                <a:latin typeface="Times New Roman" panose="02020603050405020304" pitchFamily="18" charset="0"/>
                <a:ea typeface="华文行楷" panose="02010800040101010101" pitchFamily="2" charset="-122"/>
              </a:rPr>
              <a:t>算法</a:t>
            </a:r>
            <a:endParaRPr lang="zh-CN" altLang="en-US" sz="4000" b="1" dirty="0">
              <a:solidFill>
                <a:srgbClr val="663300"/>
              </a:solidFill>
              <a:latin typeface="Times New Roman" panose="02020603050405020304" pitchFamily="18" charset="0"/>
              <a:ea typeface="华文行楷" panose="02010800040101010101" pitchFamily="2" charset="-122"/>
            </a:endParaRPr>
          </a:p>
        </p:txBody>
      </p:sp>
      <p:sp>
        <p:nvSpPr>
          <p:cNvPr id="95236" name="Rectangle 3"/>
          <p:cNvSpPr/>
          <p:nvPr/>
        </p:nvSpPr>
        <p:spPr>
          <a:xfrm>
            <a:off x="3103563" y="27813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pic>
        <p:nvPicPr>
          <p:cNvPr id="95237" name="Picture 4" descr="BD21313_"/>
          <p:cNvPicPr>
            <a:picLocks noChangeAspect="1"/>
          </p:cNvPicPr>
          <p:nvPr/>
        </p:nvPicPr>
        <p:blipFill>
          <a:blip r:embed="rId1"/>
          <a:stretch>
            <a:fillRect/>
          </a:stretch>
        </p:blipFill>
        <p:spPr>
          <a:xfrm>
            <a:off x="3924300" y="692150"/>
            <a:ext cx="5219700" cy="73025"/>
          </a:xfrm>
          <a:prstGeom prst="rect">
            <a:avLst/>
          </a:prstGeom>
          <a:noFill/>
          <a:ln w="9525">
            <a:noFill/>
          </a:ln>
        </p:spPr>
      </p:pic>
      <p:sp>
        <p:nvSpPr>
          <p:cNvPr id="95238" name="Text Box 5"/>
          <p:cNvSpPr txBox="1"/>
          <p:nvPr/>
        </p:nvSpPr>
        <p:spPr>
          <a:xfrm>
            <a:off x="1474788" y="3388678"/>
            <a:ext cx="6553200" cy="3378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spcBef>
                <a:spcPct val="0"/>
              </a:spcBef>
              <a:buNone/>
            </a:pPr>
            <a:r>
              <a:rPr lang="en-US" altLang="zh-CN" sz="2400" b="1" dirty="0">
                <a:solidFill>
                  <a:srgbClr val="FF0000"/>
                </a:solidFill>
                <a:latin typeface="Times New Roman" panose="02020603050405020304" pitchFamily="18" charset="0"/>
                <a:ea typeface="华文行楷" panose="02010800040101010101" pitchFamily="2" charset="-122"/>
              </a:rPr>
              <a:t>Partition(</a:t>
            </a:r>
            <a:r>
              <a:rPr lang="en-US" altLang="zh-CN" sz="2400" b="1" i="1" dirty="0">
                <a:solidFill>
                  <a:srgbClr val="FF0000"/>
                </a:solidFill>
                <a:latin typeface="Times New Roman" panose="02020603050405020304" pitchFamily="18" charset="0"/>
                <a:ea typeface="华文行楷" panose="02010800040101010101" pitchFamily="2" charset="-122"/>
              </a:rPr>
              <a:t>A</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i</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j</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x</a:t>
            </a:r>
            <a:r>
              <a:rPr lang="en-US" altLang="zh-CN" sz="2400" b="1" dirty="0">
                <a:solidFill>
                  <a:srgbClr val="FF0000"/>
                </a:solidFill>
                <a:latin typeface="Times New Roman" panose="02020603050405020304" pitchFamily="18" charset="0"/>
                <a:ea typeface="华文行楷" panose="02010800040101010101" pitchFamily="2" charset="-122"/>
              </a:rPr>
              <a:t>)</a:t>
            </a:r>
            <a:endParaRPr lang="en-US" altLang="zh-CN" sz="2400" b="1" dirty="0">
              <a:solidFill>
                <a:srgbClr val="FF0000"/>
              </a:solidFill>
              <a:latin typeface="Times New Roman" panose="02020603050405020304" pitchFamily="18" charset="0"/>
              <a:ea typeface="华文行楷" panose="02010800040101010101" pitchFamily="2" charset="-122"/>
            </a:endParaRPr>
          </a:p>
          <a:p>
            <a:pPr marL="457200" lvl="0" indent="-457200" eaLnBrk="1" hangingPunct="1">
              <a:spcBef>
                <a:spcPct val="0"/>
              </a:spcBef>
              <a:buAutoNum type="arabicPeriod"/>
            </a:pPr>
            <a:r>
              <a:rPr lang="en-US" altLang="zh-CN" sz="2400" b="1" i="1" dirty="0">
                <a:solidFill>
                  <a:schemeClr val="accent2"/>
                </a:solidFill>
                <a:latin typeface="Times New Roman" panose="02020603050405020304" pitchFamily="18" charset="0"/>
                <a:ea typeface="华文行楷" panose="02010800040101010101" pitchFamily="2" charset="-122"/>
              </a:rPr>
              <a:t>low</a:t>
            </a:r>
            <a:r>
              <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a:t>
            </a:r>
            <a:r>
              <a:rPr lang="en-US" altLang="zh-CN" sz="2400" b="1" i="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i </a:t>
            </a:r>
            <a:r>
              <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  </a:t>
            </a:r>
            <a:r>
              <a:rPr lang="en-US" altLang="zh-CN" sz="2400" b="1" i="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high</a:t>
            </a:r>
            <a:r>
              <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 </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j</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While( </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&lt; </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 ) 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swap(</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While(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 &lt; </a:t>
            </a:r>
            <a:r>
              <a:rPr lang="en-US" altLang="zh-CN" sz="2400" b="1" i="1" dirty="0">
                <a:solidFill>
                  <a:schemeClr val="accent2"/>
                </a:solidFill>
                <a:latin typeface="Times New Roman" panose="02020603050405020304" pitchFamily="18" charset="0"/>
                <a:sym typeface="Symbol" panose="05050102010706020507" pitchFamily="18" charset="2"/>
              </a:rPr>
              <a:t>x </a:t>
            </a:r>
            <a:r>
              <a:rPr lang="en-US" altLang="zh-CN" sz="2400" b="1" dirty="0">
                <a:solidFill>
                  <a:schemeClr val="accent2"/>
                </a:solidFill>
                <a:latin typeface="Times New Roman" panose="02020603050405020304" pitchFamily="18" charset="0"/>
                <a:sym typeface="Symbol" panose="05050102010706020507" pitchFamily="18" charset="2"/>
              </a:rPr>
              <a:t>)  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rPr>
              <a:t>low</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+1;</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While(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 &gt;= </a:t>
            </a:r>
            <a:r>
              <a:rPr lang="en-US" altLang="zh-CN" sz="2400" b="1" i="1" dirty="0">
                <a:solidFill>
                  <a:schemeClr val="accent2"/>
                </a:solidFill>
                <a:latin typeface="Times New Roman" panose="02020603050405020304" pitchFamily="18" charset="0"/>
                <a:sym typeface="Symbol" panose="05050102010706020507" pitchFamily="18" charset="2"/>
              </a:rPr>
              <a:t>x </a:t>
            </a:r>
            <a:r>
              <a:rPr lang="en-US" altLang="zh-CN" sz="2400" b="1" dirty="0">
                <a:solidFill>
                  <a:schemeClr val="accent2"/>
                </a:solidFill>
                <a:latin typeface="Times New Roman" panose="02020603050405020304" pitchFamily="18" charset="0"/>
                <a:sym typeface="Symbol" panose="05050102010706020507" pitchFamily="18" charset="2"/>
              </a:rPr>
              <a:t>)  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rPr>
              <a:t>high</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-1;</a:t>
            </a:r>
            <a:endPar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return(</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p:txBody>
      </p:sp>
      <p:sp>
        <p:nvSpPr>
          <p:cNvPr id="95239" name="Text Box 6"/>
          <p:cNvSpPr txBox="1"/>
          <p:nvPr/>
        </p:nvSpPr>
        <p:spPr>
          <a:xfrm>
            <a:off x="1403350" y="404813"/>
            <a:ext cx="7416800" cy="30130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spcBef>
                <a:spcPct val="50000"/>
              </a:spcBef>
              <a:buNone/>
            </a:pPr>
            <a:r>
              <a:rPr lang="en-US" altLang="zh-CN" sz="2400" b="1" dirty="0">
                <a:solidFill>
                  <a:srgbClr val="FF0000"/>
                </a:solidFill>
                <a:latin typeface="Times New Roman" panose="02020603050405020304" pitchFamily="18" charset="0"/>
              </a:rPr>
              <a:t>QuickSort(</a:t>
            </a:r>
            <a:r>
              <a:rPr lang="en-US" altLang="zh-CN" sz="2400" b="1" i="1" dirty="0">
                <a:solidFill>
                  <a:srgbClr val="FF0000"/>
                </a:solidFill>
                <a:latin typeface="Times New Roman" panose="02020603050405020304" pitchFamily="18" charset="0"/>
              </a:rPr>
              <a:t>A</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i</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j</a:t>
            </a:r>
            <a:r>
              <a:rPr lang="en-US" altLang="zh-CN" sz="2400" b="1" dirty="0">
                <a:solidFill>
                  <a:srgbClr val="FF0000"/>
                </a:solidFill>
                <a:latin typeface="Times New Roman" panose="02020603050405020304" pitchFamily="18" charset="0"/>
              </a:rPr>
              <a:t>)</a:t>
            </a:r>
            <a:endParaRPr lang="en-US" altLang="zh-CN" sz="2400" b="1" dirty="0">
              <a:solidFill>
                <a:srgbClr val="FF0000"/>
              </a:solidFill>
              <a:latin typeface="Times New Roman" panose="02020603050405020304" pitchFamily="18" charset="0"/>
            </a:endParaRPr>
          </a:p>
          <a:p>
            <a:pPr marL="457200" lvl="0" indent="-457200" eaLnBrk="1" hangingPunct="1">
              <a:spcBef>
                <a:spcPct val="0"/>
              </a:spcBef>
              <a:buNone/>
            </a:pPr>
            <a:r>
              <a:rPr lang="en-US" altLang="zh-CN" sz="2400" b="1" dirty="0">
                <a:solidFill>
                  <a:srgbClr val="FF0000"/>
                </a:solidFill>
                <a:latin typeface="Times New Roman" panose="02020603050405020304" pitchFamily="18" charset="0"/>
              </a:rPr>
              <a:t>Input:    </a:t>
            </a:r>
            <a:r>
              <a:rPr lang="en-US" altLang="zh-CN" sz="2400" b="1" i="1" dirty="0">
                <a:solidFill>
                  <a:srgbClr val="FF0000"/>
                </a:solidFill>
                <a:latin typeface="Times New Roman" panose="02020603050405020304" pitchFamily="18" charset="0"/>
              </a:rPr>
              <a:t>A</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i</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j</a:t>
            </a:r>
            <a:r>
              <a:rPr lang="en-US" altLang="zh-CN" sz="2400" b="1" dirty="0">
                <a:solidFill>
                  <a:srgbClr val="FF0000"/>
                </a:solidFill>
                <a:latin typeface="Times New Roman" panose="02020603050405020304" pitchFamily="18" charset="0"/>
              </a:rPr>
              <a:t>], </a:t>
            </a:r>
            <a:r>
              <a:rPr lang="en-US" altLang="zh-CN" sz="2400" b="1" i="1" dirty="0">
                <a:solidFill>
                  <a:srgbClr val="FF0000"/>
                </a:solidFill>
                <a:latin typeface="Times New Roman" panose="02020603050405020304" pitchFamily="18" charset="0"/>
              </a:rPr>
              <a:t>x</a:t>
            </a:r>
            <a:endParaRPr lang="en-US" altLang="zh-CN" sz="2400" b="1" i="1" dirty="0">
              <a:solidFill>
                <a:srgbClr val="FF0000"/>
              </a:solidFill>
              <a:latin typeface="Times New Roman" panose="02020603050405020304" pitchFamily="18" charset="0"/>
            </a:endParaRPr>
          </a:p>
          <a:p>
            <a:pPr marL="457200" lvl="0" indent="-457200" eaLnBrk="1" hangingPunct="1">
              <a:spcBef>
                <a:spcPct val="0"/>
              </a:spcBef>
              <a:buNone/>
            </a:pPr>
            <a:r>
              <a:rPr lang="en-US" altLang="zh-CN" sz="2400" b="1" dirty="0">
                <a:solidFill>
                  <a:srgbClr val="FF0000"/>
                </a:solidFill>
                <a:latin typeface="Times New Roman" panose="02020603050405020304" pitchFamily="18" charset="0"/>
              </a:rPr>
              <a:t>Output: </a:t>
            </a:r>
            <a:r>
              <a:rPr lang="zh-CN" altLang="en-US" sz="2400" b="1" dirty="0">
                <a:solidFill>
                  <a:srgbClr val="FF0000"/>
                </a:solidFill>
                <a:latin typeface="Times New Roman" panose="02020603050405020304" pitchFamily="18" charset="0"/>
                <a:ea typeface="华文行楷" panose="02010800040101010101" pitchFamily="2" charset="-122"/>
              </a:rPr>
              <a:t>排序后的</a:t>
            </a:r>
            <a:r>
              <a:rPr lang="en-US" altLang="zh-CN" sz="2400" b="1" i="1" dirty="0">
                <a:solidFill>
                  <a:srgbClr val="FF0000"/>
                </a:solidFill>
                <a:latin typeface="Times New Roman" panose="02020603050405020304" pitchFamily="18" charset="0"/>
              </a:rPr>
              <a:t>A</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i</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j</a:t>
            </a:r>
            <a:r>
              <a:rPr lang="en-US" altLang="zh-CN" sz="2400" b="1" dirty="0">
                <a:solidFill>
                  <a:srgbClr val="FF0000"/>
                </a:solidFill>
                <a:latin typeface="Times New Roman" panose="02020603050405020304" pitchFamily="18" charset="0"/>
              </a:rPr>
              <a:t>]</a:t>
            </a:r>
            <a:endParaRPr lang="en-US" altLang="zh-CN" sz="2400" b="1" dirty="0">
              <a:solidFill>
                <a:srgbClr val="FF0000"/>
              </a:solidFill>
              <a:latin typeface="Times New Roman" panose="02020603050405020304" pitchFamily="18" charset="0"/>
            </a:endParaRPr>
          </a:p>
          <a:p>
            <a:pPr marL="457200" lvl="0" indent="-457200" eaLnBrk="1" hangingPunct="1">
              <a:spcBef>
                <a:spcPct val="0"/>
              </a:spcBef>
              <a:buAutoNum type="arabicPeriod"/>
            </a:pPr>
            <a:r>
              <a:rPr lang="en-US" altLang="zh-CN" sz="2400" b="1" i="1" dirty="0">
                <a:solidFill>
                  <a:schemeClr val="accent2"/>
                </a:solidFill>
                <a:latin typeface="Times New Roman" panose="02020603050405020304" pitchFamily="18" charset="0"/>
              </a:rPr>
              <a:t>temp </a:t>
            </a:r>
            <a:r>
              <a:rPr lang="en-US" altLang="zh-CN" sz="2400" b="1" dirty="0">
                <a:solidFill>
                  <a:schemeClr val="accent2"/>
                </a:solidFill>
                <a:latin typeface="Times New Roman" panose="02020603050405020304" pitchFamily="18" charset="0"/>
                <a:sym typeface="Symbol" panose="05050102010706020507" pitchFamily="18" charset="2"/>
              </a:rPr>
              <a:t>rand(</a:t>
            </a:r>
            <a:r>
              <a:rPr lang="en-US" altLang="zh-CN" sz="2400" b="1" i="1" dirty="0">
                <a:solidFill>
                  <a:schemeClr val="accent2"/>
                </a:solidFill>
                <a:latin typeface="Times New Roman" panose="02020603050405020304" pitchFamily="18" charset="0"/>
                <a:sym typeface="Symbol" panose="05050102010706020507" pitchFamily="18" charset="2"/>
              </a:rPr>
              <a:t>i</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j</a:t>
            </a:r>
            <a:r>
              <a:rPr lang="en-US" altLang="zh-CN" sz="2400" b="1" dirty="0">
                <a:solidFill>
                  <a:schemeClr val="accent2"/>
                </a:solidFill>
                <a:latin typeface="Times New Roman" panose="02020603050405020304" pitchFamily="18" charset="0"/>
                <a:sym typeface="Symbol" panose="05050102010706020507" pitchFamily="18" charset="2"/>
              </a:rPr>
              <a:t>);                   //</a:t>
            </a:r>
            <a:r>
              <a:rPr lang="zh-CN" altLang="en-US" sz="2400" b="1" dirty="0">
                <a:solidFill>
                  <a:schemeClr val="accent2"/>
                </a:solidFill>
                <a:latin typeface="Times New Roman" panose="02020603050405020304" pitchFamily="18" charset="0"/>
                <a:sym typeface="Symbol" panose="05050102010706020507" pitchFamily="18" charset="2"/>
              </a:rPr>
              <a:t>产生</a:t>
            </a:r>
            <a:r>
              <a:rPr lang="en-US" altLang="zh-CN" sz="2400" b="1" i="1" dirty="0">
                <a:solidFill>
                  <a:schemeClr val="accent2"/>
                </a:solidFill>
                <a:latin typeface="Times New Roman" panose="02020603050405020304" pitchFamily="18" charset="0"/>
                <a:sym typeface="Symbol" panose="05050102010706020507" pitchFamily="18" charset="2"/>
              </a:rPr>
              <a:t>i</a:t>
            </a:r>
            <a:r>
              <a:rPr lang="zh-CN" altLang="en-US"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j</a:t>
            </a:r>
            <a:r>
              <a:rPr lang="zh-CN" altLang="en-US" sz="2400" b="1" dirty="0">
                <a:solidFill>
                  <a:schemeClr val="accent2"/>
                </a:solidFill>
                <a:latin typeface="Times New Roman" panose="02020603050405020304" pitchFamily="18" charset="0"/>
                <a:sym typeface="Symbol" panose="05050102010706020507" pitchFamily="18" charset="2"/>
              </a:rPr>
              <a:t>之间的随机数</a:t>
            </a:r>
            <a:endParaRPr lang="zh-CN" altLang="en-US" sz="2400" b="1" i="1" dirty="0">
              <a:solidFill>
                <a:schemeClr val="accent2"/>
              </a:solidFill>
              <a:latin typeface="Times New Roman" panose="02020603050405020304" pitchFamily="18" charset="0"/>
            </a:endParaRPr>
          </a:p>
          <a:p>
            <a:pPr marL="457200" lvl="0" indent="-457200" eaLnBrk="1" hangingPunct="1">
              <a:spcBef>
                <a:spcPct val="0"/>
              </a:spcBef>
              <a:buAutoNum type="arabicPeriod"/>
            </a:pPr>
            <a:r>
              <a:rPr lang="en-US" altLang="zh-CN" sz="2400" b="1" i="1" dirty="0">
                <a:solidFill>
                  <a:schemeClr val="accent2"/>
                </a:solidFill>
                <a:latin typeface="Times New Roman" panose="02020603050405020304" pitchFamily="18" charset="0"/>
              </a:rPr>
              <a:t>x</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temp</a:t>
            </a:r>
            <a:r>
              <a:rPr lang="en-US" altLang="zh-CN" sz="2400" b="1" dirty="0">
                <a:solidFill>
                  <a:schemeClr val="accent2"/>
                </a:solidFill>
                <a:latin typeface="Times New Roman" panose="02020603050405020304" pitchFamily="18" charset="0"/>
                <a:sym typeface="Symbol" panose="05050102010706020507" pitchFamily="18" charset="2"/>
              </a:rPr>
              <a:t>];                           //</a:t>
            </a:r>
            <a:r>
              <a:rPr lang="zh-CN" altLang="en-US" sz="2400" b="1" dirty="0">
                <a:solidFill>
                  <a:schemeClr val="accent2"/>
                </a:solidFill>
                <a:latin typeface="Times New Roman" panose="02020603050405020304" pitchFamily="18" charset="0"/>
                <a:sym typeface="Symbol" panose="05050102010706020507" pitchFamily="18" charset="2"/>
              </a:rPr>
              <a:t>以确定的策略选择</a:t>
            </a:r>
            <a:r>
              <a:rPr lang="en-US" altLang="zh-CN" sz="2400" b="1" i="1" dirty="0">
                <a:solidFill>
                  <a:schemeClr val="accent2"/>
                </a:solidFill>
                <a:latin typeface="Times New Roman" panose="02020603050405020304" pitchFamily="18" charset="0"/>
                <a:sym typeface="Symbol" panose="05050102010706020507" pitchFamily="18" charset="2"/>
              </a:rPr>
              <a:t>x</a:t>
            </a:r>
            <a:endParaRPr lang="en-US" altLang="zh-CN" sz="2400" b="1" i="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i="1" dirty="0">
                <a:solidFill>
                  <a:schemeClr val="accent2"/>
                </a:solidFill>
                <a:latin typeface="Times New Roman" panose="02020603050405020304" pitchFamily="18" charset="0"/>
              </a:rPr>
              <a:t>k=</a:t>
            </a:r>
            <a:r>
              <a:rPr lang="en-US" altLang="zh-CN" sz="2400" b="1" dirty="0">
                <a:solidFill>
                  <a:schemeClr val="accent2"/>
                </a:solidFill>
                <a:latin typeface="Times New Roman" panose="02020603050405020304" pitchFamily="18" charset="0"/>
              </a:rPr>
              <a:t>partition(</a:t>
            </a:r>
            <a:r>
              <a:rPr lang="en-US" altLang="zh-CN" sz="2400" b="1" i="1" dirty="0">
                <a:solidFill>
                  <a:schemeClr val="accent2"/>
                </a:solidFill>
                <a:latin typeface="Times New Roman" panose="02020603050405020304" pitchFamily="18" charset="0"/>
              </a:rPr>
              <a:t>A,i,j,x</a:t>
            </a:r>
            <a:r>
              <a:rPr lang="en-US" altLang="zh-CN" sz="2400" b="1" dirty="0">
                <a:solidFill>
                  <a:schemeClr val="accent2"/>
                </a:solidFill>
                <a:latin typeface="Times New Roman" panose="02020603050405020304" pitchFamily="18" charset="0"/>
              </a:rPr>
              <a:t>);</a:t>
            </a:r>
            <a:r>
              <a:rPr lang="en-US" altLang="zh-CN" sz="2400" b="1" i="1" dirty="0">
                <a:solidFill>
                  <a:schemeClr val="accent2"/>
                </a:solidFill>
                <a:latin typeface="Times New Roman" panose="02020603050405020304" pitchFamily="18" charset="0"/>
              </a:rPr>
              <a:t>              </a:t>
            </a:r>
            <a:r>
              <a:rPr lang="en-US" altLang="zh-CN" sz="2400" b="1" dirty="0">
                <a:solidFill>
                  <a:schemeClr val="accent2"/>
                </a:solidFill>
                <a:latin typeface="Times New Roman" panose="02020603050405020304" pitchFamily="18" charset="0"/>
              </a:rPr>
              <a:t>//</a:t>
            </a:r>
            <a:r>
              <a:rPr lang="zh-CN" altLang="en-US" sz="2400" b="1" dirty="0">
                <a:solidFill>
                  <a:schemeClr val="accent2"/>
                </a:solidFill>
                <a:latin typeface="Times New Roman" panose="02020603050405020304" pitchFamily="18" charset="0"/>
              </a:rPr>
              <a:t>用</a:t>
            </a:r>
            <a:r>
              <a:rPr lang="en-US" altLang="zh-CN" sz="2400" b="1" i="1" dirty="0">
                <a:solidFill>
                  <a:schemeClr val="accent2"/>
                </a:solidFill>
                <a:latin typeface="Times New Roman" panose="02020603050405020304" pitchFamily="18" charset="0"/>
              </a:rPr>
              <a:t>x</a:t>
            </a:r>
            <a:r>
              <a:rPr lang="zh-CN" altLang="en-US" sz="2400" b="1" dirty="0">
                <a:solidFill>
                  <a:schemeClr val="accent2"/>
                </a:solidFill>
                <a:latin typeface="Times New Roman" panose="02020603050405020304" pitchFamily="18" charset="0"/>
              </a:rPr>
              <a:t>完成划分</a:t>
            </a:r>
            <a:endParaRPr lang="zh-CN" altLang="en-US" sz="2400" b="1" dirty="0">
              <a:solidFill>
                <a:schemeClr val="accent2"/>
              </a:solidFill>
              <a:latin typeface="Times New Roman" panose="02020603050405020304" pitchFamily="18" charset="0"/>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rPr>
              <a:t>partitionSort(</a:t>
            </a:r>
            <a:r>
              <a:rPr lang="en-US" altLang="zh-CN" sz="2400" b="1" i="1" dirty="0">
                <a:solidFill>
                  <a:schemeClr val="accent2"/>
                </a:solidFill>
                <a:latin typeface="Times New Roman" panose="02020603050405020304" pitchFamily="18" charset="0"/>
              </a:rPr>
              <a:t>A,i,k</a:t>
            </a:r>
            <a:r>
              <a:rPr lang="en-US" altLang="zh-CN" sz="2400" b="1" dirty="0">
                <a:solidFill>
                  <a:schemeClr val="accent2"/>
                </a:solidFill>
                <a:latin typeface="Times New Roman" panose="02020603050405020304" pitchFamily="18" charset="0"/>
              </a:rPr>
              <a:t>);             //</a:t>
            </a:r>
            <a:r>
              <a:rPr lang="zh-CN" altLang="en-US" sz="2400" b="1" dirty="0">
                <a:solidFill>
                  <a:schemeClr val="accent2"/>
                </a:solidFill>
                <a:latin typeface="Times New Roman" panose="02020603050405020304" pitchFamily="18" charset="0"/>
              </a:rPr>
              <a:t>递归求解子问题</a:t>
            </a:r>
            <a:endParaRPr lang="zh-CN" altLang="en-US" sz="2400" b="1" dirty="0">
              <a:solidFill>
                <a:schemeClr val="accent2"/>
              </a:solidFill>
              <a:latin typeface="Times New Roman" panose="02020603050405020304" pitchFamily="18" charset="0"/>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rPr>
              <a:t>partitionSort(</a:t>
            </a:r>
            <a:r>
              <a:rPr lang="en-US" altLang="zh-CN" sz="2400" b="1" i="1" dirty="0">
                <a:solidFill>
                  <a:schemeClr val="accent2"/>
                </a:solidFill>
                <a:latin typeface="Times New Roman" panose="02020603050405020304" pitchFamily="18" charset="0"/>
              </a:rPr>
              <a:t>A,k</a:t>
            </a:r>
            <a:r>
              <a:rPr lang="en-US" altLang="zh-CN" sz="2400" b="1" dirty="0">
                <a:solidFill>
                  <a:schemeClr val="accent2"/>
                </a:solidFill>
                <a:latin typeface="Times New Roman" panose="02020603050405020304" pitchFamily="18" charset="0"/>
              </a:rPr>
              <a:t>+1</a:t>
            </a:r>
            <a:r>
              <a:rPr lang="en-US" altLang="zh-CN" sz="2400" b="1" i="1" dirty="0">
                <a:solidFill>
                  <a:schemeClr val="accent2"/>
                </a:solidFill>
                <a:latin typeface="Times New Roman" panose="02020603050405020304" pitchFamily="18" charset="0"/>
              </a:rPr>
              <a:t>,j</a:t>
            </a:r>
            <a:r>
              <a:rPr lang="en-US" altLang="zh-CN" sz="2400" b="1" dirty="0">
                <a:solidFill>
                  <a:schemeClr val="accent2"/>
                </a:solidFill>
                <a:latin typeface="Times New Roman" panose="02020603050405020304" pitchFamily="18" charset="0"/>
              </a:rPr>
              <a:t>);</a:t>
            </a:r>
            <a:r>
              <a:rPr lang="en-US" altLang="zh-CN" sz="2400" b="1" dirty="0">
                <a:solidFill>
                  <a:srgbClr val="FF0000"/>
                </a:solidFill>
                <a:latin typeface="Times New Roman" panose="02020603050405020304" pitchFamily="18" charset="0"/>
              </a:rPr>
              <a:t>              </a:t>
            </a:r>
            <a:endParaRPr lang="en-US" altLang="zh-CN" sz="2400" b="1" dirty="0">
              <a:solidFill>
                <a:srgbClr val="FF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5148263" y="131763"/>
            <a:ext cx="3922713" cy="6334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算法性能的分析</a:t>
            </a:r>
            <a:endPar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pic>
        <p:nvPicPr>
          <p:cNvPr id="96260" name="Picture 3" descr="BD21313_"/>
          <p:cNvPicPr>
            <a:picLocks noChangeAspect="1"/>
          </p:cNvPicPr>
          <p:nvPr/>
        </p:nvPicPr>
        <p:blipFill>
          <a:blip r:embed="rId1"/>
          <a:stretch>
            <a:fillRect/>
          </a:stretch>
        </p:blipFill>
        <p:spPr>
          <a:xfrm>
            <a:off x="4635500" y="750888"/>
            <a:ext cx="4508500" cy="158750"/>
          </a:xfrm>
          <a:prstGeom prst="rect">
            <a:avLst/>
          </a:prstGeom>
          <a:noFill/>
          <a:ln w="9525">
            <a:noFill/>
          </a:ln>
        </p:spPr>
      </p:pic>
      <p:sp>
        <p:nvSpPr>
          <p:cNvPr id="104452" name="Text Box 4"/>
          <p:cNvSpPr txBox="1">
            <a:spLocks noChangeArrowheads="1"/>
          </p:cNvSpPr>
          <p:nvPr/>
        </p:nvSpPr>
        <p:spPr bwMode="auto">
          <a:xfrm>
            <a:off x="347663" y="908050"/>
            <a:ext cx="8639175"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lnSpc>
                <a:spcPct val="115000"/>
              </a:lnSpc>
              <a:buClrTx/>
              <a:buSzTx/>
              <a:buFontTx/>
              <a:buChar char="•"/>
              <a:defRPr/>
            </a:pPr>
            <a:r>
              <a:rPr kumimoji="1" lang="en-US" altLang="zh-CN" sz="3600" b="1" kern="1200" cap="none" spc="0" normalizeH="0" baseline="0" noProof="0">
                <a:effectLst>
                  <a:outerShdw blurRad="38100" dist="38100" dir="2700000" algn="tl">
                    <a:srgbClr val="C0C0C0"/>
                  </a:outerShdw>
                </a:effectLst>
                <a:latin typeface="华文行楷" panose="02010800040101010101" pitchFamily="2" charset="-122"/>
                <a:ea typeface="华文行楷" panose="02010800040101010101" pitchFamily="2" charset="-122"/>
                <a:cs typeface="+mn-cs"/>
              </a:rPr>
              <a:t> </a:t>
            </a:r>
            <a:r>
              <a:rPr kumimoji="1" lang="zh-CN" altLang="en-US" sz="3600" b="1" kern="1200" cap="none" spc="0" normalizeH="0" baseline="0" noProof="0">
                <a:effectLst>
                  <a:outerShdw blurRad="38100" dist="38100" dir="2700000" algn="tl">
                    <a:srgbClr val="C0C0C0"/>
                  </a:outerShdw>
                </a:effectLst>
                <a:latin typeface="华文行楷" panose="02010800040101010101" pitchFamily="2" charset="-122"/>
                <a:ea typeface="华文行楷" panose="02010800040101010101" pitchFamily="2" charset="-122"/>
                <a:cs typeface="+mn-cs"/>
              </a:rPr>
              <a:t>基本概念</a:t>
            </a:r>
            <a:endParaRPr kumimoji="1" lang="zh-CN" altLang="en-US" sz="3600" b="1" kern="1200" cap="none" spc="0" normalizeH="0" baseline="0" noProof="0">
              <a:effectLst>
                <a:outerShdw blurRad="38100" dist="38100" dir="2700000" algn="tl">
                  <a:srgbClr val="C0C0C0"/>
                </a:outerShdw>
              </a:effectLst>
              <a:latin typeface="华文行楷" panose="02010800040101010101" pitchFamily="2" charset="-122"/>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Char char="•"/>
              <a:defRPr/>
            </a:pP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en-US" altLang="zh-CN" sz="3200" b="1" i="1"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表示</a:t>
            </a:r>
            <a:r>
              <a:rPr kumimoji="1" lang="en-US" altLang="zh-CN" sz="3200" b="1" i="1"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中阶为</a:t>
            </a:r>
            <a:r>
              <a:rPr kumimoji="1" lang="en-US" altLang="zh-CN" sz="3200" b="1" i="1"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的元素</a:t>
            </a:r>
            <a:endPar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None/>
              <a:defRPr/>
            </a:pP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例如</a:t>
            </a:r>
            <a:r>
              <a:rPr kumimoji="1" lang="en-US" altLang="zh-CN"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(1)</a:t>
            </a:r>
            <a:r>
              <a:rPr kumimoji="1" lang="zh-CN" altLang="en-US" sz="28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和</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分别</a:t>
            </a:r>
            <a:r>
              <a:rPr kumimoji="1" lang="zh-CN" altLang="en-US" sz="28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是</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最小和最大元素</a:t>
            </a:r>
            <a:endPar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Char char="•"/>
              <a:defRPr/>
            </a:pP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随机变量</a:t>
            </a:r>
            <a:r>
              <a:rPr kumimoji="1" lang="en-US" altLang="zh-CN" sz="3200" b="1" i="1"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X</a:t>
            </a:r>
            <a:r>
              <a:rPr kumimoji="1" lang="en-US" altLang="zh-CN" sz="3200" b="1" i="1" u="none" strike="noStrike" kern="1200" cap="none" spc="0" normalizeH="0" baseline="-2500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ij </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定义如下</a:t>
            </a:r>
            <a:r>
              <a:rPr kumimoji="1"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endParaRPr kumimoji="1"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X</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ij</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=1</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如果</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和</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(j)</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在运行中被比较</a:t>
            </a:r>
            <a:r>
              <a:rPr kumimoji="1" lang="en-US" altLang="zh-CN"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否则为</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0</a:t>
            </a:r>
            <a:endPar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Char char="•"/>
              <a:defRPr/>
            </a:pPr>
            <a:r>
              <a:rPr kumimoji="1" lang="en-US" altLang="zh-CN" sz="3200" b="1" i="1"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X</a:t>
            </a:r>
            <a:r>
              <a:rPr kumimoji="1" lang="en-US" altLang="zh-CN" sz="3200" b="1" i="1" u="none" strike="noStrike" kern="1200" cap="none" spc="0" normalizeH="0" baseline="-2500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ij</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是</a:t>
            </a:r>
            <a:r>
              <a:rPr kumimoji="1" lang="en-US" altLang="zh-CN" sz="3200" b="1" i="1"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和</a:t>
            </a:r>
            <a:r>
              <a:rPr kumimoji="1" lang="en-US" altLang="zh-CN" sz="3200" b="1" i="1"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(j)</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的比较次数</a:t>
            </a:r>
            <a:endPar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None/>
              <a:defRPr/>
            </a:pPr>
            <a:endParaRPr kumimoji="1" lang="zh-CN" altLang="en-US" sz="10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Char char="•"/>
              <a:defRPr/>
            </a:pP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算法的比较次数为</a:t>
            </a:r>
            <a:endPar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Char char="•"/>
              <a:defRPr/>
            </a:pPr>
            <a:endPar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Char char="•"/>
              <a:defRPr/>
            </a:pP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算法的平均复杂性为   </a:t>
            </a:r>
            <a:endPar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graphicFrame>
        <p:nvGraphicFramePr>
          <p:cNvPr id="104453" name="Object 5"/>
          <p:cNvGraphicFramePr>
            <a:graphicFrameLocks noChangeAspect="1"/>
          </p:cNvGraphicFramePr>
          <p:nvPr/>
        </p:nvGraphicFramePr>
        <p:xfrm>
          <a:off x="4664075" y="5445125"/>
          <a:ext cx="4479925" cy="1296988"/>
        </p:xfrm>
        <a:graphic>
          <a:graphicData uri="http://schemas.openxmlformats.org/presentationml/2006/ole">
            <mc:AlternateContent xmlns:mc="http://schemas.openxmlformats.org/markup-compatibility/2006">
              <mc:Choice xmlns:v="urn:schemas-microsoft-com:vml" Requires="v">
                <p:oleObj spid="_x0000_s9379" name="" r:id="rId2" imgW="1651000" imgH="444500" progId="Equation.3">
                  <p:embed/>
                </p:oleObj>
              </mc:Choice>
              <mc:Fallback>
                <p:oleObj name="" r:id="rId2" imgW="1651000" imgH="444500" progId="Equation.3">
                  <p:embed/>
                  <p:pic>
                    <p:nvPicPr>
                      <p:cNvPr id="0" name="图片 3083"/>
                      <p:cNvPicPr/>
                      <p:nvPr/>
                    </p:nvPicPr>
                    <p:blipFill>
                      <a:blip r:embed="rId3"/>
                      <a:stretch>
                        <a:fillRect/>
                      </a:stretch>
                    </p:blipFill>
                    <p:spPr>
                      <a:xfrm>
                        <a:off x="4664075" y="5445125"/>
                        <a:ext cx="4479925" cy="1296988"/>
                      </a:xfrm>
                      <a:prstGeom prst="rect">
                        <a:avLst/>
                      </a:prstGeom>
                      <a:noFill/>
                      <a:ln w="38100">
                        <a:noFill/>
                        <a:miter/>
                      </a:ln>
                    </p:spPr>
                  </p:pic>
                </p:oleObj>
              </mc:Fallback>
            </mc:AlternateContent>
          </a:graphicData>
        </a:graphic>
      </p:graphicFrame>
      <p:graphicFrame>
        <p:nvGraphicFramePr>
          <p:cNvPr id="104454" name="Object 6"/>
          <p:cNvGraphicFramePr>
            <a:graphicFrameLocks noChangeAspect="1"/>
          </p:cNvGraphicFramePr>
          <p:nvPr/>
        </p:nvGraphicFramePr>
        <p:xfrm>
          <a:off x="4635500" y="4148138"/>
          <a:ext cx="1620838" cy="1296987"/>
        </p:xfrm>
        <a:graphic>
          <a:graphicData uri="http://schemas.openxmlformats.org/presentationml/2006/ole">
            <mc:AlternateContent xmlns:mc="http://schemas.openxmlformats.org/markup-compatibility/2006">
              <mc:Choice xmlns:v="urn:schemas-microsoft-com:vml" Requires="v">
                <p:oleObj spid="_x0000_s9380" name="" r:id="rId4" imgW="596900" imgH="444500" progId="Equation.3">
                  <p:embed/>
                </p:oleObj>
              </mc:Choice>
              <mc:Fallback>
                <p:oleObj name="" r:id="rId4" imgW="596900" imgH="444500" progId="Equation.3">
                  <p:embed/>
                  <p:pic>
                    <p:nvPicPr>
                      <p:cNvPr id="0" name="图片 3082"/>
                      <p:cNvPicPr/>
                      <p:nvPr/>
                    </p:nvPicPr>
                    <p:blipFill>
                      <a:blip r:embed="rId5"/>
                      <a:stretch>
                        <a:fillRect/>
                      </a:stretch>
                    </p:blipFill>
                    <p:spPr>
                      <a:xfrm>
                        <a:off x="4635500" y="4148138"/>
                        <a:ext cx="1620838" cy="1296987"/>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2">
                                            <p:txEl>
                                              <p:pRg st="1" end="1"/>
                                            </p:txEl>
                                          </p:spTgt>
                                        </p:tgtEl>
                                        <p:attrNameLst>
                                          <p:attrName>style.visibility</p:attrName>
                                        </p:attrNameLst>
                                      </p:cBhvr>
                                      <p:to>
                                        <p:strVal val="visible"/>
                                      </p:to>
                                    </p:set>
                                    <p:anim calcmode="lin" valueType="num">
                                      <p:cBhvr additive="base">
                                        <p:cTn id="7" dur="500" fill="hold"/>
                                        <p:tgtEl>
                                          <p:spTgt spid="10445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452">
                                            <p:txEl>
                                              <p:pRg st="2" end="2"/>
                                            </p:txEl>
                                          </p:spTgt>
                                        </p:tgtEl>
                                        <p:attrNameLst>
                                          <p:attrName>style.visibility</p:attrName>
                                        </p:attrNameLst>
                                      </p:cBhvr>
                                      <p:to>
                                        <p:strVal val="visible"/>
                                      </p:to>
                                    </p:set>
                                    <p:anim calcmode="lin" valueType="num">
                                      <p:cBhvr additive="base">
                                        <p:cTn id="13" dur="500" fill="hold"/>
                                        <p:tgtEl>
                                          <p:spTgt spid="10445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4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452">
                                            <p:txEl>
                                              <p:pRg st="3" end="3"/>
                                            </p:txEl>
                                          </p:spTgt>
                                        </p:tgtEl>
                                        <p:attrNameLst>
                                          <p:attrName>style.visibility</p:attrName>
                                        </p:attrNameLst>
                                      </p:cBhvr>
                                      <p:to>
                                        <p:strVal val="visible"/>
                                      </p:to>
                                    </p:set>
                                    <p:anim calcmode="lin" valueType="num">
                                      <p:cBhvr additive="base">
                                        <p:cTn id="19" dur="500" fill="hold"/>
                                        <p:tgtEl>
                                          <p:spTgt spid="10445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4452">
                                            <p:txEl>
                                              <p:pRg st="4" end="4"/>
                                            </p:txEl>
                                          </p:spTgt>
                                        </p:tgtEl>
                                        <p:attrNameLst>
                                          <p:attrName>style.visibility</p:attrName>
                                        </p:attrNameLst>
                                      </p:cBhvr>
                                      <p:to>
                                        <p:strVal val="visible"/>
                                      </p:to>
                                    </p:set>
                                    <p:anim calcmode="lin" valueType="num">
                                      <p:cBhvr additive="base">
                                        <p:cTn id="23" dur="500" fill="hold"/>
                                        <p:tgtEl>
                                          <p:spTgt spid="10445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4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4452">
                                            <p:txEl>
                                              <p:pRg st="5" end="5"/>
                                            </p:txEl>
                                          </p:spTgt>
                                        </p:tgtEl>
                                        <p:attrNameLst>
                                          <p:attrName>style.visibility</p:attrName>
                                        </p:attrNameLst>
                                      </p:cBhvr>
                                      <p:to>
                                        <p:strVal val="visible"/>
                                      </p:to>
                                    </p:set>
                                    <p:anim calcmode="lin" valueType="num">
                                      <p:cBhvr additive="base">
                                        <p:cTn id="29" dur="500" fill="hold"/>
                                        <p:tgtEl>
                                          <p:spTgt spid="10445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445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4452">
                                            <p:txEl>
                                              <p:pRg st="7" end="7"/>
                                            </p:txEl>
                                          </p:spTgt>
                                        </p:tgtEl>
                                        <p:attrNameLst>
                                          <p:attrName>style.visibility</p:attrName>
                                        </p:attrNameLst>
                                      </p:cBhvr>
                                      <p:to>
                                        <p:strVal val="visible"/>
                                      </p:to>
                                    </p:set>
                                    <p:anim calcmode="lin" valueType="num">
                                      <p:cBhvr additive="base">
                                        <p:cTn id="35" dur="500" fill="hold"/>
                                        <p:tgtEl>
                                          <p:spTgt spid="10445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445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104454"/>
                                        </p:tgtEl>
                                        <p:attrNameLst>
                                          <p:attrName>style.visibility</p:attrName>
                                        </p:attrNameLst>
                                      </p:cBhvr>
                                      <p:to>
                                        <p:strVal val="visible"/>
                                      </p:to>
                                    </p:set>
                                    <p:anim calcmode="lin" valueType="num">
                                      <p:cBhvr additive="base">
                                        <p:cTn id="41" dur="500" fill="hold"/>
                                        <p:tgtEl>
                                          <p:spTgt spid="104454"/>
                                        </p:tgtEl>
                                        <p:attrNameLst>
                                          <p:attrName>ppt_x</p:attrName>
                                        </p:attrNameLst>
                                      </p:cBhvr>
                                      <p:tavLst>
                                        <p:tav tm="0">
                                          <p:val>
                                            <p:strVal val="1+#ppt_w/2"/>
                                          </p:val>
                                        </p:tav>
                                        <p:tav tm="100000">
                                          <p:val>
                                            <p:strVal val="#ppt_x"/>
                                          </p:val>
                                        </p:tav>
                                      </p:tavLst>
                                    </p:anim>
                                    <p:anim calcmode="lin" valueType="num">
                                      <p:cBhvr additive="base">
                                        <p:cTn id="42" dur="500" fill="hold"/>
                                        <p:tgtEl>
                                          <p:spTgt spid="10445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4452">
                                            <p:txEl>
                                              <p:pRg st="9" end="9"/>
                                            </p:txEl>
                                          </p:spTgt>
                                        </p:tgtEl>
                                        <p:attrNameLst>
                                          <p:attrName>style.visibility</p:attrName>
                                        </p:attrNameLst>
                                      </p:cBhvr>
                                      <p:to>
                                        <p:strVal val="visible"/>
                                      </p:to>
                                    </p:set>
                                    <p:anim calcmode="lin" valueType="num">
                                      <p:cBhvr additive="base">
                                        <p:cTn id="47" dur="500" fill="hold"/>
                                        <p:tgtEl>
                                          <p:spTgt spid="104452">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445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104453"/>
                                        </p:tgtEl>
                                        <p:attrNameLst>
                                          <p:attrName>style.visibility</p:attrName>
                                        </p:attrNameLst>
                                      </p:cBhvr>
                                      <p:to>
                                        <p:strVal val="visible"/>
                                      </p:to>
                                    </p:set>
                                    <p:anim calcmode="lin" valueType="num">
                                      <p:cBhvr additive="base">
                                        <p:cTn id="53" dur="500" fill="hold"/>
                                        <p:tgtEl>
                                          <p:spTgt spid="104453"/>
                                        </p:tgtEl>
                                        <p:attrNameLst>
                                          <p:attrName>ppt_x</p:attrName>
                                        </p:attrNameLst>
                                      </p:cBhvr>
                                      <p:tavLst>
                                        <p:tav tm="0">
                                          <p:val>
                                            <p:strVal val="1+#ppt_w/2"/>
                                          </p:val>
                                        </p:tav>
                                        <p:tav tm="100000">
                                          <p:val>
                                            <p:strVal val="#ppt_x"/>
                                          </p:val>
                                        </p:tav>
                                      </p:tavLst>
                                    </p:anim>
                                    <p:anim calcmode="lin" valueType="num">
                                      <p:cBhvr additive="base">
                                        <p:cTn id="54" dur="500" fill="hold"/>
                                        <p:tgtEl>
                                          <p:spTgt spid="1044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1308100" y="1484313"/>
            <a:ext cx="7140575"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lnSpc>
                <a:spcPct val="115000"/>
              </a:lnSpc>
              <a:buClrTx/>
              <a:buSzTx/>
              <a:buFontTx/>
              <a:buChar char="•"/>
              <a:defRPr/>
            </a:pPr>
            <a:r>
              <a:rPr kumimoji="1" lang="en-US" altLang="zh-CN" sz="3600" b="1" kern="1200" cap="none" spc="0" normalizeH="0" baseline="0" noProof="0">
                <a:effectLst>
                  <a:outerShdw blurRad="38100" dist="38100" dir="2700000" algn="tl">
                    <a:srgbClr val="C0C0C0"/>
                  </a:outerShdw>
                </a:effectLst>
                <a:latin typeface="华文行楷" panose="02010800040101010101" pitchFamily="2" charset="-122"/>
                <a:ea typeface="华文行楷" panose="02010800040101010101" pitchFamily="2" charset="-122"/>
                <a:cs typeface="+mn-cs"/>
              </a:rPr>
              <a:t> </a:t>
            </a:r>
            <a:r>
              <a:rPr kumimoji="1" lang="zh-CN" altLang="en-US" sz="3600" b="1" kern="1200" cap="none" spc="0" normalizeH="0" baseline="0" noProof="0">
                <a:effectLst>
                  <a:outerShdw blurRad="38100" dist="38100" dir="2700000" algn="tl">
                    <a:srgbClr val="C0C0C0"/>
                  </a:outerShdw>
                </a:effectLst>
                <a:latin typeface="华文行楷" panose="02010800040101010101" pitchFamily="2" charset="-122"/>
                <a:ea typeface="华文行楷" panose="02010800040101010101" pitchFamily="2" charset="-122"/>
                <a:cs typeface="+mn-cs"/>
              </a:rPr>
              <a:t>计算</a:t>
            </a:r>
            <a:r>
              <a:rPr kumimoji="1" lang="en-US" altLang="zh-CN" sz="3600" b="1" i="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E</a:t>
            </a:r>
            <a:r>
              <a:rPr kumimoji="1" lang="en-US" altLang="zh-CN" sz="3600" b="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a:t>
            </a:r>
            <a:r>
              <a:rPr kumimoji="1" lang="en-US" altLang="zh-CN" sz="3600" b="1" i="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X</a:t>
            </a:r>
            <a:r>
              <a:rPr kumimoji="1" lang="en-US" altLang="zh-CN" sz="36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ij</a:t>
            </a:r>
            <a:r>
              <a:rPr kumimoji="1" lang="en-US" altLang="zh-CN" sz="3600" b="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a:t>
            </a:r>
            <a:endParaRPr kumimoji="1" lang="en-US" altLang="zh-CN" sz="3600" b="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Char char="•"/>
              <a:defRPr/>
            </a:pPr>
            <a:r>
              <a:rPr kumimoji="1"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设</a:t>
            </a:r>
            <a:r>
              <a:rPr kumimoji="1" lang="en-US" altLang="zh-CN" sz="3200" b="1" i="1"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p</a:t>
            </a:r>
            <a:r>
              <a:rPr kumimoji="1" lang="en-US" altLang="zh-CN" sz="3200" b="1" i="1" u="none" strike="noStrike" kern="1200" cap="none" spc="0" normalizeH="0" baseline="-2500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ij</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为</a:t>
            </a:r>
            <a:r>
              <a:rPr kumimoji="1" lang="en-US" altLang="zh-CN" sz="3200" b="1" i="1"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和</a:t>
            </a:r>
            <a:r>
              <a:rPr kumimoji="1" lang="en-US" altLang="zh-CN" sz="3200" b="1" i="1"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(j)</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在运行中比较的概率</a:t>
            </a:r>
            <a:r>
              <a:rPr kumimoji="1"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则</a:t>
            </a:r>
            <a:endPar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None/>
              <a:defRPr/>
            </a:pP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E</a:t>
            </a:r>
            <a:r>
              <a:rPr kumimoji="1" lang="en-US" altLang="zh-CN"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X</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ij</a:t>
            </a:r>
            <a:r>
              <a:rPr kumimoji="1" lang="en-US" altLang="zh-CN"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=p</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ij</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1+(1-p</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ij</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)0=p</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ij</a:t>
            </a:r>
            <a:endPar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marL="457200" marR="0" lvl="1" indent="0" algn="l" defTabSz="914400" rtl="0" eaLnBrk="1" fontAlgn="base" latinLnBrk="0" hangingPunct="1">
              <a:lnSpc>
                <a:spcPct val="115000"/>
              </a:lnSpc>
              <a:spcBef>
                <a:spcPct val="0"/>
              </a:spcBef>
              <a:spcAft>
                <a:spcPct val="0"/>
              </a:spcAft>
              <a:buClrTx/>
              <a:buSzTx/>
              <a:buFontTx/>
              <a:buNone/>
              <a:defRPr/>
            </a:pPr>
            <a:endPar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p:txBody>
      </p:sp>
      <p:sp>
        <p:nvSpPr>
          <p:cNvPr id="105475" name="Text Box 3"/>
          <p:cNvSpPr txBox="1">
            <a:spLocks noChangeArrowheads="1"/>
          </p:cNvSpPr>
          <p:nvPr/>
        </p:nvSpPr>
        <p:spPr bwMode="auto">
          <a:xfrm>
            <a:off x="2430780" y="4598988"/>
            <a:ext cx="4545013" cy="11588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endParaRPr kumimoji="0" lang="en-US" altLang="zh-CN" sz="18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endParaRPr>
          </a:p>
          <a:p>
            <a:pPr marR="0" defTabSz="914400">
              <a:buClrTx/>
              <a:buSzTx/>
              <a:buFontTx/>
              <a:buNone/>
              <a:defRPr/>
            </a:pPr>
            <a:r>
              <a:rPr kumimoji="0" lang="zh-CN" altLang="en-US" sz="36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关键问题成为求解</a:t>
            </a:r>
            <a:r>
              <a:rPr kumimoji="0" lang="en-US" altLang="zh-CN" sz="4000" b="1" i="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p</a:t>
            </a:r>
            <a:r>
              <a:rPr kumimoji="0" lang="en-US" altLang="zh-CN" sz="4000" b="1" i="1" kern="1200" cap="none" spc="0" normalizeH="0" baseline="-2500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ij</a:t>
            </a:r>
            <a:endParaRPr kumimoji="0" lang="en-US" altLang="zh-CN" sz="4000" b="1" i="1" kern="1200" cap="none" spc="0" normalizeH="0" baseline="-2500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endParaRPr>
          </a:p>
          <a:p>
            <a:pPr marR="0" defTabSz="914400">
              <a:buClrTx/>
              <a:buSzTx/>
              <a:buFontTx/>
              <a:buNone/>
              <a:defRPr/>
            </a:pPr>
            <a:endParaRPr kumimoji="0" lang="en-US" altLang="zh-CN" sz="1800" b="1" i="1" kern="1200" cap="none" spc="0" normalizeH="0" baseline="-2500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474">
                                            <p:txEl>
                                              <p:pRg st="1" end="1"/>
                                            </p:txEl>
                                          </p:spTgt>
                                        </p:tgtEl>
                                        <p:attrNameLst>
                                          <p:attrName>style.visibility</p:attrName>
                                        </p:attrNameLst>
                                      </p:cBhvr>
                                      <p:to>
                                        <p:strVal val="visible"/>
                                      </p:to>
                                    </p:set>
                                    <p:anim calcmode="lin" valueType="num">
                                      <p:cBhvr additive="base">
                                        <p:cTn id="7" dur="500" fill="hold"/>
                                        <p:tgtEl>
                                          <p:spTgt spid="10547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5474">
                                            <p:txEl>
                                              <p:pRg st="2" end="2"/>
                                            </p:txEl>
                                          </p:spTgt>
                                        </p:tgtEl>
                                        <p:attrNameLst>
                                          <p:attrName>style.visibility</p:attrName>
                                        </p:attrNameLst>
                                      </p:cBhvr>
                                      <p:to>
                                        <p:strVal val="visible"/>
                                      </p:to>
                                    </p:set>
                                    <p:anim calcmode="lin" valueType="num">
                                      <p:cBhvr additive="base">
                                        <p:cTn id="11" dur="500" fill="hold"/>
                                        <p:tgtEl>
                                          <p:spTgt spid="10547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54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5475"/>
                                        </p:tgtEl>
                                        <p:attrNameLst>
                                          <p:attrName>style.visibility</p:attrName>
                                        </p:attrNameLst>
                                      </p:cBhvr>
                                      <p:to>
                                        <p:strVal val="visible"/>
                                      </p:to>
                                    </p:set>
                                    <p:anim calcmode="lin" valueType="num">
                                      <p:cBhvr additive="base">
                                        <p:cTn id="17" dur="500" fill="hold"/>
                                        <p:tgtEl>
                                          <p:spTgt spid="105475"/>
                                        </p:tgtEl>
                                        <p:attrNameLst>
                                          <p:attrName>ppt_x</p:attrName>
                                        </p:attrNameLst>
                                      </p:cBhvr>
                                      <p:tavLst>
                                        <p:tav tm="0">
                                          <p:val>
                                            <p:strVal val="#ppt_x"/>
                                          </p:val>
                                        </p:tav>
                                        <p:tav tm="100000">
                                          <p:val>
                                            <p:strVal val="#ppt_x"/>
                                          </p:val>
                                        </p:tav>
                                      </p:tavLst>
                                    </p:anim>
                                    <p:anim calcmode="lin" valueType="num">
                                      <p:cBhvr additive="base">
                                        <p:cTn id="18" dur="500" fill="hold"/>
                                        <p:tgtEl>
                                          <p:spTgt spid="105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p:nvPr/>
        </p:nvSpPr>
        <p:spPr>
          <a:xfrm>
            <a:off x="0" y="0"/>
            <a:ext cx="1755775" cy="1052513"/>
          </a:xfrm>
          <a:prstGeom prst="rect">
            <a:avLst/>
          </a:prstGeom>
          <a:solidFill>
            <a:schemeClr val="bg1"/>
          </a:solidFill>
          <a:ln w="12700">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106499" name="Text Box 3"/>
          <p:cNvSpPr txBox="1">
            <a:spLocks noChangeArrowheads="1"/>
          </p:cNvSpPr>
          <p:nvPr/>
        </p:nvSpPr>
        <p:spPr bwMode="auto">
          <a:xfrm>
            <a:off x="347663" y="128588"/>
            <a:ext cx="7138988"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lnSpc>
                <a:spcPct val="115000"/>
              </a:lnSpc>
              <a:buClrTx/>
              <a:buSzTx/>
              <a:buFontTx/>
              <a:buChar char="•"/>
              <a:defRPr/>
            </a:pPr>
            <a:r>
              <a:rPr kumimoji="1" lang="en-US" altLang="zh-CN" sz="3600" b="1" kern="1200" cap="none" spc="0" normalizeH="0" baseline="0" noProof="0">
                <a:effectLst>
                  <a:outerShdw blurRad="38100" dist="38100" dir="2700000" algn="tl">
                    <a:srgbClr val="C0C0C0"/>
                  </a:outerShdw>
                </a:effectLst>
                <a:latin typeface="华文行楷" panose="02010800040101010101" pitchFamily="2" charset="-122"/>
                <a:ea typeface="华文行楷" panose="02010800040101010101" pitchFamily="2" charset="-122"/>
                <a:cs typeface="+mn-cs"/>
              </a:rPr>
              <a:t> </a:t>
            </a:r>
            <a:r>
              <a:rPr kumimoji="1" lang="zh-CN" altLang="en-US" sz="3600" b="1" kern="1200" cap="none" spc="0" normalizeH="0" baseline="0" noProof="0">
                <a:effectLst>
                  <a:outerShdw blurRad="38100" dist="38100" dir="2700000" algn="tl">
                    <a:srgbClr val="C0C0C0"/>
                  </a:outerShdw>
                </a:effectLst>
                <a:latin typeface="华文行楷" panose="02010800040101010101" pitchFamily="2" charset="-122"/>
                <a:ea typeface="华文行楷" panose="02010800040101010101" pitchFamily="2" charset="-122"/>
                <a:cs typeface="+mn-cs"/>
              </a:rPr>
              <a:t>求解</a:t>
            </a:r>
            <a:r>
              <a:rPr kumimoji="1" lang="en-US" altLang="zh-CN" sz="3600" b="1" i="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P</a:t>
            </a:r>
            <a:r>
              <a:rPr kumimoji="1" lang="en-US" altLang="zh-CN" sz="36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ij</a:t>
            </a:r>
            <a:endParaRPr kumimoji="1" lang="en-US" altLang="zh-CN" sz="36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Char char="•"/>
              <a:defRPr/>
            </a:pP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我们可以用树表示算法的计算过程</a:t>
            </a:r>
            <a:r>
              <a:rPr kumimoji="1" lang="zh-CN" altLang="en-US" sz="36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a:t>
            </a:r>
            <a:endParaRPr kumimoji="1" lang="zh-CN" altLang="en-US"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p:txBody>
      </p:sp>
      <p:grpSp>
        <p:nvGrpSpPr>
          <p:cNvPr id="106500" name="Group 4"/>
          <p:cNvGrpSpPr/>
          <p:nvPr/>
        </p:nvGrpSpPr>
        <p:grpSpPr>
          <a:xfrm>
            <a:off x="1116013" y="1700213"/>
            <a:ext cx="2560637" cy="2376487"/>
            <a:chOff x="246" y="1479"/>
            <a:chExt cx="1815" cy="1497"/>
          </a:xfrm>
        </p:grpSpPr>
        <p:sp>
          <p:nvSpPr>
            <p:cNvPr id="106501" name="Oval 5"/>
            <p:cNvSpPr>
              <a:spLocks noChangeArrowheads="1"/>
            </p:cNvSpPr>
            <p:nvPr/>
          </p:nvSpPr>
          <p:spPr bwMode="auto">
            <a:xfrm>
              <a:off x="1017" y="1479"/>
              <a:ext cx="272" cy="272"/>
            </a:xfrm>
            <a:prstGeom prst="ellipse">
              <a:avLst/>
            </a:prstGeom>
            <a:solidFill>
              <a:schemeClr val="accent1"/>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行楷" panose="02010800040101010101" pitchFamily="2" charset="-122"/>
                  <a:cs typeface="+mn-cs"/>
                </a:rPr>
                <a:t>y</a:t>
              </a:r>
              <a:endParaRPr kumimoji="0" lang="en-US" altLang="zh-CN"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行楷" panose="02010800040101010101" pitchFamily="2" charset="-122"/>
                <a:cs typeface="+mn-cs"/>
              </a:endParaRPr>
            </a:p>
          </p:txBody>
        </p:sp>
        <p:grpSp>
          <p:nvGrpSpPr>
            <p:cNvPr id="98339" name="Group 6"/>
            <p:cNvGrpSpPr/>
            <p:nvPr/>
          </p:nvGrpSpPr>
          <p:grpSpPr>
            <a:xfrm>
              <a:off x="246" y="1706"/>
              <a:ext cx="817" cy="1270"/>
              <a:chOff x="2151" y="1389"/>
              <a:chExt cx="817" cy="1270"/>
            </a:xfrm>
          </p:grpSpPr>
          <p:sp>
            <p:nvSpPr>
              <p:cNvPr id="98346" name="Line 7"/>
              <p:cNvSpPr/>
              <p:nvPr/>
            </p:nvSpPr>
            <p:spPr>
              <a:xfrm flipH="1">
                <a:off x="2151" y="1389"/>
                <a:ext cx="817" cy="1270"/>
              </a:xfrm>
              <a:prstGeom prst="line">
                <a:avLst/>
              </a:prstGeom>
              <a:ln w="28575" cap="sq" cmpd="sng">
                <a:solidFill>
                  <a:schemeClr val="tx1"/>
                </a:solidFill>
                <a:prstDash val="solid"/>
                <a:miter/>
                <a:headEnd type="none" w="sm" len="sm"/>
                <a:tailEnd type="none" w="sm" len="sm"/>
              </a:ln>
            </p:spPr>
          </p:sp>
          <p:sp>
            <p:nvSpPr>
              <p:cNvPr id="98347" name="Line 8"/>
              <p:cNvSpPr/>
              <p:nvPr/>
            </p:nvSpPr>
            <p:spPr>
              <a:xfrm flipH="1">
                <a:off x="2922" y="1389"/>
                <a:ext cx="46" cy="1270"/>
              </a:xfrm>
              <a:prstGeom prst="line">
                <a:avLst/>
              </a:prstGeom>
              <a:ln w="28575" cap="sq" cmpd="sng">
                <a:solidFill>
                  <a:schemeClr val="tx1"/>
                </a:solidFill>
                <a:prstDash val="solid"/>
                <a:miter/>
                <a:headEnd type="none" w="sm" len="sm"/>
                <a:tailEnd type="none" w="sm" len="sm"/>
              </a:ln>
            </p:spPr>
          </p:sp>
          <p:sp>
            <p:nvSpPr>
              <p:cNvPr id="98348" name="Line 9"/>
              <p:cNvSpPr/>
              <p:nvPr/>
            </p:nvSpPr>
            <p:spPr>
              <a:xfrm flipH="1">
                <a:off x="2151" y="2659"/>
                <a:ext cx="771" cy="0"/>
              </a:xfrm>
              <a:prstGeom prst="line">
                <a:avLst/>
              </a:prstGeom>
              <a:ln w="28575" cap="sq" cmpd="sng">
                <a:solidFill>
                  <a:schemeClr val="tx1"/>
                </a:solidFill>
                <a:prstDash val="solid"/>
                <a:miter/>
                <a:headEnd type="none" w="sm" len="sm"/>
                <a:tailEnd type="none" w="sm" len="sm"/>
              </a:ln>
            </p:spPr>
          </p:sp>
        </p:grpSp>
        <p:grpSp>
          <p:nvGrpSpPr>
            <p:cNvPr id="98340" name="Group 10"/>
            <p:cNvGrpSpPr/>
            <p:nvPr/>
          </p:nvGrpSpPr>
          <p:grpSpPr>
            <a:xfrm flipH="1">
              <a:off x="1244" y="1706"/>
              <a:ext cx="817" cy="1270"/>
              <a:chOff x="2151" y="1389"/>
              <a:chExt cx="817" cy="1270"/>
            </a:xfrm>
          </p:grpSpPr>
          <p:sp>
            <p:nvSpPr>
              <p:cNvPr id="98343" name="Line 11"/>
              <p:cNvSpPr/>
              <p:nvPr/>
            </p:nvSpPr>
            <p:spPr>
              <a:xfrm flipH="1">
                <a:off x="2151" y="1389"/>
                <a:ext cx="817" cy="1270"/>
              </a:xfrm>
              <a:prstGeom prst="line">
                <a:avLst/>
              </a:prstGeom>
              <a:ln w="28575" cap="sq" cmpd="sng">
                <a:solidFill>
                  <a:schemeClr val="tx1"/>
                </a:solidFill>
                <a:prstDash val="solid"/>
                <a:miter/>
                <a:headEnd type="none" w="sm" len="sm"/>
                <a:tailEnd type="none" w="sm" len="sm"/>
              </a:ln>
            </p:spPr>
          </p:sp>
          <p:sp>
            <p:nvSpPr>
              <p:cNvPr id="98344" name="Line 12"/>
              <p:cNvSpPr/>
              <p:nvPr/>
            </p:nvSpPr>
            <p:spPr>
              <a:xfrm flipH="1">
                <a:off x="2922" y="1389"/>
                <a:ext cx="46" cy="1270"/>
              </a:xfrm>
              <a:prstGeom prst="line">
                <a:avLst/>
              </a:prstGeom>
              <a:ln w="28575" cap="sq" cmpd="sng">
                <a:solidFill>
                  <a:schemeClr val="tx1"/>
                </a:solidFill>
                <a:prstDash val="solid"/>
                <a:miter/>
                <a:headEnd type="none" w="sm" len="sm"/>
                <a:tailEnd type="none" w="sm" len="sm"/>
              </a:ln>
            </p:spPr>
          </p:sp>
          <p:sp>
            <p:nvSpPr>
              <p:cNvPr id="98345" name="Line 13"/>
              <p:cNvSpPr/>
              <p:nvPr/>
            </p:nvSpPr>
            <p:spPr>
              <a:xfrm flipH="1">
                <a:off x="2151" y="2659"/>
                <a:ext cx="771" cy="0"/>
              </a:xfrm>
              <a:prstGeom prst="line">
                <a:avLst/>
              </a:prstGeom>
              <a:ln w="28575" cap="sq" cmpd="sng">
                <a:solidFill>
                  <a:schemeClr val="tx1"/>
                </a:solidFill>
                <a:prstDash val="solid"/>
                <a:miter/>
                <a:headEnd type="none" w="sm" len="sm"/>
                <a:tailEnd type="none" w="sm" len="sm"/>
              </a:ln>
            </p:spPr>
          </p:sp>
        </p:grpSp>
        <p:sp>
          <p:nvSpPr>
            <p:cNvPr id="106510" name="Text Box 14"/>
            <p:cNvSpPr txBox="1">
              <a:spLocks noChangeArrowheads="1"/>
            </p:cNvSpPr>
            <p:nvPr/>
          </p:nvSpPr>
          <p:spPr bwMode="auto">
            <a:xfrm>
              <a:off x="564" y="2341"/>
              <a:ext cx="4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spcBef>
                  <a:spcPct val="50000"/>
                </a:spcBef>
                <a:buClrTx/>
                <a:buSzTx/>
                <a:buFontTx/>
                <a:buNone/>
                <a:defRPr/>
              </a:pPr>
              <a:r>
                <a:rPr kumimoji="0" lang="en-US" altLang="zh-CN" sz="2800" b="1" i="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T</a:t>
              </a:r>
              <a:r>
                <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1</a:t>
              </a:r>
              <a:endPar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endParaRPr>
            </a:p>
          </p:txBody>
        </p:sp>
        <p:sp>
          <p:nvSpPr>
            <p:cNvPr id="106511" name="Text Box 15"/>
            <p:cNvSpPr txBox="1">
              <a:spLocks noChangeArrowheads="1"/>
            </p:cNvSpPr>
            <p:nvPr/>
          </p:nvSpPr>
          <p:spPr bwMode="auto">
            <a:xfrm>
              <a:off x="1335" y="2341"/>
              <a:ext cx="4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spcBef>
                  <a:spcPct val="50000"/>
                </a:spcBef>
                <a:buClrTx/>
                <a:buSzTx/>
                <a:buFontTx/>
                <a:buNone/>
                <a:defRPr/>
              </a:pPr>
              <a:r>
                <a:rPr kumimoji="0" lang="en-US" altLang="zh-CN" sz="2800" b="1" i="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T</a:t>
              </a:r>
              <a:r>
                <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2</a:t>
              </a:r>
              <a:endPar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endParaRPr>
            </a:p>
          </p:txBody>
        </p:sp>
      </p:grpSp>
      <p:grpSp>
        <p:nvGrpSpPr>
          <p:cNvPr id="106512" name="Group 16"/>
          <p:cNvGrpSpPr/>
          <p:nvPr/>
        </p:nvGrpSpPr>
        <p:grpSpPr>
          <a:xfrm>
            <a:off x="4859338" y="1628775"/>
            <a:ext cx="3041650" cy="2547938"/>
            <a:chOff x="2424" y="1480"/>
            <a:chExt cx="2267" cy="1512"/>
          </a:xfrm>
        </p:grpSpPr>
        <p:sp>
          <p:nvSpPr>
            <p:cNvPr id="106513" name="Oval 17"/>
            <p:cNvSpPr>
              <a:spLocks noChangeArrowheads="1"/>
            </p:cNvSpPr>
            <p:nvPr/>
          </p:nvSpPr>
          <p:spPr bwMode="auto">
            <a:xfrm>
              <a:off x="3468" y="1480"/>
              <a:ext cx="271" cy="272"/>
            </a:xfrm>
            <a:prstGeom prst="ellipse">
              <a:avLst/>
            </a:prstGeom>
            <a:solidFill>
              <a:schemeClr val="accent1"/>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行楷" panose="02010800040101010101" pitchFamily="2" charset="-122"/>
                  <a:cs typeface="+mn-cs"/>
                </a:rPr>
                <a:t>y</a:t>
              </a:r>
              <a:endParaRPr kumimoji="0" lang="en-US" altLang="zh-CN"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行楷" panose="02010800040101010101" pitchFamily="2" charset="-122"/>
                <a:cs typeface="+mn-cs"/>
              </a:endParaRPr>
            </a:p>
          </p:txBody>
        </p:sp>
        <p:grpSp>
          <p:nvGrpSpPr>
            <p:cNvPr id="98314" name="Group 18"/>
            <p:cNvGrpSpPr/>
            <p:nvPr/>
          </p:nvGrpSpPr>
          <p:grpSpPr>
            <a:xfrm>
              <a:off x="2424" y="2024"/>
              <a:ext cx="1042" cy="968"/>
              <a:chOff x="2424" y="2024"/>
              <a:chExt cx="1042" cy="968"/>
            </a:xfrm>
          </p:grpSpPr>
          <p:sp>
            <p:nvSpPr>
              <p:cNvPr id="106515" name="Oval 19"/>
              <p:cNvSpPr>
                <a:spLocks noChangeArrowheads="1"/>
              </p:cNvSpPr>
              <p:nvPr/>
            </p:nvSpPr>
            <p:spPr bwMode="auto">
              <a:xfrm>
                <a:off x="2832" y="2024"/>
                <a:ext cx="272" cy="272"/>
              </a:xfrm>
              <a:prstGeom prst="ellipse">
                <a:avLst/>
              </a:prstGeom>
              <a:solidFill>
                <a:schemeClr val="accent1"/>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行楷" panose="02010800040101010101" pitchFamily="2" charset="-122"/>
                    <a:cs typeface="+mn-cs"/>
                  </a:rPr>
                  <a:t>x</a:t>
                </a:r>
                <a:endParaRPr kumimoji="0" lang="en-US" altLang="zh-CN"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行楷" panose="02010800040101010101" pitchFamily="2" charset="-122"/>
                  <a:cs typeface="+mn-cs"/>
                </a:endParaRPr>
              </a:p>
            </p:txBody>
          </p:sp>
          <p:sp>
            <p:nvSpPr>
              <p:cNvPr id="106516" name="Text Box 20"/>
              <p:cNvSpPr txBox="1">
                <a:spLocks noChangeArrowheads="1"/>
              </p:cNvSpPr>
              <p:nvPr/>
            </p:nvSpPr>
            <p:spPr bwMode="auto">
              <a:xfrm>
                <a:off x="2514" y="2512"/>
                <a:ext cx="45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spcBef>
                    <a:spcPct val="50000"/>
                  </a:spcBef>
                  <a:buClrTx/>
                  <a:buSzTx/>
                  <a:buFontTx/>
                  <a:buNone/>
                  <a:defRPr/>
                </a:pPr>
                <a:r>
                  <a:rPr kumimoji="0" lang="en-US" altLang="zh-CN" sz="2800" b="1" i="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T</a:t>
                </a:r>
                <a:r>
                  <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11</a:t>
                </a:r>
                <a:endPar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endParaRPr>
              </a:p>
            </p:txBody>
          </p:sp>
          <p:sp>
            <p:nvSpPr>
              <p:cNvPr id="98330" name="Line 21"/>
              <p:cNvSpPr/>
              <p:nvPr/>
            </p:nvSpPr>
            <p:spPr>
              <a:xfrm flipH="1">
                <a:off x="2424" y="2251"/>
                <a:ext cx="453" cy="544"/>
              </a:xfrm>
              <a:prstGeom prst="line">
                <a:avLst/>
              </a:prstGeom>
              <a:ln w="28575" cap="sq" cmpd="sng">
                <a:solidFill>
                  <a:schemeClr val="tx1"/>
                </a:solidFill>
                <a:prstDash val="solid"/>
                <a:miter/>
                <a:headEnd type="none" w="sm" len="sm"/>
                <a:tailEnd type="none" w="sm" len="sm"/>
              </a:ln>
            </p:spPr>
          </p:sp>
          <p:sp>
            <p:nvSpPr>
              <p:cNvPr id="98331" name="Line 22"/>
              <p:cNvSpPr/>
              <p:nvPr/>
            </p:nvSpPr>
            <p:spPr>
              <a:xfrm>
                <a:off x="2877" y="2251"/>
                <a:ext cx="45" cy="725"/>
              </a:xfrm>
              <a:prstGeom prst="line">
                <a:avLst/>
              </a:prstGeom>
              <a:ln w="28575" cap="sq" cmpd="sng">
                <a:solidFill>
                  <a:schemeClr val="tx1"/>
                </a:solidFill>
                <a:prstDash val="solid"/>
                <a:miter/>
                <a:headEnd type="none" w="sm" len="sm"/>
                <a:tailEnd type="none" w="sm" len="sm"/>
              </a:ln>
            </p:spPr>
          </p:sp>
          <p:sp>
            <p:nvSpPr>
              <p:cNvPr id="98332" name="Line 23"/>
              <p:cNvSpPr/>
              <p:nvPr/>
            </p:nvSpPr>
            <p:spPr>
              <a:xfrm>
                <a:off x="2424" y="2795"/>
                <a:ext cx="498" cy="181"/>
              </a:xfrm>
              <a:prstGeom prst="line">
                <a:avLst/>
              </a:prstGeom>
              <a:ln w="28575" cap="sq" cmpd="sng">
                <a:solidFill>
                  <a:schemeClr val="tx1"/>
                </a:solidFill>
                <a:prstDash val="solid"/>
                <a:miter/>
                <a:headEnd type="none" w="sm" len="sm"/>
                <a:tailEnd type="none" w="sm" len="sm"/>
              </a:ln>
            </p:spPr>
          </p:sp>
          <p:grpSp>
            <p:nvGrpSpPr>
              <p:cNvPr id="98333" name="Group 24"/>
              <p:cNvGrpSpPr/>
              <p:nvPr/>
            </p:nvGrpSpPr>
            <p:grpSpPr>
              <a:xfrm flipH="1">
                <a:off x="2968" y="2251"/>
                <a:ext cx="498" cy="741"/>
                <a:chOff x="3059" y="2387"/>
                <a:chExt cx="498" cy="741"/>
              </a:xfrm>
            </p:grpSpPr>
            <p:sp>
              <p:nvSpPr>
                <p:cNvPr id="106521" name="Text Box 25"/>
                <p:cNvSpPr txBox="1">
                  <a:spLocks noChangeArrowheads="1"/>
                </p:cNvSpPr>
                <p:nvPr/>
              </p:nvSpPr>
              <p:spPr bwMode="auto">
                <a:xfrm flipH="1">
                  <a:off x="3059" y="2648"/>
                  <a:ext cx="45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spcBef>
                      <a:spcPct val="50000"/>
                    </a:spcBef>
                    <a:buClrTx/>
                    <a:buSzTx/>
                    <a:buFontTx/>
                    <a:buNone/>
                    <a:defRPr/>
                  </a:pPr>
                  <a:r>
                    <a:rPr kumimoji="0" lang="en-US" altLang="zh-CN" sz="2800" b="1" i="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T</a:t>
                  </a:r>
                  <a:r>
                    <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12</a:t>
                  </a:r>
                  <a:endPar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endParaRPr>
                </a:p>
              </p:txBody>
            </p:sp>
            <p:sp>
              <p:nvSpPr>
                <p:cNvPr id="98335" name="Line 26"/>
                <p:cNvSpPr/>
                <p:nvPr/>
              </p:nvSpPr>
              <p:spPr>
                <a:xfrm flipH="1">
                  <a:off x="3059" y="2387"/>
                  <a:ext cx="453" cy="544"/>
                </a:xfrm>
                <a:prstGeom prst="line">
                  <a:avLst/>
                </a:prstGeom>
                <a:ln w="28575" cap="sq" cmpd="sng">
                  <a:solidFill>
                    <a:schemeClr val="tx1"/>
                  </a:solidFill>
                  <a:prstDash val="solid"/>
                  <a:miter/>
                  <a:headEnd type="none" w="sm" len="sm"/>
                  <a:tailEnd type="none" w="sm" len="sm"/>
                </a:ln>
              </p:spPr>
            </p:sp>
            <p:sp>
              <p:nvSpPr>
                <p:cNvPr id="98336" name="Line 27"/>
                <p:cNvSpPr/>
                <p:nvPr/>
              </p:nvSpPr>
              <p:spPr>
                <a:xfrm>
                  <a:off x="3512" y="2387"/>
                  <a:ext cx="45" cy="725"/>
                </a:xfrm>
                <a:prstGeom prst="line">
                  <a:avLst/>
                </a:prstGeom>
                <a:ln w="28575" cap="sq" cmpd="sng">
                  <a:solidFill>
                    <a:schemeClr val="tx1"/>
                  </a:solidFill>
                  <a:prstDash val="solid"/>
                  <a:miter/>
                  <a:headEnd type="none" w="sm" len="sm"/>
                  <a:tailEnd type="none" w="sm" len="sm"/>
                </a:ln>
              </p:spPr>
            </p:sp>
            <p:sp>
              <p:nvSpPr>
                <p:cNvPr id="98337" name="Line 28"/>
                <p:cNvSpPr/>
                <p:nvPr/>
              </p:nvSpPr>
              <p:spPr>
                <a:xfrm>
                  <a:off x="3059" y="2931"/>
                  <a:ext cx="498" cy="181"/>
                </a:xfrm>
                <a:prstGeom prst="line">
                  <a:avLst/>
                </a:prstGeom>
                <a:ln w="28575" cap="sq" cmpd="sng">
                  <a:solidFill>
                    <a:schemeClr val="tx1"/>
                  </a:solidFill>
                  <a:prstDash val="solid"/>
                  <a:miter/>
                  <a:headEnd type="none" w="sm" len="sm"/>
                  <a:tailEnd type="none" w="sm" len="sm"/>
                </a:ln>
              </p:spPr>
            </p:sp>
          </p:grpSp>
        </p:grpSp>
        <p:grpSp>
          <p:nvGrpSpPr>
            <p:cNvPr id="98315" name="Group 29"/>
            <p:cNvGrpSpPr/>
            <p:nvPr/>
          </p:nvGrpSpPr>
          <p:grpSpPr>
            <a:xfrm>
              <a:off x="3649" y="2024"/>
              <a:ext cx="1042" cy="968"/>
              <a:chOff x="2424" y="2024"/>
              <a:chExt cx="1042" cy="968"/>
            </a:xfrm>
          </p:grpSpPr>
          <p:sp>
            <p:nvSpPr>
              <p:cNvPr id="106526" name="Oval 30"/>
              <p:cNvSpPr>
                <a:spLocks noChangeArrowheads="1"/>
              </p:cNvSpPr>
              <p:nvPr/>
            </p:nvSpPr>
            <p:spPr bwMode="auto">
              <a:xfrm>
                <a:off x="2832" y="2024"/>
                <a:ext cx="272" cy="272"/>
              </a:xfrm>
              <a:prstGeom prst="ellipse">
                <a:avLst/>
              </a:prstGeom>
              <a:solidFill>
                <a:schemeClr val="accent1"/>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行楷" panose="02010800040101010101" pitchFamily="2" charset="-122"/>
                    <a:cs typeface="+mn-cs"/>
                  </a:rPr>
                  <a:t>x</a:t>
                </a:r>
                <a:endParaRPr kumimoji="0" lang="en-US" altLang="zh-CN"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行楷" panose="02010800040101010101" pitchFamily="2" charset="-122"/>
                  <a:cs typeface="+mn-cs"/>
                </a:endParaRPr>
              </a:p>
            </p:txBody>
          </p:sp>
          <p:sp>
            <p:nvSpPr>
              <p:cNvPr id="106527" name="Text Box 31"/>
              <p:cNvSpPr txBox="1">
                <a:spLocks noChangeArrowheads="1"/>
              </p:cNvSpPr>
              <p:nvPr/>
            </p:nvSpPr>
            <p:spPr bwMode="auto">
              <a:xfrm>
                <a:off x="2514" y="2512"/>
                <a:ext cx="45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spcBef>
                    <a:spcPct val="50000"/>
                  </a:spcBef>
                  <a:buClrTx/>
                  <a:buSzTx/>
                  <a:buFontTx/>
                  <a:buNone/>
                  <a:defRPr/>
                </a:pPr>
                <a:r>
                  <a:rPr kumimoji="0" lang="en-US" altLang="zh-CN" sz="2800" b="1" i="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T</a:t>
                </a:r>
                <a:r>
                  <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21</a:t>
                </a:r>
                <a:endPar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endParaRPr>
              </a:p>
            </p:txBody>
          </p:sp>
          <p:sp>
            <p:nvSpPr>
              <p:cNvPr id="98320" name="Line 32"/>
              <p:cNvSpPr/>
              <p:nvPr/>
            </p:nvSpPr>
            <p:spPr>
              <a:xfrm flipH="1">
                <a:off x="2424" y="2251"/>
                <a:ext cx="453" cy="544"/>
              </a:xfrm>
              <a:prstGeom prst="line">
                <a:avLst/>
              </a:prstGeom>
              <a:ln w="28575" cap="sq" cmpd="sng">
                <a:solidFill>
                  <a:schemeClr val="tx1"/>
                </a:solidFill>
                <a:prstDash val="solid"/>
                <a:miter/>
                <a:headEnd type="none" w="sm" len="sm"/>
                <a:tailEnd type="none" w="sm" len="sm"/>
              </a:ln>
            </p:spPr>
          </p:sp>
          <p:sp>
            <p:nvSpPr>
              <p:cNvPr id="98321" name="Line 33"/>
              <p:cNvSpPr/>
              <p:nvPr/>
            </p:nvSpPr>
            <p:spPr>
              <a:xfrm>
                <a:off x="2877" y="2251"/>
                <a:ext cx="45" cy="725"/>
              </a:xfrm>
              <a:prstGeom prst="line">
                <a:avLst/>
              </a:prstGeom>
              <a:ln w="28575" cap="sq" cmpd="sng">
                <a:solidFill>
                  <a:schemeClr val="tx1"/>
                </a:solidFill>
                <a:prstDash val="solid"/>
                <a:miter/>
                <a:headEnd type="none" w="sm" len="sm"/>
                <a:tailEnd type="none" w="sm" len="sm"/>
              </a:ln>
            </p:spPr>
          </p:sp>
          <p:sp>
            <p:nvSpPr>
              <p:cNvPr id="98322" name="Line 34"/>
              <p:cNvSpPr/>
              <p:nvPr/>
            </p:nvSpPr>
            <p:spPr>
              <a:xfrm>
                <a:off x="2424" y="2795"/>
                <a:ext cx="498" cy="181"/>
              </a:xfrm>
              <a:prstGeom prst="line">
                <a:avLst/>
              </a:prstGeom>
              <a:ln w="28575" cap="sq" cmpd="sng">
                <a:solidFill>
                  <a:schemeClr val="tx1"/>
                </a:solidFill>
                <a:prstDash val="solid"/>
                <a:miter/>
                <a:headEnd type="none" w="sm" len="sm"/>
                <a:tailEnd type="none" w="sm" len="sm"/>
              </a:ln>
            </p:spPr>
          </p:sp>
          <p:grpSp>
            <p:nvGrpSpPr>
              <p:cNvPr id="98323" name="Group 35"/>
              <p:cNvGrpSpPr/>
              <p:nvPr/>
            </p:nvGrpSpPr>
            <p:grpSpPr>
              <a:xfrm flipH="1">
                <a:off x="2968" y="2251"/>
                <a:ext cx="498" cy="741"/>
                <a:chOff x="3059" y="2387"/>
                <a:chExt cx="498" cy="741"/>
              </a:xfrm>
            </p:grpSpPr>
            <p:sp>
              <p:nvSpPr>
                <p:cNvPr id="106532" name="Text Box 36"/>
                <p:cNvSpPr txBox="1">
                  <a:spLocks noChangeArrowheads="1"/>
                </p:cNvSpPr>
                <p:nvPr/>
              </p:nvSpPr>
              <p:spPr bwMode="auto">
                <a:xfrm flipH="1">
                  <a:off x="3059" y="2648"/>
                  <a:ext cx="45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spcBef>
                      <a:spcPct val="50000"/>
                    </a:spcBef>
                    <a:buClrTx/>
                    <a:buSzTx/>
                    <a:buFontTx/>
                    <a:buNone/>
                    <a:defRPr/>
                  </a:pPr>
                  <a:r>
                    <a:rPr kumimoji="0" lang="en-US" altLang="zh-CN" sz="2800" b="1" i="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T</a:t>
                  </a:r>
                  <a:r>
                    <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22</a:t>
                  </a:r>
                  <a:endPar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endParaRPr>
                </a:p>
              </p:txBody>
            </p:sp>
            <p:sp>
              <p:nvSpPr>
                <p:cNvPr id="98325" name="Line 37"/>
                <p:cNvSpPr/>
                <p:nvPr/>
              </p:nvSpPr>
              <p:spPr>
                <a:xfrm flipH="1">
                  <a:off x="3059" y="2387"/>
                  <a:ext cx="453" cy="544"/>
                </a:xfrm>
                <a:prstGeom prst="line">
                  <a:avLst/>
                </a:prstGeom>
                <a:ln w="28575" cap="sq" cmpd="sng">
                  <a:solidFill>
                    <a:schemeClr val="tx1"/>
                  </a:solidFill>
                  <a:prstDash val="solid"/>
                  <a:miter/>
                  <a:headEnd type="none" w="sm" len="sm"/>
                  <a:tailEnd type="none" w="sm" len="sm"/>
                </a:ln>
              </p:spPr>
            </p:sp>
            <p:sp>
              <p:nvSpPr>
                <p:cNvPr id="98326" name="Line 38"/>
                <p:cNvSpPr/>
                <p:nvPr/>
              </p:nvSpPr>
              <p:spPr>
                <a:xfrm>
                  <a:off x="3512" y="2387"/>
                  <a:ext cx="45" cy="725"/>
                </a:xfrm>
                <a:prstGeom prst="line">
                  <a:avLst/>
                </a:prstGeom>
                <a:ln w="28575" cap="sq" cmpd="sng">
                  <a:solidFill>
                    <a:schemeClr val="tx1"/>
                  </a:solidFill>
                  <a:prstDash val="solid"/>
                  <a:miter/>
                  <a:headEnd type="none" w="sm" len="sm"/>
                  <a:tailEnd type="none" w="sm" len="sm"/>
                </a:ln>
              </p:spPr>
            </p:sp>
            <p:sp>
              <p:nvSpPr>
                <p:cNvPr id="98327" name="Line 39"/>
                <p:cNvSpPr/>
                <p:nvPr/>
              </p:nvSpPr>
              <p:spPr>
                <a:xfrm>
                  <a:off x="3059" y="2931"/>
                  <a:ext cx="498" cy="181"/>
                </a:xfrm>
                <a:prstGeom prst="line">
                  <a:avLst/>
                </a:prstGeom>
                <a:ln w="28575" cap="sq" cmpd="sng">
                  <a:solidFill>
                    <a:schemeClr val="tx1"/>
                  </a:solidFill>
                  <a:prstDash val="solid"/>
                  <a:miter/>
                  <a:headEnd type="none" w="sm" len="sm"/>
                  <a:tailEnd type="none" w="sm" len="sm"/>
                </a:ln>
              </p:spPr>
            </p:sp>
          </p:grpSp>
        </p:grpSp>
        <p:sp>
          <p:nvSpPr>
            <p:cNvPr id="98316" name="Line 40"/>
            <p:cNvSpPr/>
            <p:nvPr/>
          </p:nvSpPr>
          <p:spPr>
            <a:xfrm flipH="1">
              <a:off x="3059" y="1706"/>
              <a:ext cx="453" cy="363"/>
            </a:xfrm>
            <a:prstGeom prst="line">
              <a:avLst/>
            </a:prstGeom>
            <a:ln w="28575" cap="sq" cmpd="sng">
              <a:solidFill>
                <a:schemeClr val="tx1"/>
              </a:solidFill>
              <a:prstDash val="solid"/>
              <a:miter/>
              <a:headEnd type="none" w="sm" len="sm"/>
              <a:tailEnd type="none" w="sm" len="sm"/>
            </a:ln>
          </p:spPr>
        </p:sp>
        <p:sp>
          <p:nvSpPr>
            <p:cNvPr id="98317" name="Line 41"/>
            <p:cNvSpPr/>
            <p:nvPr/>
          </p:nvSpPr>
          <p:spPr>
            <a:xfrm>
              <a:off x="3694" y="1706"/>
              <a:ext cx="453" cy="363"/>
            </a:xfrm>
            <a:prstGeom prst="line">
              <a:avLst/>
            </a:prstGeom>
            <a:ln w="28575" cap="sq" cmpd="sng">
              <a:solidFill>
                <a:schemeClr val="tx1"/>
              </a:solidFill>
              <a:prstDash val="solid"/>
              <a:miter/>
              <a:headEnd type="none" w="sm" len="sm"/>
              <a:tailEnd type="none" w="sm" len="sm"/>
            </a:ln>
          </p:spPr>
        </p:sp>
      </p:grpSp>
      <p:sp>
        <p:nvSpPr>
          <p:cNvPr id="106538" name="AutoShape 42"/>
          <p:cNvSpPr/>
          <p:nvPr/>
        </p:nvSpPr>
        <p:spPr>
          <a:xfrm>
            <a:off x="3676650" y="2708275"/>
            <a:ext cx="1023938" cy="287338"/>
          </a:xfrm>
          <a:prstGeom prst="rightArrow">
            <a:avLst>
              <a:gd name="adj1" fmla="val 50000"/>
              <a:gd name="adj2" fmla="val 89088"/>
            </a:avLst>
          </a:prstGeom>
          <a:solidFill>
            <a:srgbClr val="FF3300"/>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106539" name="Text Box 43"/>
          <p:cNvSpPr txBox="1">
            <a:spLocks noChangeArrowheads="1"/>
          </p:cNvSpPr>
          <p:nvPr/>
        </p:nvSpPr>
        <p:spPr bwMode="auto">
          <a:xfrm>
            <a:off x="347663" y="3974465"/>
            <a:ext cx="8193088" cy="289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1" indent="0" algn="l" defTabSz="914400" rtl="0" eaLnBrk="1" fontAlgn="base" latinLnBrk="0" hangingPunct="1">
              <a:lnSpc>
                <a:spcPct val="115000"/>
              </a:lnSpc>
              <a:spcBef>
                <a:spcPct val="0"/>
              </a:spcBef>
              <a:spcAft>
                <a:spcPct val="0"/>
              </a:spcAft>
              <a:buClrTx/>
              <a:buSzTx/>
              <a:buFontTx/>
              <a:buChar char="•"/>
              <a:defRPr/>
            </a:pPr>
            <a:r>
              <a:rPr kumimoji="1"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我们可以观察到如下事实</a:t>
            </a:r>
            <a:r>
              <a:rPr kumimoji="1"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endParaRPr kumimoji="1"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914400" marR="0" lvl="2" indent="0" algn="l" defTabSz="914400" rtl="0" eaLnBrk="1" fontAlgn="base" latinLnBrk="0" hangingPunct="1">
              <a:lnSpc>
                <a:spcPct val="115000"/>
              </a:lnSpc>
              <a:spcBef>
                <a:spcPct val="0"/>
              </a:spcBef>
              <a:spcAft>
                <a:spcPct val="0"/>
              </a:spcAft>
              <a:buClrTx/>
              <a:buSzTx/>
              <a:buFontTx/>
              <a:buChar char="•"/>
              <a:defRPr/>
            </a:pP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一个子树的根必须与其子树的所有节点比较</a:t>
            </a:r>
            <a:endPar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marL="914400" marR="0" lvl="2" indent="0" algn="l" defTabSz="914400" rtl="0" eaLnBrk="1" fontAlgn="base" latinLnBrk="0" hangingPunct="1">
              <a:lnSpc>
                <a:spcPct val="115000"/>
              </a:lnSpc>
              <a:spcBef>
                <a:spcPct val="0"/>
              </a:spcBef>
              <a:spcAft>
                <a:spcPct val="0"/>
              </a:spcAft>
              <a:buClrTx/>
              <a:buSzTx/>
              <a:buFontTx/>
              <a:buChar char="•"/>
              <a:defRPr/>
            </a:pP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不同子树中的节点不可能比较</a:t>
            </a:r>
            <a:endPar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marL="914400" marR="0" lvl="2" indent="0" algn="l" defTabSz="914400" rtl="0" eaLnBrk="1" fontAlgn="base" latinLnBrk="0" hangingPunct="1">
              <a:lnSpc>
                <a:spcPct val="115000"/>
              </a:lnSpc>
              <a:spcBef>
                <a:spcPct val="0"/>
              </a:spcBef>
              <a:spcAft>
                <a:spcPct val="0"/>
              </a:spcAft>
              <a:buClrTx/>
              <a:buSzTx/>
              <a:buFontTx/>
              <a:buChar char="•"/>
              <a:defRPr/>
            </a:pP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任意两个节点至多比较一次</a:t>
            </a:r>
            <a:endPar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499">
                                            <p:txEl>
                                              <p:pRg st="1" end="1"/>
                                            </p:txEl>
                                          </p:spTgt>
                                        </p:tgtEl>
                                        <p:attrNameLst>
                                          <p:attrName>style.visibility</p:attrName>
                                        </p:attrNameLst>
                                      </p:cBhvr>
                                      <p:to>
                                        <p:strVal val="visible"/>
                                      </p:to>
                                    </p:set>
                                    <p:anim calcmode="lin" valueType="num">
                                      <p:cBhvr additive="base">
                                        <p:cTn id="7" dur="500" fill="hold"/>
                                        <p:tgtEl>
                                          <p:spTgt spid="1064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6500"/>
                                        </p:tgtEl>
                                        <p:attrNameLst>
                                          <p:attrName>style.visibility</p:attrName>
                                        </p:attrNameLst>
                                      </p:cBhvr>
                                      <p:to>
                                        <p:strVal val="visible"/>
                                      </p:to>
                                    </p:set>
                                    <p:anim calcmode="lin" valueType="num">
                                      <p:cBhvr additive="base">
                                        <p:cTn id="13" dur="500" fill="hold"/>
                                        <p:tgtEl>
                                          <p:spTgt spid="106500"/>
                                        </p:tgtEl>
                                        <p:attrNameLst>
                                          <p:attrName>ppt_x</p:attrName>
                                        </p:attrNameLst>
                                      </p:cBhvr>
                                      <p:tavLst>
                                        <p:tav tm="0">
                                          <p:val>
                                            <p:strVal val="#ppt_x"/>
                                          </p:val>
                                        </p:tav>
                                        <p:tav tm="100000">
                                          <p:val>
                                            <p:strVal val="#ppt_x"/>
                                          </p:val>
                                        </p:tav>
                                      </p:tavLst>
                                    </p:anim>
                                    <p:anim calcmode="lin" valueType="num">
                                      <p:cBhvr additive="base">
                                        <p:cTn id="14" dur="500" fill="hold"/>
                                        <p:tgtEl>
                                          <p:spTgt spid="1065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6512"/>
                                        </p:tgtEl>
                                        <p:attrNameLst>
                                          <p:attrName>style.visibility</p:attrName>
                                        </p:attrNameLst>
                                      </p:cBhvr>
                                      <p:to>
                                        <p:strVal val="visible"/>
                                      </p:to>
                                    </p:set>
                                    <p:animEffect transition="in" filter="wipe(left)">
                                      <p:cBhvr>
                                        <p:cTn id="19" dur="500"/>
                                        <p:tgtEl>
                                          <p:spTgt spid="1065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6538"/>
                                        </p:tgtEl>
                                        <p:attrNameLst>
                                          <p:attrName>style.visibility</p:attrName>
                                        </p:attrNameLst>
                                      </p:cBhvr>
                                      <p:to>
                                        <p:strVal val="visible"/>
                                      </p:to>
                                    </p:set>
                                    <p:animEffect transition="in" filter="wipe(left)">
                                      <p:cBhvr>
                                        <p:cTn id="22" dur="500"/>
                                        <p:tgtEl>
                                          <p:spTgt spid="10653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6539">
                                            <p:txEl>
                                              <p:pRg st="0" end="0"/>
                                            </p:txEl>
                                          </p:spTgt>
                                        </p:tgtEl>
                                        <p:attrNameLst>
                                          <p:attrName>style.visibility</p:attrName>
                                        </p:attrNameLst>
                                      </p:cBhvr>
                                      <p:to>
                                        <p:strVal val="visible"/>
                                      </p:to>
                                    </p:set>
                                    <p:anim calcmode="lin" valueType="num">
                                      <p:cBhvr additive="base">
                                        <p:cTn id="27" dur="500" fill="hold"/>
                                        <p:tgtEl>
                                          <p:spTgt spid="106539">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65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6539">
                                            <p:txEl>
                                              <p:pRg st="1" end="1"/>
                                            </p:txEl>
                                          </p:spTgt>
                                        </p:tgtEl>
                                        <p:attrNameLst>
                                          <p:attrName>style.visibility</p:attrName>
                                        </p:attrNameLst>
                                      </p:cBhvr>
                                      <p:to>
                                        <p:strVal val="visible"/>
                                      </p:to>
                                    </p:set>
                                    <p:anim calcmode="lin" valueType="num">
                                      <p:cBhvr additive="base">
                                        <p:cTn id="33" dur="500" fill="hold"/>
                                        <p:tgtEl>
                                          <p:spTgt spid="106539">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6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6539">
                                            <p:txEl>
                                              <p:pRg st="2" end="2"/>
                                            </p:txEl>
                                          </p:spTgt>
                                        </p:tgtEl>
                                        <p:attrNameLst>
                                          <p:attrName>style.visibility</p:attrName>
                                        </p:attrNameLst>
                                      </p:cBhvr>
                                      <p:to>
                                        <p:strVal val="visible"/>
                                      </p:to>
                                    </p:set>
                                    <p:anim calcmode="lin" valueType="num">
                                      <p:cBhvr additive="base">
                                        <p:cTn id="39" dur="500" fill="hold"/>
                                        <p:tgtEl>
                                          <p:spTgt spid="106539">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6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06539">
                                            <p:txEl>
                                              <p:pRg st="3" end="3"/>
                                            </p:txEl>
                                          </p:spTgt>
                                        </p:tgtEl>
                                        <p:attrNameLst>
                                          <p:attrName>style.visibility</p:attrName>
                                        </p:attrNameLst>
                                      </p:cBhvr>
                                      <p:to>
                                        <p:strVal val="visible"/>
                                      </p:to>
                                    </p:set>
                                    <p:anim calcmode="lin" valueType="num">
                                      <p:cBhvr additive="base">
                                        <p:cTn id="45" dur="500" fill="hold"/>
                                        <p:tgtEl>
                                          <p:spTgt spid="106539">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653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3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26988" y="115888"/>
            <a:ext cx="8988425" cy="541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lnSpc>
                <a:spcPct val="115000"/>
              </a:lnSpc>
              <a:buClrTx/>
              <a:buSzTx/>
              <a:buFontTx/>
              <a:buNone/>
              <a:defRPr/>
            </a:pPr>
            <a:endParaRPr kumimoji="1" lang="en-US" altLang="zh-CN" sz="36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Char char="•"/>
              <a:defRPr/>
            </a:pPr>
            <a:r>
              <a:rPr kumimoji="1" lang="en-US" altLang="zh-CN" sz="2800" b="1" i="0" u="none" strike="noStrike" kern="1200" cap="none" spc="0" normalizeH="0" baseline="0" noProof="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当</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(i+1)</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 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(j)</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在同一子树时</a:t>
            </a:r>
            <a:r>
              <a:rPr kumimoji="1" lang="en-US" altLang="zh-CN"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en-US" altLang="zh-CN" sz="3600" b="1" i="0" u="none" strike="noStrike" kern="1200" cap="none" spc="0" normalizeH="0" baseline="0" noProof="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和</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(j)</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才可能比较</a:t>
            </a:r>
            <a:endPar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Char char="•"/>
              <a:defRPr/>
            </a:pP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只有</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(i)</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或</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(j)</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先于</a:t>
            </a:r>
            <a:r>
              <a:rPr kumimoji="1" lang="en-US" altLang="zh-CN" sz="24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S(i+1), …, S(j-1)</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被选为划分点时</a:t>
            </a:r>
            <a:r>
              <a:rPr kumimoji="1" lang="en-US" altLang="zh-CN"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和</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(j)</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才可能比较</a:t>
            </a:r>
            <a:endPar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Char char="•"/>
              <a:defRPr/>
            </a:pP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(i+1)</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 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(j)</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等可能地被选为划分点</a:t>
            </a:r>
            <a:r>
              <a:rPr kumimoji="1" lang="en-US" altLang="zh-CN"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所以</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和</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(j)   </a:t>
            </a:r>
            <a:endPar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进行比较的概率是</a:t>
            </a:r>
            <a:r>
              <a:rPr kumimoji="1" lang="en-US" altLang="zh-CN"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2/(j-i+1),  </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即</a:t>
            </a:r>
            <a:endPar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None/>
              <a:defRPr/>
            </a:pPr>
            <a:endParaRPr kumimoji="1" lang="zh-CN" altLang="en-US" sz="1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ctr" defTabSz="914400" rtl="0" eaLnBrk="1" fontAlgn="base" latinLnBrk="0" hangingPunct="1">
              <a:lnSpc>
                <a:spcPct val="115000"/>
              </a:lnSpc>
              <a:spcBef>
                <a:spcPct val="0"/>
              </a:spcBef>
              <a:spcAft>
                <a:spcPct val="0"/>
              </a:spcAft>
              <a:buClrTx/>
              <a:buSzTx/>
              <a:buFontTx/>
              <a:buNone/>
              <a:defRPr/>
            </a:pPr>
            <a:r>
              <a:rPr kumimoji="1" lang="en-US" altLang="zh-CN" sz="4000" b="1" i="1"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p</a:t>
            </a:r>
            <a:r>
              <a:rPr kumimoji="1" lang="en-US" altLang="zh-CN" sz="4000" b="1" i="1" u="none" strike="noStrike" kern="1200" cap="none" spc="0" normalizeH="0" baseline="-2500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ij</a:t>
            </a:r>
            <a:r>
              <a:rPr kumimoji="1" lang="en-US" altLang="zh-CN" sz="4000" b="1" i="0"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en-US" altLang="zh-CN" sz="4000" b="1" i="1"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2</a:t>
            </a:r>
            <a:r>
              <a:rPr kumimoji="1" lang="en-US" altLang="zh-CN" sz="4000" b="1" i="0"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en-US" altLang="zh-CN" sz="4000" b="1" i="1"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(j-i+1)</a:t>
            </a:r>
            <a:endParaRPr kumimoji="1" lang="en-US" altLang="zh-CN" sz="4000" b="1" i="1"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2">
                                            <p:txEl>
                                              <p:pRg st="1" end="1"/>
                                            </p:txEl>
                                          </p:spTgt>
                                        </p:tgtEl>
                                        <p:attrNameLst>
                                          <p:attrName>style.visibility</p:attrName>
                                        </p:attrNameLst>
                                      </p:cBhvr>
                                      <p:to>
                                        <p:strVal val="visible"/>
                                      </p:to>
                                    </p:set>
                                    <p:anim calcmode="lin" valueType="num">
                                      <p:cBhvr additive="base">
                                        <p:cTn id="7" dur="500" fill="hold"/>
                                        <p:tgtEl>
                                          <p:spTgt spid="10752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5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7522">
                                            <p:txEl>
                                              <p:pRg st="2" end="2"/>
                                            </p:txEl>
                                          </p:spTgt>
                                        </p:tgtEl>
                                        <p:attrNameLst>
                                          <p:attrName>style.visibility</p:attrName>
                                        </p:attrNameLst>
                                      </p:cBhvr>
                                      <p:to>
                                        <p:strVal val="visible"/>
                                      </p:to>
                                    </p:set>
                                    <p:anim calcmode="lin" valueType="num">
                                      <p:cBhvr additive="base">
                                        <p:cTn id="13" dur="500" fill="hold"/>
                                        <p:tgtEl>
                                          <p:spTgt spid="10752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7522">
                                            <p:txEl>
                                              <p:pRg st="3" end="3"/>
                                            </p:txEl>
                                          </p:spTgt>
                                        </p:tgtEl>
                                        <p:attrNameLst>
                                          <p:attrName>style.visibility</p:attrName>
                                        </p:attrNameLst>
                                      </p:cBhvr>
                                      <p:to>
                                        <p:strVal val="visible"/>
                                      </p:to>
                                    </p:set>
                                    <p:anim calcmode="lin" valueType="num">
                                      <p:cBhvr additive="base">
                                        <p:cTn id="19" dur="500" fill="hold"/>
                                        <p:tgtEl>
                                          <p:spTgt spid="10752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7522">
                                            <p:txEl>
                                              <p:pRg st="4" end="4"/>
                                            </p:txEl>
                                          </p:spTgt>
                                        </p:tgtEl>
                                        <p:attrNameLst>
                                          <p:attrName>style.visibility</p:attrName>
                                        </p:attrNameLst>
                                      </p:cBhvr>
                                      <p:to>
                                        <p:strVal val="visible"/>
                                      </p:to>
                                    </p:set>
                                    <p:anim calcmode="lin" valueType="num">
                                      <p:cBhvr additive="base">
                                        <p:cTn id="23" dur="500" fill="hold"/>
                                        <p:tgtEl>
                                          <p:spTgt spid="10752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752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7522">
                                            <p:txEl>
                                              <p:pRg st="6" end="6"/>
                                            </p:txEl>
                                          </p:spTgt>
                                        </p:tgtEl>
                                        <p:attrNameLst>
                                          <p:attrName>style.visibility</p:attrName>
                                        </p:attrNameLst>
                                      </p:cBhvr>
                                      <p:to>
                                        <p:strVal val="visible"/>
                                      </p:to>
                                    </p:set>
                                    <p:anim calcmode="lin" valueType="num">
                                      <p:cBhvr additive="base">
                                        <p:cTn id="29" dur="500" fill="hold"/>
                                        <p:tgtEl>
                                          <p:spTgt spid="10752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752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347663" y="692150"/>
            <a:ext cx="7138988"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1" indent="0" algn="l" defTabSz="914400" rtl="0" eaLnBrk="1" fontAlgn="base" latinLnBrk="0" hangingPunct="1">
              <a:lnSpc>
                <a:spcPct val="115000"/>
              </a:lnSpc>
              <a:spcBef>
                <a:spcPct val="0"/>
              </a:spcBef>
              <a:spcAft>
                <a:spcPct val="0"/>
              </a:spcAft>
              <a:buClrTx/>
              <a:buSzTx/>
              <a:buFontTx/>
              <a:buChar char="•"/>
              <a:defRPr/>
            </a:pPr>
            <a:r>
              <a:rPr kumimoji="1"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现在我们有</a:t>
            </a:r>
            <a:r>
              <a:rPr kumimoji="1" lang="zh-CN" altLang="en-US" sz="36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a:t>
            </a:r>
            <a:endParaRPr kumimoji="1" lang="zh-CN" altLang="en-US"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p:txBody>
      </p:sp>
      <p:graphicFrame>
        <p:nvGraphicFramePr>
          <p:cNvPr id="108547" name="Object 3"/>
          <p:cNvGraphicFramePr>
            <a:graphicFrameLocks noChangeAspect="1"/>
          </p:cNvGraphicFramePr>
          <p:nvPr/>
        </p:nvGraphicFramePr>
        <p:xfrm>
          <a:off x="1436688" y="1268413"/>
          <a:ext cx="6848475" cy="1584325"/>
        </p:xfrm>
        <a:graphic>
          <a:graphicData uri="http://schemas.openxmlformats.org/presentationml/2006/ole">
            <mc:AlternateContent xmlns:mc="http://schemas.openxmlformats.org/markup-compatibility/2006">
              <mc:Choice xmlns:v="urn:schemas-microsoft-com:vml" Requires="v">
                <p:oleObj spid="_x0000_s10403" name="" r:id="rId1" imgW="2108200" imgH="444500" progId="Equation.3">
                  <p:embed/>
                </p:oleObj>
              </mc:Choice>
              <mc:Fallback>
                <p:oleObj name="" r:id="rId1" imgW="2108200" imgH="444500" progId="Equation.3">
                  <p:embed/>
                  <p:pic>
                    <p:nvPicPr>
                      <p:cNvPr id="0" name="图片 3085"/>
                      <p:cNvPicPr/>
                      <p:nvPr/>
                    </p:nvPicPr>
                    <p:blipFill>
                      <a:blip r:embed="rId2"/>
                      <a:stretch>
                        <a:fillRect/>
                      </a:stretch>
                    </p:blipFill>
                    <p:spPr>
                      <a:xfrm>
                        <a:off x="1436688" y="1268413"/>
                        <a:ext cx="6848475" cy="1584325"/>
                      </a:xfrm>
                      <a:prstGeom prst="rect">
                        <a:avLst/>
                      </a:prstGeom>
                      <a:noFill/>
                      <a:ln w="38100">
                        <a:noFill/>
                        <a:miter/>
                      </a:ln>
                    </p:spPr>
                  </p:pic>
                </p:oleObj>
              </mc:Fallback>
            </mc:AlternateContent>
          </a:graphicData>
        </a:graphic>
      </p:graphicFrame>
      <p:sp>
        <p:nvSpPr>
          <p:cNvPr id="108548" name="Text Box 4"/>
          <p:cNvSpPr txBox="1">
            <a:spLocks noChangeArrowheads="1"/>
          </p:cNvSpPr>
          <p:nvPr/>
        </p:nvSpPr>
        <p:spPr bwMode="auto">
          <a:xfrm>
            <a:off x="155575" y="4724400"/>
            <a:ext cx="8859838" cy="181483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buClrTx/>
              <a:buSzTx/>
              <a:buFontTx/>
              <a:buNone/>
              <a:defRPr/>
            </a:pPr>
            <a:endParaRPr kumimoji="0" lang="en-US" altLang="zh-CN" sz="20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endParaRPr>
          </a:p>
          <a:p>
            <a:pPr marR="0" algn="l" defTabSz="914400">
              <a:buClrTx/>
              <a:buSzTx/>
              <a:buFontTx/>
              <a:buNone/>
              <a:defRPr/>
            </a:pPr>
            <a:r>
              <a:rPr kumimoji="0" lang="zh-CN" altLang="en-US" sz="36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定理</a:t>
            </a:r>
            <a:r>
              <a:rPr kumimoji="0" lang="en-US" altLang="zh-CN" sz="36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  </a:t>
            </a:r>
            <a:r>
              <a:rPr kumimoji="0" lang="zh-CN" altLang="en-US" sz="36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随机快速排序算法的期望时间复杂性为</a:t>
            </a:r>
            <a:r>
              <a:rPr kumimoji="0" lang="en-US" altLang="zh-CN" sz="36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O(</a:t>
            </a:r>
            <a:r>
              <a:rPr kumimoji="0" lang="en-US" altLang="zh-CN" sz="3600" b="1" i="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n</a:t>
            </a:r>
            <a:r>
              <a:rPr kumimoji="0" lang="en-US" altLang="zh-CN" sz="36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log</a:t>
            </a:r>
            <a:r>
              <a:rPr kumimoji="0" lang="en-US" altLang="zh-CN" sz="3600" b="1" i="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n</a:t>
            </a:r>
            <a:r>
              <a:rPr kumimoji="0" lang="en-US" altLang="zh-CN" sz="36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a:t>
            </a:r>
            <a:endParaRPr kumimoji="0" lang="en-US" altLang="zh-CN" sz="36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endParaRPr>
          </a:p>
          <a:p>
            <a:pPr marR="0" algn="l" defTabSz="914400">
              <a:buClrTx/>
              <a:buSzTx/>
              <a:buFontTx/>
              <a:buNone/>
              <a:defRPr/>
            </a:pPr>
            <a:endParaRPr kumimoji="0" lang="en-US" altLang="zh-CN" sz="20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endParaRPr>
          </a:p>
        </p:txBody>
      </p:sp>
      <p:graphicFrame>
        <p:nvGraphicFramePr>
          <p:cNvPr id="108549" name="Object 5"/>
          <p:cNvGraphicFramePr>
            <a:graphicFrameLocks noChangeAspect="1"/>
          </p:cNvGraphicFramePr>
          <p:nvPr/>
        </p:nvGraphicFramePr>
        <p:xfrm>
          <a:off x="944563" y="2874963"/>
          <a:ext cx="7961312" cy="1538287"/>
        </p:xfrm>
        <a:graphic>
          <a:graphicData uri="http://schemas.openxmlformats.org/presentationml/2006/ole">
            <mc:AlternateContent xmlns:mc="http://schemas.openxmlformats.org/markup-compatibility/2006">
              <mc:Choice xmlns:v="urn:schemas-microsoft-com:vml" Requires="v">
                <p:oleObj spid="_x0000_s10404" name="" r:id="rId3" imgW="2451100" imgH="431800" progId="Equation.3">
                  <p:embed/>
                </p:oleObj>
              </mc:Choice>
              <mc:Fallback>
                <p:oleObj name="" r:id="rId3" imgW="2451100" imgH="431800" progId="Equation.3">
                  <p:embed/>
                  <p:pic>
                    <p:nvPicPr>
                      <p:cNvPr id="0" name="图片 3086"/>
                      <p:cNvPicPr/>
                      <p:nvPr/>
                    </p:nvPicPr>
                    <p:blipFill>
                      <a:blip r:embed="rId4"/>
                      <a:stretch>
                        <a:fillRect/>
                      </a:stretch>
                    </p:blipFill>
                    <p:spPr>
                      <a:xfrm>
                        <a:off x="944563" y="2874963"/>
                        <a:ext cx="7961312" cy="1538287"/>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8546">
                                            <p:txEl>
                                              <p:pRg st="0" end="0"/>
                                            </p:txEl>
                                          </p:spTgt>
                                        </p:tgtEl>
                                        <p:attrNameLst>
                                          <p:attrName>style.visibility</p:attrName>
                                        </p:attrNameLst>
                                      </p:cBhvr>
                                      <p:to>
                                        <p:strVal val="visible"/>
                                      </p:to>
                                    </p:set>
                                    <p:anim calcmode="lin" valueType="num">
                                      <p:cBhvr additive="base">
                                        <p:cTn id="7" dur="500" fill="hold"/>
                                        <p:tgtEl>
                                          <p:spTgt spid="1085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5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8547"/>
                                        </p:tgtEl>
                                        <p:attrNameLst>
                                          <p:attrName>style.visibility</p:attrName>
                                        </p:attrNameLst>
                                      </p:cBhvr>
                                      <p:to>
                                        <p:strVal val="visible"/>
                                      </p:to>
                                    </p:set>
                                    <p:anim calcmode="lin" valueType="num">
                                      <p:cBhvr additive="base">
                                        <p:cTn id="13" dur="500" fill="hold"/>
                                        <p:tgtEl>
                                          <p:spTgt spid="108547"/>
                                        </p:tgtEl>
                                        <p:attrNameLst>
                                          <p:attrName>ppt_x</p:attrName>
                                        </p:attrNameLst>
                                      </p:cBhvr>
                                      <p:tavLst>
                                        <p:tav tm="0">
                                          <p:val>
                                            <p:strVal val="#ppt_x"/>
                                          </p:val>
                                        </p:tav>
                                        <p:tav tm="100000">
                                          <p:val>
                                            <p:strVal val="#ppt_x"/>
                                          </p:val>
                                        </p:tav>
                                      </p:tavLst>
                                    </p:anim>
                                    <p:anim calcmode="lin" valueType="num">
                                      <p:cBhvr additive="base">
                                        <p:cTn id="14" dur="500" fill="hold"/>
                                        <p:tgtEl>
                                          <p:spTgt spid="1085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8549"/>
                                        </p:tgtEl>
                                        <p:attrNameLst>
                                          <p:attrName>style.visibility</p:attrName>
                                        </p:attrNameLst>
                                      </p:cBhvr>
                                      <p:to>
                                        <p:strVal val="visible"/>
                                      </p:to>
                                    </p:set>
                                    <p:anim calcmode="lin" valueType="num">
                                      <p:cBhvr additive="base">
                                        <p:cTn id="19" dur="500" fill="hold"/>
                                        <p:tgtEl>
                                          <p:spTgt spid="108549"/>
                                        </p:tgtEl>
                                        <p:attrNameLst>
                                          <p:attrName>ppt_x</p:attrName>
                                        </p:attrNameLst>
                                      </p:cBhvr>
                                      <p:tavLst>
                                        <p:tav tm="0">
                                          <p:val>
                                            <p:strVal val="#ppt_x"/>
                                          </p:val>
                                        </p:tav>
                                        <p:tav tm="100000">
                                          <p:val>
                                            <p:strVal val="#ppt_x"/>
                                          </p:val>
                                        </p:tav>
                                      </p:tavLst>
                                    </p:anim>
                                    <p:anim calcmode="lin" valueType="num">
                                      <p:cBhvr additive="base">
                                        <p:cTn id="20" dur="500" fill="hold"/>
                                        <p:tgtEl>
                                          <p:spTgt spid="10854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8548"/>
                                        </p:tgtEl>
                                        <p:attrNameLst>
                                          <p:attrName>style.visibility</p:attrName>
                                        </p:attrNameLst>
                                      </p:cBhvr>
                                      <p:to>
                                        <p:strVal val="visible"/>
                                      </p:to>
                                    </p:set>
                                    <p:anim calcmode="lin" valueType="num">
                                      <p:cBhvr additive="base">
                                        <p:cTn id="25" dur="500" fill="hold"/>
                                        <p:tgtEl>
                                          <p:spTgt spid="108548"/>
                                        </p:tgtEl>
                                        <p:attrNameLst>
                                          <p:attrName>ppt_x</p:attrName>
                                        </p:attrNameLst>
                                      </p:cBhvr>
                                      <p:tavLst>
                                        <p:tav tm="0">
                                          <p:val>
                                            <p:strVal val="#ppt_x"/>
                                          </p:val>
                                        </p:tav>
                                        <p:tav tm="100000">
                                          <p:val>
                                            <p:strVal val="#ppt_x"/>
                                          </p:val>
                                        </p:tav>
                                      </p:tavLst>
                                    </p:anim>
                                    <p:anim calcmode="lin" valueType="num">
                                      <p:cBhvr additive="base">
                                        <p:cTn id="26" dur="500" fill="hold"/>
                                        <p:tgtEl>
                                          <p:spTgt spid="1085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p:nvPr>
        </p:nvSpPr>
        <p:spPr>
          <a:xfrm>
            <a:off x="685800" y="685800"/>
            <a:ext cx="7793038" cy="601663"/>
          </a:xfrm>
        </p:spPr>
        <p:txBody>
          <a:bodyPr vert="horz" wrap="square" lIns="91440" tIns="45720" rIns="91440" bIns="45720" anchor="ctr"/>
          <a:lstStyle/>
          <a:p>
            <a:pPr eaLnBrk="1" hangingPunct="1"/>
            <a:r>
              <a:rPr lang="en-US" altLang="zh-CN" kern="1200" dirty="0">
                <a:solidFill>
                  <a:srgbClr val="0070C0"/>
                </a:solidFill>
                <a:latin typeface="+mj-lt"/>
                <a:ea typeface="+mj-ea"/>
                <a:cs typeface="+mj-cs"/>
              </a:rPr>
              <a:t>3.5 </a:t>
            </a:r>
            <a:r>
              <a:rPr lang="zh-CN" altLang="en-US" kern="1200" dirty="0">
                <a:solidFill>
                  <a:srgbClr val="0070C0"/>
                </a:solidFill>
                <a:latin typeface="+mj-lt"/>
                <a:ea typeface="+mj-ea"/>
                <a:cs typeface="+mj-cs"/>
              </a:rPr>
              <a:t>排序问题的下界</a:t>
            </a:r>
            <a:endParaRPr lang="zh-CN" altLang="en-US" kern="1200" dirty="0">
              <a:solidFill>
                <a:srgbClr val="0070C0"/>
              </a:solidFill>
              <a:latin typeface="+mj-lt"/>
              <a:ea typeface="+mj-ea"/>
              <a:cs typeface="+mj-cs"/>
            </a:endParaRPr>
          </a:p>
        </p:txBody>
      </p:sp>
      <p:sp>
        <p:nvSpPr>
          <p:cNvPr id="101379" name="Rectangle 3"/>
          <p:cNvSpPr>
            <a:spLocks noGrp="1"/>
          </p:cNvSpPr>
          <p:nvPr>
            <p:ph idx="1"/>
          </p:nvPr>
        </p:nvSpPr>
        <p:spPr>
          <a:xfrm>
            <a:off x="304800" y="1752600"/>
            <a:ext cx="8534400" cy="4114800"/>
          </a:xfrm>
        </p:spPr>
        <p:txBody>
          <a:bodyPr vert="horz" wrap="square" lIns="91440" tIns="45720" rIns="91440" bIns="45720" anchor="t"/>
          <a:lstStyle/>
          <a:p>
            <a:pPr algn="just" eaLnBrk="1" hangingPunct="1">
              <a:lnSpc>
                <a:spcPct val="90000"/>
              </a:lnSpc>
            </a:pPr>
            <a:r>
              <a:rPr lang="zh-CN" altLang="en-US" sz="2800" b="1" u="sng" dirty="0">
                <a:solidFill>
                  <a:schemeClr val="accent2"/>
                </a:solidFill>
              </a:rPr>
              <a:t>问题的下界</a:t>
            </a:r>
            <a:r>
              <a:rPr lang="zh-CN" altLang="en-US" sz="2800" b="1" dirty="0"/>
              <a:t>是解决该问题的算法所需要的最小时间复杂性。</a:t>
            </a:r>
            <a:endParaRPr lang="en-US" altLang="zh-TW" sz="2800" dirty="0">
              <a:ea typeface="PMingLiU" panose="02020500000000000000" pitchFamily="18" charset="-120"/>
            </a:endParaRPr>
          </a:p>
          <a:p>
            <a:pPr eaLnBrk="1" hangingPunct="1">
              <a:lnSpc>
                <a:spcPct val="90000"/>
              </a:lnSpc>
              <a:buNone/>
            </a:pPr>
            <a:r>
              <a:rPr lang="en-US" altLang="zh-TW" sz="2800" dirty="0">
                <a:ea typeface="PMingLiU" panose="02020500000000000000" pitchFamily="18" charset="-120"/>
              </a:rPr>
              <a:t> 	☆ </a:t>
            </a:r>
            <a:r>
              <a:rPr lang="zh-CN" altLang="en-US" sz="2800" b="1" u="sng" dirty="0">
                <a:solidFill>
                  <a:schemeClr val="accent2"/>
                </a:solidFill>
              </a:rPr>
              <a:t>最坏情况下界</a:t>
            </a:r>
            <a:r>
              <a:rPr lang="zh-TW" altLang="en-US" sz="2800" b="1" dirty="0">
                <a:ea typeface="PMingLiU" panose="02020500000000000000" pitchFamily="18" charset="-120"/>
              </a:rPr>
              <a:t> </a:t>
            </a:r>
            <a:endParaRPr lang="zh-TW" altLang="en-US" sz="2800" b="1" dirty="0">
              <a:ea typeface="PMingLiU" panose="02020500000000000000" pitchFamily="18" charset="-120"/>
            </a:endParaRPr>
          </a:p>
          <a:p>
            <a:pPr eaLnBrk="1" hangingPunct="1">
              <a:lnSpc>
                <a:spcPct val="90000"/>
              </a:lnSpc>
              <a:buNone/>
            </a:pPr>
            <a:r>
              <a:rPr lang="en-US" altLang="zh-TW" sz="2800" b="1" dirty="0">
                <a:ea typeface="PMingLiU" panose="02020500000000000000" pitchFamily="18" charset="-120"/>
              </a:rPr>
              <a:t>	</a:t>
            </a:r>
            <a:r>
              <a:rPr lang="en-US" altLang="zh-TW" sz="2800" dirty="0">
                <a:ea typeface="PMingLiU" panose="02020500000000000000" pitchFamily="18" charset="-120"/>
              </a:rPr>
              <a:t>☆ </a:t>
            </a:r>
            <a:r>
              <a:rPr lang="zh-CN" altLang="en-US" sz="2800" b="1" u="sng" dirty="0">
                <a:solidFill>
                  <a:schemeClr val="accent2"/>
                </a:solidFill>
              </a:rPr>
              <a:t>平均情况下界</a:t>
            </a:r>
            <a:endParaRPr lang="zh-CN" altLang="en-US" sz="2800" b="1" u="sng" dirty="0">
              <a:solidFill>
                <a:schemeClr val="accent2"/>
              </a:solidFill>
            </a:endParaRPr>
          </a:p>
          <a:p>
            <a:pPr eaLnBrk="1" hangingPunct="1">
              <a:lnSpc>
                <a:spcPct val="90000"/>
              </a:lnSpc>
            </a:pPr>
            <a:endParaRPr lang="en-US" altLang="zh-TW" sz="2800" dirty="0">
              <a:ea typeface="PMingLiU" panose="02020500000000000000" pitchFamily="18" charset="-120"/>
            </a:endParaRPr>
          </a:p>
          <a:p>
            <a:pPr eaLnBrk="1" hangingPunct="1">
              <a:lnSpc>
                <a:spcPct val="90000"/>
              </a:lnSpc>
            </a:pPr>
            <a:r>
              <a:rPr lang="zh-CN" altLang="en-US" sz="2800" dirty="0"/>
              <a:t>排序问题的下界是</a:t>
            </a:r>
            <a:r>
              <a:rPr lang="zh-CN" altLang="en-US" sz="2800" u="sng" dirty="0"/>
              <a:t>不唯一的</a:t>
            </a:r>
            <a:endParaRPr lang="en-US" altLang="zh-TW" sz="2800" u="sng" dirty="0">
              <a:ea typeface="PMingLiU" panose="02020500000000000000" pitchFamily="18" charset="-120"/>
            </a:endParaRPr>
          </a:p>
          <a:p>
            <a:pPr lvl="1" eaLnBrk="1" hangingPunct="1">
              <a:lnSpc>
                <a:spcPct val="90000"/>
              </a:lnSpc>
            </a:pPr>
            <a:r>
              <a:rPr lang="zh-CN" altLang="en-US" dirty="0"/>
              <a:t>例如</a:t>
            </a:r>
            <a:r>
              <a:rPr lang="en-US" altLang="zh-TW" dirty="0">
                <a:ea typeface="PMingLiU" panose="02020500000000000000" pitchFamily="18" charset="-120"/>
              </a:rPr>
              <a:t>.  </a:t>
            </a:r>
            <a:r>
              <a:rPr lang="en-US" altLang="zh-TW" dirty="0">
                <a:ea typeface="PMingLiU" panose="02020500000000000000" pitchFamily="18" charset="-120"/>
                <a:sym typeface="Symbol" panose="05050102010706020507" pitchFamily="18" charset="2"/>
              </a:rPr>
              <a:t></a:t>
            </a:r>
            <a:r>
              <a:rPr lang="en-US" altLang="zh-TW" dirty="0">
                <a:ea typeface="PMingLiU" panose="02020500000000000000" pitchFamily="18" charset="-120"/>
              </a:rPr>
              <a:t>(n), </a:t>
            </a:r>
            <a:r>
              <a:rPr lang="en-US" altLang="zh-TW" dirty="0">
                <a:ea typeface="PMingLiU" panose="02020500000000000000" pitchFamily="18" charset="-120"/>
                <a:sym typeface="Symbol" panose="05050102010706020507" pitchFamily="18" charset="2"/>
              </a:rPr>
              <a:t></a:t>
            </a:r>
            <a:r>
              <a:rPr lang="en-US" altLang="zh-TW" dirty="0">
                <a:ea typeface="PMingLiU" panose="02020500000000000000" pitchFamily="18" charset="-120"/>
              </a:rPr>
              <a:t>(n log n) </a:t>
            </a:r>
            <a:r>
              <a:rPr lang="zh-CN" altLang="en-US" dirty="0"/>
              <a:t>都是排序的下界</a:t>
            </a:r>
            <a:endParaRPr lang="en-US" altLang="zh-TW" sz="2400" dirty="0">
              <a:ea typeface="PMingLiU" panose="02020500000000000000" pitchFamily="18" charset="-120"/>
            </a:endParaRPr>
          </a:p>
          <a:p>
            <a:pPr eaLnBrk="1" hangingPunct="1">
              <a:lnSpc>
                <a:spcPct val="90000"/>
              </a:lnSpc>
              <a:buNone/>
            </a:pPr>
            <a:endParaRPr lang="zh-TW" altLang="en-US" sz="2400" dirty="0">
              <a:ea typeface="PMingLiU" panose="02020500000000000000" pitchFamily="18" charset="-12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idx="1"/>
          </p:nvPr>
        </p:nvSpPr>
        <p:spPr>
          <a:xfrm>
            <a:off x="457200" y="1828800"/>
            <a:ext cx="8001000" cy="4267200"/>
          </a:xfrm>
        </p:spPr>
        <p:txBody>
          <a:bodyPr vert="horz" wrap="square" lIns="91440" tIns="45720" rIns="91440" bIns="45720" anchor="t"/>
          <a:lstStyle/>
          <a:p>
            <a:pPr eaLnBrk="1" hangingPunct="1"/>
            <a:r>
              <a:rPr lang="zh-CN" altLang="en-US" dirty="0"/>
              <a:t>如果一个问题的最高下界是</a:t>
            </a:r>
            <a:r>
              <a:rPr lang="en-US" altLang="zh-TW" dirty="0">
                <a:ea typeface="PMingLiU" panose="02020500000000000000" pitchFamily="18" charset="-120"/>
              </a:rPr>
              <a:t> </a:t>
            </a:r>
            <a:r>
              <a:rPr lang="en-US" altLang="zh-TW" dirty="0">
                <a:ea typeface="PMingLiU" panose="02020500000000000000" pitchFamily="18" charset="-120"/>
                <a:sym typeface="Symbol" panose="05050102010706020507" pitchFamily="18" charset="2"/>
              </a:rPr>
              <a:t></a:t>
            </a:r>
            <a:r>
              <a:rPr lang="en-US" altLang="zh-TW" dirty="0">
                <a:ea typeface="PMingLiU" panose="02020500000000000000" pitchFamily="18" charset="-120"/>
              </a:rPr>
              <a:t>(n log n)</a:t>
            </a:r>
            <a:r>
              <a:rPr lang="zh-CN" altLang="en-US" dirty="0"/>
              <a:t>而当前最好算法的时间复杂性是</a:t>
            </a:r>
            <a:r>
              <a:rPr lang="en-US" altLang="zh-TW" dirty="0">
                <a:ea typeface="PMingLiU" panose="02020500000000000000" pitchFamily="18" charset="-120"/>
              </a:rPr>
              <a:t> O(n</a:t>
            </a:r>
            <a:r>
              <a:rPr lang="en-US" altLang="zh-TW" baseline="30000" dirty="0">
                <a:ea typeface="PMingLiU" panose="02020500000000000000" pitchFamily="18" charset="-120"/>
              </a:rPr>
              <a:t>2</a:t>
            </a:r>
            <a:r>
              <a:rPr lang="en-US" altLang="zh-TW" dirty="0">
                <a:ea typeface="PMingLiU" panose="02020500000000000000" pitchFamily="18" charset="-120"/>
              </a:rPr>
              <a:t>).</a:t>
            </a:r>
            <a:endParaRPr lang="en-US" altLang="zh-TW" dirty="0">
              <a:ea typeface="PMingLiU" panose="02020500000000000000" pitchFamily="18" charset="-120"/>
            </a:endParaRPr>
          </a:p>
          <a:p>
            <a:pPr lvl="1" eaLnBrk="1" hangingPunct="1"/>
            <a:r>
              <a:rPr lang="zh-CN" altLang="en-US" dirty="0"/>
              <a:t>我们可以寻找一个更高的下界</a:t>
            </a:r>
            <a:r>
              <a:rPr lang="en-US" altLang="zh-TW" dirty="0">
                <a:ea typeface="PMingLiU" panose="02020500000000000000" pitchFamily="18" charset="-120"/>
              </a:rPr>
              <a:t>.</a:t>
            </a:r>
            <a:endParaRPr lang="en-US" altLang="zh-TW" dirty="0">
              <a:ea typeface="PMingLiU" panose="02020500000000000000" pitchFamily="18" charset="-120"/>
            </a:endParaRPr>
          </a:p>
          <a:p>
            <a:pPr lvl="1" eaLnBrk="1" hangingPunct="1"/>
            <a:r>
              <a:rPr lang="zh-CN" altLang="en-US" dirty="0"/>
              <a:t>我们可以设计更好的算法</a:t>
            </a:r>
            <a:r>
              <a:rPr lang="en-US" altLang="zh-TW" dirty="0">
                <a:ea typeface="PMingLiU" panose="02020500000000000000" pitchFamily="18" charset="-120"/>
              </a:rPr>
              <a:t>.</a:t>
            </a:r>
            <a:endParaRPr lang="en-US" altLang="zh-TW" dirty="0">
              <a:ea typeface="PMingLiU" panose="02020500000000000000" pitchFamily="18" charset="-120"/>
            </a:endParaRPr>
          </a:p>
          <a:p>
            <a:pPr lvl="1" eaLnBrk="1" hangingPunct="1"/>
            <a:r>
              <a:rPr lang="zh-CN" altLang="en-US" dirty="0"/>
              <a:t>下界和算法都是可以改进的</a:t>
            </a:r>
            <a:r>
              <a:rPr lang="en-US" altLang="zh-TW" dirty="0">
                <a:ea typeface="PMingLiU" panose="02020500000000000000" pitchFamily="18" charset="-120"/>
              </a:rPr>
              <a:t>.</a:t>
            </a:r>
            <a:endParaRPr lang="en-US" altLang="zh-TW" dirty="0">
              <a:ea typeface="PMingLiU" panose="02020500000000000000" pitchFamily="18" charset="-120"/>
            </a:endParaRPr>
          </a:p>
          <a:p>
            <a:pPr eaLnBrk="1" hangingPunct="1"/>
            <a:r>
              <a:rPr lang="zh-CN" altLang="en-US" dirty="0"/>
              <a:t>如果一个问题的下界是</a:t>
            </a:r>
            <a:r>
              <a:rPr lang="en-US" altLang="zh-TW" dirty="0">
                <a:ea typeface="PMingLiU" panose="02020500000000000000" pitchFamily="18" charset="-120"/>
                <a:sym typeface="Symbol" panose="05050102010706020507" pitchFamily="18" charset="2"/>
              </a:rPr>
              <a:t></a:t>
            </a:r>
            <a:r>
              <a:rPr lang="en-US" altLang="zh-TW" dirty="0">
                <a:ea typeface="PMingLiU" panose="02020500000000000000" pitchFamily="18" charset="-120"/>
              </a:rPr>
              <a:t>(n log n) </a:t>
            </a:r>
            <a:r>
              <a:rPr lang="zh-CN" altLang="en-US" dirty="0"/>
              <a:t>且算法的时间复杂性是</a:t>
            </a:r>
            <a:r>
              <a:rPr lang="zh-TW" altLang="en-US" dirty="0">
                <a:ea typeface="PMingLiU" panose="02020500000000000000" pitchFamily="18" charset="-120"/>
              </a:rPr>
              <a:t> </a:t>
            </a:r>
            <a:r>
              <a:rPr lang="en-US" altLang="zh-TW" dirty="0">
                <a:ea typeface="PMingLiU" panose="02020500000000000000" pitchFamily="18" charset="-120"/>
              </a:rPr>
              <a:t>O(n log n), </a:t>
            </a:r>
            <a:r>
              <a:rPr lang="zh-CN" altLang="en-US" dirty="0"/>
              <a:t>那么这个算法是</a:t>
            </a:r>
            <a:r>
              <a:rPr lang="zh-CN" altLang="en-US" u="sng" dirty="0">
                <a:solidFill>
                  <a:schemeClr val="accent2"/>
                </a:solidFill>
              </a:rPr>
              <a:t>最优的</a:t>
            </a:r>
            <a:r>
              <a:rPr lang="zh-CN" altLang="en-US" dirty="0"/>
              <a:t>。</a:t>
            </a:r>
            <a:endParaRPr lang="en-US" altLang="zh-TW" dirty="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p:nvPr>
        </p:nvSpPr>
        <p:spPr>
          <a:xfrm>
            <a:off x="381000" y="609600"/>
            <a:ext cx="8534400" cy="1143000"/>
          </a:xfrm>
        </p:spPr>
        <p:txBody>
          <a:bodyPr vert="horz" wrap="square" lIns="91440" tIns="45720" rIns="91440" bIns="45720" anchor="ctr"/>
          <a:lstStyle/>
          <a:p>
            <a:pPr marL="838200" indent="-838200" eaLnBrk="1" hangingPunct="1"/>
            <a:br>
              <a:rPr lang="zh-TW" altLang="en-US" kern="1200" dirty="0">
                <a:solidFill>
                  <a:srgbClr val="0070C0"/>
                </a:solidFill>
                <a:latin typeface="+mj-lt"/>
                <a:ea typeface="PMingLiU" panose="02020500000000000000" pitchFamily="18" charset="-120"/>
                <a:cs typeface="+mj-cs"/>
              </a:rPr>
            </a:br>
            <a:br>
              <a:rPr lang="zh-TW" altLang="en-US" kern="1200" dirty="0">
                <a:solidFill>
                  <a:srgbClr val="0070C0"/>
                </a:solidFill>
                <a:latin typeface="+mj-lt"/>
                <a:ea typeface="PMingLiU" panose="02020500000000000000" pitchFamily="18" charset="-120"/>
                <a:cs typeface="+mj-cs"/>
              </a:rPr>
            </a:br>
            <a:br>
              <a:rPr lang="zh-TW" altLang="en-US" kern="1200" dirty="0">
                <a:solidFill>
                  <a:srgbClr val="0070C0"/>
                </a:solidFill>
                <a:latin typeface="+mj-lt"/>
                <a:ea typeface="PMingLiU" panose="02020500000000000000" pitchFamily="18" charset="-120"/>
                <a:cs typeface="+mj-cs"/>
              </a:rPr>
            </a:br>
            <a:br>
              <a:rPr lang="zh-TW" altLang="en-US" kern="1200" dirty="0">
                <a:solidFill>
                  <a:srgbClr val="0070C0"/>
                </a:solidFill>
                <a:latin typeface="+mj-lt"/>
                <a:ea typeface="PMingLiU" panose="02020500000000000000" pitchFamily="18" charset="-120"/>
                <a:cs typeface="+mj-cs"/>
              </a:rPr>
            </a:br>
            <a:endParaRPr lang="zh-TW" altLang="en-US" kern="1200" dirty="0">
              <a:solidFill>
                <a:srgbClr val="0070C0"/>
              </a:solidFill>
              <a:latin typeface="+mj-lt"/>
              <a:ea typeface="PMingLiU" panose="02020500000000000000" pitchFamily="18" charset="-120"/>
              <a:cs typeface="+mj-cs"/>
            </a:endParaRPr>
          </a:p>
        </p:txBody>
      </p:sp>
      <p:sp>
        <p:nvSpPr>
          <p:cNvPr id="103427" name="Rectangle 3"/>
          <p:cNvSpPr>
            <a:spLocks noGrp="1"/>
          </p:cNvSpPr>
          <p:nvPr>
            <p:ph idx="1"/>
          </p:nvPr>
        </p:nvSpPr>
        <p:spPr>
          <a:xfrm>
            <a:off x="762000" y="1676400"/>
            <a:ext cx="7772400" cy="4114800"/>
          </a:xfrm>
        </p:spPr>
        <p:txBody>
          <a:bodyPr vert="horz" wrap="square" lIns="91440" tIns="45720" rIns="91440" bIns="45720" anchor="t"/>
          <a:lstStyle/>
          <a:p>
            <a:pPr eaLnBrk="1" hangingPunct="1">
              <a:buNone/>
            </a:pPr>
            <a:r>
              <a:rPr lang="en-US" altLang="zh-CN" sz="2800" dirty="0"/>
              <a:t>3</a:t>
            </a:r>
            <a:r>
              <a:rPr lang="zh-CN" altLang="en-US" sz="2800" dirty="0"/>
              <a:t>个元素有</a:t>
            </a:r>
            <a:r>
              <a:rPr lang="en-US" altLang="zh-CN" sz="2800" dirty="0"/>
              <a:t>6</a:t>
            </a:r>
            <a:r>
              <a:rPr lang="zh-CN" altLang="en-US" sz="2800" dirty="0"/>
              <a:t>种排列</a:t>
            </a:r>
            <a:endParaRPr lang="zh-TW" altLang="en-US" sz="2800" dirty="0">
              <a:ea typeface="PMingLiU" panose="02020500000000000000" pitchFamily="18" charset="-120"/>
            </a:endParaRPr>
          </a:p>
          <a:p>
            <a:pPr eaLnBrk="1" hangingPunct="1">
              <a:buNone/>
            </a:pPr>
            <a:r>
              <a:rPr lang="en-US" altLang="zh-TW" sz="2800" dirty="0">
                <a:ea typeface="PMingLiU" panose="02020500000000000000" pitchFamily="18" charset="-120"/>
              </a:rPr>
              <a:t>	a</a:t>
            </a:r>
            <a:r>
              <a:rPr lang="en-US" altLang="zh-TW" sz="2800" baseline="-30000" dirty="0">
                <a:ea typeface="PMingLiU" panose="02020500000000000000" pitchFamily="18" charset="-120"/>
              </a:rPr>
              <a:t>1</a:t>
            </a:r>
            <a:r>
              <a:rPr lang="en-US" altLang="zh-TW" sz="2800" dirty="0">
                <a:ea typeface="PMingLiU" panose="02020500000000000000" pitchFamily="18" charset="-120"/>
              </a:rPr>
              <a:t>		a</a:t>
            </a:r>
            <a:r>
              <a:rPr lang="en-US" altLang="zh-TW" sz="2800" baseline="-30000" dirty="0">
                <a:ea typeface="PMingLiU" panose="02020500000000000000" pitchFamily="18" charset="-120"/>
              </a:rPr>
              <a:t>2</a:t>
            </a:r>
            <a:r>
              <a:rPr lang="en-US" altLang="zh-TW" sz="2800" dirty="0">
                <a:ea typeface="PMingLiU" panose="02020500000000000000" pitchFamily="18" charset="-120"/>
              </a:rPr>
              <a:t>		a</a:t>
            </a:r>
            <a:r>
              <a:rPr lang="en-US" altLang="zh-TW" sz="2800" baseline="-30000" dirty="0">
                <a:ea typeface="PMingLiU" panose="02020500000000000000" pitchFamily="18" charset="-120"/>
              </a:rPr>
              <a:t>3</a:t>
            </a:r>
            <a:endParaRPr lang="en-US" altLang="zh-TW" sz="2800" dirty="0">
              <a:ea typeface="PMingLiU" panose="02020500000000000000" pitchFamily="18" charset="-120"/>
            </a:endParaRPr>
          </a:p>
          <a:p>
            <a:pPr eaLnBrk="1" hangingPunct="1">
              <a:buNone/>
            </a:pPr>
            <a:r>
              <a:rPr lang="en-US" altLang="zh-TW" sz="2800" dirty="0">
                <a:ea typeface="PMingLiU" panose="02020500000000000000" pitchFamily="18" charset="-120"/>
              </a:rPr>
              <a:t>	1		2		3</a:t>
            </a:r>
            <a:endParaRPr lang="en-US" altLang="zh-TW" sz="2800" dirty="0">
              <a:ea typeface="PMingLiU" panose="02020500000000000000" pitchFamily="18" charset="-120"/>
            </a:endParaRPr>
          </a:p>
          <a:p>
            <a:pPr eaLnBrk="1" hangingPunct="1">
              <a:buNone/>
            </a:pPr>
            <a:r>
              <a:rPr lang="en-US" altLang="zh-TW" sz="2800" dirty="0">
                <a:ea typeface="PMingLiU" panose="02020500000000000000" pitchFamily="18" charset="-120"/>
              </a:rPr>
              <a:t>	1		3		2</a:t>
            </a:r>
            <a:endParaRPr lang="en-US" altLang="zh-TW" sz="2800" dirty="0">
              <a:ea typeface="PMingLiU" panose="02020500000000000000" pitchFamily="18" charset="-120"/>
            </a:endParaRPr>
          </a:p>
          <a:p>
            <a:pPr eaLnBrk="1" hangingPunct="1">
              <a:buNone/>
            </a:pPr>
            <a:r>
              <a:rPr lang="en-US" altLang="zh-TW" sz="2800" dirty="0">
                <a:ea typeface="PMingLiU" panose="02020500000000000000" pitchFamily="18" charset="-120"/>
              </a:rPr>
              <a:t>	2		1		3</a:t>
            </a:r>
            <a:endParaRPr lang="en-US" altLang="zh-TW" sz="2800" dirty="0">
              <a:ea typeface="PMingLiU" panose="02020500000000000000" pitchFamily="18" charset="-120"/>
            </a:endParaRPr>
          </a:p>
          <a:p>
            <a:pPr eaLnBrk="1" hangingPunct="1">
              <a:buNone/>
            </a:pPr>
            <a:r>
              <a:rPr lang="en-US" altLang="zh-TW" sz="2800" dirty="0">
                <a:ea typeface="PMingLiU" panose="02020500000000000000" pitchFamily="18" charset="-120"/>
              </a:rPr>
              <a:t>	2		3		1</a:t>
            </a:r>
            <a:endParaRPr lang="en-US" altLang="zh-TW" sz="2800" dirty="0">
              <a:ea typeface="PMingLiU" panose="02020500000000000000" pitchFamily="18" charset="-120"/>
            </a:endParaRPr>
          </a:p>
          <a:p>
            <a:pPr eaLnBrk="1" hangingPunct="1">
              <a:buNone/>
            </a:pPr>
            <a:r>
              <a:rPr lang="en-US" altLang="zh-TW" sz="2800" dirty="0">
                <a:ea typeface="PMingLiU" panose="02020500000000000000" pitchFamily="18" charset="-120"/>
              </a:rPr>
              <a:t>	3		1		2</a:t>
            </a:r>
            <a:endParaRPr lang="en-US" altLang="zh-TW" sz="2800" dirty="0">
              <a:ea typeface="PMingLiU" panose="02020500000000000000" pitchFamily="18" charset="-120"/>
            </a:endParaRPr>
          </a:p>
          <a:p>
            <a:pPr eaLnBrk="1" hangingPunct="1">
              <a:buNone/>
            </a:pPr>
            <a:r>
              <a:rPr lang="en-US" altLang="zh-TW" sz="2800" dirty="0">
                <a:ea typeface="PMingLiU" panose="02020500000000000000" pitchFamily="18" charset="-120"/>
              </a:rPr>
              <a:t>	3		2		1</a:t>
            </a:r>
            <a:endParaRPr lang="en-US" altLang="zh-TW" sz="2800" dirty="0">
              <a:ea typeface="PMingLiU" panose="02020500000000000000" pitchFamily="18" charset="-120"/>
            </a:endParaRPr>
          </a:p>
          <a:p>
            <a:pPr eaLnBrk="1" hangingPunct="1">
              <a:buNone/>
            </a:pPr>
            <a:endParaRPr lang="zh-TW" altLang="en-US" sz="2800" dirty="0">
              <a:ea typeface="PMingLiU" panose="02020500000000000000" pitchFamily="18" charset="-120"/>
            </a:endParaRPr>
          </a:p>
        </p:txBody>
      </p:sp>
      <p:sp>
        <p:nvSpPr>
          <p:cNvPr id="103429" name="Rectangle 4"/>
          <p:cNvSpPr/>
          <p:nvPr/>
        </p:nvSpPr>
        <p:spPr>
          <a:xfrm>
            <a:off x="2700338" y="692150"/>
            <a:ext cx="52641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4000" b="1" dirty="0">
                <a:solidFill>
                  <a:schemeClr val="tx2"/>
                </a:solidFill>
                <a:latin typeface="Times New Roman" panose="02020603050405020304" pitchFamily="18" charset="0"/>
                <a:ea typeface="PMingLiU" panose="02020500000000000000" pitchFamily="18" charset="-120"/>
              </a:rPr>
              <a:t>最坏情况下排序的下界</a:t>
            </a:r>
            <a:endParaRPr lang="zh-CN" altLang="en-US" sz="4000" b="1" dirty="0">
              <a:solidFill>
                <a:schemeClr val="tx2"/>
              </a:solidFill>
              <a:latin typeface="Times New Roman" panose="02020603050405020304" pitchFamily="18" charset="0"/>
              <a:ea typeface="PMingLiU" panose="02020500000000000000" pitchFamily="18" charset="-12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p:nvPr/>
        </p:nvSpPr>
        <p:spPr>
          <a:xfrm>
            <a:off x="3676650" y="439738"/>
            <a:ext cx="5359400" cy="454025"/>
          </a:xfrm>
          <a:prstGeom prst="rect">
            <a:avLst/>
          </a:prstGeom>
          <a:noFill/>
          <a:ln w="9525">
            <a:noFill/>
          </a:ln>
        </p:spPr>
        <p:txBody>
          <a:bodyPr lIns="92075" tIns="46038" rIns="92075" bIns="46038"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4000" b="1" dirty="0">
                <a:solidFill>
                  <a:srgbClr val="663300"/>
                </a:solidFill>
                <a:latin typeface="Times New Roman" panose="02020603050405020304" pitchFamily="18" charset="0"/>
                <a:ea typeface="华文行楷" panose="02010800040101010101" pitchFamily="2" charset="-122"/>
              </a:rPr>
              <a:t>内部排序方法的分类</a:t>
            </a:r>
            <a:endParaRPr lang="zh-CN" altLang="en-US" sz="4000" b="1" dirty="0">
              <a:solidFill>
                <a:srgbClr val="663300"/>
              </a:solidFill>
              <a:latin typeface="Times New Roman" panose="02020603050405020304" pitchFamily="18" charset="0"/>
              <a:ea typeface="华文行楷" panose="02010800040101010101" pitchFamily="2" charset="-122"/>
            </a:endParaRPr>
          </a:p>
        </p:txBody>
      </p:sp>
      <p:sp>
        <p:nvSpPr>
          <p:cNvPr id="53251" name="Rectangle 3"/>
          <p:cNvSpPr>
            <a:spLocks noChangeArrowheads="1"/>
          </p:cNvSpPr>
          <p:nvPr/>
        </p:nvSpPr>
        <p:spPr bwMode="auto">
          <a:xfrm>
            <a:off x="250825" y="1196975"/>
            <a:ext cx="8713788"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1" fontAlgn="base" latinLnBrk="0" hangingPunct="1">
              <a:lnSpc>
                <a:spcPct val="90000"/>
              </a:lnSpc>
              <a:spcBef>
                <a:spcPct val="20000"/>
              </a:spcBef>
              <a:spcAft>
                <a:spcPct val="0"/>
              </a:spcAft>
              <a:buClrTx/>
              <a:buSzTx/>
              <a:buFontTx/>
              <a:buNone/>
              <a:defRPr/>
            </a:pPr>
            <a:r>
              <a:rPr kumimoji="1" lang="en-US" altLang="zh-CN"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在排序的过程中，参与排序的记录序列中存在两个区域：有序区和无序区。内部排序的过程是一个逐步扩大记录的有序序列长度的过程</a:t>
            </a:r>
            <a:endPar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pic>
        <p:nvPicPr>
          <p:cNvPr id="48133" name="Picture 4" descr="BD21313_"/>
          <p:cNvPicPr>
            <a:picLocks noChangeAspect="1"/>
          </p:cNvPicPr>
          <p:nvPr/>
        </p:nvPicPr>
        <p:blipFill>
          <a:blip r:embed="rId1"/>
          <a:stretch>
            <a:fillRect/>
          </a:stretch>
        </p:blipFill>
        <p:spPr>
          <a:xfrm>
            <a:off x="3492500" y="993775"/>
            <a:ext cx="5688013" cy="131763"/>
          </a:xfrm>
          <a:prstGeom prst="rect">
            <a:avLst/>
          </a:prstGeom>
          <a:noFill/>
          <a:ln w="9525">
            <a:noFill/>
          </a:ln>
        </p:spPr>
      </p:pic>
      <p:sp>
        <p:nvSpPr>
          <p:cNvPr id="48134" name="Text Box 6"/>
          <p:cNvSpPr txBox="1"/>
          <p:nvPr/>
        </p:nvSpPr>
        <p:spPr>
          <a:xfrm>
            <a:off x="3175000" y="2771775"/>
            <a:ext cx="866775" cy="296863"/>
          </a:xfrm>
          <a:prstGeom prst="rect">
            <a:avLst/>
          </a:prstGeom>
          <a:solidFill>
            <a:srgbClr val="CCCC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000" dirty="0">
                <a:latin typeface="Times New Roman" panose="02020603050405020304" pitchFamily="18" charset="0"/>
              </a:rPr>
              <a:t>有序序列区</a:t>
            </a:r>
            <a:endParaRPr lang="zh-CN" altLang="en-US" sz="2400" dirty="0">
              <a:latin typeface="Times New Roman" panose="02020603050405020304" pitchFamily="18" charset="0"/>
            </a:endParaRPr>
          </a:p>
        </p:txBody>
      </p:sp>
      <p:sp>
        <p:nvSpPr>
          <p:cNvPr id="48135" name="Text Box 5"/>
          <p:cNvSpPr txBox="1"/>
          <p:nvPr/>
        </p:nvSpPr>
        <p:spPr>
          <a:xfrm>
            <a:off x="4041775" y="2771775"/>
            <a:ext cx="1466850" cy="296863"/>
          </a:xfrm>
          <a:prstGeom prst="rect">
            <a:avLst/>
          </a:prstGeom>
          <a:solidFill>
            <a:srgbClr val="CC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rPr>
              <a:t>无</a:t>
            </a:r>
            <a:r>
              <a:rPr lang="zh-CN" altLang="en-US"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rPr>
              <a:t>序</a:t>
            </a:r>
            <a:r>
              <a:rPr lang="zh-CN" altLang="en-US"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rPr>
              <a:t>序</a:t>
            </a:r>
            <a:r>
              <a:rPr lang="zh-CN" altLang="en-US"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rPr>
              <a:t>列</a:t>
            </a:r>
            <a:r>
              <a:rPr lang="zh-CN" altLang="en-US"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rPr>
              <a:t>区</a:t>
            </a:r>
            <a:endParaRPr lang="zh-CN" altLang="en-US" sz="2400" dirty="0">
              <a:latin typeface="Times New Roman" panose="02020603050405020304" pitchFamily="18" charset="0"/>
            </a:endParaRPr>
          </a:p>
        </p:txBody>
      </p:sp>
      <p:sp>
        <p:nvSpPr>
          <p:cNvPr id="48136" name="Rectangle 7"/>
          <p:cNvSpPr/>
          <p:nvPr/>
        </p:nvSpPr>
        <p:spPr>
          <a:xfrm>
            <a:off x="0" y="32321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48137" name="Rectangle 10"/>
          <p:cNvSpPr/>
          <p:nvPr/>
        </p:nvSpPr>
        <p:spPr>
          <a:xfrm>
            <a:off x="0" y="32321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zh-CN" sz="2400" dirty="0">
              <a:latin typeface="Times New Roman" panose="02020603050405020304" pitchFamily="18" charset="0"/>
            </a:endParaRPr>
          </a:p>
        </p:txBody>
      </p:sp>
      <p:sp>
        <p:nvSpPr>
          <p:cNvPr id="53259" name="Rectangle 11"/>
          <p:cNvSpPr>
            <a:spLocks noChangeArrowheads="1"/>
          </p:cNvSpPr>
          <p:nvPr/>
        </p:nvSpPr>
        <p:spPr bwMode="auto">
          <a:xfrm>
            <a:off x="250825" y="3284538"/>
            <a:ext cx="8713788"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1" fontAlgn="base" latinLnBrk="0" hangingPunct="1">
              <a:lnSpc>
                <a:spcPct val="90000"/>
              </a:lnSpc>
              <a:spcBef>
                <a:spcPct val="20000"/>
              </a:spcBef>
              <a:spcAft>
                <a:spcPct val="0"/>
              </a:spcAft>
              <a:buClrTx/>
              <a:buSzTx/>
              <a:buFontTx/>
              <a:buNone/>
              <a:defRPr/>
            </a:pPr>
            <a:r>
              <a:rPr kumimoji="1" lang="en-US" altLang="zh-CN"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使有序区中记录的数目增加一个或几个的操作称为</a:t>
            </a: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一趟排序</a:t>
            </a:r>
            <a:endPar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p:nvPr>
        </p:nvSpPr>
        <p:spPr/>
        <p:txBody>
          <a:bodyPr vert="horz" wrap="square" lIns="91440" tIns="45720" rIns="91440" bIns="45720" anchor="ctr"/>
          <a:lstStyle/>
          <a:p>
            <a:pPr eaLnBrk="1" hangingPunct="1"/>
            <a:r>
              <a:rPr lang="zh-CN" altLang="en-US" sz="4000" kern="1200" dirty="0">
                <a:solidFill>
                  <a:srgbClr val="0070C0"/>
                </a:solidFill>
                <a:latin typeface="+mj-lt"/>
                <a:ea typeface="+mj-ea"/>
                <a:cs typeface="+mj-cs"/>
              </a:rPr>
              <a:t>直接插入排序</a:t>
            </a:r>
            <a:endParaRPr lang="en-US" altLang="zh-TW" sz="4000" kern="1200" dirty="0">
              <a:solidFill>
                <a:srgbClr val="0070C0"/>
              </a:solidFill>
              <a:latin typeface="+mj-lt"/>
              <a:ea typeface="PMingLiU" panose="02020500000000000000" pitchFamily="18" charset="-120"/>
              <a:cs typeface="+mj-cs"/>
            </a:endParaRPr>
          </a:p>
        </p:txBody>
      </p:sp>
      <p:sp>
        <p:nvSpPr>
          <p:cNvPr id="104451" name="Rectangle 3"/>
          <p:cNvSpPr>
            <a:spLocks noGrp="1"/>
          </p:cNvSpPr>
          <p:nvPr>
            <p:ph idx="1"/>
          </p:nvPr>
        </p:nvSpPr>
        <p:spPr>
          <a:xfrm>
            <a:off x="762000" y="1981200"/>
            <a:ext cx="7772400" cy="4114800"/>
          </a:xfrm>
        </p:spPr>
        <p:txBody>
          <a:bodyPr vert="horz" wrap="square" lIns="91440" tIns="45720" rIns="91440" bIns="45720" anchor="t"/>
          <a:lstStyle/>
          <a:p>
            <a:pPr eaLnBrk="1" hangingPunct="1"/>
            <a:r>
              <a:rPr lang="zh-CN" altLang="en-US" dirty="0"/>
              <a:t>输入</a:t>
            </a:r>
            <a:r>
              <a:rPr lang="en-US" altLang="zh-TW" dirty="0">
                <a:ea typeface="PMingLiU" panose="02020500000000000000" pitchFamily="18" charset="-120"/>
              </a:rPr>
              <a:t>: (2, 3, 1)</a:t>
            </a:r>
            <a:endParaRPr lang="en-US" altLang="zh-TW" dirty="0">
              <a:ea typeface="PMingLiU" panose="02020500000000000000" pitchFamily="18" charset="-120"/>
            </a:endParaRPr>
          </a:p>
          <a:p>
            <a:pPr eaLnBrk="1" hangingPunct="1">
              <a:buNone/>
            </a:pPr>
            <a:r>
              <a:rPr lang="en-US" altLang="zh-TW" dirty="0">
                <a:ea typeface="PMingLiU" panose="02020500000000000000" pitchFamily="18" charset="-120"/>
              </a:rPr>
              <a:t>	(1)  a</a:t>
            </a:r>
            <a:r>
              <a:rPr lang="en-US" altLang="zh-TW" baseline="-30000" dirty="0">
                <a:ea typeface="PMingLiU" panose="02020500000000000000" pitchFamily="18" charset="-120"/>
              </a:rPr>
              <a:t>1</a:t>
            </a:r>
            <a:r>
              <a:rPr lang="en-US" altLang="zh-TW" dirty="0">
                <a:ea typeface="PMingLiU" panose="02020500000000000000" pitchFamily="18" charset="-120"/>
              </a:rPr>
              <a:t>:a</a:t>
            </a:r>
            <a:r>
              <a:rPr lang="en-US" altLang="zh-TW" baseline="-30000" dirty="0">
                <a:ea typeface="PMingLiU" panose="02020500000000000000" pitchFamily="18" charset="-120"/>
              </a:rPr>
              <a:t>2</a:t>
            </a:r>
            <a:r>
              <a:rPr lang="en-US" altLang="zh-TW" dirty="0">
                <a:ea typeface="PMingLiU" panose="02020500000000000000" pitchFamily="18" charset="-120"/>
              </a:rPr>
              <a:t>  </a:t>
            </a:r>
            <a:endParaRPr lang="en-US" altLang="zh-TW" dirty="0">
              <a:ea typeface="PMingLiU" panose="02020500000000000000" pitchFamily="18" charset="-120"/>
            </a:endParaRPr>
          </a:p>
          <a:p>
            <a:pPr eaLnBrk="1" hangingPunct="1">
              <a:buNone/>
            </a:pPr>
            <a:r>
              <a:rPr lang="en-US" altLang="zh-TW" dirty="0">
                <a:ea typeface="PMingLiU" panose="02020500000000000000" pitchFamily="18" charset="-120"/>
              </a:rPr>
              <a:t>	(2)  a</a:t>
            </a:r>
            <a:r>
              <a:rPr lang="en-US" altLang="zh-TW" baseline="-30000" dirty="0">
                <a:ea typeface="PMingLiU" panose="02020500000000000000" pitchFamily="18" charset="-120"/>
              </a:rPr>
              <a:t>2</a:t>
            </a:r>
            <a:r>
              <a:rPr lang="en-US" altLang="zh-TW" dirty="0">
                <a:ea typeface="PMingLiU" panose="02020500000000000000" pitchFamily="18" charset="-120"/>
              </a:rPr>
              <a:t>:a</a:t>
            </a:r>
            <a:r>
              <a:rPr lang="en-US" altLang="zh-TW" baseline="-30000" dirty="0">
                <a:ea typeface="PMingLiU" panose="02020500000000000000" pitchFamily="18" charset="-120"/>
              </a:rPr>
              <a:t>3</a:t>
            </a:r>
            <a:r>
              <a:rPr lang="en-US" altLang="zh-TW" dirty="0">
                <a:ea typeface="PMingLiU" panose="02020500000000000000" pitchFamily="18" charset="-120"/>
              </a:rPr>
              <a:t>, a</a:t>
            </a:r>
            <a:r>
              <a:rPr lang="en-US" altLang="zh-TW" baseline="-30000" dirty="0">
                <a:ea typeface="PMingLiU" panose="02020500000000000000" pitchFamily="18" charset="-120"/>
              </a:rPr>
              <a:t>2</a:t>
            </a:r>
            <a:r>
              <a:rPr lang="en-US" altLang="zh-TW" dirty="0">
                <a:ea typeface="PMingLiU" panose="02020500000000000000" pitchFamily="18" charset="-120"/>
                <a:sym typeface="Symbol" panose="05050102010706020507" pitchFamily="18" charset="2"/>
              </a:rPr>
              <a:t></a:t>
            </a:r>
            <a:r>
              <a:rPr lang="en-US" altLang="zh-TW" dirty="0">
                <a:ea typeface="PMingLiU" panose="02020500000000000000" pitchFamily="18" charset="-120"/>
              </a:rPr>
              <a:t>a</a:t>
            </a:r>
            <a:r>
              <a:rPr lang="en-US" altLang="zh-TW" baseline="-30000" dirty="0">
                <a:ea typeface="PMingLiU" panose="02020500000000000000" pitchFamily="18" charset="-120"/>
              </a:rPr>
              <a:t>3</a:t>
            </a:r>
            <a:r>
              <a:rPr lang="en-US" altLang="zh-TW" dirty="0">
                <a:ea typeface="PMingLiU" panose="02020500000000000000" pitchFamily="18" charset="-120"/>
              </a:rPr>
              <a:t> </a:t>
            </a:r>
            <a:endParaRPr lang="en-US" altLang="zh-TW" dirty="0">
              <a:ea typeface="PMingLiU" panose="02020500000000000000" pitchFamily="18" charset="-120"/>
            </a:endParaRPr>
          </a:p>
          <a:p>
            <a:pPr eaLnBrk="1" hangingPunct="1">
              <a:buNone/>
            </a:pPr>
            <a:r>
              <a:rPr lang="en-US" altLang="zh-TW" dirty="0">
                <a:ea typeface="PMingLiU" panose="02020500000000000000" pitchFamily="18" charset="-120"/>
              </a:rPr>
              <a:t>	(3)  a</a:t>
            </a:r>
            <a:r>
              <a:rPr lang="en-US" altLang="zh-TW" baseline="-30000" dirty="0">
                <a:ea typeface="PMingLiU" panose="02020500000000000000" pitchFamily="18" charset="-120"/>
              </a:rPr>
              <a:t>1</a:t>
            </a:r>
            <a:r>
              <a:rPr lang="en-US" altLang="zh-TW" dirty="0">
                <a:ea typeface="PMingLiU" panose="02020500000000000000" pitchFamily="18" charset="-120"/>
              </a:rPr>
              <a:t>:a</a:t>
            </a:r>
            <a:r>
              <a:rPr lang="en-US" altLang="zh-TW" baseline="-30000" dirty="0">
                <a:ea typeface="PMingLiU" panose="02020500000000000000" pitchFamily="18" charset="-120"/>
              </a:rPr>
              <a:t>2</a:t>
            </a:r>
            <a:r>
              <a:rPr lang="en-US" altLang="zh-TW" dirty="0">
                <a:ea typeface="PMingLiU" panose="02020500000000000000" pitchFamily="18" charset="-120"/>
              </a:rPr>
              <a:t>, a</a:t>
            </a:r>
            <a:r>
              <a:rPr lang="en-US" altLang="zh-TW" baseline="-30000" dirty="0">
                <a:ea typeface="PMingLiU" panose="02020500000000000000" pitchFamily="18" charset="-120"/>
              </a:rPr>
              <a:t>1</a:t>
            </a:r>
            <a:r>
              <a:rPr lang="en-US" altLang="zh-TW" dirty="0">
                <a:ea typeface="PMingLiU" panose="02020500000000000000" pitchFamily="18" charset="-120"/>
                <a:sym typeface="Symbol" panose="05050102010706020507" pitchFamily="18" charset="2"/>
              </a:rPr>
              <a:t></a:t>
            </a:r>
            <a:r>
              <a:rPr lang="en-US" altLang="zh-TW" dirty="0">
                <a:ea typeface="PMingLiU" panose="02020500000000000000" pitchFamily="18" charset="-120"/>
              </a:rPr>
              <a:t>a</a:t>
            </a:r>
            <a:r>
              <a:rPr lang="en-US" altLang="zh-TW" baseline="-30000" dirty="0">
                <a:ea typeface="PMingLiU" panose="02020500000000000000" pitchFamily="18" charset="-120"/>
              </a:rPr>
              <a:t>2</a:t>
            </a:r>
            <a:r>
              <a:rPr lang="en-US" altLang="zh-TW" dirty="0">
                <a:ea typeface="PMingLiU" panose="02020500000000000000" pitchFamily="18" charset="-120"/>
              </a:rPr>
              <a:t> </a:t>
            </a:r>
            <a:endParaRPr lang="en-US" altLang="zh-TW" dirty="0">
              <a:ea typeface="PMingLiU" panose="02020500000000000000" pitchFamily="18" charset="-120"/>
            </a:endParaRPr>
          </a:p>
          <a:p>
            <a:pPr eaLnBrk="1" hangingPunct="1"/>
            <a:r>
              <a:rPr lang="zh-CN" altLang="en-US" dirty="0"/>
              <a:t>输入</a:t>
            </a:r>
            <a:r>
              <a:rPr lang="en-US" altLang="zh-TW" dirty="0">
                <a:ea typeface="PMingLiU" panose="02020500000000000000" pitchFamily="18" charset="-120"/>
              </a:rPr>
              <a:t>: (2, 1, 3)</a:t>
            </a:r>
            <a:endParaRPr lang="en-US" altLang="zh-TW" dirty="0">
              <a:ea typeface="PMingLiU" panose="02020500000000000000" pitchFamily="18" charset="-120"/>
            </a:endParaRPr>
          </a:p>
          <a:p>
            <a:pPr eaLnBrk="1" hangingPunct="1">
              <a:buNone/>
            </a:pPr>
            <a:r>
              <a:rPr lang="en-US" altLang="zh-TW" dirty="0">
                <a:ea typeface="PMingLiU" panose="02020500000000000000" pitchFamily="18" charset="-120"/>
              </a:rPr>
              <a:t>	(1)a</a:t>
            </a:r>
            <a:r>
              <a:rPr lang="en-US" altLang="zh-TW" baseline="-30000" dirty="0">
                <a:ea typeface="PMingLiU" panose="02020500000000000000" pitchFamily="18" charset="-120"/>
              </a:rPr>
              <a:t>1</a:t>
            </a:r>
            <a:r>
              <a:rPr lang="en-US" altLang="zh-TW" dirty="0">
                <a:ea typeface="PMingLiU" panose="02020500000000000000" pitchFamily="18" charset="-120"/>
              </a:rPr>
              <a:t>:a</a:t>
            </a:r>
            <a:r>
              <a:rPr lang="en-US" altLang="zh-TW" baseline="-30000" dirty="0">
                <a:ea typeface="PMingLiU" panose="02020500000000000000" pitchFamily="18" charset="-120"/>
              </a:rPr>
              <a:t>2</a:t>
            </a:r>
            <a:r>
              <a:rPr lang="en-US" altLang="zh-TW" dirty="0">
                <a:ea typeface="PMingLiU" panose="02020500000000000000" pitchFamily="18" charset="-120"/>
              </a:rPr>
              <a:t>, a</a:t>
            </a:r>
            <a:r>
              <a:rPr lang="en-US" altLang="zh-TW" baseline="-30000" dirty="0">
                <a:ea typeface="PMingLiU" panose="02020500000000000000" pitchFamily="18" charset="-120"/>
              </a:rPr>
              <a:t>1</a:t>
            </a:r>
            <a:r>
              <a:rPr lang="en-US" altLang="zh-TW" dirty="0">
                <a:ea typeface="PMingLiU" panose="02020500000000000000" pitchFamily="18" charset="-120"/>
                <a:sym typeface="Symbol" panose="05050102010706020507" pitchFamily="18" charset="2"/>
              </a:rPr>
              <a:t></a:t>
            </a:r>
            <a:r>
              <a:rPr lang="en-US" altLang="zh-TW" dirty="0">
                <a:ea typeface="PMingLiU" panose="02020500000000000000" pitchFamily="18" charset="-120"/>
              </a:rPr>
              <a:t>a</a:t>
            </a:r>
            <a:r>
              <a:rPr lang="en-US" altLang="zh-TW" baseline="-30000" dirty="0">
                <a:ea typeface="PMingLiU" panose="02020500000000000000" pitchFamily="18" charset="-120"/>
              </a:rPr>
              <a:t>2</a:t>
            </a:r>
            <a:r>
              <a:rPr lang="en-US" altLang="zh-TW" dirty="0">
                <a:ea typeface="PMingLiU" panose="02020500000000000000" pitchFamily="18" charset="-120"/>
              </a:rPr>
              <a:t> </a:t>
            </a:r>
            <a:endParaRPr lang="en-US" altLang="zh-TW" dirty="0">
              <a:ea typeface="PMingLiU" panose="02020500000000000000" pitchFamily="18" charset="-120"/>
            </a:endParaRPr>
          </a:p>
          <a:p>
            <a:pPr eaLnBrk="1" hangingPunct="1">
              <a:buNone/>
            </a:pPr>
            <a:r>
              <a:rPr lang="en-US" altLang="zh-TW" dirty="0">
                <a:ea typeface="PMingLiU" panose="02020500000000000000" pitchFamily="18" charset="-120"/>
              </a:rPr>
              <a:t>	(2)a</a:t>
            </a:r>
            <a:r>
              <a:rPr lang="en-US" altLang="zh-TW" baseline="-30000" dirty="0">
                <a:ea typeface="PMingLiU" panose="02020500000000000000" pitchFamily="18" charset="-120"/>
              </a:rPr>
              <a:t>2</a:t>
            </a:r>
            <a:r>
              <a:rPr lang="en-US" altLang="zh-TW" dirty="0">
                <a:ea typeface="PMingLiU" panose="02020500000000000000" pitchFamily="18" charset="-120"/>
              </a:rPr>
              <a:t>:a</a:t>
            </a:r>
            <a:r>
              <a:rPr lang="en-US" altLang="zh-TW" baseline="-30000" dirty="0">
                <a:ea typeface="PMingLiU" panose="02020500000000000000" pitchFamily="18" charset="-120"/>
              </a:rPr>
              <a:t>3</a:t>
            </a:r>
            <a:endParaRPr lang="en-US" altLang="zh-TW" dirty="0">
              <a:ea typeface="PMingLiU" panose="02020500000000000000" pitchFamily="18" charset="-120"/>
            </a:endParaRPr>
          </a:p>
          <a:p>
            <a:pPr eaLnBrk="1" hangingPunct="1">
              <a:buNone/>
            </a:pPr>
            <a:endParaRPr lang="zh-TW" altLang="en-US" dirty="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p:nvPr>
        </p:nvSpPr>
        <p:spPr>
          <a:xfrm>
            <a:off x="838200" y="304800"/>
            <a:ext cx="7793038" cy="1143000"/>
          </a:xfrm>
        </p:spPr>
        <p:txBody>
          <a:bodyPr vert="horz" wrap="square" lIns="91440" tIns="45720" rIns="91440" bIns="45720" anchor="ctr"/>
          <a:lstStyle/>
          <a:p>
            <a:pPr eaLnBrk="1" hangingPunct="1"/>
            <a:r>
              <a:rPr lang="zh-CN" altLang="en-US" sz="4000" kern="1200" dirty="0">
                <a:solidFill>
                  <a:srgbClr val="0070C0"/>
                </a:solidFill>
                <a:latin typeface="+mj-lt"/>
                <a:ea typeface="+mj-ea"/>
                <a:cs typeface="+mj-cs"/>
              </a:rPr>
              <a:t>直接插入排序的决策树</a:t>
            </a:r>
            <a:endParaRPr lang="zh-CN" altLang="en-US" sz="4000" kern="1200" dirty="0">
              <a:solidFill>
                <a:srgbClr val="0070C0"/>
              </a:solidFill>
              <a:latin typeface="+mj-lt"/>
              <a:ea typeface="+mj-ea"/>
              <a:cs typeface="+mj-cs"/>
            </a:endParaRPr>
          </a:p>
        </p:txBody>
      </p:sp>
      <p:sp>
        <p:nvSpPr>
          <p:cNvPr id="105476" name="Rectangle 3"/>
          <p:cNvSpPr/>
          <p:nvPr/>
        </p:nvSpPr>
        <p:spPr>
          <a:xfrm>
            <a:off x="1933575" y="145256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aphicFrame>
        <p:nvGraphicFramePr>
          <p:cNvPr id="2" name="对象 1"/>
          <p:cNvGraphicFramePr/>
          <p:nvPr/>
        </p:nvGraphicFramePr>
        <p:xfrm>
          <a:off x="1094105" y="1452880"/>
          <a:ext cx="6956425" cy="5057775"/>
        </p:xfrm>
        <a:graphic>
          <a:graphicData uri="http://schemas.openxmlformats.org/presentationml/2006/ole">
            <mc:AlternateContent xmlns:mc="http://schemas.openxmlformats.org/markup-compatibility/2006">
              <mc:Choice xmlns:v="urn:schemas-microsoft-com:vml" Requires="v">
                <p:oleObj spid="_x0000_s11346" name="" r:id="rId1" imgW="6343650" imgH="4572000" progId="Paint.Picture">
                  <p:embed/>
                </p:oleObj>
              </mc:Choice>
              <mc:Fallback>
                <p:oleObj name="" r:id="rId1" imgW="6343650" imgH="4572000" progId="Paint.Picture">
                  <p:embed/>
                  <p:pic>
                    <p:nvPicPr>
                      <p:cNvPr id="0" name="图片 2"/>
                      <p:cNvPicPr/>
                      <p:nvPr/>
                    </p:nvPicPr>
                    <p:blipFill>
                      <a:blip r:embed="rId2"/>
                      <a:stretch>
                        <a:fillRect/>
                      </a:stretch>
                    </p:blipFill>
                    <p:spPr>
                      <a:xfrm>
                        <a:off x="1094105" y="1452880"/>
                        <a:ext cx="6956425" cy="505777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p:nvPr>
        </p:nvSpPr>
        <p:spPr>
          <a:xfrm>
            <a:off x="457200" y="533400"/>
            <a:ext cx="7793038" cy="712788"/>
          </a:xfrm>
        </p:spPr>
        <p:txBody>
          <a:bodyPr vert="horz" wrap="square" lIns="91440" tIns="45720" rIns="91440" bIns="45720" anchor="ctr"/>
          <a:lstStyle/>
          <a:p>
            <a:pPr eaLnBrk="1" hangingPunct="1"/>
            <a:r>
              <a:rPr lang="zh-CN" altLang="en-US" kern="1200" dirty="0">
                <a:solidFill>
                  <a:srgbClr val="0070C0"/>
                </a:solidFill>
                <a:latin typeface="+mj-lt"/>
                <a:ea typeface="+mj-ea"/>
                <a:cs typeface="+mj-cs"/>
              </a:rPr>
              <a:t>冒泡排序的决策树</a:t>
            </a:r>
            <a:endParaRPr lang="zh-CN" altLang="en-US" sz="4000" kern="1200" dirty="0">
              <a:solidFill>
                <a:srgbClr val="0070C0"/>
              </a:solidFill>
              <a:latin typeface="+mj-lt"/>
              <a:ea typeface="+mj-ea"/>
              <a:cs typeface="+mj-cs"/>
            </a:endParaRPr>
          </a:p>
        </p:txBody>
      </p:sp>
      <p:sp>
        <p:nvSpPr>
          <p:cNvPr id="106500" name="Rectangle 3"/>
          <p:cNvSpPr/>
          <p:nvPr/>
        </p:nvSpPr>
        <p:spPr>
          <a:xfrm>
            <a:off x="1933575" y="158115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pic>
        <p:nvPicPr>
          <p:cNvPr id="106501" name="Picture 4"/>
          <p:cNvPicPr>
            <a:picLocks noChangeAspect="1"/>
          </p:cNvPicPr>
          <p:nvPr/>
        </p:nvPicPr>
        <p:blipFill>
          <a:blip r:embed="rId1"/>
          <a:stretch>
            <a:fillRect/>
          </a:stretch>
        </p:blipFill>
        <p:spPr>
          <a:xfrm>
            <a:off x="990600" y="1254760"/>
            <a:ext cx="7086600" cy="49625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p:nvPr>
        </p:nvSpPr>
        <p:spPr/>
        <p:txBody>
          <a:bodyPr vert="horz" wrap="square" lIns="91440" tIns="45720" rIns="91440" bIns="45720" anchor="ctr"/>
          <a:lstStyle/>
          <a:p>
            <a:pPr eaLnBrk="1" hangingPunct="1"/>
            <a:r>
              <a:rPr lang="zh-CN" altLang="en-US" sz="4000" kern="1200" dirty="0">
                <a:solidFill>
                  <a:srgbClr val="0070C0"/>
                </a:solidFill>
                <a:latin typeface="+mj-lt"/>
                <a:ea typeface="+mj-ea"/>
                <a:cs typeface="+mj-cs"/>
              </a:rPr>
              <a:t>排序的下界</a:t>
            </a:r>
            <a:endParaRPr lang="en-US" altLang="zh-TW" sz="4000" kern="1200" dirty="0">
              <a:solidFill>
                <a:srgbClr val="0070C0"/>
              </a:solidFill>
              <a:latin typeface="+mj-lt"/>
              <a:ea typeface="PMingLiU" panose="02020500000000000000" pitchFamily="18" charset="-120"/>
              <a:cs typeface="+mj-cs"/>
            </a:endParaRPr>
          </a:p>
        </p:txBody>
      </p:sp>
      <p:sp>
        <p:nvSpPr>
          <p:cNvPr id="107523" name="Rectangle 3"/>
          <p:cNvSpPr>
            <a:spLocks noGrp="1"/>
          </p:cNvSpPr>
          <p:nvPr>
            <p:ph idx="1"/>
          </p:nvPr>
        </p:nvSpPr>
        <p:spPr>
          <a:xfrm>
            <a:off x="685800" y="1981200"/>
            <a:ext cx="7427913" cy="4114800"/>
          </a:xfrm>
        </p:spPr>
        <p:txBody>
          <a:bodyPr vert="horz" wrap="square" lIns="91440" tIns="45720" rIns="91440" bIns="45720" anchor="t"/>
          <a:lstStyle/>
          <a:p>
            <a:pPr algn="just" eaLnBrk="1" hangingPunct="1"/>
            <a:r>
              <a:rPr lang="zh-CN" altLang="en-US" sz="2800" dirty="0"/>
              <a:t>为了找到排序的下界，我们需要找到二叉树的最小高度</a:t>
            </a:r>
            <a:r>
              <a:rPr lang="en-US" altLang="zh-TW" sz="2800" dirty="0">
                <a:ea typeface="PMingLiU" panose="02020500000000000000" pitchFamily="18" charset="-120"/>
              </a:rPr>
              <a:t>.</a:t>
            </a:r>
            <a:endParaRPr lang="en-US" altLang="zh-TW" sz="2800" dirty="0">
              <a:ea typeface="PMingLiU" panose="02020500000000000000" pitchFamily="18" charset="-120"/>
            </a:endParaRPr>
          </a:p>
          <a:p>
            <a:pPr algn="just" eaLnBrk="1" hangingPunct="1"/>
            <a:r>
              <a:rPr lang="zh-CN" altLang="en-US" sz="2800" dirty="0"/>
              <a:t>有</a:t>
            </a:r>
            <a:r>
              <a:rPr lang="en-US" altLang="zh-TW" sz="2800" dirty="0">
                <a:ea typeface="PMingLiU" panose="02020500000000000000" pitchFamily="18" charset="-120"/>
              </a:rPr>
              <a:t>n!</a:t>
            </a:r>
            <a:r>
              <a:rPr lang="zh-CN" altLang="en-US" sz="2800" dirty="0"/>
              <a:t>种不同排列</a:t>
            </a:r>
            <a:endParaRPr lang="en-US" altLang="zh-TW" sz="2800" dirty="0">
              <a:ea typeface="PMingLiU" panose="02020500000000000000" pitchFamily="18" charset="-120"/>
            </a:endParaRPr>
          </a:p>
          <a:p>
            <a:pPr algn="just" eaLnBrk="1" hangingPunct="1">
              <a:buNone/>
            </a:pPr>
            <a:r>
              <a:rPr lang="en-US" altLang="zh-TW" sz="2800" dirty="0">
                <a:ea typeface="PMingLiU" panose="02020500000000000000" pitchFamily="18" charset="-120"/>
              </a:rPr>
              <a:t>	</a:t>
            </a:r>
            <a:r>
              <a:rPr lang="zh-CN" altLang="en-US" sz="2800" dirty="0"/>
              <a:t>二叉决策树有</a:t>
            </a:r>
            <a:r>
              <a:rPr lang="en-US" altLang="zh-TW" sz="2800" dirty="0">
                <a:ea typeface="PMingLiU" panose="02020500000000000000" pitchFamily="18" charset="-120"/>
              </a:rPr>
              <a:t>n</a:t>
            </a:r>
            <a:r>
              <a:rPr lang="en-US" altLang="zh-CN" sz="2800" dirty="0"/>
              <a:t>!</a:t>
            </a:r>
            <a:r>
              <a:rPr lang="zh-CN" altLang="en-US" sz="2800" dirty="0"/>
              <a:t>个叶子结点</a:t>
            </a:r>
            <a:r>
              <a:rPr lang="en-US" altLang="zh-CN" sz="2800" dirty="0"/>
              <a:t>.</a:t>
            </a:r>
            <a:endParaRPr lang="en-US" altLang="zh-CN" sz="2800" dirty="0"/>
          </a:p>
          <a:p>
            <a:pPr algn="just" eaLnBrk="1" hangingPunct="1">
              <a:buChar char="•"/>
            </a:pPr>
            <a:r>
              <a:rPr lang="zh-CN" altLang="en-US" sz="2800" dirty="0"/>
              <a:t>平衡树高度最小</a:t>
            </a:r>
            <a:endParaRPr lang="en-US" altLang="zh-TW" sz="2800" dirty="0">
              <a:ea typeface="PMingLiU" panose="02020500000000000000" pitchFamily="18" charset="-120"/>
            </a:endParaRPr>
          </a:p>
          <a:p>
            <a:pPr algn="just" eaLnBrk="1" hangingPunct="1">
              <a:buNone/>
            </a:pPr>
            <a:r>
              <a:rPr lang="en-US" altLang="zh-TW" sz="2800" dirty="0">
                <a:ea typeface="PMingLiU" panose="02020500000000000000" pitchFamily="18" charset="-120"/>
                <a:sym typeface="Symbol" panose="05050102010706020507" pitchFamily="18" charset="2"/>
              </a:rPr>
              <a:t>	</a:t>
            </a:r>
            <a:r>
              <a:rPr lang="en-US" altLang="zh-TW" sz="2800" dirty="0">
                <a:ea typeface="PMingLiU" panose="02020500000000000000" pitchFamily="18" charset="-120"/>
              </a:rPr>
              <a:t>log(n!)</a:t>
            </a:r>
            <a:r>
              <a:rPr lang="en-US" altLang="zh-TW" sz="2800" dirty="0">
                <a:ea typeface="PMingLiU" panose="02020500000000000000" pitchFamily="18" charset="-120"/>
                <a:sym typeface="Symbol" panose="05050102010706020507" pitchFamily="18" charset="2"/>
              </a:rPr>
              <a:t></a:t>
            </a:r>
            <a:r>
              <a:rPr lang="en-US" altLang="zh-TW" sz="2800" dirty="0">
                <a:ea typeface="PMingLiU" panose="02020500000000000000" pitchFamily="18" charset="-120"/>
              </a:rPr>
              <a:t> = </a:t>
            </a:r>
            <a:r>
              <a:rPr lang="en-US" altLang="zh-TW" sz="2800" dirty="0">
                <a:ea typeface="PMingLiU" panose="02020500000000000000" pitchFamily="18" charset="-120"/>
                <a:sym typeface="Symbol" panose="05050102010706020507" pitchFamily="18" charset="2"/>
              </a:rPr>
              <a:t></a:t>
            </a:r>
            <a:r>
              <a:rPr lang="en-US" altLang="zh-TW" sz="2800" dirty="0">
                <a:ea typeface="PMingLiU" panose="02020500000000000000" pitchFamily="18" charset="-120"/>
              </a:rPr>
              <a:t>(n log n)</a:t>
            </a:r>
            <a:endParaRPr lang="en-US" altLang="zh-TW" sz="2800" dirty="0">
              <a:ea typeface="PMingLiU" panose="02020500000000000000" pitchFamily="18" charset="-120"/>
            </a:endParaRPr>
          </a:p>
          <a:p>
            <a:pPr algn="just" eaLnBrk="1" hangingPunct="1">
              <a:buNone/>
            </a:pPr>
            <a:r>
              <a:rPr lang="en-US" altLang="zh-TW" sz="2800" dirty="0">
                <a:solidFill>
                  <a:schemeClr val="hlink"/>
                </a:solidFill>
                <a:ea typeface="PMingLiU" panose="02020500000000000000" pitchFamily="18" charset="-120"/>
              </a:rPr>
              <a:t>	</a:t>
            </a:r>
            <a:r>
              <a:rPr lang="zh-CN" altLang="en-US" sz="2800" dirty="0"/>
              <a:t>排序的下界是</a:t>
            </a:r>
            <a:r>
              <a:rPr lang="en-US" altLang="zh-TW" sz="2800" u="sng" dirty="0">
                <a:ea typeface="PMingLiU" panose="02020500000000000000" pitchFamily="18" charset="-120"/>
              </a:rPr>
              <a:t>: </a:t>
            </a:r>
            <a:r>
              <a:rPr lang="en-US" altLang="zh-TW" sz="2800" u="sng" dirty="0">
                <a:solidFill>
                  <a:schemeClr val="accent2"/>
                </a:solidFill>
                <a:ea typeface="PMingLiU" panose="02020500000000000000" pitchFamily="18" charset="-120"/>
                <a:sym typeface="Symbol" panose="05050102010706020507" pitchFamily="18" charset="2"/>
              </a:rPr>
              <a:t></a:t>
            </a:r>
            <a:r>
              <a:rPr lang="en-US" altLang="zh-TW" sz="2800" u="sng" dirty="0">
                <a:solidFill>
                  <a:schemeClr val="accent2"/>
                </a:solidFill>
                <a:ea typeface="PMingLiU" panose="02020500000000000000" pitchFamily="18" charset="-120"/>
              </a:rPr>
              <a:t>(n log n)</a:t>
            </a:r>
            <a:endParaRPr lang="en-US" altLang="zh-TW" sz="2800" u="sng" dirty="0">
              <a:solidFill>
                <a:schemeClr val="accent2"/>
              </a:solidFill>
              <a:ea typeface="PMingLiU" panose="02020500000000000000" pitchFamily="18" charset="-120"/>
            </a:endParaRPr>
          </a:p>
          <a:p>
            <a:pPr eaLnBrk="1" hangingPunct="1">
              <a:buChar char="•"/>
            </a:pPr>
            <a:endParaRPr lang="zh-TW" altLang="en-US" sz="2800" dirty="0">
              <a:ea typeface="PMingLiU" panose="02020500000000000000" pitchFamily="18" charset="-12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type="title"/>
          </p:nvPr>
        </p:nvSpPr>
        <p:spPr>
          <a:xfrm>
            <a:off x="762000" y="228600"/>
            <a:ext cx="7793038" cy="1143000"/>
          </a:xfrm>
        </p:spPr>
        <p:txBody>
          <a:bodyPr vert="horz" wrap="square" lIns="91440" tIns="45720" rIns="91440" bIns="45720" anchor="ctr"/>
          <a:lstStyle/>
          <a:p>
            <a:pPr eaLnBrk="1" hangingPunct="1"/>
            <a:r>
              <a:rPr lang="zh-CN" altLang="en-US" u="sng" kern="1200" dirty="0">
                <a:solidFill>
                  <a:srgbClr val="0070C0"/>
                </a:solidFill>
                <a:latin typeface="+mj-lt"/>
                <a:ea typeface="+mj-ea"/>
                <a:cs typeface="+mj-cs"/>
              </a:rPr>
              <a:t>方法</a:t>
            </a:r>
            <a:r>
              <a:rPr lang="zh-TW" altLang="en-US" u="sng" kern="1200" dirty="0">
                <a:solidFill>
                  <a:srgbClr val="0070C0"/>
                </a:solidFill>
                <a:latin typeface="+mj-lt"/>
                <a:ea typeface="PMingLiU" panose="02020500000000000000" pitchFamily="18" charset="-120"/>
                <a:cs typeface="+mj-cs"/>
              </a:rPr>
              <a:t> </a:t>
            </a:r>
            <a:r>
              <a:rPr lang="en-US" altLang="zh-TW" u="sng" kern="1200" dirty="0">
                <a:solidFill>
                  <a:srgbClr val="0070C0"/>
                </a:solidFill>
                <a:latin typeface="+mj-lt"/>
                <a:ea typeface="PMingLiU" panose="02020500000000000000" pitchFamily="18" charset="-120"/>
                <a:cs typeface="+mj-cs"/>
              </a:rPr>
              <a:t>1</a:t>
            </a:r>
            <a:r>
              <a:rPr lang="en-US" altLang="zh-TW" kern="1200" dirty="0">
                <a:solidFill>
                  <a:srgbClr val="0070C0"/>
                </a:solidFill>
                <a:latin typeface="+mj-lt"/>
                <a:ea typeface="PMingLiU" panose="02020500000000000000" pitchFamily="18" charset="-120"/>
                <a:cs typeface="+mj-cs"/>
              </a:rPr>
              <a:t>:</a:t>
            </a:r>
            <a:endParaRPr lang="en-US" altLang="zh-TW" kern="1200" dirty="0">
              <a:solidFill>
                <a:srgbClr val="0070C0"/>
              </a:solidFill>
              <a:latin typeface="+mj-lt"/>
              <a:ea typeface="PMingLiU" panose="02020500000000000000" pitchFamily="18" charset="-120"/>
              <a:cs typeface="+mj-cs"/>
            </a:endParaRPr>
          </a:p>
        </p:txBody>
      </p:sp>
      <p:graphicFrame>
        <p:nvGraphicFramePr>
          <p:cNvPr id="108547" name="Object 3"/>
          <p:cNvGraphicFramePr>
            <a:graphicFrameLocks noGrp="1" noChangeAspect="1"/>
          </p:cNvGraphicFramePr>
          <p:nvPr>
            <p:ph idx="1"/>
          </p:nvPr>
        </p:nvGraphicFramePr>
        <p:xfrm>
          <a:off x="1752600" y="2246313"/>
          <a:ext cx="5486400" cy="3278187"/>
        </p:xfrm>
        <a:graphic>
          <a:graphicData uri="http://schemas.openxmlformats.org/presentationml/2006/ole">
            <mc:AlternateContent xmlns:mc="http://schemas.openxmlformats.org/markup-compatibility/2006">
              <mc:Choice xmlns:v="urn:schemas-microsoft-com:vml" Requires="v">
                <p:oleObj spid="_x0000_s12369" name="" r:id="rId1" imgW="5486400" imgH="3277870" progId="Word.Document.8">
                  <p:embed/>
                </p:oleObj>
              </mc:Choice>
              <mc:Fallback>
                <p:oleObj name="" r:id="rId1" imgW="5486400" imgH="3277870" progId="Word.Document.8">
                  <p:embed/>
                  <p:pic>
                    <p:nvPicPr>
                      <p:cNvPr id="0" name="图片 3087"/>
                      <p:cNvPicPr/>
                      <p:nvPr/>
                    </p:nvPicPr>
                    <p:blipFill>
                      <a:blip r:embed="rId2"/>
                      <a:srcRect/>
                      <a:stretch>
                        <a:fillRect/>
                      </a:stretch>
                    </p:blipFill>
                    <p:spPr>
                      <a:xfrm>
                        <a:off x="1752600" y="2246313"/>
                        <a:ext cx="5486400" cy="3278187"/>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a:xfrm>
            <a:off x="685800" y="228600"/>
            <a:ext cx="7793038" cy="1143000"/>
          </a:xfrm>
        </p:spPr>
        <p:txBody>
          <a:bodyPr vert="horz" wrap="square" lIns="91440" tIns="45720" rIns="91440" bIns="45720" anchor="ctr"/>
          <a:lstStyle/>
          <a:p>
            <a:pPr eaLnBrk="1" hangingPunct="1"/>
            <a:r>
              <a:rPr lang="zh-CN" altLang="en-US" u="sng" kern="1200" dirty="0">
                <a:solidFill>
                  <a:srgbClr val="0070C0"/>
                </a:solidFill>
                <a:latin typeface="+mj-lt"/>
                <a:ea typeface="+mj-ea"/>
                <a:cs typeface="+mj-cs"/>
              </a:rPr>
              <a:t>方法</a:t>
            </a:r>
            <a:r>
              <a:rPr lang="en-US" altLang="zh-TW" u="sng" kern="1200" dirty="0">
                <a:solidFill>
                  <a:srgbClr val="0070C0"/>
                </a:solidFill>
                <a:latin typeface="+mj-lt"/>
                <a:ea typeface="PMingLiU" panose="02020500000000000000" pitchFamily="18" charset="-120"/>
                <a:cs typeface="+mj-cs"/>
              </a:rPr>
              <a:t>2</a:t>
            </a:r>
            <a:r>
              <a:rPr lang="en-US" altLang="zh-TW" kern="1200" dirty="0">
                <a:solidFill>
                  <a:srgbClr val="0070C0"/>
                </a:solidFill>
                <a:latin typeface="+mj-lt"/>
                <a:ea typeface="PMingLiU" panose="02020500000000000000" pitchFamily="18" charset="-120"/>
                <a:cs typeface="+mj-cs"/>
              </a:rPr>
              <a:t>: </a:t>
            </a:r>
            <a:endParaRPr lang="en-US" altLang="zh-TW" kern="1200" dirty="0">
              <a:solidFill>
                <a:srgbClr val="0070C0"/>
              </a:solidFill>
              <a:latin typeface="+mj-lt"/>
              <a:ea typeface="PMingLiU" panose="02020500000000000000" pitchFamily="18" charset="-120"/>
              <a:cs typeface="+mj-cs"/>
            </a:endParaRPr>
          </a:p>
        </p:txBody>
      </p:sp>
      <p:sp>
        <p:nvSpPr>
          <p:cNvPr id="109571" name="Rectangle 3"/>
          <p:cNvSpPr>
            <a:spLocks noGrp="1"/>
          </p:cNvSpPr>
          <p:nvPr>
            <p:ph idx="1"/>
          </p:nvPr>
        </p:nvSpPr>
        <p:spPr>
          <a:xfrm>
            <a:off x="685800" y="1752600"/>
            <a:ext cx="7772400" cy="4114800"/>
          </a:xfrm>
        </p:spPr>
        <p:txBody>
          <a:bodyPr vert="horz" wrap="square" lIns="91440" tIns="45720" rIns="91440" bIns="45720" anchor="t"/>
          <a:lstStyle/>
          <a:p>
            <a:pPr eaLnBrk="1" hangingPunct="1"/>
            <a:r>
              <a:rPr lang="en-US" altLang="zh-TW" sz="2400" dirty="0">
                <a:ea typeface="PMingLiU" panose="02020500000000000000" pitchFamily="18" charset="-120"/>
              </a:rPr>
              <a:t>Stirling</a:t>
            </a:r>
            <a:r>
              <a:rPr lang="zh-CN" altLang="en-US" sz="2400" dirty="0"/>
              <a:t>近似</a:t>
            </a:r>
            <a:r>
              <a:rPr lang="en-US" altLang="zh-TW" sz="2400" dirty="0">
                <a:ea typeface="PMingLiU" panose="02020500000000000000" pitchFamily="18" charset="-120"/>
              </a:rPr>
              <a:t>:</a:t>
            </a:r>
            <a:endParaRPr lang="en-US" altLang="zh-TW" sz="2000" dirty="0">
              <a:ea typeface="PMingLiU" panose="02020500000000000000" pitchFamily="18" charset="-120"/>
            </a:endParaRPr>
          </a:p>
          <a:p>
            <a:pPr lvl="1" eaLnBrk="1" hangingPunct="1"/>
            <a:r>
              <a:rPr lang="en-US" altLang="zh-TW" sz="2000" dirty="0">
                <a:ea typeface="PMingLiU" panose="02020500000000000000" pitchFamily="18" charset="-120"/>
              </a:rPr>
              <a:t>n! </a:t>
            </a:r>
            <a:r>
              <a:rPr lang="en-US" altLang="zh-TW" sz="2000" dirty="0">
                <a:ea typeface="PMingLiU" panose="02020500000000000000" pitchFamily="18" charset="-120"/>
                <a:sym typeface="Symbol" panose="05050102010706020507" pitchFamily="18" charset="2"/>
              </a:rPr>
              <a:t></a:t>
            </a:r>
            <a:r>
              <a:rPr lang="en-US" altLang="zh-TW" sz="2000" dirty="0">
                <a:ea typeface="PMingLiU" panose="02020500000000000000" pitchFamily="18" charset="-120"/>
              </a:rPr>
              <a:t> </a:t>
            </a:r>
            <a:endParaRPr lang="en-US" altLang="zh-TW" sz="2000" dirty="0">
              <a:ea typeface="PMingLiU" panose="02020500000000000000" pitchFamily="18" charset="-120"/>
            </a:endParaRPr>
          </a:p>
          <a:p>
            <a:pPr eaLnBrk="1" hangingPunct="1">
              <a:buNone/>
            </a:pPr>
            <a:endParaRPr lang="en-US" altLang="zh-TW" sz="2000" dirty="0">
              <a:ea typeface="PMingLiU" panose="02020500000000000000" pitchFamily="18" charset="-120"/>
            </a:endParaRPr>
          </a:p>
          <a:p>
            <a:pPr lvl="1" eaLnBrk="1" hangingPunct="1"/>
            <a:r>
              <a:rPr lang="en-US" altLang="zh-TW" sz="2000" dirty="0">
                <a:ea typeface="PMingLiU" panose="02020500000000000000" pitchFamily="18" charset="-120"/>
              </a:rPr>
              <a:t>log n! </a:t>
            </a:r>
            <a:r>
              <a:rPr lang="en-US" altLang="zh-TW" sz="2000" dirty="0">
                <a:ea typeface="PMingLiU" panose="02020500000000000000" pitchFamily="18" charset="-120"/>
                <a:sym typeface="Symbol" panose="05050102010706020507" pitchFamily="18" charset="2"/>
              </a:rPr>
              <a:t></a:t>
            </a:r>
            <a:r>
              <a:rPr lang="en-US" altLang="zh-TW" sz="2000" dirty="0">
                <a:ea typeface="PMingLiU" panose="02020500000000000000" pitchFamily="18" charset="-120"/>
              </a:rPr>
              <a:t> log			  </a:t>
            </a:r>
            <a:r>
              <a:rPr lang="en-US" altLang="zh-TW" sz="2000" dirty="0">
                <a:ea typeface="PMingLiU" panose="02020500000000000000" pitchFamily="18" charset="-120"/>
                <a:sym typeface="Symbol" panose="05050102010706020507" pitchFamily="18" charset="2"/>
              </a:rPr>
              <a:t></a:t>
            </a:r>
            <a:r>
              <a:rPr lang="en-US" altLang="zh-TW" sz="2000" dirty="0">
                <a:ea typeface="PMingLiU" panose="02020500000000000000" pitchFamily="18" charset="-120"/>
              </a:rPr>
              <a:t> n log n  </a:t>
            </a:r>
            <a:r>
              <a:rPr lang="en-US" altLang="zh-TW" sz="2000" dirty="0">
                <a:ea typeface="PMingLiU" panose="02020500000000000000" pitchFamily="18" charset="-120"/>
                <a:sym typeface="Symbol" panose="05050102010706020507" pitchFamily="18" charset="2"/>
              </a:rPr>
              <a:t></a:t>
            </a:r>
            <a:r>
              <a:rPr lang="en-US" altLang="zh-TW" sz="2000" dirty="0">
                <a:ea typeface="PMingLiU" panose="02020500000000000000" pitchFamily="18" charset="-120"/>
              </a:rPr>
              <a:t> </a:t>
            </a:r>
            <a:r>
              <a:rPr lang="en-US" altLang="zh-TW" sz="2000" dirty="0">
                <a:ea typeface="PMingLiU" panose="02020500000000000000" pitchFamily="18" charset="-120"/>
                <a:sym typeface="Symbol" panose="05050102010706020507" pitchFamily="18" charset="2"/>
              </a:rPr>
              <a:t></a:t>
            </a:r>
            <a:r>
              <a:rPr lang="en-US" altLang="zh-TW" sz="2000" dirty="0">
                <a:ea typeface="PMingLiU" panose="02020500000000000000" pitchFamily="18" charset="-120"/>
              </a:rPr>
              <a:t>(n</a:t>
            </a:r>
            <a:r>
              <a:rPr lang="en-US" altLang="zh-TW" sz="1800" dirty="0">
                <a:ea typeface="PMingLiU" panose="02020500000000000000" pitchFamily="18" charset="-120"/>
              </a:rPr>
              <a:t> log n)</a:t>
            </a:r>
            <a:r>
              <a:rPr lang="en-US" altLang="zh-TW" sz="2000" dirty="0">
                <a:ea typeface="PMingLiU" panose="02020500000000000000" pitchFamily="18" charset="-120"/>
              </a:rPr>
              <a:t> </a:t>
            </a:r>
            <a:endParaRPr lang="en-US" altLang="zh-TW" sz="2000" dirty="0">
              <a:ea typeface="PMingLiU" panose="02020500000000000000" pitchFamily="18" charset="-120"/>
            </a:endParaRPr>
          </a:p>
        </p:txBody>
      </p:sp>
      <p:sp>
        <p:nvSpPr>
          <p:cNvPr id="109573" name="Rectangle 4"/>
          <p:cNvSpPr/>
          <p:nvPr/>
        </p:nvSpPr>
        <p:spPr>
          <a:xfrm>
            <a:off x="4024313" y="312420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aphicFrame>
        <p:nvGraphicFramePr>
          <p:cNvPr id="109574" name="Object 5"/>
          <p:cNvGraphicFramePr>
            <a:graphicFrameLocks noChangeAspect="1"/>
          </p:cNvGraphicFramePr>
          <p:nvPr/>
        </p:nvGraphicFramePr>
        <p:xfrm>
          <a:off x="2209800" y="2209800"/>
          <a:ext cx="1095375" cy="609600"/>
        </p:xfrm>
        <a:graphic>
          <a:graphicData uri="http://schemas.openxmlformats.org/presentationml/2006/ole">
            <mc:AlternateContent xmlns:mc="http://schemas.openxmlformats.org/markup-compatibility/2006">
              <mc:Choice xmlns:v="urn:schemas-microsoft-com:vml" Requires="v">
                <p:oleObj spid="_x0000_s13556" name="" r:id="rId1" imgW="1091565" imgH="609600" progId="Equation.3">
                  <p:embed/>
                </p:oleObj>
              </mc:Choice>
              <mc:Fallback>
                <p:oleObj name="" r:id="rId1" imgW="1091565" imgH="609600" progId="Equation.3">
                  <p:embed/>
                  <p:pic>
                    <p:nvPicPr>
                      <p:cNvPr id="0" name="图片 3091"/>
                      <p:cNvPicPr/>
                      <p:nvPr/>
                    </p:nvPicPr>
                    <p:blipFill>
                      <a:blip r:embed="rId2"/>
                      <a:stretch>
                        <a:fillRect/>
                      </a:stretch>
                    </p:blipFill>
                    <p:spPr>
                      <a:xfrm>
                        <a:off x="2209800" y="2209800"/>
                        <a:ext cx="1095375" cy="609600"/>
                      </a:xfrm>
                      <a:prstGeom prst="rect">
                        <a:avLst/>
                      </a:prstGeom>
                      <a:noFill/>
                      <a:ln w="38100">
                        <a:noFill/>
                        <a:miter/>
                      </a:ln>
                    </p:spPr>
                  </p:pic>
                </p:oleObj>
              </mc:Fallback>
            </mc:AlternateContent>
          </a:graphicData>
        </a:graphic>
      </p:graphicFrame>
      <p:sp>
        <p:nvSpPr>
          <p:cNvPr id="109575" name="Rectangle 6"/>
          <p:cNvSpPr/>
          <p:nvPr/>
        </p:nvSpPr>
        <p:spPr>
          <a:xfrm>
            <a:off x="3405188" y="312420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aphicFrame>
        <p:nvGraphicFramePr>
          <p:cNvPr id="109576" name="Object 7"/>
          <p:cNvGraphicFramePr>
            <a:graphicFrameLocks noChangeAspect="1"/>
          </p:cNvGraphicFramePr>
          <p:nvPr/>
        </p:nvGraphicFramePr>
        <p:xfrm>
          <a:off x="2843213" y="2852738"/>
          <a:ext cx="2333625" cy="609600"/>
        </p:xfrm>
        <a:graphic>
          <a:graphicData uri="http://schemas.openxmlformats.org/presentationml/2006/ole">
            <mc:AlternateContent xmlns:mc="http://schemas.openxmlformats.org/markup-compatibility/2006">
              <mc:Choice xmlns:v="urn:schemas-microsoft-com:vml" Requires="v">
                <p:oleObj spid="_x0000_s13557" name="" r:id="rId3" imgW="2336800" imgH="609600" progId="Equation.3">
                  <p:embed/>
                </p:oleObj>
              </mc:Choice>
              <mc:Fallback>
                <p:oleObj name="" r:id="rId3" imgW="2336800" imgH="609600" progId="Equation.3">
                  <p:embed/>
                  <p:pic>
                    <p:nvPicPr>
                      <p:cNvPr id="0" name="图片 3089"/>
                      <p:cNvPicPr/>
                      <p:nvPr/>
                    </p:nvPicPr>
                    <p:blipFill>
                      <a:blip r:embed="rId4"/>
                      <a:stretch>
                        <a:fillRect/>
                      </a:stretch>
                    </p:blipFill>
                    <p:spPr>
                      <a:xfrm>
                        <a:off x="2843213" y="2852738"/>
                        <a:ext cx="2333625" cy="609600"/>
                      </a:xfrm>
                      <a:prstGeom prst="rect">
                        <a:avLst/>
                      </a:prstGeom>
                      <a:noFill/>
                      <a:ln w="38100">
                        <a:noFill/>
                        <a:miter/>
                      </a:ln>
                    </p:spPr>
                  </p:pic>
                </p:oleObj>
              </mc:Fallback>
            </mc:AlternateContent>
          </a:graphicData>
        </a:graphic>
      </p:graphicFrame>
      <p:graphicFrame>
        <p:nvGraphicFramePr>
          <p:cNvPr id="109577" name="Object 8"/>
          <p:cNvGraphicFramePr>
            <a:graphicFrameLocks noChangeAspect="1"/>
          </p:cNvGraphicFramePr>
          <p:nvPr/>
        </p:nvGraphicFramePr>
        <p:xfrm>
          <a:off x="2051050" y="3573463"/>
          <a:ext cx="4895850" cy="2740025"/>
        </p:xfrm>
        <a:graphic>
          <a:graphicData uri="http://schemas.openxmlformats.org/presentationml/2006/ole">
            <mc:AlternateContent xmlns:mc="http://schemas.openxmlformats.org/markup-compatibility/2006">
              <mc:Choice xmlns:v="urn:schemas-microsoft-com:vml" Requires="v">
                <p:oleObj spid="_x0000_s13558" name="" r:id="rId5" imgW="5550535" imgH="3374390" progId="Word.Document.8">
                  <p:embed/>
                </p:oleObj>
              </mc:Choice>
              <mc:Fallback>
                <p:oleObj name="" r:id="rId5" imgW="5550535" imgH="3374390" progId="Word.Document.8">
                  <p:embed/>
                  <p:pic>
                    <p:nvPicPr>
                      <p:cNvPr id="0" name="图片 3088"/>
                      <p:cNvPicPr/>
                      <p:nvPr/>
                    </p:nvPicPr>
                    <p:blipFill>
                      <a:blip r:embed="rId6"/>
                      <a:stretch>
                        <a:fillRect/>
                      </a:stretch>
                    </p:blipFill>
                    <p:spPr>
                      <a:xfrm>
                        <a:off x="2051050" y="3573463"/>
                        <a:ext cx="4895850" cy="274002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p:txBody>
          <a:bodyPr vert="horz" wrap="square" lIns="91440" tIns="45720" rIns="91440" bIns="45720" anchor="ctr"/>
          <a:lstStyle/>
          <a:p>
            <a:pPr eaLnBrk="1" hangingPunct="1"/>
            <a:r>
              <a:rPr lang="zh-CN" altLang="en-US" sz="3600" kern="1200" dirty="0">
                <a:solidFill>
                  <a:srgbClr val="0070C0"/>
                </a:solidFill>
                <a:latin typeface="+mj-lt"/>
                <a:ea typeface="+mj-ea"/>
                <a:cs typeface="+mj-cs"/>
              </a:rPr>
              <a:t>排序的平均情况下界</a:t>
            </a:r>
            <a:endParaRPr lang="en-US" altLang="zh-TW" sz="3600" kern="1200" dirty="0">
              <a:solidFill>
                <a:srgbClr val="0070C0"/>
              </a:solidFill>
              <a:latin typeface="+mj-lt"/>
              <a:ea typeface="PMingLiU" panose="02020500000000000000" pitchFamily="18" charset="-120"/>
              <a:cs typeface="+mj-cs"/>
            </a:endParaRPr>
          </a:p>
        </p:txBody>
      </p:sp>
      <p:sp>
        <p:nvSpPr>
          <p:cNvPr id="110595" name="Rectangle 3"/>
          <p:cNvSpPr>
            <a:spLocks noGrp="1"/>
          </p:cNvSpPr>
          <p:nvPr>
            <p:ph idx="1"/>
          </p:nvPr>
        </p:nvSpPr>
        <p:spPr/>
        <p:txBody>
          <a:bodyPr vert="horz" wrap="square" lIns="91440" tIns="45720" rIns="91440" bIns="45720" anchor="t"/>
          <a:lstStyle/>
          <a:p>
            <a:pPr eaLnBrk="1" hangingPunct="1"/>
            <a:r>
              <a:rPr lang="zh-CN" altLang="en-US" sz="2800" dirty="0"/>
              <a:t>仍利用决策树</a:t>
            </a:r>
            <a:endParaRPr lang="zh-CN" altLang="en-US" sz="2800" dirty="0"/>
          </a:p>
          <a:p>
            <a:pPr algn="just" eaLnBrk="1" hangingPunct="1"/>
            <a:r>
              <a:rPr lang="zh-CN" altLang="en-US" sz="2800" dirty="0"/>
              <a:t>排序算法的平均复杂性用从根结点到每个叶子结点的路径长度的总长度描述。</a:t>
            </a:r>
            <a:endParaRPr lang="en-US" altLang="zh-TW" sz="2800" u="sng" dirty="0">
              <a:ea typeface="PMingLiU" panose="02020500000000000000" pitchFamily="18" charset="-120"/>
            </a:endParaRPr>
          </a:p>
          <a:p>
            <a:pPr eaLnBrk="1" hangingPunct="1">
              <a:buNone/>
            </a:pPr>
            <a:r>
              <a:rPr lang="en-US" altLang="zh-TW" sz="2800" dirty="0">
                <a:ea typeface="PMingLiU" panose="02020500000000000000" pitchFamily="18" charset="-120"/>
              </a:rPr>
              <a:t>                                n!</a:t>
            </a:r>
            <a:endParaRPr lang="en-US" altLang="zh-TW" sz="2800" u="sng" dirty="0">
              <a:solidFill>
                <a:schemeClr val="hlink"/>
              </a:solidFill>
              <a:ea typeface="PMingLiU" panose="02020500000000000000" pitchFamily="18" charset="-120"/>
            </a:endParaRPr>
          </a:p>
          <a:p>
            <a:pPr algn="just" eaLnBrk="1" hangingPunct="1"/>
            <a:r>
              <a:rPr lang="zh-CN" altLang="en-US" sz="2800" u="sng" dirty="0">
                <a:solidFill>
                  <a:schemeClr val="accent2"/>
                </a:solidFill>
              </a:rPr>
              <a:t>当树平衡时这个值最小</a:t>
            </a:r>
            <a:r>
              <a:rPr lang="en-US" altLang="zh-TW" sz="2800" u="sng" dirty="0">
                <a:solidFill>
                  <a:schemeClr val="accent2"/>
                </a:solidFill>
                <a:ea typeface="PMingLiU" panose="02020500000000000000" pitchFamily="18" charset="-120"/>
              </a:rPr>
              <a:t>.</a:t>
            </a:r>
            <a:endParaRPr lang="en-US" altLang="zh-TW" sz="2800" u="sng" dirty="0">
              <a:solidFill>
                <a:schemeClr val="accent2"/>
              </a:solidFill>
              <a:ea typeface="PMingLiU" panose="02020500000000000000" pitchFamily="18" charset="-120"/>
            </a:endParaRPr>
          </a:p>
          <a:p>
            <a:pPr eaLnBrk="1" hangingPunct="1">
              <a:buNone/>
            </a:pPr>
            <a:r>
              <a:rPr lang="en-US" altLang="zh-TW" sz="2800" dirty="0">
                <a:ea typeface="PMingLiU" panose="02020500000000000000" pitchFamily="18" charset="-120"/>
              </a:rPr>
              <a:t>	(</a:t>
            </a:r>
            <a:r>
              <a:rPr lang="zh-CN" altLang="en-US" sz="2800" dirty="0"/>
              <a:t>所有叶子结点的深度是</a:t>
            </a:r>
            <a:r>
              <a:rPr lang="zh-TW" altLang="en-US" sz="2800" dirty="0">
                <a:ea typeface="PMingLiU" panose="02020500000000000000" pitchFamily="18" charset="-120"/>
              </a:rPr>
              <a:t> </a:t>
            </a:r>
            <a:r>
              <a:rPr lang="en-US" altLang="zh-TW" sz="2800" dirty="0">
                <a:ea typeface="PMingLiU" panose="02020500000000000000" pitchFamily="18" charset="-120"/>
              </a:rPr>
              <a:t>d </a:t>
            </a:r>
            <a:r>
              <a:rPr lang="zh-CN" altLang="en-US" sz="2800" dirty="0"/>
              <a:t>或</a:t>
            </a:r>
            <a:r>
              <a:rPr lang="zh-TW" altLang="en-US" sz="2800" dirty="0">
                <a:ea typeface="PMingLiU" panose="02020500000000000000" pitchFamily="18" charset="-120"/>
              </a:rPr>
              <a:t> </a:t>
            </a:r>
            <a:r>
              <a:rPr lang="en-US" altLang="zh-TW" sz="2800" dirty="0">
                <a:ea typeface="PMingLiU" panose="02020500000000000000" pitchFamily="18" charset="-120"/>
              </a:rPr>
              <a:t>d</a:t>
            </a:r>
            <a:r>
              <a:rPr lang="en-US" altLang="zh-TW" sz="2800" dirty="0">
                <a:ea typeface="PMingLiU" panose="02020500000000000000" pitchFamily="18" charset="-120"/>
                <a:sym typeface="Symbol" panose="05050102010706020507" pitchFamily="18" charset="2"/>
              </a:rPr>
              <a:t></a:t>
            </a:r>
            <a:r>
              <a:rPr lang="en-US" altLang="zh-TW" sz="2800" dirty="0">
                <a:ea typeface="PMingLiU" panose="02020500000000000000" pitchFamily="18" charset="-120"/>
              </a:rPr>
              <a:t>1)</a:t>
            </a:r>
            <a:endParaRPr lang="en-US" altLang="zh-TW" sz="2800" dirty="0">
              <a:ea typeface="PMingLiU" panose="02020500000000000000" pitchFamily="18" charset="-120"/>
            </a:endParaRPr>
          </a:p>
          <a:p>
            <a:pPr eaLnBrk="1" hangingPunct="1">
              <a:buNone/>
            </a:pPr>
            <a:endParaRPr lang="zh-TW" altLang="en-US" sz="2800" dirty="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619" name="Object 2"/>
          <p:cNvGraphicFramePr>
            <a:graphicFrameLocks noChangeAspect="1"/>
          </p:cNvGraphicFramePr>
          <p:nvPr/>
        </p:nvGraphicFramePr>
        <p:xfrm>
          <a:off x="1047750" y="1562100"/>
          <a:ext cx="7496175" cy="4857750"/>
        </p:xfrm>
        <a:graphic>
          <a:graphicData uri="http://schemas.openxmlformats.org/presentationml/2006/ole">
            <mc:AlternateContent xmlns:mc="http://schemas.openxmlformats.org/markup-compatibility/2006">
              <mc:Choice xmlns:v="urn:schemas-microsoft-com:vml" Requires="v">
                <p:oleObj spid="_x0000_s14417" name="" r:id="rId1" imgW="5603875" imgH="3630930" progId="Word.Document.8">
                  <p:embed/>
                </p:oleObj>
              </mc:Choice>
              <mc:Fallback>
                <p:oleObj name="" r:id="rId1" imgW="5603875" imgH="3630930" progId="Word.Document.8">
                  <p:embed/>
                  <p:pic>
                    <p:nvPicPr>
                      <p:cNvPr id="0" name="图片 3090"/>
                      <p:cNvPicPr/>
                      <p:nvPr/>
                    </p:nvPicPr>
                    <p:blipFill>
                      <a:blip r:embed="rId2"/>
                      <a:stretch>
                        <a:fillRect/>
                      </a:stretch>
                    </p:blipFill>
                    <p:spPr>
                      <a:xfrm>
                        <a:off x="1047750" y="1562100"/>
                        <a:ext cx="7496175" cy="4857750"/>
                      </a:xfrm>
                      <a:prstGeom prst="rect">
                        <a:avLst/>
                      </a:prstGeom>
                      <a:noFill/>
                      <a:ln w="38100">
                        <a:noFill/>
                        <a:miter/>
                      </a:ln>
                    </p:spPr>
                  </p:pic>
                </p:oleObj>
              </mc:Fallback>
            </mc:AlternateContent>
          </a:graphicData>
        </a:graphic>
      </p:graphicFrame>
      <p:sp>
        <p:nvSpPr>
          <p:cNvPr id="111620" name="Rectangle 3"/>
          <p:cNvSpPr/>
          <p:nvPr/>
        </p:nvSpPr>
        <p:spPr>
          <a:xfrm>
            <a:off x="971550" y="260350"/>
            <a:ext cx="7793038" cy="1143000"/>
          </a:xfrm>
          <a:prstGeom prst="rect">
            <a:avLst/>
          </a:prstGeom>
          <a:noFill/>
          <a:ln w="9525">
            <a:noFill/>
          </a:ln>
        </p:spPr>
        <p:txBody>
          <a:bodyPr anchor="b"/>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dirty="0">
                <a:solidFill>
                  <a:schemeClr val="tx2"/>
                </a:solidFill>
                <a:latin typeface="Tahoma" panose="020B0604030504040204" pitchFamily="34" charset="0"/>
                <a:ea typeface="PMingLiU" panose="02020500000000000000" pitchFamily="18" charset="-120"/>
              </a:rPr>
              <a:t>平均情况下排序的下界</a:t>
            </a:r>
            <a:endParaRPr lang="en-US" altLang="zh-TW" sz="3600" dirty="0">
              <a:solidFill>
                <a:schemeClr val="tx2"/>
              </a:solidFill>
              <a:latin typeface="Tahoma" panose="020B0604030504040204" pitchFamily="34" charset="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p:nvPr>
        </p:nvSpPr>
        <p:spPr>
          <a:xfrm>
            <a:off x="990600" y="617538"/>
            <a:ext cx="7953375" cy="1143000"/>
          </a:xfrm>
        </p:spPr>
        <p:txBody>
          <a:bodyPr vert="horz" wrap="square" lIns="91440" tIns="45720" rIns="91440" bIns="45720" anchor="ctr"/>
          <a:lstStyle/>
          <a:p>
            <a:pPr eaLnBrk="1" hangingPunct="1"/>
            <a:r>
              <a:rPr lang="zh-CN" altLang="en-US" sz="3600" kern="1200" dirty="0">
                <a:solidFill>
                  <a:srgbClr val="0070C0"/>
                </a:solidFill>
                <a:latin typeface="+mj-lt"/>
                <a:ea typeface="+mj-ea"/>
                <a:cs typeface="+mj-cs"/>
              </a:rPr>
              <a:t>计算最小路径长度和</a:t>
            </a:r>
            <a:endParaRPr lang="en-US" altLang="zh-TW" sz="3600" kern="1200" dirty="0">
              <a:solidFill>
                <a:srgbClr val="0070C0"/>
              </a:solidFill>
              <a:latin typeface="+mj-lt"/>
              <a:ea typeface="PMingLiU" panose="02020500000000000000" pitchFamily="18" charset="-120"/>
              <a:cs typeface="+mj-cs"/>
            </a:endParaRPr>
          </a:p>
        </p:txBody>
      </p:sp>
      <p:sp>
        <p:nvSpPr>
          <p:cNvPr id="112644" name="Rectangle 3"/>
          <p:cNvSpPr/>
          <p:nvPr/>
        </p:nvSpPr>
        <p:spPr>
          <a:xfrm>
            <a:off x="914400" y="1828800"/>
            <a:ext cx="7467600" cy="43624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spcBef>
                <a:spcPct val="0"/>
              </a:spcBef>
              <a:buNone/>
            </a:pPr>
            <a:r>
              <a:rPr lang="en-US" altLang="zh-TW" sz="2800" dirty="0">
                <a:solidFill>
                  <a:schemeClr val="folHlink"/>
                </a:solidFill>
                <a:latin typeface="Times New Roman" panose="02020603050405020304" pitchFamily="18" charset="0"/>
                <a:ea typeface="PMingLiU" panose="02020500000000000000" pitchFamily="18" charset="-120"/>
              </a:rPr>
              <a:t>1.</a:t>
            </a:r>
            <a:r>
              <a:rPr lang="en-US" altLang="zh-TW" sz="2800" dirty="0">
                <a:latin typeface="Times New Roman" panose="02020603050405020304" pitchFamily="18" charset="0"/>
                <a:ea typeface="PMingLiU" panose="02020500000000000000" pitchFamily="18" charset="-120"/>
              </a:rPr>
              <a:t>  </a:t>
            </a:r>
            <a:r>
              <a:rPr lang="zh-CN" altLang="en-US" sz="2800" dirty="0">
                <a:latin typeface="Times New Roman" panose="02020603050405020304" pitchFamily="18" charset="0"/>
                <a:ea typeface="PMingLiU" panose="02020500000000000000" pitchFamily="18" charset="-120"/>
              </a:rPr>
              <a:t>有</a:t>
            </a:r>
            <a:r>
              <a:rPr lang="en-US" altLang="zh-CN" sz="2800" dirty="0">
                <a:latin typeface="Times New Roman" panose="02020603050405020304" pitchFamily="18" charset="0"/>
                <a:ea typeface="PMingLiU" panose="02020500000000000000" pitchFamily="18" charset="-120"/>
              </a:rPr>
              <a:t>c</a:t>
            </a:r>
            <a:r>
              <a:rPr lang="zh-CN" altLang="en-US" sz="2800" dirty="0">
                <a:latin typeface="Times New Roman" panose="02020603050405020304" pitchFamily="18" charset="0"/>
                <a:ea typeface="PMingLiU" panose="02020500000000000000" pitchFamily="18" charset="-120"/>
              </a:rPr>
              <a:t>个叶子结点的二叉树的深度</a:t>
            </a:r>
            <a:r>
              <a:rPr lang="en-US" altLang="zh-TW" sz="2800" dirty="0">
                <a:latin typeface="Times New Roman" panose="02020603050405020304" pitchFamily="18" charset="0"/>
                <a:ea typeface="PMingLiU" panose="02020500000000000000" pitchFamily="18" charset="-120"/>
              </a:rPr>
              <a:t>d = </a:t>
            </a:r>
            <a:r>
              <a:rPr lang="en-US" altLang="zh-TW" sz="2800" dirty="0">
                <a:latin typeface="Times New Roman" panose="02020603050405020304" pitchFamily="18" charset="0"/>
                <a:ea typeface="PMingLiU" panose="02020500000000000000" pitchFamily="18" charset="-120"/>
                <a:sym typeface="Symbol" panose="05050102010706020507" pitchFamily="18" charset="2"/>
              </a:rPr>
              <a:t>log c</a:t>
            </a:r>
            <a:endParaRPr lang="en-US" altLang="zh-TW" sz="2800" dirty="0">
              <a:latin typeface="Tahoma" panose="020B0604030504040204" pitchFamily="34" charset="0"/>
              <a:ea typeface="PMingLiU" panose="02020500000000000000" pitchFamily="18" charset="-120"/>
            </a:endParaRPr>
          </a:p>
          <a:p>
            <a:pPr marL="457200" lvl="0" indent="-457200">
              <a:spcBef>
                <a:spcPct val="0"/>
              </a:spcBef>
              <a:buNone/>
            </a:pPr>
            <a:r>
              <a:rPr lang="en-US" altLang="zh-TW" sz="2800" dirty="0">
                <a:latin typeface="Times New Roman" panose="02020603050405020304" pitchFamily="18" charset="0"/>
                <a:ea typeface="PMingLiU" panose="02020500000000000000" pitchFamily="18" charset="-120"/>
                <a:sym typeface="Symbol" panose="05050102010706020507" pitchFamily="18" charset="2"/>
              </a:rPr>
              <a:t>     </a:t>
            </a:r>
            <a:r>
              <a:rPr lang="zh-CN" altLang="en-US" sz="2800" dirty="0">
                <a:latin typeface="Times New Roman" panose="02020603050405020304" pitchFamily="18" charset="0"/>
                <a:ea typeface="PMingLiU" panose="02020500000000000000" pitchFamily="18" charset="-120"/>
                <a:sym typeface="Symbol" panose="05050102010706020507" pitchFamily="18" charset="2"/>
              </a:rPr>
              <a:t>叶子结点仅出现在</a:t>
            </a:r>
            <a:r>
              <a:rPr lang="en-US" altLang="zh-CN" sz="2800" dirty="0">
                <a:latin typeface="Times New Roman" panose="02020603050405020304" pitchFamily="18" charset="0"/>
                <a:ea typeface="PMingLiU" panose="02020500000000000000" pitchFamily="18" charset="-120"/>
                <a:sym typeface="Symbol" panose="05050102010706020507" pitchFamily="18" charset="2"/>
              </a:rPr>
              <a:t>d</a:t>
            </a:r>
            <a:r>
              <a:rPr lang="zh-CN" altLang="en-US" sz="2800" dirty="0">
                <a:latin typeface="Times New Roman" panose="02020603050405020304" pitchFamily="18" charset="0"/>
                <a:ea typeface="PMingLiU" panose="02020500000000000000" pitchFamily="18" charset="-120"/>
                <a:sym typeface="Symbol" panose="05050102010706020507" pitchFamily="18" charset="2"/>
              </a:rPr>
              <a:t>或</a:t>
            </a:r>
            <a:r>
              <a:rPr lang="en-US" altLang="zh-CN" sz="2800" dirty="0">
                <a:latin typeface="Times New Roman" panose="02020603050405020304" pitchFamily="18" charset="0"/>
                <a:ea typeface="PMingLiU" panose="02020500000000000000" pitchFamily="18" charset="-120"/>
                <a:sym typeface="Symbol" panose="05050102010706020507" pitchFamily="18" charset="2"/>
              </a:rPr>
              <a:t>d</a:t>
            </a:r>
            <a:r>
              <a:rPr lang="en-US" altLang="zh-TW" sz="2800" dirty="0">
                <a:latin typeface="Times New Roman" panose="02020603050405020304" pitchFamily="18" charset="0"/>
                <a:ea typeface="PMingLiU" panose="02020500000000000000" pitchFamily="18" charset="-120"/>
                <a:sym typeface="Symbol" panose="05050102010706020507" pitchFamily="18" charset="2"/>
              </a:rPr>
              <a:t>1</a:t>
            </a:r>
            <a:r>
              <a:rPr lang="zh-CN" altLang="en-US" sz="2800" dirty="0">
                <a:latin typeface="Times New Roman" panose="02020603050405020304" pitchFamily="18" charset="0"/>
                <a:ea typeface="PMingLiU" panose="02020500000000000000" pitchFamily="18" charset="-120"/>
                <a:sym typeface="Symbol" panose="05050102010706020507" pitchFamily="18" charset="2"/>
              </a:rPr>
              <a:t>层</a:t>
            </a:r>
            <a:r>
              <a:rPr lang="en-US" altLang="zh-TW" sz="2800" dirty="0">
                <a:latin typeface="Tahoma" panose="020B0604030504040204" pitchFamily="34" charset="0"/>
                <a:ea typeface="PMingLiU" panose="02020500000000000000" pitchFamily="18" charset="-120"/>
              </a:rPr>
              <a:t>.</a:t>
            </a:r>
            <a:endParaRPr lang="en-US" altLang="zh-TW" sz="2800" dirty="0">
              <a:solidFill>
                <a:schemeClr val="folHlink"/>
              </a:solidFill>
              <a:latin typeface="Times New Roman" panose="02020603050405020304" pitchFamily="18" charset="0"/>
              <a:ea typeface="PMingLiU" panose="02020500000000000000" pitchFamily="18" charset="-120"/>
              <a:sym typeface="Symbol" panose="05050102010706020507" pitchFamily="18" charset="2"/>
            </a:endParaRPr>
          </a:p>
          <a:p>
            <a:pPr marL="457200" lvl="0" indent="-457200">
              <a:spcBef>
                <a:spcPct val="0"/>
              </a:spcBef>
              <a:buNone/>
            </a:pPr>
            <a:r>
              <a:rPr lang="en-US" altLang="zh-TW" sz="2800" dirty="0">
                <a:solidFill>
                  <a:schemeClr val="folHlink"/>
                </a:solidFill>
                <a:latin typeface="Times New Roman" panose="02020603050405020304" pitchFamily="18" charset="0"/>
                <a:ea typeface="PMingLiU" panose="02020500000000000000" pitchFamily="18" charset="-120"/>
                <a:sym typeface="Symbol" panose="05050102010706020507" pitchFamily="18" charset="2"/>
              </a:rPr>
              <a:t>2.</a:t>
            </a:r>
            <a:r>
              <a:rPr lang="en-US" altLang="zh-TW" sz="2800" dirty="0">
                <a:latin typeface="Times New Roman" panose="02020603050405020304" pitchFamily="18" charset="0"/>
                <a:ea typeface="PMingLiU" panose="02020500000000000000" pitchFamily="18" charset="-120"/>
                <a:sym typeface="Symbol" panose="05050102010706020507" pitchFamily="18" charset="2"/>
              </a:rPr>
              <a:t>  x</a:t>
            </a:r>
            <a:r>
              <a:rPr lang="en-US" altLang="zh-TW" sz="2800" baseline="-30000" dirty="0">
                <a:latin typeface="Times New Roman" panose="02020603050405020304" pitchFamily="18" charset="0"/>
                <a:ea typeface="PMingLiU" panose="02020500000000000000" pitchFamily="18" charset="-120"/>
                <a:sym typeface="Symbol" panose="05050102010706020507" pitchFamily="18" charset="2"/>
              </a:rPr>
              <a:t>1</a:t>
            </a:r>
            <a:r>
              <a:rPr lang="en-US" altLang="zh-TW" sz="2800" dirty="0">
                <a:latin typeface="Times New Roman" panose="02020603050405020304" pitchFamily="18" charset="0"/>
                <a:ea typeface="PMingLiU" panose="02020500000000000000" pitchFamily="18" charset="-120"/>
                <a:sym typeface="Symbol" panose="05050102010706020507" pitchFamily="18" charset="2"/>
              </a:rPr>
              <a:t> </a:t>
            </a:r>
            <a:r>
              <a:rPr lang="zh-CN" altLang="en-US" sz="2800" dirty="0">
                <a:latin typeface="Times New Roman" panose="02020603050405020304" pitchFamily="18" charset="0"/>
                <a:ea typeface="PMingLiU" panose="02020500000000000000" pitchFamily="18" charset="-120"/>
                <a:sym typeface="Symbol" panose="05050102010706020507" pitchFamily="18" charset="2"/>
              </a:rPr>
              <a:t>个结点在</a:t>
            </a:r>
            <a:r>
              <a:rPr lang="en-US" altLang="zh-TW" sz="2800" dirty="0">
                <a:latin typeface="Times New Roman" panose="02020603050405020304" pitchFamily="18" charset="0"/>
                <a:ea typeface="PMingLiU" panose="02020500000000000000" pitchFamily="18" charset="-120"/>
                <a:sym typeface="Symbol" panose="05050102010706020507" pitchFamily="18" charset="2"/>
              </a:rPr>
              <a:t>d1</a:t>
            </a:r>
            <a:r>
              <a:rPr lang="zh-CN" altLang="en-US" sz="2800" dirty="0">
                <a:latin typeface="Times New Roman" panose="02020603050405020304" pitchFamily="18" charset="0"/>
                <a:ea typeface="PMingLiU" panose="02020500000000000000" pitchFamily="18" charset="-120"/>
                <a:sym typeface="Symbol" panose="05050102010706020507" pitchFamily="18" charset="2"/>
              </a:rPr>
              <a:t>层</a:t>
            </a:r>
            <a:endParaRPr lang="zh-TW" altLang="en-US" sz="2800" dirty="0">
              <a:latin typeface="Times New Roman" panose="02020603050405020304" pitchFamily="18" charset="0"/>
              <a:ea typeface="PMingLiU" panose="02020500000000000000" pitchFamily="18" charset="-120"/>
              <a:sym typeface="Symbol" panose="05050102010706020507" pitchFamily="18" charset="2"/>
            </a:endParaRPr>
          </a:p>
          <a:p>
            <a:pPr marL="457200" lvl="0" indent="-457200">
              <a:spcBef>
                <a:spcPct val="0"/>
              </a:spcBef>
              <a:buNone/>
            </a:pPr>
            <a:r>
              <a:rPr lang="en-US" altLang="zh-TW" sz="2800" dirty="0">
                <a:latin typeface="Times New Roman" panose="02020603050405020304" pitchFamily="18" charset="0"/>
                <a:ea typeface="PMingLiU" panose="02020500000000000000" pitchFamily="18" charset="-120"/>
                <a:sym typeface="Symbol" panose="05050102010706020507" pitchFamily="18" charset="2"/>
              </a:rPr>
              <a:t>	x</a:t>
            </a:r>
            <a:r>
              <a:rPr lang="en-US" altLang="zh-TW" sz="2800" baseline="-25000" dirty="0">
                <a:latin typeface="Times New Roman" panose="02020603050405020304" pitchFamily="18" charset="0"/>
                <a:ea typeface="PMingLiU" panose="02020500000000000000" pitchFamily="18" charset="-120"/>
                <a:sym typeface="Symbol" panose="05050102010706020507" pitchFamily="18" charset="2"/>
              </a:rPr>
              <a:t>2</a:t>
            </a:r>
            <a:r>
              <a:rPr lang="zh-CN" altLang="en-US" sz="2800" dirty="0">
                <a:latin typeface="Times New Roman" panose="02020603050405020304" pitchFamily="18" charset="0"/>
                <a:ea typeface="PMingLiU" panose="02020500000000000000" pitchFamily="18" charset="-120"/>
                <a:sym typeface="Symbol" panose="05050102010706020507" pitchFamily="18" charset="2"/>
              </a:rPr>
              <a:t>个结点在</a:t>
            </a:r>
            <a:r>
              <a:rPr lang="en-US" altLang="zh-TW" sz="2800" dirty="0">
                <a:latin typeface="Times New Roman" panose="02020603050405020304" pitchFamily="18" charset="0"/>
                <a:ea typeface="PMingLiU" panose="02020500000000000000" pitchFamily="18" charset="-120"/>
                <a:sym typeface="Symbol" panose="05050102010706020507" pitchFamily="18" charset="2"/>
              </a:rPr>
              <a:t>d</a:t>
            </a:r>
            <a:r>
              <a:rPr lang="zh-CN" altLang="en-US" sz="2800" dirty="0">
                <a:latin typeface="Times New Roman" panose="02020603050405020304" pitchFamily="18" charset="0"/>
                <a:ea typeface="PMingLiU" panose="02020500000000000000" pitchFamily="18" charset="-120"/>
                <a:sym typeface="Symbol" panose="05050102010706020507" pitchFamily="18" charset="2"/>
              </a:rPr>
              <a:t>层</a:t>
            </a:r>
            <a:endParaRPr lang="en-US" altLang="zh-TW" sz="2800" dirty="0">
              <a:latin typeface="Times New Roman" panose="02020603050405020304" pitchFamily="18" charset="0"/>
              <a:ea typeface="PMingLiU" panose="02020500000000000000" pitchFamily="18" charset="-120"/>
              <a:sym typeface="Symbol" panose="05050102010706020507" pitchFamily="18" charset="2"/>
            </a:endParaRPr>
          </a:p>
          <a:p>
            <a:pPr marL="914400" lvl="1" indent="-457200">
              <a:spcBef>
                <a:spcPct val="0"/>
              </a:spcBef>
              <a:buBlip>
                <a:blip r:embed="rId1"/>
              </a:buBlip>
            </a:pPr>
            <a:r>
              <a:rPr lang="en-US" altLang="zh-TW" dirty="0">
                <a:latin typeface="Times New Roman" panose="02020603050405020304" pitchFamily="18" charset="0"/>
                <a:ea typeface="PMingLiU" panose="02020500000000000000" pitchFamily="18" charset="-120"/>
                <a:sym typeface="Symbol" panose="05050102010706020507" pitchFamily="18" charset="2"/>
              </a:rPr>
              <a:t>x</a:t>
            </a:r>
            <a:r>
              <a:rPr lang="en-US" altLang="zh-TW" baseline="-30000" dirty="0">
                <a:latin typeface="Times New Roman" panose="02020603050405020304" pitchFamily="18" charset="0"/>
                <a:ea typeface="PMingLiU" panose="02020500000000000000" pitchFamily="18" charset="-120"/>
                <a:sym typeface="Symbol" panose="05050102010706020507" pitchFamily="18" charset="2"/>
              </a:rPr>
              <a:t>1 </a:t>
            </a:r>
            <a:r>
              <a:rPr lang="en-US" altLang="zh-TW" dirty="0">
                <a:latin typeface="Times New Roman" panose="02020603050405020304" pitchFamily="18" charset="0"/>
                <a:ea typeface="PMingLiU" panose="02020500000000000000" pitchFamily="18" charset="-120"/>
                <a:sym typeface="Symbol" panose="05050102010706020507" pitchFamily="18" charset="2"/>
              </a:rPr>
              <a:t>+ x</a:t>
            </a:r>
            <a:r>
              <a:rPr lang="en-US" altLang="zh-TW" baseline="-30000" dirty="0">
                <a:latin typeface="Times New Roman" panose="02020603050405020304" pitchFamily="18" charset="0"/>
                <a:ea typeface="PMingLiU" panose="02020500000000000000" pitchFamily="18" charset="-120"/>
                <a:sym typeface="Symbol" panose="05050102010706020507" pitchFamily="18" charset="2"/>
              </a:rPr>
              <a:t>2</a:t>
            </a:r>
            <a:r>
              <a:rPr lang="en-US" altLang="zh-TW" dirty="0">
                <a:latin typeface="Times New Roman" panose="02020603050405020304" pitchFamily="18" charset="0"/>
                <a:ea typeface="PMingLiU" panose="02020500000000000000" pitchFamily="18" charset="-120"/>
                <a:sym typeface="Symbol" panose="05050102010706020507" pitchFamily="18" charset="2"/>
              </a:rPr>
              <a:t> = c	</a:t>
            </a:r>
            <a:endParaRPr lang="en-US" altLang="zh-TW" dirty="0">
              <a:latin typeface="Times New Roman" panose="02020603050405020304" pitchFamily="18" charset="0"/>
              <a:ea typeface="PMingLiU" panose="02020500000000000000" pitchFamily="18" charset="-120"/>
              <a:sym typeface="Symbol" panose="05050102010706020507" pitchFamily="18" charset="2"/>
            </a:endParaRPr>
          </a:p>
          <a:p>
            <a:pPr marL="457200" lvl="0" indent="-457200">
              <a:spcBef>
                <a:spcPct val="0"/>
              </a:spcBef>
              <a:buNone/>
            </a:pPr>
            <a:endParaRPr lang="en-US" altLang="zh-TW" sz="2800" dirty="0">
              <a:latin typeface="Times New Roman" panose="02020603050405020304" pitchFamily="18" charset="0"/>
              <a:ea typeface="PMingLiU" panose="02020500000000000000" pitchFamily="18" charset="-120"/>
              <a:sym typeface="Symbol" panose="05050102010706020507" pitchFamily="18" charset="2"/>
            </a:endParaRPr>
          </a:p>
          <a:p>
            <a:pPr marL="914400" lvl="1" indent="-457200">
              <a:spcBef>
                <a:spcPct val="0"/>
              </a:spcBef>
              <a:buBlip>
                <a:blip r:embed="rId1"/>
              </a:buBlip>
            </a:pPr>
            <a:r>
              <a:rPr lang="en-US" altLang="zh-TW" dirty="0">
                <a:latin typeface="Times New Roman" panose="02020603050405020304" pitchFamily="18" charset="0"/>
                <a:ea typeface="PMingLiU" panose="02020500000000000000" pitchFamily="18" charset="-120"/>
                <a:sym typeface="Symbol" panose="05050102010706020507" pitchFamily="18" charset="2"/>
              </a:rPr>
              <a:t>x</a:t>
            </a:r>
            <a:r>
              <a:rPr lang="en-US" altLang="zh-TW" baseline="-30000" dirty="0">
                <a:latin typeface="Times New Roman" panose="02020603050405020304" pitchFamily="18" charset="0"/>
                <a:ea typeface="PMingLiU" panose="02020500000000000000" pitchFamily="18" charset="-120"/>
                <a:sym typeface="Symbol" panose="05050102010706020507" pitchFamily="18" charset="2"/>
              </a:rPr>
              <a:t>1</a:t>
            </a:r>
            <a:r>
              <a:rPr lang="en-US" altLang="zh-TW" dirty="0">
                <a:latin typeface="Times New Roman" panose="02020603050405020304" pitchFamily="18" charset="0"/>
                <a:ea typeface="PMingLiU" panose="02020500000000000000" pitchFamily="18" charset="-120"/>
                <a:sym typeface="Symbol" panose="05050102010706020507" pitchFamily="18" charset="2"/>
              </a:rPr>
              <a:t> +      = 2</a:t>
            </a:r>
            <a:r>
              <a:rPr lang="en-US" altLang="zh-TW" baseline="30000" dirty="0">
                <a:latin typeface="Times New Roman" panose="02020603050405020304" pitchFamily="18" charset="0"/>
                <a:ea typeface="PMingLiU" panose="02020500000000000000" pitchFamily="18" charset="-120"/>
                <a:sym typeface="Symbol" panose="05050102010706020507" pitchFamily="18" charset="2"/>
              </a:rPr>
              <a:t>d-1</a:t>
            </a:r>
            <a:endParaRPr lang="en-US" altLang="zh-TW" baseline="30000" dirty="0">
              <a:latin typeface="Times New Roman" panose="02020603050405020304" pitchFamily="18" charset="0"/>
              <a:ea typeface="PMingLiU" panose="02020500000000000000" pitchFamily="18" charset="-120"/>
              <a:sym typeface="Symbol" panose="05050102010706020507" pitchFamily="18" charset="2"/>
            </a:endParaRPr>
          </a:p>
          <a:p>
            <a:pPr marL="457200" lvl="0" indent="-457200">
              <a:spcBef>
                <a:spcPct val="0"/>
              </a:spcBef>
              <a:buNone/>
            </a:pPr>
            <a:endParaRPr lang="en-US" altLang="zh-TW" sz="2800" dirty="0">
              <a:latin typeface="Times New Roman" panose="02020603050405020304" pitchFamily="18" charset="0"/>
              <a:ea typeface="PMingLiU" panose="02020500000000000000" pitchFamily="18" charset="-120"/>
              <a:sym typeface="Symbol" panose="05050102010706020507" pitchFamily="18" charset="2"/>
            </a:endParaRPr>
          </a:p>
          <a:p>
            <a:pPr marL="457200" lvl="0" indent="-457200">
              <a:spcBef>
                <a:spcPct val="0"/>
              </a:spcBef>
              <a:buNone/>
            </a:pPr>
            <a:r>
              <a:rPr lang="en-US" altLang="zh-TW" sz="2800" dirty="0">
                <a:latin typeface="Times New Roman" panose="02020603050405020304" pitchFamily="18" charset="0"/>
                <a:ea typeface="PMingLiU" panose="02020500000000000000" pitchFamily="18" charset="-120"/>
                <a:sym typeface="Symbol" panose="05050102010706020507" pitchFamily="18" charset="2"/>
              </a:rPr>
              <a:t>		 x</a:t>
            </a:r>
            <a:r>
              <a:rPr lang="en-US" altLang="zh-TW" sz="2800" baseline="-30000" dirty="0">
                <a:latin typeface="Times New Roman" panose="02020603050405020304" pitchFamily="18" charset="0"/>
                <a:ea typeface="PMingLiU" panose="02020500000000000000" pitchFamily="18" charset="-120"/>
                <a:sym typeface="Symbol" panose="05050102010706020507" pitchFamily="18" charset="2"/>
              </a:rPr>
              <a:t>1</a:t>
            </a:r>
            <a:r>
              <a:rPr lang="en-US" altLang="zh-TW" sz="2800" dirty="0">
                <a:latin typeface="Times New Roman" panose="02020603050405020304" pitchFamily="18" charset="0"/>
                <a:ea typeface="PMingLiU" panose="02020500000000000000" pitchFamily="18" charset="-120"/>
                <a:sym typeface="Symbol" panose="05050102010706020507" pitchFamily="18" charset="2"/>
              </a:rPr>
              <a:t> = 2</a:t>
            </a:r>
            <a:r>
              <a:rPr lang="en-US" altLang="zh-TW" sz="2800" baseline="30000" dirty="0">
                <a:latin typeface="Times New Roman" panose="02020603050405020304" pitchFamily="18" charset="0"/>
                <a:ea typeface="PMingLiU" panose="02020500000000000000" pitchFamily="18" charset="-120"/>
                <a:sym typeface="Symbol" panose="05050102010706020507" pitchFamily="18" charset="2"/>
              </a:rPr>
              <a:t>d</a:t>
            </a:r>
            <a:r>
              <a:rPr lang="en-US" altLang="zh-TW" sz="2800" dirty="0">
                <a:latin typeface="Times New Roman" panose="02020603050405020304" pitchFamily="18" charset="0"/>
                <a:ea typeface="PMingLiU" panose="02020500000000000000" pitchFamily="18" charset="-120"/>
                <a:sym typeface="Symbol" panose="05050102010706020507" pitchFamily="18" charset="2"/>
              </a:rPr>
              <a:t> c</a:t>
            </a:r>
            <a:endParaRPr lang="en-US" altLang="zh-TW" sz="2800" dirty="0">
              <a:latin typeface="Times New Roman" panose="02020603050405020304" pitchFamily="18" charset="0"/>
              <a:ea typeface="PMingLiU" panose="02020500000000000000" pitchFamily="18" charset="-120"/>
              <a:sym typeface="Symbol" panose="05050102010706020507" pitchFamily="18" charset="2"/>
            </a:endParaRPr>
          </a:p>
          <a:p>
            <a:pPr marL="457200" lvl="0" indent="-457200">
              <a:spcBef>
                <a:spcPct val="0"/>
              </a:spcBef>
              <a:buNone/>
            </a:pPr>
            <a:r>
              <a:rPr lang="en-US" altLang="zh-TW" sz="2800" dirty="0">
                <a:latin typeface="Times New Roman" panose="02020603050405020304" pitchFamily="18" charset="0"/>
                <a:ea typeface="PMingLiU" panose="02020500000000000000" pitchFamily="18" charset="-120"/>
                <a:sym typeface="Symbol" panose="05050102010706020507" pitchFamily="18" charset="2"/>
              </a:rPr>
              <a:t>	 	 x</a:t>
            </a:r>
            <a:r>
              <a:rPr lang="en-US" altLang="zh-TW" sz="2800" baseline="-30000" dirty="0">
                <a:latin typeface="Times New Roman" panose="02020603050405020304" pitchFamily="18" charset="0"/>
                <a:ea typeface="PMingLiU" panose="02020500000000000000" pitchFamily="18" charset="-120"/>
                <a:sym typeface="Symbol" panose="05050102010706020507" pitchFamily="18" charset="2"/>
              </a:rPr>
              <a:t>2</a:t>
            </a:r>
            <a:r>
              <a:rPr lang="en-US" altLang="zh-TW" sz="2800" dirty="0">
                <a:latin typeface="Times New Roman" panose="02020603050405020304" pitchFamily="18" charset="0"/>
                <a:ea typeface="PMingLiU" panose="02020500000000000000" pitchFamily="18" charset="-120"/>
                <a:sym typeface="Symbol" panose="05050102010706020507" pitchFamily="18" charset="2"/>
              </a:rPr>
              <a:t> = 2(c </a:t>
            </a:r>
            <a:r>
              <a:rPr lang="en-US" altLang="zh-TW" sz="2800" dirty="0">
                <a:latin typeface="Tahoma" panose="020B0604030504040204" pitchFamily="34" charset="0"/>
                <a:ea typeface="PMingLiU" panose="02020500000000000000" pitchFamily="18" charset="-120"/>
              </a:rPr>
              <a:t> 2</a:t>
            </a:r>
            <a:r>
              <a:rPr lang="en-US" altLang="zh-TW" sz="2800" baseline="30000" dirty="0">
                <a:latin typeface="Times New Roman" panose="02020603050405020304" pitchFamily="18" charset="0"/>
                <a:ea typeface="PMingLiU" panose="02020500000000000000" pitchFamily="18" charset="-120"/>
                <a:sym typeface="Symbol" panose="05050102010706020507" pitchFamily="18" charset="2"/>
              </a:rPr>
              <a:t>d-1</a:t>
            </a:r>
            <a:r>
              <a:rPr lang="en-US" altLang="zh-TW" sz="2800" dirty="0">
                <a:latin typeface="Times New Roman" panose="02020603050405020304" pitchFamily="18" charset="0"/>
                <a:ea typeface="PMingLiU" panose="02020500000000000000" pitchFamily="18" charset="-120"/>
                <a:sym typeface="Symbol" panose="05050102010706020507" pitchFamily="18" charset="2"/>
              </a:rPr>
              <a:t>)</a:t>
            </a:r>
            <a:endParaRPr lang="en-US" altLang="zh-TW" sz="2800" dirty="0">
              <a:latin typeface="Times New Roman" panose="02020603050405020304" pitchFamily="18" charset="0"/>
              <a:ea typeface="PMingLiU" panose="02020500000000000000" pitchFamily="18" charset="-120"/>
              <a:sym typeface="Symbol" panose="05050102010706020507" pitchFamily="18" charset="2"/>
            </a:endParaRPr>
          </a:p>
        </p:txBody>
      </p:sp>
      <p:graphicFrame>
        <p:nvGraphicFramePr>
          <p:cNvPr id="112645" name="Object 4"/>
          <p:cNvGraphicFramePr>
            <a:graphicFrameLocks noChangeAspect="1"/>
          </p:cNvGraphicFramePr>
          <p:nvPr/>
        </p:nvGraphicFramePr>
        <p:xfrm>
          <a:off x="2555875" y="4221163"/>
          <a:ext cx="471488" cy="838200"/>
        </p:xfrm>
        <a:graphic>
          <a:graphicData uri="http://schemas.openxmlformats.org/presentationml/2006/ole">
            <mc:AlternateContent xmlns:mc="http://schemas.openxmlformats.org/markup-compatibility/2006">
              <mc:Choice xmlns:v="urn:schemas-microsoft-com:vml" Requires="v">
                <p:oleObj spid="_x0000_s15443" name="" r:id="rId2" imgW="342900" imgH="609600" progId="Equation.2">
                  <p:embed/>
                </p:oleObj>
              </mc:Choice>
              <mc:Fallback>
                <p:oleObj name="" r:id="rId2" imgW="342900" imgH="609600" progId="Equation.2">
                  <p:embed/>
                  <p:pic>
                    <p:nvPicPr>
                      <p:cNvPr id="0" name="图片 3092"/>
                      <p:cNvPicPr/>
                      <p:nvPr/>
                    </p:nvPicPr>
                    <p:blipFill>
                      <a:blip r:embed="rId3"/>
                      <a:stretch>
                        <a:fillRect/>
                      </a:stretch>
                    </p:blipFill>
                    <p:spPr>
                      <a:xfrm>
                        <a:off x="2555875" y="4221163"/>
                        <a:ext cx="471488" cy="8382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idx="1"/>
          </p:nvPr>
        </p:nvSpPr>
        <p:spPr>
          <a:xfrm>
            <a:off x="762000" y="1371600"/>
            <a:ext cx="7772400" cy="4611688"/>
          </a:xfrm>
        </p:spPr>
        <p:txBody>
          <a:bodyPr vert="horz" wrap="square" lIns="91440" tIns="45720" rIns="91440" bIns="45720" anchor="t"/>
          <a:lstStyle/>
          <a:p>
            <a:pPr marL="609600" indent="-609600" eaLnBrk="1" hangingPunct="1">
              <a:lnSpc>
                <a:spcPct val="90000"/>
              </a:lnSpc>
              <a:buNone/>
            </a:pPr>
            <a:r>
              <a:rPr lang="en-US" altLang="zh-TW" sz="2400" dirty="0">
                <a:solidFill>
                  <a:schemeClr val="folHlink"/>
                </a:solidFill>
                <a:ea typeface="PMingLiU" panose="02020500000000000000" pitchFamily="18" charset="-120"/>
              </a:rPr>
              <a:t>3.</a:t>
            </a:r>
            <a:r>
              <a:rPr lang="en-US" altLang="zh-TW" sz="2400" dirty="0">
                <a:ea typeface="PMingLiU" panose="02020500000000000000" pitchFamily="18" charset="-120"/>
              </a:rPr>
              <a:t> </a:t>
            </a:r>
            <a:r>
              <a:rPr lang="zh-CN" altLang="en-US" sz="2400" dirty="0"/>
              <a:t>总长度</a:t>
            </a:r>
            <a:endParaRPr lang="zh-TW" altLang="en-US" sz="2400" dirty="0">
              <a:ea typeface="PMingLiU" panose="02020500000000000000" pitchFamily="18" charset="-120"/>
            </a:endParaRPr>
          </a:p>
          <a:p>
            <a:pPr marL="609600" indent="-609600" eaLnBrk="1" hangingPunct="1">
              <a:lnSpc>
                <a:spcPct val="90000"/>
              </a:lnSpc>
              <a:buNone/>
            </a:pPr>
            <a:r>
              <a:rPr lang="en-US" altLang="zh-TW" sz="2400" dirty="0">
                <a:ea typeface="PMingLiU" panose="02020500000000000000" pitchFamily="18" charset="-120"/>
              </a:rPr>
              <a:t>	M= x</a:t>
            </a:r>
            <a:r>
              <a:rPr lang="en-US" altLang="zh-TW" sz="2400" baseline="-30000" dirty="0">
                <a:ea typeface="PMingLiU" panose="02020500000000000000" pitchFamily="18" charset="-120"/>
              </a:rPr>
              <a:t>1</a:t>
            </a:r>
            <a:r>
              <a:rPr lang="en-US" altLang="zh-TW" sz="2400" dirty="0">
                <a:ea typeface="PMingLiU" panose="02020500000000000000" pitchFamily="18" charset="-120"/>
              </a:rPr>
              <a:t>(d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1) + x</a:t>
            </a:r>
            <a:r>
              <a:rPr lang="en-US" altLang="zh-TW" sz="2400" baseline="-30000" dirty="0">
                <a:ea typeface="PMingLiU" panose="02020500000000000000" pitchFamily="18" charset="-120"/>
              </a:rPr>
              <a:t>2</a:t>
            </a:r>
            <a:r>
              <a:rPr lang="en-US" altLang="zh-TW" sz="2400" dirty="0">
                <a:ea typeface="PMingLiU" panose="02020500000000000000" pitchFamily="18" charset="-120"/>
              </a:rPr>
              <a:t>d</a:t>
            </a:r>
            <a:endParaRPr lang="en-US" altLang="zh-TW" sz="2400" dirty="0">
              <a:ea typeface="PMingLiU" panose="02020500000000000000" pitchFamily="18" charset="-120"/>
            </a:endParaRPr>
          </a:p>
          <a:p>
            <a:pPr marL="609600" indent="-609600" eaLnBrk="1" hangingPunct="1">
              <a:lnSpc>
                <a:spcPct val="90000"/>
              </a:lnSpc>
              <a:buNone/>
            </a:pPr>
            <a:r>
              <a:rPr lang="en-US" altLang="zh-TW" sz="2400" dirty="0">
                <a:ea typeface="PMingLiU" panose="02020500000000000000" pitchFamily="18" charset="-120"/>
              </a:rPr>
              <a:t>	  = (2</a:t>
            </a:r>
            <a:r>
              <a:rPr lang="en-US" altLang="zh-TW" sz="2400" baseline="30000" dirty="0">
                <a:ea typeface="PMingLiU" panose="02020500000000000000" pitchFamily="18" charset="-120"/>
              </a:rPr>
              <a:t>d</a:t>
            </a:r>
            <a:r>
              <a:rPr lang="en-US" altLang="zh-TW" sz="2400" dirty="0">
                <a:ea typeface="PMingLiU" panose="02020500000000000000" pitchFamily="18" charset="-120"/>
              </a:rPr>
              <a:t>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1)(d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1) + 2(c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2</a:t>
            </a:r>
            <a:r>
              <a:rPr lang="en-US" altLang="zh-TW" sz="2400" baseline="30000" dirty="0">
                <a:ea typeface="PMingLiU" panose="02020500000000000000" pitchFamily="18" charset="-120"/>
              </a:rPr>
              <a:t>d-1</a:t>
            </a:r>
            <a:r>
              <a:rPr lang="en-US" altLang="zh-TW" sz="2400" dirty="0">
                <a:ea typeface="PMingLiU" panose="02020500000000000000" pitchFamily="18" charset="-120"/>
              </a:rPr>
              <a:t>)d</a:t>
            </a:r>
            <a:endParaRPr lang="en-US" altLang="zh-TW" sz="2400" dirty="0">
              <a:ea typeface="PMingLiU" panose="02020500000000000000" pitchFamily="18" charset="-120"/>
            </a:endParaRPr>
          </a:p>
          <a:p>
            <a:pPr marL="609600" indent="-609600" eaLnBrk="1" hangingPunct="1">
              <a:lnSpc>
                <a:spcPct val="90000"/>
              </a:lnSpc>
              <a:buNone/>
            </a:pPr>
            <a:r>
              <a:rPr lang="en-US" altLang="zh-TW" sz="2400" dirty="0">
                <a:ea typeface="PMingLiU" panose="02020500000000000000" pitchFamily="18" charset="-120"/>
              </a:rPr>
              <a:t>	  = c(d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1) + 2(c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2</a:t>
            </a:r>
            <a:r>
              <a:rPr lang="en-US" altLang="zh-TW" sz="2400" baseline="30000" dirty="0">
                <a:ea typeface="PMingLiU" panose="02020500000000000000" pitchFamily="18" charset="-120"/>
              </a:rPr>
              <a:t>d-1</a:t>
            </a:r>
            <a:r>
              <a:rPr lang="en-US" altLang="zh-TW" sz="2400" dirty="0">
                <a:ea typeface="PMingLiU" panose="02020500000000000000" pitchFamily="18" charset="-120"/>
              </a:rPr>
              <a:t>),  d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1 =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log c</a:t>
            </a:r>
            <a:r>
              <a:rPr lang="en-US" altLang="zh-TW" sz="2400" dirty="0">
                <a:ea typeface="PMingLiU" panose="02020500000000000000" pitchFamily="18" charset="-120"/>
                <a:sym typeface="Symbol" panose="05050102010706020507" pitchFamily="18" charset="2"/>
              </a:rPr>
              <a:t></a:t>
            </a:r>
            <a:endParaRPr lang="en-US" altLang="zh-TW" sz="2400" dirty="0">
              <a:ea typeface="PMingLiU" panose="02020500000000000000" pitchFamily="18" charset="-120"/>
            </a:endParaRPr>
          </a:p>
          <a:p>
            <a:pPr marL="609600" indent="-609600" eaLnBrk="1" hangingPunct="1">
              <a:lnSpc>
                <a:spcPct val="90000"/>
              </a:lnSpc>
              <a:buNone/>
            </a:pPr>
            <a:r>
              <a:rPr lang="en-US" altLang="zh-TW" sz="2400" dirty="0">
                <a:ea typeface="PMingLiU" panose="02020500000000000000" pitchFamily="18" charset="-120"/>
              </a:rPr>
              <a:t>     	  = c</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log c</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+ 2(c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2</a:t>
            </a:r>
            <a:r>
              <a:rPr lang="en-US" altLang="zh-TW" sz="2400" baseline="30000" dirty="0">
                <a:ea typeface="PMingLiU" panose="02020500000000000000" pitchFamily="18" charset="-120"/>
                <a:sym typeface="Symbol" panose="05050102010706020507" pitchFamily="18" charset="2"/>
              </a:rPr>
              <a:t></a:t>
            </a:r>
            <a:r>
              <a:rPr lang="en-US" altLang="zh-TW" sz="2400" baseline="30000" dirty="0">
                <a:ea typeface="PMingLiU" panose="02020500000000000000" pitchFamily="18" charset="-120"/>
              </a:rPr>
              <a:t>log c</a:t>
            </a:r>
            <a:r>
              <a:rPr lang="en-US" altLang="zh-TW" sz="2400" baseline="300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a:t>
            </a:r>
            <a:endParaRPr lang="en-US" altLang="zh-TW" sz="2400" dirty="0">
              <a:solidFill>
                <a:schemeClr val="folHlink"/>
              </a:solidFill>
              <a:ea typeface="PMingLiU" panose="02020500000000000000" pitchFamily="18" charset="-120"/>
            </a:endParaRPr>
          </a:p>
          <a:p>
            <a:pPr marL="609600" indent="-609600" eaLnBrk="1" hangingPunct="1">
              <a:lnSpc>
                <a:spcPct val="90000"/>
              </a:lnSpc>
              <a:buNone/>
            </a:pPr>
            <a:r>
              <a:rPr lang="en-US" altLang="zh-TW" sz="2400" dirty="0">
                <a:solidFill>
                  <a:schemeClr val="folHlink"/>
                </a:solidFill>
                <a:ea typeface="PMingLiU" panose="02020500000000000000" pitchFamily="18" charset="-120"/>
              </a:rPr>
              <a:t>4. </a:t>
            </a:r>
            <a:r>
              <a:rPr lang="en-US" altLang="zh-TW" sz="2400" dirty="0">
                <a:ea typeface="PMingLiU" panose="02020500000000000000" pitchFamily="18" charset="-120"/>
              </a:rPr>
              <a:t>c = n!</a:t>
            </a:r>
            <a:endParaRPr lang="en-US" altLang="zh-TW" sz="2400" dirty="0">
              <a:ea typeface="PMingLiU" panose="02020500000000000000" pitchFamily="18" charset="-120"/>
            </a:endParaRPr>
          </a:p>
          <a:p>
            <a:pPr marL="609600" indent="-609600" eaLnBrk="1" hangingPunct="1">
              <a:lnSpc>
                <a:spcPct val="90000"/>
              </a:lnSpc>
              <a:buNone/>
            </a:pPr>
            <a:r>
              <a:rPr lang="en-US" altLang="zh-TW" sz="2400" dirty="0">
                <a:ea typeface="PMingLiU" panose="02020500000000000000" pitchFamily="18" charset="-120"/>
              </a:rPr>
              <a:t>	M = n!</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log n!</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+ 2(n!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2</a:t>
            </a:r>
            <a:r>
              <a:rPr lang="en-US" altLang="zh-TW" sz="2400" baseline="30000" dirty="0">
                <a:ea typeface="PMingLiU" panose="02020500000000000000" pitchFamily="18" charset="-120"/>
                <a:sym typeface="Symbol" panose="05050102010706020507" pitchFamily="18" charset="2"/>
              </a:rPr>
              <a:t></a:t>
            </a:r>
            <a:r>
              <a:rPr lang="en-US" altLang="zh-TW" sz="2400" baseline="30000" dirty="0">
                <a:ea typeface="PMingLiU" panose="02020500000000000000" pitchFamily="18" charset="-120"/>
              </a:rPr>
              <a:t>log n!</a:t>
            </a:r>
            <a:r>
              <a:rPr lang="en-US" altLang="zh-TW" sz="2400" baseline="300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a:t>
            </a:r>
            <a:endParaRPr lang="en-US" altLang="zh-TW" sz="2400" dirty="0">
              <a:ea typeface="PMingLiU" panose="02020500000000000000" pitchFamily="18" charset="-120"/>
            </a:endParaRPr>
          </a:p>
          <a:p>
            <a:pPr marL="609600" indent="-609600" eaLnBrk="1" hangingPunct="1">
              <a:lnSpc>
                <a:spcPct val="90000"/>
              </a:lnSpc>
              <a:buNone/>
            </a:pPr>
            <a:r>
              <a:rPr lang="en-US" altLang="zh-TW" sz="2400" dirty="0">
                <a:ea typeface="PMingLiU" panose="02020500000000000000" pitchFamily="18" charset="-120"/>
              </a:rPr>
              <a:t>	M/n! =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log n!</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+ 2</a:t>
            </a:r>
            <a:endParaRPr lang="en-US" altLang="zh-TW" sz="2400" dirty="0">
              <a:ea typeface="PMingLiU" panose="02020500000000000000" pitchFamily="18" charset="-120"/>
            </a:endParaRPr>
          </a:p>
          <a:p>
            <a:pPr marL="609600" indent="-609600" eaLnBrk="1" hangingPunct="1">
              <a:lnSpc>
                <a:spcPct val="90000"/>
              </a:lnSpc>
              <a:buNone/>
            </a:pPr>
            <a:r>
              <a:rPr lang="en-US" altLang="zh-TW" sz="2400" dirty="0">
                <a:ea typeface="PMingLiU" panose="02020500000000000000" pitchFamily="18" charset="-120"/>
              </a:rPr>
              <a:t>	        =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log n!</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 c,  0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c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1</a:t>
            </a:r>
            <a:endParaRPr lang="en-US" altLang="zh-TW" sz="2400" dirty="0">
              <a:ea typeface="PMingLiU" panose="02020500000000000000" pitchFamily="18" charset="-120"/>
            </a:endParaRPr>
          </a:p>
          <a:p>
            <a:pPr marL="609600" indent="-609600" eaLnBrk="1" hangingPunct="1">
              <a:lnSpc>
                <a:spcPct val="90000"/>
              </a:lnSpc>
              <a:buNone/>
            </a:pPr>
            <a:r>
              <a:rPr lang="en-US" altLang="zh-TW" sz="2400" dirty="0">
                <a:ea typeface="PMingLiU" panose="02020500000000000000" pitchFamily="18" charset="-120"/>
              </a:rPr>
              <a:t>	        =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(n log n)</a:t>
            </a:r>
            <a:endParaRPr lang="en-US" altLang="zh-TW" sz="2800" u="sng" dirty="0">
              <a:solidFill>
                <a:schemeClr val="hlink"/>
              </a:solidFill>
              <a:ea typeface="PMingLiU" panose="02020500000000000000" pitchFamily="18" charset="-120"/>
            </a:endParaRPr>
          </a:p>
          <a:p>
            <a:pPr marL="609600" indent="-609600" algn="just" eaLnBrk="1" hangingPunct="1">
              <a:lnSpc>
                <a:spcPct val="90000"/>
              </a:lnSpc>
              <a:buNone/>
            </a:pPr>
            <a:r>
              <a:rPr lang="zh-CN" altLang="en-US" sz="2800" u="sng" dirty="0">
                <a:solidFill>
                  <a:schemeClr val="accent2"/>
                </a:solidFill>
                <a:cs typeface="Times New Roman" panose="02020603050405020304" pitchFamily="18" charset="0"/>
              </a:rPr>
              <a:t>平均情况下排序的下界是</a:t>
            </a:r>
            <a:r>
              <a:rPr lang="en-US" altLang="zh-TW" sz="2800" u="sng" dirty="0">
                <a:solidFill>
                  <a:schemeClr val="accent2"/>
                </a:solidFill>
                <a:ea typeface="PMingLiU" panose="02020500000000000000" pitchFamily="18" charset="-120"/>
              </a:rPr>
              <a:t>: </a:t>
            </a:r>
            <a:r>
              <a:rPr lang="en-US" altLang="zh-TW" sz="2800" u="sng" dirty="0">
                <a:solidFill>
                  <a:schemeClr val="accent2"/>
                </a:solidFill>
                <a:ea typeface="PMingLiU" panose="02020500000000000000" pitchFamily="18" charset="-120"/>
                <a:sym typeface="Symbol" panose="05050102010706020507" pitchFamily="18" charset="2"/>
              </a:rPr>
              <a:t></a:t>
            </a:r>
            <a:r>
              <a:rPr lang="en-US" altLang="zh-TW" sz="2800" u="sng" dirty="0">
                <a:solidFill>
                  <a:schemeClr val="accent2"/>
                </a:solidFill>
                <a:ea typeface="PMingLiU" panose="02020500000000000000" pitchFamily="18" charset="-120"/>
              </a:rPr>
              <a:t>(n log n)</a:t>
            </a:r>
            <a:endParaRPr lang="en-US" altLang="zh-TW" sz="2800" u="sng" dirty="0">
              <a:solidFill>
                <a:schemeClr val="accent2"/>
              </a:solidFill>
              <a:ea typeface="PMingLiU" panose="02020500000000000000" pitchFamily="18" charset="-12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ChangeArrowheads="1"/>
          </p:cNvSpPr>
          <p:nvPr/>
        </p:nvSpPr>
        <p:spPr bwMode="auto">
          <a:xfrm>
            <a:off x="179388" y="188913"/>
            <a:ext cx="8964613"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gn="l">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90600" indent="-53340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52600" indent="-3810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09800" indent="-3810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67000" indent="-3810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124200" indent="-3810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81400" indent="-3810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38600" indent="-3810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609600" marR="0" lvl="0" indent="-60960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逐步扩大记录有序序列长度的方法有下列几类：</a:t>
            </a:r>
            <a:endPar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609600" marR="0" lvl="0" indent="-609600" algn="l" defTabSz="914400" rtl="0" eaLnBrk="1" fontAlgn="base" latinLnBrk="0" hangingPunct="1">
              <a:lnSpc>
                <a:spcPct val="100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插入类</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将无序子序列中的一个或几个记录</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a:ea typeface="华文行楷" panose="02010800040101010101" pitchFamily="2" charset="-122"/>
                <a:cs typeface="+mn-cs"/>
              </a:rPr>
              <a:t>“</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插入</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a:ea typeface="华文行楷" panose="02010800040101010101" pitchFamily="2" charset="-122"/>
                <a:cs typeface="+mn-cs"/>
              </a:rPr>
              <a:t>”</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到有序序列中，从而增加记录的有序子序列的长度</a:t>
            </a:r>
            <a:endPar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609600" marR="0" lvl="0" indent="-609600" algn="l" defTabSz="914400" rtl="0" eaLnBrk="1" fontAlgn="base" latinLnBrk="0" hangingPunct="1">
              <a:lnSpc>
                <a:spcPct val="100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选择类 </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从记录的无序子序列中</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a:ea typeface="华文行楷" panose="02010800040101010101" pitchFamily="2" charset="-122"/>
                <a:cs typeface="+mn-cs"/>
              </a:rPr>
              <a:t>“</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选择</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a:ea typeface="华文行楷" panose="02010800040101010101" pitchFamily="2" charset="-122"/>
                <a:cs typeface="+mn-cs"/>
              </a:rPr>
              <a:t>”</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关键字最小或最大的记录，并将它加入到有序子序列中，以此方法增加记录的有序子序列的长度</a:t>
            </a:r>
            <a:endPar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609600" marR="0" lvl="0" indent="-609600" algn="l" defTabSz="914400" rtl="0" eaLnBrk="1" fontAlgn="base" latinLnBrk="0" hangingPunct="1">
              <a:lnSpc>
                <a:spcPct val="100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交换类</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通过</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a:ea typeface="华文行楷" panose="02010800040101010101" pitchFamily="2" charset="-122"/>
                <a:cs typeface="+mn-cs"/>
              </a:rPr>
              <a:t>“</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交换</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a:ea typeface="华文行楷" panose="02010800040101010101" pitchFamily="2" charset="-122"/>
                <a:cs typeface="+mn-cs"/>
              </a:rPr>
              <a:t>”</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无序序列中的记录从而得到其中关键字最小或最大的记录，并将它加入到有序子序列中，以此方法增加记录的有序子序列的长度</a:t>
            </a:r>
            <a:endPar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609600" marR="0" lvl="0" indent="-609600" algn="l" defTabSz="914400" rtl="0" eaLnBrk="1" fontAlgn="base" latinLnBrk="0" hangingPunct="1">
              <a:lnSpc>
                <a:spcPct val="100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归并类 </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通过</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a:ea typeface="华文行楷" panose="02010800040101010101" pitchFamily="2" charset="-122"/>
                <a:cs typeface="+mn-cs"/>
              </a:rPr>
              <a:t>“</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归并</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a:ea typeface="华文行楷" panose="02010800040101010101" pitchFamily="2" charset="-122"/>
                <a:cs typeface="+mn-cs"/>
              </a:rPr>
              <a:t>”</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两个或两个以上的记录有序子序列，逐步增加记录有序序列的长度</a:t>
            </a:r>
            <a:endPar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609600" marR="0" lvl="0" indent="-609600" algn="l" defTabSz="914400" rtl="0" eaLnBrk="1" fontAlgn="base" latinLnBrk="0" hangingPunct="1">
              <a:lnSpc>
                <a:spcPct val="100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其它方法</a:t>
            </a:r>
            <a:endParaRPr kumimoji="1" lang="zh-CN" altLang="en-US" sz="28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1403350" y="765175"/>
            <a:ext cx="7632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3.2 Divide-and-Conquer </a:t>
            </a:r>
            <a:r>
              <a:rPr kumimoji="1" lang="zh-CN" altLang="en-US" sz="44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技术</a:t>
            </a:r>
            <a:endParaRPr kumimoji="1" lang="zh-CN" altLang="en-US" sz="44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pic>
        <p:nvPicPr>
          <p:cNvPr id="50180" name="Picture 4" descr="BD21313_"/>
          <p:cNvPicPr>
            <a:picLocks noChangeAspect="1"/>
          </p:cNvPicPr>
          <p:nvPr/>
        </p:nvPicPr>
        <p:blipFill>
          <a:blip r:embed="rId1"/>
          <a:stretch>
            <a:fillRect/>
          </a:stretch>
        </p:blipFill>
        <p:spPr>
          <a:xfrm>
            <a:off x="3455988" y="1412875"/>
            <a:ext cx="5688012" cy="131763"/>
          </a:xfrm>
          <a:prstGeom prst="rect">
            <a:avLst/>
          </a:prstGeom>
          <a:noFill/>
          <a:ln w="9525">
            <a:noFill/>
          </a:ln>
        </p:spPr>
      </p:pic>
      <p:sp>
        <p:nvSpPr>
          <p:cNvPr id="72709" name="Rectangle 5"/>
          <p:cNvSpPr>
            <a:spLocks noChangeArrowheads="1"/>
          </p:cNvSpPr>
          <p:nvPr/>
        </p:nvSpPr>
        <p:spPr bwMode="auto">
          <a:xfrm>
            <a:off x="900113" y="2276475"/>
            <a:ext cx="7766050"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marL="342900" indent="-34290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1"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ctr" defTabSz="914400" rtl="0" eaLnBrk="1" fontAlgn="base" latinLnBrk="0" hangingPunct="1">
              <a:lnSpc>
                <a:spcPct val="100000"/>
              </a:lnSpc>
              <a:spcBef>
                <a:spcPct val="20000"/>
              </a:spcBef>
              <a:spcAft>
                <a:spcPct val="0"/>
              </a:spcAft>
              <a:buClrTx/>
              <a:buSzTx/>
              <a:buFontTx/>
              <a:buChar char="•"/>
              <a:defRPr/>
            </a:pPr>
            <a:r>
              <a:rPr kumimoji="1" lang="en-US" altLang="zh-CN" sz="36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Monotype Corsiva" panose="03010101010201010101" pitchFamily="66" charset="0"/>
                <a:ea typeface="华文行楷" panose="02010800040101010101" pitchFamily="2" charset="-122"/>
                <a:cs typeface="+mn-cs"/>
              </a:rPr>
              <a:t>Divide-and-Conquer</a:t>
            </a:r>
            <a:r>
              <a:rPr kumimoji="1" lang="zh-CN" altLang="en-US" sz="36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算法的设计</a:t>
            </a:r>
            <a:endParaRPr kumimoji="1" lang="zh-CN" altLang="en-US" sz="36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342900" marR="0" lvl="0" indent="-342900" algn="ctr" defTabSz="914400" rtl="0" eaLnBrk="1" fontAlgn="base" latinLnBrk="0" hangingPunct="1">
              <a:lnSpc>
                <a:spcPct val="100000"/>
              </a:lnSpc>
              <a:spcBef>
                <a:spcPct val="20000"/>
              </a:spcBef>
              <a:spcAft>
                <a:spcPct val="0"/>
              </a:spcAft>
              <a:buClrTx/>
              <a:buSzTx/>
              <a:buFontTx/>
              <a:buChar char="•"/>
              <a:defRPr/>
            </a:pPr>
            <a:r>
              <a:rPr kumimoji="1" lang="en-US" altLang="zh-CN" sz="36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Monotype Corsiva" panose="03010101010201010101" pitchFamily="66" charset="0"/>
                <a:ea typeface="华文行楷" panose="02010800040101010101" pitchFamily="2" charset="-122"/>
                <a:cs typeface="+mn-cs"/>
              </a:rPr>
              <a:t>Divide-and-Conquer</a:t>
            </a:r>
            <a:r>
              <a:rPr kumimoji="1" lang="zh-CN" altLang="en-US" sz="36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算法的分析</a:t>
            </a:r>
            <a:r>
              <a:rPr kumimoji="1" lang="zh-CN" altLang="en-US"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仿宋_GB2312" pitchFamily="49" charset="-122"/>
                <a:ea typeface="仿宋_GB2312" pitchFamily="49" charset="-122"/>
                <a:cs typeface="+mn-cs"/>
              </a:rPr>
              <a:t> </a:t>
            </a:r>
            <a:endParaRPr kumimoji="1" lang="zh-CN" altLang="en-US"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仿宋_GB2312" pitchFamily="49" charset="-122"/>
              <a:ea typeface="仿宋_GB2312"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DOC_GUID" val="{147c6a30-72bd-4739-b81d-1fa51c52c7e8}"/>
</p:tagLst>
</file>

<file path=ppt/theme/theme1.xml><?xml version="1.0" encoding="utf-8"?>
<a:theme xmlns:a="http://schemas.openxmlformats.org/drawingml/2006/main" name="量质融合大数据管理">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量质融合大数据管理">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ch6</Template>
  <TotalTime>0</TotalTime>
  <Words>12635</Words>
  <Application>WPS 演示</Application>
  <PresentationFormat>全屏显示(4:3)</PresentationFormat>
  <Paragraphs>1029</Paragraphs>
  <Slides>79</Slides>
  <Notes>75</Notes>
  <HiddenSlides>0</HiddenSlides>
  <MMClips>3</MMClips>
  <ScaleCrop>false</ScaleCrop>
  <HeadingPairs>
    <vt:vector size="8" baseType="variant">
      <vt:variant>
        <vt:lpstr>已用的字体</vt:lpstr>
      </vt:variant>
      <vt:variant>
        <vt:i4>29</vt:i4>
      </vt:variant>
      <vt:variant>
        <vt:lpstr>主题</vt:lpstr>
      </vt:variant>
      <vt:variant>
        <vt:i4>6</vt:i4>
      </vt:variant>
      <vt:variant>
        <vt:lpstr>嵌入 OLE 服务器</vt:lpstr>
      </vt:variant>
      <vt:variant>
        <vt:i4>20</vt:i4>
      </vt:variant>
      <vt:variant>
        <vt:lpstr>幻灯片标题</vt:lpstr>
      </vt:variant>
      <vt:variant>
        <vt:i4>79</vt:i4>
      </vt:variant>
    </vt:vector>
  </HeadingPairs>
  <TitlesOfParts>
    <vt:vector size="134" baseType="lpstr">
      <vt:lpstr>Arial</vt:lpstr>
      <vt:lpstr>宋体</vt:lpstr>
      <vt:lpstr>Wingdings</vt:lpstr>
      <vt:lpstr>Times New Roman</vt:lpstr>
      <vt:lpstr>Calibri</vt:lpstr>
      <vt:lpstr>方正姚体</vt:lpstr>
      <vt:lpstr>Arial</vt:lpstr>
      <vt:lpstr>华文琥珀</vt:lpstr>
      <vt:lpstr>华文行楷</vt:lpstr>
      <vt:lpstr>Times New Roman</vt:lpstr>
      <vt:lpstr>楷体_GB2312</vt:lpstr>
      <vt:lpstr>Monotype Corsiva</vt:lpstr>
      <vt:lpstr>仿宋_GB2312</vt:lpstr>
      <vt:lpstr>仿宋</vt:lpstr>
      <vt:lpstr>新宋体</vt:lpstr>
      <vt:lpstr>微软雅黑</vt:lpstr>
      <vt:lpstr>Arial Unicode MS</vt:lpstr>
      <vt:lpstr>Symbol</vt:lpstr>
      <vt:lpstr>华文隶书</vt:lpstr>
      <vt:lpstr>华文细黑</vt:lpstr>
      <vt:lpstr>Comic Sans MS</vt:lpstr>
      <vt:lpstr>PMingLiU</vt:lpstr>
      <vt:lpstr>PMingLiU-ExtB</vt:lpstr>
      <vt:lpstr>黑体</vt:lpstr>
      <vt:lpstr>Tahoma</vt:lpstr>
      <vt:lpstr>cmmi10</vt:lpstr>
      <vt:lpstr>cmmi7</vt:lpstr>
      <vt:lpstr>PMingLiU</vt:lpstr>
      <vt:lpstr>Segoe Print</vt:lpstr>
      <vt:lpstr>量质融合大数据管理</vt:lpstr>
      <vt:lpstr>Office 主题</vt:lpstr>
      <vt:lpstr>1_Office 主题</vt:lpstr>
      <vt:lpstr>2_Office 主题</vt:lpstr>
      <vt:lpstr>3_Office 主题</vt:lpstr>
      <vt:lpstr>1_量质融合大数据管理</vt:lpstr>
      <vt:lpstr>Word.Document.8</vt:lpstr>
      <vt:lpstr>Word.Document.8</vt:lpstr>
      <vt:lpstr>Word.Document.8</vt:lpstr>
      <vt:lpstr>Word.Document.8</vt:lpstr>
      <vt:lpstr>Word.Document.8</vt:lpstr>
      <vt:lpstr>Word.Document.8</vt:lpstr>
      <vt:lpstr>Word.Document.8</vt:lpstr>
      <vt:lpstr>Word.Document.8</vt:lpstr>
      <vt:lpstr>Equation.KSEE3</vt:lpstr>
      <vt:lpstr>Equation.3</vt:lpstr>
      <vt:lpstr>Equation.3</vt:lpstr>
      <vt:lpstr>Equation.2</vt:lpstr>
      <vt:lpstr>MSDraw</vt:lpstr>
      <vt:lpstr>MSDraw</vt:lpstr>
      <vt:lpstr>Equation.3</vt:lpstr>
      <vt:lpstr>Equation.3</vt:lpstr>
      <vt:lpstr>Equation.3</vt:lpstr>
      <vt:lpstr>Equation.3</vt:lpstr>
      <vt:lpstr>Equation.3</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第一步:   分组，每组5个数                     最后一组可能少于5个数</vt:lpstr>
      <vt:lpstr>第二步:  将每组数分别用InsertionSort排序                     选出每组元素的中位数</vt:lpstr>
      <vt:lpstr>第三步: 递归调用算法求得这些中位数的中位数(MoM) </vt:lpstr>
      <vt:lpstr>第四步:用 MoM完成划分</vt:lpstr>
      <vt:lpstr>第五步:递归</vt:lpstr>
      <vt:lpstr>PowerPoint 演示文稿</vt:lpstr>
      <vt:lpstr>PowerPoint 演示文稿</vt:lpstr>
      <vt:lpstr>观察第五步的处理过程</vt:lpstr>
      <vt:lpstr>第五步至少删除了 3n/10个数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3.5 排序问题的下界</vt:lpstr>
      <vt:lpstr>PowerPoint 演示文稿</vt:lpstr>
      <vt:lpstr>    </vt:lpstr>
      <vt:lpstr>直接插入排序</vt:lpstr>
      <vt:lpstr>直接插入排序的决策树</vt:lpstr>
      <vt:lpstr>冒泡排序的决策树</vt:lpstr>
      <vt:lpstr>排序的下界</vt:lpstr>
      <vt:lpstr>方法 1:</vt:lpstr>
      <vt:lpstr>方法2: </vt:lpstr>
      <vt:lpstr>排序的平均情况下界</vt:lpstr>
      <vt:lpstr>PowerPoint 演示文稿</vt:lpstr>
      <vt:lpstr>计算最小路径长度和</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gaohong</dc:creator>
  <cp:lastModifiedBy>大宇哥</cp:lastModifiedBy>
  <cp:revision>524</cp:revision>
  <dcterms:created xsi:type="dcterms:W3CDTF">2003-01-11T17:12:00Z</dcterms:created>
  <dcterms:modified xsi:type="dcterms:W3CDTF">2021-09-12T14:42:27Z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45059EA4913A486C8DE32A5C6A109F82</vt:lpwstr>
  </property>
</Properties>
</file>