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tiff" ContentType="image/tiff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5" r:id="rId3"/>
    <p:sldMasterId id="2147483677" r:id="rId4"/>
    <p:sldMasterId id="2147483689" r:id="rId5"/>
    <p:sldMasterId id="2147483701" r:id="rId6"/>
    <p:sldMasterId id="2147483713" r:id="rId7"/>
    <p:sldMasterId id="2147483725" r:id="rId8"/>
    <p:sldMasterId id="2147483737" r:id="rId9"/>
    <p:sldMasterId id="2147483749" r:id="rId10"/>
    <p:sldMasterId id="2147483761" r:id="rId11"/>
    <p:sldMasterId id="2147483773" r:id="rId12"/>
  </p:sldMasterIdLst>
  <p:notesMasterIdLst>
    <p:notesMasterId r:id="rId15"/>
  </p:notesMasterIdLst>
  <p:sldIdLst>
    <p:sldId id="256" r:id="rId13"/>
    <p:sldId id="460" r:id="rId14"/>
    <p:sldId id="461" r:id="rId16"/>
    <p:sldId id="462" r:id="rId17"/>
    <p:sldId id="463" r:id="rId18"/>
    <p:sldId id="258" r:id="rId19"/>
    <p:sldId id="299" r:id="rId20"/>
    <p:sldId id="300" r:id="rId21"/>
    <p:sldId id="301" r:id="rId22"/>
    <p:sldId id="302" r:id="rId23"/>
    <p:sldId id="298" r:id="rId24"/>
    <p:sldId id="304" r:id="rId25"/>
    <p:sldId id="305" r:id="rId26"/>
    <p:sldId id="306" r:id="rId27"/>
    <p:sldId id="307" r:id="rId28"/>
    <p:sldId id="308" r:id="rId29"/>
    <p:sldId id="309" r:id="rId30"/>
    <p:sldId id="310" r:id="rId31"/>
    <p:sldId id="311" r:id="rId32"/>
    <p:sldId id="312" r:id="rId33"/>
    <p:sldId id="313" r:id="rId34"/>
    <p:sldId id="314" r:id="rId35"/>
    <p:sldId id="315" r:id="rId36"/>
    <p:sldId id="316" r:id="rId37"/>
    <p:sldId id="317" r:id="rId38"/>
    <p:sldId id="464" r:id="rId39"/>
    <p:sldId id="465" r:id="rId40"/>
    <p:sldId id="318" r:id="rId41"/>
    <p:sldId id="297" r:id="rId42"/>
    <p:sldId id="536" r:id="rId43"/>
    <p:sldId id="537" r:id="rId44"/>
    <p:sldId id="319" r:id="rId45"/>
    <p:sldId id="320" r:id="rId46"/>
    <p:sldId id="321" r:id="rId47"/>
    <p:sldId id="322" r:id="rId48"/>
    <p:sldId id="323" r:id="rId49"/>
    <p:sldId id="324" r:id="rId50"/>
    <p:sldId id="325" r:id="rId51"/>
    <p:sldId id="326" r:id="rId52"/>
    <p:sldId id="327" r:id="rId53"/>
    <p:sldId id="328" r:id="rId54"/>
    <p:sldId id="329" r:id="rId55"/>
    <p:sldId id="330" r:id="rId56"/>
    <p:sldId id="331" r:id="rId57"/>
    <p:sldId id="332" r:id="rId58"/>
    <p:sldId id="333" r:id="rId59"/>
    <p:sldId id="371" r:id="rId60"/>
    <p:sldId id="372" r:id="rId61"/>
    <p:sldId id="373" r:id="rId62"/>
    <p:sldId id="374" r:id="rId63"/>
    <p:sldId id="375" r:id="rId64"/>
    <p:sldId id="376" r:id="rId65"/>
    <p:sldId id="377" r:id="rId66"/>
    <p:sldId id="378" r:id="rId67"/>
    <p:sldId id="379" r:id="rId68"/>
    <p:sldId id="380" r:id="rId69"/>
    <p:sldId id="334" r:id="rId70"/>
    <p:sldId id="336" r:id="rId71"/>
    <p:sldId id="337" r:id="rId72"/>
    <p:sldId id="338" r:id="rId73"/>
    <p:sldId id="339" r:id="rId74"/>
    <p:sldId id="340" r:id="rId75"/>
    <p:sldId id="341" r:id="rId76"/>
    <p:sldId id="342" r:id="rId77"/>
    <p:sldId id="343" r:id="rId78"/>
    <p:sldId id="344" r:id="rId79"/>
    <p:sldId id="446" r:id="rId80"/>
    <p:sldId id="448" r:id="rId81"/>
    <p:sldId id="357" r:id="rId82"/>
    <p:sldId id="345" r:id="rId83"/>
    <p:sldId id="346" r:id="rId84"/>
    <p:sldId id="347" r:id="rId85"/>
    <p:sldId id="348" r:id="rId86"/>
    <p:sldId id="349" r:id="rId87"/>
    <p:sldId id="350" r:id="rId88"/>
    <p:sldId id="351" r:id="rId89"/>
    <p:sldId id="352" r:id="rId90"/>
    <p:sldId id="353" r:id="rId91"/>
    <p:sldId id="355" r:id="rId92"/>
    <p:sldId id="546" r:id="rId93"/>
    <p:sldId id="548" r:id="rId94"/>
    <p:sldId id="547" r:id="rId95"/>
    <p:sldId id="549" r:id="rId96"/>
    <p:sldId id="557" r:id="rId97"/>
    <p:sldId id="551" r:id="rId98"/>
    <p:sldId id="553" r:id="rId99"/>
    <p:sldId id="555" r:id="rId100"/>
    <p:sldId id="558" r:id="rId101"/>
  </p:sldIdLst>
  <p:sldSz cx="9144000" cy="6858000" type="screen4x3"/>
  <p:notesSz cx="6858000" cy="9144000"/>
  <p:custDataLst>
    <p:tags r:id="rId10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56"/>
    <p:restoredTop sz="68933" autoAdjust="0"/>
  </p:normalViewPr>
  <p:slideViewPr>
    <p:cSldViewPr>
      <p:cViewPr varScale="1">
        <p:scale>
          <a:sx n="79" d="100"/>
          <a:sy n="79" d="100"/>
        </p:scale>
        <p:origin x="2478" y="84"/>
      </p:cViewPr>
      <p:guideLst>
        <p:guide orient="horz" pos="216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slide" Target="slides/slide86.xml"/><Relationship Id="rId98" Type="http://schemas.openxmlformats.org/officeDocument/2006/relationships/slide" Target="slides/slide85.xml"/><Relationship Id="rId97" Type="http://schemas.openxmlformats.org/officeDocument/2006/relationships/slide" Target="slides/slide84.xml"/><Relationship Id="rId96" Type="http://schemas.openxmlformats.org/officeDocument/2006/relationships/slide" Target="slides/slide83.xml"/><Relationship Id="rId95" Type="http://schemas.openxmlformats.org/officeDocument/2006/relationships/slide" Target="slides/slide82.xml"/><Relationship Id="rId94" Type="http://schemas.openxmlformats.org/officeDocument/2006/relationships/slide" Target="slides/slide81.xml"/><Relationship Id="rId93" Type="http://schemas.openxmlformats.org/officeDocument/2006/relationships/slide" Target="slides/slide80.xml"/><Relationship Id="rId92" Type="http://schemas.openxmlformats.org/officeDocument/2006/relationships/slide" Target="slides/slide79.xml"/><Relationship Id="rId91" Type="http://schemas.openxmlformats.org/officeDocument/2006/relationships/slide" Target="slides/slide78.xml"/><Relationship Id="rId90" Type="http://schemas.openxmlformats.org/officeDocument/2006/relationships/slide" Target="slides/slide77.xml"/><Relationship Id="rId9" Type="http://schemas.openxmlformats.org/officeDocument/2006/relationships/slideMaster" Target="slideMasters/slideMaster8.xml"/><Relationship Id="rId89" Type="http://schemas.openxmlformats.org/officeDocument/2006/relationships/slide" Target="slides/slide76.xml"/><Relationship Id="rId88" Type="http://schemas.openxmlformats.org/officeDocument/2006/relationships/slide" Target="slides/slide75.xml"/><Relationship Id="rId87" Type="http://schemas.openxmlformats.org/officeDocument/2006/relationships/slide" Target="slides/slide74.xml"/><Relationship Id="rId86" Type="http://schemas.openxmlformats.org/officeDocument/2006/relationships/slide" Target="slides/slide73.xml"/><Relationship Id="rId85" Type="http://schemas.openxmlformats.org/officeDocument/2006/relationships/slide" Target="slides/slide72.xml"/><Relationship Id="rId84" Type="http://schemas.openxmlformats.org/officeDocument/2006/relationships/slide" Target="slides/slide71.xml"/><Relationship Id="rId83" Type="http://schemas.openxmlformats.org/officeDocument/2006/relationships/slide" Target="slides/slide70.xml"/><Relationship Id="rId82" Type="http://schemas.openxmlformats.org/officeDocument/2006/relationships/slide" Target="slides/slide69.xml"/><Relationship Id="rId81" Type="http://schemas.openxmlformats.org/officeDocument/2006/relationships/slide" Target="slides/slide68.xml"/><Relationship Id="rId80" Type="http://schemas.openxmlformats.org/officeDocument/2006/relationships/slide" Target="slides/slide67.xml"/><Relationship Id="rId8" Type="http://schemas.openxmlformats.org/officeDocument/2006/relationships/slideMaster" Target="slideMasters/slideMaster7.xml"/><Relationship Id="rId79" Type="http://schemas.openxmlformats.org/officeDocument/2006/relationships/slide" Target="slides/slide66.xml"/><Relationship Id="rId78" Type="http://schemas.openxmlformats.org/officeDocument/2006/relationships/slide" Target="slides/slide65.xml"/><Relationship Id="rId77" Type="http://schemas.openxmlformats.org/officeDocument/2006/relationships/slide" Target="slides/slide64.xml"/><Relationship Id="rId76" Type="http://schemas.openxmlformats.org/officeDocument/2006/relationships/slide" Target="slides/slide63.xml"/><Relationship Id="rId75" Type="http://schemas.openxmlformats.org/officeDocument/2006/relationships/slide" Target="slides/slide62.xml"/><Relationship Id="rId74" Type="http://schemas.openxmlformats.org/officeDocument/2006/relationships/slide" Target="slides/slide61.xml"/><Relationship Id="rId73" Type="http://schemas.openxmlformats.org/officeDocument/2006/relationships/slide" Target="slides/slide60.xml"/><Relationship Id="rId72" Type="http://schemas.openxmlformats.org/officeDocument/2006/relationships/slide" Target="slides/slide59.xml"/><Relationship Id="rId71" Type="http://schemas.openxmlformats.org/officeDocument/2006/relationships/slide" Target="slides/slide58.xml"/><Relationship Id="rId70" Type="http://schemas.openxmlformats.org/officeDocument/2006/relationships/slide" Target="slides/slide57.xml"/><Relationship Id="rId7" Type="http://schemas.openxmlformats.org/officeDocument/2006/relationships/slideMaster" Target="slideMasters/slideMaster6.xml"/><Relationship Id="rId69" Type="http://schemas.openxmlformats.org/officeDocument/2006/relationships/slide" Target="slides/slide56.xml"/><Relationship Id="rId68" Type="http://schemas.openxmlformats.org/officeDocument/2006/relationships/slide" Target="slides/slide55.xml"/><Relationship Id="rId67" Type="http://schemas.openxmlformats.org/officeDocument/2006/relationships/slide" Target="slides/slide54.xml"/><Relationship Id="rId66" Type="http://schemas.openxmlformats.org/officeDocument/2006/relationships/slide" Target="slides/slide53.xml"/><Relationship Id="rId65" Type="http://schemas.openxmlformats.org/officeDocument/2006/relationships/slide" Target="slides/slide52.xml"/><Relationship Id="rId64" Type="http://schemas.openxmlformats.org/officeDocument/2006/relationships/slide" Target="slides/slide51.xml"/><Relationship Id="rId63" Type="http://schemas.openxmlformats.org/officeDocument/2006/relationships/slide" Target="slides/slide50.xml"/><Relationship Id="rId62" Type="http://schemas.openxmlformats.org/officeDocument/2006/relationships/slide" Target="slides/slide49.xml"/><Relationship Id="rId61" Type="http://schemas.openxmlformats.org/officeDocument/2006/relationships/slide" Target="slides/slide48.xml"/><Relationship Id="rId60" Type="http://schemas.openxmlformats.org/officeDocument/2006/relationships/slide" Target="slides/slide47.xml"/><Relationship Id="rId6" Type="http://schemas.openxmlformats.org/officeDocument/2006/relationships/slideMaster" Target="slideMasters/slideMaster5.xml"/><Relationship Id="rId59" Type="http://schemas.openxmlformats.org/officeDocument/2006/relationships/slide" Target="slides/slide46.xml"/><Relationship Id="rId58" Type="http://schemas.openxmlformats.org/officeDocument/2006/relationships/slide" Target="slides/slide45.xml"/><Relationship Id="rId57" Type="http://schemas.openxmlformats.org/officeDocument/2006/relationships/slide" Target="slides/slide44.xml"/><Relationship Id="rId56" Type="http://schemas.openxmlformats.org/officeDocument/2006/relationships/slide" Target="slides/slide43.xml"/><Relationship Id="rId55" Type="http://schemas.openxmlformats.org/officeDocument/2006/relationships/slide" Target="slides/slide42.xml"/><Relationship Id="rId54" Type="http://schemas.openxmlformats.org/officeDocument/2006/relationships/slide" Target="slides/slide41.xml"/><Relationship Id="rId53" Type="http://schemas.openxmlformats.org/officeDocument/2006/relationships/slide" Target="slides/slide40.xml"/><Relationship Id="rId52" Type="http://schemas.openxmlformats.org/officeDocument/2006/relationships/slide" Target="slides/slide39.xml"/><Relationship Id="rId51" Type="http://schemas.openxmlformats.org/officeDocument/2006/relationships/slide" Target="slides/slide38.xml"/><Relationship Id="rId50" Type="http://schemas.openxmlformats.org/officeDocument/2006/relationships/slide" Target="slides/slide37.xml"/><Relationship Id="rId5" Type="http://schemas.openxmlformats.org/officeDocument/2006/relationships/slideMaster" Target="slideMasters/slideMaster4.xml"/><Relationship Id="rId49" Type="http://schemas.openxmlformats.org/officeDocument/2006/relationships/slide" Target="slides/slide36.xml"/><Relationship Id="rId48" Type="http://schemas.openxmlformats.org/officeDocument/2006/relationships/slide" Target="slides/slide35.xml"/><Relationship Id="rId47" Type="http://schemas.openxmlformats.org/officeDocument/2006/relationships/slide" Target="slides/slide34.xml"/><Relationship Id="rId46" Type="http://schemas.openxmlformats.org/officeDocument/2006/relationships/slide" Target="slides/slide33.xml"/><Relationship Id="rId45" Type="http://schemas.openxmlformats.org/officeDocument/2006/relationships/slide" Target="slides/slide32.xml"/><Relationship Id="rId44" Type="http://schemas.openxmlformats.org/officeDocument/2006/relationships/slide" Target="slides/slide31.xml"/><Relationship Id="rId43" Type="http://schemas.openxmlformats.org/officeDocument/2006/relationships/slide" Target="slides/slide30.xml"/><Relationship Id="rId42" Type="http://schemas.openxmlformats.org/officeDocument/2006/relationships/slide" Target="slides/slide29.xml"/><Relationship Id="rId41" Type="http://schemas.openxmlformats.org/officeDocument/2006/relationships/slide" Target="slides/slide28.xml"/><Relationship Id="rId40" Type="http://schemas.openxmlformats.org/officeDocument/2006/relationships/slide" Target="slides/slide27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26.xml"/><Relationship Id="rId38" Type="http://schemas.openxmlformats.org/officeDocument/2006/relationships/slide" Target="slides/slide25.xml"/><Relationship Id="rId37" Type="http://schemas.openxmlformats.org/officeDocument/2006/relationships/slide" Target="slides/slide24.xml"/><Relationship Id="rId36" Type="http://schemas.openxmlformats.org/officeDocument/2006/relationships/slide" Target="slides/slide23.xml"/><Relationship Id="rId35" Type="http://schemas.openxmlformats.org/officeDocument/2006/relationships/slide" Target="slides/slide22.xml"/><Relationship Id="rId34" Type="http://schemas.openxmlformats.org/officeDocument/2006/relationships/slide" Target="slides/slide21.xml"/><Relationship Id="rId33" Type="http://schemas.openxmlformats.org/officeDocument/2006/relationships/slide" Target="slides/slide20.xml"/><Relationship Id="rId32" Type="http://schemas.openxmlformats.org/officeDocument/2006/relationships/slide" Target="slides/slide19.xml"/><Relationship Id="rId31" Type="http://schemas.openxmlformats.org/officeDocument/2006/relationships/slide" Target="slides/slide18.xml"/><Relationship Id="rId30" Type="http://schemas.openxmlformats.org/officeDocument/2006/relationships/slide" Target="slides/slide17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16.xml"/><Relationship Id="rId28" Type="http://schemas.openxmlformats.org/officeDocument/2006/relationships/slide" Target="slides/slide15.xml"/><Relationship Id="rId27" Type="http://schemas.openxmlformats.org/officeDocument/2006/relationships/slide" Target="slides/slide14.xml"/><Relationship Id="rId26" Type="http://schemas.openxmlformats.org/officeDocument/2006/relationships/slide" Target="slides/slide13.xml"/><Relationship Id="rId25" Type="http://schemas.openxmlformats.org/officeDocument/2006/relationships/slide" Target="slides/slide12.xml"/><Relationship Id="rId24" Type="http://schemas.openxmlformats.org/officeDocument/2006/relationships/slide" Target="slides/slide11.xml"/><Relationship Id="rId23" Type="http://schemas.openxmlformats.org/officeDocument/2006/relationships/slide" Target="slides/slide10.xml"/><Relationship Id="rId22" Type="http://schemas.openxmlformats.org/officeDocument/2006/relationships/slide" Target="slides/slide9.xml"/><Relationship Id="rId21" Type="http://schemas.openxmlformats.org/officeDocument/2006/relationships/slide" Target="slides/slide8.xml"/><Relationship Id="rId20" Type="http://schemas.openxmlformats.org/officeDocument/2006/relationships/slide" Target="slides/slide7.xml"/><Relationship Id="rId2" Type="http://schemas.openxmlformats.org/officeDocument/2006/relationships/theme" Target="theme/theme1.xml"/><Relationship Id="rId19" Type="http://schemas.openxmlformats.org/officeDocument/2006/relationships/slide" Target="slides/slide6.xml"/><Relationship Id="rId18" Type="http://schemas.openxmlformats.org/officeDocument/2006/relationships/slide" Target="slides/slide5.xml"/><Relationship Id="rId17" Type="http://schemas.openxmlformats.org/officeDocument/2006/relationships/slide" Target="slides/slide4.xml"/><Relationship Id="rId16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2.xml"/><Relationship Id="rId13" Type="http://schemas.openxmlformats.org/officeDocument/2006/relationships/slide" Target="slides/slide1.xml"/><Relationship Id="rId12" Type="http://schemas.openxmlformats.org/officeDocument/2006/relationships/slideMaster" Target="slideMasters/slideMaster11.xml"/><Relationship Id="rId11" Type="http://schemas.openxmlformats.org/officeDocument/2006/relationships/slideMaster" Target="slideMasters/slideMaster10.xml"/><Relationship Id="rId105" Type="http://schemas.openxmlformats.org/officeDocument/2006/relationships/tags" Target="tags/tag1.xml"/><Relationship Id="rId104" Type="http://schemas.openxmlformats.org/officeDocument/2006/relationships/tableStyles" Target="tableStyles.xml"/><Relationship Id="rId103" Type="http://schemas.openxmlformats.org/officeDocument/2006/relationships/viewProps" Target="viewProps.xml"/><Relationship Id="rId102" Type="http://schemas.openxmlformats.org/officeDocument/2006/relationships/presProps" Target="presProps.xml"/><Relationship Id="rId101" Type="http://schemas.openxmlformats.org/officeDocument/2006/relationships/slide" Target="slides/slide88.xml"/><Relationship Id="rId100" Type="http://schemas.openxmlformats.org/officeDocument/2006/relationships/slide" Target="slides/slide87.xml"/><Relationship Id="rId10" Type="http://schemas.openxmlformats.org/officeDocument/2006/relationships/slideMaster" Target="slideMasters/slideMaster9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14.vml.rels><?xml version="1.0" encoding="UTF-8" standalone="yes"?>
<Relationships xmlns="http://schemas.openxmlformats.org/package/2006/relationships"><Relationship Id="rId4" Type="http://schemas.openxmlformats.org/officeDocument/2006/relationships/image" Target="../media/image31.wmf"/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ACFB61-6444-4783-A8C4-C940014047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5B8FA8-CE8A-40A4-B9BB-8335FB21702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2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3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4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6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7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8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9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0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2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3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4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6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7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8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9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0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2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3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4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6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7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445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b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044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20000"/>
              </a:spcBef>
            </a:pPr>
            <a:fld id="{4E5E7B6D-DBCA-44EC-959A-34218639C6E6}" type="slidenum">
              <a:rPr kumimoji="0" lang="zh-CN" altLang="en-US" smtClean="0">
                <a:solidFill>
                  <a:srgbClr val="000000"/>
                </a:solidFill>
                <a:latin typeface="Tahoma" panose="020B0604030504040204" pitchFamily="34" charset="0"/>
              </a:rPr>
            </a:fld>
            <a:endParaRPr kumimoji="0" lang="zh-CN" altLang="en-US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445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>
              <a:latin typeface="Times New Roman" panose="02020603050405020304" charset="0"/>
            </a:endParaRPr>
          </a:p>
        </p:txBody>
      </p:sp>
      <p:sp>
        <p:nvSpPr>
          <p:cNvPr id="1044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20000"/>
              </a:spcBef>
            </a:pPr>
            <a:fld id="{4E5E7B6D-DBCA-44EC-959A-34218639C6E6}" type="slidenum">
              <a:rPr kumimoji="0" lang="zh-CN" altLang="en-US" smtClean="0">
                <a:solidFill>
                  <a:srgbClr val="000000"/>
                </a:solidFill>
                <a:latin typeface="Tahoma" panose="020B0604030504040204" pitchFamily="34" charset="0"/>
              </a:rPr>
            </a:fld>
            <a:endParaRPr kumimoji="0" lang="zh-CN" altLang="en-US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algn="just" eaLnBrk="1" hangingPunct="1">
              <a:lnSpc>
                <a:spcPct val="95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endParaRPr lang="zh-CN" altLang="en-US" b="1" i="1" dirty="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445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>
              <a:latin typeface="Times New Roman" panose="02020603050405020304" charset="0"/>
            </a:endParaRPr>
          </a:p>
        </p:txBody>
      </p:sp>
      <p:sp>
        <p:nvSpPr>
          <p:cNvPr id="1044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20000"/>
              </a:spcBef>
            </a:pPr>
            <a:fld id="{4E5E7B6D-DBCA-44EC-959A-34218639C6E6}" type="slidenum">
              <a:rPr kumimoji="0" lang="zh-CN" altLang="en-US" smtClean="0">
                <a:solidFill>
                  <a:srgbClr val="000000"/>
                </a:solidFill>
                <a:latin typeface="Tahoma" panose="020B0604030504040204" pitchFamily="34" charset="0"/>
              </a:rPr>
            </a:fld>
            <a:endParaRPr kumimoji="0" lang="zh-CN" altLang="en-US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011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90116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/>
              <a:t>© DB-LAB (2003)</a:t>
            </a:r>
            <a:endParaRPr lang="en-US" altLang="zh-CN"/>
          </a:p>
        </p:txBody>
      </p:sp>
      <p:sp>
        <p:nvSpPr>
          <p:cNvPr id="90117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2AA12E10-5F14-483E-9404-551432F359B0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91140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/>
              <a:t>© DB-LAB (2003)</a:t>
            </a:r>
            <a:endParaRPr lang="en-US" altLang="zh-CN"/>
          </a:p>
        </p:txBody>
      </p:sp>
      <p:sp>
        <p:nvSpPr>
          <p:cNvPr id="9114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2F6ADB94-B261-4633-A354-CE0911D0A0D7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216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92164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/>
              <a:t>© DB-LAB (2003)</a:t>
            </a:r>
            <a:endParaRPr lang="en-US" altLang="zh-CN"/>
          </a:p>
        </p:txBody>
      </p:sp>
      <p:sp>
        <p:nvSpPr>
          <p:cNvPr id="9216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6913F9FF-C1E4-464A-B312-23A9B0049A07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31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93188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/>
              <a:t>© DB-LAB (2003)</a:t>
            </a:r>
            <a:endParaRPr lang="en-US" altLang="zh-CN"/>
          </a:p>
        </p:txBody>
      </p:sp>
      <p:sp>
        <p:nvSpPr>
          <p:cNvPr id="9318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116FCFD2-410B-4E46-BCC0-980D60CA1856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l">
              <a:defRPr/>
            </a:pPr>
            <a:endParaRPr lang="zh-CN" altLang="en-US" sz="1800" b="1" i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94212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/>
              <a:t>© DB-LAB (2003)</a:t>
            </a:r>
            <a:endParaRPr lang="en-US" altLang="zh-CN"/>
          </a:p>
        </p:txBody>
      </p:sp>
      <p:sp>
        <p:nvSpPr>
          <p:cNvPr id="9421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B0DCA0DB-7183-4BD9-8D5F-597CE8849433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523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95236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/>
              <a:t>© DB-LAB (2003)</a:t>
            </a:r>
            <a:endParaRPr lang="en-US" altLang="zh-CN"/>
          </a:p>
        </p:txBody>
      </p:sp>
      <p:sp>
        <p:nvSpPr>
          <p:cNvPr id="95237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58A395F-AA8E-4B21-9B1A-C737B2DD486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96260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/>
              <a:t>© DB-LAB (2003)</a:t>
            </a:r>
            <a:endParaRPr lang="en-US" altLang="zh-CN"/>
          </a:p>
        </p:txBody>
      </p:sp>
      <p:sp>
        <p:nvSpPr>
          <p:cNvPr id="9626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CFDEE9AD-16E2-41FC-B3E7-FCC5F1416198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445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>
              <a:latin typeface="Times New Roman" panose="02020603050405020304" charset="0"/>
            </a:endParaRPr>
          </a:p>
        </p:txBody>
      </p:sp>
      <p:sp>
        <p:nvSpPr>
          <p:cNvPr id="1044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20000"/>
              </a:spcBef>
            </a:pPr>
            <a:fld id="{4E5E7B6D-DBCA-44EC-959A-34218639C6E6}" type="slidenum">
              <a:rPr kumimoji="0" lang="zh-CN" altLang="en-US" smtClean="0">
                <a:solidFill>
                  <a:srgbClr val="000000"/>
                </a:solidFill>
                <a:latin typeface="Tahoma" panose="020B0604030504040204" pitchFamily="34" charset="0"/>
              </a:rPr>
            </a:fld>
            <a:endParaRPr kumimoji="0" lang="zh-CN" altLang="en-US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728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b="1" i="1" dirty="0">
              <a:effectLst>
                <a:outerShdw blurRad="38100" dist="38100" dir="2700000" algn="tl">
                  <a:srgbClr val="C0C0C0"/>
                </a:outerShdw>
              </a:effectLst>
              <a:ea typeface="华文行楷" panose="02010800040101010101" pitchFamily="2" charset="-122"/>
              <a:sym typeface="+mn-ea"/>
            </a:endParaRPr>
          </a:p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97284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/>
              <a:t>© DB-LAB (2003)</a:t>
            </a:r>
            <a:endParaRPr lang="en-US" altLang="zh-CN"/>
          </a:p>
        </p:txBody>
      </p:sp>
      <p:sp>
        <p:nvSpPr>
          <p:cNvPr id="9728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5AFB47A2-C2B9-4A93-8933-E620FA6D2C33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728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b="1" i="1" dirty="0">
              <a:effectLst>
                <a:outerShdw blurRad="38100" dist="38100" dir="2700000" algn="tl">
                  <a:srgbClr val="C0C0C0"/>
                </a:outerShdw>
              </a:effectLst>
              <a:ea typeface="华文行楷" panose="02010800040101010101" pitchFamily="2" charset="-122"/>
              <a:sym typeface="+mn-ea"/>
            </a:endParaRPr>
          </a:p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97284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/>
              <a:t>© DB-LAB (2003)</a:t>
            </a:r>
            <a:endParaRPr lang="en-US" altLang="zh-CN"/>
          </a:p>
        </p:txBody>
      </p:sp>
      <p:sp>
        <p:nvSpPr>
          <p:cNvPr id="9728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5AFB47A2-C2B9-4A93-8933-E620FA6D2C33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728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b="1" i="1" dirty="0">
              <a:effectLst>
                <a:outerShdw blurRad="38100" dist="38100" dir="2700000" algn="tl">
                  <a:srgbClr val="C0C0C0"/>
                </a:outerShdw>
              </a:effectLst>
              <a:ea typeface="华文行楷" panose="02010800040101010101" pitchFamily="2" charset="-122"/>
              <a:sym typeface="+mn-ea"/>
            </a:endParaRPr>
          </a:p>
          <a:p>
            <a:endParaRPr lang="en-US" altLang="zh-CN">
              <a:ea typeface="宋体" panose="02010600030101010101" pitchFamily="2" charset="-122"/>
              <a:sym typeface="+mn-ea"/>
            </a:endParaRPr>
          </a:p>
        </p:txBody>
      </p:sp>
      <p:sp>
        <p:nvSpPr>
          <p:cNvPr id="97284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/>
              <a:t>© DB-LAB (2003)</a:t>
            </a:r>
            <a:endParaRPr lang="en-US" altLang="zh-CN"/>
          </a:p>
        </p:txBody>
      </p:sp>
      <p:sp>
        <p:nvSpPr>
          <p:cNvPr id="9728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5AFB47A2-C2B9-4A93-8933-E620FA6D2C33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445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>
              <a:latin typeface="Times New Roman" panose="02020603050405020304" charset="0"/>
            </a:endParaRPr>
          </a:p>
        </p:txBody>
      </p:sp>
      <p:sp>
        <p:nvSpPr>
          <p:cNvPr id="1044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20000"/>
              </a:spcBef>
            </a:pPr>
            <a:fld id="{4E5E7B6D-DBCA-44EC-959A-34218639C6E6}" type="slidenum">
              <a:rPr kumimoji="0" lang="zh-CN" altLang="en-US" smtClean="0">
                <a:solidFill>
                  <a:srgbClr val="000000"/>
                </a:solidFill>
                <a:latin typeface="Tahoma" panose="020B0604030504040204" pitchFamily="34" charset="0"/>
              </a:rPr>
            </a:fld>
            <a:endParaRPr kumimoji="0" lang="zh-CN" altLang="en-US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81924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/>
              <a:t>© DB-LAB (2003)</a:t>
            </a:r>
            <a:endParaRPr lang="en-US" altLang="zh-CN"/>
          </a:p>
        </p:txBody>
      </p:sp>
      <p:sp>
        <p:nvSpPr>
          <p:cNvPr id="8192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2410D987-40EB-4098-9069-B31FC0CF3A65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82948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/>
              <a:t>© DB-LAB (2003)</a:t>
            </a:r>
            <a:endParaRPr lang="en-US" altLang="zh-CN"/>
          </a:p>
        </p:txBody>
      </p:sp>
      <p:sp>
        <p:nvSpPr>
          <p:cNvPr id="8294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C175602C-DDF9-4B00-B063-83F8DDB9A788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83972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/>
              <a:t>© DB-LAB (2003)</a:t>
            </a:r>
            <a:endParaRPr lang="en-US" altLang="zh-CN"/>
          </a:p>
        </p:txBody>
      </p:sp>
      <p:sp>
        <p:nvSpPr>
          <p:cNvPr id="8397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BE5632D9-C55C-45A9-A9A8-709FFC5D9671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defRPr/>
            </a:pPr>
            <a:endParaRPr lang="en-US">
              <a:ea typeface="宋体" panose="02010600030101010101" pitchFamily="2" charset="-122"/>
            </a:endParaRPr>
          </a:p>
        </p:txBody>
      </p:sp>
      <p:sp>
        <p:nvSpPr>
          <p:cNvPr id="84996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/>
              <a:t>© DB-LAB (2003)</a:t>
            </a:r>
            <a:endParaRPr lang="en-US" altLang="zh-CN"/>
          </a:p>
        </p:txBody>
      </p:sp>
      <p:sp>
        <p:nvSpPr>
          <p:cNvPr id="84997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98C225AF-19C2-4E9D-A84D-D78AC51EE0B0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b="1" i="1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FillTx/>
              <a:latin typeface="Times New Roman" panose="02020603050405020304" charset="0"/>
              <a:ea typeface="华文行楷" panose="02010800040101010101" pitchFamily="2" charset="-122"/>
              <a:sym typeface="+mn-ea"/>
            </a:endParaRPr>
          </a:p>
        </p:txBody>
      </p:sp>
      <p:sp>
        <p:nvSpPr>
          <p:cNvPr id="86020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/>
              <a:t>© DB-LAB (2003)</a:t>
            </a:r>
            <a:endParaRPr lang="en-US" altLang="zh-CN"/>
          </a:p>
        </p:txBody>
      </p:sp>
      <p:sp>
        <p:nvSpPr>
          <p:cNvPr id="8602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5068AF26-6DAF-4E8B-8BD5-AE2E371684BF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87044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/>
              <a:t>© DB-LAB (2003)</a:t>
            </a:r>
            <a:endParaRPr lang="en-US" altLang="zh-CN"/>
          </a:p>
        </p:txBody>
      </p:sp>
      <p:sp>
        <p:nvSpPr>
          <p:cNvPr id="8704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088CD67-71F4-4C06-A2C0-5183F84BE09F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445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>
              <a:latin typeface="Times New Roman" panose="02020603050405020304" charset="0"/>
            </a:endParaRPr>
          </a:p>
        </p:txBody>
      </p:sp>
      <p:sp>
        <p:nvSpPr>
          <p:cNvPr id="1044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20000"/>
              </a:spcBef>
            </a:pPr>
            <a:fld id="{4E5E7B6D-DBCA-44EC-959A-34218639C6E6}" type="slidenum">
              <a:rPr kumimoji="0" lang="zh-CN" altLang="en-US" smtClean="0">
                <a:solidFill>
                  <a:srgbClr val="000000"/>
                </a:solidFill>
                <a:latin typeface="Tahoma" panose="020B0604030504040204" pitchFamily="34" charset="0"/>
              </a:rPr>
            </a:fld>
            <a:endParaRPr kumimoji="0" lang="zh-CN" altLang="en-US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88068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/>
              <a:t>© DB-LAB (2003)</a:t>
            </a:r>
            <a:endParaRPr lang="en-US" altLang="zh-CN"/>
          </a:p>
        </p:txBody>
      </p:sp>
      <p:sp>
        <p:nvSpPr>
          <p:cNvPr id="8806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6C933102-9BA4-4277-AE7D-BD270D5078CB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89092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/>
              <a:t>© DB-LAB (2003)</a:t>
            </a:r>
            <a:endParaRPr lang="en-US" altLang="zh-CN"/>
          </a:p>
        </p:txBody>
      </p:sp>
      <p:sp>
        <p:nvSpPr>
          <p:cNvPr id="8909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0FAB4B63-EC62-428C-B710-B0D1A786A037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011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90116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/>
              <a:t>© DB-LAB (2003)</a:t>
            </a:r>
            <a:endParaRPr lang="en-US" altLang="zh-CN"/>
          </a:p>
        </p:txBody>
      </p:sp>
      <p:sp>
        <p:nvSpPr>
          <p:cNvPr id="90117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1495860F-7B8D-4578-98C2-08514D87104B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216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92164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/>
              <a:t>© DB-LAB (2003)</a:t>
            </a:r>
            <a:endParaRPr lang="en-US" altLang="zh-CN"/>
          </a:p>
        </p:txBody>
      </p:sp>
      <p:sp>
        <p:nvSpPr>
          <p:cNvPr id="9216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EBBAAD3-8C32-4EA6-93E9-DCB6CDAA5926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31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93188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/>
              <a:t>© DB-LAB (2003)</a:t>
            </a:r>
            <a:endParaRPr lang="en-US" altLang="zh-CN"/>
          </a:p>
        </p:txBody>
      </p:sp>
      <p:sp>
        <p:nvSpPr>
          <p:cNvPr id="9318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116FCFD2-410B-4E46-BCC0-980D60CA1856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31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 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93188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/>
              <a:t>© DB-LAB (2003)</a:t>
            </a:r>
            <a:endParaRPr lang="en-US" altLang="zh-CN"/>
          </a:p>
        </p:txBody>
      </p:sp>
      <p:sp>
        <p:nvSpPr>
          <p:cNvPr id="9318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116FCFD2-410B-4E46-BCC0-980D60CA1856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31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93188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/>
              <a:t>© DB-LAB (2003)</a:t>
            </a:r>
            <a:endParaRPr lang="en-US" altLang="zh-CN"/>
          </a:p>
        </p:txBody>
      </p:sp>
      <p:sp>
        <p:nvSpPr>
          <p:cNvPr id="9318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116FCFD2-410B-4E46-BCC0-980D60CA1856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31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93188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/>
              <a:t>© DB-LAB (2003)</a:t>
            </a:r>
            <a:endParaRPr lang="en-US" altLang="zh-CN"/>
          </a:p>
        </p:txBody>
      </p:sp>
      <p:sp>
        <p:nvSpPr>
          <p:cNvPr id="9318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116FCFD2-410B-4E46-BCC0-980D60CA1856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31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93188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/>
              <a:t>© DB-LAB (2003)</a:t>
            </a:r>
            <a:endParaRPr lang="en-US" altLang="zh-CN"/>
          </a:p>
        </p:txBody>
      </p:sp>
      <p:sp>
        <p:nvSpPr>
          <p:cNvPr id="9318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116FCFD2-410B-4E46-BCC0-980D60CA1856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31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zh-CN" b="1" i="1" dirty="0">
              <a:solidFill>
                <a:srgbClr val="0000CC"/>
              </a:solidFill>
              <a:uFillTx/>
              <a:latin typeface="Times New Roman" panose="02020603050405020304" charset="0"/>
              <a:cs typeface="Times New Roman" panose="02020603050405020304" charset="0"/>
              <a:sym typeface="Symbol" panose="05050102010706020507" pitchFamily="18" charset="2"/>
            </a:endParaRPr>
          </a:p>
        </p:txBody>
      </p:sp>
      <p:sp>
        <p:nvSpPr>
          <p:cNvPr id="93188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/>
              <a:t>© DB-LAB (2003)</a:t>
            </a:r>
            <a:endParaRPr lang="en-US" altLang="zh-CN"/>
          </a:p>
        </p:txBody>
      </p:sp>
      <p:sp>
        <p:nvSpPr>
          <p:cNvPr id="9318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116FCFD2-410B-4E46-BCC0-980D60CA1856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31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93188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/>
              <a:t>© DB-LAB (2003)</a:t>
            </a:r>
            <a:endParaRPr lang="en-US" altLang="zh-CN"/>
          </a:p>
        </p:txBody>
      </p:sp>
      <p:sp>
        <p:nvSpPr>
          <p:cNvPr id="9318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116FCFD2-410B-4E46-BCC0-980D60CA1856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31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93188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/>
              <a:t>© DB-LAB (2003)</a:t>
            </a:r>
            <a:endParaRPr lang="en-US" altLang="zh-CN"/>
          </a:p>
        </p:txBody>
      </p:sp>
      <p:sp>
        <p:nvSpPr>
          <p:cNvPr id="9318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116FCFD2-410B-4E46-BCC0-980D60CA1856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31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93188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/>
              <a:t>© DB-LAB (2003)</a:t>
            </a:r>
            <a:endParaRPr lang="en-US" altLang="zh-CN"/>
          </a:p>
        </p:txBody>
      </p:sp>
      <p:sp>
        <p:nvSpPr>
          <p:cNvPr id="9318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116FCFD2-410B-4E46-BCC0-980D60CA1856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445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>
              <a:latin typeface="Times New Roman" panose="02020603050405020304" charset="0"/>
            </a:endParaRPr>
          </a:p>
        </p:txBody>
      </p:sp>
      <p:sp>
        <p:nvSpPr>
          <p:cNvPr id="1044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20000"/>
              </a:spcBef>
            </a:pPr>
            <a:fld id="{4E5E7B6D-DBCA-44EC-959A-34218639C6E6}" type="slidenum">
              <a:rPr kumimoji="0" lang="zh-CN" altLang="en-US" smtClean="0">
                <a:solidFill>
                  <a:srgbClr val="000000"/>
                </a:solidFill>
                <a:latin typeface="Tahoma" panose="020B0604030504040204" pitchFamily="34" charset="0"/>
              </a:rPr>
            </a:fld>
            <a:endParaRPr kumimoji="0" lang="zh-CN" altLang="en-US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445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>
              <a:latin typeface="Times New Roman" panose="02020603050405020304" charset="0"/>
            </a:endParaRPr>
          </a:p>
        </p:txBody>
      </p:sp>
      <p:sp>
        <p:nvSpPr>
          <p:cNvPr id="1044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20000"/>
              </a:spcBef>
            </a:pPr>
            <a:fld id="{4E5E7B6D-DBCA-44EC-959A-34218639C6E6}" type="slidenum">
              <a:rPr kumimoji="0" lang="zh-CN" altLang="en-US" smtClean="0">
                <a:solidFill>
                  <a:srgbClr val="000000"/>
                </a:solidFill>
                <a:latin typeface="Tahoma" panose="020B0604030504040204" pitchFamily="34" charset="0"/>
              </a:rPr>
            </a:fld>
            <a:endParaRPr kumimoji="0" lang="zh-CN" altLang="en-US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>
              <a:sym typeface="+mn-ea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>
              <a:solidFill>
                <a:schemeClr val="accent4"/>
              </a:solidFill>
              <a:ea typeface="Bell MT" panose="02020503060305020303" charset="0"/>
              <a:cs typeface="+mn-lt"/>
              <a:sym typeface="+mn-ea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9"/>
          <p:cNvGrpSpPr/>
          <p:nvPr/>
        </p:nvGrpSpPr>
        <p:grpSpPr bwMode="auto">
          <a:xfrm>
            <a:off x="-1588" y="-12700"/>
            <a:ext cx="9145588" cy="6897688"/>
            <a:chOff x="-1588" y="-12700"/>
            <a:chExt cx="9146151" cy="6898084"/>
          </a:xfrm>
        </p:grpSpPr>
        <p:sp>
          <p:nvSpPr>
            <p:cNvPr id="5" name="Freeform 3"/>
            <p:cNvSpPr/>
            <p:nvPr/>
          </p:nvSpPr>
          <p:spPr>
            <a:xfrm>
              <a:off x="0" y="-12700"/>
              <a:ext cx="9144563" cy="6858394"/>
            </a:xfrm>
            <a:custGeom>
              <a:avLst/>
              <a:gdLst>
                <a:gd name="connsiteX0" fmla="*/ 0 w 9144000"/>
                <a:gd name="connsiteY0" fmla="*/ 0 h 6858000"/>
                <a:gd name="connsiteX1" fmla="*/ 0 w 9144000"/>
                <a:gd name="connsiteY1" fmla="*/ 6857999 h 6858000"/>
                <a:gd name="connsiteX2" fmla="*/ 9143999 w 9144000"/>
                <a:gd name="connsiteY2" fmla="*/ 6857999 h 6858000"/>
                <a:gd name="connsiteX3" fmla="*/ 9143999 w 9144000"/>
                <a:gd name="connsiteY3" fmla="*/ 0 h 6858000"/>
                <a:gd name="connsiteX4" fmla="*/ 0 w 914400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</a:cxnLst>
              <a:rect l="l" t="t" r="r" b="b"/>
              <a:pathLst>
                <a:path w="9144000" h="6858000">
                  <a:moveTo>
                    <a:pt x="0" y="0"/>
                  </a:moveTo>
                  <a:lnTo>
                    <a:pt x="0" y="6857999"/>
                  </a:lnTo>
                  <a:lnTo>
                    <a:pt x="9143999" y="6857999"/>
                  </a:lnTo>
                  <a:lnTo>
                    <a:pt x="9143999" y="0"/>
                  </a:lnTo>
                  <a:lnTo>
                    <a:pt x="0" y="0"/>
                  </a:lnTo>
                </a:path>
              </a:pathLst>
            </a:custGeom>
            <a:solidFill>
              <a:srgbClr val="FFFFFF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  <p:pic>
          <p:nvPicPr>
            <p:cNvPr id="6" name="图片 1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588" y="3227784"/>
              <a:ext cx="9144000" cy="3657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" name="组合 5"/>
          <p:cNvGrpSpPr/>
          <p:nvPr/>
        </p:nvGrpSpPr>
        <p:grpSpPr bwMode="auto">
          <a:xfrm>
            <a:off x="77788" y="47625"/>
            <a:ext cx="5073650" cy="915988"/>
            <a:chOff x="77788" y="47625"/>
            <a:chExt cx="5073649" cy="916480"/>
          </a:xfrm>
        </p:grpSpPr>
        <p:pic>
          <p:nvPicPr>
            <p:cNvPr id="8" name="图片 13" descr="HIT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788" y="47625"/>
              <a:ext cx="2428875" cy="431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TextBox 1"/>
            <p:cNvSpPr txBox="1">
              <a:spLocks noChangeArrowheads="1"/>
            </p:cNvSpPr>
            <p:nvPr/>
          </p:nvSpPr>
          <p:spPr bwMode="auto">
            <a:xfrm>
              <a:off x="2420938" y="133396"/>
              <a:ext cx="2730499" cy="8307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zh-CN" altLang="en-US">
                  <a:latin typeface="方正姚体" panose="02010601030101010101" pitchFamily="2" charset="-122"/>
                  <a:ea typeface="方正姚体" panose="02010601030101010101" pitchFamily="2" charset="-122"/>
                </a:rPr>
                <a:t>海量数据计算研究中心</a:t>
              </a:r>
              <a:endParaRPr lang="zh-CN" altLang="en-US">
                <a:latin typeface="方正姚体" panose="02010601030101010101" pitchFamily="2" charset="-122"/>
                <a:ea typeface="方正姚体" panose="02010601030101010101" pitchFamily="2" charset="-122"/>
              </a:endParaRPr>
            </a:p>
          </p:txBody>
        </p:sp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701675" y="492364"/>
              <a:ext cx="3609974" cy="308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400" b="1" dirty="0"/>
                <a:t>Massive Data Computing Lab @ HIT</a:t>
              </a:r>
              <a:endParaRPr lang="en-US" altLang="zh-CN" sz="1400" b="1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/>
              <a:t>Click to edit Master subtitle style</a:t>
            </a:r>
            <a:endParaRPr lang="en-US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286C40FA-D052-42D1-B5DB-2D66D7D402BD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200"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AAB54AE-FF4E-466A-9F6E-40D126CE1A2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4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76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4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DB1791BA-4B93-4105-A447-F72A48B5F4A7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200"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63DCD4DF-B404-4F4D-864A-8E146605386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zh-CN" noProof="0"/>
              <a:t>Click icon to add picture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683A5969-9012-4386-9E87-58D47FA008B2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200"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42F09E3-F5D9-436B-A79E-23EFC69BF3D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157A7F4-BCA2-4547-ACC2-DD1991632789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200"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BF4C490-7F5E-4E5E-A915-5365B96BED5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64"/>
            <a:ext cx="2057400" cy="5851525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64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9C3D6285-51F6-4B47-AB0E-43DE1802D7A6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200"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78C912AC-ED4E-4E27-B6B5-5A3E4D56BF1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55"/>
            <a:ext cx="7772400" cy="1470025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6D2A69-97AB-4CD5-93C6-38A39C5F30A8}" type="datetimeFigureOut">
              <a:rPr lang="en-US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8DAF71-FCA3-44FD-B23A-A488526A17F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4141BA-6ED3-411E-89B7-0F28C02C314A}" type="datetimeFigureOut">
              <a:rPr lang="en-US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6B0A8B-C441-4EA9-81CF-EF60B3B2DEB0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3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020BE2-CC8E-4611-B475-8F5B1F66B1FF}" type="datetimeFigureOut">
              <a:rPr lang="en-US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55181B-329C-46BC-AD3D-40BD470EF5B5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13EB11-040A-4320-8EA7-5B5531FD86F1}" type="datetimeFigureOut">
              <a:rPr lang="en-US"/>
            </a:fld>
            <a:endParaRPr 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5FA50D-9A29-4BDD-8E89-ADD16025EE2B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40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40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3139A2-CC25-41E3-AF36-F37AE5F41A77}" type="datetimeFigureOut">
              <a:rPr lang="en-US"/>
            </a:fld>
            <a:endParaRPr 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C448CC-2E52-4DAA-955D-ACAEED36CBDC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6D4957-275E-40B1-B669-3BB9BA12F945}" type="datetimeFigureOut">
              <a:rPr lang="en-US"/>
            </a:fld>
            <a:endParaRPr 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4D1207-1952-46CE-8245-B9D2B7B488CB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CB1970-F554-410B-83FF-6B722A7C3006}" type="datetimeFigureOut">
              <a:rPr lang="en-US"/>
            </a:fld>
            <a:endParaRPr 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30CD89-3B4E-40E5-989E-3B47220631F5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4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8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4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4F2B6E-3C7A-4A57-B9C2-B54D1FCA0A76}" type="datetimeFigureOut">
              <a:rPr lang="en-US"/>
            </a:fld>
            <a:endParaRPr 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861DEA-B814-49BD-A0A5-B86F16A8FF8D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zh-CN" noProof="0"/>
              <a:t>Click icon to add picture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0955E5-F67A-4189-B577-490C4A17C616}" type="datetimeFigureOut">
              <a:rPr lang="en-US"/>
            </a:fld>
            <a:endParaRPr 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2D6C78-424E-4A99-954D-BFBF7351BD81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B86CA8-AF4E-4F83-A769-D2788F17243A}" type="datetimeFigureOut">
              <a:rPr lang="en-US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B59697-7A3B-41E4-815C-467E70202165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68"/>
            <a:ext cx="2057400" cy="5851525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6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B045FF-9C98-40BC-B6F1-94F63DC2CEB3}" type="datetimeFigureOut">
              <a:rPr lang="en-US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1E766A-9570-4227-A66A-98830FE4C0A7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59"/>
            <a:ext cx="7772400" cy="1470025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C2591EA-5267-4871-9626-AA7A22F7B413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200"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227610D7-9B1D-4D9A-8D29-3CB848FE95A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7BB89B7-A908-49C6-87C6-F1167708A200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200"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6B9A482-3F9C-46CD-8EE1-6E835A7928C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34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A45DC61A-EE7D-435C-A53B-D061926479A5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200"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B774551-DEC0-49AB-AE54-2F18BAC564A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688F0966-ECB8-46EE-A71B-7CA65EA54D77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200"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4568EEFF-6237-41E8-A769-ECE1586C2D0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42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42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6449EED-5436-4E4A-873D-FFD604373E97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200"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5C35DD37-D56E-4152-B54F-3BA89381CF5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D7D38F3-8625-49CF-B0D2-58B4C1AEDDA9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200"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9BA1DCF4-2FA1-4558-A290-A17BD9F08A3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F5CDBBC-5FCA-4FC3-86B3-368A3DABA96E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200"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DBE1E664-65A0-4A20-BC14-304956CA0A1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4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84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4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6C291700-C5E9-4F53-89DA-32AEAA59663D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200"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5DFBB6C-9033-4F5C-AEEF-39CA58B2FB9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zh-CN" noProof="0"/>
              <a:t>Click icon to add picture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3E9B2BB-D393-4C29-8D3A-5C8F1CE4A0E0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200"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DC91F383-BD74-45F9-8544-856365E1C2C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4CC226CA-AE23-4A9F-A606-2DB084012631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200"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CB85801-F4FD-441D-B22C-16C336BDB0A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72"/>
            <a:ext cx="2057400" cy="5851525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72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F2C45A3-DA70-4F94-9E8A-4570553DE9B6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200"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5BD4DC07-12E2-43B1-AABF-4C4B734894E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1"/>
            <a:ext cx="4047067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39733" y="1600200"/>
            <a:ext cx="4047067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39733" y="3938589"/>
            <a:ext cx="4047067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©</a:t>
            </a:r>
            <a:r>
              <a:rPr lang="en-US" altLang="zh-CN">
                <a:latin typeface="华文新魏" panose="02010800040101010101" pitchFamily="2" charset="-122"/>
              </a:rPr>
              <a:t>DKE-LAB(2009)</a:t>
            </a:r>
            <a:endParaRPr lang="en-US" altLang="zh-CN">
              <a:latin typeface="华文新魏" panose="02010800040101010101" pitchFamily="2" charset="-122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1"/>
            <a:ext cx="4047067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9733" y="1600201"/>
            <a:ext cx="4047067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©</a:t>
            </a:r>
            <a:r>
              <a:rPr lang="en-US" altLang="zh-CN">
                <a:latin typeface="华文新魏" panose="02010800040101010101" pitchFamily="2" charset="-122"/>
              </a:rPr>
              <a:t>DKE-LAB(2009)</a:t>
            </a:r>
            <a:endParaRPr lang="en-US" altLang="zh-CN">
              <a:latin typeface="华文新魏" panose="02010800040101010101" pitchFamily="2" charset="-122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9"/>
          <p:cNvGrpSpPr/>
          <p:nvPr/>
        </p:nvGrpSpPr>
        <p:grpSpPr bwMode="auto">
          <a:xfrm>
            <a:off x="-1588" y="-12700"/>
            <a:ext cx="9145588" cy="6897688"/>
            <a:chOff x="-1588" y="-12700"/>
            <a:chExt cx="9146151" cy="6898084"/>
          </a:xfrm>
        </p:grpSpPr>
        <p:sp>
          <p:nvSpPr>
            <p:cNvPr id="5" name="Freeform 3"/>
            <p:cNvSpPr/>
            <p:nvPr/>
          </p:nvSpPr>
          <p:spPr>
            <a:xfrm>
              <a:off x="0" y="-12700"/>
              <a:ext cx="9144563" cy="6858394"/>
            </a:xfrm>
            <a:custGeom>
              <a:avLst/>
              <a:gdLst>
                <a:gd name="connsiteX0" fmla="*/ 0 w 9144000"/>
                <a:gd name="connsiteY0" fmla="*/ 0 h 6858000"/>
                <a:gd name="connsiteX1" fmla="*/ 0 w 9144000"/>
                <a:gd name="connsiteY1" fmla="*/ 6857999 h 6858000"/>
                <a:gd name="connsiteX2" fmla="*/ 9143999 w 9144000"/>
                <a:gd name="connsiteY2" fmla="*/ 6857999 h 6858000"/>
                <a:gd name="connsiteX3" fmla="*/ 9143999 w 9144000"/>
                <a:gd name="connsiteY3" fmla="*/ 0 h 6858000"/>
                <a:gd name="connsiteX4" fmla="*/ 0 w 914400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</a:cxnLst>
              <a:rect l="l" t="t" r="r" b="b"/>
              <a:pathLst>
                <a:path w="9144000" h="6858000">
                  <a:moveTo>
                    <a:pt x="0" y="0"/>
                  </a:moveTo>
                  <a:lnTo>
                    <a:pt x="0" y="6857999"/>
                  </a:lnTo>
                  <a:lnTo>
                    <a:pt x="9143999" y="6857999"/>
                  </a:lnTo>
                  <a:lnTo>
                    <a:pt x="9143999" y="0"/>
                  </a:lnTo>
                  <a:lnTo>
                    <a:pt x="0" y="0"/>
                  </a:lnTo>
                </a:path>
              </a:pathLst>
            </a:custGeom>
            <a:solidFill>
              <a:srgbClr val="FFFFFF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  <p:pic>
          <p:nvPicPr>
            <p:cNvPr id="6" name="图片 1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588" y="3227784"/>
              <a:ext cx="9144000" cy="3657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" name="组合 5"/>
          <p:cNvGrpSpPr/>
          <p:nvPr/>
        </p:nvGrpSpPr>
        <p:grpSpPr bwMode="auto">
          <a:xfrm>
            <a:off x="77788" y="47625"/>
            <a:ext cx="5073650" cy="915988"/>
            <a:chOff x="77788" y="47625"/>
            <a:chExt cx="5073649" cy="916503"/>
          </a:xfrm>
        </p:grpSpPr>
        <p:pic>
          <p:nvPicPr>
            <p:cNvPr id="8" name="图片 13" descr="HIT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788" y="47625"/>
              <a:ext cx="2428875" cy="431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TextBox 1"/>
            <p:cNvSpPr txBox="1">
              <a:spLocks noChangeArrowheads="1"/>
            </p:cNvSpPr>
            <p:nvPr/>
          </p:nvSpPr>
          <p:spPr bwMode="auto">
            <a:xfrm>
              <a:off x="2420938" y="133398"/>
              <a:ext cx="2730499" cy="8307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zh-CN" altLang="en-US">
                  <a:latin typeface="方正姚体" panose="02010601030101010101" pitchFamily="2" charset="-122"/>
                  <a:ea typeface="方正姚体" panose="02010601030101010101" pitchFamily="2" charset="-122"/>
                </a:rPr>
                <a:t>海量数据计算研究中心</a:t>
              </a:r>
              <a:endParaRPr lang="zh-CN" altLang="en-US">
                <a:latin typeface="方正姚体" panose="02010601030101010101" pitchFamily="2" charset="-122"/>
                <a:ea typeface="方正姚体" panose="02010601030101010101" pitchFamily="2" charset="-122"/>
              </a:endParaRPr>
            </a:p>
          </p:txBody>
        </p:sp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701675" y="492375"/>
              <a:ext cx="3609974" cy="3081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400" b="1" dirty="0"/>
                <a:t>Massive Data Computing Lab @ HIT</a:t>
              </a:r>
              <a:endParaRPr lang="en-US" altLang="zh-CN" sz="1400" b="1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41"/>
            <a:ext cx="7772400" cy="1470025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/>
              <a:t>Click to edit Master subtitle style</a:t>
            </a:r>
            <a:endParaRPr lang="en-US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68323E-3309-4734-A580-5BFA37B01C0F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229600" cy="1143000"/>
          </a:xfrm>
        </p:spPr>
        <p:txBody>
          <a:bodyPr/>
          <a:lstStyle>
            <a:lvl1pPr>
              <a:defRPr b="1">
                <a:solidFill>
                  <a:srgbClr val="0070C0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229600" cy="4572000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6A8C90-320C-49DA-BDF3-23670668A63A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16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956480-635C-438B-86AF-163C270A4B23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229600" cy="1143000"/>
          </a:xfrm>
        </p:spPr>
        <p:txBody>
          <a:bodyPr/>
          <a:lstStyle>
            <a:lvl1pPr>
              <a:defRPr b="1">
                <a:solidFill>
                  <a:srgbClr val="0070C0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229600" cy="4572000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69B994-17C5-4523-B49C-2199DE234A83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2F41AA-CF04-4BA9-B853-CA4E0983B59B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65CC92-611E-4D1E-82C4-180866C6A818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E50801-E21D-4A5D-88F5-E9C226132439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4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66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4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0901BE-1FB4-4A41-8DE3-EE92E61B7EFB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zh-CN" noProof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F1794C-3F92-4E64-AEEA-F5E3643178FF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094998-3EB2-4DF0-9799-5C4FAC72900C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54"/>
            <a:ext cx="2057400" cy="5851525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54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D3F731-3490-4E27-A703-989377DAF996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47"/>
            <a:ext cx="7772400" cy="1470025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EA26B1-1846-45AA-B6C4-DF4308224E84}" type="datetimeFigureOut">
              <a:rPr lang="en-US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4B06B7-4632-4ABA-8EA7-0E1CCFA758B6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E47A37-6E82-41E5-BDC7-4514AAA9A417}" type="datetimeFigureOut">
              <a:rPr lang="en-US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E16AF4-EA87-408E-BC46-D0536597F049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2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9D04F1-ADC3-4A9D-91AD-BBF544ECE7AD}" type="datetimeFigureOut">
              <a:rPr lang="en-US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363DC0-7F1E-4C01-AC99-11BEA626F3BA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43EFC6-4410-4669-B4A6-D29EFF8589BD}" type="datetimeFigureOut">
              <a:rPr lang="en-US"/>
            </a:fld>
            <a:endParaRPr 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B36CC7-C0AB-413A-9D70-27CF52184ED7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C680BE-1FDA-42CE-A83B-B320AADCB7DD}" type="datetimeFigureOut">
              <a:rPr lang="en-US"/>
            </a:fld>
            <a:endParaRPr 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492328-2FF8-4DC3-B719-B085338B303F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8BE846-1CC3-4A32-A322-FD43450874C0}" type="datetimeFigureOut">
              <a:rPr lang="en-US"/>
            </a:fld>
            <a:endParaRPr 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978E66-713D-4731-85E6-57A322414EF6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A1DA3A-7E84-461A-8DF4-AA75A9404E4F}" type="datetimeFigureOut">
              <a:rPr lang="en-US"/>
            </a:fld>
            <a:endParaRPr 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819115-33E3-4644-9527-48512E6C871F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4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7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4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115945-6F2B-49EF-A846-C0B75F0DD3E2}" type="datetimeFigureOut">
              <a:rPr lang="en-US"/>
            </a:fld>
            <a:endParaRPr 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9D58B5-9EA1-474F-B1AA-FA639572AE5C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zh-CN" noProof="0"/>
              <a:t>Click icon to add picture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AD4116-7074-4280-A803-55EF7851F106}" type="datetimeFigureOut">
              <a:rPr lang="en-US"/>
            </a:fld>
            <a:endParaRPr 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237653-D247-4E07-AA9D-53D11995619E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B98ECA-BD76-46D8-8E7E-73174F785444}" type="datetimeFigureOut">
              <a:rPr lang="en-US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0F06B2-3E45-47D6-8B1F-E90F5A390057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60"/>
            <a:ext cx="2057400" cy="5851525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60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E637D4-2A5C-4CD2-B202-A67D4B57BBDB}" type="datetimeFigureOut">
              <a:rPr lang="en-US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CBD8A6-CFED-4D46-8D82-46BBDAEF8EEE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51"/>
            <a:ext cx="7772400" cy="1470025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DDD7D6F-51E0-4E66-A4FD-9BFF7E4EDF0F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200"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DC7178A-1B3B-497B-B7E4-B67ABFB9A32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06DB07F-96B3-4E24-A6CD-540E3195AE86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200"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4E57F0F2-055A-40E5-9FC1-9E0C11C9099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26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AC56E1F4-31CA-49C2-ABDD-CBB239789325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200"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6B2BBD7-7E2C-46BD-BE5B-B8A640522EF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531E0366-0C90-48C7-9093-772355C03E89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200"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4FD9911-BA84-4F4E-A9AD-A8458F788C4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8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8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DE186D5B-789D-4F46-A00C-1C0E79516F12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200"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192BE32-8423-445B-96D4-30B1B333F71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D9FB2338-4CDA-42C5-8C92-850247F0EDFF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200"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6B3F53F-8E78-4B07-813A-144A3D103A0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771FEA4-97EB-406E-9CA6-6CA5F309C778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200"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5237388A-47DC-415F-B573-80CD0F7C6CB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4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76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4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A0FF0A7C-3083-41D7-BC4F-BBEF5096C06E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200"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560502ED-5A0A-44DB-8944-6E3464F5FF0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zh-CN" noProof="0"/>
              <a:t>Click icon to add picture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E36A6F73-4977-414A-8901-BACFFABA0866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200"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98277A7D-41CB-49AC-8206-37CA5188C37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9361D339-876D-4655-AC9B-E3686AD22C7F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200"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9F4D844A-3643-4FD3-86FC-E916B69B276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64"/>
            <a:ext cx="2057400" cy="5851525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64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FA11060-AAD4-4D62-935C-857BADC3A0FB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200"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60289A26-E5EF-4F19-AEA5-0CE5D97DABE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55"/>
            <a:ext cx="7772400" cy="1470025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355A82-2E29-46C2-88D2-EC3EBC314ED1}" type="datetimeFigureOut">
              <a:rPr lang="en-US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E0BA3D-CF7E-46E7-B9D1-F29878865A9D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AA1DD8-833F-4D78-A99E-DA10E03EBD57}" type="datetimeFigureOut">
              <a:rPr lang="en-US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9ADE58-4B0D-4C67-9485-FF7232879161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3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F656A8-BA20-42C3-8628-BB9DFCE09C5A}" type="datetimeFigureOut">
              <a:rPr lang="en-US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41FA07-E404-484F-8138-81EB802F530C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76A50A-64ED-466F-A557-F7D211A5A5D8}" type="datetimeFigureOut">
              <a:rPr lang="en-US"/>
            </a:fld>
            <a:endParaRPr 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875437-559E-4E1E-BFC6-3B1B1A58485B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40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40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11378D-D564-46B1-A04D-C3C6EF2AE0B1}" type="datetimeFigureOut">
              <a:rPr lang="en-US"/>
            </a:fld>
            <a:endParaRPr 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4917B9-C2AA-4936-BF90-1CABE737492A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8910D4-3C37-407F-AAC0-8E69134945FC}" type="datetimeFigureOut">
              <a:rPr lang="en-US"/>
            </a:fld>
            <a:endParaRPr 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0E0F5F-DF4C-4250-87BC-4F18CF2C00E6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500B3E-046C-4E97-A8B6-9CF029E91DF3}" type="datetimeFigureOut">
              <a:rPr lang="en-US"/>
            </a:fld>
            <a:endParaRPr 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34A981-7564-4258-AF82-B9965036B46D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4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8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4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E2BAFB-729C-4D91-BDB8-1D8A565D6211}" type="datetimeFigureOut">
              <a:rPr lang="en-US"/>
            </a:fld>
            <a:endParaRPr 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AAA896-1FDD-4C95-A605-AC9AA48661CB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zh-CN" noProof="0"/>
              <a:t>Click icon to add picture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FCFEEA-884F-4EF6-9C30-3DF2591B445C}" type="datetimeFigureOut">
              <a:rPr lang="en-US"/>
            </a:fld>
            <a:endParaRPr 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A67BD6-6797-478D-87EB-B1F8FBF5DC4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4E2B63-F1A9-4819-81AA-116AF3A4731A}" type="datetimeFigureOut">
              <a:rPr lang="en-US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180ACD-DC88-4765-A45D-80EAEA1D5BD3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68"/>
            <a:ext cx="2057400" cy="5851525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6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DD5A49-9AB9-49A3-AB5C-86627B7C588F}" type="datetimeFigureOut">
              <a:rPr lang="en-US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CDA22A-937F-450A-B7FD-1B2331EDD2D7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59"/>
            <a:ext cx="7772400" cy="1470025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6BCC58B-C62A-4543-AF53-854ED3074B58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200"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7341DE64-56EF-47FC-80C1-0B7EF16015D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50223CAB-B0AC-4CFA-B1B8-FA023078CACB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200"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59C42CE6-6EA7-4BF9-B3BE-2D9490EA3B8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34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AD7C70E-D51B-4240-B7B7-DADF795F7639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200"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41AF38F-FF8F-48A1-9B2E-A7CE43930B0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9E009198-E76A-46A3-91DC-E14B19AAF84B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200"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5AD41614-74FF-4FB2-AF78-7DD6597FCB5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42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42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6F59EE6-D8D8-4F88-BE23-7AF9888AA934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200"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726BDE24-38DF-462D-9B7C-76455AE5757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D4056977-B9BE-4732-A6DF-0A909A41129B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200"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AEA9BCD6-3007-4598-906C-284FCAD8C7B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D489E25-91F3-4C51-97F8-8E5E2C8BEF75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200"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9740BBF-2EF9-4E72-AEC4-699B628FFBF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4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84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4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C900A62-769C-44B9-88F7-E097DBF976E3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200"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5A62A14-0909-4860-8742-BF8CC4E41B7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zh-CN" noProof="0"/>
              <a:t>Click icon to add picture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A641398-C35F-42F7-AC06-1C1C2993A503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200"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F8C5E48-308F-4B05-91BD-A71B1B451A8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9E711F5E-2D0D-4AB0-8E65-E3792E414202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200"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746119F0-91CA-40E8-B533-19AE054ABE3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72"/>
            <a:ext cx="2057400" cy="5851525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72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43CA195-D07C-48D3-93E7-DA31F00E221B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200"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9860423-0CA2-49D5-8CD6-FFDE1E92B66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43"/>
            <a:ext cx="7772400" cy="1470025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 defTabSz="457200" fontAlgn="auto">
              <a:spcBef>
                <a:spcPts val="0"/>
              </a:spcBef>
              <a:spcAft>
                <a:spcPts val="0"/>
              </a:spcAft>
              <a:defRPr kumimoji="1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D85E156-5C43-4E77-B946-6D78DE35ADE9}" type="datetime1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200">
              <a:defRPr kumimoji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 kumimoji="1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49127AFF-9C36-4393-A75C-BDE82B55C35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defTabSz="457200">
              <a:defRPr kumimoji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52388" y="6356350"/>
            <a:ext cx="809625" cy="349250"/>
          </a:xfrm>
        </p:spPr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 kumimoji="1" sz="2800" b="1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E9DBBFB7-7D9A-4B33-95AC-054B7D3B6D0A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18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 defTabSz="457200" fontAlgn="auto">
              <a:spcBef>
                <a:spcPts val="0"/>
              </a:spcBef>
              <a:spcAft>
                <a:spcPts val="0"/>
              </a:spcAft>
              <a:defRPr kumimoji="1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A7CDC11D-4244-4DC7-8CB2-97C984EACCE2}" type="datetime1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200">
              <a:defRPr kumimoji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 kumimoji="1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FC654E7-0002-434B-997D-1025F800358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 defTabSz="457200" fontAlgn="auto">
              <a:spcBef>
                <a:spcPts val="0"/>
              </a:spcBef>
              <a:spcAft>
                <a:spcPts val="0"/>
              </a:spcAft>
              <a:defRPr kumimoji="1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A6014A6F-7F6A-4C99-930E-05013778B654}" type="datetime1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200">
              <a:defRPr kumimoji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 kumimoji="1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D43D07CA-FD87-47FB-92FF-797CD2401C1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4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4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 defTabSz="457200" fontAlgn="auto">
              <a:spcBef>
                <a:spcPts val="0"/>
              </a:spcBef>
              <a:spcAft>
                <a:spcPts val="0"/>
              </a:spcAft>
              <a:defRPr kumimoji="1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DE42FBA8-C587-42CD-B4F5-BEA399DCEB79}" type="datetime1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200">
              <a:defRPr kumimoji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 kumimoji="1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7061307-8ACF-432E-83E2-BC01C9D8E49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 defTabSz="457200" fontAlgn="auto">
              <a:spcBef>
                <a:spcPts val="0"/>
              </a:spcBef>
              <a:spcAft>
                <a:spcPts val="0"/>
              </a:spcAft>
              <a:defRPr kumimoji="1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D2BA1B47-7191-48AC-B2A8-B80D7080B511}" type="datetime1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200">
              <a:defRPr kumimoji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 kumimoji="1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5B7BD17-2204-4F2D-87DC-8F277EA5E29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 defTabSz="457200" fontAlgn="auto">
              <a:spcBef>
                <a:spcPts val="0"/>
              </a:spcBef>
              <a:spcAft>
                <a:spcPts val="0"/>
              </a:spcAft>
              <a:defRPr kumimoji="1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AAC532CD-98C3-4952-AAB3-FBCDFF762D1E}" type="datetime1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200">
              <a:defRPr kumimoji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 kumimoji="1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AB477232-AE81-4457-A574-23A7512A021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4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68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4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 defTabSz="457200" fontAlgn="auto">
              <a:spcBef>
                <a:spcPts val="0"/>
              </a:spcBef>
              <a:spcAft>
                <a:spcPts val="0"/>
              </a:spcAft>
              <a:defRPr kumimoji="1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D813C15-49C2-422E-A2D3-A81EB316DFC2}" type="datetime1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200">
              <a:defRPr kumimoji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 kumimoji="1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D37F0D82-ECD9-4A84-8A50-2A1161AF1E8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zh-CN" noProof="0"/>
              <a:t>Click icon to add picture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 defTabSz="457200" fontAlgn="auto">
              <a:spcBef>
                <a:spcPts val="0"/>
              </a:spcBef>
              <a:spcAft>
                <a:spcPts val="0"/>
              </a:spcAft>
              <a:defRPr kumimoji="1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D858FDA-DBF9-43C2-9B09-30097CBD3B36}" type="datetime1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200">
              <a:defRPr kumimoji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 kumimoji="1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E228AEA6-6755-44D4-B2DF-6F99567ABDF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 defTabSz="457200" fontAlgn="auto">
              <a:spcBef>
                <a:spcPts val="0"/>
              </a:spcBef>
              <a:spcAft>
                <a:spcPts val="0"/>
              </a:spcAft>
              <a:defRPr kumimoji="1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DAFEBDF3-3C46-4143-8074-B4729B33C525}" type="datetime1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200">
              <a:defRPr kumimoji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 kumimoji="1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D34694CD-D796-43C6-B51F-F417B5346C2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56"/>
            <a:ext cx="2057400" cy="5851525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56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 defTabSz="457200" fontAlgn="auto">
              <a:spcBef>
                <a:spcPts val="0"/>
              </a:spcBef>
              <a:spcAft>
                <a:spcPts val="0"/>
              </a:spcAft>
              <a:defRPr kumimoji="1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6F82ABB0-38E1-4AB9-8934-25141D42B35A}" type="datetime1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200">
              <a:defRPr kumimoji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 kumimoji="1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F9A3C25-B301-488A-B2C8-637E6B4EF89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47"/>
            <a:ext cx="7772400" cy="1470025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6DC781-182D-4763-9077-17967CB06933}" type="datetimeFigureOut">
              <a:rPr lang="en-US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F5FD1E-4A04-4517-97A7-289806DD772B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72BAAD-66B3-4530-B265-4A4E1B6BED8C}" type="datetimeFigureOut">
              <a:rPr lang="en-US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342CC7-DD12-4D95-8099-0E67FB7AD8D1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2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9BE29C-33B8-4B26-832C-951433888D67}" type="datetimeFigureOut">
              <a:rPr lang="en-US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248447-92F4-4E3A-8817-5A5B4755151F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766165-4EDB-442F-BCDE-7D9B0E3DAED4}" type="datetimeFigureOut">
              <a:rPr lang="en-US"/>
            </a:fld>
            <a:endParaRPr 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0886E6-8A41-4A60-BC77-F0D66346D21D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A9EBAA-BA1F-4DEF-8402-5D95FFD2D8CE}" type="datetimeFigureOut">
              <a:rPr lang="en-US"/>
            </a:fld>
            <a:endParaRPr 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0847B2-E18E-4F30-B39F-A26F928902EC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55F94E-65A7-4329-B7DB-98CA25896A01}" type="datetimeFigureOut">
              <a:rPr lang="en-US"/>
            </a:fld>
            <a:endParaRPr 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919C0C-E73D-4C5D-922F-5D2B5C56A1AA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353B91-CA5B-4D77-9346-D0CE63CF3B69}" type="datetimeFigureOut">
              <a:rPr lang="en-US"/>
            </a:fld>
            <a:endParaRPr 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099C49-C8FC-46C5-AA30-665148C11383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zh-CN" noProof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4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7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4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9EFB8C-992B-4A06-B0B5-699FE82440D3}" type="datetimeFigureOut">
              <a:rPr lang="en-US"/>
            </a:fld>
            <a:endParaRPr 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249BA4-B73A-4D6A-936F-9005E6EC66D9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zh-CN" noProof="0"/>
              <a:t>Click icon to add picture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6E74D8-1ACF-4D75-BCFC-1DBB19447AB7}" type="datetimeFigureOut">
              <a:rPr lang="en-US"/>
            </a:fld>
            <a:endParaRPr 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206440-1A1B-4F1E-A0DC-A5E2F73EAFA9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49DBDB-3C1B-448B-968A-7DCF1EE534B1}" type="datetimeFigureOut">
              <a:rPr lang="en-US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955E82-2680-439C-B055-2C29B53BB839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60"/>
            <a:ext cx="2057400" cy="5851525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60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BFC392-EE89-49B1-9C2C-E3D0E121DA6B}" type="datetimeFigureOut">
              <a:rPr lang="en-US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AA9983-D6D1-44DE-A444-B454F254C3BB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51"/>
            <a:ext cx="7772400" cy="1470025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D52A3779-C7AE-422D-831F-41FBA76857B7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200"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ADAF0AC-5A40-47E8-9E1F-C5C1BDC43F1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2877F81-A948-402F-B596-E6916C2D80F5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200"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2F206A51-2400-48D7-9F6E-23D1749E4AB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26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6E421977-118D-4BE9-A98E-40D3AB4DE1B2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200"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17D1836-CA99-4FA3-9BC5-2B77787A015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526BEA4A-2AA7-40F5-9E12-7B2D2EE0D291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200"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DBF7E1F4-8140-48F1-94EB-AFE63F9FA33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8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8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AAA4B635-D3BA-4FF3-B225-EA20470E4352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200"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7F8E398-9D54-4AA5-ABAA-897617A967C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7EC055C-262E-41ED-B310-48E7276B71C7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200"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AC9A7607-00A1-4439-953F-CF5515D7B61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image" Target="../media/image1.png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13.xml"/><Relationship Id="rId8" Type="http://schemas.openxmlformats.org/officeDocument/2006/relationships/slideLayout" Target="../slideLayouts/slideLayout112.xml"/><Relationship Id="rId7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8.xml"/><Relationship Id="rId3" Type="http://schemas.openxmlformats.org/officeDocument/2006/relationships/slideLayout" Target="../slideLayouts/slideLayout107.xml"/><Relationship Id="rId2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11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14.xml"/><Relationship Id="rId1" Type="http://schemas.openxmlformats.org/officeDocument/2006/relationships/slideLayout" Target="../slideLayouts/slideLayout105.xml"/></Relationships>
</file>

<file path=ppt/slideMasters/_rels/slideMaster1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24.xml"/><Relationship Id="rId8" Type="http://schemas.openxmlformats.org/officeDocument/2006/relationships/slideLayout" Target="../slideLayouts/slideLayout123.xml"/><Relationship Id="rId7" Type="http://schemas.openxmlformats.org/officeDocument/2006/relationships/slideLayout" Target="../slideLayouts/slideLayout122.xml"/><Relationship Id="rId6" Type="http://schemas.openxmlformats.org/officeDocument/2006/relationships/slideLayout" Target="../slideLayouts/slideLayout121.xml"/><Relationship Id="rId5" Type="http://schemas.openxmlformats.org/officeDocument/2006/relationships/slideLayout" Target="../slideLayouts/slideLayout120.xml"/><Relationship Id="rId4" Type="http://schemas.openxmlformats.org/officeDocument/2006/relationships/slideLayout" Target="../slideLayouts/slideLayout119.xml"/><Relationship Id="rId3" Type="http://schemas.openxmlformats.org/officeDocument/2006/relationships/slideLayout" Target="../slideLayouts/slideLayout118.xml"/><Relationship Id="rId2" Type="http://schemas.openxmlformats.org/officeDocument/2006/relationships/slideLayout" Target="../slideLayouts/slideLayout117.xml"/><Relationship Id="rId12" Type="http://schemas.openxmlformats.org/officeDocument/2006/relationships/theme" Target="../theme/theme11.xml"/><Relationship Id="rId11" Type="http://schemas.openxmlformats.org/officeDocument/2006/relationships/slideLayout" Target="../slideLayouts/slideLayout126.xml"/><Relationship Id="rId10" Type="http://schemas.openxmlformats.org/officeDocument/2006/relationships/slideLayout" Target="../slideLayouts/slideLayout125.xml"/><Relationship Id="rId1" Type="http://schemas.openxmlformats.org/officeDocument/2006/relationships/slideLayout" Target="../slideLayouts/slideLayout116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5.xml"/><Relationship Id="rId8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2.xml"/><Relationship Id="rId5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8.xml"/><Relationship Id="rId13" Type="http://schemas.openxmlformats.org/officeDocument/2006/relationships/theme" Target="../theme/theme2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6.xml"/><Relationship Id="rId1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6.xml"/><Relationship Id="rId8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3.xml"/><Relationship Id="rId5" Type="http://schemas.openxmlformats.org/officeDocument/2006/relationships/slideLayout" Target="../slideLayouts/slideLayout32.xml"/><Relationship Id="rId4" Type="http://schemas.openxmlformats.org/officeDocument/2006/relationships/slideLayout" Target="../slideLayouts/slideLayout31.xml"/><Relationship Id="rId3" Type="http://schemas.openxmlformats.org/officeDocument/2006/relationships/slideLayout" Target="../slideLayouts/slideLayout30.xml"/><Relationship Id="rId2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11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37.xml"/><Relationship Id="rId1" Type="http://schemas.openxmlformats.org/officeDocument/2006/relationships/slideLayout" Target="../slideLayouts/slideLayout28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7.xml"/><Relationship Id="rId8" Type="http://schemas.openxmlformats.org/officeDocument/2006/relationships/slideLayout" Target="../slideLayouts/slideLayout46.xml"/><Relationship Id="rId7" Type="http://schemas.openxmlformats.org/officeDocument/2006/relationships/slideLayout" Target="../slideLayouts/slideLayout45.xml"/><Relationship Id="rId6" Type="http://schemas.openxmlformats.org/officeDocument/2006/relationships/slideLayout" Target="../slideLayouts/slideLayout44.xml"/><Relationship Id="rId5" Type="http://schemas.openxmlformats.org/officeDocument/2006/relationships/slideLayout" Target="../slideLayouts/slideLayout43.xml"/><Relationship Id="rId4" Type="http://schemas.openxmlformats.org/officeDocument/2006/relationships/slideLayout" Target="../slideLayouts/slideLayout42.xml"/><Relationship Id="rId3" Type="http://schemas.openxmlformats.org/officeDocument/2006/relationships/slideLayout" Target="../slideLayouts/slideLayout41.xml"/><Relationship Id="rId2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11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48.xml"/><Relationship Id="rId1" Type="http://schemas.openxmlformats.org/officeDocument/2006/relationships/slideLayout" Target="../slideLayouts/slideLayout39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8.xml"/><Relationship Id="rId8" Type="http://schemas.openxmlformats.org/officeDocument/2006/relationships/slideLayout" Target="../slideLayouts/slideLayout57.xml"/><Relationship Id="rId7" Type="http://schemas.openxmlformats.org/officeDocument/2006/relationships/slideLayout" Target="../slideLayouts/slideLayout56.xml"/><Relationship Id="rId6" Type="http://schemas.openxmlformats.org/officeDocument/2006/relationships/slideLayout" Target="../slideLayouts/slideLayout55.xml"/><Relationship Id="rId5" Type="http://schemas.openxmlformats.org/officeDocument/2006/relationships/slideLayout" Target="../slideLayouts/slideLayout54.xml"/><Relationship Id="rId4" Type="http://schemas.openxmlformats.org/officeDocument/2006/relationships/slideLayout" Target="../slideLayouts/slideLayout53.xml"/><Relationship Id="rId3" Type="http://schemas.openxmlformats.org/officeDocument/2006/relationships/slideLayout" Target="../slideLayouts/slideLayout52.xml"/><Relationship Id="rId2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11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59.xml"/><Relationship Id="rId1" Type="http://schemas.openxmlformats.org/officeDocument/2006/relationships/slideLayout" Target="../slideLayouts/slideLayout50.xml"/></Relationships>
</file>

<file path=ppt/slideMasters/_rels/slideMaster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9.xml"/><Relationship Id="rId8" Type="http://schemas.openxmlformats.org/officeDocument/2006/relationships/slideLayout" Target="../slideLayouts/slideLayout68.xml"/><Relationship Id="rId7" Type="http://schemas.openxmlformats.org/officeDocument/2006/relationships/slideLayout" Target="../slideLayouts/slideLayout67.xml"/><Relationship Id="rId6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5.xml"/><Relationship Id="rId4" Type="http://schemas.openxmlformats.org/officeDocument/2006/relationships/slideLayout" Target="../slideLayouts/slideLayout64.xml"/><Relationship Id="rId3" Type="http://schemas.openxmlformats.org/officeDocument/2006/relationships/slideLayout" Target="../slideLayouts/slideLayout63.xml"/><Relationship Id="rId2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11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0.xml"/><Relationship Id="rId1" Type="http://schemas.openxmlformats.org/officeDocument/2006/relationships/slideLayout" Target="../slideLayouts/slideLayout61.xml"/></Relationships>
</file>

<file path=ppt/slideMasters/_rels/slideMaster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80.xml"/><Relationship Id="rId8" Type="http://schemas.openxmlformats.org/officeDocument/2006/relationships/slideLayout" Target="../slideLayouts/slideLayout79.xml"/><Relationship Id="rId7" Type="http://schemas.openxmlformats.org/officeDocument/2006/relationships/slideLayout" Target="../slideLayouts/slideLayout78.xml"/><Relationship Id="rId6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5.xml"/><Relationship Id="rId3" Type="http://schemas.openxmlformats.org/officeDocument/2006/relationships/slideLayout" Target="../slideLayouts/slideLayout74.xml"/><Relationship Id="rId2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11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1.xml"/><Relationship Id="rId1" Type="http://schemas.openxmlformats.org/officeDocument/2006/relationships/slideLayout" Target="../slideLayouts/slideLayout72.xml"/></Relationships>
</file>

<file path=ppt/slideMasters/_rels/slideMaster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1.xml"/><Relationship Id="rId8" Type="http://schemas.openxmlformats.org/officeDocument/2006/relationships/slideLayout" Target="../slideLayouts/slideLayout90.xml"/><Relationship Id="rId7" Type="http://schemas.openxmlformats.org/officeDocument/2006/relationships/slideLayout" Target="../slideLayouts/slideLayout89.xml"/><Relationship Id="rId6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6.xml"/><Relationship Id="rId3" Type="http://schemas.openxmlformats.org/officeDocument/2006/relationships/slideLayout" Target="../slideLayouts/slideLayout85.xml"/><Relationship Id="rId2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11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2.xml"/><Relationship Id="rId1" Type="http://schemas.openxmlformats.org/officeDocument/2006/relationships/slideLayout" Target="../slideLayouts/slideLayout83.xml"/></Relationships>
</file>

<file path=ppt/slideMasters/_rels/slideMaster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02.xml"/><Relationship Id="rId8" Type="http://schemas.openxmlformats.org/officeDocument/2006/relationships/slideLayout" Target="../slideLayouts/slideLayout101.xml"/><Relationship Id="rId7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7.xml"/><Relationship Id="rId3" Type="http://schemas.openxmlformats.org/officeDocument/2006/relationships/slideLayout" Target="../slideLayouts/slideLayout96.xml"/><Relationship Id="rId2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11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3.xml"/><Relationship Id="rId1" Type="http://schemas.openxmlformats.org/officeDocument/2006/relationships/slideLayout" Target="../slideLayouts/slideLayout9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charset="0"/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charset="0"/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  <p:grpSp>
        <p:nvGrpSpPr>
          <p:cNvPr id="1031" name="组合 9"/>
          <p:cNvGrpSpPr/>
          <p:nvPr/>
        </p:nvGrpSpPr>
        <p:grpSpPr bwMode="auto">
          <a:xfrm>
            <a:off x="-1588" y="-12700"/>
            <a:ext cx="9145588" cy="6897688"/>
            <a:chOff x="-1588" y="-12700"/>
            <a:chExt cx="9146151" cy="6898084"/>
          </a:xfrm>
        </p:grpSpPr>
        <p:sp>
          <p:nvSpPr>
            <p:cNvPr id="12" name="Freeform 3"/>
            <p:cNvSpPr/>
            <p:nvPr/>
          </p:nvSpPr>
          <p:spPr>
            <a:xfrm>
              <a:off x="0" y="-12700"/>
              <a:ext cx="9144563" cy="6858394"/>
            </a:xfrm>
            <a:custGeom>
              <a:avLst/>
              <a:gdLst>
                <a:gd name="connsiteX0" fmla="*/ 0 w 9144000"/>
                <a:gd name="connsiteY0" fmla="*/ 0 h 6858000"/>
                <a:gd name="connsiteX1" fmla="*/ 0 w 9144000"/>
                <a:gd name="connsiteY1" fmla="*/ 6857999 h 6858000"/>
                <a:gd name="connsiteX2" fmla="*/ 9143999 w 9144000"/>
                <a:gd name="connsiteY2" fmla="*/ 6857999 h 6858000"/>
                <a:gd name="connsiteX3" fmla="*/ 9143999 w 9144000"/>
                <a:gd name="connsiteY3" fmla="*/ 0 h 6858000"/>
                <a:gd name="connsiteX4" fmla="*/ 0 w 914400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</a:cxnLst>
              <a:rect l="l" t="t" r="r" b="b"/>
              <a:pathLst>
                <a:path w="9144000" h="6858000">
                  <a:moveTo>
                    <a:pt x="0" y="0"/>
                  </a:moveTo>
                  <a:lnTo>
                    <a:pt x="0" y="6857999"/>
                  </a:lnTo>
                  <a:lnTo>
                    <a:pt x="9143999" y="6857999"/>
                  </a:lnTo>
                  <a:lnTo>
                    <a:pt x="9143999" y="0"/>
                  </a:lnTo>
                  <a:lnTo>
                    <a:pt x="0" y="0"/>
                  </a:lnTo>
                </a:path>
              </a:pathLst>
            </a:custGeom>
            <a:solidFill>
              <a:srgbClr val="FFFFFF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  <p:pic>
          <p:nvPicPr>
            <p:cNvPr id="1033" name="图片 13"/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588" y="3227784"/>
              <a:ext cx="9144000" cy="3657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43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1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33A5B53-065F-4B34-8EC2-7758065CE1C9}" type="datetimeFigureOut">
              <a:rPr lang="en-US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1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1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8F89FC29-42C7-4F84-99C7-578A3440EA5E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126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914400">
              <a:defRPr sz="120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fld id="{9C82F573-2A51-49AC-8495-EE2F010FE64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defTabSz="914400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defTabSz="914400">
              <a:defRPr sz="120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fld id="{E27D84B6-7577-45FD-B895-B4847BD561C5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宋体" panose="02010600030101010101" pitchFamily="2" charset="-122"/>
          <a:cs typeface="宋体" panose="02010600030101010101" pitchFamily="2" charset="-122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宋体" panose="02010600030101010101" pitchFamily="2" charset="-122"/>
          <a:cs typeface="宋体" panose="02010600030101010101" pitchFamily="2" charset="-122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charset="0"/>
              </a:defRPr>
            </a:lvl1pPr>
          </a:lstStyle>
          <a:p>
            <a:pPr>
              <a:defRPr/>
            </a:pPr>
            <a:fld id="{F81C088D-F20C-418E-975B-2C34F6BB1E20}" type="slidenum">
              <a:rPr lang="zh-CN" altLang="en-US"/>
            </a:fld>
            <a:endParaRPr lang="en-US" altLang="zh-CN"/>
          </a:p>
        </p:txBody>
      </p:sp>
      <p:grpSp>
        <p:nvGrpSpPr>
          <p:cNvPr id="2055" name="组合 9"/>
          <p:cNvGrpSpPr/>
          <p:nvPr/>
        </p:nvGrpSpPr>
        <p:grpSpPr bwMode="auto">
          <a:xfrm>
            <a:off x="-1588" y="-12700"/>
            <a:ext cx="9145588" cy="6897688"/>
            <a:chOff x="-1588" y="-12700"/>
            <a:chExt cx="9146151" cy="6898084"/>
          </a:xfrm>
        </p:grpSpPr>
        <p:sp>
          <p:nvSpPr>
            <p:cNvPr id="12" name="Freeform 3"/>
            <p:cNvSpPr/>
            <p:nvPr/>
          </p:nvSpPr>
          <p:spPr>
            <a:xfrm>
              <a:off x="0" y="-12700"/>
              <a:ext cx="9144563" cy="6858394"/>
            </a:xfrm>
            <a:custGeom>
              <a:avLst/>
              <a:gdLst>
                <a:gd name="connsiteX0" fmla="*/ 0 w 9144000"/>
                <a:gd name="connsiteY0" fmla="*/ 0 h 6858000"/>
                <a:gd name="connsiteX1" fmla="*/ 0 w 9144000"/>
                <a:gd name="connsiteY1" fmla="*/ 6857999 h 6858000"/>
                <a:gd name="connsiteX2" fmla="*/ 9143999 w 9144000"/>
                <a:gd name="connsiteY2" fmla="*/ 6857999 h 6858000"/>
                <a:gd name="connsiteX3" fmla="*/ 9143999 w 9144000"/>
                <a:gd name="connsiteY3" fmla="*/ 0 h 6858000"/>
                <a:gd name="connsiteX4" fmla="*/ 0 w 914400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</a:cxnLst>
              <a:rect l="l" t="t" r="r" b="b"/>
              <a:pathLst>
                <a:path w="9144000" h="6858000">
                  <a:moveTo>
                    <a:pt x="0" y="0"/>
                  </a:moveTo>
                  <a:lnTo>
                    <a:pt x="0" y="6857999"/>
                  </a:lnTo>
                  <a:lnTo>
                    <a:pt x="9143999" y="6857999"/>
                  </a:lnTo>
                  <a:lnTo>
                    <a:pt x="9143999" y="0"/>
                  </a:lnTo>
                  <a:lnTo>
                    <a:pt x="0" y="0"/>
                  </a:lnTo>
                </a:path>
              </a:pathLst>
            </a:custGeom>
            <a:solidFill>
              <a:srgbClr val="FFFFFF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  <p:pic>
          <p:nvPicPr>
            <p:cNvPr id="2057" name="图片 13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588" y="3227784"/>
              <a:ext cx="9144000" cy="3657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075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1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597A847-8A48-482F-86E9-9417169C9BA5}" type="datetimeFigureOut">
              <a:rPr lang="en-US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1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1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A920B8D9-FC29-4A26-A3CE-B614F45EC758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4099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914400">
              <a:defRPr sz="120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fld id="{D42F27A5-83BC-46C7-A8A3-F7523062C916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defTabSz="914400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defTabSz="914400">
              <a:defRPr sz="120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fld id="{B1A8ECBA-9525-47E9-A877-C9C7DC27897C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宋体" panose="02010600030101010101" pitchFamily="2" charset="-122"/>
          <a:cs typeface="宋体" panose="02010600030101010101" pitchFamily="2" charset="-122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宋体" panose="02010600030101010101" pitchFamily="2" charset="-122"/>
          <a:cs typeface="宋体" panose="02010600030101010101" pitchFamily="2" charset="-122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5123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1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7B10F90-2C7C-4886-BF9F-DC14C01959E9}" type="datetimeFigureOut">
              <a:rPr lang="en-US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1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1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2133A368-66B4-4A4B-BA45-F45D88346980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614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914400">
              <a:defRPr sz="120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fld id="{520A8C05-38C8-4F68-8E92-1A046267909A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defTabSz="914400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defTabSz="914400">
              <a:defRPr sz="120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fld id="{7DC55773-1A9D-40A3-AEA2-AAB893F34D18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宋体" panose="02010600030101010101" pitchFamily="2" charset="-122"/>
          <a:cs typeface="宋体" panose="02010600030101010101" pitchFamily="2" charset="-122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宋体" panose="02010600030101010101" pitchFamily="2" charset="-122"/>
          <a:cs typeface="宋体" panose="02010600030101010101" pitchFamily="2" charset="-122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7171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l" defTabSz="914400">
              <a:defRPr kumimoji="0" sz="120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fld id="{74DC4412-EE9F-4CC4-92F3-5E8A46A2A95A}" type="datetime1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defTabSz="914400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defTabSz="914400">
              <a:defRPr kumimoji="0" sz="120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fld id="{C1BE61AE-51F6-402B-B845-8A140DFDBB67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宋体" panose="02010600030101010101" pitchFamily="2" charset="-122"/>
          <a:cs typeface="宋体" panose="02010600030101010101" pitchFamily="2" charset="-122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宋体" panose="02010600030101010101" pitchFamily="2" charset="-122"/>
          <a:cs typeface="宋体" panose="02010600030101010101" pitchFamily="2" charset="-122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8195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1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84EAC6C7-4CBB-42B0-9021-68DF047AE17B}" type="datetimeFigureOut">
              <a:rPr lang="en-US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1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1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FBC84487-1223-4BC7-9EDB-E2B97F9E9209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9219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914400">
              <a:defRPr sz="120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fld id="{2DF681B4-BDE2-46B8-BD56-93812AAD6A53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defTabSz="914400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defTabSz="914400">
              <a:defRPr sz="120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fld id="{C1AE8F77-2157-4218-9E0E-A27ECAB2302B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宋体" panose="02010600030101010101" pitchFamily="2" charset="-122"/>
          <a:cs typeface="宋体" panose="02010600030101010101" pitchFamily="2" charset="-122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宋体" panose="02010600030101010101" pitchFamily="2" charset="-122"/>
          <a:cs typeface="宋体" panose="02010600030101010101" pitchFamily="2" charset="-122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15.xml"/><Relationship Id="rId4" Type="http://schemas.openxmlformats.org/officeDocument/2006/relationships/image" Target="../media/image7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6.wmf"/><Relationship Id="rId1" Type="http://schemas.openxmlformats.org/officeDocument/2006/relationships/oleObject" Target="../embeddings/oleObject1.bin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wmf"/><Relationship Id="rId1" Type="http://schemas.openxmlformats.org/officeDocument/2006/relationships/oleObject" Target="../embeddings/oleObject3.bin"/></Relationships>
</file>

<file path=ppt/slides/_rels/slide2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emf"/><Relationship Id="rId1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tiff"/><Relationship Id="rId1" Type="http://schemas.openxmlformats.org/officeDocument/2006/relationships/image" Target="../media/image2.tif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tiff"/><Relationship Id="rId1" Type="http://schemas.openxmlformats.org/officeDocument/2006/relationships/image" Target="../media/image2.tif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5.wmf"/><Relationship Id="rId1" Type="http://schemas.openxmlformats.org/officeDocument/2006/relationships/oleObject" Target="../embeddings/oleObject4.bin"/></Relationships>
</file>

<file path=ppt/slides/_rels/slide4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6.wmf"/><Relationship Id="rId1" Type="http://schemas.openxmlformats.org/officeDocument/2006/relationships/oleObject" Target="../embeddings/oleObject5.bin"/></Relationships>
</file>

<file path=ppt/slides/_rels/slide4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7.wmf"/><Relationship Id="rId1" Type="http://schemas.openxmlformats.org/officeDocument/2006/relationships/oleObject" Target="../embeddings/oleObject6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tiff"/></Relationships>
</file>

<file path=ppt/slides/_rels/slide5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6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8.wmf"/><Relationship Id="rId1" Type="http://schemas.openxmlformats.org/officeDocument/2006/relationships/oleObject" Target="../embeddings/oleObject7.bin"/></Relationships>
</file>

<file path=ppt/slides/_rels/slide5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7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9.wmf"/><Relationship Id="rId1" Type="http://schemas.openxmlformats.org/officeDocument/2006/relationships/oleObject" Target="../embeddings/oleObject8.bin"/></Relationships>
</file>

<file path=ppt/slides/_rels/slide5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8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0.wmf"/><Relationship Id="rId1" Type="http://schemas.openxmlformats.org/officeDocument/2006/relationships/oleObject" Target="../embeddings/oleObject9.bin"/></Relationships>
</file>

<file path=ppt/slides/_rels/slide5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9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1.wmf"/><Relationship Id="rId1" Type="http://schemas.openxmlformats.org/officeDocument/2006/relationships/oleObject" Target="../embeddings/oleObject10.bin"/></Relationships>
</file>

<file path=ppt/slides/_rels/slide5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0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2.wmf"/><Relationship Id="rId1" Type="http://schemas.openxmlformats.org/officeDocument/2006/relationships/oleObject" Target="../embeddings/oleObject11.bin"/></Relationships>
</file>

<file path=ppt/slides/_rels/slide5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1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3.wmf"/><Relationship Id="rId1" Type="http://schemas.openxmlformats.org/officeDocument/2006/relationships/oleObject" Target="../embeddings/oleObject12.bin"/></Relationships>
</file>

<file path=ppt/slides/_rels/slide5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2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4.wmf"/><Relationship Id="rId1" Type="http://schemas.openxmlformats.org/officeDocument/2006/relationships/oleObject" Target="../embeddings/oleObject13.bin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5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4.xml"/><Relationship Id="rId6" Type="http://schemas.openxmlformats.org/officeDocument/2006/relationships/vmlDrawing" Target="../drawings/vmlDrawing13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7.wmf"/><Relationship Id="rId3" Type="http://schemas.openxmlformats.org/officeDocument/2006/relationships/oleObject" Target="../embeddings/oleObject15.bin"/><Relationship Id="rId2" Type="http://schemas.openxmlformats.org/officeDocument/2006/relationships/image" Target="../media/image26.wmf"/><Relationship Id="rId1" Type="http://schemas.openxmlformats.org/officeDocument/2006/relationships/oleObject" Target="../embeddings/oleObject14.bin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31.wmf"/><Relationship Id="rId7" Type="http://schemas.openxmlformats.org/officeDocument/2006/relationships/oleObject" Target="../embeddings/oleObject19.bin"/><Relationship Id="rId6" Type="http://schemas.openxmlformats.org/officeDocument/2006/relationships/image" Target="../media/image30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29.wmf"/><Relationship Id="rId3" Type="http://schemas.openxmlformats.org/officeDocument/2006/relationships/oleObject" Target="../embeddings/oleObject17.bin"/><Relationship Id="rId2" Type="http://schemas.openxmlformats.org/officeDocument/2006/relationships/image" Target="../media/image28.wmf"/><Relationship Id="rId11" Type="http://schemas.openxmlformats.org/officeDocument/2006/relationships/notesSlide" Target="../notesSlides/notesSlide29.xml"/><Relationship Id="rId10" Type="http://schemas.openxmlformats.org/officeDocument/2006/relationships/vmlDrawing" Target="../drawings/vmlDrawing14.vml"/><Relationship Id="rId1" Type="http://schemas.openxmlformats.org/officeDocument/2006/relationships/oleObject" Target="../embeddings/oleObject16.bin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2.png"/></Relationships>
</file>

<file path=ppt/slides/_rels/slide8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5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4.png"/><Relationship Id="rId1" Type="http://schemas.openxmlformats.org/officeDocument/2006/relationships/image" Target="../media/image33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5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5.png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5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5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5.png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9"/>
          <p:cNvSpPr txBox="1">
            <a:spLocks noChangeArrowheads="1"/>
          </p:cNvSpPr>
          <p:nvPr/>
        </p:nvSpPr>
        <p:spPr bwMode="auto">
          <a:xfrm>
            <a:off x="1292225" y="1433513"/>
            <a:ext cx="6873875" cy="1938992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b="1" dirty="0">
                <a:cs typeface="+mn-cs"/>
              </a:rPr>
              <a:t>算法设计与分析</a:t>
            </a:r>
            <a:endParaRPr lang="en-US" altLang="zh-CN" sz="4000" b="1" dirty="0">
              <a:cs typeface="+mn-cs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4000" b="1" dirty="0">
              <a:cs typeface="+mn-cs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b="1" dirty="0">
                <a:solidFill>
                  <a:srgbClr val="1A9EE9"/>
                </a:solidFill>
                <a:latin typeface="华文琥珀" panose="02010800040101010101" pitchFamily="2" charset="-122"/>
                <a:ea typeface="华文琥珀" panose="02010800040101010101" pitchFamily="2" charset="-122"/>
                <a:cs typeface="+mn-cs"/>
              </a:rPr>
              <a:t>第四讲 动态规划</a:t>
            </a:r>
            <a:endParaRPr lang="zh-CN" altLang="en-US" sz="4000" b="1" dirty="0">
              <a:solidFill>
                <a:srgbClr val="1A9EE9"/>
              </a:solidFill>
              <a:latin typeface="华文琥珀" panose="02010800040101010101" pitchFamily="2" charset="-122"/>
              <a:ea typeface="华文琥珀" panose="02010800040101010101" pitchFamily="2" charset="-122"/>
              <a:cs typeface="+mn-cs"/>
            </a:endParaRPr>
          </a:p>
        </p:txBody>
      </p:sp>
      <p:sp>
        <p:nvSpPr>
          <p:cNvPr id="5" name="TextBox 8"/>
          <p:cNvSpPr txBox="1">
            <a:spLocks noChangeArrowheads="1"/>
          </p:cNvSpPr>
          <p:nvPr/>
        </p:nvSpPr>
        <p:spPr bwMode="auto">
          <a:xfrm>
            <a:off x="1479550" y="3948113"/>
            <a:ext cx="6330950" cy="1383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800" dirty="0">
                <a:latin typeface="Calibri" panose="020F0502020204030204" pitchFamily="34" charset="0"/>
              </a:rPr>
              <a:t>哈尔滨工业大学</a:t>
            </a:r>
            <a:endParaRPr lang="en-US" altLang="zh-CN" sz="2800" dirty="0">
              <a:latin typeface="Calibri" panose="020F0502020204030204" pitchFamily="34" charset="0"/>
            </a:endParaRPr>
          </a:p>
          <a:p>
            <a:pPr algn="ctr"/>
            <a:r>
              <a:rPr lang="zh-CN" altLang="en-US" sz="2800" dirty="0">
                <a:latin typeface="Calibri" panose="020F0502020204030204" pitchFamily="34" charset="0"/>
              </a:rPr>
              <a:t>何震宇 </a:t>
            </a:r>
            <a:endParaRPr lang="en-US" altLang="zh-CN" sz="2800" dirty="0">
              <a:latin typeface="Calibri" panose="020F0502020204030204" pitchFamily="34" charset="0"/>
            </a:endParaRPr>
          </a:p>
          <a:p>
            <a:pPr algn="ctr"/>
            <a:endParaRPr lang="zh-CN" altLang="en-US" sz="28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4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79689" y="1557338"/>
            <a:ext cx="7437967" cy="3657600"/>
          </a:xfrm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just" eaLnBrk="1" hangingPunct="1">
              <a:defRPr/>
            </a:pPr>
            <a:r>
              <a:rPr kumimoji="1" lang="zh-CN" altLang="en-US" sz="3600" b="1" dirty="0">
                <a:latin typeface="+mn-ea"/>
              </a:rPr>
              <a:t>动态规划</a:t>
            </a:r>
            <a:r>
              <a:rPr lang="zh-CN" altLang="en-US" sz="3600" b="1" dirty="0">
                <a:latin typeface="+mn-ea"/>
              </a:rPr>
              <a:t>算法的设计步骤</a:t>
            </a:r>
            <a:endParaRPr lang="zh-CN" altLang="en-US" sz="3600" b="1" dirty="0">
              <a:latin typeface="+mn-ea"/>
            </a:endParaRPr>
          </a:p>
          <a:p>
            <a:pPr lvl="1" algn="just" eaLnBrk="1" hangingPunct="1">
              <a:defRPr/>
            </a:pPr>
            <a:r>
              <a:rPr lang="zh-CN" altLang="en-US" sz="3200" b="1" dirty="0">
                <a:solidFill>
                  <a:srgbClr val="0000CC"/>
                </a:solidFill>
                <a:latin typeface="+mn-ea"/>
              </a:rPr>
              <a:t>分析优化解的结构</a:t>
            </a:r>
            <a:endParaRPr lang="zh-CN" altLang="en-US" sz="3200" b="1" dirty="0">
              <a:solidFill>
                <a:srgbClr val="0000CC"/>
              </a:solidFill>
              <a:latin typeface="+mn-ea"/>
            </a:endParaRPr>
          </a:p>
          <a:p>
            <a:pPr lvl="1" algn="just" eaLnBrk="1" hangingPunct="1">
              <a:defRPr/>
            </a:pPr>
            <a:r>
              <a:rPr lang="zh-CN" altLang="en-US" sz="3200" b="1" dirty="0">
                <a:solidFill>
                  <a:srgbClr val="0000CC"/>
                </a:solidFill>
                <a:latin typeface="+mn-ea"/>
              </a:rPr>
              <a:t>递归地定义最优解的代价</a:t>
            </a:r>
            <a:endParaRPr lang="zh-CN" altLang="en-US" sz="3200" b="1" dirty="0">
              <a:solidFill>
                <a:srgbClr val="0000CC"/>
              </a:solidFill>
              <a:latin typeface="+mn-ea"/>
            </a:endParaRPr>
          </a:p>
          <a:p>
            <a:pPr lvl="1" algn="just" eaLnBrk="1" hangingPunct="1">
              <a:defRPr/>
            </a:pPr>
            <a:r>
              <a:rPr lang="zh-CN" altLang="en-US" sz="3200" b="1" dirty="0">
                <a:solidFill>
                  <a:srgbClr val="0000CC"/>
                </a:solidFill>
                <a:latin typeface="+mn-ea"/>
              </a:rPr>
              <a:t>自底向上地计算优化解的代价保存之，并获取构造最优解的信息</a:t>
            </a:r>
            <a:endParaRPr lang="zh-CN" altLang="en-US" sz="3200" b="1" dirty="0">
              <a:solidFill>
                <a:srgbClr val="0000CC"/>
              </a:solidFill>
              <a:latin typeface="+mn-ea"/>
            </a:endParaRPr>
          </a:p>
          <a:p>
            <a:pPr lvl="1" algn="just" eaLnBrk="1" hangingPunct="1">
              <a:defRPr/>
            </a:pPr>
            <a:r>
              <a:rPr lang="zh-CN" altLang="en-US" sz="3200" b="1" dirty="0">
                <a:solidFill>
                  <a:srgbClr val="0000CC"/>
                </a:solidFill>
                <a:latin typeface="+mn-ea"/>
              </a:rPr>
              <a:t>根据构造最优解的信息构造优化解</a:t>
            </a:r>
            <a:r>
              <a:rPr lang="zh-CN" altLang="en-US" sz="3200" b="1" dirty="0">
                <a:solidFill>
                  <a:schemeClr val="tx2"/>
                </a:solidFill>
                <a:latin typeface="+mn-ea"/>
              </a:rPr>
              <a:t> </a:t>
            </a:r>
            <a:endParaRPr lang="en-US" altLang="zh-CN" sz="3200" b="1" dirty="0">
              <a:solidFill>
                <a:schemeClr val="tx2"/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7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7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17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17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17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17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17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17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17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17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7475" grpId="0" autoUpdateAnimBg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23145" y="1268414"/>
            <a:ext cx="8541455" cy="4465637"/>
          </a:xfrm>
        </p:spPr>
        <p:txBody>
          <a:bodyPr/>
          <a:lstStyle/>
          <a:p>
            <a:pPr eaLnBrk="1" hangingPunct="1"/>
            <a:r>
              <a:rPr lang="zh-CN" altLang="en-US" sz="4800" b="1">
                <a:solidFill>
                  <a:srgbClr val="7030A0"/>
                </a:solidFill>
              </a:rPr>
              <a:t>请各位评审老师提出宝贵建议！谢谢！</a:t>
            </a:r>
            <a:endParaRPr lang="zh-CN" altLang="en-US" sz="4800" b="1">
              <a:solidFill>
                <a:srgbClr val="7030A0"/>
              </a:solidFill>
            </a:endParaRPr>
          </a:p>
        </p:txBody>
      </p:sp>
      <p:grpSp>
        <p:nvGrpSpPr>
          <p:cNvPr id="71683" name="组合 9"/>
          <p:cNvGrpSpPr/>
          <p:nvPr/>
        </p:nvGrpSpPr>
        <p:grpSpPr bwMode="auto">
          <a:xfrm>
            <a:off x="-1412" y="-12700"/>
            <a:ext cx="9145412" cy="6897688"/>
            <a:chOff x="-1588" y="-12700"/>
            <a:chExt cx="9146151" cy="6898084"/>
          </a:xfrm>
        </p:grpSpPr>
        <p:sp>
          <p:nvSpPr>
            <p:cNvPr id="11" name="Freeform 3"/>
            <p:cNvSpPr/>
            <p:nvPr/>
          </p:nvSpPr>
          <p:spPr>
            <a:xfrm>
              <a:off x="-176" y="-12700"/>
              <a:ext cx="9144739" cy="6858394"/>
            </a:xfrm>
            <a:custGeom>
              <a:avLst/>
              <a:gdLst>
                <a:gd name="connsiteX0" fmla="*/ 0 w 9144000"/>
                <a:gd name="connsiteY0" fmla="*/ 0 h 6858000"/>
                <a:gd name="connsiteX1" fmla="*/ 0 w 9144000"/>
                <a:gd name="connsiteY1" fmla="*/ 6857999 h 6858000"/>
                <a:gd name="connsiteX2" fmla="*/ 9143999 w 9144000"/>
                <a:gd name="connsiteY2" fmla="*/ 6857999 h 6858000"/>
                <a:gd name="connsiteX3" fmla="*/ 9143999 w 9144000"/>
                <a:gd name="connsiteY3" fmla="*/ 0 h 6858000"/>
                <a:gd name="connsiteX4" fmla="*/ 0 w 914400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</a:cxnLst>
              <a:rect l="l" t="t" r="r" b="b"/>
              <a:pathLst>
                <a:path w="9144000" h="6858000">
                  <a:moveTo>
                    <a:pt x="0" y="0"/>
                  </a:moveTo>
                  <a:lnTo>
                    <a:pt x="0" y="6857999"/>
                  </a:lnTo>
                  <a:lnTo>
                    <a:pt x="9143999" y="6857999"/>
                  </a:lnTo>
                  <a:lnTo>
                    <a:pt x="9143999" y="0"/>
                  </a:lnTo>
                  <a:lnTo>
                    <a:pt x="0" y="0"/>
                  </a:lnTo>
                </a:path>
              </a:pathLst>
            </a:custGeom>
            <a:solidFill>
              <a:srgbClr val="FFFFFF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dirty="0">
                <a:solidFill>
                  <a:prstClr val="white"/>
                </a:solidFill>
              </a:endParaRPr>
            </a:p>
          </p:txBody>
        </p:sp>
        <p:pic>
          <p:nvPicPr>
            <p:cNvPr id="71689" name="图片 13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588" y="3227784"/>
              <a:ext cx="9144000" cy="3657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1684" name="Rectangle 2"/>
          <p:cNvSpPr txBox="1">
            <a:spLocks noRot="1" noChangeArrowheads="1"/>
          </p:cNvSpPr>
          <p:nvPr/>
        </p:nvSpPr>
        <p:spPr bwMode="auto">
          <a:xfrm>
            <a:off x="2648656" y="2914650"/>
            <a:ext cx="8540044" cy="446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defTabSz="4572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algn="l" defTabSz="4572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algn="l" defTabSz="4572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algn="l" defTabSz="4572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algn="l" defTabSz="4572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kumimoji="0" lang="zh-CN" altLang="en-US" sz="4800" b="1">
              <a:solidFill>
                <a:srgbClr val="7030A0"/>
              </a:solidFill>
            </a:endParaRPr>
          </a:p>
        </p:txBody>
      </p:sp>
      <p:sp>
        <p:nvSpPr>
          <p:cNvPr id="16" name="TextBox 9"/>
          <p:cNvSpPr txBox="1">
            <a:spLocks noChangeArrowheads="1"/>
          </p:cNvSpPr>
          <p:nvPr/>
        </p:nvSpPr>
        <p:spPr bwMode="auto">
          <a:xfrm>
            <a:off x="3115734" y="846138"/>
            <a:ext cx="2712156" cy="677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2755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tabLst>
                <a:tab pos="2755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tabLst>
                <a:tab pos="2755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tabLst>
                <a:tab pos="2755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tabLst>
                <a:tab pos="2755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2755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2755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2755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2755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>
              <a:defRPr/>
            </a:pPr>
            <a:r>
              <a:rPr kumimoji="0" lang="zh-CN" altLang="en-US" sz="4400" b="1" dirty="0">
                <a:solidFill>
                  <a:srgbClr val="1F497D">
                    <a:lumMod val="60000"/>
                    <a:lumOff val="40000"/>
                  </a:srgb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本讲内容</a:t>
            </a:r>
            <a:endParaRPr kumimoji="0" lang="zh-CN" altLang="en-US" sz="4400" b="1" dirty="0">
              <a:solidFill>
                <a:srgbClr val="1F497D">
                  <a:lumMod val="60000"/>
                  <a:lumOff val="40000"/>
                </a:srgbClr>
              </a:solidFill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71686" name="TextBox 1"/>
          <p:cNvSpPr txBox="1">
            <a:spLocks noChangeArrowheads="1"/>
          </p:cNvSpPr>
          <p:nvPr/>
        </p:nvSpPr>
        <p:spPr bwMode="auto">
          <a:xfrm>
            <a:off x="113593" y="2150387"/>
            <a:ext cx="8913249" cy="5392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1">
              <a:spcBef>
                <a:spcPct val="0"/>
              </a:spcBef>
              <a:buNone/>
            </a:pPr>
            <a:r>
              <a:rPr lang="en-US" altLang="zh-CN" sz="4200" dirty="0">
                <a:solidFill>
                  <a:srgbClr val="000000"/>
                </a:solidFill>
                <a:latin typeface="+mj-ea"/>
                <a:ea typeface="+mj-ea"/>
              </a:rPr>
              <a:t>		4.1 </a:t>
            </a:r>
            <a:r>
              <a:rPr lang="zh-CN" altLang="zh-CN" sz="4200" dirty="0">
                <a:solidFill>
                  <a:srgbClr val="000000"/>
                </a:solidFill>
                <a:latin typeface="+mj-ea"/>
                <a:ea typeface="+mj-ea"/>
              </a:rPr>
              <a:t>动态规划的原理</a:t>
            </a:r>
            <a:endParaRPr lang="zh-CN" altLang="zh-CN" sz="4200" dirty="0">
              <a:solidFill>
                <a:srgbClr val="000000"/>
              </a:solidFill>
              <a:latin typeface="+mj-ea"/>
              <a:ea typeface="+mj-ea"/>
            </a:endParaRPr>
          </a:p>
          <a:p>
            <a:pPr>
              <a:buNone/>
            </a:pPr>
            <a:r>
              <a:rPr lang="en-US" altLang="zh-CN" sz="4200" dirty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en-US" altLang="zh-CN" sz="4200" b="1" dirty="0">
                <a:solidFill>
                  <a:srgbClr val="000000"/>
                </a:solidFill>
                <a:latin typeface="+mj-ea"/>
                <a:ea typeface="+mj-ea"/>
              </a:rPr>
              <a:t>4.2 </a:t>
            </a:r>
            <a:r>
              <a:rPr lang="zh-CN" altLang="zh-CN" sz="4200" b="1" dirty="0">
                <a:solidFill>
                  <a:srgbClr val="000000"/>
                </a:solidFill>
                <a:latin typeface="+mj-ea"/>
                <a:ea typeface="+mj-ea"/>
              </a:rPr>
              <a:t>矩阵乘法问题</a:t>
            </a:r>
            <a:endParaRPr lang="zh-CN" altLang="zh-CN" sz="4200" b="1" dirty="0">
              <a:solidFill>
                <a:srgbClr val="000000"/>
              </a:solidFill>
              <a:latin typeface="+mj-ea"/>
              <a:ea typeface="+mj-ea"/>
            </a:endParaRPr>
          </a:p>
          <a:p>
            <a:pPr>
              <a:buNone/>
            </a:pPr>
            <a:r>
              <a:rPr lang="en-US" altLang="zh-CN" sz="4200" dirty="0">
                <a:solidFill>
                  <a:srgbClr val="000000"/>
                </a:solidFill>
                <a:latin typeface="+mj-ea"/>
                <a:ea typeface="+mj-ea"/>
              </a:rPr>
              <a:t>	4.3 </a:t>
            </a:r>
            <a:r>
              <a:rPr lang="zh-CN" altLang="zh-CN" sz="4200" dirty="0">
                <a:solidFill>
                  <a:srgbClr val="000000"/>
                </a:solidFill>
                <a:latin typeface="+mj-ea"/>
                <a:ea typeface="+mj-ea"/>
              </a:rPr>
              <a:t>最长公共子序列问题</a:t>
            </a:r>
            <a:endParaRPr lang="en-US" altLang="zh-CN" sz="4200" dirty="0">
              <a:solidFill>
                <a:srgbClr val="000000"/>
              </a:solidFill>
              <a:latin typeface="+mj-ea"/>
              <a:ea typeface="+mj-ea"/>
            </a:endParaRPr>
          </a:p>
          <a:p>
            <a:pPr>
              <a:buNone/>
            </a:pPr>
            <a:r>
              <a:rPr lang="en-US" altLang="zh-CN" sz="4200" dirty="0">
                <a:solidFill>
                  <a:srgbClr val="000000"/>
                </a:solidFill>
                <a:latin typeface="+mj-ea"/>
              </a:rPr>
              <a:t>   4.4 0-1</a:t>
            </a:r>
            <a:r>
              <a:rPr lang="zh-CN" altLang="en-US" sz="4200" dirty="0">
                <a:solidFill>
                  <a:srgbClr val="000000"/>
                </a:solidFill>
                <a:latin typeface="+mj-ea"/>
              </a:rPr>
              <a:t>背包问题</a:t>
            </a:r>
            <a:endParaRPr lang="en-US" altLang="zh-CN" sz="4200" dirty="0">
              <a:solidFill>
                <a:srgbClr val="000000"/>
              </a:solidFill>
              <a:latin typeface="+mj-ea"/>
            </a:endParaRPr>
          </a:p>
          <a:p>
            <a:pPr>
              <a:buNone/>
            </a:pPr>
            <a:r>
              <a:rPr lang="en-US" altLang="zh-CN" sz="4200" dirty="0">
                <a:solidFill>
                  <a:srgbClr val="000000"/>
                </a:solidFill>
                <a:latin typeface="+mj-ea"/>
              </a:rPr>
              <a:t>   4.5 </a:t>
            </a:r>
            <a:r>
              <a:rPr lang="zh-CN" altLang="en-US" sz="4200" dirty="0">
                <a:solidFill>
                  <a:srgbClr val="000000"/>
                </a:solidFill>
                <a:latin typeface="+mj-ea"/>
              </a:rPr>
              <a:t>最优二分搜索树</a:t>
            </a:r>
            <a:endParaRPr lang="zh-CN" altLang="zh-CN" sz="4200" dirty="0">
              <a:solidFill>
                <a:srgbClr val="000000"/>
              </a:solidFill>
              <a:latin typeface="+mj-ea"/>
            </a:endParaRPr>
          </a:p>
          <a:p>
            <a:pPr>
              <a:buNone/>
            </a:pPr>
            <a:endParaRPr lang="zh-CN" altLang="zh-CN" sz="4200" dirty="0">
              <a:solidFill>
                <a:srgbClr val="000000"/>
              </a:solidFill>
              <a:latin typeface="+mj-ea"/>
            </a:endParaRPr>
          </a:p>
          <a:p>
            <a:pPr>
              <a:buNone/>
            </a:pPr>
            <a:endParaRPr lang="zh-CN" altLang="zh-CN" sz="4200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ED6CAD1-EAB7-44E5-88C3-734D5467FD7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396" name="Rectangle 4"/>
          <p:cNvSpPr>
            <a:spLocks noChangeArrowheads="1"/>
          </p:cNvSpPr>
          <p:nvPr/>
        </p:nvSpPr>
        <p:spPr bwMode="auto">
          <a:xfrm>
            <a:off x="304800" y="1676400"/>
            <a:ext cx="8290278" cy="13684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533400" indent="-5334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914400" indent="-4572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95400" indent="-3810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defRPr/>
            </a:pP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+mn-ea"/>
                <a:cs typeface="Times New Roman" panose="02020603050405020304" charset="0"/>
              </a:rPr>
              <a:t>输入：&lt;</a:t>
            </a:r>
            <a:r>
              <a:rPr lang="en-US" altLang="zh-CN" sz="36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+mn-ea"/>
                <a:cs typeface="Times New Roman" panose="02020603050405020304" charset="0"/>
              </a:rPr>
              <a:t>A</a:t>
            </a:r>
            <a:r>
              <a:rPr lang="en-US" altLang="zh-CN" sz="3600" b="1" i="1" baseline="-30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+mn-ea"/>
                <a:cs typeface="Times New Roman" panose="02020603050405020304" charset="0"/>
              </a:rPr>
              <a:t>1</a:t>
            </a:r>
            <a:r>
              <a:rPr lang="en-US" altLang="zh-CN" sz="36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+mn-ea"/>
                <a:cs typeface="Times New Roman" panose="02020603050405020304" charset="0"/>
              </a:rPr>
              <a:t>, A</a:t>
            </a:r>
            <a:r>
              <a:rPr lang="en-US" altLang="zh-CN" sz="3600" b="1" i="1" baseline="-30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+mn-ea"/>
                <a:cs typeface="Times New Roman" panose="02020603050405020304" charset="0"/>
              </a:rPr>
              <a:t>2</a:t>
            </a:r>
            <a:r>
              <a:rPr lang="en-US" altLang="zh-CN" sz="36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+mn-ea"/>
                <a:cs typeface="Times New Roman" panose="02020603050405020304" charset="0"/>
              </a:rPr>
              <a:t>, ..., A</a:t>
            </a:r>
            <a:r>
              <a:rPr lang="en-US" altLang="zh-CN" sz="3600" b="1" i="1" baseline="-30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+mn-ea"/>
                <a:cs typeface="Times New Roman" panose="02020603050405020304" charset="0"/>
              </a:rPr>
              <a:t>n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+mn-ea"/>
                <a:cs typeface="Times New Roman" panose="02020603050405020304" charset="0"/>
              </a:rPr>
              <a:t>&gt;, 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+mn-ea"/>
                <a:cs typeface="Times New Roman" panose="02020603050405020304" charset="0"/>
              </a:rPr>
              <a:t> </a:t>
            </a:r>
            <a:r>
              <a:rPr lang="en-US" altLang="zh-CN" sz="36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+mn-ea"/>
                <a:cs typeface="Times New Roman" panose="02020603050405020304" charset="0"/>
              </a:rPr>
              <a:t>A</a:t>
            </a:r>
            <a:r>
              <a:rPr lang="en-US" altLang="zh-CN" sz="3600" b="1" i="1" baseline="-30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+mn-ea"/>
                <a:cs typeface="Times New Roman" panose="02020603050405020304" charset="0"/>
              </a:rPr>
              <a:t>i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+mn-ea"/>
                <a:cs typeface="Times New Roman" panose="02020603050405020304" charset="0"/>
              </a:rPr>
              <a:t>是矩阵</a:t>
            </a:r>
            <a:endParaRPr lang="zh-CN" altLang="en-US" sz="36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charset="0"/>
              <a:ea typeface="+mn-ea"/>
              <a:cs typeface="Times New Roman" panose="02020603050405020304" charset="0"/>
            </a:endParaRPr>
          </a:p>
          <a:p>
            <a:pPr algn="just">
              <a:defRPr/>
            </a:pP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+mn-ea"/>
                <a:cs typeface="Times New Roman" panose="02020603050405020304" charset="0"/>
              </a:rPr>
              <a:t>输出：计算</a:t>
            </a:r>
            <a:r>
              <a:rPr lang="en-US" altLang="zh-CN" sz="36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+mn-ea"/>
                <a:cs typeface="Times New Roman" panose="02020603050405020304" charset="0"/>
              </a:rPr>
              <a:t>A</a:t>
            </a:r>
            <a:r>
              <a:rPr lang="en-US" altLang="zh-CN" sz="3600" b="1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+mn-ea"/>
                <a:cs typeface="Times New Roman" panose="02020603050405020304" charset="0"/>
              </a:rPr>
              <a:t>1</a:t>
            </a:r>
            <a:r>
              <a:rPr lang="en-US" altLang="zh-CN" sz="36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+mn-ea"/>
                <a:cs typeface="Times New Roman" panose="02020603050405020304" charset="0"/>
                <a:sym typeface="Symbol" panose="05050102010706020507" pitchFamily="18" charset="2"/>
              </a:rPr>
              <a:t></a:t>
            </a:r>
            <a:r>
              <a:rPr lang="en-US" altLang="zh-CN" sz="36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+mn-ea"/>
                <a:cs typeface="Times New Roman" panose="02020603050405020304" charset="0"/>
              </a:rPr>
              <a:t>A</a:t>
            </a:r>
            <a:r>
              <a:rPr lang="en-US" altLang="zh-CN" sz="3600" b="1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+mn-ea"/>
                <a:cs typeface="Times New Roman" panose="02020603050405020304" charset="0"/>
              </a:rPr>
              <a:t>2</a:t>
            </a:r>
            <a:r>
              <a:rPr lang="en-US" altLang="zh-CN" sz="36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+mn-ea"/>
                <a:cs typeface="Times New Roman" panose="02020603050405020304" charset="0"/>
                <a:sym typeface="Symbol" panose="05050102010706020507" pitchFamily="18" charset="2"/>
              </a:rPr>
              <a:t></a:t>
            </a:r>
            <a:r>
              <a:rPr lang="en-US" altLang="zh-CN" sz="36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+mn-ea"/>
                <a:cs typeface="Times New Roman" panose="02020603050405020304" charset="0"/>
              </a:rPr>
              <a:t>...</a:t>
            </a:r>
            <a:r>
              <a:rPr lang="en-US" altLang="zh-CN" sz="36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+mn-ea"/>
                <a:cs typeface="Times New Roman" panose="02020603050405020304" charset="0"/>
                <a:sym typeface="Symbol" panose="05050102010706020507" pitchFamily="18" charset="2"/>
              </a:rPr>
              <a:t></a:t>
            </a:r>
            <a:r>
              <a:rPr lang="en-US" altLang="zh-CN" sz="36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+mn-ea"/>
                <a:cs typeface="Times New Roman" panose="02020603050405020304" charset="0"/>
              </a:rPr>
              <a:t>A</a:t>
            </a:r>
            <a:r>
              <a:rPr lang="en-US" altLang="zh-CN" sz="3600" b="1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+mn-ea"/>
                <a:cs typeface="Times New Roman" panose="02020603050405020304" charset="0"/>
              </a:rPr>
              <a:t>n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+mn-ea"/>
                <a:cs typeface="Times New Roman" panose="02020603050405020304" charset="0"/>
              </a:rPr>
              <a:t>的最小代价方法</a:t>
            </a:r>
            <a:endParaRPr lang="en-US" altLang="zh-CN" sz="36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charset="0"/>
              <a:ea typeface="+mn-ea"/>
              <a:cs typeface="Times New Roman" panose="02020603050405020304" charset="0"/>
            </a:endParaRPr>
          </a:p>
        </p:txBody>
      </p:sp>
      <p:sp>
        <p:nvSpPr>
          <p:cNvPr id="699398" name="Text Box 6"/>
          <p:cNvSpPr txBox="1">
            <a:spLocks noChangeArrowheads="1"/>
          </p:cNvSpPr>
          <p:nvPr/>
        </p:nvSpPr>
        <p:spPr bwMode="auto">
          <a:xfrm>
            <a:off x="2887839" y="228599"/>
            <a:ext cx="312420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4400" b="1" dirty="0">
                <a:solidFill>
                  <a:srgbClr val="1F497D">
                    <a:lumMod val="60000"/>
                    <a:lumOff val="40000"/>
                  </a:srgbClr>
                </a:solidFill>
                <a:latin typeface="Times New Roman" panose="02020603050405020304" charset="0"/>
                <a:cs typeface="Times New Roman" panose="02020603050405020304" charset="0"/>
              </a:rPr>
              <a:t>问题的定义 </a:t>
            </a:r>
            <a:endParaRPr lang="zh-CN" altLang="en-US" sz="4400" b="1" dirty="0">
              <a:solidFill>
                <a:srgbClr val="1F497D">
                  <a:lumMod val="60000"/>
                  <a:lumOff val="40000"/>
                </a:srgb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99400" name="Text Box 8"/>
          <p:cNvSpPr txBox="1">
            <a:spLocks noChangeArrowheads="1"/>
          </p:cNvSpPr>
          <p:nvPr/>
        </p:nvSpPr>
        <p:spPr bwMode="auto">
          <a:xfrm>
            <a:off x="609785" y="3657600"/>
            <a:ext cx="7680308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矩阵乘法的代价/复杂性</a:t>
            </a:r>
            <a:r>
              <a:rPr lang="en-US" altLang="zh-CN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:  </a:t>
            </a:r>
            <a:r>
              <a:rPr lang="zh-CN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乘法的次数</a:t>
            </a:r>
            <a:endParaRPr lang="zh-CN" altLang="en-US" sz="3600" b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  <a:p>
            <a:pPr lvl="1">
              <a:defRPr/>
            </a:pPr>
            <a:endParaRPr lang="zh-CN" altLang="en-US" sz="3600" b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defRPr/>
            </a:pPr>
            <a:r>
              <a:rPr lang="zh-CN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若</a:t>
            </a:r>
            <a:r>
              <a:rPr lang="en-US" altLang="zh-CN" sz="36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A</a:t>
            </a:r>
            <a:r>
              <a:rPr lang="zh-CN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是</a:t>
            </a:r>
            <a:r>
              <a:rPr lang="en-US" altLang="zh-CN" sz="3600" b="1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p</a:t>
            </a:r>
            <a:r>
              <a:rPr lang="en-US" altLang="zh-CN" sz="3600" b="1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</a:t>
            </a:r>
            <a:r>
              <a:rPr lang="en-US" altLang="zh-CN" sz="3600" b="1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q</a:t>
            </a:r>
            <a:r>
              <a:rPr lang="zh-CN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矩阵，</a:t>
            </a:r>
            <a:r>
              <a:rPr lang="en-US" altLang="zh-CN" sz="36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B</a:t>
            </a:r>
            <a:r>
              <a:rPr lang="zh-CN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是</a:t>
            </a:r>
            <a:r>
              <a:rPr lang="en-US" altLang="zh-CN" sz="3600" b="1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q</a:t>
            </a:r>
            <a:r>
              <a:rPr lang="en-US" altLang="zh-CN" sz="3600" b="1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</a:t>
            </a:r>
            <a:r>
              <a:rPr lang="en-US" altLang="zh-CN" sz="3600" b="1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r</a:t>
            </a:r>
            <a:r>
              <a:rPr lang="zh-CN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矩阵，则</a:t>
            </a:r>
            <a:r>
              <a:rPr lang="en-US" altLang="zh-CN" sz="36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A</a:t>
            </a:r>
            <a:r>
              <a:rPr lang="en-US" altLang="zh-CN" sz="36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</a:t>
            </a:r>
            <a:r>
              <a:rPr lang="en-US" altLang="zh-CN" sz="36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B</a:t>
            </a:r>
            <a:endParaRPr lang="en-US" altLang="zh-CN" sz="3600" b="1" i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defRPr/>
            </a:pPr>
            <a:r>
              <a:rPr lang="zh-CN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的代价是</a:t>
            </a:r>
            <a:r>
              <a:rPr lang="en-US" altLang="zh-CN" sz="36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O(</a:t>
            </a:r>
            <a:r>
              <a:rPr lang="en-US" altLang="zh-CN" sz="3600" b="1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pqr</a:t>
            </a:r>
            <a:r>
              <a:rPr lang="en-US" altLang="zh-CN" sz="36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)</a:t>
            </a:r>
            <a:endParaRPr lang="en-US" altLang="zh-CN" sz="3600" b="1" i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defRPr/>
            </a:pPr>
            <a:endParaRPr lang="zh-CN" altLang="en-US" sz="3600" b="1" dirty="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4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994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994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4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994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994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4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994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994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372" name="Rectangle 4"/>
          <p:cNvSpPr>
            <a:spLocks noChangeArrowheads="1"/>
          </p:cNvSpPr>
          <p:nvPr/>
        </p:nvSpPr>
        <p:spPr bwMode="auto">
          <a:xfrm>
            <a:off x="603956" y="1484314"/>
            <a:ext cx="8197145" cy="4968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533400" indent="-5334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914400" indent="-4572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95400" indent="-3810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defRPr/>
            </a:pP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+mn-ea"/>
                <a:cs typeface="Times New Roman" panose="02020603050405020304" charset="0"/>
              </a:rPr>
              <a:t>矩阵链乘法的实现</a:t>
            </a:r>
            <a:endParaRPr lang="zh-CN" altLang="en-US" sz="36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charset="0"/>
              <a:ea typeface="+mn-ea"/>
              <a:cs typeface="Times New Roman" panose="02020603050405020304" charset="0"/>
            </a:endParaRPr>
          </a:p>
          <a:p>
            <a:pPr lvl="1" algn="just">
              <a:defRPr/>
            </a:pPr>
            <a:r>
              <a:rPr lang="zh-CN" altLang="en-US" sz="32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+mn-ea"/>
                <a:cs typeface="Times New Roman" panose="02020603050405020304" charset="0"/>
              </a:rPr>
              <a:t>矩阵乘法满足结合率。</a:t>
            </a:r>
            <a:endParaRPr lang="zh-CN" altLang="en-US" sz="3200" b="1" dirty="0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charset="0"/>
              <a:ea typeface="+mn-ea"/>
              <a:cs typeface="Times New Roman" panose="02020603050405020304" charset="0"/>
            </a:endParaRPr>
          </a:p>
          <a:p>
            <a:pPr lvl="1" algn="just">
              <a:defRPr/>
            </a:pPr>
            <a:r>
              <a:rPr lang="zh-CN" altLang="en-US" sz="32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+mn-ea"/>
                <a:cs typeface="Times New Roman" panose="02020603050405020304" charset="0"/>
              </a:rPr>
              <a:t>计算一个矩阵链的乘法可有多种方法: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+mn-ea"/>
                <a:cs typeface="Times New Roman" panose="02020603050405020304" charset="0"/>
              </a:rPr>
              <a:t> </a:t>
            </a:r>
            <a:endParaRPr lang="zh-CN" altLang="en-US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charset="0"/>
              <a:ea typeface="+mn-ea"/>
              <a:cs typeface="Times New Roman" panose="02020603050405020304" charset="0"/>
            </a:endParaRPr>
          </a:p>
          <a:p>
            <a:pPr lvl="2" algn="just">
              <a:buFontTx/>
              <a:buNone/>
              <a:defRPr/>
            </a:pP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+mn-ea"/>
                <a:cs typeface="Times New Roman" panose="02020603050405020304" charset="0"/>
              </a:rPr>
              <a:t>   例如</a:t>
            </a:r>
            <a:r>
              <a:rPr lang="en-US" altLang="zh-C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+mn-ea"/>
                <a:cs typeface="Times New Roman" panose="02020603050405020304" charset="0"/>
              </a:rPr>
              <a:t>,</a:t>
            </a: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+mn-ea"/>
                <a:cs typeface="Times New Roman" panose="02020603050405020304" charset="0"/>
              </a:rPr>
              <a:t>  （</a:t>
            </a:r>
            <a:r>
              <a:rPr lang="en-US" altLang="zh-C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+mn-ea"/>
                <a:cs typeface="Times New Roman" panose="02020603050405020304" charset="0"/>
              </a:rPr>
              <a:t>A</a:t>
            </a:r>
            <a:r>
              <a:rPr lang="en-US" altLang="zh-CN" sz="3200" b="1" baseline="-30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+mn-ea"/>
                <a:cs typeface="Times New Roman" panose="02020603050405020304" charset="0"/>
              </a:rPr>
              <a:t>1</a:t>
            </a:r>
            <a:r>
              <a:rPr lang="en-US" altLang="zh-C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+mn-ea"/>
                <a:cs typeface="Times New Roman" panose="02020603050405020304" charset="0"/>
                <a:sym typeface="Symbol" panose="05050102010706020507" pitchFamily="18" charset="2"/>
              </a:rPr>
              <a:t></a:t>
            </a:r>
            <a:r>
              <a:rPr lang="en-US" altLang="zh-C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+mn-ea"/>
                <a:cs typeface="Times New Roman" panose="02020603050405020304" charset="0"/>
              </a:rPr>
              <a:t>A</a:t>
            </a:r>
            <a:r>
              <a:rPr lang="en-US" altLang="zh-CN" sz="3200" b="1" baseline="-30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+mn-ea"/>
                <a:cs typeface="Times New Roman" panose="02020603050405020304" charset="0"/>
              </a:rPr>
              <a:t>2</a:t>
            </a:r>
            <a:r>
              <a:rPr lang="en-US" altLang="zh-C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+mn-ea"/>
                <a:cs typeface="Times New Roman" panose="02020603050405020304" charset="0"/>
                <a:sym typeface="Symbol" panose="05050102010706020507" pitchFamily="18" charset="2"/>
              </a:rPr>
              <a:t></a:t>
            </a:r>
            <a:r>
              <a:rPr lang="en-US" altLang="zh-C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+mn-ea"/>
                <a:cs typeface="Times New Roman" panose="02020603050405020304" charset="0"/>
              </a:rPr>
              <a:t>A</a:t>
            </a:r>
            <a:r>
              <a:rPr lang="en-US" altLang="zh-CN" sz="3200" b="1" baseline="-30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+mn-ea"/>
                <a:cs typeface="Times New Roman" panose="02020603050405020304" charset="0"/>
              </a:rPr>
              <a:t>3</a:t>
            </a:r>
            <a:r>
              <a:rPr lang="en-US" altLang="zh-C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+mn-ea"/>
                <a:cs typeface="Times New Roman" panose="02020603050405020304" charset="0"/>
                <a:sym typeface="Symbol" panose="05050102010706020507" pitchFamily="18" charset="2"/>
              </a:rPr>
              <a:t></a:t>
            </a:r>
            <a:r>
              <a:rPr lang="en-US" altLang="zh-C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+mn-ea"/>
                <a:cs typeface="Times New Roman" panose="02020603050405020304" charset="0"/>
              </a:rPr>
              <a:t>A</a:t>
            </a:r>
            <a:r>
              <a:rPr lang="en-US" altLang="zh-CN" sz="3200" b="1" baseline="-30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+mn-ea"/>
                <a:cs typeface="Times New Roman" panose="02020603050405020304" charset="0"/>
              </a:rPr>
              <a:t>4</a:t>
            </a:r>
            <a:r>
              <a:rPr lang="en-US" altLang="zh-C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+mn-ea"/>
                <a:cs typeface="Times New Roman" panose="02020603050405020304" charset="0"/>
              </a:rPr>
              <a:t>）</a:t>
            </a:r>
            <a:endParaRPr lang="en-US" altLang="zh-CN" sz="3200" b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charset="0"/>
              <a:ea typeface="+mn-ea"/>
              <a:cs typeface="Times New Roman" panose="02020603050405020304" charset="0"/>
            </a:endParaRPr>
          </a:p>
          <a:p>
            <a:pPr lvl="2" algn="just">
              <a:buFontTx/>
              <a:buNone/>
              <a:defRPr/>
            </a:pPr>
            <a:r>
              <a:rPr lang="en-US" altLang="zh-C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+mn-ea"/>
                <a:cs typeface="Times New Roman" panose="02020603050405020304" charset="0"/>
              </a:rPr>
              <a:t>                  =（A</a:t>
            </a:r>
            <a:r>
              <a:rPr lang="en-US" altLang="zh-CN" sz="3200" b="1" baseline="-30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+mn-ea"/>
                <a:cs typeface="Times New Roman" panose="02020603050405020304" charset="0"/>
              </a:rPr>
              <a:t>1</a:t>
            </a:r>
            <a:r>
              <a:rPr lang="en-US" altLang="zh-C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+mn-ea"/>
                <a:cs typeface="Times New Roman" panose="02020603050405020304" charset="0"/>
                <a:sym typeface="Symbol" panose="05050102010706020507" pitchFamily="18" charset="2"/>
              </a:rPr>
              <a:t></a:t>
            </a:r>
            <a:r>
              <a:rPr lang="en-US" altLang="zh-C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+mn-ea"/>
                <a:cs typeface="Times New Roman" panose="02020603050405020304" charset="0"/>
              </a:rPr>
              <a:t>(A</a:t>
            </a:r>
            <a:r>
              <a:rPr lang="en-US" altLang="zh-CN" sz="3200" b="1" baseline="-30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+mn-ea"/>
                <a:cs typeface="Times New Roman" panose="02020603050405020304" charset="0"/>
              </a:rPr>
              <a:t>2</a:t>
            </a:r>
            <a:r>
              <a:rPr lang="en-US" altLang="zh-C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+mn-ea"/>
                <a:cs typeface="Times New Roman" panose="02020603050405020304" charset="0"/>
                <a:sym typeface="Symbol" panose="05050102010706020507" pitchFamily="18" charset="2"/>
              </a:rPr>
              <a:t></a:t>
            </a:r>
            <a:r>
              <a:rPr lang="en-US" altLang="zh-C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+mn-ea"/>
                <a:cs typeface="Times New Roman" panose="02020603050405020304" charset="0"/>
              </a:rPr>
              <a:t>(A</a:t>
            </a:r>
            <a:r>
              <a:rPr lang="en-US" altLang="zh-CN" sz="3200" b="1" baseline="-30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+mn-ea"/>
                <a:cs typeface="Times New Roman" panose="02020603050405020304" charset="0"/>
              </a:rPr>
              <a:t>3</a:t>
            </a:r>
            <a:r>
              <a:rPr lang="en-US" altLang="zh-C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+mn-ea"/>
                <a:cs typeface="Times New Roman" panose="02020603050405020304" charset="0"/>
                <a:sym typeface="Symbol" panose="05050102010706020507" pitchFamily="18" charset="2"/>
              </a:rPr>
              <a:t></a:t>
            </a:r>
            <a:r>
              <a:rPr lang="en-US" altLang="zh-C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+mn-ea"/>
                <a:cs typeface="Times New Roman" panose="02020603050405020304" charset="0"/>
              </a:rPr>
              <a:t>A</a:t>
            </a:r>
            <a:r>
              <a:rPr lang="en-US" altLang="zh-CN" sz="3200" b="1" baseline="-30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+mn-ea"/>
                <a:cs typeface="Times New Roman" panose="02020603050405020304" charset="0"/>
              </a:rPr>
              <a:t>4</a:t>
            </a:r>
            <a:r>
              <a:rPr lang="en-US" altLang="zh-C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+mn-ea"/>
                <a:cs typeface="Times New Roman" panose="02020603050405020304" charset="0"/>
              </a:rPr>
              <a:t>)))</a:t>
            </a:r>
            <a:endParaRPr lang="en-US" altLang="zh-CN" sz="3200" b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charset="0"/>
              <a:ea typeface="+mn-ea"/>
              <a:cs typeface="Times New Roman" panose="02020603050405020304" charset="0"/>
            </a:endParaRPr>
          </a:p>
          <a:p>
            <a:pPr lvl="2" algn="just">
              <a:buFontTx/>
              <a:buNone/>
              <a:defRPr/>
            </a:pPr>
            <a:r>
              <a:rPr lang="en-US" altLang="zh-C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+mn-ea"/>
                <a:cs typeface="Times New Roman" panose="02020603050405020304" charset="0"/>
              </a:rPr>
              <a:t>                  =（(A</a:t>
            </a:r>
            <a:r>
              <a:rPr lang="en-US" altLang="zh-CN" sz="3200" b="1" baseline="-30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+mn-ea"/>
                <a:cs typeface="Times New Roman" panose="02020603050405020304" charset="0"/>
              </a:rPr>
              <a:t>1</a:t>
            </a:r>
            <a:r>
              <a:rPr lang="en-US" altLang="zh-C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+mn-ea"/>
                <a:cs typeface="Times New Roman" panose="02020603050405020304" charset="0"/>
                <a:sym typeface="Symbol" panose="05050102010706020507" pitchFamily="18" charset="2"/>
              </a:rPr>
              <a:t></a:t>
            </a:r>
            <a:r>
              <a:rPr lang="en-US" altLang="zh-C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+mn-ea"/>
                <a:cs typeface="Times New Roman" panose="02020603050405020304" charset="0"/>
              </a:rPr>
              <a:t>A</a:t>
            </a:r>
            <a:r>
              <a:rPr lang="en-US" altLang="zh-CN" sz="3200" b="1" baseline="-30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+mn-ea"/>
                <a:cs typeface="Times New Roman" panose="02020603050405020304" charset="0"/>
              </a:rPr>
              <a:t>2</a:t>
            </a:r>
            <a:r>
              <a:rPr lang="en-US" altLang="zh-C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+mn-ea"/>
                <a:cs typeface="Times New Roman" panose="02020603050405020304" charset="0"/>
              </a:rPr>
              <a:t>)</a:t>
            </a:r>
            <a:r>
              <a:rPr lang="en-US" altLang="zh-C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+mn-ea"/>
                <a:cs typeface="Times New Roman" panose="02020603050405020304" charset="0"/>
                <a:sym typeface="Symbol" panose="05050102010706020507" pitchFamily="18" charset="2"/>
              </a:rPr>
              <a:t></a:t>
            </a:r>
            <a:r>
              <a:rPr lang="en-US" altLang="zh-C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+mn-ea"/>
                <a:cs typeface="Times New Roman" panose="02020603050405020304" charset="0"/>
              </a:rPr>
              <a:t>(A</a:t>
            </a:r>
            <a:r>
              <a:rPr lang="en-US" altLang="zh-CN" sz="3200" b="1" baseline="-30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+mn-ea"/>
                <a:cs typeface="Times New Roman" panose="02020603050405020304" charset="0"/>
              </a:rPr>
              <a:t>3</a:t>
            </a:r>
            <a:r>
              <a:rPr lang="en-US" altLang="zh-C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+mn-ea"/>
                <a:cs typeface="Times New Roman" panose="02020603050405020304" charset="0"/>
                <a:sym typeface="Symbol" panose="05050102010706020507" pitchFamily="18" charset="2"/>
              </a:rPr>
              <a:t></a:t>
            </a:r>
            <a:r>
              <a:rPr lang="en-US" altLang="zh-C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+mn-ea"/>
                <a:cs typeface="Times New Roman" panose="02020603050405020304" charset="0"/>
              </a:rPr>
              <a:t>A</a:t>
            </a:r>
            <a:r>
              <a:rPr lang="en-US" altLang="zh-CN" sz="3200" b="1" baseline="-30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+mn-ea"/>
                <a:cs typeface="Times New Roman" panose="02020603050405020304" charset="0"/>
              </a:rPr>
              <a:t>4</a:t>
            </a:r>
            <a:r>
              <a:rPr lang="en-US" altLang="zh-C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+mn-ea"/>
                <a:cs typeface="Times New Roman" panose="02020603050405020304" charset="0"/>
              </a:rPr>
              <a:t>）)</a:t>
            </a:r>
            <a:endParaRPr lang="en-US" altLang="zh-CN" sz="3200" b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charset="0"/>
              <a:ea typeface="+mn-ea"/>
              <a:cs typeface="Times New Roman" panose="02020603050405020304" charset="0"/>
            </a:endParaRPr>
          </a:p>
          <a:p>
            <a:pPr lvl="2" algn="just">
              <a:buFontTx/>
              <a:buNone/>
              <a:defRPr/>
            </a:pPr>
            <a:r>
              <a:rPr lang="en-US" altLang="zh-C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+mn-ea"/>
                <a:cs typeface="Times New Roman" panose="02020603050405020304" charset="0"/>
              </a:rPr>
              <a:t>                                   ....</a:t>
            </a:r>
            <a:endParaRPr lang="en-US" altLang="zh-CN" sz="3200" b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charset="0"/>
              <a:ea typeface="+mn-ea"/>
              <a:cs typeface="Times New Roman" panose="02020603050405020304" charset="0"/>
            </a:endParaRPr>
          </a:p>
          <a:p>
            <a:pPr lvl="2" algn="just">
              <a:buFontTx/>
              <a:buNone/>
              <a:defRPr/>
            </a:pPr>
            <a:r>
              <a:rPr lang="en-US" altLang="zh-C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+mn-ea"/>
                <a:cs typeface="Times New Roman" panose="02020603050405020304" charset="0"/>
              </a:rPr>
              <a:t>                  =  (（A</a:t>
            </a:r>
            <a:r>
              <a:rPr lang="en-US" altLang="zh-CN" sz="3200" b="1" baseline="-30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+mn-ea"/>
                <a:cs typeface="Times New Roman" panose="02020603050405020304" charset="0"/>
              </a:rPr>
              <a:t>1</a:t>
            </a:r>
            <a:r>
              <a:rPr lang="en-US" altLang="zh-C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+mn-ea"/>
                <a:cs typeface="Times New Roman" panose="02020603050405020304" charset="0"/>
                <a:sym typeface="Symbol" panose="05050102010706020507" pitchFamily="18" charset="2"/>
              </a:rPr>
              <a:t></a:t>
            </a:r>
            <a:r>
              <a:rPr lang="en-US" altLang="zh-C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+mn-ea"/>
                <a:cs typeface="Times New Roman" panose="02020603050405020304" charset="0"/>
              </a:rPr>
              <a:t>A</a:t>
            </a:r>
            <a:r>
              <a:rPr lang="en-US" altLang="zh-CN" sz="3200" b="1" baseline="-30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+mn-ea"/>
                <a:cs typeface="Times New Roman" panose="02020603050405020304" charset="0"/>
              </a:rPr>
              <a:t>2</a:t>
            </a:r>
            <a:r>
              <a:rPr lang="en-US" altLang="zh-C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+mn-ea"/>
                <a:cs typeface="Times New Roman" panose="02020603050405020304" charset="0"/>
              </a:rPr>
              <a:t>）</a:t>
            </a:r>
            <a:r>
              <a:rPr lang="en-US" altLang="zh-C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+mn-ea"/>
                <a:cs typeface="Times New Roman" panose="02020603050405020304" charset="0"/>
                <a:sym typeface="Symbol" panose="05050102010706020507" pitchFamily="18" charset="2"/>
              </a:rPr>
              <a:t></a:t>
            </a:r>
            <a:r>
              <a:rPr lang="en-US" altLang="zh-C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+mn-ea"/>
                <a:cs typeface="Times New Roman" panose="02020603050405020304" charset="0"/>
              </a:rPr>
              <a:t>A</a:t>
            </a:r>
            <a:r>
              <a:rPr lang="en-US" altLang="zh-CN" sz="3200" b="1" baseline="-30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+mn-ea"/>
                <a:cs typeface="Times New Roman" panose="02020603050405020304" charset="0"/>
              </a:rPr>
              <a:t>3</a:t>
            </a:r>
            <a:r>
              <a:rPr lang="en-US" altLang="zh-C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+mn-ea"/>
                <a:cs typeface="Times New Roman" panose="02020603050405020304" charset="0"/>
              </a:rPr>
              <a:t>)</a:t>
            </a:r>
            <a:r>
              <a:rPr lang="en-US" altLang="zh-C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+mn-ea"/>
                <a:cs typeface="Times New Roman" panose="02020603050405020304" charset="0"/>
                <a:sym typeface="Symbol" panose="05050102010706020507" pitchFamily="18" charset="2"/>
              </a:rPr>
              <a:t></a:t>
            </a:r>
            <a:r>
              <a:rPr lang="en-US" altLang="zh-C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+mn-ea"/>
                <a:cs typeface="Times New Roman" panose="02020603050405020304" charset="0"/>
              </a:rPr>
              <a:t>A</a:t>
            </a:r>
            <a:r>
              <a:rPr lang="en-US" altLang="zh-CN" sz="3200" b="1" baseline="-30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+mn-ea"/>
                <a:cs typeface="Times New Roman" panose="02020603050405020304" charset="0"/>
              </a:rPr>
              <a:t>4</a:t>
            </a:r>
            <a:r>
              <a:rPr lang="en-US" altLang="zh-C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+mn-ea"/>
                <a:cs typeface="Times New Roman" panose="02020603050405020304" charset="0"/>
              </a:rPr>
              <a:t>)</a:t>
            </a:r>
            <a:endParaRPr lang="en-US" altLang="zh-CN" sz="3200" b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charset="0"/>
              <a:ea typeface="+mn-ea"/>
              <a:cs typeface="Times New Roman" panose="02020603050405020304" charset="0"/>
            </a:endParaRPr>
          </a:p>
        </p:txBody>
      </p:sp>
      <p:sp>
        <p:nvSpPr>
          <p:cNvPr id="698374" name="Text Box 6"/>
          <p:cNvSpPr txBox="1">
            <a:spLocks noChangeArrowheads="1"/>
          </p:cNvSpPr>
          <p:nvPr/>
        </p:nvSpPr>
        <p:spPr bwMode="auto">
          <a:xfrm>
            <a:off x="3089277" y="304802"/>
            <a:ext cx="2944988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4400" b="1" dirty="0">
                <a:solidFill>
                  <a:srgbClr val="1F497D">
                    <a:lumMod val="60000"/>
                    <a:lumOff val="40000"/>
                  </a:srgbClr>
                </a:solidFill>
                <a:latin typeface="Times New Roman" panose="02020603050405020304" charset="0"/>
                <a:cs typeface="Times New Roman" panose="02020603050405020304" charset="0"/>
              </a:rPr>
              <a:t>动机</a:t>
            </a:r>
            <a:endParaRPr kumimoji="1" lang="en-US" altLang="zh-CN" sz="4000" b="1" dirty="0">
              <a:solidFill>
                <a:srgbClr val="66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983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983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983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983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983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983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983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983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983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983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3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0133" y="1341438"/>
            <a:ext cx="8726311" cy="2519362"/>
          </a:xfrm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just" eaLnBrk="1" hangingPunct="1">
              <a:defRPr/>
            </a:pPr>
            <a:r>
              <a:rPr lang="zh-CN" altLang="en-US" sz="3600" b="1" dirty="0">
                <a:latin typeface="Times New Roman" panose="02020603050405020304" charset="0"/>
                <a:cs typeface="Times New Roman" panose="02020603050405020304" charset="0"/>
              </a:rPr>
              <a:t>矩阵链乘法的代价与计算顺序的关系</a:t>
            </a:r>
            <a:endParaRPr lang="zh-CN" altLang="en-US" sz="3600" b="1" dirty="0">
              <a:latin typeface="Times New Roman" panose="02020603050405020304" charset="0"/>
              <a:cs typeface="Times New Roman" panose="02020603050405020304" charset="0"/>
            </a:endParaRPr>
          </a:p>
          <a:p>
            <a:pPr lvl="1" algn="just" eaLnBrk="1" hangingPunct="1">
              <a:defRPr/>
            </a:pPr>
            <a:r>
              <a:rPr lang="zh-CN" altLang="en-US" sz="3200" b="1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设</a:t>
            </a:r>
            <a:r>
              <a:rPr lang="en-US" altLang="zh-CN" sz="3200" b="1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A</a:t>
            </a:r>
            <a:r>
              <a:rPr lang="en-US" altLang="zh-CN" sz="3200" b="1" baseline="-30000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1</a:t>
            </a:r>
            <a:r>
              <a:rPr lang="en-US" altLang="zh-CN" sz="3200" b="1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=10</a:t>
            </a:r>
            <a:r>
              <a:rPr lang="en-US" altLang="zh-CN" sz="3200" b="1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</a:t>
            </a:r>
            <a:r>
              <a:rPr lang="en-US" altLang="zh-CN" sz="3200" b="1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100</a:t>
            </a:r>
            <a:r>
              <a:rPr lang="zh-CN" altLang="en-US" sz="3200" b="1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矩阵, </a:t>
            </a:r>
            <a:r>
              <a:rPr lang="en-US" altLang="zh-CN" sz="3200" b="1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A</a:t>
            </a:r>
            <a:r>
              <a:rPr lang="en-US" altLang="zh-CN" sz="3200" b="1" baseline="-30000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2</a:t>
            </a:r>
            <a:r>
              <a:rPr lang="en-US" altLang="zh-CN" sz="3200" b="1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=100</a:t>
            </a:r>
            <a:r>
              <a:rPr lang="en-US" altLang="zh-CN" sz="3200" b="1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</a:t>
            </a:r>
            <a:r>
              <a:rPr lang="en-US" altLang="zh-CN" sz="3200" b="1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5</a:t>
            </a:r>
            <a:r>
              <a:rPr lang="zh-CN" altLang="en-US" sz="3200" b="1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矩阵, </a:t>
            </a:r>
            <a:r>
              <a:rPr lang="en-US" altLang="zh-CN" sz="3200" b="1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A</a:t>
            </a:r>
            <a:r>
              <a:rPr lang="en-US" altLang="zh-CN" sz="3200" b="1" baseline="-30000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3</a:t>
            </a:r>
            <a:r>
              <a:rPr lang="en-US" altLang="zh-CN" sz="3200" b="1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=5</a:t>
            </a:r>
            <a:r>
              <a:rPr lang="en-US" altLang="zh-CN" sz="3200" b="1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</a:t>
            </a:r>
            <a:r>
              <a:rPr lang="en-US" altLang="zh-CN" sz="3200" b="1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50</a:t>
            </a:r>
            <a:r>
              <a:rPr lang="zh-CN" altLang="en-US" sz="3200" b="1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矩阵</a:t>
            </a:r>
            <a:endParaRPr lang="zh-CN" altLang="en-US" sz="3200" b="1" dirty="0">
              <a:solidFill>
                <a:srgbClr val="0000CC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lvl="1" algn="just" eaLnBrk="1" hangingPunct="1">
              <a:buFontTx/>
              <a:buNone/>
              <a:defRPr/>
            </a:pPr>
            <a:r>
              <a:rPr lang="en-US" altLang="zh-CN" sz="3200" b="1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T((A</a:t>
            </a:r>
            <a:r>
              <a:rPr lang="en-US" altLang="zh-CN" sz="3200" b="1" baseline="-25000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1</a:t>
            </a:r>
            <a:r>
              <a:rPr lang="en-US" altLang="zh-CN" sz="3200" b="1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</a:t>
            </a:r>
            <a:r>
              <a:rPr lang="en-US" altLang="zh-CN" sz="3200" b="1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A</a:t>
            </a:r>
            <a:r>
              <a:rPr lang="en-US" altLang="zh-CN" sz="3200" b="1" baseline="-25000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2</a:t>
            </a:r>
            <a:r>
              <a:rPr lang="en-US" altLang="zh-CN" sz="3200" b="1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)</a:t>
            </a:r>
            <a:r>
              <a:rPr lang="en-US" altLang="zh-CN" sz="3200" b="1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</a:t>
            </a:r>
            <a:r>
              <a:rPr lang="en-US" altLang="zh-CN" sz="3200" b="1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A</a:t>
            </a:r>
            <a:r>
              <a:rPr lang="en-US" altLang="zh-CN" sz="3200" b="1" baseline="-25000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3</a:t>
            </a:r>
            <a:r>
              <a:rPr lang="en-US" altLang="zh-CN" sz="3200" b="1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)=10</a:t>
            </a:r>
            <a:r>
              <a:rPr lang="en-US" altLang="zh-CN" sz="3200" b="1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</a:t>
            </a:r>
            <a:r>
              <a:rPr lang="en-US" altLang="zh-CN" sz="3200" b="1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100</a:t>
            </a:r>
            <a:r>
              <a:rPr lang="en-US" altLang="zh-CN" sz="3200" b="1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</a:t>
            </a:r>
            <a:r>
              <a:rPr lang="en-US" altLang="zh-CN" sz="3200" b="1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5+10</a:t>
            </a:r>
            <a:r>
              <a:rPr lang="en-US" altLang="zh-CN" sz="3200" b="1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</a:t>
            </a:r>
            <a:r>
              <a:rPr lang="en-US" altLang="zh-CN" sz="3200" b="1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5</a:t>
            </a:r>
            <a:r>
              <a:rPr lang="en-US" altLang="zh-CN" sz="3200" b="1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</a:t>
            </a:r>
            <a:r>
              <a:rPr lang="en-US" altLang="zh-CN" sz="3200" b="1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50=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7500</a:t>
            </a:r>
            <a:endParaRPr lang="en-US" altLang="zh-CN" sz="3200" b="1" dirty="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lvl="1" algn="just" eaLnBrk="1" hangingPunct="1">
              <a:buFontTx/>
              <a:buNone/>
              <a:defRPr/>
            </a:pPr>
            <a:r>
              <a:rPr lang="en-US" altLang="zh-CN" sz="3200" b="1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T(A</a:t>
            </a:r>
            <a:r>
              <a:rPr lang="en-US" altLang="zh-CN" sz="3200" b="1" baseline="-25000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1</a:t>
            </a:r>
            <a:r>
              <a:rPr lang="en-US" altLang="zh-CN" sz="3200" b="1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(</a:t>
            </a:r>
            <a:r>
              <a:rPr lang="en-US" altLang="zh-CN" sz="3200" b="1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A</a:t>
            </a:r>
            <a:r>
              <a:rPr lang="en-US" altLang="zh-CN" sz="3200" b="1" baseline="-25000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2</a:t>
            </a:r>
            <a:r>
              <a:rPr lang="en-US" altLang="zh-CN" sz="3200" b="1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</a:t>
            </a:r>
            <a:r>
              <a:rPr lang="en-US" altLang="zh-CN" sz="3200" b="1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A</a:t>
            </a:r>
            <a:r>
              <a:rPr lang="en-US" altLang="zh-CN" sz="3200" b="1" baseline="-25000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3</a:t>
            </a:r>
            <a:r>
              <a:rPr lang="en-US" altLang="zh-CN" sz="3200" b="1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))=100</a:t>
            </a:r>
            <a:r>
              <a:rPr lang="en-US" altLang="zh-CN" sz="3200" b="1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</a:t>
            </a:r>
            <a:r>
              <a:rPr lang="en-US" altLang="zh-CN" sz="3200" b="1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5</a:t>
            </a:r>
            <a:r>
              <a:rPr lang="en-US" altLang="zh-CN" sz="3200" b="1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</a:t>
            </a:r>
            <a:r>
              <a:rPr lang="en-US" altLang="zh-CN" sz="3200" b="1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50+10</a:t>
            </a:r>
            <a:r>
              <a:rPr lang="en-US" altLang="zh-CN" sz="3200" b="1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</a:t>
            </a:r>
            <a:r>
              <a:rPr lang="en-US" altLang="zh-CN" sz="3200" b="1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100</a:t>
            </a:r>
            <a:r>
              <a:rPr lang="en-US" altLang="zh-CN" sz="3200" b="1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</a:t>
            </a:r>
            <a:r>
              <a:rPr lang="en-US" altLang="zh-CN" sz="3200" b="1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50=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75000</a:t>
            </a:r>
            <a:endParaRPr lang="zh-CN" altLang="en-US" sz="3200" b="1" dirty="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56388" name="Text Box 4"/>
          <p:cNvSpPr txBox="1">
            <a:spLocks noChangeArrowheads="1"/>
          </p:cNvSpPr>
          <p:nvPr/>
        </p:nvSpPr>
        <p:spPr bwMode="auto">
          <a:xfrm>
            <a:off x="838200" y="5334000"/>
            <a:ext cx="7904728" cy="707886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4000" b="1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结论: 不同计算顺序有不同的代价</a:t>
            </a:r>
            <a:endParaRPr lang="zh-CN" altLang="en-US" sz="4000" b="1" dirty="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5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5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5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5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5" dur="2000"/>
                                        <p:tgtEl>
                                          <p:spTgt spid="65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638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423" name="Rectangle 15"/>
          <p:cNvSpPr>
            <a:spLocks noChangeArrowheads="1"/>
          </p:cNvSpPr>
          <p:nvPr/>
        </p:nvSpPr>
        <p:spPr bwMode="auto">
          <a:xfrm>
            <a:off x="1051278" y="3716339"/>
            <a:ext cx="7772400" cy="2532061"/>
          </a:xfrm>
          <a:prstGeom prst="rect">
            <a:avLst/>
          </a:pr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buFontTx/>
              <a:buNone/>
              <a:defRPr/>
            </a:pPr>
            <a:r>
              <a:rPr lang="en-US" altLang="zh-CN" b="1" i="1" dirty="0">
                <a:latin typeface="Times New Roman" panose="02020603050405020304" charset="0"/>
                <a:ea typeface="+mn-ea"/>
                <a:cs typeface="Times New Roman" panose="02020603050405020304" charset="0"/>
              </a:rPr>
              <a:t>p(n)=</a:t>
            </a:r>
            <a:r>
              <a:rPr lang="en-US" altLang="zh-CN" b="1" dirty="0">
                <a:latin typeface="Times New Roman" panose="02020603050405020304" charset="0"/>
                <a:ea typeface="+mn-ea"/>
                <a:cs typeface="Times New Roman" panose="02020603050405020304" charset="0"/>
              </a:rPr>
              <a:t> 1                         if  </a:t>
            </a:r>
            <a:r>
              <a:rPr lang="en-US" altLang="zh-CN" b="1" i="1" dirty="0">
                <a:latin typeface="Times New Roman" panose="02020603050405020304" charset="0"/>
                <a:ea typeface="+mn-ea"/>
                <a:cs typeface="Times New Roman" panose="02020603050405020304" charset="0"/>
              </a:rPr>
              <a:t>n</a:t>
            </a:r>
            <a:r>
              <a:rPr lang="en-US" altLang="zh-CN" b="1" dirty="0">
                <a:latin typeface="Times New Roman" panose="02020603050405020304" charset="0"/>
                <a:ea typeface="+mn-ea"/>
                <a:cs typeface="Times New Roman" panose="02020603050405020304" charset="0"/>
              </a:rPr>
              <a:t>=1</a:t>
            </a:r>
            <a:endParaRPr lang="en-US" altLang="zh-CN" b="1" dirty="0">
              <a:latin typeface="Times New Roman" panose="02020603050405020304" charset="0"/>
              <a:ea typeface="+mn-ea"/>
              <a:cs typeface="Times New Roman" panose="02020603050405020304" charset="0"/>
            </a:endParaRPr>
          </a:p>
          <a:p>
            <a:pPr algn="just">
              <a:buFontTx/>
              <a:buNone/>
              <a:defRPr/>
            </a:pPr>
            <a:r>
              <a:rPr lang="en-US" altLang="zh-CN" b="1" i="1" dirty="0">
                <a:latin typeface="Times New Roman" panose="02020603050405020304" charset="0"/>
                <a:ea typeface="+mn-ea"/>
                <a:cs typeface="Times New Roman" panose="02020603050405020304" charset="0"/>
              </a:rPr>
              <a:t>p(n)=</a:t>
            </a:r>
            <a:r>
              <a:rPr lang="en-US" altLang="zh-CN" b="1" dirty="0">
                <a:latin typeface="Times New Roman" panose="02020603050405020304" charset="0"/>
                <a:ea typeface="+mn-ea"/>
                <a:cs typeface="Times New Roman" panose="02020603050405020304" charset="0"/>
              </a:rPr>
              <a:t>                            if </a:t>
            </a:r>
            <a:r>
              <a:rPr lang="en-US" altLang="zh-CN" b="1" i="1" dirty="0">
                <a:latin typeface="Times New Roman" panose="02020603050405020304" charset="0"/>
                <a:ea typeface="+mn-ea"/>
                <a:cs typeface="Times New Roman" panose="02020603050405020304" charset="0"/>
              </a:rPr>
              <a:t>n</a:t>
            </a:r>
            <a:r>
              <a:rPr lang="en-US" altLang="zh-CN" b="1" dirty="0">
                <a:latin typeface="Times New Roman" panose="02020603050405020304" charset="0"/>
                <a:ea typeface="+mn-ea"/>
                <a:cs typeface="Times New Roman" panose="02020603050405020304" charset="0"/>
              </a:rPr>
              <a:t>&gt;1</a:t>
            </a:r>
            <a:endParaRPr lang="en-US" altLang="zh-CN" b="1" dirty="0">
              <a:latin typeface="Times New Roman" panose="02020603050405020304" charset="0"/>
              <a:ea typeface="+mn-ea"/>
              <a:cs typeface="Times New Roman" panose="02020603050405020304" charset="0"/>
            </a:endParaRPr>
          </a:p>
          <a:p>
            <a:pPr lvl="3">
              <a:buFontTx/>
              <a:buNone/>
              <a:defRPr/>
            </a:pPr>
            <a:endParaRPr lang="en-US" altLang="zh-CN" b="1" dirty="0">
              <a:latin typeface="Times New Roman" panose="02020603050405020304" charset="0"/>
              <a:ea typeface="+mn-ea"/>
              <a:cs typeface="Times New Roman" panose="02020603050405020304" charset="0"/>
            </a:endParaRPr>
          </a:p>
          <a:p>
            <a:pPr>
              <a:buFontTx/>
              <a:buNone/>
              <a:defRPr/>
            </a:pPr>
            <a:r>
              <a:rPr lang="en-US" altLang="zh-CN" b="1" i="1" dirty="0">
                <a:latin typeface="Times New Roman" panose="02020603050405020304" charset="0"/>
                <a:ea typeface="+mn-ea"/>
                <a:cs typeface="Times New Roman" panose="02020603050405020304" charset="0"/>
              </a:rPr>
              <a:t>p(n)=C(n-1)=</a:t>
            </a:r>
            <a:r>
              <a:rPr lang="en-US" altLang="zh-CN" b="1" dirty="0">
                <a:latin typeface="Times New Roman" panose="02020603050405020304" charset="0"/>
                <a:ea typeface="+mn-ea"/>
                <a:cs typeface="Times New Roman" panose="02020603050405020304" charset="0"/>
              </a:rPr>
              <a:t>Catalan</a:t>
            </a:r>
            <a:r>
              <a:rPr lang="zh-CN" altLang="en-US" b="1" dirty="0">
                <a:latin typeface="Times New Roman" panose="02020603050405020304" charset="0"/>
                <a:ea typeface="+mn-ea"/>
                <a:cs typeface="Times New Roman" panose="02020603050405020304" charset="0"/>
              </a:rPr>
              <a:t>数=                    =</a:t>
            </a:r>
            <a:r>
              <a:rPr lang="en-US" altLang="zh-CN" b="1" i="1" dirty="0">
                <a:latin typeface="Times New Roman" panose="02020603050405020304" charset="0"/>
                <a:ea typeface="+mn-ea"/>
                <a:cs typeface="Times New Roman" panose="02020603050405020304" charset="0"/>
                <a:sym typeface="Symbol" panose="05050102010706020507" pitchFamily="18" charset="2"/>
              </a:rPr>
              <a:t></a:t>
            </a:r>
            <a:r>
              <a:rPr lang="en-US" altLang="zh-CN" b="1" i="1" dirty="0">
                <a:latin typeface="Times New Roman" panose="02020603050405020304" charset="0"/>
                <a:ea typeface="+mn-ea"/>
                <a:cs typeface="Times New Roman" panose="02020603050405020304" charset="0"/>
              </a:rPr>
              <a:t>(4</a:t>
            </a:r>
            <a:r>
              <a:rPr lang="en-US" altLang="zh-CN" b="1" i="1" baseline="30000" dirty="0">
                <a:latin typeface="Times New Roman" panose="02020603050405020304" charset="0"/>
                <a:ea typeface="+mn-ea"/>
                <a:cs typeface="Times New Roman" panose="02020603050405020304" charset="0"/>
              </a:rPr>
              <a:t>n</a:t>
            </a:r>
            <a:r>
              <a:rPr lang="en-US" altLang="zh-CN" b="1" i="1" dirty="0">
                <a:latin typeface="Times New Roman" panose="02020603050405020304" charset="0"/>
                <a:ea typeface="+mn-ea"/>
                <a:cs typeface="Times New Roman" panose="02020603050405020304" charset="0"/>
              </a:rPr>
              <a:t>/n</a:t>
            </a:r>
            <a:r>
              <a:rPr lang="en-US" altLang="zh-CN" b="1" i="1" baseline="30000" dirty="0">
                <a:latin typeface="Times New Roman" panose="02020603050405020304" charset="0"/>
                <a:ea typeface="+mn-ea"/>
                <a:cs typeface="Times New Roman" panose="02020603050405020304" charset="0"/>
              </a:rPr>
              <a:t>3/2</a:t>
            </a:r>
            <a:r>
              <a:rPr lang="en-US" altLang="zh-CN" b="1" i="1" dirty="0">
                <a:latin typeface="Times New Roman" panose="02020603050405020304" charset="0"/>
                <a:ea typeface="+mn-ea"/>
                <a:cs typeface="Times New Roman" panose="02020603050405020304" charset="0"/>
              </a:rPr>
              <a:t>)</a:t>
            </a:r>
            <a:r>
              <a:rPr lang="en-US" altLang="zh-CN" b="1" dirty="0">
                <a:latin typeface="Times New Roman" panose="02020603050405020304" charset="0"/>
                <a:ea typeface="+mn-ea"/>
                <a:cs typeface="Times New Roman" panose="02020603050405020304" charset="0"/>
              </a:rPr>
              <a:t> </a:t>
            </a:r>
            <a:endParaRPr lang="en-US" altLang="zh-CN" b="1" dirty="0">
              <a:latin typeface="Times New Roman" panose="02020603050405020304" charset="0"/>
              <a:ea typeface="+mn-ea"/>
              <a:cs typeface="Times New Roman" panose="02020603050405020304" charset="0"/>
            </a:endParaRPr>
          </a:p>
        </p:txBody>
      </p:sp>
      <p:sp>
        <p:nvSpPr>
          <p:cNvPr id="657411" name="Rectangle 3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475545" y="981076"/>
            <a:ext cx="8256411" cy="4525963"/>
          </a:xfr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just" eaLnBrk="1" hangingPunct="1">
              <a:defRPr/>
            </a:pPr>
            <a:r>
              <a:rPr lang="zh-CN" altLang="en-US" sz="3600" b="1" dirty="0">
                <a:latin typeface="Times New Roman" panose="02020603050405020304" charset="0"/>
                <a:cs typeface="Times New Roman" panose="02020603050405020304" charset="0"/>
              </a:rPr>
              <a:t>矩阵链乘法优化问题的解空间</a:t>
            </a:r>
            <a:endParaRPr lang="zh-CN" altLang="en-US" sz="3600" b="1" dirty="0">
              <a:latin typeface="Times New Roman" panose="02020603050405020304" charset="0"/>
              <a:cs typeface="Times New Roman" panose="02020603050405020304" charset="0"/>
            </a:endParaRPr>
          </a:p>
          <a:p>
            <a:pPr lvl="1" algn="just" eaLnBrk="1" hangingPunct="1">
              <a:defRPr/>
            </a:pPr>
            <a:r>
              <a:rPr lang="zh-CN" altLang="en-US" sz="3200" b="1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设</a:t>
            </a:r>
            <a:r>
              <a:rPr lang="en-US" altLang="zh-CN" sz="3200" b="1" i="1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p(n)=</a:t>
            </a:r>
            <a:r>
              <a:rPr lang="zh-CN" altLang="en-US" sz="3200" b="1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计算</a:t>
            </a:r>
            <a:r>
              <a:rPr lang="en-US" altLang="zh-CN" sz="3200" b="1" i="1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n</a:t>
            </a:r>
            <a:r>
              <a:rPr lang="zh-CN" altLang="en-US" sz="3200" b="1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个矩阵乘积的方法数</a:t>
            </a:r>
            <a:endParaRPr lang="zh-CN" altLang="en-US" sz="3200" b="1" dirty="0">
              <a:solidFill>
                <a:srgbClr val="0000CC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lvl="1" algn="just" eaLnBrk="1" hangingPunct="1">
              <a:defRPr/>
            </a:pPr>
            <a:r>
              <a:rPr lang="en-US" altLang="zh-CN" sz="3200" b="1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zh-CN" sz="3200" b="1" i="1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p(n)</a:t>
            </a:r>
            <a:r>
              <a:rPr lang="zh-CN" altLang="en-US" sz="3200" b="1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的递归方程</a:t>
            </a:r>
            <a:endParaRPr lang="zh-CN" altLang="en-US" sz="3200" b="1" dirty="0">
              <a:solidFill>
                <a:srgbClr val="0000CC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graphicFrame>
        <p:nvGraphicFramePr>
          <p:cNvPr id="657427" name="Object 19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1883834" y="4076701"/>
          <a:ext cx="2111022" cy="100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0" name="" r:id="rId1" imgW="1040765" imgH="431800" progId="Equation.2">
                  <p:embed/>
                </p:oleObj>
              </mc:Choice>
              <mc:Fallback>
                <p:oleObj name="" r:id="rId1" imgW="1040765" imgH="431800" progId="Equation.2">
                  <p:embed/>
                  <p:pic>
                    <p:nvPicPr>
                      <p:cNvPr id="0" name="图片 418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3834" y="4076701"/>
                        <a:ext cx="2111022" cy="1008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6" name="Rectangle 13"/>
          <p:cNvSpPr>
            <a:spLocks noChangeArrowheads="1"/>
          </p:cNvSpPr>
          <p:nvPr/>
        </p:nvSpPr>
        <p:spPr bwMode="auto">
          <a:xfrm>
            <a:off x="3869267" y="3233738"/>
            <a:ext cx="9144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endParaRPr lang="zh-CN" altLang="en-US">
              <a:latin typeface="Times New Roman" panose="02020603050405020304" charset="0"/>
              <a:ea typeface="+mn-ea"/>
              <a:cs typeface="Times New Roman" panose="02020603050405020304" charset="0"/>
            </a:endParaRPr>
          </a:p>
        </p:txBody>
      </p:sp>
      <p:sp>
        <p:nvSpPr>
          <p:cNvPr id="657422" name="Text Box 14"/>
          <p:cNvSpPr txBox="1">
            <a:spLocks noChangeArrowheads="1"/>
          </p:cNvSpPr>
          <p:nvPr/>
        </p:nvSpPr>
        <p:spPr bwMode="auto">
          <a:xfrm>
            <a:off x="2331156" y="2852739"/>
            <a:ext cx="523893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1" i="1">
                <a:solidFill>
                  <a:srgbClr val="663300"/>
                </a:solidFill>
                <a:latin typeface="Times New Roman" panose="02020603050405020304" charset="0"/>
                <a:cs typeface="Times New Roman" panose="02020603050405020304" charset="0"/>
              </a:rPr>
              <a:t>（</a:t>
            </a:r>
            <a:r>
              <a:rPr lang="en-US" altLang="zh-CN" sz="3200" b="1" i="1">
                <a:solidFill>
                  <a:srgbClr val="663300"/>
                </a:solidFill>
                <a:latin typeface="Times New Roman" panose="02020603050405020304" charset="0"/>
                <a:cs typeface="Times New Roman" panose="02020603050405020304" charset="0"/>
              </a:rPr>
              <a:t>A</a:t>
            </a:r>
            <a:r>
              <a:rPr lang="en-US" altLang="zh-CN" sz="3200" b="1" i="1" baseline="-25000">
                <a:solidFill>
                  <a:srgbClr val="663300"/>
                </a:solidFill>
                <a:latin typeface="Times New Roman" panose="02020603050405020304" charset="0"/>
                <a:cs typeface="Times New Roman" panose="02020603050405020304" charset="0"/>
              </a:rPr>
              <a:t>1</a:t>
            </a:r>
            <a:r>
              <a:rPr lang="en-US" altLang="zh-CN" sz="3200" b="1" i="1">
                <a:solidFill>
                  <a:srgbClr val="663300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zh-CN" sz="3200" b="1" i="1">
                <a:solidFill>
                  <a:srgbClr val="663300"/>
                </a:solidFill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…</a:t>
            </a:r>
            <a:r>
              <a:rPr lang="en-US" altLang="zh-CN" sz="3200" b="1" i="1">
                <a:solidFill>
                  <a:srgbClr val="663300"/>
                </a:solidFill>
                <a:latin typeface="Times New Roman" panose="02020603050405020304" charset="0"/>
                <a:cs typeface="Times New Roman" panose="02020603050405020304" charset="0"/>
              </a:rPr>
              <a:t> A</a:t>
            </a:r>
            <a:r>
              <a:rPr lang="en-US" altLang="zh-CN" sz="3200" b="1" i="1" baseline="-25000">
                <a:solidFill>
                  <a:srgbClr val="663300"/>
                </a:solidFill>
                <a:latin typeface="Times New Roman" panose="02020603050405020304" charset="0"/>
                <a:cs typeface="Times New Roman" panose="02020603050405020304" charset="0"/>
              </a:rPr>
              <a:t>k</a:t>
            </a:r>
            <a:r>
              <a:rPr lang="en-US" altLang="zh-CN" sz="3200" b="1" i="1">
                <a:solidFill>
                  <a:srgbClr val="663300"/>
                </a:solidFill>
                <a:latin typeface="Times New Roman" panose="02020603050405020304" charset="0"/>
                <a:cs typeface="Times New Roman" panose="02020603050405020304" charset="0"/>
              </a:rPr>
              <a:t>)</a:t>
            </a:r>
            <a:r>
              <a:rPr lang="en-US" altLang="zh-CN" sz="3200" b="1" i="1">
                <a:solidFill>
                  <a:srgbClr val="663300"/>
                </a:solidFill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(A</a:t>
            </a:r>
            <a:r>
              <a:rPr lang="en-US" altLang="zh-CN" sz="3200" b="1" i="1" baseline="-25000">
                <a:solidFill>
                  <a:srgbClr val="663300"/>
                </a:solidFill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k+1</a:t>
            </a:r>
            <a:r>
              <a:rPr lang="en-US" altLang="zh-CN" sz="3200" b="1" i="1">
                <a:solidFill>
                  <a:srgbClr val="663300"/>
                </a:solidFill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…A</a:t>
            </a:r>
            <a:r>
              <a:rPr lang="en-US" altLang="zh-CN" sz="3200" b="1" i="1" baseline="-25000">
                <a:solidFill>
                  <a:srgbClr val="663300"/>
                </a:solidFill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n</a:t>
            </a:r>
            <a:r>
              <a:rPr lang="en-US" altLang="zh-CN" sz="3200" b="1" i="1">
                <a:solidFill>
                  <a:srgbClr val="663300"/>
                </a:solidFill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)</a:t>
            </a:r>
            <a:endParaRPr lang="en-US" altLang="zh-CN" sz="3200" b="1" i="1">
              <a:solidFill>
                <a:srgbClr val="663300"/>
              </a:solidFill>
              <a:latin typeface="Times New Roman" panose="02020603050405020304" charset="0"/>
              <a:cs typeface="Times New Roman" panose="02020603050405020304" charset="0"/>
              <a:sym typeface="Symbol" panose="05050102010706020507" pitchFamily="18" charset="2"/>
            </a:endParaRPr>
          </a:p>
        </p:txBody>
      </p:sp>
      <p:graphicFrame>
        <p:nvGraphicFramePr>
          <p:cNvPr id="657430" name="Object 22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5486400" y="5105400"/>
          <a:ext cx="1600200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3" imgW="647700" imgH="393700" progId="Equation.3">
                  <p:embed/>
                </p:oleObj>
              </mc:Choice>
              <mc:Fallback>
                <p:oleObj name="" r:id="rId3" imgW="647700" imgH="393700" progId="Equation.3">
                  <p:embed/>
                  <p:pic>
                    <p:nvPicPr>
                      <p:cNvPr id="0" name="图片 418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5105400"/>
                        <a:ext cx="1600200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7433" name="Text Box 25"/>
          <p:cNvSpPr txBox="1">
            <a:spLocks noChangeArrowheads="1"/>
          </p:cNvSpPr>
          <p:nvPr/>
        </p:nvSpPr>
        <p:spPr bwMode="auto">
          <a:xfrm>
            <a:off x="412044" y="2852739"/>
            <a:ext cx="8534400" cy="13112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defRPr/>
            </a:pPr>
            <a:r>
              <a:rPr kumimoji="1" lang="zh-CN" alt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如此之大的解空间是无法用枚举方法求出最优解的！</a:t>
            </a:r>
            <a:r>
              <a:rPr kumimoji="1"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 </a:t>
            </a:r>
            <a:endParaRPr kumimoji="1" lang="zh-CN" alt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74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74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574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574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574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574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574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574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574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574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7423" grpId="0" animBg="1"/>
      <p:bldP spid="657422" grpId="0"/>
      <p:bldP spid="65743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3956" y="1412876"/>
            <a:ext cx="8229600" cy="1439863"/>
          </a:xfrm>
          <a:solidFill>
            <a:srgbClr val="00FFFF"/>
          </a:solidFill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eaLnBrk="1" hangingPunct="1">
              <a:defRPr/>
            </a:pPr>
            <a:r>
              <a:rPr lang="zh-CN" altLang="en-US" sz="4000" b="1" dirty="0">
                <a:solidFill>
                  <a:srgbClr val="FF0000"/>
                </a:solidFill>
                <a:latin typeface="Times New Roman" panose="02020603050405020304" charset="0"/>
                <a:ea typeface="+mn-ea"/>
                <a:cs typeface="Times New Roman" panose="02020603050405020304" charset="0"/>
              </a:rPr>
              <a:t>下边开始设计求解矩阵链乘法问题的</a:t>
            </a:r>
            <a:r>
              <a:rPr kumimoji="1" lang="zh-CN" altLang="en-US" dirty="0">
                <a:solidFill>
                  <a:srgbClr val="FF0000"/>
                </a:solidFill>
                <a:latin typeface="Times New Roman" panose="02020603050405020304" charset="0"/>
                <a:ea typeface="+mn-ea"/>
                <a:cs typeface="Times New Roman" panose="02020603050405020304" charset="0"/>
              </a:rPr>
              <a:t>动态规划</a:t>
            </a:r>
            <a:r>
              <a:rPr kumimoji="1" lang="zh-CN" altLang="en-US" b="1" dirty="0">
                <a:solidFill>
                  <a:srgbClr val="FF0000"/>
                </a:solidFill>
                <a:latin typeface="Times New Roman" panose="02020603050405020304" charset="0"/>
                <a:ea typeface="+mn-ea"/>
                <a:cs typeface="Times New Roman" panose="02020603050405020304" charset="0"/>
              </a:rPr>
              <a:t>算法</a:t>
            </a:r>
            <a:endParaRPr kumimoji="1" lang="zh-CN" altLang="en-US" b="1" dirty="0">
              <a:solidFill>
                <a:srgbClr val="FF0000"/>
              </a:solidFill>
              <a:latin typeface="Times New Roman" panose="02020603050405020304" charset="0"/>
              <a:ea typeface="+mn-ea"/>
              <a:cs typeface="Times New Roman" panose="02020603050405020304" charset="0"/>
            </a:endParaRPr>
          </a:p>
        </p:txBody>
      </p:sp>
      <p:sp>
        <p:nvSpPr>
          <p:cNvPr id="706564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00012" y="3068638"/>
            <a:ext cx="6913033" cy="2874962"/>
          </a:xfrm>
          <a:solidFill>
            <a:schemeClr val="bg1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eaLnBrk="1" hangingPunct="1">
              <a:defRPr/>
            </a:pPr>
            <a:r>
              <a:rPr lang="zh-CN" altLang="en-US" b="1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分析优化解的结构</a:t>
            </a:r>
            <a:endParaRPr lang="zh-CN" altLang="en-US" b="1" dirty="0">
              <a:solidFill>
                <a:srgbClr val="0000CC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eaLnBrk="1" hangingPunct="1">
              <a:defRPr/>
            </a:pPr>
            <a:r>
              <a:rPr lang="zh-CN" altLang="en-US" b="1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递归地定义最优解的代价</a:t>
            </a:r>
            <a:endParaRPr lang="zh-CN" altLang="en-US" b="1" dirty="0">
              <a:solidFill>
                <a:srgbClr val="0000CC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eaLnBrk="1" hangingPunct="1">
              <a:defRPr/>
            </a:pPr>
            <a:r>
              <a:rPr lang="zh-CN" altLang="en-US" b="1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自底向上地计算优化解的代价保存之</a:t>
            </a:r>
            <a:r>
              <a:rPr lang="en-US" altLang="zh-CN" b="1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, </a:t>
            </a:r>
            <a:r>
              <a:rPr lang="zh-CN" altLang="en-US" b="1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并获取构造最优解的信息</a:t>
            </a:r>
            <a:endParaRPr lang="zh-CN" altLang="en-US" b="1" dirty="0">
              <a:solidFill>
                <a:srgbClr val="0000CC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eaLnBrk="1" hangingPunct="1">
              <a:defRPr/>
            </a:pPr>
            <a:r>
              <a:rPr lang="zh-CN" altLang="en-US" b="1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根据构造最优解的信息构造优化解</a:t>
            </a:r>
            <a:r>
              <a:rPr lang="zh-CN" altLang="en-US" sz="36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endParaRPr lang="en-US" altLang="zh-CN" sz="36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065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065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065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065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065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065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065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065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5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12044" y="1341438"/>
            <a:ext cx="8466667" cy="4608512"/>
          </a:xfrm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just" eaLnBrk="1" hangingPunct="1">
              <a:defRPr/>
            </a:pPr>
            <a:r>
              <a:rPr lang="zh-CN" altLang="en-US" sz="3600" b="1" dirty="0">
                <a:latin typeface="Times New Roman" panose="02020603050405020304" charset="0"/>
                <a:cs typeface="Times New Roman" panose="02020603050405020304" charset="0"/>
              </a:rPr>
              <a:t>两个记号</a:t>
            </a:r>
            <a:endParaRPr lang="zh-CN" altLang="en-US" sz="3600" b="1" dirty="0">
              <a:latin typeface="Times New Roman" panose="02020603050405020304" charset="0"/>
              <a:cs typeface="Times New Roman" panose="02020603050405020304" charset="0"/>
            </a:endParaRPr>
          </a:p>
          <a:p>
            <a:pPr lvl="1" algn="just" eaLnBrk="1" hangingPunct="1">
              <a:defRPr/>
            </a:pPr>
            <a:r>
              <a:rPr lang="en-US" altLang="zh-CN" sz="3200" b="1" i="1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A</a:t>
            </a:r>
            <a:r>
              <a:rPr lang="en-US" altLang="zh-CN" sz="3200" b="1" i="1" baseline="-20000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i-j</a:t>
            </a:r>
            <a:r>
              <a:rPr lang="en-US" altLang="zh-CN" sz="3200" b="1" i="1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=A</a:t>
            </a:r>
            <a:r>
              <a:rPr lang="en-US" altLang="zh-CN" sz="3200" b="1" i="1" baseline="-20000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lang="en-US" altLang="zh-CN" sz="3200" b="1" i="1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</a:t>
            </a:r>
            <a:r>
              <a:rPr lang="en-US" altLang="zh-CN" sz="3200" b="1" i="1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A</a:t>
            </a:r>
            <a:r>
              <a:rPr lang="en-US" altLang="zh-CN" sz="3200" b="1" i="1" baseline="-20000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i+1</a:t>
            </a:r>
            <a:r>
              <a:rPr lang="en-US" altLang="zh-CN" sz="3200" b="1" i="1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</a:t>
            </a:r>
            <a:r>
              <a:rPr lang="en-US" altLang="zh-CN" sz="3200" b="1" i="1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....</a:t>
            </a:r>
            <a:r>
              <a:rPr lang="en-US" altLang="zh-CN" sz="3200" b="1" i="1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</a:t>
            </a:r>
            <a:r>
              <a:rPr lang="en-US" altLang="zh-CN" sz="3200" b="1" i="1" dirty="0" err="1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A</a:t>
            </a:r>
            <a:r>
              <a:rPr lang="en-US" altLang="zh-CN" sz="3200" b="1" i="1" baseline="-20000" dirty="0" err="1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j</a:t>
            </a:r>
            <a:endParaRPr lang="en-US" altLang="zh-CN" sz="3200" b="1" i="1" baseline="-20000" dirty="0">
              <a:solidFill>
                <a:srgbClr val="0000CC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lvl="1" algn="just" eaLnBrk="1" hangingPunct="1">
              <a:defRPr/>
            </a:pPr>
            <a:r>
              <a:rPr lang="en-US" altLang="zh-CN" sz="3200" b="1" i="1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cost(A</a:t>
            </a:r>
            <a:r>
              <a:rPr lang="en-US" altLang="zh-CN" sz="3200" b="1" i="1" baseline="-30000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i-j </a:t>
            </a:r>
            <a:r>
              <a:rPr lang="en-US" altLang="zh-CN" sz="3200" b="1" i="1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)=</a:t>
            </a:r>
            <a:r>
              <a:rPr lang="zh-CN" altLang="en-US" sz="3200" b="1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计算</a:t>
            </a:r>
            <a:r>
              <a:rPr lang="en-US" altLang="zh-CN" sz="3200" b="1" i="1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A</a:t>
            </a:r>
            <a:r>
              <a:rPr lang="en-US" altLang="zh-CN" sz="3200" b="1" i="1" baseline="-30000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i-j</a:t>
            </a:r>
            <a:r>
              <a:rPr lang="zh-CN" altLang="en-US" sz="3200" b="1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的代价</a:t>
            </a:r>
            <a:endParaRPr lang="zh-CN" altLang="en-US" sz="3200" b="1" dirty="0">
              <a:solidFill>
                <a:srgbClr val="0000CC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just" eaLnBrk="1" hangingPunct="1">
              <a:defRPr/>
            </a:pPr>
            <a:r>
              <a:rPr lang="zh-CN" altLang="en-US" sz="3600" b="1" dirty="0">
                <a:latin typeface="Times New Roman" panose="02020603050405020304" charset="0"/>
                <a:cs typeface="Times New Roman" panose="02020603050405020304" charset="0"/>
              </a:rPr>
              <a:t>优化解的结构</a:t>
            </a:r>
            <a:endParaRPr lang="zh-CN" altLang="en-US" sz="3600" b="1" dirty="0">
              <a:latin typeface="Times New Roman" panose="02020603050405020304" charset="0"/>
              <a:cs typeface="Times New Roman" panose="02020603050405020304" charset="0"/>
            </a:endParaRPr>
          </a:p>
          <a:p>
            <a:pPr lvl="1" algn="just" eaLnBrk="1" hangingPunct="1">
              <a:defRPr/>
            </a:pPr>
            <a:r>
              <a:rPr lang="zh-CN" altLang="en-US" sz="3200" b="1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若计算</a:t>
            </a:r>
            <a:r>
              <a:rPr lang="en-US" altLang="zh-CN" sz="3200" b="1" i="1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A</a:t>
            </a:r>
            <a:r>
              <a:rPr lang="en-US" altLang="zh-CN" sz="3200" b="1" i="1" baseline="-30000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1</a:t>
            </a:r>
            <a:r>
              <a:rPr lang="en-US" altLang="zh-CN" sz="3200" b="1" i="1" baseline="-30000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</a:t>
            </a:r>
            <a:r>
              <a:rPr lang="en-US" altLang="zh-CN" sz="3200" b="1" i="1" baseline="-30000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n</a:t>
            </a:r>
            <a:r>
              <a:rPr lang="zh-CN" altLang="en-US" sz="3200" b="1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的优化顺序在</a:t>
            </a:r>
            <a:r>
              <a:rPr lang="en-US" altLang="zh-CN" sz="3200" b="1" i="1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k</a:t>
            </a:r>
            <a:r>
              <a:rPr lang="zh-CN" altLang="en-US" sz="3200" b="1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处断开矩阵链</a:t>
            </a:r>
            <a:r>
              <a:rPr lang="en-US" altLang="zh-CN" sz="3200" b="1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, </a:t>
            </a:r>
            <a:r>
              <a:rPr lang="zh-CN" altLang="en-US" sz="3200" b="1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即</a:t>
            </a:r>
            <a:r>
              <a:rPr lang="en-US" altLang="zh-CN" sz="3200" b="1" i="1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A</a:t>
            </a:r>
            <a:r>
              <a:rPr lang="en-US" altLang="zh-CN" sz="3200" b="1" i="1" baseline="-30000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1</a:t>
            </a:r>
            <a:r>
              <a:rPr lang="en-US" altLang="zh-CN" sz="3200" b="1" i="1" baseline="-30000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</a:t>
            </a:r>
            <a:r>
              <a:rPr lang="en-US" altLang="zh-CN" sz="3200" b="1" i="1" baseline="-30000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n</a:t>
            </a:r>
            <a:r>
              <a:rPr lang="en-US" altLang="zh-CN" sz="3200" b="1" i="1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=A</a:t>
            </a:r>
            <a:r>
              <a:rPr lang="en-US" altLang="zh-CN" sz="3200" b="1" i="1" baseline="-30000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1</a:t>
            </a:r>
            <a:r>
              <a:rPr lang="en-US" altLang="zh-CN" sz="3200" b="1" i="1" baseline="-30000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</a:t>
            </a:r>
            <a:r>
              <a:rPr lang="en-US" altLang="zh-CN" sz="3200" b="1" i="1" baseline="-30000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k</a:t>
            </a:r>
            <a:r>
              <a:rPr lang="en-US" altLang="zh-CN" sz="3200" b="1" i="1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</a:t>
            </a:r>
            <a:r>
              <a:rPr lang="en-US" altLang="zh-CN" sz="3200" b="1" i="1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A</a:t>
            </a:r>
            <a:r>
              <a:rPr lang="en-US" altLang="zh-CN" sz="3200" b="1" i="1" baseline="-30000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k+1</a:t>
            </a:r>
            <a:r>
              <a:rPr lang="en-US" altLang="zh-CN" sz="3200" b="1" i="1" baseline="-30000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</a:t>
            </a:r>
            <a:r>
              <a:rPr lang="en-US" altLang="zh-CN" sz="3200" b="1" i="1" baseline="-30000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n</a:t>
            </a:r>
            <a:r>
              <a:rPr lang="zh-CN" altLang="en-US" sz="3200" b="1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，则在</a:t>
            </a:r>
            <a:r>
              <a:rPr lang="en-US" altLang="zh-CN" sz="3200" b="1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A</a:t>
            </a:r>
            <a:r>
              <a:rPr lang="en-US" altLang="zh-CN" sz="3200" b="1" baseline="-30000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1</a:t>
            </a:r>
            <a:r>
              <a:rPr lang="en-US" altLang="zh-CN" sz="3200" b="1" baseline="-30000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</a:t>
            </a:r>
            <a:r>
              <a:rPr lang="en-US" altLang="zh-CN" sz="3200" b="1" baseline="-30000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n</a:t>
            </a:r>
            <a:r>
              <a:rPr lang="zh-CN" altLang="en-US" sz="3200" b="1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的优化顺序中，对应于子问题</a:t>
            </a:r>
            <a:r>
              <a:rPr lang="en-US" altLang="zh-CN" sz="3200" b="1" i="1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A</a:t>
            </a:r>
            <a:r>
              <a:rPr lang="en-US" altLang="zh-CN" sz="3200" b="1" i="1" baseline="-30000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1</a:t>
            </a:r>
            <a:r>
              <a:rPr lang="en-US" altLang="zh-CN" sz="3200" b="1" i="1" baseline="-30000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</a:t>
            </a:r>
            <a:r>
              <a:rPr lang="en-US" altLang="zh-CN" sz="3200" b="1" i="1" baseline="-30000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k</a:t>
            </a:r>
            <a:r>
              <a:rPr lang="zh-CN" altLang="en-US" sz="3200" b="1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的解必须是</a:t>
            </a:r>
            <a:r>
              <a:rPr lang="en-US" altLang="zh-CN" sz="3200" b="1" i="1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A</a:t>
            </a:r>
            <a:r>
              <a:rPr lang="en-US" altLang="zh-CN" sz="3200" b="1" i="1" baseline="-30000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1-k</a:t>
            </a:r>
            <a:r>
              <a:rPr lang="zh-CN" altLang="en-US" sz="3200" b="1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的优化解，对应于子问题</a:t>
            </a:r>
            <a:r>
              <a:rPr lang="en-US" altLang="zh-CN" sz="3200" b="1" i="1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A</a:t>
            </a:r>
            <a:r>
              <a:rPr lang="en-US" altLang="zh-CN" sz="3200" b="1" i="1" baseline="-30000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k+1</a:t>
            </a:r>
            <a:r>
              <a:rPr lang="en-US" altLang="zh-CN" sz="3200" b="1" i="1" baseline="-30000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</a:t>
            </a:r>
            <a:r>
              <a:rPr lang="en-US" altLang="zh-CN" sz="3200" b="1" i="1" baseline="-30000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n</a:t>
            </a:r>
            <a:r>
              <a:rPr lang="zh-CN" altLang="en-US" sz="3200" b="1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的解必须是</a:t>
            </a:r>
            <a:r>
              <a:rPr lang="en-US" altLang="zh-CN" sz="3200" b="1" i="1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A</a:t>
            </a:r>
            <a:r>
              <a:rPr lang="en-US" altLang="zh-CN" sz="3200" b="1" i="1" baseline="-30000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k+1</a:t>
            </a:r>
            <a:r>
              <a:rPr lang="en-US" altLang="zh-CN" sz="3200" b="1" i="1" baseline="-30000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</a:t>
            </a:r>
            <a:r>
              <a:rPr lang="en-US" altLang="zh-CN" sz="3200" b="1" i="1" baseline="-30000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n</a:t>
            </a:r>
            <a:r>
              <a:rPr lang="zh-CN" altLang="en-US" sz="3200" b="1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的优化解</a:t>
            </a:r>
            <a:r>
              <a:rPr lang="zh-CN" altLang="en-US" sz="3200" b="1" dirty="0">
                <a:solidFill>
                  <a:srgbClr val="0000FF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endParaRPr lang="zh-CN" altLang="en-US" sz="3200" b="1" dirty="0">
              <a:solidFill>
                <a:srgbClr val="0000FF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21572" name="Text Box 4"/>
          <p:cNvSpPr txBox="1">
            <a:spLocks noChangeArrowheads="1"/>
          </p:cNvSpPr>
          <p:nvPr/>
        </p:nvSpPr>
        <p:spPr bwMode="auto">
          <a:xfrm>
            <a:off x="2286000" y="228600"/>
            <a:ext cx="5547078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33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4400" b="1" dirty="0">
                <a:solidFill>
                  <a:srgbClr val="1F497D">
                    <a:lumMod val="60000"/>
                    <a:lumOff val="40000"/>
                  </a:srgbClr>
                </a:solidFill>
                <a:latin typeface="Times New Roman" panose="02020603050405020304" charset="0"/>
                <a:cs typeface="Times New Roman" panose="02020603050405020304" charset="0"/>
              </a:rPr>
              <a:t>分析优化解的结构</a:t>
            </a:r>
            <a:endParaRPr lang="zh-CN" altLang="en-US" sz="4400" b="1" dirty="0">
              <a:solidFill>
                <a:srgbClr val="1F497D">
                  <a:lumMod val="60000"/>
                  <a:lumOff val="40000"/>
                </a:srgb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21576" name="Text Box 8"/>
          <p:cNvSpPr txBox="1">
            <a:spLocks noChangeArrowheads="1"/>
          </p:cNvSpPr>
          <p:nvPr/>
        </p:nvSpPr>
        <p:spPr bwMode="auto">
          <a:xfrm>
            <a:off x="1219200" y="4191000"/>
            <a:ext cx="7296855" cy="1190625"/>
          </a:xfrm>
          <a:prstGeom prst="rect">
            <a:avLst/>
          </a:pr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3600" b="1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具有优化子结构：</a:t>
            </a:r>
            <a:endParaRPr lang="zh-CN" altLang="en-US" sz="3600" b="1" dirty="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ctr">
              <a:defRPr/>
            </a:pPr>
            <a:r>
              <a:rPr lang="zh-CN" altLang="en-US" sz="3600" b="1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问题的优化解包括子问题优化解</a:t>
            </a:r>
            <a:endParaRPr lang="zh-CN" altLang="en-US" sz="3600" b="1" dirty="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21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21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21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21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215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215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157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516" name="Rectangle 4"/>
          <p:cNvSpPr>
            <a:spLocks noChangeArrowheads="1"/>
          </p:cNvSpPr>
          <p:nvPr/>
        </p:nvSpPr>
        <p:spPr bwMode="auto">
          <a:xfrm>
            <a:off x="0" y="0"/>
            <a:ext cx="3996267" cy="11255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4" algn="just">
              <a:buFontTx/>
              <a:buNone/>
              <a:defRPr/>
            </a:pPr>
            <a:endParaRPr lang="zh-CN" altLang="en-US" sz="2400" b="1" dirty="0">
              <a:latin typeface="Times New Roman" panose="02020603050405020304" charset="0"/>
              <a:ea typeface="+mn-ea"/>
              <a:cs typeface="Times New Roman" panose="02020603050405020304" charset="0"/>
            </a:endParaRPr>
          </a:p>
          <a:p>
            <a:pPr algn="just">
              <a:defRPr/>
            </a:pPr>
            <a:r>
              <a:rPr lang="zh-CN" altLang="en-US" sz="3600" b="1" dirty="0">
                <a:latin typeface="Times New Roman" panose="02020603050405020304" charset="0"/>
                <a:ea typeface="+mn-ea"/>
                <a:cs typeface="Times New Roman" panose="02020603050405020304" charset="0"/>
              </a:rPr>
              <a:t>子问题重叠性</a:t>
            </a:r>
            <a:endParaRPr lang="zh-CN" altLang="en-US" sz="3600" b="1" dirty="0">
              <a:latin typeface="Times New Roman" panose="02020603050405020304" charset="0"/>
              <a:ea typeface="+mn-ea"/>
              <a:cs typeface="Times New Roman" panose="02020603050405020304" charset="0"/>
            </a:endParaRPr>
          </a:p>
        </p:txBody>
      </p:sp>
      <p:sp>
        <p:nvSpPr>
          <p:cNvPr id="704517" name="Text Box 5"/>
          <p:cNvSpPr txBox="1">
            <a:spLocks noChangeArrowheads="1"/>
          </p:cNvSpPr>
          <p:nvPr/>
        </p:nvSpPr>
        <p:spPr bwMode="auto">
          <a:xfrm>
            <a:off x="3524956" y="1125538"/>
            <a:ext cx="2212465" cy="52322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 b="1" i="1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A</a:t>
            </a:r>
            <a:r>
              <a:rPr lang="en-US" altLang="zh-CN" sz="2800" b="1" i="1" baseline="-2500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1</a:t>
            </a:r>
            <a:r>
              <a:rPr lang="en-US" altLang="zh-CN" sz="2800" b="1" i="1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</a:t>
            </a:r>
            <a:r>
              <a:rPr lang="en-US" altLang="zh-CN" sz="2800" b="1" i="1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A</a:t>
            </a:r>
            <a:r>
              <a:rPr lang="en-US" altLang="zh-CN" sz="2800" b="1" i="1" baseline="-2500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2</a:t>
            </a:r>
            <a:r>
              <a:rPr lang="en-US" altLang="zh-CN" sz="2800" b="1" i="1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</a:t>
            </a:r>
            <a:r>
              <a:rPr lang="en-US" altLang="zh-CN" sz="2800" b="1" i="1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A</a:t>
            </a:r>
            <a:r>
              <a:rPr lang="en-US" altLang="zh-CN" sz="2800" b="1" i="1" baseline="-2500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3</a:t>
            </a:r>
            <a:r>
              <a:rPr lang="en-US" altLang="zh-CN" sz="2800" b="1" i="1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</a:t>
            </a:r>
            <a:r>
              <a:rPr lang="en-US" altLang="zh-CN" sz="2800" b="1" i="1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A</a:t>
            </a:r>
            <a:r>
              <a:rPr lang="en-US" altLang="zh-CN" sz="2800" b="1" i="1" baseline="-2500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4</a:t>
            </a:r>
            <a:endParaRPr lang="en-US" altLang="zh-CN" sz="2800" b="1" i="1" baseline="-25000">
              <a:solidFill>
                <a:srgbClr val="0000CC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04518" name="Text Box 6"/>
          <p:cNvSpPr txBox="1">
            <a:spLocks noChangeArrowheads="1"/>
          </p:cNvSpPr>
          <p:nvPr/>
        </p:nvSpPr>
        <p:spPr bwMode="auto">
          <a:xfrm>
            <a:off x="412044" y="2792413"/>
            <a:ext cx="2693366" cy="52322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 b="1" i="1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(A</a:t>
            </a:r>
            <a:r>
              <a:rPr lang="en-US" altLang="zh-CN" sz="2800" b="1" i="1" baseline="-2500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1</a:t>
            </a:r>
            <a:r>
              <a:rPr lang="en-US" altLang="zh-CN" sz="2800" b="1" i="1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)</a:t>
            </a:r>
            <a:r>
              <a:rPr lang="en-US" altLang="zh-CN" sz="2800" b="1" i="1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</a:t>
            </a:r>
            <a:r>
              <a:rPr lang="en-US" altLang="zh-CN" sz="2800" b="1" i="1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(A</a:t>
            </a:r>
            <a:r>
              <a:rPr lang="en-US" altLang="zh-CN" sz="2800" b="1" i="1" baseline="-2500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2</a:t>
            </a:r>
            <a:r>
              <a:rPr lang="en-US" altLang="zh-CN" sz="2800" b="1" i="1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</a:t>
            </a:r>
            <a:r>
              <a:rPr lang="en-US" altLang="zh-CN" sz="2800" b="1" i="1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A</a:t>
            </a:r>
            <a:r>
              <a:rPr lang="en-US" altLang="zh-CN" sz="2800" b="1" i="1" baseline="-2500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3</a:t>
            </a:r>
            <a:r>
              <a:rPr lang="en-US" altLang="zh-CN" sz="2800" b="1" i="1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</a:t>
            </a:r>
            <a:r>
              <a:rPr lang="en-US" altLang="zh-CN" sz="2800" b="1" i="1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A</a:t>
            </a:r>
            <a:r>
              <a:rPr lang="en-US" altLang="zh-CN" sz="2800" b="1" i="1" baseline="-2500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4</a:t>
            </a:r>
            <a:r>
              <a:rPr lang="en-US" altLang="zh-CN" sz="2800" b="1" i="1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)</a:t>
            </a:r>
            <a:endParaRPr lang="en-US" altLang="zh-CN" sz="2800" b="1" i="1">
              <a:solidFill>
                <a:srgbClr val="0000CC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04519" name="Text Box 7"/>
          <p:cNvSpPr txBox="1">
            <a:spLocks noChangeArrowheads="1"/>
          </p:cNvSpPr>
          <p:nvPr/>
        </p:nvSpPr>
        <p:spPr bwMode="auto">
          <a:xfrm>
            <a:off x="3306234" y="2792413"/>
            <a:ext cx="2826415" cy="52322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 b="1" i="1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(A</a:t>
            </a:r>
            <a:r>
              <a:rPr lang="en-US" altLang="zh-CN" sz="2800" b="1" i="1" baseline="-2500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1</a:t>
            </a:r>
            <a:r>
              <a:rPr lang="en-US" altLang="zh-CN" sz="2800" b="1" i="1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</a:t>
            </a:r>
            <a:r>
              <a:rPr lang="en-US" altLang="zh-CN" sz="2800" b="1" i="1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A</a:t>
            </a:r>
            <a:r>
              <a:rPr lang="en-US" altLang="zh-CN" sz="2800" b="1" i="1" baseline="-2500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2</a:t>
            </a:r>
            <a:r>
              <a:rPr lang="en-US" altLang="zh-CN" sz="2800" b="1" i="1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)</a:t>
            </a:r>
            <a:r>
              <a:rPr lang="en-US" altLang="zh-CN" sz="2800" b="1" i="1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</a:t>
            </a:r>
            <a:r>
              <a:rPr lang="en-US" altLang="zh-CN" sz="2800" b="1" i="1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(A</a:t>
            </a:r>
            <a:r>
              <a:rPr lang="en-US" altLang="zh-CN" sz="2800" b="1" i="1" baseline="-2500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3</a:t>
            </a:r>
            <a:r>
              <a:rPr lang="en-US" altLang="zh-CN" sz="2800" b="1" i="1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</a:t>
            </a:r>
            <a:r>
              <a:rPr lang="en-US" altLang="zh-CN" sz="2800" b="1" i="1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A</a:t>
            </a:r>
            <a:r>
              <a:rPr lang="en-US" altLang="zh-CN" sz="2800" b="1" i="1" baseline="-2500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4 </a:t>
            </a:r>
            <a:r>
              <a:rPr lang="en-US" altLang="zh-CN" sz="2800" b="1" i="1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)</a:t>
            </a:r>
            <a:endParaRPr lang="en-US" altLang="zh-CN" sz="2800" b="1" i="1">
              <a:solidFill>
                <a:srgbClr val="0000CC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04520" name="Text Box 8"/>
          <p:cNvSpPr txBox="1">
            <a:spLocks noChangeArrowheads="1"/>
          </p:cNvSpPr>
          <p:nvPr/>
        </p:nvSpPr>
        <p:spPr bwMode="auto">
          <a:xfrm>
            <a:off x="6237111" y="2792413"/>
            <a:ext cx="2842445" cy="52322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 b="1" i="1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(A</a:t>
            </a:r>
            <a:r>
              <a:rPr lang="en-US" altLang="zh-CN" sz="2800" b="1" i="1" baseline="-2500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1</a:t>
            </a:r>
            <a:r>
              <a:rPr lang="en-US" altLang="zh-CN" sz="2800" b="1" i="1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</a:t>
            </a:r>
            <a:r>
              <a:rPr lang="en-US" altLang="zh-CN" sz="2800" b="1" i="1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A</a:t>
            </a:r>
            <a:r>
              <a:rPr lang="en-US" altLang="zh-CN" sz="2800" b="1" i="1" baseline="-2500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2</a:t>
            </a:r>
            <a:r>
              <a:rPr lang="en-US" altLang="zh-CN" sz="2800" b="1" i="1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</a:t>
            </a:r>
            <a:r>
              <a:rPr lang="en-US" altLang="zh-CN" sz="2800" i="1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zh-CN" sz="2800" b="1" i="1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A</a:t>
            </a:r>
            <a:r>
              <a:rPr lang="en-US" altLang="zh-CN" sz="2800" b="1" i="1" baseline="-2500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3</a:t>
            </a:r>
            <a:r>
              <a:rPr lang="en-US" altLang="zh-CN" sz="2800" b="1" i="1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)</a:t>
            </a:r>
            <a:r>
              <a:rPr lang="en-US" altLang="zh-CN" sz="2800" b="1" i="1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</a:t>
            </a:r>
            <a:r>
              <a:rPr lang="en-US" altLang="zh-CN" sz="2800" b="1" i="1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(A</a:t>
            </a:r>
            <a:r>
              <a:rPr lang="en-US" altLang="zh-CN" sz="2800" b="1" i="1" baseline="-2500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4 </a:t>
            </a:r>
            <a:r>
              <a:rPr lang="en-US" altLang="zh-CN" sz="2800" b="1" i="1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)</a:t>
            </a:r>
            <a:endParaRPr lang="en-US" altLang="zh-CN" sz="2800" b="1" i="1">
              <a:solidFill>
                <a:srgbClr val="0000CC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grpSp>
        <p:nvGrpSpPr>
          <p:cNvPr id="704532" name="Group 20"/>
          <p:cNvGrpSpPr/>
          <p:nvPr/>
        </p:nvGrpSpPr>
        <p:grpSpPr bwMode="auto">
          <a:xfrm>
            <a:off x="220134" y="4521204"/>
            <a:ext cx="2888544" cy="523876"/>
            <a:chOff x="65" y="2060"/>
            <a:chExt cx="2047" cy="330"/>
          </a:xfrm>
        </p:grpSpPr>
        <p:sp>
          <p:nvSpPr>
            <p:cNvPr id="704525" name="Text Box 13"/>
            <p:cNvSpPr txBox="1">
              <a:spLocks noChangeArrowheads="1"/>
            </p:cNvSpPr>
            <p:nvPr/>
          </p:nvSpPr>
          <p:spPr bwMode="auto">
            <a:xfrm>
              <a:off x="65" y="2060"/>
              <a:ext cx="950" cy="330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b="1" i="1">
                  <a:solidFill>
                    <a:srgbClr val="0000CC"/>
                  </a:solidFill>
                  <a:latin typeface="Times New Roman" panose="02020603050405020304" charset="0"/>
                  <a:cs typeface="Times New Roman" panose="02020603050405020304" charset="0"/>
                </a:rPr>
                <a:t>(A</a:t>
              </a:r>
              <a:r>
                <a:rPr lang="en-US" altLang="zh-CN" sz="2800" b="1" i="1" baseline="-25000">
                  <a:solidFill>
                    <a:srgbClr val="0000CC"/>
                  </a:solidFill>
                  <a:latin typeface="Times New Roman" panose="02020603050405020304" charset="0"/>
                  <a:cs typeface="Times New Roman" panose="02020603050405020304" charset="0"/>
                </a:rPr>
                <a:t>2</a:t>
              </a:r>
              <a:r>
                <a:rPr lang="en-US" altLang="zh-CN" sz="2800" b="1" i="1">
                  <a:solidFill>
                    <a:srgbClr val="0000CC"/>
                  </a:solidFill>
                  <a:latin typeface="Times New Roman" panose="02020603050405020304" charset="0"/>
                  <a:cs typeface="Times New Roman" panose="02020603050405020304" charset="0"/>
                  <a:sym typeface="Symbol" panose="05050102010706020507" pitchFamily="18" charset="2"/>
                </a:rPr>
                <a:t></a:t>
              </a:r>
              <a:r>
                <a:rPr lang="en-US" altLang="zh-CN" sz="2800" b="1" i="1">
                  <a:solidFill>
                    <a:srgbClr val="0000CC"/>
                  </a:solidFill>
                  <a:latin typeface="Times New Roman" panose="02020603050405020304" charset="0"/>
                  <a:cs typeface="Times New Roman" panose="02020603050405020304" charset="0"/>
                </a:rPr>
                <a:t>A</a:t>
              </a:r>
              <a:r>
                <a:rPr lang="en-US" altLang="zh-CN" sz="2800" b="1" i="1" baseline="-25000">
                  <a:solidFill>
                    <a:srgbClr val="0000CC"/>
                  </a:solidFill>
                  <a:latin typeface="Times New Roman" panose="02020603050405020304" charset="0"/>
                  <a:cs typeface="Times New Roman" panose="02020603050405020304" charset="0"/>
                </a:rPr>
                <a:t>3</a:t>
              </a:r>
              <a:r>
                <a:rPr lang="en-US" altLang="zh-CN" sz="2800" b="1" i="1">
                  <a:solidFill>
                    <a:srgbClr val="0000CC"/>
                  </a:solidFill>
                  <a:latin typeface="Times New Roman" panose="02020603050405020304" charset="0"/>
                  <a:cs typeface="Times New Roman" panose="02020603050405020304" charset="0"/>
                </a:rPr>
                <a:t>)</a:t>
              </a:r>
              <a:endParaRPr lang="en-US" altLang="zh-CN" sz="2800" b="1" i="1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704526" name="Text Box 14"/>
            <p:cNvSpPr txBox="1">
              <a:spLocks noChangeArrowheads="1"/>
            </p:cNvSpPr>
            <p:nvPr/>
          </p:nvSpPr>
          <p:spPr bwMode="auto">
            <a:xfrm>
              <a:off x="1108" y="2060"/>
              <a:ext cx="1004" cy="330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b="1" i="1">
                  <a:solidFill>
                    <a:srgbClr val="0000FF"/>
                  </a:solidFill>
                  <a:latin typeface="Times New Roman" panose="02020603050405020304" charset="0"/>
                  <a:cs typeface="Times New Roman" panose="02020603050405020304" charset="0"/>
                </a:rPr>
                <a:t>(A</a:t>
              </a:r>
              <a:r>
                <a:rPr lang="en-US" altLang="zh-CN" sz="2800" b="1" i="1" baseline="-25000">
                  <a:solidFill>
                    <a:srgbClr val="0000FF"/>
                  </a:solidFill>
                  <a:latin typeface="Times New Roman" panose="02020603050405020304" charset="0"/>
                  <a:cs typeface="Times New Roman" panose="02020603050405020304" charset="0"/>
                </a:rPr>
                <a:t>3</a:t>
              </a:r>
              <a:r>
                <a:rPr lang="en-US" altLang="zh-CN" sz="2800" b="1" i="1">
                  <a:solidFill>
                    <a:srgbClr val="0000FF"/>
                  </a:solidFill>
                  <a:latin typeface="Times New Roman" panose="02020603050405020304" charset="0"/>
                  <a:cs typeface="Times New Roman" panose="02020603050405020304" charset="0"/>
                  <a:sym typeface="Symbol" panose="05050102010706020507" pitchFamily="18" charset="2"/>
                </a:rPr>
                <a:t></a:t>
              </a:r>
              <a:r>
                <a:rPr lang="en-US" altLang="zh-CN" sz="2800" b="1" i="1">
                  <a:solidFill>
                    <a:srgbClr val="0000FF"/>
                  </a:solidFill>
                  <a:latin typeface="Times New Roman" panose="02020603050405020304" charset="0"/>
                  <a:cs typeface="Times New Roman" panose="02020603050405020304" charset="0"/>
                </a:rPr>
                <a:t> A</a:t>
              </a:r>
              <a:r>
                <a:rPr lang="en-US" altLang="zh-CN" sz="2800" b="1" i="1" baseline="-25000">
                  <a:solidFill>
                    <a:srgbClr val="0000FF"/>
                  </a:solidFill>
                  <a:latin typeface="Times New Roman" panose="02020603050405020304" charset="0"/>
                  <a:cs typeface="Times New Roman" panose="02020603050405020304" charset="0"/>
                </a:rPr>
                <a:t>4</a:t>
              </a:r>
              <a:r>
                <a:rPr lang="en-US" altLang="zh-CN" sz="2800" b="1" i="1">
                  <a:solidFill>
                    <a:srgbClr val="0000FF"/>
                  </a:solidFill>
                  <a:latin typeface="Times New Roman" panose="02020603050405020304" charset="0"/>
                  <a:cs typeface="Times New Roman" panose="02020603050405020304" charset="0"/>
                </a:rPr>
                <a:t>)</a:t>
              </a:r>
              <a:endParaRPr lang="en-US" altLang="zh-CN" sz="2800" b="1" i="1">
                <a:solidFill>
                  <a:srgbClr val="0000FF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  <p:grpSp>
        <p:nvGrpSpPr>
          <p:cNvPr id="704533" name="Group 21"/>
          <p:cNvGrpSpPr/>
          <p:nvPr/>
        </p:nvGrpSpPr>
        <p:grpSpPr bwMode="auto">
          <a:xfrm>
            <a:off x="3163712" y="4506916"/>
            <a:ext cx="2858911" cy="538163"/>
            <a:chOff x="2209" y="2060"/>
            <a:chExt cx="2026" cy="339"/>
          </a:xfrm>
        </p:grpSpPr>
        <p:sp>
          <p:nvSpPr>
            <p:cNvPr id="704527" name="Text Box 15"/>
            <p:cNvSpPr txBox="1">
              <a:spLocks noChangeArrowheads="1"/>
            </p:cNvSpPr>
            <p:nvPr/>
          </p:nvSpPr>
          <p:spPr bwMode="auto">
            <a:xfrm>
              <a:off x="2209" y="2060"/>
              <a:ext cx="1004" cy="330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b="1" i="1">
                  <a:solidFill>
                    <a:srgbClr val="0000FF"/>
                  </a:solidFill>
                  <a:latin typeface="Times New Roman" panose="02020603050405020304" charset="0"/>
                  <a:cs typeface="Times New Roman" panose="02020603050405020304" charset="0"/>
                </a:rPr>
                <a:t>(A</a:t>
              </a:r>
              <a:r>
                <a:rPr lang="en-US" altLang="zh-CN" sz="2800" b="1" i="1" baseline="-25000">
                  <a:solidFill>
                    <a:srgbClr val="0000FF"/>
                  </a:solidFill>
                  <a:latin typeface="Times New Roman" panose="02020603050405020304" charset="0"/>
                  <a:cs typeface="Times New Roman" panose="02020603050405020304" charset="0"/>
                </a:rPr>
                <a:t>1</a:t>
              </a:r>
              <a:r>
                <a:rPr lang="en-US" altLang="zh-CN" sz="2800" b="1" i="1">
                  <a:solidFill>
                    <a:srgbClr val="0000FF"/>
                  </a:solidFill>
                  <a:latin typeface="Times New Roman" panose="02020603050405020304" charset="0"/>
                  <a:cs typeface="Times New Roman" panose="02020603050405020304" charset="0"/>
                  <a:sym typeface="Symbol" panose="05050102010706020507" pitchFamily="18" charset="2"/>
                </a:rPr>
                <a:t></a:t>
              </a:r>
              <a:r>
                <a:rPr lang="en-US" altLang="zh-CN" sz="2800" b="1" i="1">
                  <a:solidFill>
                    <a:srgbClr val="0000FF"/>
                  </a:solidFill>
                  <a:latin typeface="Times New Roman" panose="02020603050405020304" charset="0"/>
                  <a:cs typeface="Times New Roman" panose="02020603050405020304" charset="0"/>
                </a:rPr>
                <a:t> A</a:t>
              </a:r>
              <a:r>
                <a:rPr lang="en-US" altLang="zh-CN" sz="2800" b="1" i="1" baseline="-25000">
                  <a:solidFill>
                    <a:srgbClr val="0000FF"/>
                  </a:solidFill>
                  <a:latin typeface="Times New Roman" panose="02020603050405020304" charset="0"/>
                  <a:cs typeface="Times New Roman" panose="02020603050405020304" charset="0"/>
                </a:rPr>
                <a:t>2</a:t>
              </a:r>
              <a:r>
                <a:rPr lang="en-US" altLang="zh-CN" sz="2800" b="1" i="1">
                  <a:solidFill>
                    <a:srgbClr val="0000FF"/>
                  </a:solidFill>
                  <a:latin typeface="Times New Roman" panose="02020603050405020304" charset="0"/>
                  <a:cs typeface="Times New Roman" panose="02020603050405020304" charset="0"/>
                </a:rPr>
                <a:t>)</a:t>
              </a:r>
              <a:endParaRPr lang="en-US" altLang="zh-CN" sz="2800" b="1" i="1">
                <a:solidFill>
                  <a:srgbClr val="0000FF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704528" name="Text Box 16"/>
            <p:cNvSpPr txBox="1">
              <a:spLocks noChangeArrowheads="1"/>
            </p:cNvSpPr>
            <p:nvPr/>
          </p:nvSpPr>
          <p:spPr bwMode="auto">
            <a:xfrm>
              <a:off x="3285" y="2069"/>
              <a:ext cx="950" cy="330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b="1" i="1">
                  <a:solidFill>
                    <a:srgbClr val="0000FF"/>
                  </a:solidFill>
                  <a:latin typeface="Times New Roman" panose="02020603050405020304" charset="0"/>
                  <a:cs typeface="Times New Roman" panose="02020603050405020304" charset="0"/>
                </a:rPr>
                <a:t>(A</a:t>
              </a:r>
              <a:r>
                <a:rPr lang="en-US" altLang="zh-CN" sz="2800" b="1" i="1" baseline="-25000">
                  <a:solidFill>
                    <a:srgbClr val="0000FF"/>
                  </a:solidFill>
                  <a:latin typeface="Times New Roman" panose="02020603050405020304" charset="0"/>
                  <a:cs typeface="Times New Roman" panose="02020603050405020304" charset="0"/>
                </a:rPr>
                <a:t>3</a:t>
              </a:r>
              <a:r>
                <a:rPr lang="en-US" altLang="zh-CN" sz="2800" b="1" i="1">
                  <a:solidFill>
                    <a:srgbClr val="0000FF"/>
                  </a:solidFill>
                  <a:latin typeface="Times New Roman" panose="02020603050405020304" charset="0"/>
                  <a:cs typeface="Times New Roman" panose="02020603050405020304" charset="0"/>
                  <a:sym typeface="Symbol" panose="05050102010706020507" pitchFamily="18" charset="2"/>
                </a:rPr>
                <a:t></a:t>
              </a:r>
              <a:r>
                <a:rPr lang="en-US" altLang="zh-CN" sz="2800" b="1" i="1">
                  <a:solidFill>
                    <a:srgbClr val="0000FF"/>
                  </a:solidFill>
                  <a:latin typeface="Times New Roman" panose="02020603050405020304" charset="0"/>
                  <a:cs typeface="Times New Roman" panose="02020603050405020304" charset="0"/>
                </a:rPr>
                <a:t>A</a:t>
              </a:r>
              <a:r>
                <a:rPr lang="en-US" altLang="zh-CN" sz="2800" b="1" i="1" baseline="-25000">
                  <a:solidFill>
                    <a:srgbClr val="0000FF"/>
                  </a:solidFill>
                  <a:latin typeface="Times New Roman" panose="02020603050405020304" charset="0"/>
                  <a:cs typeface="Times New Roman" panose="02020603050405020304" charset="0"/>
                </a:rPr>
                <a:t>4</a:t>
              </a:r>
              <a:r>
                <a:rPr lang="en-US" altLang="zh-CN" sz="2800" b="1" i="1">
                  <a:solidFill>
                    <a:srgbClr val="0000FF"/>
                  </a:solidFill>
                  <a:latin typeface="Times New Roman" panose="02020603050405020304" charset="0"/>
                  <a:cs typeface="Times New Roman" panose="02020603050405020304" charset="0"/>
                </a:rPr>
                <a:t>)</a:t>
              </a:r>
              <a:endParaRPr lang="en-US" altLang="zh-CN" sz="2800" b="1" i="1">
                <a:solidFill>
                  <a:srgbClr val="0000FF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  <p:grpSp>
        <p:nvGrpSpPr>
          <p:cNvPr id="704537" name="Group 25"/>
          <p:cNvGrpSpPr/>
          <p:nvPr/>
        </p:nvGrpSpPr>
        <p:grpSpPr bwMode="auto">
          <a:xfrm>
            <a:off x="6204656" y="4506917"/>
            <a:ext cx="2792588" cy="536575"/>
            <a:chOff x="4306" y="2777"/>
            <a:chExt cx="1979" cy="338"/>
          </a:xfrm>
        </p:grpSpPr>
        <p:sp>
          <p:nvSpPr>
            <p:cNvPr id="704529" name="Text Box 17"/>
            <p:cNvSpPr txBox="1">
              <a:spLocks noChangeArrowheads="1"/>
            </p:cNvSpPr>
            <p:nvPr/>
          </p:nvSpPr>
          <p:spPr bwMode="auto">
            <a:xfrm>
              <a:off x="4306" y="2777"/>
              <a:ext cx="950" cy="330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b="1" i="1">
                  <a:solidFill>
                    <a:srgbClr val="0000FF"/>
                  </a:solidFill>
                  <a:latin typeface="Times New Roman" panose="02020603050405020304" charset="0"/>
                  <a:cs typeface="Times New Roman" panose="02020603050405020304" charset="0"/>
                </a:rPr>
                <a:t>(A</a:t>
              </a:r>
              <a:r>
                <a:rPr lang="en-US" altLang="zh-CN" sz="2800" b="1" i="1" baseline="-25000">
                  <a:solidFill>
                    <a:srgbClr val="0000FF"/>
                  </a:solidFill>
                  <a:latin typeface="Times New Roman" panose="02020603050405020304" charset="0"/>
                  <a:cs typeface="Times New Roman" panose="02020603050405020304" charset="0"/>
                </a:rPr>
                <a:t>1</a:t>
              </a:r>
              <a:r>
                <a:rPr lang="en-US" altLang="zh-CN" sz="2800" b="1" i="1">
                  <a:solidFill>
                    <a:srgbClr val="0000FF"/>
                  </a:solidFill>
                  <a:latin typeface="Times New Roman" panose="02020603050405020304" charset="0"/>
                  <a:cs typeface="Times New Roman" panose="02020603050405020304" charset="0"/>
                  <a:sym typeface="Symbol" panose="05050102010706020507" pitchFamily="18" charset="2"/>
                </a:rPr>
                <a:t></a:t>
              </a:r>
              <a:r>
                <a:rPr lang="en-US" altLang="zh-CN" sz="2800" b="1" i="1">
                  <a:solidFill>
                    <a:srgbClr val="0000FF"/>
                  </a:solidFill>
                  <a:latin typeface="Times New Roman" panose="02020603050405020304" charset="0"/>
                  <a:cs typeface="Times New Roman" panose="02020603050405020304" charset="0"/>
                </a:rPr>
                <a:t>A</a:t>
              </a:r>
              <a:r>
                <a:rPr lang="en-US" altLang="zh-CN" sz="2800" b="1" i="1" baseline="-25000">
                  <a:solidFill>
                    <a:srgbClr val="0000FF"/>
                  </a:solidFill>
                  <a:latin typeface="Times New Roman" panose="02020603050405020304" charset="0"/>
                  <a:cs typeface="Times New Roman" panose="02020603050405020304" charset="0"/>
                </a:rPr>
                <a:t>2</a:t>
              </a:r>
              <a:r>
                <a:rPr lang="en-US" altLang="zh-CN" sz="2800" b="1" i="1">
                  <a:solidFill>
                    <a:srgbClr val="0000FF"/>
                  </a:solidFill>
                  <a:latin typeface="Times New Roman" panose="02020603050405020304" charset="0"/>
                  <a:cs typeface="Times New Roman" panose="02020603050405020304" charset="0"/>
                </a:rPr>
                <a:t>)</a:t>
              </a:r>
              <a:endParaRPr lang="en-US" altLang="zh-CN" sz="2800" b="1" i="1">
                <a:solidFill>
                  <a:srgbClr val="0000FF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704530" name="Text Box 18"/>
            <p:cNvSpPr txBox="1">
              <a:spLocks noChangeArrowheads="1"/>
            </p:cNvSpPr>
            <p:nvPr/>
          </p:nvSpPr>
          <p:spPr bwMode="auto">
            <a:xfrm>
              <a:off x="5349" y="2786"/>
              <a:ext cx="936" cy="329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b="1" i="1">
                  <a:solidFill>
                    <a:srgbClr val="0000CC"/>
                  </a:solidFill>
                  <a:latin typeface="Times New Roman" panose="02020603050405020304" charset="0"/>
                  <a:cs typeface="Times New Roman" panose="02020603050405020304" charset="0"/>
                </a:rPr>
                <a:t>(A</a:t>
              </a:r>
              <a:r>
                <a:rPr lang="en-US" altLang="zh-CN" sz="2800" b="1" i="1" baseline="-25000">
                  <a:solidFill>
                    <a:srgbClr val="0000CC"/>
                  </a:solidFill>
                  <a:latin typeface="Times New Roman" panose="02020603050405020304" charset="0"/>
                  <a:cs typeface="Times New Roman" panose="02020603050405020304" charset="0"/>
                </a:rPr>
                <a:t>2</a:t>
              </a:r>
              <a:r>
                <a:rPr lang="en-US" altLang="zh-CN" sz="2800" b="1" i="1">
                  <a:solidFill>
                    <a:srgbClr val="0000CC"/>
                  </a:solidFill>
                  <a:latin typeface="Times New Roman" panose="02020603050405020304" charset="0"/>
                  <a:cs typeface="Times New Roman" panose="02020603050405020304" charset="0"/>
                  <a:sym typeface="Symbol" panose="05050102010706020507" pitchFamily="18" charset="2"/>
                </a:rPr>
                <a:t></a:t>
              </a:r>
              <a:r>
                <a:rPr lang="en-US" altLang="zh-CN" sz="2800" b="1" i="1">
                  <a:solidFill>
                    <a:srgbClr val="0000CC"/>
                  </a:solidFill>
                  <a:latin typeface="Times New Roman" panose="02020603050405020304" charset="0"/>
                  <a:cs typeface="Times New Roman" panose="02020603050405020304" charset="0"/>
                </a:rPr>
                <a:t>A</a:t>
              </a:r>
              <a:r>
                <a:rPr lang="en-US" altLang="zh-CN" sz="2800" b="1" i="1" baseline="-25000">
                  <a:solidFill>
                    <a:srgbClr val="0000CC"/>
                  </a:solidFill>
                  <a:latin typeface="Times New Roman" panose="02020603050405020304" charset="0"/>
                  <a:cs typeface="Times New Roman" panose="02020603050405020304" charset="0"/>
                </a:rPr>
                <a:t>3</a:t>
              </a:r>
              <a:r>
                <a:rPr lang="en-US" altLang="zh-CN" sz="2800" b="1" i="1">
                  <a:solidFill>
                    <a:srgbClr val="0000CC"/>
                  </a:solidFill>
                  <a:latin typeface="Times New Roman" panose="02020603050405020304" charset="0"/>
                  <a:cs typeface="Times New Roman" panose="02020603050405020304" charset="0"/>
                </a:rPr>
                <a:t>)</a:t>
              </a:r>
              <a:endParaRPr lang="en-US" altLang="zh-CN" sz="2800" b="1" i="1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  <p:sp>
        <p:nvSpPr>
          <p:cNvPr id="704534" name="Line 22"/>
          <p:cNvSpPr>
            <a:spLocks noChangeShapeType="1"/>
          </p:cNvSpPr>
          <p:nvPr/>
        </p:nvSpPr>
        <p:spPr bwMode="auto">
          <a:xfrm flipH="1">
            <a:off x="1628423" y="1655764"/>
            <a:ext cx="2367844" cy="1150937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04535" name="Line 23"/>
          <p:cNvSpPr>
            <a:spLocks noChangeShapeType="1"/>
          </p:cNvSpPr>
          <p:nvPr/>
        </p:nvSpPr>
        <p:spPr bwMode="auto">
          <a:xfrm>
            <a:off x="4508500" y="1655764"/>
            <a:ext cx="0" cy="1150937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04536" name="Line 24"/>
          <p:cNvSpPr>
            <a:spLocks noChangeShapeType="1"/>
          </p:cNvSpPr>
          <p:nvPr/>
        </p:nvSpPr>
        <p:spPr bwMode="auto">
          <a:xfrm>
            <a:off x="5149145" y="1655764"/>
            <a:ext cx="1919111" cy="1150937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04538" name="Line 26"/>
          <p:cNvSpPr>
            <a:spLocks noChangeShapeType="1"/>
          </p:cNvSpPr>
          <p:nvPr/>
        </p:nvSpPr>
        <p:spPr bwMode="auto">
          <a:xfrm flipH="1">
            <a:off x="732367" y="3311526"/>
            <a:ext cx="704144" cy="1223963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04539" name="Line 27"/>
          <p:cNvSpPr>
            <a:spLocks noChangeShapeType="1"/>
          </p:cNvSpPr>
          <p:nvPr/>
        </p:nvSpPr>
        <p:spPr bwMode="auto">
          <a:xfrm>
            <a:off x="1948745" y="3311526"/>
            <a:ext cx="383822" cy="1223963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04540" name="Line 28"/>
          <p:cNvSpPr>
            <a:spLocks noChangeShapeType="1"/>
          </p:cNvSpPr>
          <p:nvPr/>
        </p:nvSpPr>
        <p:spPr bwMode="auto">
          <a:xfrm flipH="1">
            <a:off x="3740856" y="3311526"/>
            <a:ext cx="127000" cy="1223963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04541" name="Line 29"/>
          <p:cNvSpPr>
            <a:spLocks noChangeShapeType="1"/>
          </p:cNvSpPr>
          <p:nvPr/>
        </p:nvSpPr>
        <p:spPr bwMode="auto">
          <a:xfrm>
            <a:off x="5084234" y="3311526"/>
            <a:ext cx="128411" cy="1223963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04542" name="Line 30"/>
          <p:cNvSpPr>
            <a:spLocks noChangeShapeType="1"/>
          </p:cNvSpPr>
          <p:nvPr/>
        </p:nvSpPr>
        <p:spPr bwMode="auto">
          <a:xfrm flipH="1">
            <a:off x="6749345" y="3311526"/>
            <a:ext cx="191911" cy="1223963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04543" name="Line 31"/>
          <p:cNvSpPr>
            <a:spLocks noChangeShapeType="1"/>
          </p:cNvSpPr>
          <p:nvPr/>
        </p:nvSpPr>
        <p:spPr bwMode="auto">
          <a:xfrm>
            <a:off x="7516989" y="3311526"/>
            <a:ext cx="704144" cy="1223963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04544" name="Text Box 32"/>
          <p:cNvSpPr txBox="1">
            <a:spLocks noChangeArrowheads="1"/>
          </p:cNvSpPr>
          <p:nvPr/>
        </p:nvSpPr>
        <p:spPr bwMode="auto">
          <a:xfrm>
            <a:off x="2459568" y="5751514"/>
            <a:ext cx="4608689" cy="701675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40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具有子问题重叠性</a:t>
            </a:r>
            <a:endParaRPr lang="zh-CN" altLang="en-US" sz="40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04548" name="Text Box 36"/>
          <p:cNvSpPr txBox="1">
            <a:spLocks noChangeArrowheads="1"/>
          </p:cNvSpPr>
          <p:nvPr/>
        </p:nvSpPr>
        <p:spPr bwMode="auto">
          <a:xfrm>
            <a:off x="1724378" y="4510088"/>
            <a:ext cx="1340432" cy="52322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 b="1" i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(A</a:t>
            </a:r>
            <a:r>
              <a:rPr lang="en-US" altLang="zh-CN" sz="2800" b="1" i="1" baseline="-250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3</a:t>
            </a:r>
            <a:r>
              <a:rPr lang="en-US" altLang="zh-CN" sz="2800" b="1" i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</a:t>
            </a:r>
            <a:r>
              <a:rPr lang="en-US" altLang="zh-CN" sz="2800" b="1" i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A</a:t>
            </a:r>
            <a:r>
              <a:rPr lang="en-US" altLang="zh-CN" sz="2800" b="1" i="1" baseline="-250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4</a:t>
            </a:r>
            <a:r>
              <a:rPr lang="en-US" altLang="zh-CN" sz="2800" b="1" i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)</a:t>
            </a:r>
            <a:endParaRPr lang="en-US" altLang="zh-CN" sz="2800" b="1" i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04549" name="Text Box 37"/>
          <p:cNvSpPr txBox="1">
            <a:spLocks noChangeArrowheads="1"/>
          </p:cNvSpPr>
          <p:nvPr/>
        </p:nvSpPr>
        <p:spPr bwMode="auto">
          <a:xfrm>
            <a:off x="4667956" y="4510088"/>
            <a:ext cx="1340432" cy="52322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 b="1" i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(A</a:t>
            </a:r>
            <a:r>
              <a:rPr lang="en-US" altLang="zh-CN" sz="2800" b="1" i="1" baseline="-250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3</a:t>
            </a:r>
            <a:r>
              <a:rPr lang="en-US" altLang="zh-CN" sz="2800" b="1" i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</a:t>
            </a:r>
            <a:r>
              <a:rPr lang="en-US" altLang="zh-CN" sz="2800" b="1" i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A</a:t>
            </a:r>
            <a:r>
              <a:rPr lang="en-US" altLang="zh-CN" sz="2800" b="1" i="1" baseline="-250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4</a:t>
            </a:r>
            <a:r>
              <a:rPr lang="en-US" altLang="zh-CN" sz="2800" b="1" i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)</a:t>
            </a:r>
            <a:endParaRPr lang="en-US" altLang="zh-CN" sz="2800" b="1" i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04550" name="Text Box 38"/>
          <p:cNvSpPr txBox="1">
            <a:spLocks noChangeArrowheads="1"/>
          </p:cNvSpPr>
          <p:nvPr/>
        </p:nvSpPr>
        <p:spPr bwMode="auto">
          <a:xfrm>
            <a:off x="3163711" y="4510088"/>
            <a:ext cx="1399742" cy="52322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 b="1" i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(A</a:t>
            </a:r>
            <a:r>
              <a:rPr lang="en-US" altLang="zh-CN" sz="2800" b="1" i="1" baseline="-250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1</a:t>
            </a:r>
            <a:r>
              <a:rPr lang="en-US" altLang="zh-CN" sz="2800" b="1" i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</a:t>
            </a:r>
            <a:r>
              <a:rPr lang="en-US" altLang="zh-CN" sz="2800" b="1" i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A</a:t>
            </a:r>
            <a:r>
              <a:rPr lang="en-US" altLang="zh-CN" sz="2800" b="1" i="1" baseline="-250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2 </a:t>
            </a:r>
            <a:r>
              <a:rPr lang="en-US" altLang="zh-CN" sz="2800" b="1" i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)</a:t>
            </a:r>
            <a:endParaRPr lang="en-US" altLang="zh-CN" sz="2800" b="1" i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04552" name="Text Box 40"/>
          <p:cNvSpPr txBox="1">
            <a:spLocks noChangeArrowheads="1"/>
          </p:cNvSpPr>
          <p:nvPr/>
        </p:nvSpPr>
        <p:spPr bwMode="auto">
          <a:xfrm>
            <a:off x="6204656" y="4510088"/>
            <a:ext cx="1340432" cy="52322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 b="1" i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(A</a:t>
            </a:r>
            <a:r>
              <a:rPr lang="en-US" altLang="zh-CN" sz="2800" b="1" i="1" baseline="-250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1</a:t>
            </a:r>
            <a:r>
              <a:rPr lang="en-US" altLang="zh-CN" sz="2800" b="1" i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</a:t>
            </a:r>
            <a:r>
              <a:rPr lang="en-US" altLang="zh-CN" sz="2800" b="1" i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A</a:t>
            </a:r>
            <a:r>
              <a:rPr lang="en-US" altLang="zh-CN" sz="2800" b="1" i="1" baseline="-250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2</a:t>
            </a:r>
            <a:r>
              <a:rPr lang="en-US" altLang="zh-CN" sz="2800" b="1" i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)</a:t>
            </a:r>
            <a:endParaRPr lang="en-US" altLang="zh-CN" sz="2800" b="1" i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04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04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04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704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704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704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04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04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704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704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704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704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704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704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704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704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704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704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704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704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7045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7045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4517" grpId="0" animBg="1"/>
      <p:bldP spid="704518" grpId="0" animBg="1"/>
      <p:bldP spid="704519" grpId="0" animBg="1"/>
      <p:bldP spid="704520" grpId="0" animBg="1"/>
      <p:bldP spid="704534" grpId="0" animBg="1"/>
      <p:bldP spid="704535" grpId="0" animBg="1"/>
      <p:bldP spid="704536" grpId="0" animBg="1"/>
      <p:bldP spid="704538" grpId="0" animBg="1"/>
      <p:bldP spid="704539" grpId="0" animBg="1"/>
      <p:bldP spid="704540" grpId="0" animBg="1"/>
      <p:bldP spid="704541" grpId="0" animBg="1"/>
      <p:bldP spid="704542" grpId="0" animBg="1"/>
      <p:bldP spid="704543" grpId="0" animBg="1"/>
      <p:bldP spid="704544" grpId="0" animBg="1"/>
      <p:bldP spid="704548" grpId="0" animBg="1"/>
      <p:bldP spid="704549" grpId="0" animBg="1"/>
      <p:bldP spid="704550" grpId="0" animBg="1"/>
      <p:bldP spid="70455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459" name="Rectangle 3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228600" y="845641"/>
            <a:ext cx="8768644" cy="5472112"/>
          </a:xfrm>
          <a:solidFill>
            <a:schemeClr val="bg1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just" eaLnBrk="1" hangingPunct="1">
              <a:defRPr/>
            </a:pPr>
            <a:r>
              <a:rPr lang="zh-CN" altLang="en-US" sz="4000" b="1" dirty="0">
                <a:latin typeface="Times New Roman" panose="02020603050405020304" charset="0"/>
                <a:cs typeface="Times New Roman" panose="02020603050405020304" charset="0"/>
              </a:rPr>
              <a:t>假设</a:t>
            </a:r>
            <a:endParaRPr lang="zh-CN" altLang="en-US" sz="4000" b="1" dirty="0">
              <a:latin typeface="Times New Roman" panose="02020603050405020304" charset="0"/>
              <a:cs typeface="Times New Roman" panose="02020603050405020304" charset="0"/>
            </a:endParaRPr>
          </a:p>
          <a:p>
            <a:pPr lvl="1" algn="just" eaLnBrk="1" hangingPunct="1">
              <a:lnSpc>
                <a:spcPct val="90000"/>
              </a:lnSpc>
              <a:defRPr/>
            </a:pPr>
            <a:r>
              <a:rPr lang="en-US" altLang="zh-CN" sz="3200" b="1" i="1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m[</a:t>
            </a:r>
            <a:r>
              <a:rPr lang="en-US" altLang="zh-CN" sz="3200" b="1" i="1" dirty="0" err="1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lang="en-US" altLang="zh-CN" sz="3200" b="1" i="1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, j]</a:t>
            </a:r>
            <a:r>
              <a:rPr lang="en-US" altLang="zh-CN" sz="3200" b="1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 = </a:t>
            </a:r>
            <a:r>
              <a:rPr lang="zh-CN" altLang="en-US" sz="3200" b="1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计算</a:t>
            </a:r>
            <a:r>
              <a:rPr lang="en-US" altLang="zh-CN" sz="3200" b="1" i="1" dirty="0" err="1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A</a:t>
            </a:r>
            <a:r>
              <a:rPr lang="en-US" altLang="zh-CN" sz="3200" b="1" i="1" baseline="-18000" dirty="0" err="1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lang="en-US" altLang="zh-CN" sz="3200" b="1" i="1" baseline="-18000" dirty="0" err="1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j</a:t>
            </a:r>
            <a:r>
              <a:rPr lang="zh-CN" altLang="en-US" sz="3200" b="1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的最小乘法数</a:t>
            </a:r>
            <a:endParaRPr lang="zh-CN" altLang="en-US" sz="3200" b="1" dirty="0">
              <a:solidFill>
                <a:srgbClr val="0000CC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lvl="1" algn="just" eaLnBrk="1" hangingPunct="1">
              <a:lnSpc>
                <a:spcPct val="90000"/>
              </a:lnSpc>
              <a:defRPr/>
            </a:pPr>
            <a:r>
              <a:rPr lang="en-US" altLang="zh-CN" sz="3200" b="1" i="1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m[1, n]</a:t>
            </a:r>
            <a:r>
              <a:rPr lang="en-US" altLang="zh-CN" sz="3200" b="1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 = </a:t>
            </a:r>
            <a:r>
              <a:rPr lang="zh-CN" altLang="en-US" sz="3200" b="1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计算</a:t>
            </a:r>
            <a:r>
              <a:rPr lang="en-US" altLang="zh-CN" sz="3200" b="1" i="1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A</a:t>
            </a:r>
            <a:r>
              <a:rPr lang="en-US" altLang="zh-CN" sz="3200" b="1" i="1" baseline="-18000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1</a:t>
            </a:r>
            <a:r>
              <a:rPr lang="en-US" altLang="zh-CN" sz="3200" b="1" i="1" baseline="-18000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n</a:t>
            </a:r>
            <a:r>
              <a:rPr lang="zh-CN" altLang="en-US" sz="3200" b="1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的最小乘法数</a:t>
            </a:r>
            <a:endParaRPr lang="zh-CN" altLang="en-US" sz="3200" b="1" dirty="0">
              <a:solidFill>
                <a:srgbClr val="0000CC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lvl="1" algn="just">
              <a:lnSpc>
                <a:spcPct val="90000"/>
              </a:lnSpc>
              <a:defRPr/>
            </a:pPr>
            <a:r>
              <a:rPr lang="en-US" altLang="zh-CN" sz="3200" b="1" i="1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(A</a:t>
            </a:r>
            <a:r>
              <a:rPr lang="en-US" altLang="zh-CN" sz="3200" b="1" i="1" baseline="-30000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1  </a:t>
            </a:r>
            <a:r>
              <a:rPr lang="en-US" altLang="zh-CN" sz="3200" b="1" i="1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... A</a:t>
            </a:r>
            <a:r>
              <a:rPr lang="en-US" altLang="zh-CN" sz="3200" b="1" i="1" baseline="-30000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k</a:t>
            </a:r>
            <a:r>
              <a:rPr lang="en-US" altLang="zh-CN" sz="3200" b="1" i="1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)(A</a:t>
            </a:r>
            <a:r>
              <a:rPr lang="en-US" altLang="zh-CN" sz="3200" b="1" i="1" baseline="-30000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k+1 </a:t>
            </a:r>
            <a:r>
              <a:rPr lang="en-US" altLang="zh-CN" sz="3200" b="1" i="1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.... </a:t>
            </a:r>
            <a:r>
              <a:rPr lang="en-US" altLang="zh-CN" sz="3200" b="1" i="1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A</a:t>
            </a:r>
            <a:r>
              <a:rPr lang="en-US" altLang="zh-CN" sz="3200" b="1" i="1" baseline="-3000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n</a:t>
            </a:r>
            <a:r>
              <a:rPr lang="en-US" altLang="zh-CN" sz="3200" b="1" i="1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)</a:t>
            </a:r>
            <a:r>
              <a:rPr lang="en-US" altLang="zh-CN" sz="3200" b="1" i="1" baseline="-3000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zh-CN" altLang="en-US" sz="3200" b="1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是优化解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(</a:t>
            </a:r>
            <a:r>
              <a:rPr lang="en-US" altLang="zh-CN" sz="3200" b="1" i="1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k</a:t>
            </a: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实际上是不可预知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)</a:t>
            </a:r>
            <a:endParaRPr lang="en-US" altLang="zh-CN" sz="3200" b="1" dirty="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just" eaLnBrk="1" hangingPunct="1">
              <a:defRPr/>
            </a:pPr>
            <a:r>
              <a:rPr lang="zh-CN" altLang="en-US" sz="4000" b="1" dirty="0">
                <a:latin typeface="Times New Roman" panose="02020603050405020304" charset="0"/>
                <a:cs typeface="Times New Roman" panose="02020603050405020304" charset="0"/>
              </a:rPr>
              <a:t>代价方程</a:t>
            </a:r>
            <a:endParaRPr lang="zh-CN" altLang="en-US" sz="4000" b="1" dirty="0">
              <a:latin typeface="Times New Roman" panose="02020603050405020304" charset="0"/>
              <a:cs typeface="Times New Roman" panose="02020603050405020304" charset="0"/>
            </a:endParaRPr>
          </a:p>
          <a:p>
            <a:pPr lvl="1" algn="just" eaLnBrk="1" hangingPunct="1">
              <a:buFontTx/>
              <a:buNone/>
              <a:defRPr/>
            </a:pPr>
            <a:r>
              <a:rPr lang="en-US" altLang="zh-CN" sz="3200" b="1" i="1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m[</a:t>
            </a:r>
            <a:r>
              <a:rPr lang="en-US" altLang="zh-CN" sz="3200" b="1" i="1" dirty="0" err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lang="en-US" altLang="zh-CN" sz="3200" b="1" i="1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, </a:t>
            </a:r>
            <a:r>
              <a:rPr lang="en-US" altLang="zh-CN" sz="3200" b="1" i="1" dirty="0" err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lang="en-US" altLang="zh-CN" sz="3200" b="1" i="1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] =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计算</a:t>
            </a:r>
            <a:r>
              <a:rPr lang="en-US" altLang="zh-CN" sz="3200" b="1" i="1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A</a:t>
            </a:r>
            <a:r>
              <a:rPr lang="en-US" altLang="zh-CN" sz="3200" b="1" i="1" baseline="-18000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i </a:t>
            </a:r>
            <a:r>
              <a:rPr lang="en-US" altLang="zh-CN" sz="3600" b="1" i="1" baseline="-18000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</a:t>
            </a:r>
            <a:r>
              <a:rPr lang="en-US" altLang="zh-CN" sz="3200" b="1" i="1" baseline="-18000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 </a:t>
            </a:r>
            <a:r>
              <a:rPr lang="en-US" altLang="zh-CN" sz="3200" b="1" i="1" baseline="-18000" dirty="0" err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i</a:t>
            </a:r>
            <a:r>
              <a:rPr lang="en-US" altLang="zh-CN" sz="3200" b="1" baseline="-18000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 </a:t>
            </a: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的最小乘法数= 0</a:t>
            </a:r>
            <a:endParaRPr lang="zh-CN" altLang="en-US" sz="3200" b="1" dirty="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lvl="1" algn="just" eaLnBrk="1" hangingPunct="1">
              <a:buFontTx/>
              <a:buNone/>
              <a:defRPr/>
            </a:pPr>
            <a:r>
              <a:rPr lang="en-US" altLang="zh-CN" sz="3200" b="1" i="1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m[</a:t>
            </a:r>
            <a:r>
              <a:rPr lang="en-US" altLang="zh-CN" sz="3200" b="1" i="1" dirty="0" err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lang="en-US" altLang="zh-CN" sz="3200" b="1" i="1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, j] = m[</a:t>
            </a:r>
            <a:r>
              <a:rPr lang="en-US" altLang="zh-CN" sz="3200" b="1" i="1" dirty="0" err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lang="en-US" altLang="zh-CN" sz="3200" b="1" i="1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, k] + m[k+1, j] + p</a:t>
            </a:r>
            <a:r>
              <a:rPr lang="en-US" altLang="zh-CN" sz="3200" b="1" i="1" baseline="-30000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i-1</a:t>
            </a:r>
            <a:r>
              <a:rPr lang="en-US" altLang="zh-CN" sz="3200" b="1" i="1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p</a:t>
            </a:r>
            <a:r>
              <a:rPr lang="en-US" altLang="zh-CN" sz="3200" b="1" i="1" baseline="-30000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k</a:t>
            </a:r>
            <a:r>
              <a:rPr lang="en-US" altLang="zh-CN" sz="3200" b="1" i="1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p</a:t>
            </a:r>
            <a:r>
              <a:rPr lang="en-US" altLang="zh-CN" sz="3200" b="1" i="1" baseline="-30000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j</a:t>
            </a:r>
            <a:endParaRPr lang="en-US" altLang="zh-CN" sz="3200" b="1" dirty="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lvl="1" algn="just" eaLnBrk="1" hangingPunct="1">
              <a:buFontTx/>
              <a:buNone/>
              <a:defRPr/>
            </a:pPr>
            <a:r>
              <a:rPr lang="zh-CN" altLang="en-US" sz="3200" b="1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其中, </a:t>
            </a:r>
            <a:r>
              <a:rPr lang="en-US" altLang="zh-CN" sz="3200" b="1" i="1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p</a:t>
            </a:r>
            <a:r>
              <a:rPr lang="en-US" altLang="zh-CN" sz="3200" b="1" i="1" baseline="-30000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i-1</a:t>
            </a:r>
            <a:r>
              <a:rPr lang="en-US" altLang="zh-CN" sz="3200" b="1" i="1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p</a:t>
            </a:r>
            <a:r>
              <a:rPr lang="en-US" altLang="zh-CN" sz="3200" b="1" i="1" baseline="-30000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k</a:t>
            </a:r>
            <a:r>
              <a:rPr lang="en-US" altLang="zh-CN" sz="3200" b="1" i="1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p</a:t>
            </a:r>
            <a:r>
              <a:rPr lang="en-US" altLang="zh-CN" sz="3200" b="1" i="1" baseline="-30000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j</a:t>
            </a:r>
            <a:r>
              <a:rPr lang="zh-CN" altLang="en-US" sz="3200" b="1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是计算</a:t>
            </a:r>
            <a:r>
              <a:rPr lang="en-US" altLang="zh-CN" sz="3200" b="1" i="1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A</a:t>
            </a:r>
            <a:r>
              <a:rPr lang="en-US" altLang="zh-CN" sz="3200" b="1" i="1" baseline="-30000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lang="en-US" altLang="zh-CN" sz="3600" b="1" i="1" baseline="-18000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</a:t>
            </a:r>
            <a:r>
              <a:rPr lang="en-US" altLang="zh-CN" sz="3200" b="1" i="1" baseline="-30000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k</a:t>
            </a:r>
            <a:r>
              <a:rPr lang="en-US" altLang="zh-CN" sz="3200" b="1" i="1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</a:t>
            </a:r>
            <a:r>
              <a:rPr lang="en-US" altLang="zh-CN" sz="3200" b="1" i="1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A</a:t>
            </a:r>
            <a:r>
              <a:rPr lang="en-US" altLang="zh-CN" sz="3200" b="1" i="1" baseline="-30000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k+1</a:t>
            </a:r>
            <a:r>
              <a:rPr lang="en-US" altLang="zh-CN" sz="3600" b="1" i="1" baseline="-18000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</a:t>
            </a:r>
            <a:r>
              <a:rPr lang="en-US" altLang="zh-CN" sz="3200" b="1" i="1" baseline="-18000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j</a:t>
            </a:r>
            <a:r>
              <a:rPr lang="zh-CN" altLang="en-US" sz="3200" b="1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所需乘法数, </a:t>
            </a:r>
            <a:endParaRPr lang="zh-CN" altLang="en-US" sz="3200" b="1" dirty="0">
              <a:solidFill>
                <a:srgbClr val="0000CC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lvl="1" algn="just" eaLnBrk="1" hangingPunct="1">
              <a:buFontTx/>
              <a:buNone/>
              <a:defRPr/>
            </a:pPr>
            <a:r>
              <a:rPr lang="en-US" altLang="zh-CN" sz="3200" b="1" i="1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A</a:t>
            </a:r>
            <a:r>
              <a:rPr lang="en-US" altLang="zh-CN" sz="3200" b="1" i="1" baseline="-30000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lang="en-US" altLang="zh-CN" sz="3600" b="1" i="1" baseline="-18000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</a:t>
            </a:r>
            <a:r>
              <a:rPr lang="en-US" altLang="zh-CN" sz="3200" b="1" i="1" baseline="-18000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 </a:t>
            </a:r>
            <a:r>
              <a:rPr lang="en-US" altLang="zh-CN" sz="3200" b="1" i="1" baseline="-30000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k</a:t>
            </a:r>
            <a:r>
              <a:rPr lang="zh-CN" altLang="en-US" sz="3200" b="1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和</a:t>
            </a:r>
            <a:r>
              <a:rPr lang="en-US" altLang="zh-CN" sz="3200" b="1" i="1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A</a:t>
            </a:r>
            <a:r>
              <a:rPr lang="en-US" altLang="zh-CN" sz="3200" b="1" i="1" baseline="-30000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k+1 </a:t>
            </a:r>
            <a:r>
              <a:rPr lang="en-US" altLang="zh-CN" sz="3200" b="1" i="1" baseline="-18000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 j</a:t>
            </a:r>
            <a:r>
              <a:rPr lang="zh-CN" altLang="en-US" sz="3200" b="1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分别是</a:t>
            </a:r>
            <a:r>
              <a:rPr lang="en-US" altLang="zh-CN" sz="3200" b="1" i="1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p</a:t>
            </a:r>
            <a:r>
              <a:rPr lang="en-US" altLang="zh-CN" sz="3200" b="1" i="1" baseline="-30000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i-1</a:t>
            </a:r>
            <a:r>
              <a:rPr lang="en-US" altLang="zh-CN" sz="3200" b="1" i="1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</a:t>
            </a:r>
            <a:r>
              <a:rPr lang="en-US" altLang="zh-CN" sz="3200" b="1" i="1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p</a:t>
            </a:r>
            <a:r>
              <a:rPr lang="en-US" altLang="zh-CN" sz="3200" b="1" i="1" baseline="-30000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k</a:t>
            </a:r>
            <a:r>
              <a:rPr lang="zh-CN" altLang="en-US" sz="3200" b="1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和</a:t>
            </a:r>
            <a:r>
              <a:rPr lang="en-US" altLang="zh-CN" sz="3200" b="1" i="1" dirty="0" err="1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p</a:t>
            </a:r>
            <a:r>
              <a:rPr lang="en-US" altLang="zh-CN" sz="3200" b="1" i="1" baseline="-30000" dirty="0" err="1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k</a:t>
            </a:r>
            <a:r>
              <a:rPr lang="en-US" altLang="zh-CN" sz="3200" b="1" i="1" dirty="0" err="1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</a:t>
            </a:r>
            <a:r>
              <a:rPr lang="en-US" altLang="zh-CN" sz="3200" b="1" i="1" dirty="0" err="1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p</a:t>
            </a:r>
            <a:r>
              <a:rPr lang="en-US" altLang="zh-CN" sz="3200" b="1" i="1" baseline="-30000" dirty="0" err="1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j</a:t>
            </a:r>
            <a:r>
              <a:rPr lang="zh-CN" altLang="en-US" sz="3200" b="1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矩阵.</a:t>
            </a:r>
            <a:endParaRPr lang="zh-CN" altLang="en-US" sz="2400" b="1" dirty="0">
              <a:solidFill>
                <a:srgbClr val="0000CC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59460" name="Text Box 4"/>
          <p:cNvSpPr txBox="1">
            <a:spLocks noChangeArrowheads="1"/>
          </p:cNvSpPr>
          <p:nvPr/>
        </p:nvSpPr>
        <p:spPr bwMode="auto">
          <a:xfrm>
            <a:off x="1143000" y="76200"/>
            <a:ext cx="754380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4400" b="1" dirty="0">
                <a:solidFill>
                  <a:srgbClr val="1F497D">
                    <a:lumMod val="60000"/>
                    <a:lumOff val="40000"/>
                  </a:srgbClr>
                </a:solidFill>
                <a:latin typeface="Times New Roman" panose="02020603050405020304" charset="0"/>
                <a:cs typeface="Times New Roman" panose="02020603050405020304" charset="0"/>
              </a:rPr>
              <a:t>递归地定义最优解的代价</a:t>
            </a:r>
            <a:endParaRPr lang="zh-CN" altLang="en-US" sz="4400" b="1" dirty="0">
              <a:solidFill>
                <a:srgbClr val="1F497D">
                  <a:lumMod val="60000"/>
                  <a:lumOff val="40000"/>
                </a:srgb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5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5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5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5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5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5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59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59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9"/>
          <p:cNvSpPr txBox="1">
            <a:spLocks noChangeArrowheads="1"/>
          </p:cNvSpPr>
          <p:nvPr/>
        </p:nvSpPr>
        <p:spPr bwMode="auto">
          <a:xfrm>
            <a:off x="2489200" y="369570"/>
            <a:ext cx="420179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tabLst>
                <a:tab pos="2755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tabLst>
                <a:tab pos="2755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tabLst>
                <a:tab pos="2755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tabLst>
                <a:tab pos="2755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tabLst>
                <a:tab pos="2755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2755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2755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2755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2755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kumimoji="0" lang="zh-CN" altLang="en-US" sz="32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斐波那契数列</a:t>
            </a:r>
            <a:endParaRPr kumimoji="0" lang="zh-CN" altLang="en-US" sz="3200" b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ED6CAD1-EAB7-44E5-88C3-734D5467FD75}" type="slidenum">
              <a:rPr lang="zh-CN" altLang="en-US"/>
            </a:fld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53865" y="1388745"/>
            <a:ext cx="4445000" cy="317690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0800" y="1546225"/>
            <a:ext cx="4203065" cy="2861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zh-CN" altLang="en-US" sz="1200"/>
              <a:t>第1个月：有1对兔子(1)，没有繁殖能力，</a:t>
            </a:r>
            <a:r>
              <a:rPr lang="en-US" altLang="zh-CN" sz="1200"/>
              <a:t>1+0</a:t>
            </a:r>
            <a:r>
              <a:rPr lang="zh-CN" altLang="en-US" sz="1200"/>
              <a:t>共有1对兔子</a:t>
            </a:r>
            <a:r>
              <a:rPr lang="en-US" altLang="zh-CN" sz="1200"/>
              <a:t>-&gt;</a:t>
            </a:r>
            <a:endParaRPr lang="zh-CN" altLang="en-US" sz="1200"/>
          </a:p>
          <a:p>
            <a:pPr algn="r"/>
            <a:endParaRPr lang="zh-CN" altLang="en-US" sz="1200"/>
          </a:p>
          <a:p>
            <a:pPr algn="r"/>
            <a:r>
              <a:rPr lang="zh-CN" altLang="en-US" sz="1200"/>
              <a:t>第2个月：兔子(1)进入成熟期，</a:t>
            </a:r>
            <a:r>
              <a:rPr lang="en-US" altLang="zh-CN" sz="1200"/>
              <a:t>1+0</a:t>
            </a:r>
            <a:r>
              <a:rPr lang="zh-CN" altLang="en-US" sz="1200"/>
              <a:t>共有1对兔子</a:t>
            </a:r>
            <a:r>
              <a:rPr lang="en-US" altLang="zh-CN" sz="1200"/>
              <a:t>-&gt;</a:t>
            </a:r>
            <a:endParaRPr lang="zh-CN" altLang="en-US" sz="1200"/>
          </a:p>
          <a:p>
            <a:pPr algn="r"/>
            <a:endParaRPr lang="zh-CN" altLang="en-US" sz="1200"/>
          </a:p>
          <a:p>
            <a:pPr algn="r"/>
            <a:endParaRPr lang="zh-CN" altLang="en-US" sz="1200"/>
          </a:p>
          <a:p>
            <a:pPr algn="r"/>
            <a:r>
              <a:rPr lang="zh-CN" altLang="en-US" sz="1200"/>
              <a:t>第3个月：兔子生了1对小兔子(2)，</a:t>
            </a:r>
            <a:r>
              <a:rPr lang="en-US" altLang="zh-CN" sz="1200"/>
              <a:t>1+1</a:t>
            </a:r>
            <a:r>
              <a:rPr lang="zh-CN" altLang="en-US" sz="1200"/>
              <a:t>共有2对兔子</a:t>
            </a:r>
            <a:r>
              <a:rPr lang="en-US" altLang="zh-CN" sz="1200"/>
              <a:t>-&gt;</a:t>
            </a:r>
            <a:endParaRPr lang="zh-CN" altLang="en-US" sz="1200"/>
          </a:p>
          <a:p>
            <a:pPr algn="r"/>
            <a:endParaRPr lang="zh-CN" altLang="en-US" sz="1200"/>
          </a:p>
          <a:p>
            <a:pPr algn="r"/>
            <a:endParaRPr lang="zh-CN" altLang="en-US" sz="1200"/>
          </a:p>
          <a:p>
            <a:pPr algn="r"/>
            <a:r>
              <a:rPr lang="zh-CN" altLang="en-US" sz="1200"/>
              <a:t>第4个月：(1)又生了兔子(3)，</a:t>
            </a:r>
            <a:r>
              <a:rPr lang="en-US" altLang="zh-CN" sz="1200"/>
              <a:t>1+2</a:t>
            </a:r>
            <a:r>
              <a:rPr lang="zh-CN" altLang="en-US" sz="1200"/>
              <a:t>共有3对兔子</a:t>
            </a:r>
            <a:r>
              <a:rPr lang="en-US" altLang="zh-CN" sz="1200"/>
              <a:t>-&gt;</a:t>
            </a:r>
            <a:endParaRPr lang="zh-CN" altLang="en-US" sz="1200"/>
          </a:p>
          <a:p>
            <a:pPr algn="r"/>
            <a:endParaRPr lang="zh-CN" altLang="en-US" sz="1200"/>
          </a:p>
          <a:p>
            <a:pPr algn="r"/>
            <a:endParaRPr lang="zh-CN" altLang="en-US" sz="1200"/>
          </a:p>
          <a:p>
            <a:pPr algn="r"/>
            <a:r>
              <a:rPr lang="zh-CN" altLang="en-US" sz="1200"/>
              <a:t>第5个月：(1)生了(4)，(2)生了(5)，</a:t>
            </a:r>
            <a:r>
              <a:rPr lang="en-US" altLang="zh-CN" sz="1200"/>
              <a:t>2+3</a:t>
            </a:r>
            <a:r>
              <a:rPr lang="zh-CN" altLang="en-US" sz="1200"/>
              <a:t>共有5对兔子</a:t>
            </a:r>
            <a:r>
              <a:rPr lang="en-US" altLang="zh-CN" sz="1200"/>
              <a:t>-&gt;</a:t>
            </a:r>
            <a:endParaRPr lang="zh-CN" altLang="en-US" sz="1200"/>
          </a:p>
          <a:p>
            <a:pPr algn="r"/>
            <a:endParaRPr lang="zh-CN" altLang="en-US" sz="1200"/>
          </a:p>
          <a:p>
            <a:pPr algn="r"/>
            <a:endParaRPr lang="zh-CN" altLang="en-US" sz="1200"/>
          </a:p>
          <a:p>
            <a:pPr algn="r"/>
            <a:r>
              <a:rPr lang="zh-CN" altLang="en-US" sz="1200"/>
              <a:t>第6个月：(1)(2)(3)各生下1对小兔子，3+5共有8对兔子</a:t>
            </a:r>
            <a:r>
              <a:rPr lang="en-US" altLang="zh-CN" sz="1200"/>
              <a:t>-&gt;</a:t>
            </a:r>
            <a:endParaRPr lang="en-US" altLang="zh-CN" sz="1200"/>
          </a:p>
        </p:txBody>
      </p:sp>
      <p:sp>
        <p:nvSpPr>
          <p:cNvPr id="6" name="文本框 5"/>
          <p:cNvSpPr txBox="1"/>
          <p:nvPr/>
        </p:nvSpPr>
        <p:spPr>
          <a:xfrm>
            <a:off x="521335" y="4795520"/>
            <a:ext cx="578929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每个月兔子数的数列是：</a:t>
            </a:r>
            <a:endParaRPr lang="zh-CN" altLang="en-US"/>
          </a:p>
          <a:p>
            <a:r>
              <a:rPr lang="zh-CN" altLang="en-US"/>
              <a:t>1, 1, 2, 3, 5, 8, 13, 21, 34, ...</a:t>
            </a:r>
            <a:endParaRPr lang="zh-CN" altLang="en-US"/>
          </a:p>
          <a:p>
            <a:r>
              <a:rPr lang="zh-CN" altLang="en-US"/>
              <a:t>因此：</a:t>
            </a:r>
            <a:endParaRPr lang="zh-CN" altLang="en-US"/>
          </a:p>
          <a:p>
            <a:r>
              <a:rPr lang="zh-CN" altLang="en-US"/>
              <a:t>f(1)=1，f(2)=1， f(3)=f(1)+f(2)，f(4)=f(3)+f(2)，...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7450" y="5069840"/>
            <a:ext cx="3876675" cy="112458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4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1989138"/>
            <a:ext cx="9144000" cy="2582862"/>
          </a:xfrm>
          <a:solidFill>
            <a:srgbClr val="FFFF99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1" eaLnBrk="1" hangingPunct="1">
              <a:buFontTx/>
              <a:buNone/>
              <a:defRPr/>
            </a:pPr>
            <a:r>
              <a:rPr lang="zh-CN" altLang="en-US" sz="3600" b="1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考虑到所有的</a:t>
            </a:r>
            <a:r>
              <a:rPr lang="en-US" altLang="zh-CN" sz="3600" b="1" i="1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k</a:t>
            </a:r>
            <a:r>
              <a:rPr lang="zh-CN" altLang="en-US" sz="3600" b="1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，优化解的代价方程为</a:t>
            </a:r>
            <a:endParaRPr lang="zh-CN" altLang="en-US" sz="3600" b="1" dirty="0">
              <a:solidFill>
                <a:srgbClr val="0000CC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zh-CN" b="1" dirty="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     </a:t>
            </a:r>
            <a:r>
              <a:rPr lang="en-US" altLang="zh-CN" b="1" i="1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m[</a:t>
            </a:r>
            <a:r>
              <a:rPr lang="en-US" altLang="zh-CN" b="1" i="1" dirty="0" err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lang="en-US" altLang="zh-CN" b="1" i="1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, j]= 0                             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if </a:t>
            </a:r>
            <a:r>
              <a:rPr lang="en-US" altLang="zh-CN" b="1" i="1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en-US" altLang="zh-CN" b="1" i="1" dirty="0" err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lang="en-US" altLang="zh-CN" b="1" i="1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=j</a:t>
            </a:r>
            <a:endParaRPr lang="en-US" altLang="zh-CN" b="1" i="1" dirty="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zh-CN" b="1" i="1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     m[</a:t>
            </a:r>
            <a:r>
              <a:rPr lang="en-US" altLang="zh-CN" b="1" i="1" dirty="0" err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lang="en-US" altLang="zh-CN" b="1" i="1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, j]= </a:t>
            </a:r>
            <a:r>
              <a:rPr lang="en-US" altLang="zh-CN" b="1" i="1" dirty="0" err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min</a:t>
            </a:r>
            <a:r>
              <a:rPr lang="en-US" altLang="zh-CN" b="1" i="1" baseline="-30000" dirty="0" err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lang="en-US" altLang="zh-CN" b="1" i="1" baseline="-30000" dirty="0" err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</a:t>
            </a:r>
            <a:r>
              <a:rPr lang="en-US" altLang="zh-CN" b="1" i="1" baseline="-30000" dirty="0" err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k</a:t>
            </a:r>
            <a:r>
              <a:rPr lang="en-US" altLang="zh-CN" b="1" i="1" baseline="-30000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&lt;j</a:t>
            </a:r>
            <a:r>
              <a:rPr lang="en-US" altLang="zh-CN" b="1" i="1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{ m[</a:t>
            </a:r>
            <a:r>
              <a:rPr lang="en-US" altLang="zh-CN" b="1" i="1" dirty="0" err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lang="en-US" altLang="zh-CN" b="1" i="1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, k]+m[k+1, j]+p</a:t>
            </a:r>
            <a:r>
              <a:rPr lang="en-US" altLang="zh-CN" b="1" i="1" baseline="-30000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i-1 </a:t>
            </a:r>
            <a:r>
              <a:rPr lang="en-US" altLang="zh-CN" b="1" i="1" dirty="0" err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p</a:t>
            </a:r>
            <a:r>
              <a:rPr lang="en-US" altLang="zh-CN" b="1" i="1" baseline="-30000" dirty="0" err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k</a:t>
            </a:r>
            <a:r>
              <a:rPr lang="en-US" altLang="zh-CN" b="1" i="1" baseline="-30000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zh-CN" b="1" i="1" dirty="0" err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p</a:t>
            </a:r>
            <a:r>
              <a:rPr lang="en-US" altLang="zh-CN" b="1" i="1" baseline="-30000" dirty="0" err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j</a:t>
            </a:r>
            <a:r>
              <a:rPr lang="en-US" altLang="zh-CN" b="1" i="1" baseline="-30000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zh-CN" b="1" i="1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}    </a:t>
            </a:r>
            <a:endParaRPr lang="en-US" altLang="zh-CN" b="1" i="1" dirty="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zh-CN" b="1" i="1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    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if</a:t>
            </a:r>
            <a:r>
              <a:rPr lang="en-US" altLang="zh-CN" b="1" i="1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   </a:t>
            </a:r>
            <a:r>
              <a:rPr lang="en-US" altLang="zh-CN" b="1" i="1" dirty="0" err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lang="en-US" altLang="zh-CN" b="1" i="1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&lt;j</a:t>
            </a:r>
            <a:r>
              <a:rPr lang="en-US" altLang="zh-CN" b="1" dirty="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endParaRPr lang="zh-CN" altLang="en-US" b="1" dirty="0">
              <a:solidFill>
                <a:schemeClr val="tx2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612" name="Text Box 4"/>
          <p:cNvSpPr txBox="1">
            <a:spLocks noChangeArrowheads="1"/>
          </p:cNvSpPr>
          <p:nvPr/>
        </p:nvSpPr>
        <p:spPr bwMode="auto">
          <a:xfrm>
            <a:off x="1828800" y="121225"/>
            <a:ext cx="7351889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4400" b="1" dirty="0">
                <a:solidFill>
                  <a:srgbClr val="1F497D">
                    <a:lumMod val="60000"/>
                    <a:lumOff val="40000"/>
                  </a:srgb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自底向上计算优化解的代价</a:t>
            </a:r>
            <a:endParaRPr lang="zh-CN" altLang="en-US" sz="4400" b="1" dirty="0">
              <a:solidFill>
                <a:srgbClr val="1F497D">
                  <a:lumMod val="60000"/>
                  <a:lumOff val="40000"/>
                </a:srgb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08614" name="Rectangle 6"/>
          <p:cNvSpPr>
            <a:spLocks noChangeArrowheads="1"/>
          </p:cNvSpPr>
          <p:nvPr/>
        </p:nvSpPr>
        <p:spPr bwMode="auto">
          <a:xfrm>
            <a:off x="347133" y="1049339"/>
            <a:ext cx="820769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altLang="zh-CN" sz="3200" b="1" i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m[i, j]= min</a:t>
            </a:r>
            <a:r>
              <a:rPr lang="en-US" altLang="zh-CN" sz="3200" b="1" i="1" baseline="-2500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i</a:t>
            </a:r>
            <a:r>
              <a:rPr lang="en-US" altLang="zh-CN" sz="3200" b="1" i="1" baseline="-2500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sym typeface="Symbol" panose="05050102010706020507" pitchFamily="18" charset="2"/>
              </a:rPr>
              <a:t> </a:t>
            </a:r>
            <a:r>
              <a:rPr lang="en-US" altLang="zh-CN" sz="3200" b="1" i="1" baseline="-2500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k &lt;j </a:t>
            </a:r>
            <a:r>
              <a:rPr lang="en-US" altLang="zh-CN" sz="3200" b="1" i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{ m[i, k] + m[k+1, j] + p</a:t>
            </a:r>
            <a:r>
              <a:rPr lang="en-US" altLang="zh-CN" sz="3200" b="1" i="1" baseline="-2500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0 </a:t>
            </a:r>
            <a:r>
              <a:rPr lang="en-US" altLang="zh-CN" sz="3200" b="1" i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p</a:t>
            </a:r>
            <a:r>
              <a:rPr lang="en-US" altLang="zh-CN" sz="3200" b="1" i="1" baseline="-2500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k </a:t>
            </a:r>
            <a:r>
              <a:rPr lang="en-US" altLang="zh-CN" sz="3200" b="1" i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p</a:t>
            </a:r>
            <a:r>
              <a:rPr lang="en-US" altLang="zh-CN" sz="3200" b="1" i="1" baseline="-2500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5</a:t>
            </a:r>
            <a:r>
              <a:rPr lang="en-US" altLang="zh-CN" sz="3200" b="1" i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 }</a:t>
            </a:r>
            <a:endParaRPr lang="zh-CN" altLang="en-US" sz="32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708615" name="Text Box 7"/>
          <p:cNvSpPr txBox="1">
            <a:spLocks noChangeArrowheads="1"/>
          </p:cNvSpPr>
          <p:nvPr/>
        </p:nvSpPr>
        <p:spPr bwMode="auto">
          <a:xfrm>
            <a:off x="6165145" y="1989138"/>
            <a:ext cx="1031522" cy="51911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 b="1" i="1">
                <a:latin typeface="Times New Roman" panose="02020603050405020304" charset="0"/>
                <a:ea typeface="宋体" panose="02010600030101010101" pitchFamily="2" charset="-122"/>
              </a:rPr>
              <a:t>m[1,5]</a:t>
            </a:r>
            <a:endParaRPr lang="en-US" altLang="zh-CN" sz="2800" b="1" i="1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708616" name="Text Box 8"/>
          <p:cNvSpPr txBox="1">
            <a:spLocks noChangeArrowheads="1"/>
          </p:cNvSpPr>
          <p:nvPr/>
        </p:nvSpPr>
        <p:spPr bwMode="auto">
          <a:xfrm>
            <a:off x="1684867" y="1989138"/>
            <a:ext cx="1152880" cy="523220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 b="1" i="1">
                <a:latin typeface="Times New Roman" panose="02020603050405020304" charset="0"/>
                <a:ea typeface="宋体" panose="02010600030101010101" pitchFamily="2" charset="-122"/>
              </a:rPr>
              <a:t>m[1,1]</a:t>
            </a:r>
            <a:endParaRPr lang="en-US" altLang="zh-CN" sz="2800" b="1" i="1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708617" name="Text Box 9"/>
          <p:cNvSpPr txBox="1">
            <a:spLocks noChangeArrowheads="1"/>
          </p:cNvSpPr>
          <p:nvPr/>
        </p:nvSpPr>
        <p:spPr bwMode="auto">
          <a:xfrm>
            <a:off x="5012267" y="4148138"/>
            <a:ext cx="1152880" cy="523220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 b="1" i="1">
                <a:latin typeface="Times New Roman" panose="02020603050405020304" charset="0"/>
                <a:ea typeface="宋体" panose="02010600030101010101" pitchFamily="2" charset="-122"/>
              </a:rPr>
              <a:t>m[4,4]</a:t>
            </a:r>
            <a:endParaRPr lang="en-US" altLang="zh-CN" sz="2800" b="1" i="1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708618" name="Text Box 10"/>
          <p:cNvSpPr txBox="1">
            <a:spLocks noChangeArrowheads="1"/>
          </p:cNvSpPr>
          <p:nvPr/>
        </p:nvSpPr>
        <p:spPr bwMode="auto">
          <a:xfrm>
            <a:off x="6165145" y="4868863"/>
            <a:ext cx="1152880" cy="523220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 b="1" i="1">
                <a:latin typeface="Times New Roman" panose="02020603050405020304" charset="0"/>
                <a:ea typeface="宋体" panose="02010600030101010101" pitchFamily="2" charset="-122"/>
              </a:rPr>
              <a:t>m[5,5]</a:t>
            </a:r>
            <a:endParaRPr lang="en-US" altLang="zh-CN" sz="2800" b="1" i="1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708619" name="Text Box 11"/>
          <p:cNvSpPr txBox="1">
            <a:spLocks noChangeArrowheads="1"/>
          </p:cNvSpPr>
          <p:nvPr/>
        </p:nvSpPr>
        <p:spPr bwMode="auto">
          <a:xfrm>
            <a:off x="2772834" y="2708276"/>
            <a:ext cx="1152880" cy="523220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 b="1" i="1">
                <a:latin typeface="Times New Roman" panose="02020603050405020304" charset="0"/>
                <a:ea typeface="宋体" panose="02010600030101010101" pitchFamily="2" charset="-122"/>
              </a:rPr>
              <a:t>m[2,2]</a:t>
            </a:r>
            <a:endParaRPr lang="en-US" altLang="zh-CN" sz="2800" b="1" i="1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708620" name="Text Box 12"/>
          <p:cNvSpPr txBox="1">
            <a:spLocks noChangeArrowheads="1"/>
          </p:cNvSpPr>
          <p:nvPr/>
        </p:nvSpPr>
        <p:spPr bwMode="auto">
          <a:xfrm>
            <a:off x="3860800" y="3500438"/>
            <a:ext cx="1152880" cy="523220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 b="1" i="1">
                <a:latin typeface="Times New Roman" panose="02020603050405020304" charset="0"/>
                <a:ea typeface="宋体" panose="02010600030101010101" pitchFamily="2" charset="-122"/>
              </a:rPr>
              <a:t>m[3,3]</a:t>
            </a:r>
            <a:endParaRPr lang="en-US" altLang="zh-CN" sz="2800" b="1" i="1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708621" name="Text Box 13"/>
          <p:cNvSpPr txBox="1">
            <a:spLocks noChangeArrowheads="1"/>
          </p:cNvSpPr>
          <p:nvPr/>
        </p:nvSpPr>
        <p:spPr bwMode="auto">
          <a:xfrm>
            <a:off x="6165145" y="4148138"/>
            <a:ext cx="1152880" cy="523220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 b="1" i="1">
                <a:latin typeface="Times New Roman" panose="02020603050405020304" charset="0"/>
                <a:ea typeface="宋体" panose="02010600030101010101" pitchFamily="2" charset="-122"/>
              </a:rPr>
              <a:t>m[4,5]</a:t>
            </a:r>
            <a:endParaRPr lang="en-US" altLang="zh-CN" sz="2800" b="1" i="1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708622" name="Text Box 14"/>
          <p:cNvSpPr txBox="1">
            <a:spLocks noChangeArrowheads="1"/>
          </p:cNvSpPr>
          <p:nvPr/>
        </p:nvSpPr>
        <p:spPr bwMode="auto">
          <a:xfrm>
            <a:off x="5012267" y="3500438"/>
            <a:ext cx="1152880" cy="523220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 b="1" i="1">
                <a:latin typeface="Times New Roman" panose="02020603050405020304" charset="0"/>
                <a:ea typeface="宋体" panose="02010600030101010101" pitchFamily="2" charset="-122"/>
              </a:rPr>
              <a:t>m[3,4]</a:t>
            </a:r>
            <a:endParaRPr lang="en-US" altLang="zh-CN" sz="2800" b="1" i="1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708623" name="Text Box 15"/>
          <p:cNvSpPr txBox="1">
            <a:spLocks noChangeArrowheads="1"/>
          </p:cNvSpPr>
          <p:nvPr/>
        </p:nvSpPr>
        <p:spPr bwMode="auto">
          <a:xfrm>
            <a:off x="3860800" y="2708276"/>
            <a:ext cx="1152880" cy="523220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 b="1" i="1">
                <a:latin typeface="Times New Roman" panose="02020603050405020304" charset="0"/>
                <a:ea typeface="宋体" panose="02010600030101010101" pitchFamily="2" charset="-122"/>
              </a:rPr>
              <a:t>m[2,3]</a:t>
            </a:r>
            <a:endParaRPr lang="en-US" altLang="zh-CN" sz="2800" b="1" i="1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708624" name="Text Box 16"/>
          <p:cNvSpPr txBox="1">
            <a:spLocks noChangeArrowheads="1"/>
          </p:cNvSpPr>
          <p:nvPr/>
        </p:nvSpPr>
        <p:spPr bwMode="auto">
          <a:xfrm>
            <a:off x="2772834" y="1989138"/>
            <a:ext cx="1024467" cy="519112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 b="1" i="1">
                <a:latin typeface="Times New Roman" panose="02020603050405020304" charset="0"/>
                <a:ea typeface="宋体" panose="02010600030101010101" pitchFamily="2" charset="-122"/>
              </a:rPr>
              <a:t>m[1,2]</a:t>
            </a:r>
            <a:endParaRPr lang="en-US" altLang="zh-CN" sz="2800" b="1" i="1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708625" name="Text Box 17"/>
          <p:cNvSpPr txBox="1">
            <a:spLocks noChangeArrowheads="1"/>
          </p:cNvSpPr>
          <p:nvPr/>
        </p:nvSpPr>
        <p:spPr bwMode="auto">
          <a:xfrm>
            <a:off x="3860800" y="1989138"/>
            <a:ext cx="1024467" cy="519112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 b="1" i="1">
                <a:latin typeface="Times New Roman" panose="02020603050405020304" charset="0"/>
                <a:ea typeface="宋体" panose="02010600030101010101" pitchFamily="2" charset="-122"/>
              </a:rPr>
              <a:t>m[1,3]</a:t>
            </a:r>
            <a:endParaRPr lang="en-US" altLang="zh-CN" sz="2800" b="1" i="1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708626" name="Text Box 18"/>
          <p:cNvSpPr txBox="1">
            <a:spLocks noChangeArrowheads="1"/>
          </p:cNvSpPr>
          <p:nvPr/>
        </p:nvSpPr>
        <p:spPr bwMode="auto">
          <a:xfrm>
            <a:off x="5012267" y="2693988"/>
            <a:ext cx="1024467" cy="519112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 b="1" i="1">
                <a:latin typeface="Times New Roman" panose="02020603050405020304" charset="0"/>
                <a:ea typeface="宋体" panose="02010600030101010101" pitchFamily="2" charset="-122"/>
              </a:rPr>
              <a:t>m[2,4]</a:t>
            </a:r>
            <a:endParaRPr lang="en-US" altLang="zh-CN" sz="2800" b="1" i="1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708627" name="Text Box 19"/>
          <p:cNvSpPr txBox="1">
            <a:spLocks noChangeArrowheads="1"/>
          </p:cNvSpPr>
          <p:nvPr/>
        </p:nvSpPr>
        <p:spPr bwMode="auto">
          <a:xfrm>
            <a:off x="6165145" y="3486151"/>
            <a:ext cx="1024467" cy="519113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 b="1" i="1">
                <a:latin typeface="Times New Roman" panose="02020603050405020304" charset="0"/>
                <a:ea typeface="宋体" panose="02010600030101010101" pitchFamily="2" charset="-122"/>
              </a:rPr>
              <a:t>m[3,5]</a:t>
            </a:r>
            <a:endParaRPr lang="en-US" altLang="zh-CN" sz="2800" b="1" i="1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708628" name="Text Box 20"/>
          <p:cNvSpPr txBox="1">
            <a:spLocks noChangeArrowheads="1"/>
          </p:cNvSpPr>
          <p:nvPr/>
        </p:nvSpPr>
        <p:spPr bwMode="auto">
          <a:xfrm>
            <a:off x="5012267" y="1989138"/>
            <a:ext cx="1024467" cy="519112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 b="1" i="1">
                <a:latin typeface="Times New Roman" panose="02020603050405020304" charset="0"/>
                <a:ea typeface="宋体" panose="02010600030101010101" pitchFamily="2" charset="-122"/>
              </a:rPr>
              <a:t>m[1,4]</a:t>
            </a:r>
            <a:endParaRPr lang="en-US" altLang="zh-CN" sz="2800" b="1" i="1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708629" name="Text Box 21"/>
          <p:cNvSpPr txBox="1">
            <a:spLocks noChangeArrowheads="1"/>
          </p:cNvSpPr>
          <p:nvPr/>
        </p:nvSpPr>
        <p:spPr bwMode="auto">
          <a:xfrm>
            <a:off x="6165145" y="2693988"/>
            <a:ext cx="1024467" cy="519112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 b="1" i="1">
                <a:latin typeface="Times New Roman" panose="02020603050405020304" charset="0"/>
                <a:ea typeface="宋体" panose="02010600030101010101" pitchFamily="2" charset="-122"/>
              </a:rPr>
              <a:t>m[2,5]</a:t>
            </a:r>
            <a:endParaRPr lang="en-US" altLang="zh-CN" sz="2800" b="1" i="1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grpSp>
        <p:nvGrpSpPr>
          <p:cNvPr id="21525" name="Group 22"/>
          <p:cNvGrpSpPr/>
          <p:nvPr/>
        </p:nvGrpSpPr>
        <p:grpSpPr bwMode="auto">
          <a:xfrm>
            <a:off x="283634" y="4883152"/>
            <a:ext cx="5521678" cy="1076325"/>
            <a:chOff x="551" y="2985"/>
            <a:chExt cx="3913" cy="678"/>
          </a:xfrm>
        </p:grpSpPr>
        <p:sp>
          <p:nvSpPr>
            <p:cNvPr id="708631" name="Text Box 23"/>
            <p:cNvSpPr txBox="1">
              <a:spLocks noChangeArrowheads="1"/>
            </p:cNvSpPr>
            <p:nvPr/>
          </p:nvSpPr>
          <p:spPr bwMode="auto">
            <a:xfrm>
              <a:off x="551" y="3158"/>
              <a:ext cx="1808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3200" b="1" i="1">
                  <a:solidFill>
                    <a:srgbClr val="FF0000"/>
                  </a:solidFill>
                  <a:latin typeface="Times New Roman" panose="02020603050405020304" charset="0"/>
                  <a:ea typeface="宋体" panose="02010600030101010101" pitchFamily="2" charset="-122"/>
                </a:rPr>
                <a:t>m[2,4] = min</a:t>
              </a:r>
              <a:r>
                <a:rPr lang="en-US" altLang="zh-CN" sz="3200" b="1">
                  <a:solidFill>
                    <a:srgbClr val="FF0000"/>
                  </a:solidFill>
                  <a:latin typeface="Times New Roman" panose="02020603050405020304" charset="0"/>
                  <a:ea typeface="宋体" panose="02010600030101010101" pitchFamily="2" charset="-122"/>
                </a:rPr>
                <a:t>{</a:t>
              </a:r>
              <a:endParaRPr lang="en-US" altLang="zh-CN" sz="32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708632" name="Text Box 24"/>
            <p:cNvSpPr txBox="1">
              <a:spLocks noChangeArrowheads="1"/>
            </p:cNvSpPr>
            <p:nvPr/>
          </p:nvSpPr>
          <p:spPr bwMode="auto">
            <a:xfrm>
              <a:off x="2054" y="2985"/>
              <a:ext cx="2410" cy="6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3200" b="1" i="1">
                  <a:solidFill>
                    <a:srgbClr val="FF0000"/>
                  </a:solidFill>
                  <a:latin typeface="Times New Roman" panose="02020603050405020304" charset="0"/>
                  <a:ea typeface="宋体" panose="02010600030101010101" pitchFamily="2" charset="-122"/>
                </a:rPr>
                <a:t>m[2,2]+m[3,4]+pqr</a:t>
              </a:r>
              <a:endParaRPr lang="en-US" altLang="zh-CN" sz="3200" b="1" i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endParaRPr>
            </a:p>
            <a:p>
              <a:pPr>
                <a:defRPr/>
              </a:pPr>
              <a:r>
                <a:rPr lang="en-US" altLang="zh-CN" sz="3200" b="1" i="1">
                  <a:solidFill>
                    <a:srgbClr val="FF0000"/>
                  </a:solidFill>
                  <a:latin typeface="Times New Roman" panose="02020603050405020304" charset="0"/>
                  <a:ea typeface="宋体" panose="02010600030101010101" pitchFamily="2" charset="-122"/>
                </a:rPr>
                <a:t>m[2,3]+m[4,4]+pqr</a:t>
              </a:r>
              <a:endParaRPr lang="en-US" altLang="zh-CN" sz="3200" b="1" i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08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08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708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708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708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08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708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708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708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708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708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708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708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708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8616" grpId="0" animBg="1"/>
      <p:bldP spid="708617" grpId="0" animBg="1"/>
      <p:bldP spid="708618" grpId="0" animBg="1"/>
      <p:bldP spid="708619" grpId="0" animBg="1"/>
      <p:bldP spid="708620" grpId="0" animBg="1"/>
      <p:bldP spid="708621" grpId="0" animBg="1"/>
      <p:bldP spid="708622" grpId="0" animBg="1"/>
      <p:bldP spid="708623" grpId="0" animBg="1"/>
      <p:bldP spid="708624" grpId="0" animBg="1"/>
      <p:bldP spid="708625" grpId="0" animBg="1"/>
      <p:bldP spid="708626" grpId="0" animBg="1"/>
      <p:bldP spid="708627" grpId="0" animBg="1"/>
      <p:bldP spid="708628" grpId="0" animBg="1"/>
      <p:bldP spid="70862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590" name="Rectangle 6"/>
          <p:cNvSpPr>
            <a:spLocks noChangeArrowheads="1"/>
          </p:cNvSpPr>
          <p:nvPr/>
        </p:nvSpPr>
        <p:spPr bwMode="auto">
          <a:xfrm>
            <a:off x="603956" y="1336675"/>
            <a:ext cx="831349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altLang="zh-CN" sz="3200" b="1" i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m[i, j]= min</a:t>
            </a:r>
            <a:r>
              <a:rPr lang="en-US" altLang="zh-CN" sz="3200" b="1" i="1" baseline="-2500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i</a:t>
            </a:r>
            <a:r>
              <a:rPr lang="en-US" altLang="zh-CN" sz="3200" b="1" i="1" baseline="-2500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sym typeface="Symbol" panose="05050102010706020507" pitchFamily="18" charset="2"/>
              </a:rPr>
              <a:t> </a:t>
            </a:r>
            <a:r>
              <a:rPr lang="en-US" altLang="zh-CN" sz="3200" b="1" i="1" baseline="-2500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k &lt;j </a:t>
            </a:r>
            <a:r>
              <a:rPr lang="en-US" altLang="zh-CN" sz="3200" b="1" i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{ m[i, k] + m[k+1, j] + p</a:t>
            </a:r>
            <a:r>
              <a:rPr lang="en-US" altLang="zh-CN" sz="3200" b="1" i="1" baseline="-2500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i-1 </a:t>
            </a:r>
            <a:r>
              <a:rPr lang="en-US" altLang="zh-CN" sz="3200" b="1" i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p</a:t>
            </a:r>
            <a:r>
              <a:rPr lang="en-US" altLang="zh-CN" sz="3200" b="1" i="1" baseline="-2500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k </a:t>
            </a:r>
            <a:r>
              <a:rPr lang="en-US" altLang="zh-CN" sz="3200" b="1" i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p</a:t>
            </a:r>
            <a:r>
              <a:rPr lang="en-US" altLang="zh-CN" sz="3200" b="1" i="1" baseline="-2500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j</a:t>
            </a:r>
            <a:r>
              <a:rPr lang="en-US" altLang="zh-CN" sz="3200" b="1" i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 }</a:t>
            </a:r>
            <a:endParaRPr lang="zh-CN" altLang="en-US" sz="32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707591" name="Text Box 7"/>
          <p:cNvSpPr txBox="1">
            <a:spLocks noChangeArrowheads="1"/>
          </p:cNvSpPr>
          <p:nvPr/>
        </p:nvSpPr>
        <p:spPr bwMode="auto">
          <a:xfrm>
            <a:off x="5908323" y="2335213"/>
            <a:ext cx="1031522" cy="51911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 b="1" i="1">
                <a:latin typeface="Times New Roman" panose="02020603050405020304" charset="0"/>
                <a:ea typeface="宋体" panose="02010600030101010101" pitchFamily="2" charset="-122"/>
              </a:rPr>
              <a:t>m[1,5]</a:t>
            </a:r>
            <a:endParaRPr lang="en-US" altLang="zh-CN" sz="2800" b="1" i="1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707593" name="Text Box 9"/>
          <p:cNvSpPr txBox="1">
            <a:spLocks noChangeArrowheads="1"/>
          </p:cNvSpPr>
          <p:nvPr/>
        </p:nvSpPr>
        <p:spPr bwMode="auto">
          <a:xfrm>
            <a:off x="1428044" y="2335213"/>
            <a:ext cx="1152880" cy="523220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 b="1" i="1">
                <a:latin typeface="Times New Roman" panose="02020603050405020304" charset="0"/>
                <a:ea typeface="宋体" panose="02010600030101010101" pitchFamily="2" charset="-122"/>
              </a:rPr>
              <a:t>m[1,1]</a:t>
            </a:r>
            <a:endParaRPr lang="en-US" altLang="zh-CN" sz="2800" b="1" i="1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707595" name="Text Box 11"/>
          <p:cNvSpPr txBox="1">
            <a:spLocks noChangeArrowheads="1"/>
          </p:cNvSpPr>
          <p:nvPr/>
        </p:nvSpPr>
        <p:spPr bwMode="auto">
          <a:xfrm>
            <a:off x="4755444" y="4494213"/>
            <a:ext cx="1152880" cy="523220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 b="1" i="1">
                <a:latin typeface="Times New Roman" panose="02020603050405020304" charset="0"/>
                <a:ea typeface="宋体" panose="02010600030101010101" pitchFamily="2" charset="-122"/>
              </a:rPr>
              <a:t>m[4,4]</a:t>
            </a:r>
            <a:endParaRPr lang="en-US" altLang="zh-CN" sz="2800" b="1" i="1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707597" name="Text Box 13"/>
          <p:cNvSpPr txBox="1">
            <a:spLocks noChangeArrowheads="1"/>
          </p:cNvSpPr>
          <p:nvPr/>
        </p:nvSpPr>
        <p:spPr bwMode="auto">
          <a:xfrm>
            <a:off x="5908323" y="5214938"/>
            <a:ext cx="1152880" cy="523220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 b="1" i="1">
                <a:latin typeface="Times New Roman" panose="02020603050405020304" charset="0"/>
                <a:ea typeface="宋体" panose="02010600030101010101" pitchFamily="2" charset="-122"/>
              </a:rPr>
              <a:t>m[5,5]</a:t>
            </a:r>
            <a:endParaRPr lang="en-US" altLang="zh-CN" sz="2800" b="1" i="1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707599" name="Text Box 15"/>
          <p:cNvSpPr txBox="1">
            <a:spLocks noChangeArrowheads="1"/>
          </p:cNvSpPr>
          <p:nvPr/>
        </p:nvSpPr>
        <p:spPr bwMode="auto">
          <a:xfrm>
            <a:off x="2516012" y="3054351"/>
            <a:ext cx="1152880" cy="523220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 b="1" i="1">
                <a:latin typeface="Times New Roman" panose="02020603050405020304" charset="0"/>
                <a:ea typeface="宋体" panose="02010600030101010101" pitchFamily="2" charset="-122"/>
              </a:rPr>
              <a:t>m[2,2]</a:t>
            </a:r>
            <a:endParaRPr lang="en-US" altLang="zh-CN" sz="2800" b="1" i="1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707601" name="Text Box 17"/>
          <p:cNvSpPr txBox="1">
            <a:spLocks noChangeArrowheads="1"/>
          </p:cNvSpPr>
          <p:nvPr/>
        </p:nvSpPr>
        <p:spPr bwMode="auto">
          <a:xfrm>
            <a:off x="3603978" y="3846513"/>
            <a:ext cx="1152880" cy="523220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 b="1" i="1">
                <a:latin typeface="Times New Roman" panose="02020603050405020304" charset="0"/>
                <a:ea typeface="宋体" panose="02010600030101010101" pitchFamily="2" charset="-122"/>
              </a:rPr>
              <a:t>m[3,3]</a:t>
            </a:r>
            <a:endParaRPr lang="en-US" altLang="zh-CN" sz="2800" b="1" i="1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707602" name="Text Box 18"/>
          <p:cNvSpPr txBox="1">
            <a:spLocks noChangeArrowheads="1"/>
          </p:cNvSpPr>
          <p:nvPr/>
        </p:nvSpPr>
        <p:spPr bwMode="auto">
          <a:xfrm>
            <a:off x="5908323" y="4494213"/>
            <a:ext cx="1152880" cy="523220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 b="1" i="1">
                <a:latin typeface="Times New Roman" panose="02020603050405020304" charset="0"/>
                <a:ea typeface="宋体" panose="02010600030101010101" pitchFamily="2" charset="-122"/>
              </a:rPr>
              <a:t>m[4,5]</a:t>
            </a:r>
            <a:endParaRPr lang="en-US" altLang="zh-CN" sz="2800" b="1" i="1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707603" name="Text Box 19"/>
          <p:cNvSpPr txBox="1">
            <a:spLocks noChangeArrowheads="1"/>
          </p:cNvSpPr>
          <p:nvPr/>
        </p:nvSpPr>
        <p:spPr bwMode="auto">
          <a:xfrm>
            <a:off x="4755444" y="3846513"/>
            <a:ext cx="1152880" cy="523220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 b="1" i="1">
                <a:latin typeface="Times New Roman" panose="02020603050405020304" charset="0"/>
                <a:ea typeface="宋体" panose="02010600030101010101" pitchFamily="2" charset="-122"/>
              </a:rPr>
              <a:t>m[3,4]</a:t>
            </a:r>
            <a:endParaRPr lang="en-US" altLang="zh-CN" sz="2800" b="1" i="1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707604" name="Text Box 20"/>
          <p:cNvSpPr txBox="1">
            <a:spLocks noChangeArrowheads="1"/>
          </p:cNvSpPr>
          <p:nvPr/>
        </p:nvSpPr>
        <p:spPr bwMode="auto">
          <a:xfrm>
            <a:off x="3603978" y="3054351"/>
            <a:ext cx="1152880" cy="523220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 b="1" i="1">
                <a:latin typeface="Times New Roman" panose="02020603050405020304" charset="0"/>
                <a:ea typeface="宋体" panose="02010600030101010101" pitchFamily="2" charset="-122"/>
              </a:rPr>
              <a:t>m[2,3]</a:t>
            </a:r>
            <a:endParaRPr lang="en-US" altLang="zh-CN" sz="2800" b="1" i="1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707605" name="Text Box 21"/>
          <p:cNvSpPr txBox="1">
            <a:spLocks noChangeArrowheads="1"/>
          </p:cNvSpPr>
          <p:nvPr/>
        </p:nvSpPr>
        <p:spPr bwMode="auto">
          <a:xfrm>
            <a:off x="2516012" y="2335213"/>
            <a:ext cx="1024467" cy="519112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 b="1" i="1">
                <a:latin typeface="Times New Roman" panose="02020603050405020304" charset="0"/>
                <a:ea typeface="宋体" panose="02010600030101010101" pitchFamily="2" charset="-122"/>
              </a:rPr>
              <a:t>m[1,2]</a:t>
            </a:r>
            <a:endParaRPr lang="en-US" altLang="zh-CN" sz="2800" b="1" i="1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707606" name="Text Box 22"/>
          <p:cNvSpPr txBox="1">
            <a:spLocks noChangeArrowheads="1"/>
          </p:cNvSpPr>
          <p:nvPr/>
        </p:nvSpPr>
        <p:spPr bwMode="auto">
          <a:xfrm>
            <a:off x="3603978" y="2335213"/>
            <a:ext cx="1024467" cy="519112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 b="1" i="1">
                <a:latin typeface="Times New Roman" panose="02020603050405020304" charset="0"/>
                <a:ea typeface="宋体" panose="02010600030101010101" pitchFamily="2" charset="-122"/>
              </a:rPr>
              <a:t>m[1,3]</a:t>
            </a:r>
            <a:endParaRPr lang="en-US" altLang="zh-CN" sz="2800" b="1" i="1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707607" name="Text Box 23"/>
          <p:cNvSpPr txBox="1">
            <a:spLocks noChangeArrowheads="1"/>
          </p:cNvSpPr>
          <p:nvPr/>
        </p:nvSpPr>
        <p:spPr bwMode="auto">
          <a:xfrm>
            <a:off x="4755445" y="3040063"/>
            <a:ext cx="1024467" cy="519112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 b="1" i="1">
                <a:latin typeface="Times New Roman" panose="02020603050405020304" charset="0"/>
                <a:ea typeface="宋体" panose="02010600030101010101" pitchFamily="2" charset="-122"/>
              </a:rPr>
              <a:t>m[2,4]</a:t>
            </a:r>
            <a:endParaRPr lang="en-US" altLang="zh-CN" sz="2800" b="1" i="1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707608" name="Text Box 24"/>
          <p:cNvSpPr txBox="1">
            <a:spLocks noChangeArrowheads="1"/>
          </p:cNvSpPr>
          <p:nvPr/>
        </p:nvSpPr>
        <p:spPr bwMode="auto">
          <a:xfrm>
            <a:off x="5908323" y="3832226"/>
            <a:ext cx="1024467" cy="519113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 b="1" i="1">
                <a:latin typeface="Times New Roman" panose="02020603050405020304" charset="0"/>
                <a:ea typeface="宋体" panose="02010600030101010101" pitchFamily="2" charset="-122"/>
              </a:rPr>
              <a:t>m[3,5]</a:t>
            </a:r>
            <a:endParaRPr lang="en-US" altLang="zh-CN" sz="2800" b="1" i="1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707609" name="Text Box 25"/>
          <p:cNvSpPr txBox="1">
            <a:spLocks noChangeArrowheads="1"/>
          </p:cNvSpPr>
          <p:nvPr/>
        </p:nvSpPr>
        <p:spPr bwMode="auto">
          <a:xfrm>
            <a:off x="4755445" y="2335213"/>
            <a:ext cx="1024467" cy="519112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 b="1" i="1">
                <a:latin typeface="Times New Roman" panose="02020603050405020304" charset="0"/>
                <a:ea typeface="宋体" panose="02010600030101010101" pitchFamily="2" charset="-122"/>
              </a:rPr>
              <a:t>m[1,4]</a:t>
            </a:r>
            <a:endParaRPr lang="en-US" altLang="zh-CN" sz="2800" b="1" i="1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707610" name="Text Box 26"/>
          <p:cNvSpPr txBox="1">
            <a:spLocks noChangeArrowheads="1"/>
          </p:cNvSpPr>
          <p:nvPr/>
        </p:nvSpPr>
        <p:spPr bwMode="auto">
          <a:xfrm>
            <a:off x="5908323" y="3040063"/>
            <a:ext cx="1024467" cy="519112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 b="1" i="1">
                <a:latin typeface="Times New Roman" panose="02020603050405020304" charset="0"/>
                <a:ea typeface="宋体" panose="02010600030101010101" pitchFamily="2" charset="-122"/>
              </a:rPr>
              <a:t>m[2,5]</a:t>
            </a:r>
            <a:endParaRPr lang="en-US" altLang="zh-CN" sz="2800" b="1" i="1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707614" name="Line 30"/>
          <p:cNvSpPr>
            <a:spLocks noChangeShapeType="1"/>
          </p:cNvSpPr>
          <p:nvPr/>
        </p:nvSpPr>
        <p:spPr bwMode="auto">
          <a:xfrm>
            <a:off x="1627011" y="2205038"/>
            <a:ext cx="5633156" cy="3744912"/>
          </a:xfrm>
          <a:prstGeom prst="line">
            <a:avLst/>
          </a:prstGeom>
          <a:noFill/>
          <a:ln w="38100" cap="sq">
            <a:solidFill>
              <a:srgbClr val="FF0000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07615" name="Line 31"/>
          <p:cNvSpPr>
            <a:spLocks noChangeShapeType="1"/>
          </p:cNvSpPr>
          <p:nvPr/>
        </p:nvSpPr>
        <p:spPr bwMode="auto">
          <a:xfrm>
            <a:off x="2587978" y="2060575"/>
            <a:ext cx="4672189" cy="3168650"/>
          </a:xfrm>
          <a:prstGeom prst="line">
            <a:avLst/>
          </a:prstGeom>
          <a:noFill/>
          <a:ln w="38100" cap="sq">
            <a:solidFill>
              <a:srgbClr val="FF0000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07616" name="Line 32"/>
          <p:cNvSpPr>
            <a:spLocks noChangeShapeType="1"/>
          </p:cNvSpPr>
          <p:nvPr/>
        </p:nvSpPr>
        <p:spPr bwMode="auto">
          <a:xfrm>
            <a:off x="3739445" y="1989139"/>
            <a:ext cx="3520723" cy="2592387"/>
          </a:xfrm>
          <a:prstGeom prst="line">
            <a:avLst/>
          </a:prstGeom>
          <a:noFill/>
          <a:ln w="38100" cap="sq">
            <a:solidFill>
              <a:srgbClr val="FF0000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07617" name="Line 33"/>
          <p:cNvSpPr>
            <a:spLocks noChangeShapeType="1"/>
          </p:cNvSpPr>
          <p:nvPr/>
        </p:nvSpPr>
        <p:spPr bwMode="auto">
          <a:xfrm>
            <a:off x="4700412" y="1989139"/>
            <a:ext cx="2559756" cy="1800225"/>
          </a:xfrm>
          <a:prstGeom prst="line">
            <a:avLst/>
          </a:prstGeom>
          <a:noFill/>
          <a:ln w="38100" cap="sq">
            <a:solidFill>
              <a:srgbClr val="FF0000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07618" name="Line 34"/>
          <p:cNvSpPr>
            <a:spLocks noChangeShapeType="1"/>
          </p:cNvSpPr>
          <p:nvPr/>
        </p:nvSpPr>
        <p:spPr bwMode="auto">
          <a:xfrm>
            <a:off x="5851879" y="1989138"/>
            <a:ext cx="1408289" cy="1008062"/>
          </a:xfrm>
          <a:prstGeom prst="line">
            <a:avLst/>
          </a:prstGeom>
          <a:noFill/>
          <a:ln w="38100" cap="sq">
            <a:solidFill>
              <a:srgbClr val="0000FF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075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075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07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07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707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07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707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707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707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707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707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707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707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707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707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707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707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707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707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707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707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7591" grpId="0" animBg="1"/>
      <p:bldP spid="707593" grpId="0" animBg="1"/>
      <p:bldP spid="707595" grpId="0" animBg="1"/>
      <p:bldP spid="707597" grpId="0" animBg="1"/>
      <p:bldP spid="707599" grpId="0" animBg="1"/>
      <p:bldP spid="707601" grpId="0" animBg="1"/>
      <p:bldP spid="707602" grpId="0" animBg="1"/>
      <p:bldP spid="707603" grpId="0" animBg="1"/>
      <p:bldP spid="707604" grpId="0" animBg="1"/>
      <p:bldP spid="707605" grpId="0" animBg="1"/>
      <p:bldP spid="707606" grpId="0" animBg="1"/>
      <p:bldP spid="707607" grpId="0" animBg="1"/>
      <p:bldP spid="707608" grpId="0" animBg="1"/>
      <p:bldP spid="707609" grpId="0" animBg="1"/>
      <p:bldP spid="707610" grpId="0" animBg="1"/>
      <p:bldP spid="707614" grpId="0" animBg="1"/>
      <p:bldP spid="707615" grpId="0" animBg="1"/>
      <p:bldP spid="707616" grpId="0" animBg="1"/>
      <p:bldP spid="707617" grpId="0" animBg="1"/>
      <p:bldP spid="70761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8"/>
          <p:cNvSpPr>
            <a:spLocks noChangeArrowheads="1"/>
          </p:cNvSpPr>
          <p:nvPr/>
        </p:nvSpPr>
        <p:spPr bwMode="auto">
          <a:xfrm>
            <a:off x="1" y="1"/>
            <a:ext cx="1820333" cy="9810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endParaRPr lang="zh-CN" altLang="en-US">
              <a:latin typeface="Times New Roman" panose="02020603050405020304" charset="0"/>
              <a:ea typeface="+mn-ea"/>
              <a:cs typeface="Times New Roman" panose="02020603050405020304" charset="0"/>
            </a:endParaRPr>
          </a:p>
        </p:txBody>
      </p:sp>
      <p:sp>
        <p:nvSpPr>
          <p:cNvPr id="626695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260350"/>
            <a:ext cx="8382000" cy="6172200"/>
          </a:xfrm>
          <a:solidFill>
            <a:srgbClr val="FFFFFF"/>
          </a:solidFill>
          <a:ln>
            <a:solidFill>
              <a:srgbClr val="0066FF"/>
            </a:solidFill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eaLnBrk="1" hangingPunct="1">
              <a:lnSpc>
                <a:spcPct val="85000"/>
              </a:lnSpc>
              <a:buFontTx/>
              <a:buNone/>
              <a:defRPr/>
            </a:pPr>
            <a:r>
              <a:rPr lang="en-US" altLang="zh-CN" b="1" dirty="0">
                <a:latin typeface="Times New Roman" panose="02020603050405020304" charset="0"/>
                <a:cs typeface="Times New Roman" panose="02020603050405020304" charset="0"/>
              </a:rPr>
              <a:t>Matrix-Chain-Order(</a:t>
            </a:r>
            <a:r>
              <a:rPr lang="en-US" altLang="zh-CN" b="1" i="1" dirty="0">
                <a:latin typeface="Times New Roman" panose="02020603050405020304" charset="0"/>
                <a:cs typeface="Times New Roman" panose="02020603050405020304" charset="0"/>
              </a:rPr>
              <a:t>p</a:t>
            </a:r>
            <a:r>
              <a:rPr lang="en-US" altLang="zh-CN" b="1" dirty="0">
                <a:latin typeface="Times New Roman" panose="02020603050405020304" charset="0"/>
                <a:cs typeface="Times New Roman" panose="02020603050405020304" charset="0"/>
              </a:rPr>
              <a:t>)</a:t>
            </a:r>
            <a:endParaRPr lang="en-US" altLang="zh-CN" b="1" dirty="0">
              <a:latin typeface="Times New Roman" panose="02020603050405020304" charset="0"/>
              <a:cs typeface="Times New Roman" panose="02020603050405020304" charset="0"/>
            </a:endParaRPr>
          </a:p>
          <a:p>
            <a:pPr eaLnBrk="1" hangingPunct="1">
              <a:lnSpc>
                <a:spcPct val="85000"/>
              </a:lnSpc>
              <a:buFontTx/>
              <a:buNone/>
              <a:defRPr/>
            </a:pPr>
            <a:r>
              <a:rPr lang="en-US" altLang="zh-CN" b="1" i="1" dirty="0">
                <a:latin typeface="Times New Roman" panose="02020603050405020304" charset="0"/>
                <a:cs typeface="Times New Roman" panose="02020603050405020304" charset="0"/>
              </a:rPr>
              <a:t>n</a:t>
            </a:r>
            <a:r>
              <a:rPr lang="en-US" altLang="zh-CN" b="1" dirty="0">
                <a:latin typeface="Times New Roman" panose="02020603050405020304" charset="0"/>
                <a:cs typeface="Times New Roman" panose="02020603050405020304" charset="0"/>
              </a:rPr>
              <a:t>=length(</a:t>
            </a:r>
            <a:r>
              <a:rPr lang="en-US" altLang="zh-CN" b="1" i="1" dirty="0">
                <a:latin typeface="Times New Roman" panose="02020603050405020304" charset="0"/>
                <a:cs typeface="Times New Roman" panose="02020603050405020304" charset="0"/>
              </a:rPr>
              <a:t>p</a:t>
            </a:r>
            <a:r>
              <a:rPr lang="en-US" altLang="zh-CN" b="1" dirty="0">
                <a:latin typeface="Times New Roman" panose="02020603050405020304" charset="0"/>
                <a:cs typeface="Times New Roman" panose="02020603050405020304" charset="0"/>
              </a:rPr>
              <a:t>)-1；</a:t>
            </a:r>
            <a:endParaRPr lang="en-US" altLang="zh-CN" b="1" dirty="0">
              <a:latin typeface="Times New Roman" panose="02020603050405020304" charset="0"/>
              <a:cs typeface="Times New Roman" panose="02020603050405020304" charset="0"/>
            </a:endParaRPr>
          </a:p>
          <a:p>
            <a:pPr eaLnBrk="1" hangingPunct="1">
              <a:lnSpc>
                <a:spcPct val="85000"/>
              </a:lnSpc>
              <a:buFontTx/>
              <a:buNone/>
              <a:defRPr/>
            </a:pPr>
            <a:r>
              <a:rPr lang="en-US" altLang="zh-CN" b="1" dirty="0">
                <a:latin typeface="Times New Roman" panose="02020603050405020304" charset="0"/>
                <a:cs typeface="Times New Roman" panose="02020603050405020304" charset="0"/>
              </a:rPr>
              <a:t>FOR  </a:t>
            </a:r>
            <a:r>
              <a:rPr lang="en-US" altLang="zh-CN" b="1" i="1" dirty="0" err="1"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lang="en-US" altLang="zh-CN" b="1" i="1" dirty="0">
                <a:latin typeface="Times New Roman" panose="02020603050405020304" charset="0"/>
                <a:cs typeface="Times New Roman" panose="02020603050405020304" charset="0"/>
              </a:rPr>
              <a:t>=1</a:t>
            </a:r>
            <a:r>
              <a:rPr lang="en-US" altLang="zh-CN" b="1" dirty="0">
                <a:latin typeface="Times New Roman" panose="02020603050405020304" charset="0"/>
                <a:cs typeface="Times New Roman" panose="02020603050405020304" charset="0"/>
              </a:rPr>
              <a:t>  TO  </a:t>
            </a:r>
            <a:r>
              <a:rPr lang="en-US" altLang="zh-CN" b="1" i="1" dirty="0">
                <a:latin typeface="Times New Roman" panose="02020603050405020304" charset="0"/>
                <a:cs typeface="Times New Roman" panose="02020603050405020304" charset="0"/>
              </a:rPr>
              <a:t>n</a:t>
            </a:r>
            <a:r>
              <a:rPr lang="en-US" altLang="zh-CN" b="1" dirty="0">
                <a:latin typeface="Times New Roman" panose="02020603050405020304" charset="0"/>
                <a:cs typeface="Times New Roman" panose="02020603050405020304" charset="0"/>
              </a:rPr>
              <a:t>  DO</a:t>
            </a:r>
            <a:endParaRPr lang="en-US" altLang="zh-CN" b="1" dirty="0">
              <a:latin typeface="Times New Roman" panose="02020603050405020304" charset="0"/>
              <a:cs typeface="Times New Roman" panose="02020603050405020304" charset="0"/>
            </a:endParaRPr>
          </a:p>
          <a:p>
            <a:pPr eaLnBrk="1" hangingPunct="1">
              <a:lnSpc>
                <a:spcPct val="85000"/>
              </a:lnSpc>
              <a:buFontTx/>
              <a:buNone/>
              <a:defRPr/>
            </a:pPr>
            <a:r>
              <a:rPr lang="en-US" altLang="zh-CN" b="1" dirty="0">
                <a:latin typeface="Times New Roman" panose="02020603050405020304" charset="0"/>
                <a:cs typeface="Times New Roman" panose="02020603050405020304" charset="0"/>
              </a:rPr>
              <a:t>       </a:t>
            </a:r>
            <a:r>
              <a:rPr lang="en-US" altLang="zh-CN" b="1" i="1" dirty="0">
                <a:latin typeface="Times New Roman" panose="02020603050405020304" charset="0"/>
                <a:cs typeface="Times New Roman" panose="02020603050405020304" charset="0"/>
              </a:rPr>
              <a:t>m[</a:t>
            </a:r>
            <a:r>
              <a:rPr lang="en-US" altLang="zh-CN" b="1" i="1" dirty="0" err="1"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lang="en-US" altLang="zh-CN" b="1" i="1" dirty="0">
                <a:latin typeface="Times New Roman" panose="02020603050405020304" charset="0"/>
                <a:cs typeface="Times New Roman" panose="02020603050405020304" charset="0"/>
              </a:rPr>
              <a:t>, </a:t>
            </a:r>
            <a:r>
              <a:rPr lang="en-US" altLang="zh-CN" b="1" i="1" dirty="0" err="1"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lang="en-US" altLang="zh-CN" b="1" i="1" dirty="0">
                <a:latin typeface="Times New Roman" panose="02020603050405020304" charset="0"/>
                <a:cs typeface="Times New Roman" panose="02020603050405020304" charset="0"/>
              </a:rPr>
              <a:t>]=0</a:t>
            </a:r>
            <a:r>
              <a:rPr lang="en-US" altLang="zh-CN" b="1" dirty="0">
                <a:latin typeface="Times New Roman" panose="02020603050405020304" charset="0"/>
                <a:cs typeface="Times New Roman" panose="02020603050405020304" charset="0"/>
              </a:rPr>
              <a:t>;</a:t>
            </a:r>
            <a:endParaRPr lang="en-US" altLang="zh-CN" b="1" dirty="0">
              <a:latin typeface="Times New Roman" panose="02020603050405020304" charset="0"/>
              <a:cs typeface="Times New Roman" panose="02020603050405020304" charset="0"/>
            </a:endParaRPr>
          </a:p>
          <a:p>
            <a:pPr eaLnBrk="1" hangingPunct="1">
              <a:lnSpc>
                <a:spcPct val="85000"/>
              </a:lnSpc>
              <a:buFontTx/>
              <a:buNone/>
              <a:defRPr/>
            </a:pPr>
            <a:r>
              <a:rPr lang="en-US" altLang="zh-CN" b="1" dirty="0">
                <a:latin typeface="Times New Roman" panose="02020603050405020304" charset="0"/>
                <a:cs typeface="Times New Roman" panose="02020603050405020304" charset="0"/>
              </a:rPr>
              <a:t>FOR  </a:t>
            </a:r>
            <a:r>
              <a:rPr lang="en-US" altLang="zh-CN" b="1" i="1" dirty="0">
                <a:latin typeface="Times New Roman" panose="02020603050405020304" charset="0"/>
                <a:cs typeface="Times New Roman" panose="02020603050405020304" charset="0"/>
              </a:rPr>
              <a:t>l=2</a:t>
            </a:r>
            <a:r>
              <a:rPr lang="en-US" altLang="zh-CN" b="1" dirty="0">
                <a:latin typeface="Times New Roman" panose="02020603050405020304" charset="0"/>
                <a:cs typeface="Times New Roman" panose="02020603050405020304" charset="0"/>
              </a:rPr>
              <a:t>  TO  </a:t>
            </a:r>
            <a:r>
              <a:rPr lang="en-US" altLang="zh-CN" b="1" i="1" dirty="0">
                <a:latin typeface="Times New Roman" panose="02020603050405020304" charset="0"/>
                <a:cs typeface="Times New Roman" panose="02020603050405020304" charset="0"/>
              </a:rPr>
              <a:t>n</a:t>
            </a:r>
            <a:r>
              <a:rPr lang="en-US" altLang="zh-CN" b="1" dirty="0">
                <a:latin typeface="Times New Roman" panose="02020603050405020304" charset="0"/>
                <a:cs typeface="Times New Roman" panose="02020603050405020304" charset="0"/>
              </a:rPr>
              <a:t>  DO 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/* 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计算地</a:t>
            </a:r>
            <a:r>
              <a:rPr lang="en-US" altLang="zh-CN" b="1" i="1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l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对角线 *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/</a:t>
            </a:r>
            <a:endParaRPr lang="en-US" altLang="zh-CN" b="1" dirty="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eaLnBrk="1" hangingPunct="1">
              <a:lnSpc>
                <a:spcPct val="85000"/>
              </a:lnSpc>
              <a:buFontTx/>
              <a:buNone/>
              <a:defRPr/>
            </a:pPr>
            <a:r>
              <a:rPr lang="en-US" altLang="zh-CN" b="1" dirty="0">
                <a:latin typeface="Times New Roman" panose="02020603050405020304" charset="0"/>
                <a:cs typeface="Times New Roman" panose="02020603050405020304" charset="0"/>
              </a:rPr>
              <a:t>       FOR  </a:t>
            </a:r>
            <a:r>
              <a:rPr lang="en-US" altLang="zh-CN" b="1" i="1" dirty="0" err="1"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lang="en-US" altLang="zh-CN" b="1" i="1" dirty="0">
                <a:latin typeface="Times New Roman" panose="02020603050405020304" charset="0"/>
                <a:cs typeface="Times New Roman" panose="02020603050405020304" charset="0"/>
              </a:rPr>
              <a:t>=1</a:t>
            </a:r>
            <a:r>
              <a:rPr lang="en-US" altLang="zh-CN" b="1" dirty="0">
                <a:latin typeface="Times New Roman" panose="02020603050405020304" charset="0"/>
                <a:cs typeface="Times New Roman" panose="02020603050405020304" charset="0"/>
              </a:rPr>
              <a:t>  TO  </a:t>
            </a:r>
            <a:r>
              <a:rPr lang="en-US" altLang="zh-CN" b="1" i="1" dirty="0">
                <a:latin typeface="Times New Roman" panose="02020603050405020304" charset="0"/>
                <a:cs typeface="Times New Roman" panose="02020603050405020304" charset="0"/>
              </a:rPr>
              <a:t>n-l+1</a:t>
            </a:r>
            <a:r>
              <a:rPr lang="en-US" altLang="zh-CN" b="1" dirty="0">
                <a:latin typeface="Times New Roman" panose="02020603050405020304" charset="0"/>
                <a:cs typeface="Times New Roman" panose="02020603050405020304" charset="0"/>
              </a:rPr>
              <a:t>  DO</a:t>
            </a:r>
            <a:endParaRPr lang="en-US" altLang="zh-CN" b="1" dirty="0">
              <a:latin typeface="Times New Roman" panose="02020603050405020304" charset="0"/>
              <a:cs typeface="Times New Roman" panose="02020603050405020304" charset="0"/>
            </a:endParaRPr>
          </a:p>
          <a:p>
            <a:pPr eaLnBrk="1" hangingPunct="1">
              <a:lnSpc>
                <a:spcPct val="85000"/>
              </a:lnSpc>
              <a:buFontTx/>
              <a:buNone/>
              <a:defRPr/>
            </a:pPr>
            <a:r>
              <a:rPr lang="en-US" altLang="zh-CN" b="1" dirty="0">
                <a:latin typeface="Times New Roman" panose="02020603050405020304" charset="0"/>
                <a:cs typeface="Times New Roman" panose="02020603050405020304" charset="0"/>
              </a:rPr>
              <a:t>               </a:t>
            </a:r>
            <a:r>
              <a:rPr lang="en-US" altLang="zh-CN" b="1" i="1" dirty="0">
                <a:latin typeface="Times New Roman" panose="02020603050405020304" charset="0"/>
                <a:cs typeface="Times New Roman" panose="02020603050405020304" charset="0"/>
              </a:rPr>
              <a:t>j=i+l-1</a:t>
            </a:r>
            <a:r>
              <a:rPr lang="en-US" altLang="zh-CN" b="1" dirty="0">
                <a:latin typeface="Times New Roman" panose="02020603050405020304" charset="0"/>
                <a:cs typeface="Times New Roman" panose="02020603050405020304" charset="0"/>
              </a:rPr>
              <a:t>;</a:t>
            </a:r>
            <a:endParaRPr lang="en-US" altLang="zh-CN" b="1" dirty="0">
              <a:latin typeface="Times New Roman" panose="02020603050405020304" charset="0"/>
              <a:cs typeface="Times New Roman" panose="02020603050405020304" charset="0"/>
            </a:endParaRPr>
          </a:p>
          <a:p>
            <a:pPr eaLnBrk="1" hangingPunct="1">
              <a:lnSpc>
                <a:spcPct val="85000"/>
              </a:lnSpc>
              <a:buFontTx/>
              <a:buNone/>
              <a:defRPr/>
            </a:pPr>
            <a:r>
              <a:rPr lang="en-US" altLang="zh-CN" b="1" dirty="0">
                <a:latin typeface="Times New Roman" panose="02020603050405020304" charset="0"/>
                <a:cs typeface="Times New Roman" panose="02020603050405020304" charset="0"/>
              </a:rPr>
              <a:t>              </a:t>
            </a:r>
            <a:r>
              <a:rPr lang="en-US" altLang="zh-CN" b="1" i="1" dirty="0">
                <a:latin typeface="Times New Roman" panose="02020603050405020304" charset="0"/>
                <a:cs typeface="Times New Roman" panose="02020603050405020304" charset="0"/>
              </a:rPr>
              <a:t>m[</a:t>
            </a:r>
            <a:r>
              <a:rPr lang="en-US" altLang="zh-CN" b="1" i="1" dirty="0" err="1"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lang="en-US" altLang="zh-CN" b="1" i="1" dirty="0">
                <a:latin typeface="Times New Roman" panose="02020603050405020304" charset="0"/>
                <a:cs typeface="Times New Roman" panose="02020603050405020304" charset="0"/>
              </a:rPr>
              <a:t>, j]=∞;</a:t>
            </a:r>
            <a:r>
              <a:rPr lang="en-US" altLang="zh-CN" b="1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endParaRPr lang="en-US" altLang="zh-CN" b="1" dirty="0">
              <a:latin typeface="Times New Roman" panose="02020603050405020304" charset="0"/>
              <a:cs typeface="Times New Roman" panose="02020603050405020304" charset="0"/>
            </a:endParaRPr>
          </a:p>
          <a:p>
            <a:pPr eaLnBrk="1" hangingPunct="1">
              <a:lnSpc>
                <a:spcPct val="85000"/>
              </a:lnSpc>
              <a:buFontTx/>
              <a:buNone/>
              <a:defRPr/>
            </a:pPr>
            <a:r>
              <a:rPr lang="en-US" altLang="zh-CN" b="1" dirty="0">
                <a:latin typeface="Times New Roman" panose="02020603050405020304" charset="0"/>
                <a:cs typeface="Times New Roman" panose="02020603050405020304" charset="0"/>
              </a:rPr>
              <a:t>              FOR  </a:t>
            </a:r>
            <a:r>
              <a:rPr lang="en-US" altLang="zh-CN" b="1" i="1" dirty="0" err="1">
                <a:latin typeface="Times New Roman" panose="02020603050405020304" charset="0"/>
                <a:cs typeface="Times New Roman" panose="02020603050405020304" charset="0"/>
              </a:rPr>
              <a:t>k</a:t>
            </a:r>
            <a:r>
              <a:rPr lang="en-US" altLang="zh-CN" b="1" i="1" dirty="0" err="1"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</a:t>
            </a:r>
            <a:r>
              <a:rPr lang="en-US" altLang="zh-CN" b="1" i="1" dirty="0" err="1"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lang="en-US" altLang="zh-CN" b="1" dirty="0">
                <a:latin typeface="Times New Roman" panose="02020603050405020304" charset="0"/>
                <a:cs typeface="Times New Roman" panose="02020603050405020304" charset="0"/>
              </a:rPr>
              <a:t>  To  </a:t>
            </a:r>
            <a:r>
              <a:rPr lang="en-US" altLang="zh-CN" b="1" i="1" dirty="0">
                <a:latin typeface="Times New Roman" panose="02020603050405020304" charset="0"/>
                <a:cs typeface="Times New Roman" panose="02020603050405020304" charset="0"/>
              </a:rPr>
              <a:t>j-1</a:t>
            </a:r>
            <a:r>
              <a:rPr lang="en-US" altLang="zh-CN" b="1" dirty="0">
                <a:latin typeface="Times New Roman" panose="02020603050405020304" charset="0"/>
                <a:cs typeface="Times New Roman" panose="02020603050405020304" charset="0"/>
              </a:rPr>
              <a:t>  DO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/* 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计算</a:t>
            </a:r>
            <a:r>
              <a:rPr lang="en-US" altLang="zh-CN" b="1" i="1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m[</a:t>
            </a:r>
            <a:r>
              <a:rPr lang="en-US" altLang="zh-CN" b="1" i="1" dirty="0" err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i,j</a:t>
            </a:r>
            <a:r>
              <a:rPr lang="en-US" altLang="zh-CN" b="1" i="1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]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*/</a:t>
            </a:r>
            <a:endParaRPr lang="zh-CN" altLang="en-US" b="1" dirty="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eaLnBrk="1" hangingPunct="1">
              <a:lnSpc>
                <a:spcPct val="85000"/>
              </a:lnSpc>
              <a:buFontTx/>
              <a:buNone/>
              <a:defRPr/>
            </a:pPr>
            <a:r>
              <a:rPr lang="en-US" altLang="zh-CN" b="1" dirty="0">
                <a:latin typeface="Times New Roman" panose="02020603050405020304" charset="0"/>
                <a:cs typeface="Times New Roman" panose="02020603050405020304" charset="0"/>
              </a:rPr>
              <a:t>                     </a:t>
            </a:r>
            <a:r>
              <a:rPr lang="en-US" altLang="zh-CN" b="1" i="1" dirty="0">
                <a:latin typeface="Times New Roman" panose="02020603050405020304" charset="0"/>
                <a:cs typeface="Times New Roman" panose="02020603050405020304" charset="0"/>
              </a:rPr>
              <a:t>q=m[</a:t>
            </a:r>
            <a:r>
              <a:rPr lang="en-US" altLang="zh-CN" b="1" i="1" dirty="0" err="1"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lang="en-US" altLang="zh-CN" b="1" i="1" dirty="0">
                <a:latin typeface="Times New Roman" panose="02020603050405020304" charset="0"/>
                <a:cs typeface="Times New Roman" panose="02020603050405020304" charset="0"/>
              </a:rPr>
              <a:t>, k]+m[k+1, j]+p</a:t>
            </a:r>
            <a:r>
              <a:rPr lang="en-US" altLang="zh-CN" b="1" i="1" baseline="-25000" dirty="0">
                <a:latin typeface="Times New Roman" panose="02020603050405020304" charset="0"/>
                <a:cs typeface="Times New Roman" panose="02020603050405020304" charset="0"/>
              </a:rPr>
              <a:t>i-1</a:t>
            </a:r>
            <a:r>
              <a:rPr lang="en-US" altLang="zh-CN" b="1" i="1" dirty="0">
                <a:latin typeface="Times New Roman" panose="02020603050405020304" charset="0"/>
                <a:cs typeface="Times New Roman" panose="02020603050405020304" charset="0"/>
              </a:rPr>
              <a:t>p</a:t>
            </a:r>
            <a:r>
              <a:rPr lang="en-US" altLang="zh-CN" b="1" i="1" baseline="-25000" dirty="0">
                <a:latin typeface="Times New Roman" panose="02020603050405020304" charset="0"/>
                <a:cs typeface="Times New Roman" panose="02020603050405020304" charset="0"/>
              </a:rPr>
              <a:t>k</a:t>
            </a:r>
            <a:r>
              <a:rPr lang="en-US" altLang="zh-CN" b="1" i="1" dirty="0">
                <a:latin typeface="Times New Roman" panose="02020603050405020304" charset="0"/>
                <a:cs typeface="Times New Roman" panose="02020603050405020304" charset="0"/>
              </a:rPr>
              <a:t>p</a:t>
            </a:r>
            <a:r>
              <a:rPr lang="en-US" altLang="zh-CN" b="1" i="1" baseline="-25000" dirty="0">
                <a:latin typeface="Times New Roman" panose="02020603050405020304" charset="0"/>
                <a:cs typeface="Times New Roman" panose="02020603050405020304" charset="0"/>
              </a:rPr>
              <a:t>j</a:t>
            </a:r>
            <a:endParaRPr lang="en-US" altLang="zh-CN" b="1" i="1" baseline="-250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eaLnBrk="1" hangingPunct="1">
              <a:lnSpc>
                <a:spcPct val="85000"/>
              </a:lnSpc>
              <a:buFontTx/>
              <a:buNone/>
              <a:defRPr/>
            </a:pPr>
            <a:r>
              <a:rPr lang="en-US" altLang="zh-CN" b="1" dirty="0">
                <a:latin typeface="Times New Roman" panose="02020603050405020304" charset="0"/>
                <a:cs typeface="Times New Roman" panose="02020603050405020304" charset="0"/>
              </a:rPr>
              <a:t>                     IF  </a:t>
            </a:r>
            <a:r>
              <a:rPr lang="en-US" altLang="zh-CN" b="1" i="1" dirty="0">
                <a:latin typeface="Times New Roman" panose="02020603050405020304" charset="0"/>
                <a:cs typeface="Times New Roman" panose="02020603050405020304" charset="0"/>
              </a:rPr>
              <a:t>q&lt;m[</a:t>
            </a:r>
            <a:r>
              <a:rPr lang="en-US" altLang="zh-CN" b="1" i="1" dirty="0" err="1"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lang="en-US" altLang="zh-CN" b="1" i="1" dirty="0">
                <a:latin typeface="Times New Roman" panose="02020603050405020304" charset="0"/>
                <a:cs typeface="Times New Roman" panose="02020603050405020304" charset="0"/>
              </a:rPr>
              <a:t>, j] </a:t>
            </a:r>
            <a:r>
              <a:rPr lang="en-US" altLang="zh-CN" b="1" dirty="0">
                <a:latin typeface="Times New Roman" panose="02020603050405020304" charset="0"/>
                <a:cs typeface="Times New Roman" panose="02020603050405020304" charset="0"/>
              </a:rPr>
              <a:t> THEN  </a:t>
            </a:r>
            <a:r>
              <a:rPr lang="en-US" altLang="zh-CN" b="1" i="1" dirty="0">
                <a:latin typeface="Times New Roman" panose="02020603050405020304" charset="0"/>
                <a:cs typeface="Times New Roman" panose="02020603050405020304" charset="0"/>
              </a:rPr>
              <a:t>m[</a:t>
            </a:r>
            <a:r>
              <a:rPr lang="en-US" altLang="zh-CN" b="1" i="1" dirty="0" err="1">
                <a:latin typeface="Times New Roman" panose="02020603050405020304" charset="0"/>
                <a:cs typeface="Times New Roman" panose="02020603050405020304" charset="0"/>
              </a:rPr>
              <a:t>i,j</a:t>
            </a:r>
            <a:r>
              <a:rPr lang="en-US" altLang="zh-CN" b="1" i="1" dirty="0">
                <a:latin typeface="Times New Roman" panose="02020603050405020304" charset="0"/>
                <a:cs typeface="Times New Roman" panose="02020603050405020304" charset="0"/>
              </a:rPr>
              <a:t>]=q</a:t>
            </a:r>
            <a:r>
              <a:rPr lang="en-US" altLang="zh-CN" b="1" dirty="0">
                <a:latin typeface="Times New Roman" panose="02020603050405020304" charset="0"/>
                <a:cs typeface="Times New Roman" panose="02020603050405020304" charset="0"/>
              </a:rPr>
              <a:t>; </a:t>
            </a:r>
            <a:endParaRPr lang="en-US" altLang="zh-CN" b="1" dirty="0">
              <a:latin typeface="Times New Roman" panose="02020603050405020304" charset="0"/>
              <a:cs typeface="Times New Roman" panose="02020603050405020304" charset="0"/>
            </a:endParaRPr>
          </a:p>
          <a:p>
            <a:pPr eaLnBrk="1" hangingPunct="1">
              <a:lnSpc>
                <a:spcPct val="85000"/>
              </a:lnSpc>
              <a:buFontTx/>
              <a:buNone/>
              <a:defRPr/>
            </a:pPr>
            <a:r>
              <a:rPr lang="en-US" altLang="zh-CN" b="1" dirty="0">
                <a:latin typeface="Times New Roman" panose="02020603050405020304" charset="0"/>
                <a:cs typeface="Times New Roman" panose="02020603050405020304" charset="0"/>
              </a:rPr>
              <a:t>Return </a:t>
            </a:r>
            <a:r>
              <a:rPr lang="en-US" altLang="zh-CN" b="1" i="1" dirty="0">
                <a:latin typeface="Times New Roman" panose="02020603050405020304" charset="0"/>
                <a:cs typeface="Times New Roman" panose="02020603050405020304" charset="0"/>
              </a:rPr>
              <a:t>m</a:t>
            </a:r>
            <a:r>
              <a:rPr lang="en-US" altLang="zh-CN" b="1" dirty="0">
                <a:latin typeface="Times New Roman" panose="02020603050405020304" charset="0"/>
                <a:cs typeface="Times New Roman" panose="02020603050405020304" charset="0"/>
              </a:rPr>
              <a:t>.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endParaRPr lang="zh-CN" altLang="en-US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507" name="Rectangle 3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1143000" y="1447800"/>
            <a:ext cx="6913033" cy="5181600"/>
          </a:xfrm>
          <a:solidFill>
            <a:srgbClr val="FFFFFF"/>
          </a:solidFill>
          <a:ln>
            <a:solidFill>
              <a:srgbClr val="0066FF"/>
            </a:solidFill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algn="just" eaLnBrk="1" hangingPunct="1">
              <a:lnSpc>
                <a:spcPct val="75000"/>
              </a:lnSpc>
              <a:buFontTx/>
              <a:buNone/>
              <a:defRPr/>
            </a:pP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Matrix-Chain-Order(</a:t>
            </a:r>
            <a:r>
              <a:rPr lang="en-US" altLang="zh-CN" sz="2800" b="1" i="1" dirty="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p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)</a:t>
            </a:r>
            <a:endParaRPr lang="en-US" altLang="zh-CN" sz="2800" b="1" dirty="0">
              <a:solidFill>
                <a:schemeClr val="tx2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just" eaLnBrk="1" hangingPunct="1">
              <a:lnSpc>
                <a:spcPct val="75000"/>
              </a:lnSpc>
              <a:buFontTx/>
              <a:buNone/>
              <a:defRPr/>
            </a:pPr>
            <a:r>
              <a:rPr lang="en-US" altLang="zh-CN" sz="2800" b="1" i="1" dirty="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n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=length(</a:t>
            </a:r>
            <a:r>
              <a:rPr lang="en-US" altLang="zh-CN" sz="2800" b="1" i="1" dirty="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p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)-1；</a:t>
            </a:r>
            <a:endParaRPr lang="en-US" altLang="zh-CN" sz="2800" b="1" dirty="0">
              <a:solidFill>
                <a:schemeClr val="tx2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just" eaLnBrk="1" hangingPunct="1">
              <a:lnSpc>
                <a:spcPct val="75000"/>
              </a:lnSpc>
              <a:buFontTx/>
              <a:buNone/>
              <a:defRPr/>
            </a:pP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FOR  </a:t>
            </a:r>
            <a:r>
              <a:rPr lang="en-US" altLang="zh-CN" sz="2800" b="1" i="1" dirty="0" err="1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lang="en-US" altLang="zh-CN" sz="2800" b="1" i="1" dirty="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=1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  TO  </a:t>
            </a:r>
            <a:r>
              <a:rPr lang="en-US" altLang="zh-CN" sz="2800" b="1" i="1" dirty="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n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  DO</a:t>
            </a:r>
            <a:endParaRPr lang="en-US" altLang="zh-CN" sz="2800" b="1" dirty="0">
              <a:solidFill>
                <a:schemeClr val="tx2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just" eaLnBrk="1" hangingPunct="1">
              <a:lnSpc>
                <a:spcPct val="75000"/>
              </a:lnSpc>
              <a:buFontTx/>
              <a:buNone/>
              <a:defRPr/>
            </a:pP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         </a:t>
            </a:r>
            <a:r>
              <a:rPr lang="en-US" altLang="zh-CN" sz="2800" b="1" i="1" dirty="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m[</a:t>
            </a:r>
            <a:r>
              <a:rPr lang="en-US" altLang="zh-CN" sz="2800" b="1" i="1" dirty="0" err="1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lang="en-US" altLang="zh-CN" sz="2800" b="1" i="1" dirty="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, </a:t>
            </a:r>
            <a:r>
              <a:rPr lang="en-US" altLang="zh-CN" sz="2800" b="1" i="1" dirty="0" err="1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lang="en-US" altLang="zh-CN" sz="2800" b="1" i="1" dirty="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]=0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;</a:t>
            </a:r>
            <a:endParaRPr lang="en-US" altLang="zh-CN" sz="2800" b="1" dirty="0">
              <a:solidFill>
                <a:schemeClr val="tx2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just" eaLnBrk="1" hangingPunct="1">
              <a:lnSpc>
                <a:spcPct val="75000"/>
              </a:lnSpc>
              <a:buFontTx/>
              <a:buNone/>
              <a:defRPr/>
            </a:pP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FOR  </a:t>
            </a:r>
            <a:r>
              <a:rPr lang="en-US" altLang="zh-CN" sz="2800" b="1" i="1" dirty="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l=2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  TO  </a:t>
            </a:r>
            <a:r>
              <a:rPr lang="en-US" altLang="zh-CN" sz="2800" b="1" i="1" dirty="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n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  DO</a:t>
            </a:r>
            <a:endParaRPr lang="en-US" altLang="zh-CN" sz="2800" b="1" dirty="0">
              <a:solidFill>
                <a:schemeClr val="tx2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just" eaLnBrk="1" hangingPunct="1">
              <a:lnSpc>
                <a:spcPct val="75000"/>
              </a:lnSpc>
              <a:buFontTx/>
              <a:buNone/>
              <a:defRPr/>
            </a:pP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        FOR  </a:t>
            </a:r>
            <a:r>
              <a:rPr lang="en-US" altLang="zh-CN" sz="2800" b="1" i="1" dirty="0" err="1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lang="en-US" altLang="zh-CN" sz="2800" b="1" i="1" dirty="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=1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  TO  </a:t>
            </a:r>
            <a:r>
              <a:rPr lang="en-US" altLang="zh-CN" sz="2800" b="1" i="1" dirty="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n-l+1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  DO</a:t>
            </a:r>
            <a:endParaRPr lang="en-US" altLang="zh-CN" sz="2800" b="1" dirty="0">
              <a:solidFill>
                <a:schemeClr val="tx2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just" eaLnBrk="1" hangingPunct="1">
              <a:lnSpc>
                <a:spcPct val="75000"/>
              </a:lnSpc>
              <a:buFontTx/>
              <a:buNone/>
              <a:defRPr/>
            </a:pP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               </a:t>
            </a:r>
            <a:r>
              <a:rPr lang="en-US" altLang="zh-CN" sz="2800" b="1" i="1" dirty="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j=i+l-1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;</a:t>
            </a:r>
            <a:endParaRPr lang="en-US" altLang="zh-CN" sz="2800" b="1" dirty="0">
              <a:solidFill>
                <a:schemeClr val="tx2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just" eaLnBrk="1" hangingPunct="1">
              <a:lnSpc>
                <a:spcPct val="75000"/>
              </a:lnSpc>
              <a:buFontTx/>
              <a:buNone/>
              <a:defRPr/>
            </a:pP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              </a:t>
            </a:r>
            <a:r>
              <a:rPr lang="en-US" altLang="zh-CN" sz="2800" b="1" i="1" dirty="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m[</a:t>
            </a:r>
            <a:r>
              <a:rPr lang="en-US" altLang="zh-CN" sz="2800" b="1" i="1" dirty="0" err="1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lang="en-US" altLang="zh-CN" sz="2800" b="1" i="1" dirty="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, j]=∞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; </a:t>
            </a:r>
            <a:endParaRPr lang="en-US" altLang="zh-CN" sz="2800" b="1" dirty="0">
              <a:solidFill>
                <a:schemeClr val="tx2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just" eaLnBrk="1" hangingPunct="1">
              <a:lnSpc>
                <a:spcPct val="75000"/>
              </a:lnSpc>
              <a:buFontTx/>
              <a:buNone/>
              <a:defRPr/>
            </a:pP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              FOR  </a:t>
            </a:r>
            <a:r>
              <a:rPr lang="en-US" altLang="zh-CN" sz="2800" b="1" i="1" dirty="0" err="1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k</a:t>
            </a:r>
            <a:r>
              <a:rPr lang="en-US" altLang="zh-CN" sz="2800" b="1" i="1" dirty="0" err="1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</a:t>
            </a:r>
            <a:r>
              <a:rPr lang="en-US" altLang="zh-CN" sz="2800" b="1" i="1" dirty="0" err="1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  To  </a:t>
            </a:r>
            <a:r>
              <a:rPr lang="en-US" altLang="zh-CN" sz="2800" b="1" i="1" dirty="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j-1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  DO</a:t>
            </a:r>
            <a:endParaRPr lang="en-US" altLang="zh-CN" sz="2800" b="1" dirty="0">
              <a:solidFill>
                <a:schemeClr val="tx2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just" eaLnBrk="1" hangingPunct="1">
              <a:lnSpc>
                <a:spcPct val="75000"/>
              </a:lnSpc>
              <a:buFontTx/>
              <a:buNone/>
              <a:defRPr/>
            </a:pP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                    </a:t>
            </a:r>
            <a:r>
              <a:rPr lang="en-US" altLang="zh-CN" sz="2800" b="1" i="1" dirty="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q 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= </a:t>
            </a:r>
            <a:r>
              <a:rPr lang="en-US" altLang="zh-CN" sz="2800" b="1" i="1" dirty="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m[</a:t>
            </a:r>
            <a:r>
              <a:rPr lang="en-US" altLang="zh-CN" sz="2800" b="1" i="1" dirty="0" err="1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lang="en-US" altLang="zh-CN" sz="2800" b="1" i="1" dirty="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, k]+m[k+1, j]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+</a:t>
            </a:r>
            <a:r>
              <a:rPr lang="en-US" altLang="zh-CN" sz="2800" b="1" i="1" dirty="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p</a:t>
            </a:r>
            <a:r>
              <a:rPr lang="en-US" altLang="zh-CN" sz="2800" b="1" i="1" baseline="-30000" dirty="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i-1 </a:t>
            </a:r>
            <a:r>
              <a:rPr lang="en-US" altLang="zh-CN" sz="2800" b="1" i="1" dirty="0" err="1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p</a:t>
            </a:r>
            <a:r>
              <a:rPr lang="en-US" altLang="zh-CN" sz="2800" b="1" i="1" baseline="-30000" dirty="0" err="1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k</a:t>
            </a:r>
            <a:r>
              <a:rPr lang="en-US" altLang="zh-CN" sz="2800" b="1" i="1" baseline="-30000" dirty="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zh-CN" sz="2800" b="1" i="1" dirty="0" err="1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p</a:t>
            </a:r>
            <a:r>
              <a:rPr lang="en-US" altLang="zh-CN" sz="2800" b="1" i="1" baseline="-30000" dirty="0" err="1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j</a:t>
            </a:r>
            <a:endParaRPr lang="en-US" altLang="zh-CN" sz="2800" b="1" i="1" dirty="0">
              <a:solidFill>
                <a:schemeClr val="tx2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just" eaLnBrk="1" hangingPunct="1">
              <a:lnSpc>
                <a:spcPct val="75000"/>
              </a:lnSpc>
              <a:buFontTx/>
              <a:buNone/>
              <a:defRPr/>
            </a:pP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                    IF </a:t>
            </a:r>
            <a:r>
              <a:rPr lang="en-US" altLang="zh-CN" sz="2800" b="1" i="1" dirty="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q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&lt;</a:t>
            </a:r>
            <a:r>
              <a:rPr lang="en-US" altLang="zh-CN" sz="2800" b="1" i="1" dirty="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m[</a:t>
            </a:r>
            <a:r>
              <a:rPr lang="en-US" altLang="zh-CN" sz="2800" b="1" i="1" dirty="0" err="1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lang="en-US" altLang="zh-CN" sz="2800" b="1" i="1" dirty="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, j]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 THEN </a:t>
            </a:r>
            <a:r>
              <a:rPr lang="en-US" altLang="zh-CN" sz="2800" b="1" i="1" dirty="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m[</a:t>
            </a:r>
            <a:r>
              <a:rPr lang="en-US" altLang="zh-CN" sz="2800" b="1" i="1" dirty="0" err="1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i,j</a:t>
            </a:r>
            <a:r>
              <a:rPr lang="en-US" altLang="zh-CN" sz="2800" b="1" i="1" dirty="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]=q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，</a:t>
            </a:r>
            <a:r>
              <a:rPr lang="en-US" altLang="zh-CN" sz="2800" b="1" i="1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s[</a:t>
            </a:r>
            <a:r>
              <a:rPr lang="en-US" altLang="zh-CN" sz="2800" b="1" i="1" dirty="0" err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i,j</a:t>
            </a:r>
            <a:r>
              <a:rPr lang="en-US" altLang="zh-CN" sz="2800" b="1" i="1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]=k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;</a:t>
            </a:r>
            <a:endParaRPr lang="en-US" altLang="zh-CN" sz="2800" b="1" dirty="0">
              <a:solidFill>
                <a:schemeClr val="tx2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just" eaLnBrk="1" hangingPunct="1">
              <a:lnSpc>
                <a:spcPct val="75000"/>
              </a:lnSpc>
              <a:buFontTx/>
              <a:buNone/>
              <a:defRPr/>
            </a:pP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Return </a:t>
            </a:r>
            <a:r>
              <a:rPr lang="en-US" altLang="zh-CN" sz="2800" b="1" i="1" dirty="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m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 and </a:t>
            </a:r>
            <a:r>
              <a:rPr lang="en-US" altLang="zh-CN" sz="2800" b="1" i="1" dirty="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s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. </a:t>
            </a:r>
            <a:endParaRPr lang="zh-CN" altLang="en-US" sz="2800" b="1" dirty="0">
              <a:solidFill>
                <a:schemeClr val="tx2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61508" name="Rectangle 4"/>
          <p:cNvSpPr>
            <a:spLocks noChangeArrowheads="1"/>
          </p:cNvSpPr>
          <p:nvPr/>
        </p:nvSpPr>
        <p:spPr bwMode="auto">
          <a:xfrm>
            <a:off x="1600200" y="292472"/>
            <a:ext cx="7059789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4400" b="1" dirty="0">
                <a:solidFill>
                  <a:srgbClr val="1F497D">
                    <a:lumMod val="60000"/>
                    <a:lumOff val="40000"/>
                  </a:srgbClr>
                </a:solidFill>
                <a:latin typeface="Times New Roman" panose="02020603050405020304" charset="0"/>
                <a:cs typeface="Times New Roman" panose="02020603050405020304" charset="0"/>
              </a:rPr>
              <a:t>获取构造最优解的信息</a:t>
            </a:r>
            <a:endParaRPr lang="zh-CN" altLang="en-US" sz="4400" b="1" dirty="0">
              <a:solidFill>
                <a:srgbClr val="1F497D">
                  <a:lumMod val="60000"/>
                  <a:lumOff val="40000"/>
                </a:srgb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61512" name="Text Box 8"/>
          <p:cNvSpPr txBox="1">
            <a:spLocks noChangeArrowheads="1"/>
          </p:cNvSpPr>
          <p:nvPr/>
        </p:nvSpPr>
        <p:spPr bwMode="auto">
          <a:xfrm>
            <a:off x="4763911" y="1196976"/>
            <a:ext cx="4180953" cy="1569660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b="1" i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S[i,j]</a:t>
            </a:r>
            <a:r>
              <a:rPr lang="zh-CN" altLang="en-US" sz="32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记录</a:t>
            </a:r>
            <a:r>
              <a:rPr lang="en-US" altLang="zh-CN" sz="3200" b="1" i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A</a:t>
            </a:r>
            <a:r>
              <a:rPr lang="en-US" altLang="zh-CN" sz="3200" b="1" i="1" baseline="-250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lang="en-US" altLang="zh-CN" sz="3200" b="1" i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A</a:t>
            </a:r>
            <a:r>
              <a:rPr lang="en-US" altLang="zh-CN" sz="3200" b="1" i="1" baseline="-250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i+1</a:t>
            </a:r>
            <a:r>
              <a:rPr lang="en-US" altLang="zh-CN" sz="3200" b="1" i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…A</a:t>
            </a:r>
            <a:r>
              <a:rPr lang="en-US" altLang="zh-CN" sz="3200" b="1" i="1" baseline="-250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j</a:t>
            </a:r>
            <a:r>
              <a:rPr lang="zh-CN" altLang="en-US" sz="32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的</a:t>
            </a:r>
            <a:endParaRPr lang="zh-CN" altLang="en-US" sz="32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defRPr/>
            </a:pPr>
            <a:r>
              <a:rPr lang="zh-CN" altLang="en-US" sz="32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最优划分处在</a:t>
            </a:r>
            <a:r>
              <a:rPr lang="en-US" altLang="zh-CN" sz="3200" b="1" i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A</a:t>
            </a:r>
            <a:r>
              <a:rPr lang="en-US" altLang="zh-CN" sz="3200" b="1" i="1" baseline="-250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k</a:t>
            </a:r>
            <a:r>
              <a:rPr lang="zh-CN" altLang="en-US" sz="32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与</a:t>
            </a:r>
            <a:r>
              <a:rPr lang="en-US" altLang="zh-CN" sz="3200" b="1" i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A</a:t>
            </a:r>
            <a:r>
              <a:rPr lang="en-US" altLang="zh-CN" sz="3200" b="1" i="1" baseline="-250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k+1</a:t>
            </a:r>
            <a:endParaRPr lang="en-US" altLang="zh-CN" sz="3200" b="1" i="1" baseline="-2500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defRPr/>
            </a:pPr>
            <a:r>
              <a:rPr lang="zh-CN" altLang="en-US" sz="32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之间</a:t>
            </a:r>
            <a:endParaRPr lang="zh-CN" altLang="en-US" sz="32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615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615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151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5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5222" y="1268413"/>
            <a:ext cx="8302977" cy="4176712"/>
          </a:xfrm>
          <a:solidFill>
            <a:srgbClr val="FFFFFF"/>
          </a:solidFill>
          <a:ln>
            <a:solidFill>
              <a:srgbClr val="0066FF"/>
            </a:solidFill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eaLnBrk="1" hangingPunct="1">
              <a:buFontTx/>
              <a:buNone/>
              <a:defRPr/>
            </a:pPr>
            <a:r>
              <a:rPr lang="en-US" altLang="zh-CN" b="1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zh-CN" b="1" dirty="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Print-Optimal-</a:t>
            </a:r>
            <a:r>
              <a:rPr lang="en-US" altLang="zh-CN" b="1" dirty="0" err="1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Parens</a:t>
            </a:r>
            <a:r>
              <a:rPr lang="en-US" altLang="zh-CN" b="1" dirty="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(</a:t>
            </a:r>
            <a:r>
              <a:rPr lang="en-US" altLang="zh-CN" b="1" i="1" dirty="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s, </a:t>
            </a:r>
            <a:r>
              <a:rPr lang="en-US" altLang="zh-CN" b="1" i="1" dirty="0" err="1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lang="en-US" altLang="zh-CN" b="1" i="1" dirty="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, j</a:t>
            </a:r>
            <a:r>
              <a:rPr lang="en-US" altLang="zh-CN" b="1" dirty="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)</a:t>
            </a:r>
            <a:endParaRPr lang="en-US" altLang="zh-CN" b="1" dirty="0">
              <a:solidFill>
                <a:schemeClr val="tx2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just" eaLnBrk="1" hangingPunct="1">
              <a:buFontTx/>
              <a:buNone/>
              <a:defRPr/>
            </a:pPr>
            <a:r>
              <a:rPr lang="en-US" altLang="zh-CN" b="1" dirty="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  IF </a:t>
            </a:r>
            <a:r>
              <a:rPr lang="en-US" altLang="zh-CN" b="1" i="1" dirty="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j=</a:t>
            </a:r>
            <a:r>
              <a:rPr lang="en-US" altLang="zh-CN" b="1" i="1" dirty="0" err="1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i</a:t>
            </a:r>
            <a:endParaRPr lang="en-US" altLang="zh-CN" b="1" i="1" dirty="0">
              <a:solidFill>
                <a:schemeClr val="tx2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just" eaLnBrk="1" hangingPunct="1">
              <a:buFontTx/>
              <a:buNone/>
              <a:defRPr/>
            </a:pPr>
            <a:r>
              <a:rPr lang="en-US" altLang="zh-CN" b="1" dirty="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  THEN  Print “</a:t>
            </a:r>
            <a:r>
              <a:rPr lang="en-US" altLang="zh-CN" b="1" i="1" dirty="0" err="1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A</a:t>
            </a:r>
            <a:r>
              <a:rPr lang="en-US" altLang="zh-CN" b="1" dirty="0" err="1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”</a:t>
            </a:r>
            <a:r>
              <a:rPr lang="en-US" altLang="zh-CN" b="1" i="1" dirty="0" err="1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lang="en-US" altLang="zh-CN" b="1" dirty="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; </a:t>
            </a:r>
            <a:endParaRPr lang="en-US" altLang="zh-CN" b="1" dirty="0">
              <a:solidFill>
                <a:schemeClr val="tx2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just" eaLnBrk="1" hangingPunct="1">
              <a:buFontTx/>
              <a:buNone/>
              <a:defRPr/>
            </a:pPr>
            <a:r>
              <a:rPr lang="en-US" altLang="zh-CN" b="1" i="1" dirty="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en-US" altLang="zh-CN" b="1" dirty="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ELSE   Print “(”</a:t>
            </a:r>
            <a:endParaRPr lang="en-US" altLang="zh-CN" b="1" dirty="0">
              <a:solidFill>
                <a:schemeClr val="tx2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just" eaLnBrk="1" hangingPunct="1">
              <a:buFontTx/>
              <a:buNone/>
              <a:defRPr/>
            </a:pPr>
            <a:r>
              <a:rPr lang="en-US" altLang="zh-CN" b="1" dirty="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               Print-Optimal-</a:t>
            </a:r>
            <a:r>
              <a:rPr lang="en-US" altLang="zh-CN" b="1" dirty="0" err="1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Parens</a:t>
            </a:r>
            <a:r>
              <a:rPr lang="en-US" altLang="zh-CN" b="1" dirty="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(</a:t>
            </a:r>
            <a:r>
              <a:rPr lang="en-US" altLang="zh-CN" b="1" i="1" dirty="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s, </a:t>
            </a:r>
            <a:r>
              <a:rPr lang="en-US" altLang="zh-CN" b="1" i="1" dirty="0" err="1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lang="en-US" altLang="zh-CN" b="1" i="1" dirty="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, s[</a:t>
            </a:r>
            <a:r>
              <a:rPr lang="en-US" altLang="zh-CN" b="1" i="1" dirty="0" err="1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lang="en-US" altLang="zh-CN" b="1" i="1" dirty="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, j]</a:t>
            </a:r>
            <a:r>
              <a:rPr lang="en-US" altLang="zh-CN" b="1" dirty="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)</a:t>
            </a:r>
            <a:endParaRPr lang="en-US" altLang="zh-CN" b="1" dirty="0">
              <a:solidFill>
                <a:schemeClr val="tx2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just" eaLnBrk="1" hangingPunct="1">
              <a:buFontTx/>
              <a:buNone/>
              <a:defRPr/>
            </a:pPr>
            <a:r>
              <a:rPr lang="en-US" altLang="zh-CN" b="1" dirty="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               Print-Optimal-</a:t>
            </a:r>
            <a:r>
              <a:rPr lang="en-US" altLang="zh-CN" b="1" dirty="0" err="1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Parens</a:t>
            </a:r>
            <a:r>
              <a:rPr lang="en-US" altLang="zh-CN" b="1" dirty="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(</a:t>
            </a:r>
            <a:r>
              <a:rPr lang="en-US" altLang="zh-CN" b="1" i="1" dirty="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s, s[</a:t>
            </a:r>
            <a:r>
              <a:rPr lang="en-US" altLang="zh-CN" b="1" i="1" dirty="0" err="1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lang="en-US" altLang="zh-CN" b="1" i="1" dirty="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, j]+1, j</a:t>
            </a:r>
            <a:r>
              <a:rPr lang="en-US" altLang="zh-CN" b="1" dirty="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)</a:t>
            </a:r>
            <a:endParaRPr lang="en-US" altLang="zh-CN" b="1" dirty="0">
              <a:solidFill>
                <a:schemeClr val="tx2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just" eaLnBrk="1" hangingPunct="1">
              <a:buFontTx/>
              <a:buNone/>
              <a:defRPr/>
            </a:pPr>
            <a:r>
              <a:rPr lang="en-US" altLang="zh-CN" b="1" dirty="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               Print  “)”</a:t>
            </a:r>
            <a:endParaRPr lang="zh-CN" altLang="en-US" b="1" i="1" baseline="-30000" dirty="0">
              <a:solidFill>
                <a:schemeClr val="tx2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5604" name="Rectangle 5"/>
          <p:cNvSpPr>
            <a:spLocks noChangeArrowheads="1"/>
          </p:cNvSpPr>
          <p:nvPr/>
        </p:nvSpPr>
        <p:spPr bwMode="auto">
          <a:xfrm>
            <a:off x="0" y="427039"/>
            <a:ext cx="9144000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just"/>
            <a:r>
              <a:rPr kumimoji="1" lang="zh-CN" altLang="en-US" sz="1400">
                <a:latin typeface="Times New Roman" panose="02020603050405020304" charset="0"/>
                <a:ea typeface="+mn-ea"/>
                <a:cs typeface="Times New Roman" panose="02020603050405020304" charset="0"/>
              </a:rPr>
              <a:t> </a:t>
            </a:r>
            <a:endParaRPr kumimoji="1" lang="zh-CN" altLang="en-US" sz="1000">
              <a:latin typeface="Times New Roman" panose="02020603050405020304" charset="0"/>
              <a:ea typeface="+mn-ea"/>
              <a:cs typeface="Times New Roman" panose="02020603050405020304" charset="0"/>
            </a:endParaRPr>
          </a:p>
          <a:p>
            <a:endParaRPr kumimoji="1" lang="zh-CN" altLang="en-US" sz="2400">
              <a:latin typeface="Times New Roman" panose="02020603050405020304" charset="0"/>
              <a:ea typeface="+mn-ea"/>
              <a:cs typeface="Times New Roman" panose="02020603050405020304" charset="0"/>
            </a:endParaRPr>
          </a:p>
        </p:txBody>
      </p:sp>
      <p:graphicFrame>
        <p:nvGraphicFramePr>
          <p:cNvPr id="25605" name="Object 4"/>
          <p:cNvGraphicFramePr>
            <a:graphicFrameLocks noChangeAspect="1"/>
          </p:cNvGraphicFramePr>
          <p:nvPr/>
        </p:nvGraphicFramePr>
        <p:xfrm>
          <a:off x="1" y="1766888"/>
          <a:ext cx="93133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0" name="" r:id="rId1" imgW="101600" imgH="152400" progId="Equation.3">
                  <p:embed/>
                </p:oleObj>
              </mc:Choice>
              <mc:Fallback>
                <p:oleObj name="" r:id="rId1" imgW="101600" imgH="152400" progId="Equation.3">
                  <p:embed/>
                  <p:pic>
                    <p:nvPicPr>
                      <p:cNvPr id="0" name="图片 51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1766888"/>
                        <a:ext cx="93133" cy="15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6" name="Rectangle 156"/>
          <p:cNvSpPr>
            <a:spLocks noChangeArrowheads="1"/>
          </p:cNvSpPr>
          <p:nvPr/>
        </p:nvSpPr>
        <p:spPr bwMode="auto">
          <a:xfrm>
            <a:off x="0" y="5791201"/>
            <a:ext cx="91440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just"/>
            <a:r>
              <a:rPr kumimoji="1" lang="zh-CN" altLang="en-US" sz="1200">
                <a:latin typeface="Times New Roman" panose="02020603050405020304" charset="0"/>
                <a:ea typeface="+mn-ea"/>
                <a:cs typeface="Times New Roman" panose="02020603050405020304" charset="0"/>
              </a:rPr>
              <a:t> </a:t>
            </a:r>
            <a:endParaRPr kumimoji="1" lang="zh-CN" altLang="en-US" sz="1000">
              <a:latin typeface="Times New Roman" panose="02020603050405020304" charset="0"/>
              <a:ea typeface="+mn-ea"/>
              <a:cs typeface="Times New Roman" panose="02020603050405020304" charset="0"/>
            </a:endParaRPr>
          </a:p>
          <a:p>
            <a:endParaRPr kumimoji="1" lang="zh-CN" altLang="en-US" sz="2400">
              <a:latin typeface="Times New Roman" panose="02020603050405020304" charset="0"/>
              <a:ea typeface="+mn-ea"/>
              <a:cs typeface="Times New Roman" panose="02020603050405020304" charset="0"/>
            </a:endParaRPr>
          </a:p>
        </p:txBody>
      </p:sp>
      <p:sp>
        <p:nvSpPr>
          <p:cNvPr id="662685" name="Rectangle 157"/>
          <p:cNvSpPr>
            <a:spLocks noChangeArrowheads="1"/>
          </p:cNvSpPr>
          <p:nvPr/>
        </p:nvSpPr>
        <p:spPr bwMode="auto">
          <a:xfrm>
            <a:off x="2667000" y="73026"/>
            <a:ext cx="6385278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4400" b="1" dirty="0">
                <a:solidFill>
                  <a:srgbClr val="1F497D">
                    <a:lumMod val="60000"/>
                    <a:lumOff val="40000"/>
                  </a:srgbClr>
                </a:solidFill>
                <a:latin typeface="Times New Roman" panose="02020603050405020304" charset="0"/>
                <a:cs typeface="Times New Roman" panose="02020603050405020304" charset="0"/>
              </a:rPr>
              <a:t>构造最优解</a:t>
            </a:r>
            <a:endParaRPr lang="zh-CN" altLang="en-US" sz="4400" b="1" dirty="0">
              <a:solidFill>
                <a:srgbClr val="1F497D">
                  <a:lumMod val="60000"/>
                  <a:lumOff val="40000"/>
                </a:srgb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62688" name="Text Box 160"/>
          <p:cNvSpPr txBox="1">
            <a:spLocks noChangeArrowheads="1"/>
          </p:cNvSpPr>
          <p:nvPr/>
        </p:nvSpPr>
        <p:spPr bwMode="auto">
          <a:xfrm>
            <a:off x="914400" y="5458802"/>
            <a:ext cx="6873677" cy="1311128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defRPr/>
            </a:pPr>
            <a:r>
              <a:rPr lang="zh-CN" altLang="en-US" sz="3600" b="1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调用</a:t>
            </a:r>
            <a:r>
              <a:rPr lang="en-US" altLang="zh-CN" sz="3600" b="1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Print-Optimal-</a:t>
            </a:r>
            <a:r>
              <a:rPr lang="en-US" altLang="zh-CN" sz="3600" b="1" dirty="0" err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Parens</a:t>
            </a:r>
            <a:r>
              <a:rPr lang="en-US" altLang="zh-CN" sz="3600" b="1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(</a:t>
            </a:r>
            <a:r>
              <a:rPr lang="en-US" altLang="zh-CN" sz="3600" b="1" i="1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s, 1, n</a:t>
            </a:r>
            <a:r>
              <a:rPr lang="en-US" altLang="zh-CN" sz="3600" b="1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)</a:t>
            </a:r>
            <a:endParaRPr lang="en-US" altLang="zh-CN" sz="3600" b="1" dirty="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ctr">
              <a:spcBef>
                <a:spcPct val="20000"/>
              </a:spcBef>
              <a:defRPr/>
            </a:pPr>
            <a:r>
              <a:rPr lang="zh-CN" altLang="en-US" sz="3600" b="1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即可输出</a:t>
            </a:r>
            <a:r>
              <a:rPr lang="en-US" altLang="zh-CN" sz="3600" b="1" i="1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A</a:t>
            </a:r>
            <a:r>
              <a:rPr lang="en-US" altLang="zh-CN" sz="3600" b="1" i="1" baseline="-25000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1</a:t>
            </a:r>
            <a:r>
              <a:rPr lang="en-US" altLang="zh-CN" sz="3600" b="1" i="1" baseline="-25000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</a:t>
            </a:r>
            <a:r>
              <a:rPr lang="en-US" altLang="zh-CN" sz="3600" b="1" i="1" baseline="-25000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n</a:t>
            </a:r>
            <a:r>
              <a:rPr lang="zh-CN" altLang="en-US" sz="3600" b="1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的优化计算顺序</a:t>
            </a:r>
            <a:endParaRPr lang="zh-CN" altLang="en-US" sz="3600" dirty="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62689" name="Text Box 161"/>
          <p:cNvSpPr txBox="1">
            <a:spLocks noChangeArrowheads="1"/>
          </p:cNvSpPr>
          <p:nvPr/>
        </p:nvSpPr>
        <p:spPr bwMode="auto">
          <a:xfrm>
            <a:off x="4892322" y="1014413"/>
            <a:ext cx="4159956" cy="2585323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altLang="zh-CN" sz="2800" b="1" i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S[i, j]</a:t>
            </a:r>
            <a:r>
              <a:rPr lang="zh-CN" altLang="en-US" sz="30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记录</a:t>
            </a:r>
            <a:r>
              <a:rPr lang="en-US" altLang="zh-CN" sz="3000" b="1" i="1">
                <a:solidFill>
                  <a:srgbClr val="0000FF"/>
                </a:solidFill>
                <a:latin typeface="Times New Roman" panose="02020603050405020304" charset="0"/>
                <a:cs typeface="Times New Roman" panose="02020603050405020304" charset="0"/>
              </a:rPr>
              <a:t>A</a:t>
            </a:r>
            <a:r>
              <a:rPr lang="en-US" altLang="zh-CN" sz="3000" b="1" i="1" baseline="-25000">
                <a:solidFill>
                  <a:srgbClr val="0000FF"/>
                </a:solidFill>
                <a:latin typeface="Times New Roman" panose="02020603050405020304" charset="0"/>
                <a:cs typeface="Times New Roman" panose="02020603050405020304" charset="0"/>
              </a:rPr>
              <a:t>i </a:t>
            </a:r>
            <a:r>
              <a:rPr lang="en-US" altLang="zh-CN" sz="3000" b="1" i="1">
                <a:solidFill>
                  <a:srgbClr val="0000FF"/>
                </a:solidFill>
                <a:latin typeface="Times New Roman" panose="02020603050405020304" charset="0"/>
                <a:cs typeface="Times New Roman" panose="02020603050405020304" charset="0"/>
              </a:rPr>
              <a:t>…A</a:t>
            </a:r>
            <a:r>
              <a:rPr lang="en-US" altLang="zh-CN" sz="3000" b="1" i="1" baseline="-25000">
                <a:solidFill>
                  <a:srgbClr val="0000FF"/>
                </a:solidFill>
                <a:latin typeface="Times New Roman" panose="02020603050405020304" charset="0"/>
                <a:cs typeface="Times New Roman" panose="02020603050405020304" charset="0"/>
              </a:rPr>
              <a:t>j</a:t>
            </a:r>
            <a:r>
              <a:rPr lang="zh-CN" altLang="en-US" sz="30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的最优划分处；</a:t>
            </a:r>
            <a:endParaRPr lang="zh-CN" altLang="en-US" sz="30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90000"/>
              </a:lnSpc>
              <a:defRPr/>
            </a:pPr>
            <a:r>
              <a:rPr lang="en-US" altLang="zh-CN" sz="2800" b="1" i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S[i, S[i,j]]</a:t>
            </a:r>
            <a:r>
              <a:rPr lang="zh-CN" altLang="en-US" sz="30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记录</a:t>
            </a:r>
            <a:r>
              <a:rPr lang="en-US" altLang="zh-CN" sz="2800" b="1" i="1">
                <a:solidFill>
                  <a:srgbClr val="0000FF"/>
                </a:solidFill>
                <a:latin typeface="Times New Roman" panose="02020603050405020304" charset="0"/>
                <a:cs typeface="Times New Roman" panose="02020603050405020304" charset="0"/>
              </a:rPr>
              <a:t>A</a:t>
            </a:r>
            <a:r>
              <a:rPr lang="en-US" altLang="zh-CN" sz="2800" b="1" i="1" baseline="-25000">
                <a:solidFill>
                  <a:srgbClr val="0000FF"/>
                </a:solidFill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lang="en-US" altLang="zh-CN" sz="2800" b="1" i="1">
                <a:solidFill>
                  <a:srgbClr val="0000FF"/>
                </a:solidFill>
                <a:latin typeface="Times New Roman" panose="02020603050405020304" charset="0"/>
                <a:cs typeface="Times New Roman" panose="02020603050405020304" charset="0"/>
              </a:rPr>
              <a:t> …A</a:t>
            </a:r>
            <a:r>
              <a:rPr lang="en-US" altLang="zh-CN" sz="2800" b="1" i="1" baseline="-25000">
                <a:solidFill>
                  <a:srgbClr val="0000FF"/>
                </a:solidFill>
                <a:latin typeface="Times New Roman" panose="02020603050405020304" charset="0"/>
                <a:cs typeface="Times New Roman" panose="02020603050405020304" charset="0"/>
              </a:rPr>
              <a:t>s[i,j]</a:t>
            </a:r>
            <a:r>
              <a:rPr lang="zh-CN" altLang="en-US" sz="30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的最优划分处；</a:t>
            </a:r>
            <a:endParaRPr lang="zh-CN" altLang="en-US" sz="30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90000"/>
              </a:lnSpc>
              <a:defRPr/>
            </a:pPr>
            <a:r>
              <a:rPr lang="en-US" altLang="zh-CN" sz="2800" b="1" i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S[S[i,j]+1, j]</a:t>
            </a:r>
            <a:r>
              <a:rPr lang="zh-CN" altLang="en-US" sz="30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记录</a:t>
            </a:r>
            <a:r>
              <a:rPr lang="en-US" altLang="zh-CN" sz="2800" b="1" i="1">
                <a:solidFill>
                  <a:srgbClr val="0000FF"/>
                </a:solidFill>
                <a:latin typeface="Times New Roman" panose="02020603050405020304" charset="0"/>
                <a:cs typeface="Times New Roman" panose="02020603050405020304" charset="0"/>
              </a:rPr>
              <a:t>A</a:t>
            </a:r>
            <a:r>
              <a:rPr lang="en-US" altLang="zh-CN" sz="2800" b="1" i="1" baseline="-25000">
                <a:solidFill>
                  <a:srgbClr val="0000FF"/>
                </a:solidFill>
                <a:latin typeface="Times New Roman" panose="02020603050405020304" charset="0"/>
                <a:cs typeface="Times New Roman" panose="02020603050405020304" charset="0"/>
              </a:rPr>
              <a:t>s[i,j]+1</a:t>
            </a:r>
            <a:r>
              <a:rPr lang="en-US" altLang="zh-CN" sz="2800" b="1" i="1">
                <a:solidFill>
                  <a:srgbClr val="0000FF"/>
                </a:solidFill>
                <a:latin typeface="Times New Roman" panose="02020603050405020304" charset="0"/>
                <a:cs typeface="Times New Roman" panose="02020603050405020304" charset="0"/>
              </a:rPr>
              <a:t> …A</a:t>
            </a:r>
            <a:r>
              <a:rPr lang="en-US" altLang="zh-CN" sz="2800" b="1" i="1" baseline="-25000">
                <a:solidFill>
                  <a:srgbClr val="0000FF"/>
                </a:solidFill>
                <a:latin typeface="Times New Roman" panose="02020603050405020304" charset="0"/>
                <a:cs typeface="Times New Roman" panose="02020603050405020304" charset="0"/>
              </a:rPr>
              <a:t>j</a:t>
            </a:r>
            <a:r>
              <a:rPr lang="zh-CN" altLang="en-US" sz="30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的最优划分处</a:t>
            </a:r>
            <a:r>
              <a:rPr lang="en-US" altLang="zh-CN" sz="30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.</a:t>
            </a:r>
            <a:endParaRPr lang="en-US" altLang="zh-CN" sz="30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626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626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626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626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2688" grpId="0" animBg="1"/>
      <p:bldP spid="66268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87625" y="2563305"/>
            <a:ext cx="3124687" cy="2212721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81000" y="2664460"/>
            <a:ext cx="2057400" cy="2057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箭头连接符 5"/>
          <p:cNvCxnSpPr/>
          <p:nvPr/>
        </p:nvCxnSpPr>
        <p:spPr>
          <a:xfrm>
            <a:off x="381000" y="2664460"/>
            <a:ext cx="2057400" cy="205740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762000" y="2664460"/>
            <a:ext cx="1676400" cy="1663065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1219200" y="2667000"/>
            <a:ext cx="1219200" cy="1235075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1600200" y="2667000"/>
            <a:ext cx="838200" cy="821055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2057400" y="2664460"/>
            <a:ext cx="381000" cy="377825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V="1">
            <a:off x="990600" y="2664460"/>
            <a:ext cx="1447800" cy="1447165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319405" y="2581275"/>
            <a:ext cx="76200" cy="22580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293370" y="2327275"/>
            <a:ext cx="22326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华文楷体" panose="02010600040101010101" charset="-122"/>
                <a:ea typeface="华文楷体" panose="02010600040101010101" charset="-122"/>
              </a:rPr>
              <a:t>1     2     3     4     5    6 </a:t>
            </a:r>
            <a:endParaRPr lang="en-US" altLang="zh-CN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27635" y="2625090"/>
            <a:ext cx="29019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>
                <a:latin typeface="华文楷体" panose="02010600040101010101" charset="-122"/>
                <a:ea typeface="华文楷体" panose="02010600040101010101" charset="-122"/>
                <a:sym typeface="+mn-ea"/>
              </a:rPr>
              <a:t>1</a:t>
            </a:r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127635" y="2993390"/>
            <a:ext cx="29019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>
                <a:latin typeface="华文楷体" panose="02010600040101010101" charset="-122"/>
                <a:ea typeface="华文楷体" panose="02010600040101010101" charset="-122"/>
                <a:sym typeface="+mn-ea"/>
              </a:rPr>
              <a:t>2</a:t>
            </a:r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127635" y="3361690"/>
            <a:ext cx="29019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>
                <a:latin typeface="华文楷体" panose="02010600040101010101" charset="-122"/>
                <a:ea typeface="华文楷体" panose="02010600040101010101" charset="-122"/>
                <a:sym typeface="+mn-ea"/>
              </a:rPr>
              <a:t>3</a:t>
            </a:r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127635" y="3743325"/>
            <a:ext cx="29019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>
                <a:latin typeface="华文楷体" panose="02010600040101010101" charset="-122"/>
                <a:ea typeface="华文楷体" panose="02010600040101010101" charset="-122"/>
                <a:sym typeface="+mn-ea"/>
              </a:rPr>
              <a:t>4</a:t>
            </a:r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127635" y="4070985"/>
            <a:ext cx="29019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>
                <a:latin typeface="华文楷体" panose="02010600040101010101" charset="-122"/>
                <a:ea typeface="华文楷体" panose="02010600040101010101" charset="-122"/>
                <a:sym typeface="+mn-ea"/>
              </a:rPr>
              <a:t>5</a:t>
            </a:r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127635" y="4379595"/>
            <a:ext cx="29019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>
                <a:latin typeface="华文楷体" panose="02010600040101010101" charset="-122"/>
                <a:ea typeface="华文楷体" panose="02010600040101010101" charset="-122"/>
                <a:sym typeface="+mn-ea"/>
              </a:rPr>
              <a:t>6</a:t>
            </a:r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1326515" y="2049145"/>
            <a:ext cx="2997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j</a:t>
            </a:r>
            <a:endParaRPr lang="en-US" altLang="zh-CN"/>
          </a:p>
        </p:txBody>
      </p:sp>
      <p:sp>
        <p:nvSpPr>
          <p:cNvPr id="30" name="文本框 29"/>
          <p:cNvSpPr txBox="1"/>
          <p:nvPr/>
        </p:nvSpPr>
        <p:spPr>
          <a:xfrm>
            <a:off x="1300480" y="4653280"/>
            <a:ext cx="2997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i</a:t>
            </a:r>
            <a:endParaRPr lang="en-US" altLang="zh-CN"/>
          </a:p>
        </p:txBody>
      </p:sp>
      <p:pic>
        <p:nvPicPr>
          <p:cNvPr id="35" name="图片 34"/>
          <p:cNvPicPr>
            <a:picLocks noChangeAspect="1"/>
          </p:cNvPicPr>
          <p:nvPr/>
        </p:nvPicPr>
        <p:blipFill>
          <a:blip r:embed="rId2"/>
          <a:srcRect t="15424" r="24207"/>
          <a:stretch>
            <a:fillRect/>
          </a:stretch>
        </p:blipFill>
        <p:spPr>
          <a:xfrm>
            <a:off x="5591810" y="2525395"/>
            <a:ext cx="3339465" cy="2222500"/>
          </a:xfrm>
          <a:prstGeom prst="rect">
            <a:avLst/>
          </a:prstGeom>
        </p:spPr>
      </p:pic>
      <p:sp>
        <p:nvSpPr>
          <p:cNvPr id="36" name="文本框 35"/>
          <p:cNvSpPr txBox="1"/>
          <p:nvPr/>
        </p:nvSpPr>
        <p:spPr>
          <a:xfrm>
            <a:off x="4258945" y="2049145"/>
            <a:ext cx="3359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j</a:t>
            </a:r>
            <a:endParaRPr lang="en-US" altLang="zh-CN"/>
          </a:p>
        </p:txBody>
      </p:sp>
      <p:sp>
        <p:nvSpPr>
          <p:cNvPr id="37" name="文本框 36"/>
          <p:cNvSpPr txBox="1"/>
          <p:nvPr/>
        </p:nvSpPr>
        <p:spPr>
          <a:xfrm>
            <a:off x="7444740" y="2049145"/>
            <a:ext cx="2997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j</a:t>
            </a:r>
            <a:endParaRPr lang="en-US" altLang="zh-CN"/>
          </a:p>
        </p:txBody>
      </p:sp>
      <p:sp>
        <p:nvSpPr>
          <p:cNvPr id="38" name="文本框 37"/>
          <p:cNvSpPr txBox="1"/>
          <p:nvPr/>
        </p:nvSpPr>
        <p:spPr>
          <a:xfrm>
            <a:off x="4258945" y="4653280"/>
            <a:ext cx="2997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i</a:t>
            </a:r>
            <a:endParaRPr lang="en-US" altLang="zh-CN"/>
          </a:p>
        </p:txBody>
      </p:sp>
      <p:sp>
        <p:nvSpPr>
          <p:cNvPr id="39" name="文本框 38"/>
          <p:cNvSpPr txBox="1"/>
          <p:nvPr/>
        </p:nvSpPr>
        <p:spPr>
          <a:xfrm>
            <a:off x="7506970" y="4636135"/>
            <a:ext cx="2997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i</a:t>
            </a:r>
            <a:endParaRPr lang="en-US" altLang="zh-CN"/>
          </a:p>
        </p:txBody>
      </p:sp>
      <p:sp>
        <p:nvSpPr>
          <p:cNvPr id="40" name="文本框 39"/>
          <p:cNvSpPr txBox="1"/>
          <p:nvPr/>
        </p:nvSpPr>
        <p:spPr>
          <a:xfrm>
            <a:off x="727710" y="4963160"/>
            <a:ext cx="13633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/>
              <a:t>（</a:t>
            </a:r>
            <a:r>
              <a:rPr lang="en-US" altLang="zh-CN" sz="1200"/>
              <a:t>a</a:t>
            </a:r>
            <a:r>
              <a:rPr lang="zh-CN" altLang="en-US" sz="1200"/>
              <a:t>）计算次序</a:t>
            </a:r>
            <a:endParaRPr lang="zh-CN" altLang="en-US" sz="1200"/>
          </a:p>
        </p:txBody>
      </p:sp>
      <p:sp>
        <p:nvSpPr>
          <p:cNvPr id="41" name="文本框 40"/>
          <p:cNvSpPr txBox="1"/>
          <p:nvPr/>
        </p:nvSpPr>
        <p:spPr>
          <a:xfrm>
            <a:off x="3793490" y="4963160"/>
            <a:ext cx="13633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/>
              <a:t>（</a:t>
            </a:r>
            <a:r>
              <a:rPr lang="en-US" altLang="zh-CN" sz="1200"/>
              <a:t>b</a:t>
            </a:r>
            <a:r>
              <a:rPr lang="zh-CN" altLang="en-US" sz="1200"/>
              <a:t>）</a:t>
            </a:r>
            <a:r>
              <a:rPr lang="en-US" altLang="zh-CN" sz="1200"/>
              <a:t>m[i][j]</a:t>
            </a:r>
            <a:endParaRPr lang="en-US" altLang="zh-CN" sz="1200"/>
          </a:p>
        </p:txBody>
      </p:sp>
      <p:sp>
        <p:nvSpPr>
          <p:cNvPr id="42" name="文本框 41"/>
          <p:cNvSpPr txBox="1"/>
          <p:nvPr/>
        </p:nvSpPr>
        <p:spPr>
          <a:xfrm>
            <a:off x="7007225" y="4963160"/>
            <a:ext cx="13633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/>
              <a:t>（</a:t>
            </a:r>
            <a:r>
              <a:rPr lang="en-US" altLang="zh-CN" sz="1200"/>
              <a:t>c</a:t>
            </a:r>
            <a:r>
              <a:rPr lang="zh-CN" altLang="en-US" sz="1200"/>
              <a:t>）</a:t>
            </a:r>
            <a:r>
              <a:rPr lang="en-US" altLang="zh-CN" sz="1200"/>
              <a:t>s[i][j]</a:t>
            </a:r>
            <a:endParaRPr lang="en-US" altLang="zh-CN" sz="1200"/>
          </a:p>
        </p:txBody>
      </p:sp>
      <p:sp>
        <p:nvSpPr>
          <p:cNvPr id="710661" name="Text Box 5"/>
          <p:cNvSpPr txBox="1">
            <a:spLocks noChangeArrowheads="1"/>
          </p:cNvSpPr>
          <p:nvPr/>
        </p:nvSpPr>
        <p:spPr bwMode="auto">
          <a:xfrm>
            <a:off x="4034155" y="157480"/>
            <a:ext cx="1463040" cy="645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36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示例</a:t>
            </a:r>
            <a:endParaRPr lang="zh-CN" altLang="en-US" sz="3600" b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51" name="图片 50"/>
          <p:cNvPicPr>
            <a:picLocks noChangeAspect="1"/>
          </p:cNvPicPr>
          <p:nvPr/>
        </p:nvPicPr>
        <p:blipFill>
          <a:blip r:embed="rId3"/>
          <a:srcRect l="8287" t="22219" r="11844" b="61857"/>
          <a:stretch>
            <a:fillRect/>
          </a:stretch>
        </p:blipFill>
        <p:spPr>
          <a:xfrm>
            <a:off x="1507490" y="973455"/>
            <a:ext cx="6572885" cy="1007110"/>
          </a:xfrm>
          <a:prstGeom prst="rect">
            <a:avLst/>
          </a:prstGeom>
        </p:spPr>
      </p:pic>
      <p:sp>
        <p:nvSpPr>
          <p:cNvPr id="52" name="椭圆 51"/>
          <p:cNvSpPr/>
          <p:nvPr/>
        </p:nvSpPr>
        <p:spPr>
          <a:xfrm>
            <a:off x="4778375" y="3148965"/>
            <a:ext cx="462280" cy="231140"/>
          </a:xfrm>
          <a:prstGeom prst="ellipse">
            <a:avLst/>
          </a:prstGeom>
          <a:solidFill>
            <a:srgbClr val="FF0000">
              <a:alpha val="6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椭圆 53"/>
          <p:cNvSpPr/>
          <p:nvPr/>
        </p:nvSpPr>
        <p:spPr>
          <a:xfrm>
            <a:off x="4741545" y="3469640"/>
            <a:ext cx="462280" cy="231140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椭圆 54"/>
          <p:cNvSpPr/>
          <p:nvPr/>
        </p:nvSpPr>
        <p:spPr>
          <a:xfrm>
            <a:off x="3530600" y="3168650"/>
            <a:ext cx="233045" cy="193040"/>
          </a:xfrm>
          <a:prstGeom prst="ellipse">
            <a:avLst/>
          </a:prstGeom>
          <a:solidFill>
            <a:srgbClr val="FF0000">
              <a:alpha val="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椭圆 55"/>
          <p:cNvSpPr/>
          <p:nvPr/>
        </p:nvSpPr>
        <p:spPr>
          <a:xfrm>
            <a:off x="3793490" y="3148965"/>
            <a:ext cx="388620" cy="231140"/>
          </a:xfrm>
          <a:prstGeom prst="ellipse">
            <a:avLst/>
          </a:prstGeom>
          <a:solidFill>
            <a:srgbClr val="FF0000">
              <a:alpha val="0"/>
            </a:srgb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椭圆 56"/>
          <p:cNvSpPr/>
          <p:nvPr/>
        </p:nvSpPr>
        <p:spPr>
          <a:xfrm>
            <a:off x="4815205" y="3792855"/>
            <a:ext cx="388620" cy="231140"/>
          </a:xfrm>
          <a:prstGeom prst="ellipse">
            <a:avLst/>
          </a:prstGeom>
          <a:solidFill>
            <a:srgbClr val="FF0000">
              <a:alpha val="0"/>
            </a:srgb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58" name="椭圆 57"/>
          <p:cNvSpPr/>
          <p:nvPr/>
        </p:nvSpPr>
        <p:spPr>
          <a:xfrm>
            <a:off x="4281170" y="3148965"/>
            <a:ext cx="388620" cy="231140"/>
          </a:xfrm>
          <a:prstGeom prst="ellipse">
            <a:avLst/>
          </a:prstGeom>
          <a:solidFill>
            <a:srgbClr val="FF0000">
              <a:alpha val="0"/>
            </a:srgb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椭圆 58"/>
          <p:cNvSpPr/>
          <p:nvPr/>
        </p:nvSpPr>
        <p:spPr>
          <a:xfrm>
            <a:off x="4950460" y="4138295"/>
            <a:ext cx="285750" cy="189230"/>
          </a:xfrm>
          <a:prstGeom prst="ellipse">
            <a:avLst/>
          </a:prstGeom>
          <a:solidFill>
            <a:srgbClr val="FF0000">
              <a:alpha val="0"/>
            </a:srgb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62" name="椭圆 61"/>
          <p:cNvSpPr/>
          <p:nvPr/>
        </p:nvSpPr>
        <p:spPr>
          <a:xfrm>
            <a:off x="7908290" y="3149600"/>
            <a:ext cx="462280" cy="231140"/>
          </a:xfrm>
          <a:prstGeom prst="ellipse">
            <a:avLst/>
          </a:prstGeom>
          <a:solidFill>
            <a:srgbClr val="FF0000">
              <a:alpha val="6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2610" y="3168650"/>
            <a:ext cx="214012" cy="18415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1"/>
              <p:nvPr/>
            </p:nvSpPr>
            <p:spPr>
              <a:xfrm>
                <a:off x="539007" y="5534216"/>
                <a:ext cx="8039316" cy="1025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𝑚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𝑚𝑖𝑛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2500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35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15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20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13000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2625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1000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35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20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7125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4375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35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20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11375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007" y="5534216"/>
                <a:ext cx="8039316" cy="1025665"/>
              </a:xfrm>
              <a:prstGeom prst="rect">
                <a:avLst/>
              </a:prstGeom>
              <a:blipFill rotWithShape="1">
                <a:blip r:embed="rId5"/>
                <a:stretch>
                  <a:fillRect l="-7" t="-19" r="-994" b="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bldLvl="0" animBg="1"/>
      <p:bldP spid="52" grpId="1" animBg="1"/>
      <p:bldP spid="54" grpId="0" bldLvl="0" animBg="1"/>
      <p:bldP spid="54" grpId="1" animBg="1"/>
      <p:bldP spid="55" grpId="0" bldLvl="0" animBg="1"/>
      <p:bldP spid="55" grpId="1" animBg="1"/>
      <p:bldP spid="56" grpId="0" bldLvl="0" animBg="1"/>
      <p:bldP spid="56" grpId="1" animBg="1"/>
      <p:bldP spid="57" grpId="0" bldLvl="0" animBg="1"/>
      <p:bldP spid="57" grpId="1" animBg="1"/>
      <p:bldP spid="58" grpId="0" bldLvl="0" animBg="1"/>
      <p:bldP spid="58" grpId="1" animBg="1"/>
      <p:bldP spid="59" grpId="0" bldLvl="0" animBg="1"/>
      <p:bldP spid="59" grpId="1" animBg="1"/>
      <p:bldP spid="62" grpId="0" bldLvl="0" animBg="1"/>
      <p:bldP spid="62" grpId="1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26" name="Text Box 6"/>
          <p:cNvSpPr txBox="1">
            <a:spLocks noChangeArrowheads="1"/>
          </p:cNvSpPr>
          <p:nvPr/>
        </p:nvSpPr>
        <p:spPr bwMode="auto">
          <a:xfrm>
            <a:off x="2715260" y="339090"/>
            <a:ext cx="3226435" cy="645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36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动态规划</a:t>
            </a:r>
            <a:r>
              <a:rPr kumimoji="1" lang="en-US" altLang="zh-CN" sz="3600" b="1" dirty="0"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endParaRPr kumimoji="1" lang="en-US" altLang="zh-CN" sz="3600" b="1" dirty="0">
              <a:solidFill>
                <a:srgbClr val="66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71170" y="1371600"/>
            <a:ext cx="7317105" cy="45231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动态规划是一种算法设计的范式（</a:t>
            </a:r>
            <a:r>
              <a:rPr lang="en-US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paradigm</a:t>
            </a:r>
            <a:r>
              <a:rPr lang="zh-CN" altLang="en-US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）或思想</a:t>
            </a:r>
            <a:endParaRPr lang="en-US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chemeClr val="accent4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       不是解决某一具体问题的具体算法</a:t>
            </a:r>
            <a:endParaRPr lang="zh-CN" altLang="en-US" dirty="0">
              <a:solidFill>
                <a:schemeClr val="accent4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endParaRPr lang="zh-CN" altLang="en-US" dirty="0">
              <a:solidFill>
                <a:schemeClr val="accent4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理查德·贝尔曼（Richard Bellman）在1950年代首次提出了这个名字 ，当时他正为美国兰德公司工作，主要为美国空军和政府项目服务。</a:t>
            </a:r>
            <a:r>
              <a:rPr lang="en-US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 </a:t>
            </a:r>
            <a:endParaRPr lang="en-US" dirty="0">
              <a:solidFill>
                <a:schemeClr val="accent4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>
              <a:solidFill>
                <a:schemeClr val="accent4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>
              <a:solidFill>
                <a:schemeClr val="accent4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>
              <a:solidFill>
                <a:schemeClr val="accent4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>
              <a:solidFill>
                <a:schemeClr val="accent4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  <a:sym typeface="+mn-ea"/>
            </a:endParaRPr>
          </a:p>
          <a:p>
            <a:pPr marL="285750" indent="-285750" algn="just"/>
            <a:r>
              <a:rPr lang="zh-CN" altLang="en-US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      理查德·贝尔曼（1920年8月26日－1984年3月19日），美国应用数学家，美国国家科学院院士，和动态规划的创始人。</a:t>
            </a:r>
            <a:endParaRPr lang="zh-CN" altLang="en-US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92495" y="3386455"/>
            <a:ext cx="1225550" cy="165735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805180" y="3306445"/>
            <a:ext cx="4847590" cy="16141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 algn="just">
              <a:lnSpc>
                <a:spcPct val="110000"/>
              </a:lnSpc>
            </a:pPr>
            <a:r>
              <a:rPr lang="en-US" dirty="0">
                <a:solidFill>
                  <a:schemeClr val="accent4"/>
                </a:solidFill>
                <a:ea typeface="Bell MT" panose="02020503060305020303" charset="0"/>
                <a:cs typeface="+mn-lt"/>
                <a:sym typeface="+mn-ea"/>
              </a:rPr>
              <a:t>“It’s impossible to use the word, dynamic, in the pejorative sense…I thought dynamic programming was a good name.  It was something not even a Congressman could object to.”——</a:t>
            </a:r>
            <a:r>
              <a:rPr lang="en-US" i="1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理查德·</a:t>
            </a:r>
            <a:r>
              <a:rPr lang="zh-CN" altLang="en-US" i="1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贝尔</a:t>
            </a:r>
            <a:r>
              <a:rPr lang="en-US" i="1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曼</a:t>
            </a:r>
            <a:endParaRPr lang="zh-CN" altLang="en-US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©</a:t>
            </a:r>
            <a:r>
              <a:rPr lang="en-US" altLang="zh-CN">
                <a:latin typeface="华文新魏" panose="02010800040101010101" pitchFamily="2" charset="-122"/>
              </a:rPr>
              <a:t>DKE-LAB(2009)</a:t>
            </a:r>
            <a:endParaRPr lang="en-US" altLang="zh-CN">
              <a:latin typeface="华文新魏" panose="02010800040101010101" pitchFamily="2" charset="-122"/>
            </a:endParaRPr>
          </a:p>
        </p:txBody>
      </p:sp>
      <p:sp>
        <p:nvSpPr>
          <p:cNvPr id="710660" name="Rectangle 4"/>
          <p:cNvSpPr>
            <a:spLocks noChangeArrowheads="1"/>
          </p:cNvSpPr>
          <p:nvPr/>
        </p:nvSpPr>
        <p:spPr bwMode="auto">
          <a:xfrm>
            <a:off x="990600" y="1125538"/>
            <a:ext cx="7485945" cy="54721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defRPr/>
            </a:pPr>
            <a:r>
              <a:rPr lang="zh-CN" altLang="en-US" sz="3600" b="1" dirty="0">
                <a:latin typeface="Times New Roman" panose="02020603050405020304" charset="0"/>
                <a:ea typeface="+mn-ea"/>
                <a:cs typeface="Times New Roman" panose="02020603050405020304" charset="0"/>
              </a:rPr>
              <a:t>时间复杂性</a:t>
            </a:r>
            <a:endParaRPr lang="zh-CN" altLang="en-US" sz="3600" b="1" dirty="0">
              <a:latin typeface="Times New Roman" panose="02020603050405020304" charset="0"/>
              <a:ea typeface="+mn-ea"/>
              <a:cs typeface="Times New Roman" panose="02020603050405020304" charset="0"/>
            </a:endParaRPr>
          </a:p>
          <a:p>
            <a:pPr lvl="1" algn="just">
              <a:defRPr/>
            </a:pPr>
            <a:r>
              <a:rPr lang="zh-CN" altLang="en-US" sz="3200" b="1" dirty="0">
                <a:solidFill>
                  <a:srgbClr val="0000CC"/>
                </a:solidFill>
                <a:latin typeface="Times New Roman" panose="02020603050405020304" charset="0"/>
                <a:ea typeface="+mn-ea"/>
                <a:cs typeface="Times New Roman" panose="02020603050405020304" charset="0"/>
              </a:rPr>
              <a:t>计算代价的时间</a:t>
            </a:r>
            <a:endParaRPr lang="zh-CN" altLang="en-US" sz="3200" b="1" dirty="0">
              <a:solidFill>
                <a:srgbClr val="0000CC"/>
              </a:solidFill>
              <a:latin typeface="Times New Roman" panose="02020603050405020304" charset="0"/>
              <a:ea typeface="+mn-ea"/>
              <a:cs typeface="Times New Roman" panose="02020603050405020304" charset="0"/>
            </a:endParaRPr>
          </a:p>
          <a:p>
            <a:pPr lvl="2" algn="just">
              <a:defRPr/>
            </a:pPr>
            <a:r>
              <a:rPr lang="en-US" altLang="zh-CN" sz="3200" b="1" i="1" dirty="0">
                <a:solidFill>
                  <a:srgbClr val="663300"/>
                </a:solidFill>
                <a:latin typeface="Times New Roman" panose="02020603050405020304" charset="0"/>
                <a:ea typeface="+mn-ea"/>
                <a:cs typeface="Times New Roman" panose="02020603050405020304" charset="0"/>
              </a:rPr>
              <a:t>(l, </a:t>
            </a:r>
            <a:r>
              <a:rPr lang="en-US" altLang="zh-CN" sz="3200" b="1" i="1" dirty="0" err="1">
                <a:solidFill>
                  <a:srgbClr val="663300"/>
                </a:solidFill>
                <a:latin typeface="Times New Roman" panose="02020603050405020304" charset="0"/>
                <a:ea typeface="+mn-ea"/>
                <a:cs typeface="Times New Roman" panose="02020603050405020304" charset="0"/>
              </a:rPr>
              <a:t>i</a:t>
            </a:r>
            <a:r>
              <a:rPr lang="en-US" altLang="zh-CN" sz="3200" b="1" i="1" dirty="0">
                <a:solidFill>
                  <a:srgbClr val="663300"/>
                </a:solidFill>
                <a:latin typeface="Times New Roman" panose="02020603050405020304" charset="0"/>
                <a:ea typeface="+mn-ea"/>
                <a:cs typeface="Times New Roman" panose="02020603050405020304" charset="0"/>
              </a:rPr>
              <a:t>, k)</a:t>
            </a:r>
            <a:r>
              <a:rPr lang="zh-CN" altLang="en-US" sz="3200" b="1" dirty="0">
                <a:solidFill>
                  <a:srgbClr val="663300"/>
                </a:solidFill>
                <a:latin typeface="Times New Roman" panose="02020603050405020304" charset="0"/>
                <a:ea typeface="+mn-ea"/>
                <a:cs typeface="Times New Roman" panose="02020603050405020304" charset="0"/>
              </a:rPr>
              <a:t>三层循环</a:t>
            </a:r>
            <a:r>
              <a:rPr lang="en-US" altLang="zh-CN" sz="3200" b="1" dirty="0">
                <a:solidFill>
                  <a:srgbClr val="663300"/>
                </a:solidFill>
                <a:latin typeface="Times New Roman" panose="02020603050405020304" charset="0"/>
                <a:ea typeface="+mn-ea"/>
                <a:cs typeface="Times New Roman" panose="02020603050405020304" charset="0"/>
              </a:rPr>
              <a:t>, </a:t>
            </a:r>
            <a:r>
              <a:rPr lang="zh-CN" altLang="en-US" sz="3200" b="1" dirty="0">
                <a:solidFill>
                  <a:srgbClr val="663300"/>
                </a:solidFill>
                <a:latin typeface="Times New Roman" panose="02020603050405020304" charset="0"/>
                <a:ea typeface="+mn-ea"/>
                <a:cs typeface="Times New Roman" panose="02020603050405020304" charset="0"/>
              </a:rPr>
              <a:t>每层至多</a:t>
            </a:r>
            <a:r>
              <a:rPr lang="en-US" altLang="zh-CN" sz="3200" b="1" i="1" dirty="0">
                <a:solidFill>
                  <a:srgbClr val="663300"/>
                </a:solidFill>
                <a:latin typeface="Times New Roman" panose="02020603050405020304" charset="0"/>
                <a:ea typeface="+mn-ea"/>
                <a:cs typeface="Times New Roman" panose="02020603050405020304" charset="0"/>
              </a:rPr>
              <a:t>n-1</a:t>
            </a:r>
            <a:r>
              <a:rPr lang="zh-CN" altLang="en-US" sz="3200" b="1" dirty="0">
                <a:solidFill>
                  <a:srgbClr val="663300"/>
                </a:solidFill>
                <a:latin typeface="Times New Roman" panose="02020603050405020304" charset="0"/>
                <a:ea typeface="+mn-ea"/>
                <a:cs typeface="Times New Roman" panose="02020603050405020304" charset="0"/>
              </a:rPr>
              <a:t>步</a:t>
            </a:r>
            <a:endParaRPr lang="zh-CN" altLang="en-US" sz="3200" b="1" dirty="0">
              <a:solidFill>
                <a:srgbClr val="663300"/>
              </a:solidFill>
              <a:latin typeface="Times New Roman" panose="02020603050405020304" charset="0"/>
              <a:ea typeface="+mn-ea"/>
              <a:cs typeface="Times New Roman" panose="02020603050405020304" charset="0"/>
            </a:endParaRPr>
          </a:p>
          <a:p>
            <a:pPr lvl="2" algn="just">
              <a:defRPr/>
            </a:pPr>
            <a:r>
              <a:rPr lang="en-US" altLang="zh-CN" sz="3200" b="1" i="1" dirty="0">
                <a:solidFill>
                  <a:srgbClr val="FF0000"/>
                </a:solidFill>
                <a:latin typeface="Times New Roman" panose="02020603050405020304" charset="0"/>
                <a:ea typeface="+mn-ea"/>
                <a:cs typeface="Times New Roman" panose="02020603050405020304" charset="0"/>
              </a:rPr>
              <a:t>O(n</a:t>
            </a:r>
            <a:r>
              <a:rPr lang="en-US" altLang="zh-CN" sz="3200" b="1" i="1" baseline="30000" dirty="0">
                <a:solidFill>
                  <a:srgbClr val="FF0000"/>
                </a:solidFill>
                <a:latin typeface="Times New Roman" panose="02020603050405020304" charset="0"/>
                <a:ea typeface="+mn-ea"/>
                <a:cs typeface="Times New Roman" panose="02020603050405020304" charset="0"/>
              </a:rPr>
              <a:t>3</a:t>
            </a:r>
            <a:r>
              <a:rPr lang="en-US" altLang="zh-CN" sz="3200" b="1" i="1" dirty="0">
                <a:solidFill>
                  <a:srgbClr val="FF0000"/>
                </a:solidFill>
                <a:latin typeface="Times New Roman" panose="02020603050405020304" charset="0"/>
                <a:ea typeface="+mn-ea"/>
                <a:cs typeface="Times New Roman" panose="02020603050405020304" charset="0"/>
              </a:rPr>
              <a:t>)</a:t>
            </a:r>
            <a:endParaRPr lang="en-US" altLang="zh-CN" sz="3200" b="1" i="1" dirty="0">
              <a:solidFill>
                <a:srgbClr val="FF0000"/>
              </a:solidFill>
              <a:latin typeface="Times New Roman" panose="02020603050405020304" charset="0"/>
              <a:ea typeface="+mn-ea"/>
              <a:cs typeface="Times New Roman" panose="02020603050405020304" charset="0"/>
            </a:endParaRPr>
          </a:p>
          <a:p>
            <a:pPr lvl="1" algn="just">
              <a:defRPr/>
            </a:pPr>
            <a:r>
              <a:rPr lang="zh-CN" altLang="en-US" sz="3200" b="1" dirty="0">
                <a:solidFill>
                  <a:srgbClr val="0000CC"/>
                </a:solidFill>
                <a:latin typeface="Times New Roman" panose="02020603050405020304" charset="0"/>
                <a:ea typeface="+mn-ea"/>
                <a:cs typeface="Times New Roman" panose="02020603050405020304" charset="0"/>
              </a:rPr>
              <a:t>初始化的时间</a:t>
            </a:r>
            <a:r>
              <a:rPr lang="en-US" altLang="zh-CN" sz="3200" b="1" dirty="0">
                <a:solidFill>
                  <a:srgbClr val="0000CC"/>
                </a:solidFill>
                <a:latin typeface="Times New Roman" panose="02020603050405020304" charset="0"/>
                <a:ea typeface="+mn-ea"/>
                <a:cs typeface="Times New Roman" panose="02020603050405020304" charset="0"/>
              </a:rPr>
              <a:t>:</a:t>
            </a:r>
            <a:r>
              <a:rPr lang="en-US" altLang="zh-CN" sz="3200" b="1" dirty="0">
                <a:solidFill>
                  <a:srgbClr val="0066FF"/>
                </a:solidFill>
                <a:latin typeface="Times New Roman" panose="02020603050405020304" charset="0"/>
                <a:ea typeface="+mn-ea"/>
                <a:cs typeface="Times New Roman" panose="02020603050405020304" charset="0"/>
              </a:rPr>
              <a:t> </a:t>
            </a:r>
            <a:r>
              <a:rPr lang="en-US" altLang="zh-CN" sz="3200" b="1" i="1" dirty="0">
                <a:solidFill>
                  <a:srgbClr val="FF0000"/>
                </a:solidFill>
                <a:latin typeface="Times New Roman" panose="02020603050405020304" charset="0"/>
                <a:ea typeface="+mn-ea"/>
                <a:cs typeface="Times New Roman" panose="02020603050405020304" charset="0"/>
              </a:rPr>
              <a:t>O(n)</a:t>
            </a:r>
            <a:endParaRPr lang="en-US" altLang="zh-CN" sz="3200" b="1" i="1" dirty="0">
              <a:solidFill>
                <a:srgbClr val="FF0000"/>
              </a:solidFill>
              <a:latin typeface="Times New Roman" panose="02020603050405020304" charset="0"/>
              <a:ea typeface="+mn-ea"/>
              <a:cs typeface="Times New Roman" panose="02020603050405020304" charset="0"/>
            </a:endParaRPr>
          </a:p>
          <a:p>
            <a:pPr lvl="1" algn="just">
              <a:defRPr/>
            </a:pPr>
            <a:r>
              <a:rPr lang="zh-CN" altLang="en-US" sz="3200" b="1" dirty="0">
                <a:solidFill>
                  <a:srgbClr val="0000CC"/>
                </a:solidFill>
                <a:latin typeface="Times New Roman" panose="02020603050405020304" charset="0"/>
                <a:ea typeface="+mn-ea"/>
                <a:cs typeface="Times New Roman" panose="02020603050405020304" charset="0"/>
              </a:rPr>
              <a:t>总时间复杂性为：</a:t>
            </a:r>
            <a:r>
              <a:rPr lang="en-US" altLang="zh-CN" sz="3200" b="1" i="1" dirty="0">
                <a:solidFill>
                  <a:srgbClr val="FF0000"/>
                </a:solidFill>
                <a:latin typeface="Times New Roman" panose="02020603050405020304" charset="0"/>
                <a:ea typeface="+mn-ea"/>
                <a:cs typeface="Times New Roman" panose="02020603050405020304" charset="0"/>
              </a:rPr>
              <a:t>O(n</a:t>
            </a:r>
            <a:r>
              <a:rPr lang="en-US" altLang="zh-CN" sz="3200" b="1" i="1" baseline="30000" dirty="0">
                <a:solidFill>
                  <a:srgbClr val="FF0000"/>
                </a:solidFill>
                <a:latin typeface="Times New Roman" panose="02020603050405020304" charset="0"/>
                <a:ea typeface="+mn-ea"/>
                <a:cs typeface="Times New Roman" panose="02020603050405020304" charset="0"/>
              </a:rPr>
              <a:t>3</a:t>
            </a:r>
            <a:r>
              <a:rPr lang="en-US" altLang="zh-CN" sz="3200" b="1" i="1" dirty="0">
                <a:solidFill>
                  <a:srgbClr val="FF0000"/>
                </a:solidFill>
                <a:latin typeface="Times New Roman" panose="02020603050405020304" charset="0"/>
                <a:ea typeface="+mn-ea"/>
                <a:cs typeface="Times New Roman" panose="02020603050405020304" charset="0"/>
              </a:rPr>
              <a:t>)</a:t>
            </a:r>
            <a:endParaRPr lang="en-US" altLang="zh-CN" sz="3200" b="1" i="1" dirty="0">
              <a:solidFill>
                <a:srgbClr val="FF0000"/>
              </a:solidFill>
              <a:latin typeface="Times New Roman" panose="02020603050405020304" charset="0"/>
              <a:ea typeface="+mn-ea"/>
              <a:cs typeface="Times New Roman" panose="02020603050405020304" charset="0"/>
            </a:endParaRPr>
          </a:p>
          <a:p>
            <a:pPr algn="just">
              <a:defRPr/>
            </a:pPr>
            <a:r>
              <a:rPr lang="zh-CN" altLang="en-US" sz="3600" b="1" dirty="0">
                <a:latin typeface="Times New Roman" panose="02020603050405020304" charset="0"/>
                <a:ea typeface="+mn-ea"/>
                <a:cs typeface="Times New Roman" panose="02020603050405020304" charset="0"/>
              </a:rPr>
              <a:t>空间复杂性</a:t>
            </a:r>
            <a:r>
              <a:rPr lang="zh-CN" altLang="en-US" sz="4000" b="1" dirty="0">
                <a:latin typeface="Times New Roman" panose="02020603050405020304" charset="0"/>
                <a:ea typeface="+mn-ea"/>
                <a:cs typeface="Times New Roman" panose="02020603050405020304" charset="0"/>
              </a:rPr>
              <a:t> </a:t>
            </a:r>
            <a:endParaRPr lang="zh-CN" altLang="en-US" sz="4000" b="1" dirty="0">
              <a:latin typeface="Times New Roman" panose="02020603050405020304" charset="0"/>
              <a:ea typeface="+mn-ea"/>
              <a:cs typeface="Times New Roman" panose="02020603050405020304" charset="0"/>
            </a:endParaRPr>
          </a:p>
          <a:p>
            <a:pPr lvl="1" algn="just">
              <a:defRPr/>
            </a:pPr>
            <a:r>
              <a:rPr lang="zh-CN" altLang="en-US" sz="3200" b="1" dirty="0">
                <a:solidFill>
                  <a:srgbClr val="0000CC"/>
                </a:solidFill>
                <a:latin typeface="Times New Roman" panose="02020603050405020304" charset="0"/>
                <a:ea typeface="+mn-ea"/>
                <a:cs typeface="Times New Roman" panose="02020603050405020304" charset="0"/>
              </a:rPr>
              <a:t>使用数组</a:t>
            </a:r>
            <a:r>
              <a:rPr lang="en-US" altLang="zh-CN" sz="3200" b="1" i="1" dirty="0">
                <a:solidFill>
                  <a:srgbClr val="FF0000"/>
                </a:solidFill>
                <a:latin typeface="Times New Roman" panose="02020603050405020304" charset="0"/>
                <a:ea typeface="+mn-ea"/>
                <a:cs typeface="Times New Roman" panose="02020603050405020304" charset="0"/>
              </a:rPr>
              <a:t>m</a:t>
            </a:r>
            <a:r>
              <a:rPr lang="zh-CN" altLang="en-US" sz="3200" b="1" dirty="0">
                <a:solidFill>
                  <a:srgbClr val="0000CC"/>
                </a:solidFill>
                <a:latin typeface="Times New Roman" panose="02020603050405020304" charset="0"/>
                <a:ea typeface="+mn-ea"/>
                <a:cs typeface="Times New Roman" panose="02020603050405020304" charset="0"/>
              </a:rPr>
              <a:t>和</a:t>
            </a:r>
            <a:r>
              <a:rPr lang="en-US" altLang="zh-CN" sz="3200" b="1" i="1" dirty="0">
                <a:solidFill>
                  <a:srgbClr val="FF0000"/>
                </a:solidFill>
                <a:latin typeface="Times New Roman" panose="02020603050405020304" charset="0"/>
                <a:ea typeface="+mn-ea"/>
                <a:cs typeface="Times New Roman" panose="02020603050405020304" charset="0"/>
              </a:rPr>
              <a:t>S</a:t>
            </a:r>
            <a:endParaRPr lang="en-US" altLang="zh-CN" sz="3200" b="1" i="1" dirty="0">
              <a:solidFill>
                <a:srgbClr val="FF0000"/>
              </a:solidFill>
              <a:latin typeface="Times New Roman" panose="02020603050405020304" charset="0"/>
              <a:ea typeface="+mn-ea"/>
              <a:cs typeface="Times New Roman" panose="02020603050405020304" charset="0"/>
            </a:endParaRPr>
          </a:p>
          <a:p>
            <a:pPr lvl="1" algn="just">
              <a:defRPr/>
            </a:pPr>
            <a:r>
              <a:rPr lang="zh-CN" altLang="en-US" sz="3200" b="1" dirty="0">
                <a:solidFill>
                  <a:srgbClr val="0000CC"/>
                </a:solidFill>
                <a:latin typeface="Times New Roman" panose="02020603050405020304" charset="0"/>
                <a:ea typeface="+mn-ea"/>
                <a:cs typeface="Times New Roman" panose="02020603050405020304" charset="0"/>
              </a:rPr>
              <a:t>需要空间</a:t>
            </a:r>
            <a:r>
              <a:rPr lang="en-US" altLang="zh-CN" sz="3200" b="1" i="1" dirty="0">
                <a:solidFill>
                  <a:srgbClr val="FF0000"/>
                </a:solidFill>
                <a:latin typeface="Times New Roman" panose="02020603050405020304" charset="0"/>
                <a:ea typeface="+mn-ea"/>
                <a:cs typeface="Times New Roman" panose="02020603050405020304" charset="0"/>
              </a:rPr>
              <a:t>O(n</a:t>
            </a:r>
            <a:r>
              <a:rPr lang="en-US" altLang="zh-CN" sz="3200" b="1" i="1" baseline="30000" dirty="0">
                <a:solidFill>
                  <a:srgbClr val="FF0000"/>
                </a:solidFill>
                <a:latin typeface="Times New Roman" panose="02020603050405020304" charset="0"/>
                <a:ea typeface="+mn-ea"/>
                <a:cs typeface="Times New Roman" panose="02020603050405020304" charset="0"/>
              </a:rPr>
              <a:t>2</a:t>
            </a:r>
            <a:r>
              <a:rPr lang="en-US" altLang="zh-CN" sz="3200" b="1" i="1" dirty="0">
                <a:solidFill>
                  <a:srgbClr val="FF0000"/>
                </a:solidFill>
                <a:latin typeface="Times New Roman" panose="02020603050405020304" charset="0"/>
                <a:ea typeface="+mn-ea"/>
                <a:cs typeface="Times New Roman" panose="02020603050405020304" charset="0"/>
              </a:rPr>
              <a:t>)</a:t>
            </a:r>
            <a:endParaRPr lang="en-US" altLang="zh-CN" sz="3200" b="1" i="1" dirty="0">
              <a:solidFill>
                <a:srgbClr val="FF0000"/>
              </a:solidFill>
              <a:latin typeface="Times New Roman" panose="02020603050405020304" charset="0"/>
              <a:ea typeface="+mn-ea"/>
              <a:cs typeface="Times New Roman" panose="02020603050405020304" charset="0"/>
            </a:endParaRPr>
          </a:p>
        </p:txBody>
      </p:sp>
      <p:sp>
        <p:nvSpPr>
          <p:cNvPr id="710661" name="Text Box 5"/>
          <p:cNvSpPr txBox="1">
            <a:spLocks noChangeArrowheads="1"/>
          </p:cNvSpPr>
          <p:nvPr/>
        </p:nvSpPr>
        <p:spPr bwMode="auto">
          <a:xfrm>
            <a:off x="3200400" y="60777"/>
            <a:ext cx="562610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4400" b="1" dirty="0">
                <a:solidFill>
                  <a:srgbClr val="1F497D">
                    <a:lumMod val="60000"/>
                    <a:lumOff val="40000"/>
                  </a:srgb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算法复杂性</a:t>
            </a:r>
            <a:endParaRPr lang="zh-CN" altLang="en-US" sz="4400" b="1" dirty="0">
              <a:solidFill>
                <a:srgbClr val="1F497D">
                  <a:lumMod val="60000"/>
                  <a:lumOff val="40000"/>
                </a:srgb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Par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06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06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Par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06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106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Par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106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106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Par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106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106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Par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106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106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Par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106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106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Par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106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106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Par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106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106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23145" y="1268414"/>
            <a:ext cx="8541455" cy="4465637"/>
          </a:xfrm>
        </p:spPr>
        <p:txBody>
          <a:bodyPr/>
          <a:lstStyle/>
          <a:p>
            <a:pPr eaLnBrk="1" hangingPunct="1"/>
            <a:r>
              <a:rPr lang="zh-CN" altLang="en-US" sz="4800" b="1">
                <a:solidFill>
                  <a:srgbClr val="7030A0"/>
                </a:solidFill>
              </a:rPr>
              <a:t>请各位评审老师提出宝贵建议！谢谢！</a:t>
            </a:r>
            <a:endParaRPr lang="zh-CN" altLang="en-US" sz="4800" b="1">
              <a:solidFill>
                <a:srgbClr val="7030A0"/>
              </a:solidFill>
            </a:endParaRPr>
          </a:p>
        </p:txBody>
      </p:sp>
      <p:grpSp>
        <p:nvGrpSpPr>
          <p:cNvPr id="71683" name="组合 9"/>
          <p:cNvGrpSpPr/>
          <p:nvPr/>
        </p:nvGrpSpPr>
        <p:grpSpPr bwMode="auto">
          <a:xfrm>
            <a:off x="-1412" y="-12700"/>
            <a:ext cx="9145412" cy="6897688"/>
            <a:chOff x="-1588" y="-12700"/>
            <a:chExt cx="9146151" cy="6898084"/>
          </a:xfrm>
        </p:grpSpPr>
        <p:sp>
          <p:nvSpPr>
            <p:cNvPr id="11" name="Freeform 3"/>
            <p:cNvSpPr/>
            <p:nvPr/>
          </p:nvSpPr>
          <p:spPr>
            <a:xfrm>
              <a:off x="-176" y="-12700"/>
              <a:ext cx="9144739" cy="6858394"/>
            </a:xfrm>
            <a:custGeom>
              <a:avLst/>
              <a:gdLst>
                <a:gd name="connsiteX0" fmla="*/ 0 w 9144000"/>
                <a:gd name="connsiteY0" fmla="*/ 0 h 6858000"/>
                <a:gd name="connsiteX1" fmla="*/ 0 w 9144000"/>
                <a:gd name="connsiteY1" fmla="*/ 6857999 h 6858000"/>
                <a:gd name="connsiteX2" fmla="*/ 9143999 w 9144000"/>
                <a:gd name="connsiteY2" fmla="*/ 6857999 h 6858000"/>
                <a:gd name="connsiteX3" fmla="*/ 9143999 w 9144000"/>
                <a:gd name="connsiteY3" fmla="*/ 0 h 6858000"/>
                <a:gd name="connsiteX4" fmla="*/ 0 w 914400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</a:cxnLst>
              <a:rect l="l" t="t" r="r" b="b"/>
              <a:pathLst>
                <a:path w="9144000" h="6858000">
                  <a:moveTo>
                    <a:pt x="0" y="0"/>
                  </a:moveTo>
                  <a:lnTo>
                    <a:pt x="0" y="6857999"/>
                  </a:lnTo>
                  <a:lnTo>
                    <a:pt x="9143999" y="6857999"/>
                  </a:lnTo>
                  <a:lnTo>
                    <a:pt x="9143999" y="0"/>
                  </a:lnTo>
                  <a:lnTo>
                    <a:pt x="0" y="0"/>
                  </a:lnTo>
                </a:path>
              </a:pathLst>
            </a:custGeom>
            <a:solidFill>
              <a:srgbClr val="FFFFFF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dirty="0">
                <a:solidFill>
                  <a:prstClr val="white"/>
                </a:solidFill>
              </a:endParaRPr>
            </a:p>
          </p:txBody>
        </p:sp>
        <p:pic>
          <p:nvPicPr>
            <p:cNvPr id="71689" name="图片 13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588" y="3227784"/>
              <a:ext cx="9144000" cy="3657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1684" name="Rectangle 2"/>
          <p:cNvSpPr txBox="1">
            <a:spLocks noRot="1" noChangeArrowheads="1"/>
          </p:cNvSpPr>
          <p:nvPr/>
        </p:nvSpPr>
        <p:spPr bwMode="auto">
          <a:xfrm>
            <a:off x="2648656" y="2914650"/>
            <a:ext cx="8540044" cy="446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defTabSz="4572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algn="l" defTabSz="4572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algn="l" defTabSz="4572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algn="l" defTabSz="4572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algn="l" defTabSz="4572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kumimoji="0" lang="zh-CN" altLang="en-US" sz="4800" b="1">
              <a:solidFill>
                <a:srgbClr val="7030A0"/>
              </a:solidFill>
            </a:endParaRPr>
          </a:p>
        </p:txBody>
      </p:sp>
      <p:sp>
        <p:nvSpPr>
          <p:cNvPr id="16" name="TextBox 9"/>
          <p:cNvSpPr txBox="1">
            <a:spLocks noChangeArrowheads="1"/>
          </p:cNvSpPr>
          <p:nvPr/>
        </p:nvSpPr>
        <p:spPr bwMode="auto">
          <a:xfrm>
            <a:off x="3115734" y="846138"/>
            <a:ext cx="2712156" cy="677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2755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tabLst>
                <a:tab pos="2755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tabLst>
                <a:tab pos="2755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tabLst>
                <a:tab pos="2755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tabLst>
                <a:tab pos="2755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2755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2755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2755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2755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>
              <a:defRPr/>
            </a:pPr>
            <a:r>
              <a:rPr kumimoji="0" lang="zh-CN" altLang="en-US" sz="4400" b="1" dirty="0">
                <a:solidFill>
                  <a:srgbClr val="1F497D">
                    <a:lumMod val="60000"/>
                    <a:lumOff val="40000"/>
                  </a:srgb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本讲内容</a:t>
            </a:r>
            <a:endParaRPr kumimoji="0" lang="zh-CN" altLang="en-US" sz="4400" b="1" dirty="0">
              <a:solidFill>
                <a:srgbClr val="1F497D">
                  <a:lumMod val="60000"/>
                  <a:lumOff val="40000"/>
                </a:srgbClr>
              </a:solidFill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71686" name="TextBox 1"/>
          <p:cNvSpPr txBox="1">
            <a:spLocks noChangeArrowheads="1"/>
          </p:cNvSpPr>
          <p:nvPr/>
        </p:nvSpPr>
        <p:spPr bwMode="auto">
          <a:xfrm>
            <a:off x="113593" y="2150387"/>
            <a:ext cx="8913249" cy="5392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1">
              <a:spcBef>
                <a:spcPct val="0"/>
              </a:spcBef>
              <a:buNone/>
            </a:pPr>
            <a:r>
              <a:rPr lang="en-US" altLang="zh-CN" sz="4200" dirty="0">
                <a:solidFill>
                  <a:srgbClr val="000000"/>
                </a:solidFill>
                <a:latin typeface="+mj-ea"/>
                <a:ea typeface="+mj-ea"/>
              </a:rPr>
              <a:t>		4.1 </a:t>
            </a:r>
            <a:r>
              <a:rPr lang="zh-CN" altLang="zh-CN" sz="4200" dirty="0">
                <a:solidFill>
                  <a:srgbClr val="000000"/>
                </a:solidFill>
                <a:latin typeface="+mj-ea"/>
                <a:ea typeface="+mj-ea"/>
              </a:rPr>
              <a:t>动态规划的原理</a:t>
            </a:r>
            <a:endParaRPr lang="zh-CN" altLang="zh-CN" sz="4200" dirty="0">
              <a:solidFill>
                <a:srgbClr val="000000"/>
              </a:solidFill>
              <a:latin typeface="+mj-ea"/>
              <a:ea typeface="+mj-ea"/>
            </a:endParaRPr>
          </a:p>
          <a:p>
            <a:pPr>
              <a:buNone/>
            </a:pPr>
            <a:r>
              <a:rPr lang="en-US" altLang="zh-CN" sz="4200" dirty="0">
                <a:solidFill>
                  <a:srgbClr val="000000"/>
                </a:solidFill>
                <a:latin typeface="+mj-ea"/>
                <a:ea typeface="+mj-ea"/>
              </a:rPr>
              <a:t>	4.2 </a:t>
            </a:r>
            <a:r>
              <a:rPr lang="zh-CN" altLang="zh-CN" sz="4200" dirty="0">
                <a:solidFill>
                  <a:srgbClr val="000000"/>
                </a:solidFill>
                <a:latin typeface="+mj-ea"/>
                <a:ea typeface="+mj-ea"/>
              </a:rPr>
              <a:t>矩阵乘法问题</a:t>
            </a:r>
            <a:endParaRPr lang="zh-CN" altLang="zh-CN" sz="4200" dirty="0">
              <a:solidFill>
                <a:srgbClr val="000000"/>
              </a:solidFill>
              <a:latin typeface="+mj-ea"/>
              <a:ea typeface="+mj-ea"/>
            </a:endParaRPr>
          </a:p>
          <a:p>
            <a:pPr>
              <a:buNone/>
            </a:pPr>
            <a:r>
              <a:rPr lang="en-US" altLang="zh-CN" sz="4200" dirty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en-US" altLang="zh-CN" sz="4200" b="1" dirty="0">
                <a:solidFill>
                  <a:srgbClr val="000000"/>
                </a:solidFill>
                <a:latin typeface="+mj-ea"/>
                <a:ea typeface="+mj-ea"/>
              </a:rPr>
              <a:t>4.3 </a:t>
            </a:r>
            <a:r>
              <a:rPr lang="zh-CN" altLang="zh-CN" sz="4200" b="1" dirty="0">
                <a:solidFill>
                  <a:srgbClr val="000000"/>
                </a:solidFill>
                <a:latin typeface="+mj-ea"/>
                <a:ea typeface="+mj-ea"/>
              </a:rPr>
              <a:t>最长公共子序列问题</a:t>
            </a:r>
            <a:endParaRPr lang="en-US" altLang="zh-CN" sz="4200" b="1" dirty="0">
              <a:solidFill>
                <a:srgbClr val="000000"/>
              </a:solidFill>
              <a:latin typeface="+mj-ea"/>
              <a:ea typeface="+mj-ea"/>
            </a:endParaRPr>
          </a:p>
          <a:p>
            <a:pPr>
              <a:buNone/>
            </a:pPr>
            <a:r>
              <a:rPr lang="en-US" altLang="zh-CN" sz="4200" dirty="0">
                <a:solidFill>
                  <a:srgbClr val="000000"/>
                </a:solidFill>
                <a:latin typeface="+mj-ea"/>
              </a:rPr>
              <a:t>    4.4 0-1</a:t>
            </a:r>
            <a:r>
              <a:rPr lang="zh-CN" altLang="en-US" sz="4200" dirty="0">
                <a:solidFill>
                  <a:srgbClr val="000000"/>
                </a:solidFill>
                <a:latin typeface="+mj-ea"/>
              </a:rPr>
              <a:t>背包问题</a:t>
            </a:r>
            <a:endParaRPr lang="en-US" altLang="zh-CN" sz="4200" dirty="0">
              <a:solidFill>
                <a:srgbClr val="000000"/>
              </a:solidFill>
              <a:latin typeface="+mj-ea"/>
            </a:endParaRPr>
          </a:p>
          <a:p>
            <a:pPr>
              <a:buNone/>
            </a:pPr>
            <a:r>
              <a:rPr lang="en-US" altLang="zh-CN" sz="4200" dirty="0">
                <a:solidFill>
                  <a:srgbClr val="000000"/>
                </a:solidFill>
                <a:latin typeface="+mj-ea"/>
              </a:rPr>
              <a:t>    4.5 </a:t>
            </a:r>
            <a:r>
              <a:rPr lang="zh-CN" altLang="en-US" sz="4200" dirty="0">
                <a:solidFill>
                  <a:srgbClr val="000000"/>
                </a:solidFill>
                <a:latin typeface="+mj-ea"/>
              </a:rPr>
              <a:t>最优二分搜索树</a:t>
            </a:r>
            <a:endParaRPr lang="zh-CN" altLang="zh-CN" sz="4200" dirty="0">
              <a:solidFill>
                <a:srgbClr val="000000"/>
              </a:solidFill>
              <a:latin typeface="+mj-ea"/>
            </a:endParaRPr>
          </a:p>
          <a:p>
            <a:pPr>
              <a:buNone/>
            </a:pPr>
            <a:endParaRPr lang="zh-CN" altLang="zh-CN" sz="4200" dirty="0">
              <a:solidFill>
                <a:srgbClr val="000000"/>
              </a:solidFill>
              <a:latin typeface="+mj-ea"/>
            </a:endParaRPr>
          </a:p>
          <a:p>
            <a:pPr>
              <a:buNone/>
            </a:pPr>
            <a:endParaRPr lang="zh-CN" altLang="zh-CN" sz="4200" b="1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ED6CAD1-EAB7-44E5-88C3-734D5467FD7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9"/>
          <p:cNvSpPr txBox="1">
            <a:spLocks noChangeArrowheads="1"/>
          </p:cNvSpPr>
          <p:nvPr/>
        </p:nvSpPr>
        <p:spPr bwMode="auto">
          <a:xfrm>
            <a:off x="2179320" y="307975"/>
            <a:ext cx="5469255" cy="553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tabLst>
                <a:tab pos="2755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tabLst>
                <a:tab pos="2755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tabLst>
                <a:tab pos="2755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tabLst>
                <a:tab pos="2755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tabLst>
                <a:tab pos="2755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2755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2755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2755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2755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>
              <a:defRPr/>
            </a:pPr>
            <a:r>
              <a:rPr kumimoji="0" lang="zh-CN" altLang="en-US" sz="36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斐波那契数列</a:t>
            </a:r>
            <a:r>
              <a:rPr kumimoji="0" lang="en-US" altLang="zh-CN" sz="36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(Top-down)</a:t>
            </a:r>
            <a:endParaRPr kumimoji="0" lang="en-US" altLang="zh-CN" sz="3600" b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ED6CAD1-EAB7-44E5-88C3-734D5467FD75}" type="slidenum">
              <a:rPr lang="zh-CN" altLang="en-US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29790" y="1197610"/>
            <a:ext cx="3662045" cy="106235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776730" y="2915285"/>
            <a:ext cx="3263265" cy="2584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  public int fib(int n) {</a:t>
            </a:r>
            <a:endParaRPr lang="zh-CN" altLang="en-US"/>
          </a:p>
          <a:p>
            <a:r>
              <a:rPr lang="zh-CN" altLang="en-US"/>
              <a:t>        if (n &lt; 1) {</a:t>
            </a:r>
            <a:endParaRPr lang="zh-CN" altLang="en-US"/>
          </a:p>
          <a:p>
            <a:r>
              <a:rPr lang="zh-CN" altLang="en-US"/>
              <a:t>            return -1;</a:t>
            </a:r>
            <a:endParaRPr lang="zh-CN" altLang="en-US"/>
          </a:p>
          <a:p>
            <a:r>
              <a:rPr lang="zh-CN" altLang="en-US"/>
              <a:t>        }</a:t>
            </a:r>
            <a:endParaRPr lang="zh-CN" altLang="en-US"/>
          </a:p>
          <a:p>
            <a:r>
              <a:rPr lang="zh-CN" altLang="en-US"/>
              <a:t>        if (n == 1 || n == 2) {</a:t>
            </a:r>
            <a:endParaRPr lang="zh-CN" altLang="en-US"/>
          </a:p>
          <a:p>
            <a:r>
              <a:rPr lang="zh-CN" altLang="en-US"/>
              <a:t>            return 1;</a:t>
            </a:r>
            <a:endParaRPr lang="zh-CN" altLang="en-US"/>
          </a:p>
          <a:p>
            <a:r>
              <a:rPr lang="zh-CN" altLang="en-US"/>
              <a:t>        }</a:t>
            </a:r>
            <a:endParaRPr lang="zh-CN" altLang="en-US"/>
          </a:p>
          <a:p>
            <a:r>
              <a:rPr lang="zh-CN" altLang="en-US"/>
              <a:t>        return fib(n - 1) + fib(n - 2);</a:t>
            </a:r>
            <a:endParaRPr lang="zh-CN" altLang="en-US"/>
          </a:p>
          <a:p>
            <a:r>
              <a:rPr lang="zh-CN" altLang="en-US"/>
              <a:t>    }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737995" y="2303145"/>
            <a:ext cx="629475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 </a:t>
            </a:r>
            <a:r>
              <a:rPr lang="zh-CN" altLang="en-US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如何设计算法，编写程序，给定任意的</a:t>
            </a:r>
            <a:r>
              <a:rPr lang="en-US" altLang="zh-CN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n</a:t>
            </a:r>
            <a:r>
              <a:rPr lang="zh-CN" altLang="en-US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求</a:t>
            </a:r>
            <a:r>
              <a:rPr lang="en-US" altLang="zh-CN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F(n)</a:t>
            </a:r>
            <a:endParaRPr lang="zh-CN" altLang="en-US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129790" y="5760720"/>
            <a:ext cx="23336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时间复杂度：O(2</a:t>
            </a:r>
            <a:r>
              <a:rPr lang="zh-CN" altLang="en-US" baseline="3000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n</a:t>
            </a:r>
            <a:r>
              <a:rPr lang="zh-CN" altLang="en-US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)</a:t>
            </a:r>
            <a:endParaRPr lang="zh-CN" altLang="en-US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700395" y="2439035"/>
            <a:ext cx="1948180" cy="3407410"/>
            <a:chOff x="9026" y="4591"/>
            <a:chExt cx="3068" cy="5366"/>
          </a:xfrm>
        </p:grpSpPr>
        <p:pic>
          <p:nvPicPr>
            <p:cNvPr id="94212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026" y="4591"/>
              <a:ext cx="3069" cy="5265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1" name="文本框 10"/>
            <p:cNvSpPr txBox="1"/>
            <p:nvPr/>
          </p:nvSpPr>
          <p:spPr>
            <a:xfrm>
              <a:off x="9328" y="8941"/>
              <a:ext cx="2767" cy="101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altLang="zh-CN">
                  <a:latin typeface="Arial" panose="020B0604020202020204" pitchFamily="34" charset="0"/>
                  <a:cs typeface="Arial" panose="020B0604020202020204" pitchFamily="34" charset="0"/>
                </a:rPr>
                <a:t>Can we do better ?</a:t>
              </a:r>
              <a:endParaRPr lang="en-US" altLang="zh-CN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10" grpId="0"/>
      <p:bldP spid="10" grpId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75166" y="1969476"/>
            <a:ext cx="2345175" cy="204616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8363" y="1583652"/>
            <a:ext cx="1878740" cy="243198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98231" y="4042299"/>
            <a:ext cx="47478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AGCCCTAAGGGCTACCTAGCTT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4994030" y="4029967"/>
            <a:ext cx="56856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GACAGCCTACAAGCGTTAGCTTG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200025" y="3790165"/>
            <a:ext cx="726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DNA: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796863" y="3790165"/>
            <a:ext cx="726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DNA: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628650" y="220346"/>
            <a:ext cx="7886700" cy="1325563"/>
          </a:xfrm>
        </p:spPr>
        <p:txBody>
          <a:bodyPr/>
          <a:lstStyle/>
          <a:p>
            <a:pPr algn="ctr"/>
            <a:r>
              <a:rPr lang="zh-CN" altLang="en-US" sz="36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这两个物种有多相似</a:t>
            </a:r>
            <a:endParaRPr lang="zh-CN" altLang="en-US" sz="3600" b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20346"/>
            <a:ext cx="7886700" cy="1325563"/>
          </a:xfrm>
        </p:spPr>
        <p:txBody>
          <a:bodyPr/>
          <a:lstStyle/>
          <a:p>
            <a:pPr algn="ctr"/>
            <a:r>
              <a:rPr lang="zh-CN" altLang="en-US" sz="36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最长公共子序列</a:t>
            </a:r>
            <a:endParaRPr lang="zh-CN" altLang="en-US" sz="3600" b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75166" y="1893276"/>
            <a:ext cx="2345175" cy="204616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8363" y="1507452"/>
            <a:ext cx="1878740" cy="243198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98231" y="3966099"/>
            <a:ext cx="47478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AGC</a:t>
            </a:r>
            <a:r>
              <a:rPr lang="en-US" sz="2400" dirty="0"/>
              <a:t>C</a:t>
            </a:r>
            <a:r>
              <a:rPr lang="en-US" sz="2400" dirty="0">
                <a:solidFill>
                  <a:srgbClr val="FF0000"/>
                </a:solidFill>
              </a:rPr>
              <a:t>CTAA</a:t>
            </a:r>
            <a:r>
              <a:rPr lang="en-US" sz="2400" dirty="0"/>
              <a:t>GG</a:t>
            </a:r>
            <a:r>
              <a:rPr lang="en-US" sz="2400" dirty="0">
                <a:solidFill>
                  <a:srgbClr val="FF0000"/>
                </a:solidFill>
              </a:rPr>
              <a:t>GCT</a:t>
            </a:r>
            <a:r>
              <a:rPr lang="en-US" sz="2400" dirty="0"/>
              <a:t>ACC</a:t>
            </a:r>
            <a:r>
              <a:rPr lang="en-US" sz="2400" dirty="0">
                <a:solidFill>
                  <a:srgbClr val="FF0000"/>
                </a:solidFill>
              </a:rPr>
              <a:t>TAGCTT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994030" y="3953767"/>
            <a:ext cx="56856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GAC</a:t>
            </a:r>
            <a:r>
              <a:rPr lang="en-US" sz="2400" dirty="0">
                <a:solidFill>
                  <a:srgbClr val="FF0000"/>
                </a:solidFill>
              </a:rPr>
              <a:t>AGCCTA</a:t>
            </a:r>
            <a:r>
              <a:rPr lang="en-US" sz="2400" dirty="0"/>
              <a:t>CA</a:t>
            </a:r>
            <a:r>
              <a:rPr lang="en-US" sz="2400" dirty="0">
                <a:solidFill>
                  <a:srgbClr val="FF0000"/>
                </a:solidFill>
              </a:rPr>
              <a:t>AGC</a:t>
            </a:r>
            <a:r>
              <a:rPr lang="en-US" sz="2400" dirty="0"/>
              <a:t>G</a:t>
            </a:r>
            <a:r>
              <a:rPr lang="en-US" sz="2400" dirty="0">
                <a:solidFill>
                  <a:srgbClr val="FF0000"/>
                </a:solidFill>
              </a:rPr>
              <a:t>TTAGCTT</a:t>
            </a:r>
            <a:r>
              <a:rPr lang="en-US" sz="2400" dirty="0"/>
              <a:t>G</a:t>
            </a:r>
            <a:endParaRPr lang="en-US" sz="2400" dirty="0">
              <a:solidFill>
                <a:schemeClr val="accent5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29387" y="5184495"/>
            <a:ext cx="42437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AGCCTAAGCTTAGCTT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0025" y="3713965"/>
            <a:ext cx="726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DNA: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796863" y="3713965"/>
            <a:ext cx="726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DNA:</a:t>
            </a:r>
            <a:endParaRPr lang="en-US" dirty="0"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027" name="Rectangle 3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730956" y="1484313"/>
            <a:ext cx="8019345" cy="4464050"/>
          </a:xfrm>
          <a:solidFill>
            <a:schemeClr val="bg1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just" eaLnBrk="1" hangingPunct="1">
              <a:defRPr/>
            </a:pPr>
            <a:r>
              <a:rPr lang="zh-CN" altLang="en-US" sz="3600" b="1" dirty="0">
                <a:latin typeface="Times New Roman" panose="02020603050405020304" charset="0"/>
                <a:cs typeface="Times New Roman" panose="02020603050405020304" charset="0"/>
              </a:rPr>
              <a:t>子序列</a:t>
            </a:r>
            <a:endParaRPr lang="zh-CN" altLang="en-US" sz="3600" b="1" dirty="0">
              <a:latin typeface="Times New Roman" panose="02020603050405020304" charset="0"/>
              <a:cs typeface="Times New Roman" panose="02020603050405020304" charset="0"/>
            </a:endParaRPr>
          </a:p>
          <a:p>
            <a:pPr lvl="1" algn="just" eaLnBrk="1" hangingPunct="1">
              <a:defRPr/>
            </a:pPr>
            <a:r>
              <a:rPr lang="en-US" altLang="zh-CN" sz="3200" b="1" i="1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X=(A, B, C, B, D, B)</a:t>
            </a:r>
            <a:endParaRPr lang="en-US" altLang="zh-CN" sz="3200" b="1" i="1" dirty="0">
              <a:solidFill>
                <a:srgbClr val="0000CC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lvl="1" algn="just" eaLnBrk="1" hangingPunct="1">
              <a:defRPr/>
            </a:pPr>
            <a:r>
              <a:rPr lang="en-US" altLang="zh-CN" sz="3200" b="1" i="1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Z=(B, C, D, B)</a:t>
            </a:r>
            <a:r>
              <a:rPr lang="zh-CN" altLang="en-US" sz="3200" b="1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是</a:t>
            </a:r>
            <a:r>
              <a:rPr lang="en-US" altLang="zh-CN" sz="3200" b="1" i="1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X</a:t>
            </a:r>
            <a:r>
              <a:rPr lang="zh-CN" altLang="en-US" sz="3200" b="1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的子序例</a:t>
            </a:r>
            <a:endParaRPr lang="zh-CN" altLang="en-US" sz="3200" b="1" dirty="0">
              <a:solidFill>
                <a:srgbClr val="0000CC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lvl="1" algn="just" eaLnBrk="1" hangingPunct="1">
              <a:defRPr/>
            </a:pPr>
            <a:r>
              <a:rPr lang="en-US" altLang="zh-CN" sz="3200" b="1" i="1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W=(B, D, A)</a:t>
            </a:r>
            <a:r>
              <a:rPr lang="zh-CN" altLang="en-US" sz="3200" b="1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不是</a:t>
            </a:r>
            <a:r>
              <a:rPr lang="en-US" altLang="zh-CN" sz="3200" b="1" i="1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X</a:t>
            </a:r>
            <a:r>
              <a:rPr lang="zh-CN" altLang="en-US" sz="3200" b="1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的子序例</a:t>
            </a:r>
            <a:endParaRPr lang="en-US" altLang="zh-CN" sz="3200" b="1" dirty="0">
              <a:solidFill>
                <a:srgbClr val="0000CC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just" eaLnBrk="1" hangingPunct="1">
              <a:defRPr/>
            </a:pPr>
            <a:r>
              <a:rPr lang="zh-CN" altLang="en-US" sz="3600" b="1" dirty="0">
                <a:latin typeface="Times New Roman" panose="02020603050405020304" charset="0"/>
                <a:cs typeface="Times New Roman" panose="02020603050405020304" charset="0"/>
              </a:rPr>
              <a:t>公共子序列</a:t>
            </a:r>
            <a:endParaRPr lang="zh-CN" altLang="en-US" sz="3600" b="1" dirty="0">
              <a:latin typeface="Times New Roman" panose="02020603050405020304" charset="0"/>
              <a:cs typeface="Times New Roman" panose="02020603050405020304" charset="0"/>
            </a:endParaRPr>
          </a:p>
          <a:p>
            <a:pPr lvl="1" algn="just" eaLnBrk="1" hangingPunct="1">
              <a:defRPr/>
            </a:pPr>
            <a:r>
              <a:rPr lang="en-US" altLang="zh-CN" sz="3200" b="1" i="1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Z</a:t>
            </a:r>
            <a:r>
              <a:rPr lang="zh-CN" altLang="en-US" sz="3200" b="1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是序列</a:t>
            </a:r>
            <a:r>
              <a:rPr lang="en-US" altLang="zh-CN" sz="3200" b="1" i="1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X</a:t>
            </a:r>
            <a:r>
              <a:rPr lang="zh-CN" altLang="en-US" sz="3200" b="1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与</a:t>
            </a:r>
            <a:r>
              <a:rPr lang="en-US" altLang="zh-CN" sz="3200" b="1" i="1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Y</a:t>
            </a:r>
            <a:r>
              <a:rPr lang="zh-CN" altLang="en-US" sz="3200" b="1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的公共子序列如果</a:t>
            </a:r>
            <a:r>
              <a:rPr lang="en-US" altLang="zh-CN" sz="3200" b="1" i="1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Z</a:t>
            </a:r>
            <a:r>
              <a:rPr lang="zh-CN" altLang="en-US" sz="3200" b="1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是</a:t>
            </a:r>
            <a:r>
              <a:rPr lang="en-US" altLang="zh-CN" sz="3200" b="1" i="1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X</a:t>
            </a:r>
            <a:r>
              <a:rPr lang="zh-CN" altLang="en-US" sz="3200" b="1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的子序也是</a:t>
            </a:r>
            <a:r>
              <a:rPr lang="en-US" altLang="zh-CN" sz="3200" b="1" i="1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Y</a:t>
            </a:r>
            <a:r>
              <a:rPr lang="zh-CN" altLang="en-US" sz="3200" b="1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的子序列。</a:t>
            </a:r>
            <a:endParaRPr lang="zh-CN" altLang="en-US" sz="3200" b="1" dirty="0">
              <a:solidFill>
                <a:srgbClr val="0000CC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41028" name="Text Box 4"/>
          <p:cNvSpPr txBox="1">
            <a:spLocks noChangeArrowheads="1"/>
          </p:cNvSpPr>
          <p:nvPr/>
        </p:nvSpPr>
        <p:spPr bwMode="auto">
          <a:xfrm>
            <a:off x="3048000" y="134938"/>
            <a:ext cx="561199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33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4400" b="1" dirty="0">
                <a:solidFill>
                  <a:srgbClr val="1F497D">
                    <a:lumMod val="60000"/>
                    <a:lumOff val="40000"/>
                  </a:srgb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问题的定义</a:t>
            </a:r>
            <a:endParaRPr lang="zh-CN" altLang="en-US" sz="4400" b="1" dirty="0">
              <a:solidFill>
                <a:srgbClr val="1F497D">
                  <a:lumMod val="60000"/>
                  <a:lumOff val="40000"/>
                </a:srgb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4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4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4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4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4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4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4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4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4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4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41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41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596" name="Rectangle 4"/>
          <p:cNvSpPr>
            <a:spLocks noChangeArrowheads="1"/>
          </p:cNvSpPr>
          <p:nvPr/>
        </p:nvSpPr>
        <p:spPr bwMode="auto">
          <a:xfrm>
            <a:off x="990600" y="1676400"/>
            <a:ext cx="7231944" cy="3293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4000" b="1" dirty="0"/>
              <a:t>最长公共子序列（</a:t>
            </a:r>
            <a:r>
              <a:rPr lang="en-US" altLang="zh-CN" sz="4000" b="1" i="1" dirty="0"/>
              <a:t>LCS</a:t>
            </a:r>
            <a:r>
              <a:rPr lang="en-US" altLang="zh-CN" sz="4000" b="1" dirty="0"/>
              <a:t>）</a:t>
            </a:r>
            <a:r>
              <a:rPr lang="zh-CN" altLang="en-US" sz="4000" b="1" dirty="0"/>
              <a:t>问题</a:t>
            </a:r>
            <a:endParaRPr lang="zh-CN" altLang="en-US" sz="4000" b="1" dirty="0"/>
          </a:p>
          <a:p>
            <a:pPr lvl="2">
              <a:defRPr/>
            </a:pPr>
            <a:endParaRPr lang="zh-CN" altLang="en-US" sz="2400" b="1" dirty="0"/>
          </a:p>
          <a:p>
            <a:pPr lvl="1">
              <a:defRPr/>
            </a:pPr>
            <a:r>
              <a:rPr lang="zh-CN" altLang="en-US" sz="3600" b="1" dirty="0">
                <a:solidFill>
                  <a:srgbClr val="0000CC"/>
                </a:solidFill>
              </a:rPr>
              <a:t>输入：</a:t>
            </a:r>
            <a:r>
              <a:rPr lang="en-US" altLang="zh-CN" sz="3600" b="1" i="1" dirty="0">
                <a:solidFill>
                  <a:srgbClr val="0000CC"/>
                </a:solidFill>
                <a:latin typeface="Times New Roman" panose="02020603050405020304" charset="0"/>
              </a:rPr>
              <a:t>X = (x</a:t>
            </a:r>
            <a:r>
              <a:rPr lang="en-US" altLang="zh-CN" sz="3600" b="1" i="1" baseline="-25000" dirty="0">
                <a:solidFill>
                  <a:srgbClr val="0000CC"/>
                </a:solidFill>
                <a:latin typeface="Times New Roman" panose="02020603050405020304" charset="0"/>
              </a:rPr>
              <a:t>1</a:t>
            </a:r>
            <a:r>
              <a:rPr lang="en-US" altLang="zh-CN" sz="3600" b="1" i="1" dirty="0">
                <a:solidFill>
                  <a:srgbClr val="0000CC"/>
                </a:solidFill>
                <a:latin typeface="Times New Roman" panose="02020603050405020304" charset="0"/>
              </a:rPr>
              <a:t>,x</a:t>
            </a:r>
            <a:r>
              <a:rPr lang="en-US" altLang="zh-CN" sz="3600" b="1" i="1" baseline="-25000" dirty="0">
                <a:solidFill>
                  <a:srgbClr val="0000CC"/>
                </a:solidFill>
                <a:latin typeface="Times New Roman" panose="02020603050405020304" charset="0"/>
              </a:rPr>
              <a:t>2</a:t>
            </a:r>
            <a:r>
              <a:rPr lang="en-US" altLang="zh-CN" sz="3600" b="1" i="1" dirty="0">
                <a:solidFill>
                  <a:srgbClr val="0000CC"/>
                </a:solidFill>
                <a:latin typeface="Times New Roman" panose="02020603050405020304" charset="0"/>
              </a:rPr>
              <a:t>,...,</a:t>
            </a:r>
            <a:r>
              <a:rPr lang="en-US" altLang="zh-CN" sz="3600" b="1" i="1" dirty="0" err="1">
                <a:solidFill>
                  <a:srgbClr val="0000CC"/>
                </a:solidFill>
                <a:latin typeface="Times New Roman" panose="02020603050405020304" charset="0"/>
              </a:rPr>
              <a:t>x</a:t>
            </a:r>
            <a:r>
              <a:rPr lang="en-US" altLang="zh-CN" sz="3600" b="1" i="1" baseline="-25000" dirty="0" err="1">
                <a:solidFill>
                  <a:srgbClr val="0000CC"/>
                </a:solidFill>
                <a:latin typeface="Times New Roman" panose="02020603050405020304" charset="0"/>
              </a:rPr>
              <a:t>n</a:t>
            </a:r>
            <a:r>
              <a:rPr lang="en-US" altLang="zh-CN" sz="3600" b="1" i="1" dirty="0">
                <a:solidFill>
                  <a:srgbClr val="0000CC"/>
                </a:solidFill>
                <a:latin typeface="Times New Roman" panose="02020603050405020304" charset="0"/>
              </a:rPr>
              <a:t>)，Y = (y</a:t>
            </a:r>
            <a:r>
              <a:rPr lang="en-US" altLang="zh-CN" sz="3600" b="1" i="1" baseline="-25000" dirty="0">
                <a:solidFill>
                  <a:srgbClr val="0000CC"/>
                </a:solidFill>
                <a:latin typeface="Times New Roman" panose="02020603050405020304" charset="0"/>
              </a:rPr>
              <a:t>1</a:t>
            </a:r>
            <a:r>
              <a:rPr lang="en-US" altLang="zh-CN" sz="3600" b="1" i="1" dirty="0">
                <a:solidFill>
                  <a:srgbClr val="0000CC"/>
                </a:solidFill>
                <a:latin typeface="Times New Roman" panose="02020603050405020304" charset="0"/>
              </a:rPr>
              <a:t>,y</a:t>
            </a:r>
            <a:r>
              <a:rPr lang="en-US" altLang="zh-CN" sz="3600" b="1" i="1" baseline="-25000" dirty="0">
                <a:solidFill>
                  <a:srgbClr val="0000CC"/>
                </a:solidFill>
                <a:latin typeface="Times New Roman" panose="02020603050405020304" charset="0"/>
              </a:rPr>
              <a:t>2</a:t>
            </a:r>
            <a:r>
              <a:rPr lang="en-US" altLang="zh-CN" sz="3600" b="1" i="1" dirty="0">
                <a:solidFill>
                  <a:srgbClr val="0000CC"/>
                </a:solidFill>
                <a:latin typeface="Times New Roman" panose="02020603050405020304" charset="0"/>
              </a:rPr>
              <a:t>,...</a:t>
            </a:r>
            <a:r>
              <a:rPr lang="en-US" altLang="zh-CN" sz="3600" b="1" i="1" dirty="0" err="1">
                <a:solidFill>
                  <a:srgbClr val="0000CC"/>
                </a:solidFill>
                <a:latin typeface="Times New Roman" panose="02020603050405020304" charset="0"/>
              </a:rPr>
              <a:t>y</a:t>
            </a:r>
            <a:r>
              <a:rPr lang="en-US" altLang="zh-CN" sz="3600" b="1" i="1" baseline="-25000" dirty="0" err="1">
                <a:solidFill>
                  <a:srgbClr val="0000CC"/>
                </a:solidFill>
                <a:latin typeface="Times New Roman" panose="02020603050405020304" charset="0"/>
              </a:rPr>
              <a:t>m</a:t>
            </a:r>
            <a:r>
              <a:rPr lang="en-US" altLang="zh-CN" sz="3600" b="1" i="1" dirty="0">
                <a:solidFill>
                  <a:srgbClr val="0000CC"/>
                </a:solidFill>
                <a:latin typeface="Times New Roman" panose="02020603050405020304" charset="0"/>
              </a:rPr>
              <a:t>)</a:t>
            </a:r>
            <a:endParaRPr lang="en-US" altLang="zh-CN" sz="3600" b="1" i="1" dirty="0">
              <a:solidFill>
                <a:srgbClr val="0000CC"/>
              </a:solidFill>
              <a:latin typeface="Times New Roman" panose="02020603050405020304" charset="0"/>
            </a:endParaRPr>
          </a:p>
          <a:p>
            <a:pPr lvl="1">
              <a:defRPr/>
            </a:pPr>
            <a:r>
              <a:rPr lang="zh-CN" altLang="en-US" sz="3600" b="1" dirty="0">
                <a:solidFill>
                  <a:srgbClr val="0000CC"/>
                </a:solidFill>
              </a:rPr>
              <a:t>输出：</a:t>
            </a:r>
            <a:r>
              <a:rPr lang="en-US" altLang="zh-CN" sz="3600" b="1" i="1" dirty="0">
                <a:solidFill>
                  <a:srgbClr val="0000CC"/>
                </a:solidFill>
                <a:latin typeface="Times New Roman" panose="02020603050405020304" charset="0"/>
              </a:rPr>
              <a:t>Z = X</a:t>
            </a:r>
            <a:r>
              <a:rPr lang="zh-CN" altLang="en-US" sz="3600" b="1" dirty="0">
                <a:solidFill>
                  <a:srgbClr val="0000CC"/>
                </a:solidFill>
              </a:rPr>
              <a:t>与</a:t>
            </a:r>
            <a:r>
              <a:rPr lang="en-US" altLang="zh-CN" sz="3600" b="1" i="1" dirty="0">
                <a:solidFill>
                  <a:srgbClr val="0000CC"/>
                </a:solidFill>
                <a:latin typeface="Times New Roman" panose="02020603050405020304" charset="0"/>
              </a:rPr>
              <a:t>Y</a:t>
            </a:r>
            <a:r>
              <a:rPr lang="zh-CN" altLang="en-US" sz="3600" b="1" dirty="0">
                <a:solidFill>
                  <a:srgbClr val="0000CC"/>
                </a:solidFill>
              </a:rPr>
              <a:t>的最长公共子序列</a:t>
            </a:r>
            <a:endParaRPr lang="zh-CN" altLang="en-US" sz="3600" b="1" dirty="0">
              <a:solidFill>
                <a:srgbClr val="0000CC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76400" y="457200"/>
            <a:ext cx="6781800" cy="6334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l">
              <a:defRPr/>
            </a:pPr>
            <a:r>
              <a:rPr lang="zh-CN" altLang="en-US" b="1" dirty="0">
                <a:solidFill>
                  <a:srgbClr val="1F497D">
                    <a:lumMod val="60000"/>
                    <a:lumOff val="40000"/>
                  </a:srgb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最长公共子序列结构分析</a:t>
            </a:r>
            <a:endParaRPr lang="zh-CN" altLang="en-US" b="1" dirty="0">
              <a:solidFill>
                <a:srgbClr val="1F497D">
                  <a:lumMod val="60000"/>
                  <a:lumOff val="40000"/>
                </a:srgbClr>
              </a:solidFill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670723" name="Rectangle 3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475545" y="1844675"/>
            <a:ext cx="8274756" cy="3484563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just" eaLnBrk="1" hangingPunct="1">
              <a:defRPr/>
            </a:pP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第</a:t>
            </a:r>
            <a:r>
              <a:rPr lang="en-US" altLang="zh-CN" sz="36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前缀</a:t>
            </a:r>
            <a:endParaRPr lang="zh-CN" altLang="en-US" sz="36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  <a:p>
            <a:pPr lvl="1" algn="just" eaLnBrk="1" hangingPunct="1">
              <a:defRPr/>
            </a:pPr>
            <a:r>
              <a:rPr lang="zh-CN" altLang="en-US" sz="32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设</a:t>
            </a:r>
            <a:r>
              <a:rPr lang="en-US" altLang="zh-CN" sz="3200" b="1" i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X=(x</a:t>
            </a:r>
            <a:r>
              <a:rPr lang="en-US" altLang="zh-CN" sz="3200" b="1" i="1" baseline="-30000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1</a:t>
            </a:r>
            <a:r>
              <a:rPr lang="en-US" altLang="zh-CN" sz="3200" b="1" i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, x</a:t>
            </a:r>
            <a:r>
              <a:rPr lang="en-US" altLang="zh-CN" sz="3200" b="1" i="1" baseline="-30000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2</a:t>
            </a:r>
            <a:r>
              <a:rPr lang="en-US" altLang="zh-CN" sz="3200" b="1" i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, ..., </a:t>
            </a:r>
            <a:r>
              <a:rPr lang="en-US" altLang="zh-CN" sz="3200" b="1" i="1" dirty="0" err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x</a:t>
            </a:r>
            <a:r>
              <a:rPr lang="en-US" altLang="zh-CN" sz="3200" b="1" i="1" baseline="-30000" dirty="0" err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n</a:t>
            </a:r>
            <a:r>
              <a:rPr lang="en-US" altLang="zh-CN" sz="3200" b="1" i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)</a:t>
            </a:r>
            <a:r>
              <a:rPr lang="zh-CN" altLang="en-US" sz="32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是一个序列，</a:t>
            </a:r>
            <a:r>
              <a:rPr lang="en-US" altLang="zh-CN" sz="3200" b="1" i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X</a:t>
            </a:r>
            <a:r>
              <a:rPr lang="zh-CN" altLang="en-US" sz="32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的第</a:t>
            </a:r>
            <a:r>
              <a:rPr lang="en-US" altLang="zh-CN" sz="3200" b="1" i="1" dirty="0" err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lang="zh-CN" altLang="en-US" sz="32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前缀</a:t>
            </a:r>
            <a:r>
              <a:rPr lang="en-US" altLang="zh-CN" sz="3200" b="1" i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X</a:t>
            </a:r>
            <a:r>
              <a:rPr lang="en-US" altLang="zh-CN" sz="3200" b="1" i="1" baseline="-30000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lang="zh-CN" altLang="en-US" sz="32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是一个序列，定义为</a:t>
            </a:r>
            <a:r>
              <a:rPr lang="en-US" altLang="zh-CN" sz="3200" b="1" i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X</a:t>
            </a:r>
            <a:r>
              <a:rPr lang="en-US" altLang="zh-CN" sz="3200" b="1" i="1" baseline="-30000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lang="en-US" altLang="zh-CN" sz="3200" b="1" i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=(x</a:t>
            </a:r>
            <a:r>
              <a:rPr lang="en-US" altLang="zh-CN" sz="3200" b="1" i="1" baseline="-30000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1</a:t>
            </a:r>
            <a:r>
              <a:rPr lang="en-US" altLang="zh-CN" sz="3200" b="1" i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, ..., x</a:t>
            </a:r>
            <a:r>
              <a:rPr lang="en-US" altLang="zh-CN" sz="3200" b="1" i="1" baseline="-30000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i </a:t>
            </a:r>
            <a:r>
              <a:rPr lang="en-US" altLang="zh-CN" sz="3200" b="1" i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)</a:t>
            </a:r>
            <a:endParaRPr lang="en-US" altLang="zh-CN" sz="3200" b="1" i="1" dirty="0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  <a:p>
            <a:pPr lvl="1" eaLnBrk="1" hangingPunct="1">
              <a:buFontTx/>
              <a:buNone/>
              <a:defRPr/>
            </a:pPr>
            <a:endParaRPr lang="zh-CN" altLang="en-US" b="1" dirty="0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  <a:p>
            <a:pPr lvl="1" eaLnBrk="1" hangingPunct="1">
              <a:buFontTx/>
              <a:buNone/>
              <a:defRPr/>
            </a:pPr>
            <a:r>
              <a:rPr lang="zh-CN" altLang="en-US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例</a:t>
            </a:r>
            <a:r>
              <a:rPr lang="en-US" altLang="zh-C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.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zh-CN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X=(A, B, D, C, A), X</a:t>
            </a:r>
            <a:r>
              <a:rPr lang="en-US" altLang="zh-CN" b="1" i="1" baseline="-30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1</a:t>
            </a:r>
            <a:r>
              <a:rPr lang="en-US" altLang="zh-CN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=(A), X</a:t>
            </a:r>
            <a:r>
              <a:rPr lang="en-US" altLang="zh-CN" b="1" i="1" baseline="-30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2</a:t>
            </a:r>
            <a:r>
              <a:rPr lang="en-US" altLang="zh-CN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=(A, B), X</a:t>
            </a:r>
            <a:r>
              <a:rPr lang="en-US" altLang="zh-CN" b="1" i="1" baseline="-30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3</a:t>
            </a:r>
            <a:r>
              <a:rPr lang="en-US" altLang="zh-CN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=(A, B, D)</a:t>
            </a:r>
            <a:endParaRPr lang="en-US" altLang="zh-CN" b="1" i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7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7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7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533400"/>
            <a:ext cx="8640233" cy="50673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just" eaLnBrk="1" hangingPunct="1">
              <a:defRPr/>
            </a:pPr>
            <a:r>
              <a:rPr lang="zh-CN" altLang="en-US" sz="3600" b="1" dirty="0">
                <a:latin typeface="Times New Roman" panose="02020603050405020304" charset="0"/>
                <a:cs typeface="Times New Roman" panose="02020603050405020304" charset="0"/>
              </a:rPr>
              <a:t>优化子结构</a:t>
            </a:r>
            <a:endParaRPr lang="zh-CN" altLang="en-US" sz="3600" b="1" dirty="0">
              <a:latin typeface="Times New Roman" panose="02020603050405020304" charset="0"/>
              <a:cs typeface="Times New Roman" panose="02020603050405020304" charset="0"/>
            </a:endParaRPr>
          </a:p>
          <a:p>
            <a:pPr lvl="1" eaLnBrk="1" hangingPunct="1">
              <a:buFontTx/>
              <a:buNone/>
              <a:defRPr/>
            </a:pP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定理1（优化子结构）</a:t>
            </a:r>
            <a:r>
              <a:rPr lang="zh-CN" altLang="en-US" sz="3200" b="1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设</a:t>
            </a:r>
            <a:r>
              <a:rPr lang="en-US" altLang="zh-CN" sz="3200" b="1" i="1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X=(x</a:t>
            </a:r>
            <a:r>
              <a:rPr lang="en-US" altLang="zh-CN" sz="3200" b="1" i="1" baseline="-30000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1</a:t>
            </a:r>
            <a:r>
              <a:rPr lang="en-US" altLang="zh-CN" sz="3200" b="1" i="1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, ..., </a:t>
            </a:r>
            <a:r>
              <a:rPr lang="en-US" altLang="zh-CN" sz="3200" b="1" i="1" dirty="0" err="1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x</a:t>
            </a:r>
            <a:r>
              <a:rPr lang="en-US" altLang="zh-CN" sz="3200" b="1" i="1" baseline="-30000" dirty="0" err="1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m</a:t>
            </a:r>
            <a:r>
              <a:rPr lang="en-US" altLang="zh-CN" sz="3200" b="1" i="1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)</a:t>
            </a:r>
            <a:r>
              <a:rPr lang="zh-CN" altLang="en-US" sz="3200" b="1" i="1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、</a:t>
            </a:r>
            <a:r>
              <a:rPr lang="en-US" altLang="zh-CN" sz="3200" b="1" i="1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Y=(y</a:t>
            </a:r>
            <a:r>
              <a:rPr lang="en-US" altLang="zh-CN" sz="3200" b="1" i="1" baseline="-30000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1</a:t>
            </a:r>
            <a:r>
              <a:rPr lang="en-US" altLang="zh-CN" sz="3200" b="1" i="1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, ..., </a:t>
            </a:r>
            <a:r>
              <a:rPr lang="en-US" altLang="zh-CN" sz="3200" b="1" i="1" dirty="0" err="1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y</a:t>
            </a:r>
            <a:r>
              <a:rPr lang="en-US" altLang="zh-CN" sz="3200" b="1" i="1" baseline="-30000" dirty="0" err="1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n</a:t>
            </a:r>
            <a:r>
              <a:rPr lang="en-US" altLang="zh-CN" sz="3200" b="1" i="1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) </a:t>
            </a:r>
            <a:r>
              <a:rPr lang="zh-CN" altLang="en-US" b="1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是两个序列，</a:t>
            </a:r>
            <a:r>
              <a:rPr lang="en-US" altLang="zh-CN" b="1" i="1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Z=(z</a:t>
            </a:r>
            <a:r>
              <a:rPr lang="en-US" altLang="zh-CN" b="1" i="1" baseline="-30000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1</a:t>
            </a:r>
            <a:r>
              <a:rPr lang="en-US" altLang="zh-CN" b="1" i="1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, ..., </a:t>
            </a:r>
            <a:r>
              <a:rPr lang="en-US" altLang="zh-CN" b="1" i="1" dirty="0" err="1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z</a:t>
            </a:r>
            <a:r>
              <a:rPr lang="en-US" altLang="zh-CN" b="1" i="1" baseline="-30000" dirty="0" err="1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k</a:t>
            </a:r>
            <a:r>
              <a:rPr lang="en-US" altLang="zh-CN" b="1" i="1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)</a:t>
            </a:r>
            <a:r>
              <a:rPr lang="zh-CN" altLang="en-US" b="1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是</a:t>
            </a:r>
            <a:r>
              <a:rPr lang="en-US" altLang="zh-CN" b="1" i="1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X</a:t>
            </a:r>
            <a:r>
              <a:rPr lang="zh-CN" altLang="en-US" b="1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与</a:t>
            </a:r>
            <a:r>
              <a:rPr lang="en-US" altLang="zh-CN" b="1" i="1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Y</a:t>
            </a:r>
            <a:r>
              <a:rPr lang="zh-CN" altLang="en-US" b="1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的</a:t>
            </a:r>
            <a:r>
              <a:rPr lang="en-US" altLang="zh-CN" b="1" i="1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LCS</a:t>
            </a:r>
            <a:r>
              <a:rPr lang="zh-CN" altLang="en-US" b="1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，我们有</a:t>
            </a:r>
            <a:r>
              <a:rPr lang="zh-CN" altLang="en-US" sz="2800" b="1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：</a:t>
            </a:r>
            <a:endParaRPr lang="zh-CN" altLang="en-US" sz="2800" b="1" dirty="0">
              <a:solidFill>
                <a:srgbClr val="0000CC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lvl="1" algn="just" eaLnBrk="1" hangingPunct="1">
              <a:buFontTx/>
              <a:buNone/>
              <a:defRPr/>
            </a:pPr>
            <a:r>
              <a:rPr lang="zh-CN" altLang="en-US" sz="3200" b="1" dirty="0">
                <a:solidFill>
                  <a:srgbClr val="0066FF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⑴</a:t>
            </a:r>
            <a:r>
              <a:rPr lang="zh-CN" altLang="en-US" sz="3200" b="1" dirty="0">
                <a:solidFill>
                  <a:srgbClr val="0066FF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zh-CN" altLang="en-US" sz="3200" b="1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如果</a:t>
            </a:r>
            <a:r>
              <a:rPr lang="en-US" altLang="zh-CN" sz="3200" b="1" i="1" dirty="0" err="1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x</a:t>
            </a:r>
            <a:r>
              <a:rPr lang="en-US" altLang="zh-CN" sz="3200" b="1" i="1" baseline="-30000" dirty="0" err="1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m</a:t>
            </a:r>
            <a:r>
              <a:rPr lang="en-US" altLang="zh-CN" sz="3200" b="1" i="1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=</a:t>
            </a:r>
            <a:r>
              <a:rPr lang="en-US" altLang="zh-CN" sz="3200" b="1" i="1" dirty="0" err="1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y</a:t>
            </a:r>
            <a:r>
              <a:rPr lang="en-US" altLang="zh-CN" sz="3200" b="1" i="1" baseline="-30000" dirty="0" err="1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n</a:t>
            </a:r>
            <a:r>
              <a:rPr lang="en-US" altLang="zh-CN" sz="3200" b="1" i="1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,</a:t>
            </a:r>
            <a:r>
              <a:rPr lang="en-US" altLang="zh-CN" sz="3200" b="1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zh-CN" altLang="en-US" sz="3200" b="1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则</a:t>
            </a:r>
            <a:r>
              <a:rPr lang="en-US" altLang="zh-CN" sz="3200" b="1" i="1" dirty="0" err="1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z</a:t>
            </a:r>
            <a:r>
              <a:rPr lang="en-US" altLang="zh-CN" sz="3200" b="1" i="1" baseline="-30000" dirty="0" err="1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k</a:t>
            </a:r>
            <a:r>
              <a:rPr lang="en-US" altLang="zh-CN" sz="3200" b="1" i="1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=</a:t>
            </a:r>
            <a:r>
              <a:rPr lang="en-US" altLang="zh-CN" sz="3200" b="1" i="1" dirty="0" err="1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x</a:t>
            </a:r>
            <a:r>
              <a:rPr lang="en-US" altLang="zh-CN" sz="3200" b="1" i="1" baseline="-30000" dirty="0" err="1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m</a:t>
            </a:r>
            <a:r>
              <a:rPr lang="en-US" altLang="zh-CN" sz="3200" b="1" i="1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=</a:t>
            </a:r>
            <a:r>
              <a:rPr lang="en-US" altLang="zh-CN" sz="3200" b="1" i="1" dirty="0" err="1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y</a:t>
            </a:r>
            <a:r>
              <a:rPr lang="en-US" altLang="zh-CN" sz="3200" b="1" i="1" baseline="-30000" dirty="0" err="1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n</a:t>
            </a:r>
            <a:r>
              <a:rPr lang="en-US" altLang="zh-CN" sz="3200" b="1" i="1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,</a:t>
            </a:r>
            <a:r>
              <a:rPr lang="en-US" altLang="zh-CN" sz="3200" b="1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zh-CN" sz="3200" b="1" i="1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Z</a:t>
            </a:r>
            <a:r>
              <a:rPr lang="en-US" altLang="zh-CN" sz="3200" b="1" i="1" baseline="-30000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k-1</a:t>
            </a:r>
            <a:r>
              <a:rPr lang="zh-CN" altLang="en-US" sz="3200" b="1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是</a:t>
            </a:r>
            <a:r>
              <a:rPr lang="en-US" altLang="zh-CN" sz="3200" b="1" i="1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X</a:t>
            </a:r>
            <a:r>
              <a:rPr lang="en-US" altLang="zh-CN" sz="3200" b="1" i="1" baseline="-30000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m-1</a:t>
            </a:r>
            <a:r>
              <a:rPr lang="zh-CN" altLang="en-US" sz="3200" b="1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和</a:t>
            </a:r>
            <a:r>
              <a:rPr lang="en-US" altLang="zh-CN" sz="3200" b="1" i="1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Y</a:t>
            </a:r>
            <a:r>
              <a:rPr lang="en-US" altLang="zh-CN" sz="3200" b="1" i="1" baseline="-30000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n-1</a:t>
            </a:r>
            <a:r>
              <a:rPr lang="zh-CN" altLang="en-US" sz="3200" b="1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的</a:t>
            </a:r>
            <a:r>
              <a:rPr lang="en-US" altLang="zh-CN" sz="3200" b="1" i="1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LCS</a:t>
            </a:r>
            <a:r>
              <a:rPr lang="en-US" altLang="zh-CN" sz="3200" b="1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，</a:t>
            </a:r>
            <a:r>
              <a:rPr lang="zh-CN" altLang="en-US" b="1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即，</a:t>
            </a:r>
            <a:r>
              <a:rPr lang="en-US" altLang="zh-CN" b="1" i="1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LCS</a:t>
            </a:r>
            <a:r>
              <a:rPr lang="en-US" altLang="zh-CN" b="1" i="1" baseline="-30000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XY </a:t>
            </a:r>
            <a:r>
              <a:rPr lang="en-US" altLang="zh-CN" b="1" i="1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= LCS</a:t>
            </a:r>
            <a:r>
              <a:rPr lang="en-US" altLang="zh-CN" b="1" i="1" baseline="-30000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X</a:t>
            </a:r>
            <a:r>
              <a:rPr lang="en-US" altLang="zh-CN" b="1" i="1" baseline="-50000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m-1</a:t>
            </a:r>
            <a:r>
              <a:rPr lang="en-US" altLang="zh-CN" b="1" i="1" baseline="-30000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Y</a:t>
            </a:r>
            <a:r>
              <a:rPr lang="en-US" altLang="zh-CN" b="1" i="1" baseline="-50000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n-1</a:t>
            </a:r>
            <a:r>
              <a:rPr lang="en-US" altLang="zh-CN" b="1" i="1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+ &lt;</a:t>
            </a:r>
            <a:r>
              <a:rPr lang="en-US" altLang="zh-CN" b="1" i="1" dirty="0" err="1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x</a:t>
            </a:r>
            <a:r>
              <a:rPr lang="en-US" altLang="zh-CN" b="1" i="1" baseline="-30000" dirty="0" err="1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m</a:t>
            </a:r>
            <a:r>
              <a:rPr lang="en-US" altLang="zh-CN" b="1" i="1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=</a:t>
            </a:r>
            <a:r>
              <a:rPr lang="en-US" altLang="zh-CN" b="1" i="1" dirty="0" err="1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y</a:t>
            </a:r>
            <a:r>
              <a:rPr lang="en-US" altLang="zh-CN" b="1" i="1" baseline="-30000" dirty="0" err="1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n</a:t>
            </a:r>
            <a:r>
              <a:rPr lang="en-US" altLang="zh-CN" b="1" i="1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&gt;.</a:t>
            </a:r>
            <a:endParaRPr lang="en-US" altLang="zh-CN" b="1" i="1" dirty="0">
              <a:solidFill>
                <a:srgbClr val="0000CC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lvl="1" eaLnBrk="1" hangingPunct="1">
              <a:buFontTx/>
              <a:buNone/>
              <a:defRPr/>
            </a:pPr>
            <a:r>
              <a:rPr lang="en-US" altLang="zh-CN" sz="3200" b="1" dirty="0">
                <a:solidFill>
                  <a:srgbClr val="0066FF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⑵</a:t>
            </a:r>
            <a:r>
              <a:rPr lang="en-US" altLang="zh-CN" sz="3200" b="1" dirty="0">
                <a:solidFill>
                  <a:srgbClr val="0066FF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zh-CN" altLang="en-US" sz="3200" b="1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如果</a:t>
            </a:r>
            <a:r>
              <a:rPr lang="en-US" altLang="zh-CN" sz="3200" b="1" i="1" dirty="0" err="1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x</a:t>
            </a:r>
            <a:r>
              <a:rPr lang="en-US" altLang="zh-CN" sz="3200" b="1" i="1" baseline="-30000" dirty="0" err="1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m</a:t>
            </a:r>
            <a:r>
              <a:rPr lang="en-US" altLang="zh-CN" sz="3200" b="1" i="1" dirty="0" err="1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</a:t>
            </a:r>
            <a:r>
              <a:rPr lang="en-US" altLang="zh-CN" sz="3200" b="1" i="1" dirty="0" err="1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y</a:t>
            </a:r>
            <a:r>
              <a:rPr lang="en-US" altLang="zh-CN" sz="3200" b="1" i="1" baseline="-30000" dirty="0" err="1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n</a:t>
            </a:r>
            <a:r>
              <a:rPr lang="en-US" altLang="zh-CN" sz="3200" b="1" i="1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，</a:t>
            </a:r>
            <a:r>
              <a:rPr lang="zh-CN" altLang="en-US" sz="3200" b="1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且</a:t>
            </a:r>
            <a:r>
              <a:rPr lang="en-US" altLang="zh-CN" sz="3200" b="1" i="1" dirty="0" err="1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z</a:t>
            </a:r>
            <a:r>
              <a:rPr lang="en-US" altLang="zh-CN" sz="3200" b="1" i="1" baseline="-30000" dirty="0" err="1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k</a:t>
            </a:r>
            <a:r>
              <a:rPr lang="en-US" altLang="zh-CN" sz="3200" b="1" i="1" dirty="0" err="1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</a:t>
            </a:r>
            <a:r>
              <a:rPr lang="en-US" altLang="zh-CN" sz="3200" b="1" i="1" dirty="0" err="1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x</a:t>
            </a:r>
            <a:r>
              <a:rPr lang="en-US" altLang="zh-CN" sz="3200" b="1" i="1" baseline="-30000" dirty="0" err="1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m</a:t>
            </a:r>
            <a:r>
              <a:rPr lang="en-US" altLang="zh-CN" sz="3200" b="1" i="1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，</a:t>
            </a:r>
            <a:r>
              <a:rPr lang="zh-CN" altLang="en-US" sz="3200" b="1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则</a:t>
            </a:r>
            <a:r>
              <a:rPr lang="en-US" altLang="zh-CN" sz="3200" b="1" i="1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Z</a:t>
            </a:r>
            <a:r>
              <a:rPr lang="zh-CN" altLang="en-US" sz="3200" b="1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是</a:t>
            </a:r>
            <a:r>
              <a:rPr lang="en-US" altLang="zh-CN" sz="3200" b="1" i="1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X</a:t>
            </a:r>
            <a:r>
              <a:rPr lang="en-US" altLang="zh-CN" sz="3200" b="1" i="1" baseline="-30000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m-1</a:t>
            </a:r>
            <a:r>
              <a:rPr lang="zh-CN" altLang="en-US" sz="3200" b="1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和</a:t>
            </a:r>
            <a:r>
              <a:rPr lang="en-US" altLang="zh-CN" sz="3200" b="1" i="1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Y</a:t>
            </a:r>
            <a:r>
              <a:rPr lang="zh-CN" altLang="en-US" sz="3200" b="1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的</a:t>
            </a:r>
            <a:r>
              <a:rPr lang="en-US" altLang="zh-CN" sz="3200" b="1" i="1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LCS</a:t>
            </a:r>
            <a:r>
              <a:rPr lang="en-US" altLang="zh-CN" sz="3200" b="1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，</a:t>
            </a:r>
            <a:r>
              <a:rPr lang="zh-CN" altLang="en-US" sz="3200" b="1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即 </a:t>
            </a:r>
            <a:r>
              <a:rPr lang="en-US" altLang="zh-CN" b="1" i="1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LCS</a:t>
            </a:r>
            <a:r>
              <a:rPr lang="en-US" altLang="zh-CN" b="1" i="1" baseline="-30000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XY</a:t>
            </a:r>
            <a:r>
              <a:rPr lang="en-US" altLang="zh-CN" b="1" i="1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= LCS</a:t>
            </a:r>
            <a:r>
              <a:rPr lang="en-US" altLang="zh-CN" b="1" i="1" baseline="-30000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X</a:t>
            </a:r>
            <a:r>
              <a:rPr lang="en-US" altLang="zh-CN" b="1" i="1" baseline="-50000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m-1</a:t>
            </a:r>
            <a:r>
              <a:rPr lang="en-US" altLang="zh-CN" b="1" i="1" baseline="-30000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Y</a:t>
            </a:r>
            <a:endParaRPr lang="en-US" altLang="zh-CN" b="1" i="1" dirty="0">
              <a:solidFill>
                <a:srgbClr val="0000CC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lvl="1" algn="just" eaLnBrk="1" hangingPunct="1">
              <a:buFontTx/>
              <a:buNone/>
              <a:defRPr/>
            </a:pPr>
            <a:r>
              <a:rPr lang="en-US" altLang="zh-CN" sz="3200" b="1" dirty="0">
                <a:solidFill>
                  <a:srgbClr val="0066FF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⑶</a:t>
            </a:r>
            <a:r>
              <a:rPr lang="en-US" altLang="zh-CN" sz="3200" b="1" dirty="0">
                <a:solidFill>
                  <a:srgbClr val="0066FF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zh-CN" altLang="en-US" sz="3200" b="1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如果</a:t>
            </a:r>
            <a:r>
              <a:rPr lang="en-US" altLang="zh-CN" sz="3200" b="1" i="1" dirty="0" err="1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x</a:t>
            </a:r>
            <a:r>
              <a:rPr lang="en-US" altLang="zh-CN" sz="3200" b="1" i="1" baseline="-30000" dirty="0" err="1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m</a:t>
            </a:r>
            <a:r>
              <a:rPr lang="en-US" altLang="zh-CN" sz="3200" b="1" i="1" dirty="0" err="1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</a:t>
            </a:r>
            <a:r>
              <a:rPr lang="en-US" altLang="zh-CN" sz="3200" b="1" i="1" dirty="0" err="1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y</a:t>
            </a:r>
            <a:r>
              <a:rPr lang="en-US" altLang="zh-CN" sz="3200" b="1" i="1" baseline="-30000" dirty="0" err="1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n</a:t>
            </a:r>
            <a:r>
              <a:rPr lang="en-US" altLang="zh-CN" sz="3200" b="1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,</a:t>
            </a:r>
            <a:r>
              <a:rPr lang="zh-CN" altLang="en-US" sz="3200" b="1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且</a:t>
            </a:r>
            <a:r>
              <a:rPr lang="en-US" altLang="zh-CN" sz="3200" b="1" i="1" dirty="0" err="1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z</a:t>
            </a:r>
            <a:r>
              <a:rPr lang="en-US" altLang="zh-CN" sz="3200" b="1" i="1" baseline="-30000" dirty="0" err="1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k</a:t>
            </a:r>
            <a:r>
              <a:rPr lang="en-US" altLang="zh-CN" sz="3200" b="1" i="1" dirty="0" err="1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</a:t>
            </a:r>
            <a:r>
              <a:rPr lang="en-US" altLang="zh-CN" sz="3200" b="1" i="1" dirty="0" err="1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y</a:t>
            </a:r>
            <a:r>
              <a:rPr lang="en-US" altLang="zh-CN" sz="3200" b="1" i="1" baseline="-30000" dirty="0" err="1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n</a:t>
            </a:r>
            <a:r>
              <a:rPr lang="en-US" altLang="zh-CN" sz="3200" b="1" i="1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,</a:t>
            </a:r>
            <a:r>
              <a:rPr lang="zh-CN" altLang="en-US" sz="3200" b="1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则</a:t>
            </a:r>
            <a:r>
              <a:rPr lang="en-US" altLang="zh-CN" sz="3200" b="1" i="1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Z</a:t>
            </a:r>
            <a:r>
              <a:rPr lang="zh-CN" altLang="en-US" sz="3200" b="1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是</a:t>
            </a:r>
            <a:r>
              <a:rPr lang="en-US" altLang="zh-CN" sz="3200" b="1" i="1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X</a:t>
            </a:r>
            <a:r>
              <a:rPr lang="zh-CN" altLang="en-US" sz="3200" b="1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与</a:t>
            </a:r>
            <a:r>
              <a:rPr lang="en-US" altLang="zh-CN" sz="3200" b="1" i="1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Y</a:t>
            </a:r>
            <a:r>
              <a:rPr lang="en-US" altLang="zh-CN" sz="3200" b="1" i="1" baseline="-30000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n-1</a:t>
            </a:r>
            <a:r>
              <a:rPr lang="zh-CN" altLang="en-US" sz="3200" b="1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的</a:t>
            </a:r>
            <a:r>
              <a:rPr lang="en-US" altLang="zh-CN" sz="3200" b="1" i="1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LCS</a:t>
            </a:r>
            <a:r>
              <a:rPr lang="en-US" altLang="zh-CN" sz="3200" b="1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，</a:t>
            </a:r>
            <a:r>
              <a:rPr lang="zh-CN" altLang="en-US" sz="3200" b="1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即 </a:t>
            </a:r>
            <a:r>
              <a:rPr lang="en-US" altLang="zh-CN" b="1" i="1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LCS</a:t>
            </a:r>
            <a:r>
              <a:rPr lang="en-US" altLang="zh-CN" b="1" i="1" baseline="-30000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XY</a:t>
            </a:r>
            <a:r>
              <a:rPr lang="en-US" altLang="zh-CN" b="1" i="1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= LCS</a:t>
            </a:r>
            <a:r>
              <a:rPr lang="en-US" altLang="zh-CN" b="1" i="1" baseline="-30000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XY</a:t>
            </a:r>
            <a:r>
              <a:rPr lang="en-US" altLang="zh-CN" b="1" i="1" baseline="-50000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n-1</a:t>
            </a:r>
            <a:endParaRPr lang="zh-CN" altLang="en-US" b="1" i="1" baseline="-50000" dirty="0">
              <a:solidFill>
                <a:srgbClr val="0000CC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7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7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7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7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7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7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©</a:t>
            </a:r>
            <a:r>
              <a:rPr lang="en-US" altLang="zh-CN">
                <a:latin typeface="华文新魏" panose="02010800040101010101" pitchFamily="2" charset="-122"/>
              </a:rPr>
              <a:t>DKE-LAB(2009)</a:t>
            </a:r>
            <a:endParaRPr lang="en-US" altLang="zh-CN">
              <a:latin typeface="华文新魏" panose="02010800040101010101" pitchFamily="2" charset="-122"/>
            </a:endParaRPr>
          </a:p>
        </p:txBody>
      </p:sp>
      <p:sp>
        <p:nvSpPr>
          <p:cNvPr id="6737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6812" y="115889"/>
            <a:ext cx="9144000" cy="6524625"/>
          </a:xfrm>
          <a:solidFill>
            <a:schemeClr val="bg1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just" eaLnBrk="1" hangingPunct="1">
              <a:buFontTx/>
              <a:buNone/>
              <a:defRPr/>
            </a:pPr>
            <a:r>
              <a:rPr lang="zh-CN" altLang="en-US" sz="3600" b="1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证明:</a:t>
            </a:r>
            <a:endParaRPr lang="zh-CN" altLang="en-US" sz="3600" b="1" dirty="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just" eaLnBrk="1" hangingPunct="1">
              <a:buFontTx/>
              <a:buNone/>
              <a:defRPr/>
            </a:pPr>
            <a:r>
              <a:rPr lang="zh-CN" altLang="en-US" b="1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     </a:t>
            </a:r>
            <a:r>
              <a:rPr lang="zh-CN" altLang="en-US" b="1" dirty="0">
                <a:latin typeface="Times New Roman" panose="02020603050405020304" charset="0"/>
                <a:cs typeface="Times New Roman" panose="02020603050405020304" charset="0"/>
              </a:rPr>
              <a:t>⑴</a:t>
            </a:r>
            <a:r>
              <a:rPr lang="en-US" altLang="zh-CN" b="1" dirty="0">
                <a:latin typeface="Times New Roman" panose="02020603050405020304" charset="0"/>
                <a:cs typeface="Times New Roman" panose="02020603050405020304" charset="0"/>
              </a:rPr>
              <a:t>.  </a:t>
            </a:r>
            <a:r>
              <a:rPr lang="en-US" altLang="zh-CN" b="1" i="1" dirty="0">
                <a:latin typeface="Times New Roman" panose="02020603050405020304" charset="0"/>
                <a:cs typeface="Times New Roman" panose="02020603050405020304" charset="0"/>
              </a:rPr>
              <a:t>X=&lt;x</a:t>
            </a:r>
            <a:r>
              <a:rPr lang="en-US" altLang="zh-CN" b="1" i="1" baseline="-25000" dirty="0">
                <a:latin typeface="Times New Roman" panose="02020603050405020304" charset="0"/>
                <a:cs typeface="Times New Roman" panose="02020603050405020304" charset="0"/>
              </a:rPr>
              <a:t>1</a:t>
            </a:r>
            <a:r>
              <a:rPr lang="en-US" altLang="zh-CN" b="1" i="1" dirty="0">
                <a:latin typeface="Times New Roman" panose="02020603050405020304" charset="0"/>
                <a:cs typeface="Times New Roman" panose="02020603050405020304" charset="0"/>
              </a:rPr>
              <a:t>, …, x</a:t>
            </a:r>
            <a:r>
              <a:rPr lang="en-US" altLang="zh-CN" b="1" i="1" baseline="-25000" dirty="0">
                <a:latin typeface="Times New Roman" panose="02020603050405020304" charset="0"/>
                <a:cs typeface="Times New Roman" panose="02020603050405020304" charset="0"/>
              </a:rPr>
              <a:t>m-1</a:t>
            </a:r>
            <a:r>
              <a:rPr lang="en-US" altLang="zh-CN" b="1" i="1" dirty="0">
                <a:latin typeface="Times New Roman" panose="02020603050405020304" charset="0"/>
                <a:cs typeface="Times New Roman" panose="02020603050405020304" charset="0"/>
              </a:rPr>
              <a:t>, </a:t>
            </a:r>
            <a:r>
              <a:rPr lang="en-US" altLang="zh-CN" b="1" i="1" dirty="0" err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x</a:t>
            </a:r>
            <a:r>
              <a:rPr lang="en-US" altLang="zh-CN" b="1" i="1" baseline="-25000" dirty="0" err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m</a:t>
            </a:r>
            <a:r>
              <a:rPr lang="en-US" altLang="zh-CN" b="1" i="1" dirty="0">
                <a:latin typeface="Times New Roman" panose="02020603050405020304" charset="0"/>
                <a:cs typeface="Times New Roman" panose="02020603050405020304" charset="0"/>
              </a:rPr>
              <a:t>&gt;, Y=&lt;y</a:t>
            </a:r>
            <a:r>
              <a:rPr lang="en-US" altLang="zh-CN" b="1" i="1" baseline="-25000" dirty="0">
                <a:latin typeface="Times New Roman" panose="02020603050405020304" charset="0"/>
                <a:cs typeface="Times New Roman" panose="02020603050405020304" charset="0"/>
              </a:rPr>
              <a:t>1</a:t>
            </a:r>
            <a:r>
              <a:rPr lang="en-US" altLang="zh-CN" b="1" i="1" dirty="0">
                <a:latin typeface="Times New Roman" panose="02020603050405020304" charset="0"/>
                <a:cs typeface="Times New Roman" panose="02020603050405020304" charset="0"/>
              </a:rPr>
              <a:t>, …, y</a:t>
            </a:r>
            <a:r>
              <a:rPr lang="en-US" altLang="zh-CN" b="1" i="1" baseline="-25000" dirty="0">
                <a:latin typeface="Times New Roman" panose="02020603050405020304" charset="0"/>
                <a:cs typeface="Times New Roman" panose="02020603050405020304" charset="0"/>
              </a:rPr>
              <a:t>n-1</a:t>
            </a:r>
            <a:r>
              <a:rPr lang="en-US" altLang="zh-CN" b="1" i="1" dirty="0">
                <a:latin typeface="Times New Roman" panose="02020603050405020304" charset="0"/>
                <a:cs typeface="Times New Roman" panose="02020603050405020304" charset="0"/>
              </a:rPr>
              <a:t>, </a:t>
            </a:r>
            <a:r>
              <a:rPr lang="en-US" altLang="zh-CN" b="1" i="1" dirty="0" err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x</a:t>
            </a:r>
            <a:r>
              <a:rPr lang="en-US" altLang="zh-CN" b="1" i="1" baseline="-25000" dirty="0" err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m</a:t>
            </a:r>
            <a:r>
              <a:rPr lang="en-US" altLang="zh-CN" b="1" i="1" dirty="0">
                <a:latin typeface="Times New Roman" panose="02020603050405020304" charset="0"/>
                <a:cs typeface="Times New Roman" panose="02020603050405020304" charset="0"/>
              </a:rPr>
              <a:t>&gt;</a:t>
            </a:r>
            <a:r>
              <a:rPr lang="zh-CN" altLang="en-US" b="1" i="1" dirty="0">
                <a:latin typeface="Times New Roman" panose="02020603050405020304" charset="0"/>
                <a:cs typeface="Times New Roman" panose="02020603050405020304" charset="0"/>
              </a:rPr>
              <a:t>，</a:t>
            </a:r>
            <a:r>
              <a:rPr lang="zh-CN" altLang="en-US" b="1" dirty="0">
                <a:latin typeface="Times New Roman" panose="02020603050405020304" charset="0"/>
                <a:cs typeface="Times New Roman" panose="02020603050405020304" charset="0"/>
              </a:rPr>
              <a:t>则</a:t>
            </a:r>
            <a:endParaRPr lang="zh-CN" altLang="en-US" b="1" dirty="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 eaLnBrk="1" hangingPunct="1">
              <a:buFontTx/>
              <a:buNone/>
              <a:defRPr/>
            </a:pPr>
            <a:r>
              <a:rPr lang="en-US" altLang="zh-CN" sz="2800" b="1" i="1" dirty="0">
                <a:latin typeface="Times New Roman" panose="02020603050405020304" charset="0"/>
                <a:cs typeface="Times New Roman" panose="02020603050405020304" charset="0"/>
              </a:rPr>
              <a:t>               LCS</a:t>
            </a:r>
            <a:r>
              <a:rPr lang="en-US" altLang="zh-CN" sz="2800" b="1" i="1" baseline="-30000" dirty="0">
                <a:latin typeface="Times New Roman" panose="02020603050405020304" charset="0"/>
                <a:cs typeface="Times New Roman" panose="02020603050405020304" charset="0"/>
              </a:rPr>
              <a:t>XY </a:t>
            </a:r>
            <a:r>
              <a:rPr lang="en-US" altLang="zh-CN" sz="2800" b="1" i="1" dirty="0">
                <a:latin typeface="Times New Roman" panose="02020603050405020304" charset="0"/>
                <a:cs typeface="Times New Roman" panose="02020603050405020304" charset="0"/>
              </a:rPr>
              <a:t>= LCS</a:t>
            </a:r>
            <a:r>
              <a:rPr lang="en-US" altLang="zh-CN" sz="2800" b="1" i="1" baseline="-30000" dirty="0">
                <a:latin typeface="Times New Roman" panose="02020603050405020304" charset="0"/>
                <a:cs typeface="Times New Roman" panose="02020603050405020304" charset="0"/>
              </a:rPr>
              <a:t>X</a:t>
            </a:r>
            <a:r>
              <a:rPr lang="en-US" altLang="zh-CN" sz="2800" b="1" i="1" baseline="-50000" dirty="0">
                <a:latin typeface="Times New Roman" panose="02020603050405020304" charset="0"/>
                <a:cs typeface="Times New Roman" panose="02020603050405020304" charset="0"/>
              </a:rPr>
              <a:t>m-1</a:t>
            </a:r>
            <a:r>
              <a:rPr lang="en-US" altLang="zh-CN" sz="2800" b="1" i="1" baseline="-30000" dirty="0">
                <a:latin typeface="Times New Roman" panose="02020603050405020304" charset="0"/>
                <a:cs typeface="Times New Roman" panose="02020603050405020304" charset="0"/>
              </a:rPr>
              <a:t>Y</a:t>
            </a:r>
            <a:r>
              <a:rPr lang="en-US" altLang="zh-CN" sz="2800" b="1" i="1" baseline="-50000" dirty="0">
                <a:latin typeface="Times New Roman" panose="02020603050405020304" charset="0"/>
                <a:cs typeface="Times New Roman" panose="02020603050405020304" charset="0"/>
              </a:rPr>
              <a:t>n-1</a:t>
            </a:r>
            <a:r>
              <a:rPr lang="en-US" altLang="zh-CN" sz="2800" b="1" i="1" dirty="0">
                <a:latin typeface="Times New Roman" panose="02020603050405020304" charset="0"/>
                <a:cs typeface="Times New Roman" panose="02020603050405020304" charset="0"/>
              </a:rPr>
              <a:t>+ &lt;</a:t>
            </a:r>
            <a:r>
              <a:rPr lang="en-US" altLang="zh-CN" sz="2800" b="1" i="1" dirty="0" err="1">
                <a:latin typeface="Times New Roman" panose="02020603050405020304" charset="0"/>
                <a:cs typeface="Times New Roman" panose="02020603050405020304" charset="0"/>
              </a:rPr>
              <a:t>x</a:t>
            </a:r>
            <a:r>
              <a:rPr lang="en-US" altLang="zh-CN" sz="2800" b="1" i="1" baseline="-30000" dirty="0" err="1">
                <a:latin typeface="Times New Roman" panose="02020603050405020304" charset="0"/>
                <a:cs typeface="Times New Roman" panose="02020603050405020304" charset="0"/>
              </a:rPr>
              <a:t>m</a:t>
            </a:r>
            <a:r>
              <a:rPr lang="en-US" altLang="zh-CN" sz="2800" b="1" i="1" dirty="0">
                <a:latin typeface="Times New Roman" panose="02020603050405020304" charset="0"/>
                <a:cs typeface="Times New Roman" panose="02020603050405020304" charset="0"/>
              </a:rPr>
              <a:t>=</a:t>
            </a:r>
            <a:r>
              <a:rPr lang="en-US" altLang="zh-CN" sz="2800" b="1" i="1" dirty="0" err="1">
                <a:latin typeface="Times New Roman" panose="02020603050405020304" charset="0"/>
                <a:cs typeface="Times New Roman" panose="02020603050405020304" charset="0"/>
              </a:rPr>
              <a:t>y</a:t>
            </a:r>
            <a:r>
              <a:rPr lang="en-US" altLang="zh-CN" sz="2800" b="1" i="1" baseline="-30000" dirty="0" err="1">
                <a:latin typeface="Times New Roman" panose="02020603050405020304" charset="0"/>
                <a:cs typeface="Times New Roman" panose="02020603050405020304" charset="0"/>
              </a:rPr>
              <a:t>n</a:t>
            </a:r>
            <a:r>
              <a:rPr lang="en-US" altLang="zh-CN" sz="2800" b="1" i="1" dirty="0">
                <a:latin typeface="Times New Roman" panose="02020603050405020304" charset="0"/>
                <a:cs typeface="Times New Roman" panose="02020603050405020304" charset="0"/>
              </a:rPr>
              <a:t>&gt;.</a:t>
            </a:r>
            <a:endParaRPr lang="en-US" altLang="zh-CN" sz="2800" b="1" i="1" dirty="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 eaLnBrk="1" hangingPunct="1">
              <a:buFontTx/>
              <a:buNone/>
              <a:defRPr/>
            </a:pPr>
            <a:r>
              <a:rPr lang="zh-CN" altLang="en-US" sz="2800" b="1" dirty="0">
                <a:solidFill>
                  <a:srgbClr val="0066FF"/>
                </a:solidFill>
                <a:latin typeface="Times New Roman" panose="02020603050405020304" charset="0"/>
                <a:cs typeface="Times New Roman" panose="02020603050405020304" charset="0"/>
              </a:rPr>
              <a:t>     </a:t>
            </a:r>
            <a:r>
              <a:rPr lang="zh-CN" altLang="en-US" b="1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设</a:t>
            </a:r>
            <a:r>
              <a:rPr lang="en-US" altLang="zh-CN" b="1" i="1" dirty="0" err="1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z</a:t>
            </a:r>
            <a:r>
              <a:rPr lang="en-US" altLang="zh-CN" b="1" i="1" baseline="-30000" dirty="0" err="1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k</a:t>
            </a:r>
            <a:r>
              <a:rPr lang="en-US" altLang="zh-CN" b="1" i="1" dirty="0" err="1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</a:t>
            </a:r>
            <a:r>
              <a:rPr lang="en-US" altLang="zh-CN" b="1" i="1" dirty="0" err="1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x</a:t>
            </a:r>
            <a:r>
              <a:rPr lang="en-US" altLang="zh-CN" b="1" i="1" baseline="-30000" dirty="0" err="1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m</a:t>
            </a:r>
            <a:r>
              <a:rPr lang="en-US" altLang="zh-CN" b="1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，</a:t>
            </a:r>
            <a:r>
              <a:rPr lang="zh-CN" altLang="en-US" b="1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则可加</a:t>
            </a:r>
            <a:r>
              <a:rPr lang="en-US" altLang="zh-CN" b="1" i="1" dirty="0" err="1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x</a:t>
            </a:r>
            <a:r>
              <a:rPr lang="en-US" altLang="zh-CN" b="1" i="1" baseline="-30000" dirty="0" err="1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m</a:t>
            </a:r>
            <a:r>
              <a:rPr lang="en-US" altLang="zh-CN" b="1" i="1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=</a:t>
            </a:r>
            <a:r>
              <a:rPr lang="en-US" altLang="zh-CN" b="1" i="1" dirty="0" err="1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y</a:t>
            </a:r>
            <a:r>
              <a:rPr lang="en-US" altLang="zh-CN" b="1" i="1" baseline="-30000" dirty="0" err="1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n</a:t>
            </a:r>
            <a:r>
              <a:rPr lang="zh-CN" altLang="en-US" b="1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到</a:t>
            </a:r>
            <a:r>
              <a:rPr lang="en-US" altLang="zh-CN" b="1" i="1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Z</a:t>
            </a:r>
            <a:r>
              <a:rPr lang="en-US" altLang="zh-CN" b="1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，</a:t>
            </a:r>
            <a:r>
              <a:rPr lang="zh-CN" altLang="en-US" b="1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得到一个长为</a:t>
            </a:r>
            <a:r>
              <a:rPr lang="en-US" altLang="zh-CN" b="1" i="1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k+1</a:t>
            </a:r>
            <a:r>
              <a:rPr lang="zh-CN" altLang="en-US" b="1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的</a:t>
            </a:r>
            <a:r>
              <a:rPr lang="en-US" altLang="zh-CN" b="1" i="1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X</a:t>
            </a:r>
            <a:r>
              <a:rPr lang="zh-CN" altLang="en-US" b="1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与</a:t>
            </a:r>
            <a:r>
              <a:rPr lang="en-US" altLang="zh-CN" b="1" i="1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Y</a:t>
            </a:r>
            <a:r>
              <a:rPr lang="zh-CN" altLang="en-US" b="1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的公共序列，与</a:t>
            </a:r>
            <a:r>
              <a:rPr lang="en-US" altLang="zh-CN" b="1" i="1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Z</a:t>
            </a:r>
            <a:r>
              <a:rPr lang="zh-CN" altLang="en-US" b="1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是</a:t>
            </a:r>
            <a:r>
              <a:rPr lang="en-US" altLang="zh-CN" b="1" i="1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X</a:t>
            </a:r>
            <a:r>
              <a:rPr lang="zh-CN" altLang="en-US" b="1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和</a:t>
            </a:r>
            <a:r>
              <a:rPr lang="en-US" altLang="zh-CN" b="1" i="1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Y</a:t>
            </a:r>
            <a:r>
              <a:rPr lang="zh-CN" altLang="en-US" b="1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的</a:t>
            </a:r>
            <a:r>
              <a:rPr lang="en-US" altLang="zh-CN" b="1" i="1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LCS</a:t>
            </a:r>
            <a:r>
              <a:rPr lang="zh-CN" altLang="en-US" b="1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矛盾。于是</a:t>
            </a:r>
            <a:r>
              <a:rPr lang="en-US" altLang="zh-CN" b="1" i="1" dirty="0" err="1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z</a:t>
            </a:r>
            <a:r>
              <a:rPr lang="en-US" altLang="zh-CN" b="1" i="1" baseline="-30000" dirty="0" err="1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k</a:t>
            </a:r>
            <a:r>
              <a:rPr lang="en-US" altLang="zh-CN" b="1" i="1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=</a:t>
            </a:r>
            <a:r>
              <a:rPr lang="en-US" altLang="zh-CN" b="1" i="1" dirty="0" err="1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x</a:t>
            </a:r>
            <a:r>
              <a:rPr lang="en-US" altLang="zh-CN" b="1" i="1" baseline="-30000" dirty="0" err="1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m</a:t>
            </a:r>
            <a:r>
              <a:rPr lang="en-US" altLang="zh-CN" b="1" i="1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=</a:t>
            </a:r>
            <a:r>
              <a:rPr lang="en-US" altLang="zh-CN" b="1" i="1" dirty="0" err="1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y</a:t>
            </a:r>
            <a:r>
              <a:rPr lang="en-US" altLang="zh-CN" b="1" i="1" baseline="-30000" dirty="0" err="1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n</a:t>
            </a:r>
            <a:r>
              <a:rPr lang="en-US" altLang="zh-CN" b="1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。</a:t>
            </a:r>
            <a:endParaRPr lang="en-US" altLang="zh-CN" b="1" dirty="0">
              <a:solidFill>
                <a:srgbClr val="0000CC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zh-CN" b="1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     </a:t>
            </a:r>
            <a:r>
              <a:rPr lang="zh-CN" altLang="en-US" b="1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现在证明</a:t>
            </a:r>
            <a:r>
              <a:rPr lang="en-US" altLang="zh-CN" b="1" i="1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Z</a:t>
            </a:r>
            <a:r>
              <a:rPr lang="en-US" altLang="zh-CN" b="1" i="1" baseline="-30000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k-1</a:t>
            </a:r>
            <a:r>
              <a:rPr lang="zh-CN" altLang="en-US" b="1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是</a:t>
            </a:r>
            <a:r>
              <a:rPr lang="en-US" altLang="zh-CN" b="1" i="1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X</a:t>
            </a:r>
            <a:r>
              <a:rPr lang="en-US" altLang="zh-CN" b="1" i="1" baseline="-30000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m-1</a:t>
            </a:r>
            <a:r>
              <a:rPr lang="zh-CN" altLang="en-US" b="1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与</a:t>
            </a:r>
            <a:r>
              <a:rPr lang="en-US" altLang="zh-CN" b="1" i="1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Y</a:t>
            </a:r>
            <a:r>
              <a:rPr lang="en-US" altLang="zh-CN" b="1" i="1" baseline="-30000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n-1</a:t>
            </a:r>
            <a:r>
              <a:rPr lang="zh-CN" altLang="en-US" b="1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的</a:t>
            </a:r>
            <a:r>
              <a:rPr lang="en-US" altLang="zh-CN" b="1" i="1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LCS</a:t>
            </a:r>
            <a:r>
              <a:rPr lang="en-US" altLang="zh-CN" b="1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。</a:t>
            </a:r>
            <a:r>
              <a:rPr lang="zh-CN" altLang="en-US" b="1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显然</a:t>
            </a:r>
            <a:r>
              <a:rPr lang="en-US" altLang="zh-CN" b="1" i="1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Z</a:t>
            </a:r>
            <a:r>
              <a:rPr lang="en-US" altLang="zh-CN" b="1" i="1" baseline="-30000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k-1</a:t>
            </a:r>
            <a:r>
              <a:rPr lang="zh-CN" altLang="en-US" b="1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是</a:t>
            </a:r>
            <a:r>
              <a:rPr lang="en-US" altLang="zh-CN" b="1" i="1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X</a:t>
            </a:r>
            <a:r>
              <a:rPr lang="en-US" altLang="zh-CN" b="1" i="1" baseline="-30000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m-1</a:t>
            </a:r>
            <a:r>
              <a:rPr lang="zh-CN" altLang="en-US" b="1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与</a:t>
            </a:r>
            <a:r>
              <a:rPr lang="en-US" altLang="zh-CN" b="1" i="1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Y</a:t>
            </a:r>
            <a:r>
              <a:rPr lang="en-US" altLang="zh-CN" b="1" i="1" baseline="-30000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n-1</a:t>
            </a:r>
            <a:r>
              <a:rPr lang="zh-CN" altLang="en-US" b="1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的公共序列。我们需要证明</a:t>
            </a:r>
            <a:r>
              <a:rPr lang="en-US" altLang="zh-CN" b="1" i="1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Z</a:t>
            </a:r>
            <a:r>
              <a:rPr lang="en-US" altLang="zh-CN" b="1" i="1" baseline="-30000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k-1</a:t>
            </a:r>
            <a:r>
              <a:rPr lang="zh-CN" altLang="en-US" b="1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是</a:t>
            </a:r>
            <a:r>
              <a:rPr lang="en-US" altLang="zh-CN" b="1" i="1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LCS</a:t>
            </a:r>
            <a:r>
              <a:rPr lang="en-US" altLang="zh-CN" b="1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。</a:t>
            </a:r>
            <a:endParaRPr lang="en-US" altLang="zh-CN" b="1" dirty="0">
              <a:solidFill>
                <a:srgbClr val="0000CC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eaLnBrk="1" hangingPunct="1">
              <a:buFontTx/>
              <a:buNone/>
              <a:defRPr/>
            </a:pPr>
            <a:r>
              <a:rPr lang="zh-CN" altLang="en-US" b="1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    设不然，则存在</a:t>
            </a:r>
            <a:r>
              <a:rPr lang="en-US" altLang="zh-CN" b="1" i="1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X</a:t>
            </a:r>
            <a:r>
              <a:rPr lang="en-US" altLang="zh-CN" b="1" i="1" baseline="-30000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m-1</a:t>
            </a:r>
            <a:r>
              <a:rPr lang="zh-CN" altLang="en-US" b="1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与</a:t>
            </a:r>
            <a:r>
              <a:rPr lang="en-US" altLang="zh-CN" b="1" i="1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Y</a:t>
            </a:r>
            <a:r>
              <a:rPr lang="en-US" altLang="zh-CN" b="1" i="1" baseline="-30000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n-1</a:t>
            </a:r>
            <a:r>
              <a:rPr lang="zh-CN" altLang="en-US" b="1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的公共子序列</a:t>
            </a:r>
            <a:r>
              <a:rPr lang="en-US" altLang="zh-CN" b="1" i="1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W</a:t>
            </a:r>
            <a:r>
              <a:rPr lang="en-US" altLang="zh-CN" b="1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，</a:t>
            </a:r>
            <a:r>
              <a:rPr lang="en-US" altLang="zh-CN" b="1" i="1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W</a:t>
            </a:r>
            <a:r>
              <a:rPr lang="zh-CN" altLang="en-US" b="1" i="1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的</a:t>
            </a:r>
            <a:r>
              <a:rPr lang="zh-CN" altLang="en-US" b="1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长大于</a:t>
            </a:r>
            <a:r>
              <a:rPr lang="en-US" altLang="zh-CN" b="1" i="1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k-1</a:t>
            </a:r>
            <a:r>
              <a:rPr lang="en-US" altLang="zh-CN" b="1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。</a:t>
            </a:r>
            <a:r>
              <a:rPr lang="zh-CN" altLang="en-US" b="1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增加</a:t>
            </a:r>
            <a:r>
              <a:rPr lang="en-US" altLang="zh-CN" b="1" i="1" dirty="0" err="1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x</a:t>
            </a:r>
            <a:r>
              <a:rPr lang="en-US" altLang="zh-CN" b="1" i="1" baseline="-30000" dirty="0" err="1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m</a:t>
            </a:r>
            <a:r>
              <a:rPr lang="en-US" altLang="zh-CN" b="1" i="1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=</a:t>
            </a:r>
            <a:r>
              <a:rPr lang="en-US" altLang="zh-CN" b="1" i="1" dirty="0" err="1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y</a:t>
            </a:r>
            <a:r>
              <a:rPr lang="en-US" altLang="zh-CN" b="1" i="1" baseline="-30000" dirty="0" err="1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n</a:t>
            </a:r>
            <a:r>
              <a:rPr lang="zh-CN" altLang="en-US" b="1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到</a:t>
            </a:r>
            <a:r>
              <a:rPr lang="en-US" altLang="zh-CN" b="1" i="1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W</a:t>
            </a:r>
            <a:r>
              <a:rPr lang="en-US" altLang="zh-CN" b="1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，</a:t>
            </a:r>
            <a:r>
              <a:rPr lang="zh-CN" altLang="en-US" b="1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我们得到一个长大于</a:t>
            </a:r>
            <a:r>
              <a:rPr lang="en-US" altLang="zh-CN" b="1" i="1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k</a:t>
            </a:r>
            <a:r>
              <a:rPr lang="zh-CN" altLang="en-US" b="1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的</a:t>
            </a:r>
            <a:r>
              <a:rPr lang="en-US" altLang="zh-CN" b="1" i="1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X</a:t>
            </a:r>
            <a:r>
              <a:rPr lang="zh-CN" altLang="en-US" b="1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与</a:t>
            </a:r>
            <a:r>
              <a:rPr lang="en-US" altLang="zh-CN" b="1" i="1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Y</a:t>
            </a:r>
            <a:r>
              <a:rPr lang="zh-CN" altLang="en-US" b="1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的公共序列，与</a:t>
            </a:r>
            <a:r>
              <a:rPr lang="en-US" altLang="zh-CN" b="1" i="1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Z</a:t>
            </a:r>
            <a:r>
              <a:rPr lang="zh-CN" altLang="en-US" b="1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是</a:t>
            </a:r>
            <a:r>
              <a:rPr lang="en-US" altLang="zh-CN" b="1" i="1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LCS</a:t>
            </a:r>
            <a:r>
              <a:rPr lang="zh-CN" altLang="en-US" b="1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矛盾。于是，</a:t>
            </a:r>
            <a:r>
              <a:rPr lang="en-US" altLang="zh-CN" b="1" i="1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Z</a:t>
            </a:r>
            <a:r>
              <a:rPr lang="en-US" altLang="zh-CN" b="1" i="1" baseline="-30000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k-1</a:t>
            </a:r>
            <a:r>
              <a:rPr lang="zh-CN" altLang="en-US" b="1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是</a:t>
            </a:r>
            <a:r>
              <a:rPr lang="en-US" altLang="zh-CN" b="1" i="1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X</a:t>
            </a:r>
            <a:r>
              <a:rPr lang="en-US" altLang="zh-CN" b="1" i="1" baseline="-30000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m-1</a:t>
            </a:r>
            <a:r>
              <a:rPr lang="zh-CN" altLang="en-US" b="1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与</a:t>
            </a:r>
            <a:r>
              <a:rPr lang="en-US" altLang="zh-CN" b="1" i="1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Y</a:t>
            </a:r>
            <a:r>
              <a:rPr lang="en-US" altLang="zh-CN" b="1" i="1" baseline="-30000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n-1</a:t>
            </a:r>
            <a:r>
              <a:rPr lang="zh-CN" altLang="en-US" b="1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的</a:t>
            </a:r>
            <a:r>
              <a:rPr lang="en-US" altLang="zh-CN" b="1" i="1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LCS</a:t>
            </a:r>
            <a:r>
              <a:rPr lang="en-US" altLang="zh-CN" b="1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.</a:t>
            </a:r>
            <a:endParaRPr lang="zh-CN" altLang="en-US" b="1" dirty="0">
              <a:solidFill>
                <a:srgbClr val="0000CC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7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7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7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7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7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7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731" name="Rectangle 3"/>
          <p:cNvSpPr>
            <a:spLocks noGrp="1" noChangeArrowheads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1" eaLnBrk="1" hangingPunct="1">
              <a:buFontTx/>
              <a:buNone/>
              <a:defRPr/>
            </a:pPr>
            <a:r>
              <a:rPr lang="en-US" altLang="zh-CN" sz="3200" b="1" dirty="0">
                <a:latin typeface="Times New Roman" panose="02020603050405020304" charset="0"/>
                <a:cs typeface="Times New Roman" panose="02020603050405020304" charset="0"/>
              </a:rPr>
              <a:t>⑵  </a:t>
            </a:r>
            <a:r>
              <a:rPr lang="en-US" altLang="zh-CN" sz="3200" b="1" i="1" dirty="0">
                <a:latin typeface="Times New Roman" panose="02020603050405020304" charset="0"/>
                <a:cs typeface="Times New Roman" panose="02020603050405020304" charset="0"/>
              </a:rPr>
              <a:t>X=&lt;x</a:t>
            </a:r>
            <a:r>
              <a:rPr lang="en-US" altLang="zh-CN" sz="3200" b="1" i="1" baseline="-25000" dirty="0">
                <a:latin typeface="Times New Roman" panose="02020603050405020304" charset="0"/>
                <a:cs typeface="Times New Roman" panose="02020603050405020304" charset="0"/>
              </a:rPr>
              <a:t>1</a:t>
            </a:r>
            <a:r>
              <a:rPr lang="en-US" altLang="zh-CN" sz="3200" b="1" i="1" dirty="0">
                <a:latin typeface="Times New Roman" panose="02020603050405020304" charset="0"/>
                <a:cs typeface="Times New Roman" panose="02020603050405020304" charset="0"/>
              </a:rPr>
              <a:t>, …, x</a:t>
            </a:r>
            <a:r>
              <a:rPr lang="en-US" altLang="zh-CN" sz="3200" b="1" i="1" baseline="-25000" dirty="0">
                <a:latin typeface="Times New Roman" panose="02020603050405020304" charset="0"/>
                <a:cs typeface="Times New Roman" panose="02020603050405020304" charset="0"/>
              </a:rPr>
              <a:t>m-1</a:t>
            </a:r>
            <a:r>
              <a:rPr lang="en-US" altLang="zh-CN" sz="3200" b="1" i="1" dirty="0">
                <a:latin typeface="Times New Roman" panose="02020603050405020304" charset="0"/>
                <a:cs typeface="Times New Roman" panose="02020603050405020304" charset="0"/>
              </a:rPr>
              <a:t>, </a:t>
            </a:r>
            <a:r>
              <a:rPr lang="en-US" altLang="zh-CN" sz="3200" b="1" i="1" dirty="0" err="1">
                <a:latin typeface="Times New Roman" panose="02020603050405020304" charset="0"/>
                <a:cs typeface="Times New Roman" panose="02020603050405020304" charset="0"/>
              </a:rPr>
              <a:t>x</a:t>
            </a:r>
            <a:r>
              <a:rPr lang="en-US" altLang="zh-CN" sz="3200" b="1" i="1" baseline="-25000" dirty="0" err="1">
                <a:latin typeface="Times New Roman" panose="02020603050405020304" charset="0"/>
                <a:cs typeface="Times New Roman" panose="02020603050405020304" charset="0"/>
              </a:rPr>
              <a:t>m</a:t>
            </a:r>
            <a:r>
              <a:rPr lang="en-US" altLang="zh-CN" sz="3200" b="1" i="1" dirty="0">
                <a:latin typeface="Times New Roman" panose="02020603050405020304" charset="0"/>
                <a:cs typeface="Times New Roman" panose="02020603050405020304" charset="0"/>
              </a:rPr>
              <a:t>&gt;, Y=&lt;y</a:t>
            </a:r>
            <a:r>
              <a:rPr lang="en-US" altLang="zh-CN" sz="3200" b="1" i="1" baseline="-25000" dirty="0">
                <a:latin typeface="Times New Roman" panose="02020603050405020304" charset="0"/>
                <a:cs typeface="Times New Roman" panose="02020603050405020304" charset="0"/>
              </a:rPr>
              <a:t>1</a:t>
            </a:r>
            <a:r>
              <a:rPr lang="en-US" altLang="zh-CN" sz="3200" b="1" i="1" dirty="0">
                <a:latin typeface="Times New Roman" panose="02020603050405020304" charset="0"/>
                <a:cs typeface="Times New Roman" panose="02020603050405020304" charset="0"/>
              </a:rPr>
              <a:t>, …, y</a:t>
            </a:r>
            <a:r>
              <a:rPr lang="en-US" altLang="zh-CN" sz="3200" b="1" i="1" baseline="-25000" dirty="0">
                <a:latin typeface="Times New Roman" panose="02020603050405020304" charset="0"/>
                <a:cs typeface="Times New Roman" panose="02020603050405020304" charset="0"/>
              </a:rPr>
              <a:t>n-1</a:t>
            </a:r>
            <a:r>
              <a:rPr lang="en-US" altLang="zh-CN" sz="3200" b="1" i="1" dirty="0">
                <a:latin typeface="Times New Roman" panose="02020603050405020304" charset="0"/>
                <a:cs typeface="Times New Roman" panose="02020603050405020304" charset="0"/>
              </a:rPr>
              <a:t>, </a:t>
            </a:r>
            <a:r>
              <a:rPr lang="en-US" altLang="zh-CN" sz="3200" b="1" i="1" dirty="0" err="1">
                <a:latin typeface="Times New Roman" panose="02020603050405020304" charset="0"/>
                <a:cs typeface="Times New Roman" panose="02020603050405020304" charset="0"/>
              </a:rPr>
              <a:t>y</a:t>
            </a:r>
            <a:r>
              <a:rPr lang="en-US" altLang="zh-CN" sz="3200" b="1" i="1" baseline="-25000" dirty="0" err="1">
                <a:latin typeface="Times New Roman" panose="02020603050405020304" charset="0"/>
                <a:cs typeface="Times New Roman" panose="02020603050405020304" charset="0"/>
              </a:rPr>
              <a:t>n</a:t>
            </a:r>
            <a:r>
              <a:rPr lang="en-US" altLang="zh-CN" sz="3200" b="1" i="1" dirty="0">
                <a:latin typeface="Times New Roman" panose="02020603050405020304" charset="0"/>
                <a:cs typeface="Times New Roman" panose="02020603050405020304" charset="0"/>
              </a:rPr>
              <a:t>&gt;</a:t>
            </a:r>
            <a:r>
              <a:rPr lang="zh-CN" altLang="en-US" sz="3200" b="1" i="1" dirty="0">
                <a:latin typeface="Times New Roman" panose="02020603050405020304" charset="0"/>
                <a:cs typeface="Times New Roman" panose="02020603050405020304" charset="0"/>
              </a:rPr>
              <a:t>，   </a:t>
            </a:r>
            <a:endParaRPr lang="zh-CN" altLang="en-US" sz="3200" b="1" i="1" dirty="0">
              <a:latin typeface="Times New Roman" panose="02020603050405020304" charset="0"/>
              <a:cs typeface="Times New Roman" panose="02020603050405020304" charset="0"/>
            </a:endParaRPr>
          </a:p>
          <a:p>
            <a:pPr lvl="1" eaLnBrk="1" hangingPunct="1">
              <a:buFontTx/>
              <a:buNone/>
              <a:defRPr/>
            </a:pPr>
            <a:r>
              <a:rPr lang="en-US" altLang="zh-CN" sz="3200" b="1" i="1" dirty="0">
                <a:latin typeface="Times New Roman" panose="02020603050405020304" charset="0"/>
                <a:cs typeface="Times New Roman" panose="02020603050405020304" charset="0"/>
              </a:rPr>
              <a:t>      </a:t>
            </a:r>
            <a:r>
              <a:rPr lang="en-US" altLang="zh-CN" sz="3200" b="1" i="1" dirty="0" err="1">
                <a:latin typeface="Times New Roman" panose="02020603050405020304" charset="0"/>
                <a:cs typeface="Times New Roman" panose="02020603050405020304" charset="0"/>
              </a:rPr>
              <a:t>x</a:t>
            </a:r>
            <a:r>
              <a:rPr lang="en-US" altLang="zh-CN" sz="3200" b="1" i="1" baseline="-30000" dirty="0" err="1">
                <a:latin typeface="Times New Roman" panose="02020603050405020304" charset="0"/>
                <a:cs typeface="Times New Roman" panose="02020603050405020304" charset="0"/>
              </a:rPr>
              <a:t>m</a:t>
            </a:r>
            <a:r>
              <a:rPr lang="en-US" altLang="zh-CN" sz="3200" b="1" i="1" dirty="0" err="1"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</a:t>
            </a:r>
            <a:r>
              <a:rPr lang="en-US" altLang="zh-CN" sz="3200" b="1" i="1" dirty="0" err="1">
                <a:latin typeface="Times New Roman" panose="02020603050405020304" charset="0"/>
                <a:cs typeface="Times New Roman" panose="02020603050405020304" charset="0"/>
              </a:rPr>
              <a:t>y</a:t>
            </a:r>
            <a:r>
              <a:rPr lang="en-US" altLang="zh-CN" sz="3200" b="1" i="1" baseline="-30000" dirty="0" err="1">
                <a:latin typeface="Times New Roman" panose="02020603050405020304" charset="0"/>
                <a:cs typeface="Times New Roman" panose="02020603050405020304" charset="0"/>
              </a:rPr>
              <a:t>n</a:t>
            </a:r>
            <a:r>
              <a:rPr lang="en-US" altLang="zh-CN" sz="3200" b="1" i="1" dirty="0" err="1">
                <a:latin typeface="Times New Roman" panose="02020603050405020304" charset="0"/>
                <a:cs typeface="Times New Roman" panose="02020603050405020304" charset="0"/>
              </a:rPr>
              <a:t>，z</a:t>
            </a:r>
            <a:r>
              <a:rPr lang="en-US" altLang="zh-CN" sz="3200" b="1" i="1" baseline="-30000" dirty="0" err="1">
                <a:latin typeface="Times New Roman" panose="02020603050405020304" charset="0"/>
                <a:cs typeface="Times New Roman" panose="02020603050405020304" charset="0"/>
              </a:rPr>
              <a:t>k</a:t>
            </a:r>
            <a:r>
              <a:rPr lang="en-US" altLang="zh-CN" sz="3200" b="1" i="1" dirty="0" err="1"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</a:t>
            </a:r>
            <a:r>
              <a:rPr lang="en-US" altLang="zh-CN" sz="3200" b="1" i="1" dirty="0" err="1">
                <a:latin typeface="Times New Roman" panose="02020603050405020304" charset="0"/>
                <a:cs typeface="Times New Roman" panose="02020603050405020304" charset="0"/>
              </a:rPr>
              <a:t>x</a:t>
            </a:r>
            <a:r>
              <a:rPr lang="en-US" altLang="zh-CN" sz="3200" b="1" i="1" baseline="-30000" dirty="0" err="1">
                <a:latin typeface="Times New Roman" panose="02020603050405020304" charset="0"/>
                <a:cs typeface="Times New Roman" panose="02020603050405020304" charset="0"/>
              </a:rPr>
              <a:t>m</a:t>
            </a:r>
            <a:r>
              <a:rPr lang="en-US" altLang="zh-CN" sz="3200" b="1" i="1" dirty="0">
                <a:latin typeface="Times New Roman" panose="02020603050405020304" charset="0"/>
                <a:cs typeface="Times New Roman" panose="02020603050405020304" charset="0"/>
              </a:rPr>
              <a:t>，</a:t>
            </a:r>
            <a:r>
              <a:rPr lang="zh-CN" altLang="en-US" sz="3200" b="1" dirty="0">
                <a:latin typeface="Times New Roman" panose="02020603050405020304" charset="0"/>
                <a:cs typeface="Times New Roman" panose="02020603050405020304" charset="0"/>
              </a:rPr>
              <a:t>则</a:t>
            </a:r>
            <a:r>
              <a:rPr lang="zh-CN" altLang="en-US" sz="3200" b="1" i="1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zh-CN" b="1" i="1" dirty="0">
                <a:latin typeface="Times New Roman" panose="02020603050405020304" charset="0"/>
                <a:cs typeface="Times New Roman" panose="02020603050405020304" charset="0"/>
              </a:rPr>
              <a:t>LCS</a:t>
            </a:r>
            <a:r>
              <a:rPr lang="en-US" altLang="zh-CN" b="1" i="1" baseline="-30000" dirty="0">
                <a:latin typeface="Times New Roman" panose="02020603050405020304" charset="0"/>
                <a:cs typeface="Times New Roman" panose="02020603050405020304" charset="0"/>
              </a:rPr>
              <a:t>XY</a:t>
            </a:r>
            <a:r>
              <a:rPr lang="en-US" altLang="zh-CN" b="1" i="1" dirty="0">
                <a:latin typeface="Times New Roman" panose="02020603050405020304" charset="0"/>
                <a:cs typeface="Times New Roman" panose="02020603050405020304" charset="0"/>
              </a:rPr>
              <a:t>= LCS</a:t>
            </a:r>
            <a:r>
              <a:rPr lang="en-US" altLang="zh-CN" b="1" i="1" baseline="-30000" dirty="0">
                <a:latin typeface="Times New Roman" panose="02020603050405020304" charset="0"/>
                <a:cs typeface="Times New Roman" panose="02020603050405020304" charset="0"/>
              </a:rPr>
              <a:t>X</a:t>
            </a:r>
            <a:r>
              <a:rPr lang="en-US" altLang="zh-CN" b="1" i="1" baseline="-50000" dirty="0">
                <a:latin typeface="Times New Roman" panose="02020603050405020304" charset="0"/>
                <a:cs typeface="Times New Roman" panose="02020603050405020304" charset="0"/>
              </a:rPr>
              <a:t>m-1</a:t>
            </a:r>
            <a:r>
              <a:rPr lang="en-US" altLang="zh-CN" b="1" i="1" baseline="-30000" dirty="0">
                <a:latin typeface="Times New Roman" panose="02020603050405020304" charset="0"/>
                <a:cs typeface="Times New Roman" panose="02020603050405020304" charset="0"/>
              </a:rPr>
              <a:t>Y</a:t>
            </a:r>
            <a:endParaRPr lang="en-US" altLang="zh-CN" b="1" i="1" dirty="0">
              <a:latin typeface="Times New Roman" panose="02020603050405020304" charset="0"/>
              <a:cs typeface="Times New Roman" panose="02020603050405020304" charset="0"/>
            </a:endParaRPr>
          </a:p>
          <a:p>
            <a:pPr eaLnBrk="1" hangingPunct="1">
              <a:buFontTx/>
              <a:buNone/>
              <a:defRPr/>
            </a:pPr>
            <a:r>
              <a:rPr lang="zh-CN" altLang="en-US" sz="3600" b="1" dirty="0">
                <a:solidFill>
                  <a:srgbClr val="0066FF"/>
                </a:solidFill>
                <a:latin typeface="Times New Roman" panose="02020603050405020304" charset="0"/>
                <a:cs typeface="Times New Roman" panose="02020603050405020304" charset="0"/>
              </a:rPr>
              <a:t>    </a:t>
            </a:r>
            <a:r>
              <a:rPr lang="zh-CN" altLang="en-US" b="1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由于</a:t>
            </a:r>
            <a:r>
              <a:rPr lang="en-US" altLang="zh-CN" b="1" i="1" dirty="0" err="1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z</a:t>
            </a:r>
            <a:r>
              <a:rPr lang="en-US" altLang="zh-CN" b="1" i="1" baseline="-30000" dirty="0" err="1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k</a:t>
            </a:r>
            <a:r>
              <a:rPr lang="en-US" altLang="zh-CN" b="1" i="1" dirty="0" err="1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</a:t>
            </a:r>
            <a:r>
              <a:rPr lang="en-US" altLang="zh-CN" b="1" i="1" dirty="0" err="1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x</a:t>
            </a:r>
            <a:r>
              <a:rPr lang="en-US" altLang="zh-CN" b="1" i="1" baseline="-30000" dirty="0" err="1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m</a:t>
            </a:r>
            <a:r>
              <a:rPr lang="en-US" altLang="zh-CN" b="1" i="1" dirty="0" err="1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，Z</a:t>
            </a:r>
            <a:r>
              <a:rPr lang="zh-CN" altLang="en-US" b="1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是</a:t>
            </a:r>
            <a:r>
              <a:rPr lang="en-US" altLang="zh-CN" b="1" i="1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X</a:t>
            </a:r>
            <a:r>
              <a:rPr lang="en-US" altLang="zh-CN" b="1" i="1" baseline="-30000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m-1</a:t>
            </a:r>
            <a:r>
              <a:rPr lang="zh-CN" altLang="en-US" b="1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与</a:t>
            </a:r>
            <a:r>
              <a:rPr lang="en-US" altLang="zh-CN" b="1" i="1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Y</a:t>
            </a:r>
            <a:r>
              <a:rPr lang="zh-CN" altLang="en-US" b="1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的公共子序列。我们来证</a:t>
            </a:r>
            <a:r>
              <a:rPr lang="en-US" altLang="zh-CN" b="1" i="1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Z</a:t>
            </a:r>
            <a:r>
              <a:rPr lang="zh-CN" altLang="en-US" b="1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是</a:t>
            </a:r>
            <a:r>
              <a:rPr lang="en-US" altLang="zh-CN" b="1" i="1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X</a:t>
            </a:r>
            <a:r>
              <a:rPr lang="en-US" altLang="zh-CN" b="1" i="1" baseline="-30000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m-1</a:t>
            </a:r>
            <a:r>
              <a:rPr lang="zh-CN" altLang="en-US" b="1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与</a:t>
            </a:r>
            <a:r>
              <a:rPr lang="en-US" altLang="zh-CN" b="1" i="1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Y</a:t>
            </a:r>
            <a:r>
              <a:rPr lang="zh-CN" altLang="en-US" b="1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的</a:t>
            </a:r>
            <a:r>
              <a:rPr lang="en-US" altLang="zh-CN" b="1" i="1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LCS</a:t>
            </a:r>
            <a:r>
              <a:rPr lang="en-US" altLang="zh-CN" b="1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。</a:t>
            </a:r>
            <a:r>
              <a:rPr lang="zh-CN" altLang="en-US" b="1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设</a:t>
            </a:r>
            <a:r>
              <a:rPr lang="en-US" altLang="zh-CN" b="1" i="1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X</a:t>
            </a:r>
            <a:r>
              <a:rPr lang="en-US" altLang="zh-CN" b="1" i="1" baseline="-30000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m-1</a:t>
            </a:r>
            <a:r>
              <a:rPr lang="zh-CN" altLang="en-US" b="1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与</a:t>
            </a:r>
            <a:r>
              <a:rPr lang="en-US" altLang="zh-CN" b="1" i="1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Y</a:t>
            </a:r>
            <a:r>
              <a:rPr lang="zh-CN" altLang="en-US" b="1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有一个公共子序列</a:t>
            </a:r>
            <a:r>
              <a:rPr lang="en-US" altLang="zh-CN" b="1" i="1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W</a:t>
            </a:r>
            <a:r>
              <a:rPr lang="en-US" altLang="zh-CN" b="1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，</a:t>
            </a:r>
            <a:r>
              <a:rPr lang="en-US" altLang="zh-CN" b="1" i="1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W</a:t>
            </a:r>
            <a:r>
              <a:rPr lang="zh-CN" altLang="en-US" b="1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的长大于</a:t>
            </a:r>
            <a:r>
              <a:rPr lang="en-US" altLang="zh-CN" b="1" i="1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k</a:t>
            </a:r>
            <a:r>
              <a:rPr lang="en-US" altLang="zh-CN" b="1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, </a:t>
            </a:r>
            <a:r>
              <a:rPr lang="zh-CN" altLang="en-US" b="1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则</a:t>
            </a:r>
            <a:r>
              <a:rPr lang="en-US" altLang="zh-CN" b="1" i="1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W</a:t>
            </a:r>
            <a:r>
              <a:rPr lang="zh-CN" altLang="en-US" b="1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也是</a:t>
            </a:r>
            <a:r>
              <a:rPr lang="en-US" altLang="zh-CN" b="1" i="1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X</a:t>
            </a:r>
            <a:r>
              <a:rPr lang="zh-CN" altLang="en-US" b="1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与</a:t>
            </a:r>
            <a:r>
              <a:rPr lang="en-US" altLang="zh-CN" b="1" i="1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Y</a:t>
            </a:r>
            <a:r>
              <a:rPr lang="en-US" altLang="zh-CN" b="1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zh-CN" altLang="en-US" b="1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的公共子序列，与</a:t>
            </a:r>
            <a:r>
              <a:rPr lang="en-US" altLang="zh-CN" b="1" i="1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Z</a:t>
            </a:r>
            <a:r>
              <a:rPr lang="zh-CN" altLang="en-US" b="1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是</a:t>
            </a:r>
            <a:r>
              <a:rPr lang="en-US" altLang="zh-CN" b="1" i="1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LCS</a:t>
            </a:r>
            <a:r>
              <a:rPr lang="zh-CN" altLang="en-US" b="1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矛盾。</a:t>
            </a:r>
            <a:endParaRPr lang="zh-CN" altLang="en-US" b="1" dirty="0">
              <a:solidFill>
                <a:srgbClr val="0000CC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just" eaLnBrk="1" hangingPunct="1">
              <a:buFontTx/>
              <a:buNone/>
              <a:defRPr/>
            </a:pPr>
            <a:r>
              <a:rPr lang="zh-CN" altLang="en-US" b="1" dirty="0">
                <a:solidFill>
                  <a:srgbClr val="0066FF"/>
                </a:solidFill>
                <a:latin typeface="Times New Roman" panose="02020603050405020304" charset="0"/>
                <a:cs typeface="Times New Roman" panose="02020603050405020304" charset="0"/>
              </a:rPr>
              <a:t>     </a:t>
            </a:r>
            <a:r>
              <a:rPr lang="zh-CN" altLang="en-US" b="1" dirty="0">
                <a:latin typeface="Times New Roman" panose="02020603050405020304" charset="0"/>
                <a:cs typeface="Times New Roman" panose="02020603050405020304" charset="0"/>
              </a:rPr>
              <a:t>⑶  同⑵可证。</a:t>
            </a:r>
            <a:endParaRPr lang="zh-CN" altLang="en-US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3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3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3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13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8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700214"/>
            <a:ext cx="8610600" cy="2879725"/>
          </a:xfrm>
          <a:solidFill>
            <a:srgbClr val="00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just" eaLnBrk="1" hangingPunct="1">
              <a:buFontTx/>
              <a:buNone/>
              <a:defRPr/>
            </a:pPr>
            <a:r>
              <a:rPr lang="en-US" altLang="zh-CN" sz="4000" b="1" i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X</a:t>
            </a:r>
            <a:r>
              <a:rPr lang="zh-CN" altLang="en-US" sz="40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和</a:t>
            </a:r>
            <a:r>
              <a:rPr lang="en-US" altLang="zh-CN" sz="4000" b="1" i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Y</a:t>
            </a:r>
            <a:r>
              <a:rPr lang="zh-CN" altLang="en-US" sz="40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的</a:t>
            </a:r>
            <a:r>
              <a:rPr lang="en-US" altLang="zh-CN" sz="4000" b="1" i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LCS</a:t>
            </a:r>
            <a:r>
              <a:rPr lang="zh-CN" altLang="en-US" sz="40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的优化解结构为</a:t>
            </a:r>
            <a:endParaRPr lang="zh-CN" altLang="en-US" sz="4000" b="1" dirty="0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  <a:p>
            <a:pPr lvl="1" algn="just" eaLnBrk="1" hangingPunct="1">
              <a:buFontTx/>
              <a:buNone/>
              <a:defRPr/>
            </a:pPr>
            <a:r>
              <a:rPr lang="en-US" altLang="zh-CN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zh-CN" sz="32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LCS</a:t>
            </a:r>
            <a:r>
              <a:rPr lang="en-US" altLang="zh-CN" sz="3200" b="1" i="1" baseline="-300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XY</a:t>
            </a:r>
            <a:r>
              <a:rPr lang="en-US" altLang="zh-CN" sz="32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=LCS</a:t>
            </a:r>
            <a:r>
              <a:rPr lang="en-US" altLang="zh-CN" sz="3200" b="1" i="1" baseline="-300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X</a:t>
            </a:r>
            <a:r>
              <a:rPr lang="en-US" altLang="zh-CN" sz="3200" b="1" i="1" baseline="-500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m-1</a:t>
            </a:r>
            <a:r>
              <a:rPr lang="en-US" altLang="zh-CN" sz="3200" b="1" i="1" baseline="-300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Y</a:t>
            </a:r>
            <a:r>
              <a:rPr lang="en-US" altLang="zh-CN" sz="3200" b="1" i="1" baseline="-500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n-1</a:t>
            </a:r>
            <a:r>
              <a:rPr lang="en-US" altLang="zh-CN" sz="32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+ &lt;</a:t>
            </a:r>
            <a:r>
              <a:rPr lang="en-US" altLang="zh-CN" sz="3200" b="1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x</a:t>
            </a:r>
            <a:r>
              <a:rPr lang="en-US" altLang="zh-CN" sz="3200" b="1" i="1" baseline="-300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m</a:t>
            </a:r>
            <a:r>
              <a:rPr lang="en-US" altLang="zh-CN" sz="32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=</a:t>
            </a:r>
            <a:r>
              <a:rPr lang="en-US" altLang="zh-CN" sz="3200" b="1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y</a:t>
            </a:r>
            <a:r>
              <a:rPr lang="en-US" altLang="zh-CN" sz="3200" b="1" i="1" baseline="-300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n</a:t>
            </a:r>
            <a:r>
              <a:rPr lang="en-US" altLang="zh-CN" sz="32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&gt; </a:t>
            </a:r>
            <a:r>
              <a:rPr lang="en-US" altLang="zh-C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  if </a:t>
            </a:r>
            <a:r>
              <a:rPr lang="en-US" altLang="zh-CN" sz="3200" b="1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x</a:t>
            </a:r>
            <a:r>
              <a:rPr lang="en-US" altLang="zh-CN" sz="3200" b="1" i="1" baseline="-300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m</a:t>
            </a:r>
            <a:r>
              <a:rPr lang="en-US" altLang="zh-CN" sz="32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=</a:t>
            </a:r>
            <a:r>
              <a:rPr lang="en-US" altLang="zh-CN" sz="3200" b="1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y</a:t>
            </a:r>
            <a:r>
              <a:rPr lang="en-US" altLang="zh-CN" sz="3200" b="1" i="1" baseline="-300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n</a:t>
            </a:r>
            <a:endParaRPr lang="en-US" altLang="zh-CN" sz="3200" b="1" i="1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  <a:p>
            <a:pPr lvl="1" algn="just" eaLnBrk="1" hangingPunct="1">
              <a:buFontTx/>
              <a:buNone/>
              <a:defRPr/>
            </a:pPr>
            <a:r>
              <a:rPr lang="en-US" altLang="zh-C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en-US" altLang="zh-CN" sz="32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LCS</a:t>
            </a:r>
            <a:r>
              <a:rPr lang="en-US" altLang="zh-CN" sz="3200" b="1" i="1" baseline="-300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XY</a:t>
            </a:r>
            <a:r>
              <a:rPr lang="en-US" altLang="zh-CN" sz="32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=LCS</a:t>
            </a:r>
            <a:r>
              <a:rPr lang="en-US" altLang="zh-CN" sz="3200" b="1" i="1" baseline="-300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X</a:t>
            </a:r>
            <a:r>
              <a:rPr lang="en-US" altLang="zh-CN" sz="3200" b="1" i="1" baseline="-500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m-1</a:t>
            </a:r>
            <a:r>
              <a:rPr lang="en-US" altLang="zh-CN" sz="3200" b="1" i="1" baseline="-300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Y</a:t>
            </a:r>
            <a:r>
              <a:rPr lang="en-US" altLang="zh-CN" sz="32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zh-C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       </a:t>
            </a:r>
            <a:r>
              <a:rPr lang="en-US" altLang="zh-CN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              </a:t>
            </a:r>
            <a:r>
              <a:rPr lang="en-US" altLang="zh-C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if </a:t>
            </a:r>
            <a:r>
              <a:rPr lang="en-US" altLang="zh-CN" sz="3200" b="1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x</a:t>
            </a:r>
            <a:r>
              <a:rPr lang="en-US" altLang="zh-CN" sz="3200" b="1" i="1" baseline="-300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m</a:t>
            </a:r>
            <a:r>
              <a:rPr lang="en-US" altLang="zh-CN" sz="3200" b="1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</a:t>
            </a:r>
            <a:r>
              <a:rPr lang="en-US" altLang="zh-CN" sz="3200" b="1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y</a:t>
            </a:r>
            <a:r>
              <a:rPr lang="en-US" altLang="zh-CN" sz="3200" b="1" i="1" baseline="-300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n</a:t>
            </a:r>
            <a:r>
              <a:rPr lang="en-US" altLang="zh-CN" sz="32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, </a:t>
            </a:r>
            <a:r>
              <a:rPr lang="en-US" altLang="zh-CN" sz="3200" b="1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z</a:t>
            </a:r>
            <a:r>
              <a:rPr lang="en-US" altLang="zh-CN" sz="3200" b="1" i="1" baseline="-300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k</a:t>
            </a:r>
            <a:r>
              <a:rPr lang="en-US" altLang="zh-CN" sz="3200" b="1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</a:t>
            </a:r>
            <a:r>
              <a:rPr lang="en-US" altLang="zh-CN" sz="3200" b="1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x</a:t>
            </a:r>
            <a:r>
              <a:rPr lang="en-US" altLang="zh-CN" sz="3200" b="1" i="1" baseline="-300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m</a:t>
            </a:r>
            <a:endParaRPr lang="en-US" altLang="zh-CN" sz="3200" b="1" i="1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  <a:p>
            <a:pPr lvl="1" algn="just" eaLnBrk="1" hangingPunct="1">
              <a:buFontTx/>
              <a:buNone/>
              <a:defRPr/>
            </a:pPr>
            <a:r>
              <a:rPr lang="en-US" altLang="zh-C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en-US" altLang="zh-CN" sz="32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LCS</a:t>
            </a:r>
            <a:r>
              <a:rPr lang="en-US" altLang="zh-CN" sz="3200" b="1" i="1" baseline="-300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XY</a:t>
            </a:r>
            <a:r>
              <a:rPr lang="en-US" altLang="zh-CN" sz="32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=LCS</a:t>
            </a:r>
            <a:r>
              <a:rPr lang="en-US" altLang="zh-CN" sz="3200" b="1" i="1" baseline="-300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XY</a:t>
            </a:r>
            <a:r>
              <a:rPr lang="en-US" altLang="zh-CN" sz="3200" b="1" i="1" baseline="-500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n-1</a:t>
            </a:r>
            <a:r>
              <a:rPr lang="en-US" altLang="zh-CN" sz="3200" b="1" i="1" baseline="-300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zh-CN" sz="3200" b="1" baseline="-300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                                    </a:t>
            </a:r>
            <a:r>
              <a:rPr lang="en-US" altLang="zh-C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if </a:t>
            </a:r>
            <a:r>
              <a:rPr lang="en-US" altLang="zh-CN" sz="3200" b="1" baseline="-300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zh-CN" sz="3200" b="1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x</a:t>
            </a:r>
            <a:r>
              <a:rPr lang="en-US" altLang="zh-CN" sz="3200" b="1" i="1" baseline="-300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m</a:t>
            </a:r>
            <a:r>
              <a:rPr lang="en-US" altLang="zh-CN" sz="3200" b="1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</a:t>
            </a:r>
            <a:r>
              <a:rPr lang="en-US" altLang="zh-CN" sz="3200" b="1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y</a:t>
            </a:r>
            <a:r>
              <a:rPr lang="en-US" altLang="zh-CN" sz="3200" b="1" i="1" baseline="-300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n</a:t>
            </a:r>
            <a:r>
              <a:rPr lang="en-US" altLang="zh-CN" sz="32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, </a:t>
            </a:r>
            <a:r>
              <a:rPr lang="en-US" altLang="zh-CN" sz="3200" b="1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z</a:t>
            </a:r>
            <a:r>
              <a:rPr lang="en-US" altLang="zh-CN" sz="3200" b="1" i="1" baseline="-300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k</a:t>
            </a:r>
            <a:r>
              <a:rPr lang="en-US" altLang="zh-CN" sz="3200" b="1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</a:t>
            </a:r>
            <a:r>
              <a:rPr lang="en-US" altLang="zh-CN" sz="3200" b="1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y</a:t>
            </a:r>
            <a:r>
              <a:rPr lang="en-US" altLang="zh-CN" sz="3200" b="1" i="1" baseline="-300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n</a:t>
            </a:r>
            <a:endParaRPr lang="zh-CN" altLang="en-US" sz="3200" b="1" i="1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0"/>
          <p:cNvSpPr>
            <a:spLocks noChangeArrowheads="1"/>
          </p:cNvSpPr>
          <p:nvPr/>
        </p:nvSpPr>
        <p:spPr bwMode="auto">
          <a:xfrm>
            <a:off x="63501" y="73025"/>
            <a:ext cx="1820333" cy="9080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endParaRPr lang="zh-CN" altLang="en-US">
              <a:latin typeface="Times New Roman" panose="02020603050405020304" charset="0"/>
              <a:ea typeface="+mn-ea"/>
              <a:cs typeface="Times New Roman" panose="02020603050405020304" charset="0"/>
            </a:endParaRPr>
          </a:p>
        </p:txBody>
      </p:sp>
      <p:sp>
        <p:nvSpPr>
          <p:cNvPr id="6778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0133" y="404814"/>
            <a:ext cx="3904546" cy="7207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eaLnBrk="1" hangingPunct="1">
              <a:defRPr/>
            </a:pPr>
            <a:r>
              <a:rPr lang="zh-CN" altLang="en-US" sz="3600" b="1" dirty="0">
                <a:latin typeface="Times New Roman" panose="02020603050405020304" charset="0"/>
                <a:cs typeface="Times New Roman" panose="02020603050405020304" charset="0"/>
              </a:rPr>
              <a:t>子问题重叠性</a:t>
            </a:r>
            <a:endParaRPr lang="zh-CN" altLang="en-US" sz="3600" b="1" dirty="0">
              <a:solidFill>
                <a:schemeClr val="accent2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77909" name="Text Box 21"/>
          <p:cNvSpPr txBox="1">
            <a:spLocks noChangeArrowheads="1"/>
          </p:cNvSpPr>
          <p:nvPr/>
        </p:nvSpPr>
        <p:spPr bwMode="auto">
          <a:xfrm>
            <a:off x="3867856" y="1268414"/>
            <a:ext cx="128592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b="1" i="1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LCS</a:t>
            </a:r>
            <a:r>
              <a:rPr lang="en-US" altLang="zh-CN" sz="3200" b="1" i="1" baseline="-2500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XY</a:t>
            </a:r>
            <a:endParaRPr lang="en-US" altLang="zh-CN" sz="3200" b="1" i="1" baseline="-25000">
              <a:solidFill>
                <a:srgbClr val="0000CC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77910" name="Text Box 22"/>
          <p:cNvSpPr txBox="1">
            <a:spLocks noChangeArrowheads="1"/>
          </p:cNvSpPr>
          <p:nvPr/>
        </p:nvSpPr>
        <p:spPr bwMode="auto">
          <a:xfrm>
            <a:off x="1500012" y="2381250"/>
            <a:ext cx="236784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200" b="1" i="1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LCS</a:t>
            </a:r>
            <a:r>
              <a:rPr lang="en-US" altLang="zh-CN" sz="3200" b="1" i="1" baseline="-25000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X</a:t>
            </a:r>
            <a:r>
              <a:rPr lang="en-US" altLang="zh-CN" sz="3200" b="1" i="1" baseline="-40000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m-1</a:t>
            </a:r>
            <a:r>
              <a:rPr lang="en-US" altLang="zh-CN" sz="3200" b="1" i="1" baseline="-25000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Y</a:t>
            </a:r>
            <a:r>
              <a:rPr lang="en-US" altLang="zh-CN" sz="3200" b="1" i="1" baseline="-40000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n-1</a:t>
            </a:r>
            <a:endParaRPr lang="en-US" altLang="zh-CN" sz="3200" b="1" i="1" baseline="-40000" dirty="0">
              <a:solidFill>
                <a:srgbClr val="0000CC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77911" name="Text Box 23"/>
          <p:cNvSpPr txBox="1">
            <a:spLocks noChangeArrowheads="1"/>
          </p:cNvSpPr>
          <p:nvPr/>
        </p:nvSpPr>
        <p:spPr bwMode="auto">
          <a:xfrm>
            <a:off x="3613856" y="2381250"/>
            <a:ext cx="207856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200" b="1" i="1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LCS</a:t>
            </a:r>
            <a:r>
              <a:rPr lang="en-US" altLang="zh-CN" sz="3200" b="1" i="1" baseline="-25000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X</a:t>
            </a:r>
            <a:r>
              <a:rPr lang="en-US" altLang="zh-CN" sz="3200" b="1" i="1" baseline="-40000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m-1</a:t>
            </a:r>
            <a:r>
              <a:rPr lang="en-US" altLang="zh-CN" sz="3200" b="1" i="1" baseline="-25000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Y</a:t>
            </a:r>
            <a:endParaRPr lang="en-US" altLang="zh-CN" sz="3200" b="1" i="1" baseline="-40000" dirty="0">
              <a:solidFill>
                <a:srgbClr val="0000CC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77912" name="Text Box 24"/>
          <p:cNvSpPr txBox="1">
            <a:spLocks noChangeArrowheads="1"/>
          </p:cNvSpPr>
          <p:nvPr/>
        </p:nvSpPr>
        <p:spPr bwMode="auto">
          <a:xfrm>
            <a:off x="5470879" y="2381250"/>
            <a:ext cx="1662289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3200" b="1" i="1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LCS</a:t>
            </a:r>
            <a:r>
              <a:rPr lang="en-US" altLang="zh-CN" sz="3200" b="1" i="1" baseline="-2500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XY</a:t>
            </a:r>
            <a:r>
              <a:rPr lang="en-US" altLang="zh-CN" sz="3200" b="1" i="1" baseline="-4000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n-1</a:t>
            </a:r>
            <a:endParaRPr lang="en-US" altLang="zh-CN" sz="3200" b="1" i="1" baseline="-40000">
              <a:solidFill>
                <a:srgbClr val="0000CC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77914" name="Text Box 26"/>
          <p:cNvSpPr txBox="1">
            <a:spLocks noChangeArrowheads="1"/>
          </p:cNvSpPr>
          <p:nvPr/>
        </p:nvSpPr>
        <p:spPr bwMode="auto">
          <a:xfrm>
            <a:off x="283633" y="3605214"/>
            <a:ext cx="249625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200" b="1" i="1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LCS</a:t>
            </a:r>
            <a:r>
              <a:rPr lang="en-US" altLang="zh-CN" sz="3200" b="1" i="1" baseline="-25000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X</a:t>
            </a:r>
            <a:r>
              <a:rPr lang="en-US" altLang="zh-CN" sz="3200" b="1" i="1" baseline="-40000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m-2</a:t>
            </a:r>
            <a:r>
              <a:rPr lang="en-US" altLang="zh-CN" sz="3200" b="1" i="1" baseline="-25000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Y</a:t>
            </a:r>
            <a:r>
              <a:rPr lang="en-US" altLang="zh-CN" sz="3200" b="1" i="1" baseline="-40000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n-2</a:t>
            </a:r>
            <a:endParaRPr lang="en-US" altLang="zh-CN" sz="3200" b="1" i="1" baseline="-40000" dirty="0">
              <a:solidFill>
                <a:srgbClr val="0000CC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77915" name="Text Box 27"/>
          <p:cNvSpPr txBox="1">
            <a:spLocks noChangeArrowheads="1"/>
          </p:cNvSpPr>
          <p:nvPr/>
        </p:nvSpPr>
        <p:spPr bwMode="auto">
          <a:xfrm>
            <a:off x="2332567" y="3621089"/>
            <a:ext cx="274959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200" b="1" i="1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LCS</a:t>
            </a:r>
            <a:r>
              <a:rPr lang="en-US" altLang="zh-CN" sz="3200" b="1" i="1" baseline="-25000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X</a:t>
            </a:r>
            <a:r>
              <a:rPr lang="en-US" altLang="zh-CN" sz="3200" b="1" i="1" baseline="-40000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m-2</a:t>
            </a:r>
            <a:r>
              <a:rPr lang="en-US" altLang="zh-CN" sz="3200" b="1" i="1" baseline="-25000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Y</a:t>
            </a:r>
            <a:r>
              <a:rPr lang="en-US" altLang="zh-CN" sz="3200" b="1" i="1" baseline="-40000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n-1</a:t>
            </a:r>
            <a:endParaRPr lang="en-US" altLang="zh-CN" sz="3200" b="1" i="1" baseline="-40000" dirty="0">
              <a:solidFill>
                <a:srgbClr val="0000CC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77916" name="Text Box 28"/>
          <p:cNvSpPr txBox="1">
            <a:spLocks noChangeArrowheads="1"/>
          </p:cNvSpPr>
          <p:nvPr/>
        </p:nvSpPr>
        <p:spPr bwMode="auto">
          <a:xfrm>
            <a:off x="4445001" y="3605214"/>
            <a:ext cx="217593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3200" b="1" i="1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LCS</a:t>
            </a:r>
            <a:r>
              <a:rPr lang="en-US" altLang="zh-CN" sz="3200" b="1" i="1" baseline="-2500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X</a:t>
            </a:r>
            <a:r>
              <a:rPr lang="en-US" altLang="zh-CN" sz="3200" b="1" i="1" baseline="-4000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m-1</a:t>
            </a:r>
            <a:r>
              <a:rPr lang="en-US" altLang="zh-CN" sz="3200" b="1" i="1" baseline="-2500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Y</a:t>
            </a:r>
            <a:r>
              <a:rPr lang="en-US" altLang="zh-CN" sz="3200" b="1" i="1" baseline="-4000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n-2</a:t>
            </a:r>
            <a:endParaRPr lang="en-US" altLang="zh-CN" sz="3200" b="1" i="1" baseline="-40000">
              <a:solidFill>
                <a:srgbClr val="0000CC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77918" name="Line 30"/>
          <p:cNvSpPr>
            <a:spLocks noChangeShapeType="1"/>
          </p:cNvSpPr>
          <p:nvPr/>
        </p:nvSpPr>
        <p:spPr bwMode="auto">
          <a:xfrm flipH="1">
            <a:off x="2587978" y="1820863"/>
            <a:ext cx="1600200" cy="647700"/>
          </a:xfrm>
          <a:prstGeom prst="line">
            <a:avLst/>
          </a:prstGeom>
          <a:noFill/>
          <a:ln w="57150" cap="sq">
            <a:solidFill>
              <a:schemeClr val="tx1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77919" name="Line 31"/>
          <p:cNvSpPr>
            <a:spLocks noChangeShapeType="1"/>
          </p:cNvSpPr>
          <p:nvPr/>
        </p:nvSpPr>
        <p:spPr bwMode="auto">
          <a:xfrm>
            <a:off x="4251678" y="1820863"/>
            <a:ext cx="0" cy="647700"/>
          </a:xfrm>
          <a:prstGeom prst="line">
            <a:avLst/>
          </a:prstGeom>
          <a:noFill/>
          <a:ln w="57150" cap="sq">
            <a:solidFill>
              <a:schemeClr val="tx1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77920" name="Line 32"/>
          <p:cNvSpPr>
            <a:spLocks noChangeShapeType="1"/>
          </p:cNvSpPr>
          <p:nvPr/>
        </p:nvSpPr>
        <p:spPr bwMode="auto">
          <a:xfrm>
            <a:off x="4380090" y="1820863"/>
            <a:ext cx="1471789" cy="647700"/>
          </a:xfrm>
          <a:prstGeom prst="line">
            <a:avLst/>
          </a:prstGeom>
          <a:noFill/>
          <a:ln w="57150" cap="sq">
            <a:solidFill>
              <a:schemeClr val="tx1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77921" name="Line 33"/>
          <p:cNvSpPr>
            <a:spLocks noChangeShapeType="1"/>
          </p:cNvSpPr>
          <p:nvPr/>
        </p:nvSpPr>
        <p:spPr bwMode="auto">
          <a:xfrm flipH="1">
            <a:off x="1116189" y="2900364"/>
            <a:ext cx="704144" cy="720725"/>
          </a:xfrm>
          <a:prstGeom prst="line">
            <a:avLst/>
          </a:prstGeom>
          <a:noFill/>
          <a:ln w="57150" cap="sq">
            <a:solidFill>
              <a:schemeClr val="tx1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77922" name="Line 34"/>
          <p:cNvSpPr>
            <a:spLocks noChangeShapeType="1"/>
          </p:cNvSpPr>
          <p:nvPr/>
        </p:nvSpPr>
        <p:spPr bwMode="auto">
          <a:xfrm>
            <a:off x="1948745" y="2900363"/>
            <a:ext cx="831144" cy="792162"/>
          </a:xfrm>
          <a:prstGeom prst="line">
            <a:avLst/>
          </a:prstGeom>
          <a:noFill/>
          <a:ln w="57150" cap="sq">
            <a:solidFill>
              <a:schemeClr val="tx1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77923" name="Line 35"/>
          <p:cNvSpPr>
            <a:spLocks noChangeShapeType="1"/>
          </p:cNvSpPr>
          <p:nvPr/>
        </p:nvSpPr>
        <p:spPr bwMode="auto">
          <a:xfrm>
            <a:off x="2075745" y="2925763"/>
            <a:ext cx="2753077" cy="766762"/>
          </a:xfrm>
          <a:prstGeom prst="line">
            <a:avLst/>
          </a:prstGeom>
          <a:noFill/>
          <a:ln w="57150" cap="sq">
            <a:solidFill>
              <a:schemeClr val="tx1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77924" name="Line 36"/>
          <p:cNvSpPr>
            <a:spLocks noChangeShapeType="1"/>
          </p:cNvSpPr>
          <p:nvPr/>
        </p:nvSpPr>
        <p:spPr bwMode="auto">
          <a:xfrm flipH="1">
            <a:off x="2971800" y="2900363"/>
            <a:ext cx="1024467" cy="792162"/>
          </a:xfrm>
          <a:prstGeom prst="line">
            <a:avLst/>
          </a:prstGeom>
          <a:noFill/>
          <a:ln w="57150" cap="sq">
            <a:solidFill>
              <a:srgbClr val="FF0000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77926" name="Line 38"/>
          <p:cNvSpPr>
            <a:spLocks noChangeShapeType="1"/>
          </p:cNvSpPr>
          <p:nvPr/>
        </p:nvSpPr>
        <p:spPr bwMode="auto">
          <a:xfrm>
            <a:off x="4124679" y="2900363"/>
            <a:ext cx="2304344" cy="1008062"/>
          </a:xfrm>
          <a:prstGeom prst="line">
            <a:avLst/>
          </a:prstGeom>
          <a:noFill/>
          <a:ln w="57150" cap="sq">
            <a:solidFill>
              <a:schemeClr val="tx1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77927" name="Line 39"/>
          <p:cNvSpPr>
            <a:spLocks noChangeShapeType="1"/>
          </p:cNvSpPr>
          <p:nvPr/>
        </p:nvSpPr>
        <p:spPr bwMode="auto">
          <a:xfrm>
            <a:off x="4124679" y="2900363"/>
            <a:ext cx="3135489" cy="1008062"/>
          </a:xfrm>
          <a:prstGeom prst="line">
            <a:avLst/>
          </a:prstGeom>
          <a:noFill/>
          <a:ln w="57150" cap="sq">
            <a:solidFill>
              <a:schemeClr val="tx1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77928" name="Line 40"/>
          <p:cNvSpPr>
            <a:spLocks noChangeShapeType="1"/>
          </p:cNvSpPr>
          <p:nvPr/>
        </p:nvSpPr>
        <p:spPr bwMode="auto">
          <a:xfrm flipH="1">
            <a:off x="4955823" y="2900363"/>
            <a:ext cx="896056" cy="792162"/>
          </a:xfrm>
          <a:prstGeom prst="line">
            <a:avLst/>
          </a:prstGeom>
          <a:noFill/>
          <a:ln w="57150" cap="sq">
            <a:solidFill>
              <a:srgbClr val="FF0000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77929" name="Line 41"/>
          <p:cNvSpPr>
            <a:spLocks noChangeShapeType="1"/>
          </p:cNvSpPr>
          <p:nvPr/>
        </p:nvSpPr>
        <p:spPr bwMode="auto">
          <a:xfrm>
            <a:off x="5980289" y="2971800"/>
            <a:ext cx="2112434" cy="936625"/>
          </a:xfrm>
          <a:prstGeom prst="line">
            <a:avLst/>
          </a:prstGeom>
          <a:noFill/>
          <a:ln w="57150" cap="sq">
            <a:solidFill>
              <a:schemeClr val="tx1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77930" name="Line 42"/>
          <p:cNvSpPr>
            <a:spLocks noChangeShapeType="1"/>
          </p:cNvSpPr>
          <p:nvPr/>
        </p:nvSpPr>
        <p:spPr bwMode="auto">
          <a:xfrm>
            <a:off x="6172200" y="2900363"/>
            <a:ext cx="2688167" cy="1008062"/>
          </a:xfrm>
          <a:prstGeom prst="line">
            <a:avLst/>
          </a:prstGeom>
          <a:noFill/>
          <a:ln w="57150" cap="sq">
            <a:solidFill>
              <a:schemeClr val="tx1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77931" name="Text Box 43"/>
          <p:cNvSpPr txBox="1">
            <a:spLocks noChangeArrowheads="1"/>
          </p:cNvSpPr>
          <p:nvPr/>
        </p:nvSpPr>
        <p:spPr bwMode="auto">
          <a:xfrm>
            <a:off x="7004755" y="3692525"/>
            <a:ext cx="100540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b="1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……</a:t>
            </a:r>
            <a:endParaRPr lang="en-US" altLang="zh-CN" sz="3200" b="1">
              <a:solidFill>
                <a:srgbClr val="0000CC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77932" name="Text Box 44"/>
          <p:cNvSpPr txBox="1">
            <a:spLocks noChangeArrowheads="1"/>
          </p:cNvSpPr>
          <p:nvPr/>
        </p:nvSpPr>
        <p:spPr bwMode="auto">
          <a:xfrm>
            <a:off x="1559873" y="4794251"/>
            <a:ext cx="6269665" cy="707886"/>
          </a:xfrm>
          <a:prstGeom prst="rect">
            <a:avLst/>
          </a:pr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4000" b="1" i="1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LCS</a:t>
            </a:r>
            <a:r>
              <a:rPr lang="zh-CN" altLang="en-US" sz="4000" b="1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问题具有子问题重叠性</a:t>
            </a:r>
            <a:endParaRPr lang="zh-CN" altLang="en-US" sz="4000" b="1" dirty="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779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779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677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677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677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77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677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677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677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677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677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677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677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677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677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677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677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677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677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677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677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6779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6779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7909" grpId="0"/>
      <p:bldP spid="677910" grpId="0"/>
      <p:bldP spid="677911" grpId="0"/>
      <p:bldP spid="677912" grpId="0"/>
      <p:bldP spid="677914" grpId="0"/>
      <p:bldP spid="677915" grpId="0"/>
      <p:bldP spid="677916" grpId="0"/>
      <p:bldP spid="677918" grpId="0" animBg="1"/>
      <p:bldP spid="677919" grpId="0" animBg="1"/>
      <p:bldP spid="677920" grpId="0" animBg="1"/>
      <p:bldP spid="677921" grpId="0" animBg="1"/>
      <p:bldP spid="677922" grpId="0" animBg="1"/>
      <p:bldP spid="677923" grpId="0" animBg="1"/>
      <p:bldP spid="677924" grpId="0" animBg="1"/>
      <p:bldP spid="677926" grpId="0" animBg="1"/>
      <p:bldP spid="677927" grpId="0" animBg="1"/>
      <p:bldP spid="677928" grpId="0" animBg="1"/>
      <p:bldP spid="677929" grpId="0" animBg="1"/>
      <p:bldP spid="677930" grpId="0" animBg="1"/>
      <p:bldP spid="677931" grpId="0"/>
      <p:bldP spid="67793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9"/>
          <p:cNvSpPr txBox="1">
            <a:spLocks noChangeArrowheads="1"/>
          </p:cNvSpPr>
          <p:nvPr/>
        </p:nvSpPr>
        <p:spPr bwMode="auto">
          <a:xfrm>
            <a:off x="3129915" y="383540"/>
            <a:ext cx="4201795" cy="553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tabLst>
                <a:tab pos="2755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tabLst>
                <a:tab pos="2755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tabLst>
                <a:tab pos="2755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tabLst>
                <a:tab pos="2755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tabLst>
                <a:tab pos="2755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2755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2755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2755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2755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>
              <a:defRPr/>
            </a:pPr>
            <a:r>
              <a:rPr kumimoji="0" lang="zh-CN" altLang="en-US" sz="36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斐波那契数列</a:t>
            </a:r>
            <a:endParaRPr kumimoji="0" lang="zh-CN" altLang="en-US" sz="3600" b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ED6CAD1-EAB7-44E5-88C3-734D5467FD75}" type="slidenum">
              <a:rPr lang="zh-CN" altLang="en-US"/>
            </a:fld>
            <a:endParaRPr lang="zh-CN" altLang="en-US"/>
          </a:p>
        </p:txBody>
      </p:sp>
      <p:sp>
        <p:nvSpPr>
          <p:cNvPr id="3" name="Freeform 15"/>
          <p:cNvSpPr/>
          <p:nvPr/>
        </p:nvSpPr>
        <p:spPr>
          <a:xfrm>
            <a:off x="138517" y="3153262"/>
            <a:ext cx="8979438" cy="2587134"/>
          </a:xfrm>
          <a:custGeom>
            <a:avLst/>
            <a:gdLst>
              <a:gd name="connsiteX0" fmla="*/ 775883 w 8979438"/>
              <a:gd name="connsiteY0" fmla="*/ 34781 h 2587134"/>
              <a:gd name="connsiteX1" fmla="*/ 108618 w 8979438"/>
              <a:gd name="connsiteY1" fmla="*/ 108922 h 2587134"/>
              <a:gd name="connsiteX2" fmla="*/ 34478 w 8979438"/>
              <a:gd name="connsiteY2" fmla="*/ 627906 h 2587134"/>
              <a:gd name="connsiteX3" fmla="*/ 454607 w 8979438"/>
              <a:gd name="connsiteY3" fmla="*/ 1023322 h 2587134"/>
              <a:gd name="connsiteX4" fmla="*/ 1257797 w 8979438"/>
              <a:gd name="connsiteY4" fmla="*/ 739116 h 2587134"/>
              <a:gd name="connsiteX5" fmla="*/ 2617040 w 8979438"/>
              <a:gd name="connsiteY5" fmla="*/ 862684 h 2587134"/>
              <a:gd name="connsiteX6" fmla="*/ 3407872 w 8979438"/>
              <a:gd name="connsiteY6" fmla="*/ 1468165 h 2587134"/>
              <a:gd name="connsiteX7" fmla="*/ 4149278 w 8979438"/>
              <a:gd name="connsiteY7" fmla="*/ 1801797 h 2587134"/>
              <a:gd name="connsiteX8" fmla="*/ 4569407 w 8979438"/>
              <a:gd name="connsiteY8" fmla="*/ 1381668 h 2587134"/>
              <a:gd name="connsiteX9" fmla="*/ 4853613 w 8979438"/>
              <a:gd name="connsiteY9" fmla="*/ 949181 h 2587134"/>
              <a:gd name="connsiteX10" fmla="*/ 5372597 w 8979438"/>
              <a:gd name="connsiteY10" fmla="*/ 1072749 h 2587134"/>
              <a:gd name="connsiteX11" fmla="*/ 5730942 w 8979438"/>
              <a:gd name="connsiteY11" fmla="*/ 1727657 h 2587134"/>
              <a:gd name="connsiteX12" fmla="*/ 7090186 w 8979438"/>
              <a:gd name="connsiteY12" fmla="*/ 1715300 h 2587134"/>
              <a:gd name="connsiteX13" fmla="*/ 7992229 w 8979438"/>
              <a:gd name="connsiteY13" fmla="*/ 1777084 h 2587134"/>
              <a:gd name="connsiteX14" fmla="*/ 8288791 w 8979438"/>
              <a:gd name="connsiteY14" fmla="*/ 2518489 h 2587134"/>
              <a:gd name="connsiteX15" fmla="*/ 8844845 w 8979438"/>
              <a:gd name="connsiteY15" fmla="*/ 2469062 h 2587134"/>
              <a:gd name="connsiteX16" fmla="*/ 8931342 w 8979438"/>
              <a:gd name="connsiteY16" fmla="*/ 1764727 h 2587134"/>
              <a:gd name="connsiteX17" fmla="*/ 8214651 w 8979438"/>
              <a:gd name="connsiteY17" fmla="*/ 1715300 h 2587134"/>
              <a:gd name="connsiteX18" fmla="*/ 7806878 w 8979438"/>
              <a:gd name="connsiteY18" fmla="*/ 1542306 h 2587134"/>
              <a:gd name="connsiteX19" fmla="*/ 7460888 w 8979438"/>
              <a:gd name="connsiteY19" fmla="*/ 1085106 h 2587134"/>
              <a:gd name="connsiteX20" fmla="*/ 5595018 w 8979438"/>
              <a:gd name="connsiteY20" fmla="*/ 949181 h 2587134"/>
              <a:gd name="connsiteX21" fmla="*/ 4581764 w 8979438"/>
              <a:gd name="connsiteY21" fmla="*/ 702046 h 2587134"/>
              <a:gd name="connsiteX22" fmla="*/ 3420229 w 8979438"/>
              <a:gd name="connsiteY22" fmla="*/ 1072749 h 2587134"/>
              <a:gd name="connsiteX23" fmla="*/ 2382261 w 8979438"/>
              <a:gd name="connsiteY23" fmla="*/ 541408 h 2587134"/>
              <a:gd name="connsiteX24" fmla="*/ 775883 w 8979438"/>
              <a:gd name="connsiteY24" fmla="*/ 34781 h 2587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8979438" h="2587134">
                <a:moveTo>
                  <a:pt x="775883" y="34781"/>
                </a:moveTo>
                <a:cubicBezTo>
                  <a:pt x="396943" y="-37300"/>
                  <a:pt x="232185" y="10068"/>
                  <a:pt x="108618" y="108922"/>
                </a:cubicBezTo>
                <a:cubicBezTo>
                  <a:pt x="-14949" y="207776"/>
                  <a:pt x="-23187" y="475506"/>
                  <a:pt x="34478" y="627906"/>
                </a:cubicBezTo>
                <a:cubicBezTo>
                  <a:pt x="92143" y="780306"/>
                  <a:pt x="250721" y="1004787"/>
                  <a:pt x="454607" y="1023322"/>
                </a:cubicBezTo>
                <a:cubicBezTo>
                  <a:pt x="658493" y="1041857"/>
                  <a:pt x="897392" y="765889"/>
                  <a:pt x="1257797" y="739116"/>
                </a:cubicBezTo>
                <a:cubicBezTo>
                  <a:pt x="1618203" y="712343"/>
                  <a:pt x="2258694" y="741176"/>
                  <a:pt x="2617040" y="862684"/>
                </a:cubicBezTo>
                <a:cubicBezTo>
                  <a:pt x="2975386" y="984192"/>
                  <a:pt x="3152499" y="1311646"/>
                  <a:pt x="3407872" y="1468165"/>
                </a:cubicBezTo>
                <a:cubicBezTo>
                  <a:pt x="3663245" y="1624684"/>
                  <a:pt x="3955689" y="1816213"/>
                  <a:pt x="4149278" y="1801797"/>
                </a:cubicBezTo>
                <a:cubicBezTo>
                  <a:pt x="4342867" y="1787381"/>
                  <a:pt x="4452018" y="1523771"/>
                  <a:pt x="4569407" y="1381668"/>
                </a:cubicBezTo>
                <a:cubicBezTo>
                  <a:pt x="4686796" y="1239565"/>
                  <a:pt x="4719748" y="1000667"/>
                  <a:pt x="4853613" y="949181"/>
                </a:cubicBezTo>
                <a:cubicBezTo>
                  <a:pt x="4987478" y="897695"/>
                  <a:pt x="5226376" y="943003"/>
                  <a:pt x="5372597" y="1072749"/>
                </a:cubicBezTo>
                <a:cubicBezTo>
                  <a:pt x="5518819" y="1202495"/>
                  <a:pt x="5444677" y="1620565"/>
                  <a:pt x="5730942" y="1727657"/>
                </a:cubicBezTo>
                <a:cubicBezTo>
                  <a:pt x="6017207" y="1834749"/>
                  <a:pt x="6713305" y="1707062"/>
                  <a:pt x="7090186" y="1715300"/>
                </a:cubicBezTo>
                <a:cubicBezTo>
                  <a:pt x="7467067" y="1723538"/>
                  <a:pt x="7792462" y="1643219"/>
                  <a:pt x="7992229" y="1777084"/>
                </a:cubicBezTo>
                <a:cubicBezTo>
                  <a:pt x="8191997" y="1910949"/>
                  <a:pt x="8146688" y="2403159"/>
                  <a:pt x="8288791" y="2518489"/>
                </a:cubicBezTo>
                <a:cubicBezTo>
                  <a:pt x="8430894" y="2633819"/>
                  <a:pt x="8737753" y="2594689"/>
                  <a:pt x="8844845" y="2469062"/>
                </a:cubicBezTo>
                <a:cubicBezTo>
                  <a:pt x="8951937" y="2343435"/>
                  <a:pt x="9036374" y="1890354"/>
                  <a:pt x="8931342" y="1764727"/>
                </a:cubicBezTo>
                <a:cubicBezTo>
                  <a:pt x="8826310" y="1639100"/>
                  <a:pt x="8402062" y="1752370"/>
                  <a:pt x="8214651" y="1715300"/>
                </a:cubicBezTo>
                <a:cubicBezTo>
                  <a:pt x="8027240" y="1678230"/>
                  <a:pt x="7932505" y="1647338"/>
                  <a:pt x="7806878" y="1542306"/>
                </a:cubicBezTo>
                <a:cubicBezTo>
                  <a:pt x="7681251" y="1437274"/>
                  <a:pt x="7829531" y="1183960"/>
                  <a:pt x="7460888" y="1085106"/>
                </a:cubicBezTo>
                <a:cubicBezTo>
                  <a:pt x="7092245" y="986252"/>
                  <a:pt x="6074872" y="1013024"/>
                  <a:pt x="5595018" y="949181"/>
                </a:cubicBezTo>
                <a:cubicBezTo>
                  <a:pt x="5115164" y="885338"/>
                  <a:pt x="4944229" y="681451"/>
                  <a:pt x="4581764" y="702046"/>
                </a:cubicBezTo>
                <a:cubicBezTo>
                  <a:pt x="4219299" y="722641"/>
                  <a:pt x="3786813" y="1099522"/>
                  <a:pt x="3420229" y="1072749"/>
                </a:cubicBezTo>
                <a:cubicBezTo>
                  <a:pt x="3053645" y="1045976"/>
                  <a:pt x="2822985" y="716462"/>
                  <a:pt x="2382261" y="541408"/>
                </a:cubicBezTo>
                <a:cubicBezTo>
                  <a:pt x="1941537" y="366354"/>
                  <a:pt x="1154823" y="106862"/>
                  <a:pt x="775883" y="34781"/>
                </a:cubicBezTo>
                <a:close/>
              </a:path>
            </a:pathLst>
          </a:custGeom>
          <a:solidFill>
            <a:srgbClr val="ECDBF5"/>
          </a:solidFill>
          <a:ln w="57150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Freeform 64"/>
          <p:cNvSpPr/>
          <p:nvPr/>
        </p:nvSpPr>
        <p:spPr>
          <a:xfrm>
            <a:off x="2732967" y="3163292"/>
            <a:ext cx="6152023" cy="1859819"/>
          </a:xfrm>
          <a:custGeom>
            <a:avLst/>
            <a:gdLst>
              <a:gd name="connsiteX0" fmla="*/ 10233 w 6152023"/>
              <a:gd name="connsiteY0" fmla="*/ 383097 h 1859819"/>
              <a:gd name="connsiteX1" fmla="*/ 319152 w 6152023"/>
              <a:gd name="connsiteY1" fmla="*/ 38 h 1859819"/>
              <a:gd name="connsiteX2" fmla="*/ 1876103 w 6152023"/>
              <a:gd name="connsiteY2" fmla="*/ 358384 h 1859819"/>
              <a:gd name="connsiteX3" fmla="*/ 2456871 w 6152023"/>
              <a:gd name="connsiteY3" fmla="*/ 185389 h 1859819"/>
              <a:gd name="connsiteX4" fmla="*/ 3272417 w 6152023"/>
              <a:gd name="connsiteY4" fmla="*/ 185389 h 1859819"/>
              <a:gd name="connsiteX5" fmla="*/ 4013822 w 6152023"/>
              <a:gd name="connsiteY5" fmla="*/ 617876 h 1859819"/>
              <a:gd name="connsiteX6" fmla="*/ 5830265 w 6152023"/>
              <a:gd name="connsiteY6" fmla="*/ 939151 h 1859819"/>
              <a:gd name="connsiteX7" fmla="*/ 6139184 w 6152023"/>
              <a:gd name="connsiteY7" fmla="*/ 1519919 h 1859819"/>
              <a:gd name="connsiteX8" fmla="*/ 5669628 w 6152023"/>
              <a:gd name="connsiteY8" fmla="*/ 1841194 h 1859819"/>
              <a:gd name="connsiteX9" fmla="*/ 4644017 w 6152023"/>
              <a:gd name="connsiteY9" fmla="*/ 976222 h 1859819"/>
              <a:gd name="connsiteX10" fmla="*/ 3049995 w 6152023"/>
              <a:gd name="connsiteY10" fmla="*/ 852654 h 1859819"/>
              <a:gd name="connsiteX11" fmla="*/ 2271519 w 6152023"/>
              <a:gd name="connsiteY11" fmla="*/ 827940 h 1859819"/>
              <a:gd name="connsiteX12" fmla="*/ 1443617 w 6152023"/>
              <a:gd name="connsiteY12" fmla="*/ 543735 h 1859819"/>
              <a:gd name="connsiteX13" fmla="*/ 1048201 w 6152023"/>
              <a:gd name="connsiteY13" fmla="*/ 877367 h 1859819"/>
              <a:gd name="connsiteX14" fmla="*/ 170871 w 6152023"/>
              <a:gd name="connsiteY14" fmla="*/ 865011 h 1859819"/>
              <a:gd name="connsiteX15" fmla="*/ 10233 w 6152023"/>
              <a:gd name="connsiteY15" fmla="*/ 383097 h 185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152023" h="1859819">
                <a:moveTo>
                  <a:pt x="10233" y="383097"/>
                </a:moveTo>
                <a:cubicBezTo>
                  <a:pt x="34947" y="238935"/>
                  <a:pt x="8174" y="4157"/>
                  <a:pt x="319152" y="38"/>
                </a:cubicBezTo>
                <a:cubicBezTo>
                  <a:pt x="630130" y="-4081"/>
                  <a:pt x="1519817" y="327492"/>
                  <a:pt x="1876103" y="358384"/>
                </a:cubicBezTo>
                <a:cubicBezTo>
                  <a:pt x="2232389" y="389276"/>
                  <a:pt x="2224152" y="214222"/>
                  <a:pt x="2456871" y="185389"/>
                </a:cubicBezTo>
                <a:cubicBezTo>
                  <a:pt x="2689590" y="156556"/>
                  <a:pt x="3012925" y="113308"/>
                  <a:pt x="3272417" y="185389"/>
                </a:cubicBezTo>
                <a:cubicBezTo>
                  <a:pt x="3531909" y="257470"/>
                  <a:pt x="3587514" y="492249"/>
                  <a:pt x="4013822" y="617876"/>
                </a:cubicBezTo>
                <a:cubicBezTo>
                  <a:pt x="4440130" y="743503"/>
                  <a:pt x="5476038" y="788810"/>
                  <a:pt x="5830265" y="939151"/>
                </a:cubicBezTo>
                <a:cubicBezTo>
                  <a:pt x="6184492" y="1089492"/>
                  <a:pt x="6165957" y="1369579"/>
                  <a:pt x="6139184" y="1519919"/>
                </a:cubicBezTo>
                <a:cubicBezTo>
                  <a:pt x="6112411" y="1670259"/>
                  <a:pt x="5918822" y="1931810"/>
                  <a:pt x="5669628" y="1841194"/>
                </a:cubicBezTo>
                <a:cubicBezTo>
                  <a:pt x="5420434" y="1750578"/>
                  <a:pt x="5080622" y="1140979"/>
                  <a:pt x="4644017" y="976222"/>
                </a:cubicBezTo>
                <a:cubicBezTo>
                  <a:pt x="4207412" y="811465"/>
                  <a:pt x="3445411" y="877368"/>
                  <a:pt x="3049995" y="852654"/>
                </a:cubicBezTo>
                <a:cubicBezTo>
                  <a:pt x="2654579" y="827940"/>
                  <a:pt x="2539249" y="879426"/>
                  <a:pt x="2271519" y="827940"/>
                </a:cubicBezTo>
                <a:cubicBezTo>
                  <a:pt x="2003789" y="776454"/>
                  <a:pt x="1647503" y="535497"/>
                  <a:pt x="1443617" y="543735"/>
                </a:cubicBezTo>
                <a:cubicBezTo>
                  <a:pt x="1239731" y="551973"/>
                  <a:pt x="1260325" y="823821"/>
                  <a:pt x="1048201" y="877367"/>
                </a:cubicBezTo>
                <a:cubicBezTo>
                  <a:pt x="836077" y="930913"/>
                  <a:pt x="347985" y="943270"/>
                  <a:pt x="170871" y="865011"/>
                </a:cubicBezTo>
                <a:cubicBezTo>
                  <a:pt x="-6243" y="786752"/>
                  <a:pt x="-14481" y="527259"/>
                  <a:pt x="10233" y="383097"/>
                </a:cubicBez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2"/>
          <p:cNvSpPr/>
          <p:nvPr/>
        </p:nvSpPr>
        <p:spPr>
          <a:xfrm>
            <a:off x="1904952" y="2145999"/>
            <a:ext cx="6741763" cy="2059438"/>
          </a:xfrm>
          <a:custGeom>
            <a:avLst/>
            <a:gdLst>
              <a:gd name="connsiteX0" fmla="*/ 381048 w 6741763"/>
              <a:gd name="connsiteY0" fmla="*/ 102931 h 2059438"/>
              <a:gd name="connsiteX1" fmla="*/ 84486 w 6741763"/>
              <a:gd name="connsiteY1" fmla="*/ 387136 h 2059438"/>
              <a:gd name="connsiteX2" fmla="*/ 59772 w 6741763"/>
              <a:gd name="connsiteY2" fmla="*/ 844336 h 2059438"/>
              <a:gd name="connsiteX3" fmla="*/ 813534 w 6741763"/>
              <a:gd name="connsiteY3" fmla="*/ 1153255 h 2059438"/>
              <a:gd name="connsiteX4" fmla="*/ 2506410 w 6741763"/>
              <a:gd name="connsiteY4" fmla="*/ 1140898 h 2059438"/>
              <a:gd name="connsiteX5" fmla="*/ 3816226 w 6741763"/>
              <a:gd name="connsiteY5" fmla="*/ 1066758 h 2059438"/>
              <a:gd name="connsiteX6" fmla="*/ 4878907 w 6741763"/>
              <a:gd name="connsiteY6" fmla="*/ 1350963 h 2059438"/>
              <a:gd name="connsiteX7" fmla="*/ 5373178 w 6741763"/>
              <a:gd name="connsiteY7" fmla="*/ 1820520 h 2059438"/>
              <a:gd name="connsiteX8" fmla="*/ 5991016 w 6741763"/>
              <a:gd name="connsiteY8" fmla="*/ 2055298 h 2059438"/>
              <a:gd name="connsiteX9" fmla="*/ 6645924 w 6741763"/>
              <a:gd name="connsiteY9" fmla="*/ 1635169 h 2059438"/>
              <a:gd name="connsiteX10" fmla="*/ 6584140 w 6741763"/>
              <a:gd name="connsiteY10" fmla="*/ 1066758 h 2059438"/>
              <a:gd name="connsiteX11" fmla="*/ 5212540 w 6741763"/>
              <a:gd name="connsiteY11" fmla="*/ 967904 h 2059438"/>
              <a:gd name="connsiteX12" fmla="*/ 4359924 w 6741763"/>
              <a:gd name="connsiteY12" fmla="*/ 1054401 h 2059438"/>
              <a:gd name="connsiteX13" fmla="*/ 2543480 w 6741763"/>
              <a:gd name="connsiteY13" fmla="*/ 733125 h 2059438"/>
              <a:gd name="connsiteX14" fmla="*/ 615826 w 6741763"/>
              <a:gd name="connsiteY14" fmla="*/ 41147 h 2059438"/>
              <a:gd name="connsiteX15" fmla="*/ 381048 w 6741763"/>
              <a:gd name="connsiteY15" fmla="*/ 102931 h 2059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741763" h="2059438">
                <a:moveTo>
                  <a:pt x="381048" y="102931"/>
                </a:moveTo>
                <a:cubicBezTo>
                  <a:pt x="292491" y="160596"/>
                  <a:pt x="138032" y="263569"/>
                  <a:pt x="84486" y="387136"/>
                </a:cubicBezTo>
                <a:cubicBezTo>
                  <a:pt x="30940" y="510704"/>
                  <a:pt x="-61736" y="716650"/>
                  <a:pt x="59772" y="844336"/>
                </a:cubicBezTo>
                <a:cubicBezTo>
                  <a:pt x="181280" y="972022"/>
                  <a:pt x="405761" y="1103828"/>
                  <a:pt x="813534" y="1153255"/>
                </a:cubicBezTo>
                <a:cubicBezTo>
                  <a:pt x="1221307" y="1202682"/>
                  <a:pt x="2005961" y="1155314"/>
                  <a:pt x="2506410" y="1140898"/>
                </a:cubicBezTo>
                <a:cubicBezTo>
                  <a:pt x="3006859" y="1126482"/>
                  <a:pt x="3420810" y="1031747"/>
                  <a:pt x="3816226" y="1066758"/>
                </a:cubicBezTo>
                <a:cubicBezTo>
                  <a:pt x="4211642" y="1101769"/>
                  <a:pt x="4619415" y="1225336"/>
                  <a:pt x="4878907" y="1350963"/>
                </a:cubicBezTo>
                <a:cubicBezTo>
                  <a:pt x="5138399" y="1476590"/>
                  <a:pt x="5187827" y="1703131"/>
                  <a:pt x="5373178" y="1820520"/>
                </a:cubicBezTo>
                <a:cubicBezTo>
                  <a:pt x="5558529" y="1937909"/>
                  <a:pt x="5778892" y="2086190"/>
                  <a:pt x="5991016" y="2055298"/>
                </a:cubicBezTo>
                <a:cubicBezTo>
                  <a:pt x="6203140" y="2024406"/>
                  <a:pt x="6547070" y="1799926"/>
                  <a:pt x="6645924" y="1635169"/>
                </a:cubicBezTo>
                <a:cubicBezTo>
                  <a:pt x="6744778" y="1470412"/>
                  <a:pt x="6823037" y="1177969"/>
                  <a:pt x="6584140" y="1066758"/>
                </a:cubicBezTo>
                <a:cubicBezTo>
                  <a:pt x="6345243" y="955547"/>
                  <a:pt x="5583243" y="969964"/>
                  <a:pt x="5212540" y="967904"/>
                </a:cubicBezTo>
                <a:cubicBezTo>
                  <a:pt x="4841837" y="965845"/>
                  <a:pt x="4804767" y="1093531"/>
                  <a:pt x="4359924" y="1054401"/>
                </a:cubicBezTo>
                <a:cubicBezTo>
                  <a:pt x="3915081" y="1015271"/>
                  <a:pt x="3167496" y="902001"/>
                  <a:pt x="2543480" y="733125"/>
                </a:cubicBezTo>
                <a:cubicBezTo>
                  <a:pt x="1919464" y="564249"/>
                  <a:pt x="978291" y="140001"/>
                  <a:pt x="615826" y="41147"/>
                </a:cubicBezTo>
                <a:cubicBezTo>
                  <a:pt x="253361" y="-57707"/>
                  <a:pt x="469605" y="45266"/>
                  <a:pt x="381048" y="102931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76200">
            <a:solidFill>
              <a:srgbClr val="FF82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3"/>
          <p:cNvSpPr/>
          <p:nvPr/>
        </p:nvSpPr>
        <p:spPr>
          <a:xfrm>
            <a:off x="4003589" y="1690689"/>
            <a:ext cx="889686" cy="5189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8</a:t>
            </a:r>
            <a:endParaRPr lang="en-US"/>
          </a:p>
        </p:txBody>
      </p:sp>
      <p:sp>
        <p:nvSpPr>
          <p:cNvPr id="12" name="Oval 4"/>
          <p:cNvSpPr/>
          <p:nvPr/>
        </p:nvSpPr>
        <p:spPr>
          <a:xfrm>
            <a:off x="5647039" y="2485640"/>
            <a:ext cx="889686" cy="518984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7</a:t>
            </a:r>
            <a:endParaRPr lang="en-US"/>
          </a:p>
        </p:txBody>
      </p:sp>
      <p:sp>
        <p:nvSpPr>
          <p:cNvPr id="13" name="Oval 5"/>
          <p:cNvSpPr/>
          <p:nvPr/>
        </p:nvSpPr>
        <p:spPr>
          <a:xfrm>
            <a:off x="2269525" y="2485640"/>
            <a:ext cx="889686" cy="518984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  <a:endParaRPr lang="en-US" dirty="0"/>
          </a:p>
        </p:txBody>
      </p:sp>
      <p:sp>
        <p:nvSpPr>
          <p:cNvPr id="14" name="Oval 6"/>
          <p:cNvSpPr/>
          <p:nvPr/>
        </p:nvSpPr>
        <p:spPr>
          <a:xfrm>
            <a:off x="7372865" y="3379703"/>
            <a:ext cx="889686" cy="518984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  <a:endParaRPr lang="en-US" dirty="0"/>
          </a:p>
        </p:txBody>
      </p:sp>
      <p:sp>
        <p:nvSpPr>
          <p:cNvPr id="15" name="Oval 7"/>
          <p:cNvSpPr/>
          <p:nvPr/>
        </p:nvSpPr>
        <p:spPr>
          <a:xfrm>
            <a:off x="5103340" y="3406347"/>
            <a:ext cx="889686" cy="518984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5</a:t>
            </a:r>
            <a:endParaRPr lang="en-US" dirty="0"/>
          </a:p>
        </p:txBody>
      </p:sp>
      <p:sp>
        <p:nvSpPr>
          <p:cNvPr id="17" name="Oval 8"/>
          <p:cNvSpPr/>
          <p:nvPr/>
        </p:nvSpPr>
        <p:spPr>
          <a:xfrm>
            <a:off x="2963562" y="3406347"/>
            <a:ext cx="889686" cy="518984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5</a:t>
            </a:r>
            <a:endParaRPr lang="en-US" dirty="0"/>
          </a:p>
        </p:txBody>
      </p:sp>
      <p:sp>
        <p:nvSpPr>
          <p:cNvPr id="18" name="Oval 9"/>
          <p:cNvSpPr/>
          <p:nvPr/>
        </p:nvSpPr>
        <p:spPr>
          <a:xfrm>
            <a:off x="378941" y="3379703"/>
            <a:ext cx="889686" cy="518984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4</a:t>
            </a:r>
            <a:endParaRPr lang="en-US" dirty="0"/>
          </a:p>
        </p:txBody>
      </p:sp>
      <p:sp>
        <p:nvSpPr>
          <p:cNvPr id="19" name="Oval 10"/>
          <p:cNvSpPr/>
          <p:nvPr/>
        </p:nvSpPr>
        <p:spPr>
          <a:xfrm>
            <a:off x="5820031" y="4273766"/>
            <a:ext cx="556055" cy="518984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4</a:t>
            </a:r>
            <a:endParaRPr lang="en-US" dirty="0"/>
          </a:p>
        </p:txBody>
      </p:sp>
      <p:sp>
        <p:nvSpPr>
          <p:cNvPr id="20" name="Oval 11"/>
          <p:cNvSpPr/>
          <p:nvPr/>
        </p:nvSpPr>
        <p:spPr>
          <a:xfrm>
            <a:off x="3725561" y="4269905"/>
            <a:ext cx="556055" cy="518984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4</a:t>
            </a:r>
            <a:endParaRPr lang="en-US" dirty="0"/>
          </a:p>
        </p:txBody>
      </p:sp>
      <p:sp>
        <p:nvSpPr>
          <p:cNvPr id="21" name="Oval 12"/>
          <p:cNvSpPr/>
          <p:nvPr/>
        </p:nvSpPr>
        <p:spPr>
          <a:xfrm>
            <a:off x="8081316" y="4269905"/>
            <a:ext cx="556057" cy="518984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5</a:t>
            </a:r>
            <a:endParaRPr lang="en-US" dirty="0"/>
          </a:p>
        </p:txBody>
      </p:sp>
      <p:sp>
        <p:nvSpPr>
          <p:cNvPr id="22" name="Oval 13"/>
          <p:cNvSpPr/>
          <p:nvPr/>
        </p:nvSpPr>
        <p:spPr>
          <a:xfrm>
            <a:off x="7111311" y="4269905"/>
            <a:ext cx="584887" cy="518984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4</a:t>
            </a:r>
            <a:endParaRPr lang="en-US" dirty="0"/>
          </a:p>
        </p:txBody>
      </p:sp>
      <p:sp>
        <p:nvSpPr>
          <p:cNvPr id="23" name="Oval 14"/>
          <p:cNvSpPr/>
          <p:nvPr/>
        </p:nvSpPr>
        <p:spPr>
          <a:xfrm>
            <a:off x="4896363" y="4269905"/>
            <a:ext cx="556055" cy="518984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US" dirty="0"/>
          </a:p>
        </p:txBody>
      </p:sp>
      <p:sp>
        <p:nvSpPr>
          <p:cNvPr id="24" name="Oval 16"/>
          <p:cNvSpPr/>
          <p:nvPr/>
        </p:nvSpPr>
        <p:spPr>
          <a:xfrm>
            <a:off x="2638167" y="4269905"/>
            <a:ext cx="556055" cy="518984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3</a:t>
            </a:r>
            <a:endParaRPr lang="en-US" dirty="0"/>
          </a:p>
        </p:txBody>
      </p:sp>
      <p:sp>
        <p:nvSpPr>
          <p:cNvPr id="25" name="Oval 17"/>
          <p:cNvSpPr/>
          <p:nvPr/>
        </p:nvSpPr>
        <p:spPr>
          <a:xfrm>
            <a:off x="1349977" y="4269905"/>
            <a:ext cx="556055" cy="518984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3</a:t>
            </a:r>
            <a:endParaRPr lang="en-US" dirty="0"/>
          </a:p>
        </p:txBody>
      </p:sp>
      <p:sp>
        <p:nvSpPr>
          <p:cNvPr id="26" name="Oval 18"/>
          <p:cNvSpPr/>
          <p:nvPr/>
        </p:nvSpPr>
        <p:spPr>
          <a:xfrm>
            <a:off x="403140" y="4278917"/>
            <a:ext cx="556055" cy="518984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2</a:t>
            </a:r>
            <a:endParaRPr lang="en-US" dirty="0"/>
          </a:p>
        </p:txBody>
      </p:sp>
      <p:sp>
        <p:nvSpPr>
          <p:cNvPr id="27" name="Oval 19"/>
          <p:cNvSpPr/>
          <p:nvPr/>
        </p:nvSpPr>
        <p:spPr>
          <a:xfrm>
            <a:off x="1628004" y="5024441"/>
            <a:ext cx="556055" cy="518984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2</a:t>
            </a:r>
            <a:endParaRPr lang="en-US" dirty="0"/>
          </a:p>
        </p:txBody>
      </p:sp>
      <p:sp>
        <p:nvSpPr>
          <p:cNvPr id="28" name="Oval 20"/>
          <p:cNvSpPr/>
          <p:nvPr/>
        </p:nvSpPr>
        <p:spPr>
          <a:xfrm>
            <a:off x="2963563" y="5024441"/>
            <a:ext cx="556055" cy="518984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2</a:t>
            </a:r>
            <a:endParaRPr lang="en-US" dirty="0"/>
          </a:p>
        </p:txBody>
      </p:sp>
      <p:sp>
        <p:nvSpPr>
          <p:cNvPr id="29" name="Oval 21"/>
          <p:cNvSpPr/>
          <p:nvPr/>
        </p:nvSpPr>
        <p:spPr>
          <a:xfrm>
            <a:off x="5138605" y="5024441"/>
            <a:ext cx="556055" cy="518984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2</a:t>
            </a:r>
            <a:endParaRPr lang="en-US" dirty="0"/>
          </a:p>
        </p:txBody>
      </p:sp>
      <p:sp>
        <p:nvSpPr>
          <p:cNvPr id="30" name="Oval 22"/>
          <p:cNvSpPr/>
          <p:nvPr/>
        </p:nvSpPr>
        <p:spPr>
          <a:xfrm>
            <a:off x="6816810" y="5024441"/>
            <a:ext cx="556055" cy="518984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2</a:t>
            </a:r>
            <a:endParaRPr lang="en-US" dirty="0"/>
          </a:p>
        </p:txBody>
      </p:sp>
      <p:sp>
        <p:nvSpPr>
          <p:cNvPr id="31" name="Oval 23"/>
          <p:cNvSpPr/>
          <p:nvPr/>
        </p:nvSpPr>
        <p:spPr>
          <a:xfrm>
            <a:off x="7261653" y="5024441"/>
            <a:ext cx="556055" cy="518984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US" dirty="0"/>
          </a:p>
        </p:txBody>
      </p:sp>
      <p:sp>
        <p:nvSpPr>
          <p:cNvPr id="32" name="Oval 24"/>
          <p:cNvSpPr/>
          <p:nvPr/>
        </p:nvSpPr>
        <p:spPr>
          <a:xfrm>
            <a:off x="7903175" y="5024441"/>
            <a:ext cx="556055" cy="518984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US" dirty="0"/>
          </a:p>
        </p:txBody>
      </p:sp>
      <p:sp>
        <p:nvSpPr>
          <p:cNvPr id="33" name="Oval 25"/>
          <p:cNvSpPr/>
          <p:nvPr/>
        </p:nvSpPr>
        <p:spPr>
          <a:xfrm>
            <a:off x="8344929" y="5024441"/>
            <a:ext cx="584887" cy="518984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4</a:t>
            </a:r>
            <a:endParaRPr lang="en-US" dirty="0"/>
          </a:p>
        </p:txBody>
      </p:sp>
      <p:sp>
        <p:nvSpPr>
          <p:cNvPr id="34" name="Oval 26"/>
          <p:cNvSpPr/>
          <p:nvPr/>
        </p:nvSpPr>
        <p:spPr>
          <a:xfrm>
            <a:off x="5717573" y="5024441"/>
            <a:ext cx="556055" cy="518984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2</a:t>
            </a:r>
            <a:endParaRPr lang="en-US" dirty="0"/>
          </a:p>
        </p:txBody>
      </p:sp>
      <p:sp>
        <p:nvSpPr>
          <p:cNvPr id="35" name="Oval 27"/>
          <p:cNvSpPr/>
          <p:nvPr/>
        </p:nvSpPr>
        <p:spPr>
          <a:xfrm>
            <a:off x="6162416" y="5024441"/>
            <a:ext cx="556055" cy="518984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US" dirty="0"/>
          </a:p>
        </p:txBody>
      </p:sp>
      <p:sp>
        <p:nvSpPr>
          <p:cNvPr id="36" name="Oval 28"/>
          <p:cNvSpPr/>
          <p:nvPr/>
        </p:nvSpPr>
        <p:spPr>
          <a:xfrm>
            <a:off x="3588089" y="5024441"/>
            <a:ext cx="556055" cy="518984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2</a:t>
            </a:r>
            <a:endParaRPr lang="en-US" dirty="0"/>
          </a:p>
        </p:txBody>
      </p:sp>
      <p:sp>
        <p:nvSpPr>
          <p:cNvPr id="37" name="Oval 29"/>
          <p:cNvSpPr/>
          <p:nvPr/>
        </p:nvSpPr>
        <p:spPr>
          <a:xfrm>
            <a:off x="4032932" y="5024441"/>
            <a:ext cx="556055" cy="518984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US" dirty="0"/>
          </a:p>
        </p:txBody>
      </p:sp>
      <p:sp>
        <p:nvSpPr>
          <p:cNvPr id="38" name="Oval 30"/>
          <p:cNvSpPr/>
          <p:nvPr/>
        </p:nvSpPr>
        <p:spPr>
          <a:xfrm>
            <a:off x="1157418" y="5024441"/>
            <a:ext cx="556055" cy="518984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1</a:t>
            </a:r>
            <a:endParaRPr lang="en-US" dirty="0"/>
          </a:p>
        </p:txBody>
      </p:sp>
      <p:sp>
        <p:nvSpPr>
          <p:cNvPr id="39" name="Oval 31"/>
          <p:cNvSpPr/>
          <p:nvPr/>
        </p:nvSpPr>
        <p:spPr>
          <a:xfrm>
            <a:off x="2518720" y="5024441"/>
            <a:ext cx="556055" cy="518984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1</a:t>
            </a:r>
            <a:endParaRPr lang="en-US" dirty="0"/>
          </a:p>
        </p:txBody>
      </p:sp>
      <p:sp>
        <p:nvSpPr>
          <p:cNvPr id="40" name="Oval 32"/>
          <p:cNvSpPr/>
          <p:nvPr/>
        </p:nvSpPr>
        <p:spPr>
          <a:xfrm>
            <a:off x="4716675" y="5024441"/>
            <a:ext cx="556055" cy="518984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1</a:t>
            </a:r>
            <a:endParaRPr lang="en-US" dirty="0"/>
          </a:p>
        </p:txBody>
      </p:sp>
      <p:sp>
        <p:nvSpPr>
          <p:cNvPr id="41" name="Oval 33"/>
          <p:cNvSpPr/>
          <p:nvPr/>
        </p:nvSpPr>
        <p:spPr>
          <a:xfrm>
            <a:off x="567127" y="5024441"/>
            <a:ext cx="556055" cy="518984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1</a:t>
            </a:r>
            <a:endParaRPr lang="en-US" dirty="0"/>
          </a:p>
        </p:txBody>
      </p:sp>
      <p:sp>
        <p:nvSpPr>
          <p:cNvPr id="42" name="Oval 34"/>
          <p:cNvSpPr/>
          <p:nvPr/>
        </p:nvSpPr>
        <p:spPr>
          <a:xfrm>
            <a:off x="112371" y="5024441"/>
            <a:ext cx="556055" cy="518984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  <a:endParaRPr lang="en-US" dirty="0"/>
          </a:p>
        </p:txBody>
      </p:sp>
      <p:sp>
        <p:nvSpPr>
          <p:cNvPr id="43" name="Oval 35"/>
          <p:cNvSpPr/>
          <p:nvPr/>
        </p:nvSpPr>
        <p:spPr>
          <a:xfrm>
            <a:off x="1981010" y="5778976"/>
            <a:ext cx="379326" cy="356033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1</a:t>
            </a:r>
            <a:endParaRPr lang="en-US" dirty="0"/>
          </a:p>
        </p:txBody>
      </p:sp>
      <p:sp>
        <p:nvSpPr>
          <p:cNvPr id="44" name="Oval 36"/>
          <p:cNvSpPr/>
          <p:nvPr/>
        </p:nvSpPr>
        <p:spPr>
          <a:xfrm>
            <a:off x="1569312" y="5778977"/>
            <a:ext cx="379326" cy="356033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  <a:endParaRPr lang="en-US" dirty="0"/>
          </a:p>
        </p:txBody>
      </p:sp>
      <p:sp>
        <p:nvSpPr>
          <p:cNvPr id="45" name="Oval 37"/>
          <p:cNvSpPr/>
          <p:nvPr/>
        </p:nvSpPr>
        <p:spPr>
          <a:xfrm>
            <a:off x="3159211" y="5848238"/>
            <a:ext cx="379326" cy="34932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1</a:t>
            </a:r>
            <a:endParaRPr lang="en-US" dirty="0"/>
          </a:p>
        </p:txBody>
      </p:sp>
      <p:sp>
        <p:nvSpPr>
          <p:cNvPr id="46" name="Oval 38"/>
          <p:cNvSpPr/>
          <p:nvPr/>
        </p:nvSpPr>
        <p:spPr>
          <a:xfrm>
            <a:off x="2796747" y="5877063"/>
            <a:ext cx="379326" cy="34932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  <a:endParaRPr lang="en-US" dirty="0"/>
          </a:p>
        </p:txBody>
      </p:sp>
      <p:sp>
        <p:nvSpPr>
          <p:cNvPr id="47" name="Oval 39"/>
          <p:cNvSpPr/>
          <p:nvPr/>
        </p:nvSpPr>
        <p:spPr>
          <a:xfrm>
            <a:off x="3890448" y="5877063"/>
            <a:ext cx="379326" cy="356033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1</a:t>
            </a:r>
            <a:endParaRPr lang="en-US" dirty="0"/>
          </a:p>
        </p:txBody>
      </p:sp>
      <p:sp>
        <p:nvSpPr>
          <p:cNvPr id="48" name="Oval 40"/>
          <p:cNvSpPr/>
          <p:nvPr/>
        </p:nvSpPr>
        <p:spPr>
          <a:xfrm>
            <a:off x="3538537" y="5853115"/>
            <a:ext cx="379326" cy="356033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  <a:endParaRPr lang="en-US" dirty="0"/>
          </a:p>
        </p:txBody>
      </p:sp>
      <p:sp>
        <p:nvSpPr>
          <p:cNvPr id="49" name="Oval 41"/>
          <p:cNvSpPr/>
          <p:nvPr/>
        </p:nvSpPr>
        <p:spPr>
          <a:xfrm>
            <a:off x="5364765" y="5870350"/>
            <a:ext cx="379326" cy="356033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US" dirty="0"/>
          </a:p>
        </p:txBody>
      </p:sp>
      <p:sp>
        <p:nvSpPr>
          <p:cNvPr id="50" name="Oval 42"/>
          <p:cNvSpPr/>
          <p:nvPr/>
        </p:nvSpPr>
        <p:spPr>
          <a:xfrm>
            <a:off x="5012854" y="5846402"/>
            <a:ext cx="379326" cy="356033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  <a:endParaRPr lang="en-US" dirty="0"/>
          </a:p>
        </p:txBody>
      </p:sp>
      <p:sp>
        <p:nvSpPr>
          <p:cNvPr id="51" name="Oval 43"/>
          <p:cNvSpPr/>
          <p:nvPr/>
        </p:nvSpPr>
        <p:spPr>
          <a:xfrm>
            <a:off x="6025468" y="5846402"/>
            <a:ext cx="379326" cy="356033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1</a:t>
            </a:r>
            <a:endParaRPr lang="en-US" dirty="0"/>
          </a:p>
        </p:txBody>
      </p:sp>
      <p:sp>
        <p:nvSpPr>
          <p:cNvPr id="52" name="Oval 44"/>
          <p:cNvSpPr/>
          <p:nvPr/>
        </p:nvSpPr>
        <p:spPr>
          <a:xfrm>
            <a:off x="5673557" y="5822454"/>
            <a:ext cx="379326" cy="356033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  <a:endParaRPr lang="en-US" dirty="0"/>
          </a:p>
        </p:txBody>
      </p:sp>
      <p:sp>
        <p:nvSpPr>
          <p:cNvPr id="53" name="Oval 45"/>
          <p:cNvSpPr/>
          <p:nvPr/>
        </p:nvSpPr>
        <p:spPr>
          <a:xfrm>
            <a:off x="7071990" y="5870350"/>
            <a:ext cx="379326" cy="356033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1</a:t>
            </a:r>
            <a:endParaRPr lang="en-US" dirty="0"/>
          </a:p>
        </p:txBody>
      </p:sp>
      <p:sp>
        <p:nvSpPr>
          <p:cNvPr id="54" name="Oval 46"/>
          <p:cNvSpPr/>
          <p:nvPr/>
        </p:nvSpPr>
        <p:spPr>
          <a:xfrm>
            <a:off x="6720079" y="5846402"/>
            <a:ext cx="379326" cy="356033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  <a:endParaRPr lang="en-US" dirty="0"/>
          </a:p>
        </p:txBody>
      </p:sp>
      <p:sp>
        <p:nvSpPr>
          <p:cNvPr id="55" name="Oval 47"/>
          <p:cNvSpPr/>
          <p:nvPr/>
        </p:nvSpPr>
        <p:spPr>
          <a:xfrm>
            <a:off x="4444444" y="5806110"/>
            <a:ext cx="432998" cy="420273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2</a:t>
            </a:r>
            <a:endParaRPr lang="en-US" dirty="0"/>
          </a:p>
        </p:txBody>
      </p:sp>
      <p:sp>
        <p:nvSpPr>
          <p:cNvPr id="56" name="Oval 48"/>
          <p:cNvSpPr/>
          <p:nvPr/>
        </p:nvSpPr>
        <p:spPr>
          <a:xfrm>
            <a:off x="4171825" y="5853115"/>
            <a:ext cx="379326" cy="356033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1</a:t>
            </a:r>
            <a:endParaRPr lang="en-US" dirty="0"/>
          </a:p>
        </p:txBody>
      </p:sp>
      <p:sp>
        <p:nvSpPr>
          <p:cNvPr id="57" name="Oval 49"/>
          <p:cNvSpPr/>
          <p:nvPr/>
        </p:nvSpPr>
        <p:spPr>
          <a:xfrm>
            <a:off x="6500560" y="5612317"/>
            <a:ext cx="432998" cy="420273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2</a:t>
            </a:r>
            <a:endParaRPr lang="en-US" dirty="0"/>
          </a:p>
        </p:txBody>
      </p:sp>
      <p:sp>
        <p:nvSpPr>
          <p:cNvPr id="58" name="Oval 50"/>
          <p:cNvSpPr/>
          <p:nvPr/>
        </p:nvSpPr>
        <p:spPr>
          <a:xfrm>
            <a:off x="6227941" y="5659322"/>
            <a:ext cx="379326" cy="356033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1</a:t>
            </a:r>
            <a:endParaRPr lang="en-US" dirty="0"/>
          </a:p>
        </p:txBody>
      </p:sp>
      <p:sp>
        <p:nvSpPr>
          <p:cNvPr id="59" name="Oval 51"/>
          <p:cNvSpPr/>
          <p:nvPr/>
        </p:nvSpPr>
        <p:spPr>
          <a:xfrm>
            <a:off x="7582939" y="5704506"/>
            <a:ext cx="432998" cy="420273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2</a:t>
            </a:r>
            <a:endParaRPr lang="en-US" dirty="0"/>
          </a:p>
        </p:txBody>
      </p:sp>
      <p:sp>
        <p:nvSpPr>
          <p:cNvPr id="60" name="Oval 52"/>
          <p:cNvSpPr/>
          <p:nvPr/>
        </p:nvSpPr>
        <p:spPr>
          <a:xfrm>
            <a:off x="7310320" y="5751511"/>
            <a:ext cx="379326" cy="356033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1</a:t>
            </a:r>
            <a:endParaRPr lang="en-US" dirty="0"/>
          </a:p>
        </p:txBody>
      </p:sp>
      <p:sp>
        <p:nvSpPr>
          <p:cNvPr id="61" name="Oval 53"/>
          <p:cNvSpPr/>
          <p:nvPr/>
        </p:nvSpPr>
        <p:spPr>
          <a:xfrm>
            <a:off x="8204375" y="5839867"/>
            <a:ext cx="432998" cy="420273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2</a:t>
            </a:r>
            <a:endParaRPr lang="en-US" dirty="0"/>
          </a:p>
        </p:txBody>
      </p:sp>
      <p:sp>
        <p:nvSpPr>
          <p:cNvPr id="62" name="Oval 54"/>
          <p:cNvSpPr/>
          <p:nvPr/>
        </p:nvSpPr>
        <p:spPr>
          <a:xfrm>
            <a:off x="7931756" y="5886872"/>
            <a:ext cx="379326" cy="356033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1</a:t>
            </a:r>
            <a:endParaRPr lang="en-US" dirty="0"/>
          </a:p>
        </p:txBody>
      </p:sp>
      <p:sp>
        <p:nvSpPr>
          <p:cNvPr id="63" name="Oval 55"/>
          <p:cNvSpPr/>
          <p:nvPr/>
        </p:nvSpPr>
        <p:spPr>
          <a:xfrm>
            <a:off x="4648710" y="6233096"/>
            <a:ext cx="379326" cy="34932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1</a:t>
            </a:r>
            <a:endParaRPr lang="en-US" dirty="0"/>
          </a:p>
        </p:txBody>
      </p:sp>
      <p:sp>
        <p:nvSpPr>
          <p:cNvPr id="64" name="Oval 56"/>
          <p:cNvSpPr/>
          <p:nvPr/>
        </p:nvSpPr>
        <p:spPr>
          <a:xfrm>
            <a:off x="4286246" y="6261921"/>
            <a:ext cx="379326" cy="34932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  <a:endParaRPr lang="en-US" dirty="0"/>
          </a:p>
        </p:txBody>
      </p:sp>
      <p:sp>
        <p:nvSpPr>
          <p:cNvPr id="66" name="Oval 57"/>
          <p:cNvSpPr/>
          <p:nvPr/>
        </p:nvSpPr>
        <p:spPr>
          <a:xfrm>
            <a:off x="6525140" y="6197558"/>
            <a:ext cx="379326" cy="34932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1</a:t>
            </a:r>
            <a:endParaRPr lang="en-US" dirty="0"/>
          </a:p>
        </p:txBody>
      </p:sp>
      <p:sp>
        <p:nvSpPr>
          <p:cNvPr id="67" name="Oval 58"/>
          <p:cNvSpPr/>
          <p:nvPr/>
        </p:nvSpPr>
        <p:spPr>
          <a:xfrm>
            <a:off x="6162676" y="6226383"/>
            <a:ext cx="379326" cy="34932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  <a:endParaRPr lang="en-US" dirty="0"/>
          </a:p>
        </p:txBody>
      </p:sp>
      <p:sp>
        <p:nvSpPr>
          <p:cNvPr id="68" name="Oval 59"/>
          <p:cNvSpPr/>
          <p:nvPr/>
        </p:nvSpPr>
        <p:spPr>
          <a:xfrm>
            <a:off x="7742093" y="6247766"/>
            <a:ext cx="379326" cy="34932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1</a:t>
            </a:r>
            <a:endParaRPr lang="en-US" dirty="0"/>
          </a:p>
        </p:txBody>
      </p:sp>
      <p:sp>
        <p:nvSpPr>
          <p:cNvPr id="69" name="Oval 60"/>
          <p:cNvSpPr/>
          <p:nvPr/>
        </p:nvSpPr>
        <p:spPr>
          <a:xfrm>
            <a:off x="7379629" y="6276591"/>
            <a:ext cx="379326" cy="34932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  <a:endParaRPr lang="en-US" dirty="0"/>
          </a:p>
        </p:txBody>
      </p:sp>
      <p:sp>
        <p:nvSpPr>
          <p:cNvPr id="70" name="Oval 61"/>
          <p:cNvSpPr/>
          <p:nvPr/>
        </p:nvSpPr>
        <p:spPr>
          <a:xfrm>
            <a:off x="8567997" y="6260140"/>
            <a:ext cx="379326" cy="34932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1</a:t>
            </a:r>
            <a:endParaRPr lang="en-US" dirty="0"/>
          </a:p>
        </p:txBody>
      </p:sp>
      <p:sp>
        <p:nvSpPr>
          <p:cNvPr id="71" name="Oval 62"/>
          <p:cNvSpPr/>
          <p:nvPr/>
        </p:nvSpPr>
        <p:spPr>
          <a:xfrm>
            <a:off x="8205533" y="6288965"/>
            <a:ext cx="379326" cy="34932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  <a:endParaRPr lang="en-US" dirty="0"/>
          </a:p>
        </p:txBody>
      </p:sp>
      <p:sp>
        <p:nvSpPr>
          <p:cNvPr id="72" name="TextBox 63"/>
          <p:cNvSpPr txBox="1"/>
          <p:nvPr/>
        </p:nvSpPr>
        <p:spPr>
          <a:xfrm>
            <a:off x="8567997" y="5612317"/>
            <a:ext cx="576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etc</a:t>
            </a:r>
            <a:endParaRPr lang="en-US" dirty="0"/>
          </a:p>
        </p:txBody>
      </p:sp>
      <p:cxnSp>
        <p:nvCxnSpPr>
          <p:cNvPr id="73" name="Straight Connector 65"/>
          <p:cNvCxnSpPr>
            <a:stCxn id="9" idx="4"/>
            <a:endCxn id="12" idx="0"/>
          </p:cNvCxnSpPr>
          <p:nvPr/>
        </p:nvCxnSpPr>
        <p:spPr>
          <a:xfrm>
            <a:off x="4448432" y="2209673"/>
            <a:ext cx="1643450" cy="2759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66"/>
          <p:cNvCxnSpPr>
            <a:stCxn id="9" idx="4"/>
            <a:endCxn id="13" idx="0"/>
          </p:cNvCxnSpPr>
          <p:nvPr/>
        </p:nvCxnSpPr>
        <p:spPr>
          <a:xfrm flipH="1">
            <a:off x="2714368" y="2209673"/>
            <a:ext cx="1734064" cy="2759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69"/>
          <p:cNvCxnSpPr>
            <a:stCxn id="12" idx="4"/>
            <a:endCxn id="14" idx="0"/>
          </p:cNvCxnSpPr>
          <p:nvPr/>
        </p:nvCxnSpPr>
        <p:spPr>
          <a:xfrm>
            <a:off x="6091882" y="3004624"/>
            <a:ext cx="1725826" cy="3750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2"/>
          <p:cNvCxnSpPr>
            <a:stCxn id="12" idx="4"/>
            <a:endCxn id="15" idx="0"/>
          </p:cNvCxnSpPr>
          <p:nvPr/>
        </p:nvCxnSpPr>
        <p:spPr>
          <a:xfrm flipH="1">
            <a:off x="5548183" y="3004624"/>
            <a:ext cx="543699" cy="4017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5"/>
          <p:cNvCxnSpPr>
            <a:stCxn id="14" idx="4"/>
            <a:endCxn id="21" idx="0"/>
          </p:cNvCxnSpPr>
          <p:nvPr/>
        </p:nvCxnSpPr>
        <p:spPr>
          <a:xfrm>
            <a:off x="7817708" y="3898687"/>
            <a:ext cx="541637" cy="3712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14" idx="4"/>
            <a:endCxn id="22" idx="0"/>
          </p:cNvCxnSpPr>
          <p:nvPr/>
        </p:nvCxnSpPr>
        <p:spPr>
          <a:xfrm flipH="1">
            <a:off x="7403755" y="3898687"/>
            <a:ext cx="413953" cy="3712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15" idx="4"/>
            <a:endCxn id="19" idx="0"/>
          </p:cNvCxnSpPr>
          <p:nvPr/>
        </p:nvCxnSpPr>
        <p:spPr>
          <a:xfrm>
            <a:off x="5548183" y="3925331"/>
            <a:ext cx="549876" cy="3484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15" idx="4"/>
            <a:endCxn id="23" idx="0"/>
          </p:cNvCxnSpPr>
          <p:nvPr/>
        </p:nvCxnSpPr>
        <p:spPr>
          <a:xfrm flipH="1">
            <a:off x="5174391" y="3925331"/>
            <a:ext cx="373792" cy="3445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17" idx="4"/>
            <a:endCxn id="20" idx="0"/>
          </p:cNvCxnSpPr>
          <p:nvPr/>
        </p:nvCxnSpPr>
        <p:spPr>
          <a:xfrm>
            <a:off x="3408405" y="3925331"/>
            <a:ext cx="595184" cy="3445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>
            <a:stCxn id="17" idx="4"/>
            <a:endCxn id="24" idx="0"/>
          </p:cNvCxnSpPr>
          <p:nvPr/>
        </p:nvCxnSpPr>
        <p:spPr>
          <a:xfrm flipH="1">
            <a:off x="2916195" y="3925331"/>
            <a:ext cx="492210" cy="3445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18" idx="4"/>
            <a:endCxn id="25" idx="0"/>
          </p:cNvCxnSpPr>
          <p:nvPr/>
        </p:nvCxnSpPr>
        <p:spPr>
          <a:xfrm>
            <a:off x="823784" y="3898687"/>
            <a:ext cx="804221" cy="3712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18" idx="4"/>
            <a:endCxn id="26" idx="0"/>
          </p:cNvCxnSpPr>
          <p:nvPr/>
        </p:nvCxnSpPr>
        <p:spPr>
          <a:xfrm flipH="1">
            <a:off x="681168" y="3898687"/>
            <a:ext cx="142616" cy="3802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13" idx="4"/>
            <a:endCxn id="18" idx="7"/>
          </p:cNvCxnSpPr>
          <p:nvPr/>
        </p:nvCxnSpPr>
        <p:spPr>
          <a:xfrm flipH="1">
            <a:off x="1138336" y="3004624"/>
            <a:ext cx="1576032" cy="4510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>
            <a:stCxn id="13" idx="4"/>
            <a:endCxn id="17" idx="0"/>
          </p:cNvCxnSpPr>
          <p:nvPr/>
        </p:nvCxnSpPr>
        <p:spPr>
          <a:xfrm>
            <a:off x="2714368" y="3004624"/>
            <a:ext cx="694037" cy="4017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stCxn id="20" idx="4"/>
            <a:endCxn id="37" idx="0"/>
          </p:cNvCxnSpPr>
          <p:nvPr/>
        </p:nvCxnSpPr>
        <p:spPr>
          <a:xfrm>
            <a:off x="4003589" y="4788889"/>
            <a:ext cx="307371" cy="2355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>
            <a:stCxn id="20" idx="4"/>
            <a:endCxn id="36" idx="0"/>
          </p:cNvCxnSpPr>
          <p:nvPr/>
        </p:nvCxnSpPr>
        <p:spPr>
          <a:xfrm flipH="1">
            <a:off x="3866117" y="4788889"/>
            <a:ext cx="137472" cy="2355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>
            <a:off x="2895092" y="4795330"/>
            <a:ext cx="307371" cy="2355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 flipH="1">
            <a:off x="2757620" y="4795330"/>
            <a:ext cx="137472" cy="2355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5145047" y="4795330"/>
            <a:ext cx="307371" cy="2355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 flipH="1">
            <a:off x="5007575" y="4795330"/>
            <a:ext cx="137472" cy="2355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>
            <a:off x="6095743" y="4780488"/>
            <a:ext cx="307371" cy="2355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 flipH="1">
            <a:off x="5958271" y="4780488"/>
            <a:ext cx="137472" cy="2355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>
            <a:off x="7331933" y="4792759"/>
            <a:ext cx="307371" cy="2355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 flipH="1">
            <a:off x="7194461" y="4792759"/>
            <a:ext cx="137472" cy="2355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>
            <a:off x="8333859" y="4795330"/>
            <a:ext cx="307371" cy="2355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 flipH="1">
            <a:off x="8196387" y="4795330"/>
            <a:ext cx="137472" cy="2355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>
            <a:off x="1560429" y="4795330"/>
            <a:ext cx="307371" cy="2355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 flipH="1">
            <a:off x="1422957" y="4795330"/>
            <a:ext cx="137472" cy="2355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>
            <a:off x="634963" y="4806913"/>
            <a:ext cx="307371" cy="2355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 flipH="1">
            <a:off x="497491" y="4806913"/>
            <a:ext cx="137472" cy="2355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>
            <a:endCxn id="43" idx="0"/>
          </p:cNvCxnSpPr>
          <p:nvPr/>
        </p:nvCxnSpPr>
        <p:spPr>
          <a:xfrm>
            <a:off x="1896439" y="5532880"/>
            <a:ext cx="274869" cy="2460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>
            <a:stCxn id="27" idx="4"/>
            <a:endCxn id="44" idx="0"/>
          </p:cNvCxnSpPr>
          <p:nvPr/>
        </p:nvCxnSpPr>
        <p:spPr>
          <a:xfrm flipH="1">
            <a:off x="1758975" y="5543425"/>
            <a:ext cx="147057" cy="2355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>
            <a:endCxn id="46" idx="0"/>
          </p:cNvCxnSpPr>
          <p:nvPr/>
        </p:nvCxnSpPr>
        <p:spPr>
          <a:xfrm flipH="1">
            <a:off x="2986410" y="5547543"/>
            <a:ext cx="235101" cy="3295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 flipH="1">
            <a:off x="3692868" y="5508492"/>
            <a:ext cx="102780" cy="4860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>
            <a:off x="3213380" y="5543425"/>
            <a:ext cx="241395" cy="3559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>
            <a:stCxn id="36" idx="4"/>
            <a:endCxn id="47" idx="0"/>
          </p:cNvCxnSpPr>
          <p:nvPr/>
        </p:nvCxnSpPr>
        <p:spPr>
          <a:xfrm>
            <a:off x="3866117" y="5543425"/>
            <a:ext cx="213994" cy="3336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>
            <a:stCxn id="37" idx="4"/>
            <a:endCxn id="56" idx="0"/>
          </p:cNvCxnSpPr>
          <p:nvPr/>
        </p:nvCxnSpPr>
        <p:spPr>
          <a:xfrm>
            <a:off x="4310960" y="5543425"/>
            <a:ext cx="50528" cy="3096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>
            <a:stCxn id="37" idx="4"/>
            <a:endCxn id="55" idx="0"/>
          </p:cNvCxnSpPr>
          <p:nvPr/>
        </p:nvCxnSpPr>
        <p:spPr>
          <a:xfrm>
            <a:off x="4310960" y="5543425"/>
            <a:ext cx="349983" cy="2626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>
            <a:stCxn id="29" idx="4"/>
            <a:endCxn id="50" idx="0"/>
          </p:cNvCxnSpPr>
          <p:nvPr/>
        </p:nvCxnSpPr>
        <p:spPr>
          <a:xfrm flipH="1">
            <a:off x="5202517" y="5543425"/>
            <a:ext cx="214116" cy="3029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>
            <a:stCxn id="29" idx="4"/>
            <a:endCxn id="49" idx="0"/>
          </p:cNvCxnSpPr>
          <p:nvPr/>
        </p:nvCxnSpPr>
        <p:spPr>
          <a:xfrm>
            <a:off x="5416633" y="5543425"/>
            <a:ext cx="137795" cy="3269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>
            <a:stCxn id="34" idx="4"/>
            <a:endCxn id="52" idx="0"/>
          </p:cNvCxnSpPr>
          <p:nvPr/>
        </p:nvCxnSpPr>
        <p:spPr>
          <a:xfrm flipH="1">
            <a:off x="5863220" y="5543425"/>
            <a:ext cx="132381" cy="2790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>
            <a:stCxn id="34" idx="4"/>
            <a:endCxn id="51" idx="0"/>
          </p:cNvCxnSpPr>
          <p:nvPr/>
        </p:nvCxnSpPr>
        <p:spPr>
          <a:xfrm>
            <a:off x="5995601" y="5543425"/>
            <a:ext cx="219530" cy="3029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>
            <a:stCxn id="35" idx="4"/>
            <a:endCxn id="58" idx="0"/>
          </p:cNvCxnSpPr>
          <p:nvPr/>
        </p:nvCxnSpPr>
        <p:spPr>
          <a:xfrm flipH="1">
            <a:off x="6417604" y="5543425"/>
            <a:ext cx="22840" cy="1158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>
            <a:stCxn id="35" idx="4"/>
            <a:endCxn id="57" idx="0"/>
          </p:cNvCxnSpPr>
          <p:nvPr/>
        </p:nvCxnSpPr>
        <p:spPr>
          <a:xfrm>
            <a:off x="6440444" y="5543425"/>
            <a:ext cx="276615" cy="688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>
            <a:stCxn id="30" idx="4"/>
            <a:endCxn id="54" idx="7"/>
          </p:cNvCxnSpPr>
          <p:nvPr/>
        </p:nvCxnSpPr>
        <p:spPr>
          <a:xfrm flipH="1">
            <a:off x="7043854" y="5543425"/>
            <a:ext cx="50984" cy="3551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>
            <a:stCxn id="30" idx="4"/>
            <a:endCxn id="53" idx="0"/>
          </p:cNvCxnSpPr>
          <p:nvPr/>
        </p:nvCxnSpPr>
        <p:spPr>
          <a:xfrm>
            <a:off x="7094838" y="5543425"/>
            <a:ext cx="166815" cy="3269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>
            <a:stCxn id="31" idx="4"/>
            <a:endCxn id="60" idx="0"/>
          </p:cNvCxnSpPr>
          <p:nvPr/>
        </p:nvCxnSpPr>
        <p:spPr>
          <a:xfrm flipH="1">
            <a:off x="7499983" y="5543425"/>
            <a:ext cx="39698" cy="2080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>
            <a:stCxn id="31" idx="4"/>
            <a:endCxn id="59" idx="0"/>
          </p:cNvCxnSpPr>
          <p:nvPr/>
        </p:nvCxnSpPr>
        <p:spPr>
          <a:xfrm>
            <a:off x="7539681" y="5543425"/>
            <a:ext cx="259757" cy="1610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>
            <a:stCxn id="32" idx="4"/>
            <a:endCxn id="62" idx="0"/>
          </p:cNvCxnSpPr>
          <p:nvPr/>
        </p:nvCxnSpPr>
        <p:spPr>
          <a:xfrm flipH="1">
            <a:off x="8121419" y="5543425"/>
            <a:ext cx="59784" cy="3434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>
            <a:stCxn id="32" idx="4"/>
            <a:endCxn id="61" idx="0"/>
          </p:cNvCxnSpPr>
          <p:nvPr/>
        </p:nvCxnSpPr>
        <p:spPr>
          <a:xfrm>
            <a:off x="8181203" y="5543425"/>
            <a:ext cx="239671" cy="2964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文本框 80"/>
          <p:cNvSpPr txBox="1"/>
          <p:nvPr/>
        </p:nvSpPr>
        <p:spPr>
          <a:xfrm>
            <a:off x="6682740" y="1732280"/>
            <a:ext cx="19583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auto"/>
            <a:r>
              <a:rPr lang="zh-CN" altLang="en-US" b="1">
                <a:solidFill>
                  <a:schemeClr val="tx2">
                    <a:lumMod val="60000"/>
                    <a:lumOff val="40000"/>
                  </a:schemeClr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存在大量的重复计算</a:t>
            </a:r>
            <a:r>
              <a:rPr lang="en-US" altLang="zh-CN" b="1">
                <a:solidFill>
                  <a:schemeClr val="tx2">
                    <a:lumMod val="60000"/>
                    <a:lumOff val="40000"/>
                  </a:schemeClr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, </a:t>
            </a:r>
            <a:r>
              <a:rPr lang="zh-CN" altLang="en-US" b="1">
                <a:solidFill>
                  <a:schemeClr val="tx2">
                    <a:lumMod val="60000"/>
                    <a:lumOff val="40000"/>
                  </a:schemeClr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如何避免？</a:t>
            </a:r>
            <a:endParaRPr lang="zh-CN" altLang="en-US" b="1">
              <a:solidFill>
                <a:schemeClr val="tx2">
                  <a:lumMod val="60000"/>
                  <a:lumOff val="40000"/>
                </a:schemeClr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65" grpId="0" bldLvl="0" animBg="1"/>
      <p:bldP spid="5" grpId="0" bldLvl="0" animBg="1"/>
      <p:bldP spid="81" grpId="0"/>
      <p:bldP spid="81" grpId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91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676400" y="304800"/>
            <a:ext cx="6400800" cy="633412"/>
          </a:xfrm>
          <a:extLst>
            <a:ext uri="{909E8E84-426E-40DD-AFC4-6F175D3DCCD1}">
              <a14:hiddenFill xmlns:a14="http://schemas.microsoft.com/office/drawing/2010/main">
                <a:solidFill>
                  <a:srgbClr val="FF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l">
              <a:defRPr/>
            </a:pPr>
            <a:r>
              <a:rPr lang="zh-CN" altLang="en-US" dirty="0">
                <a:solidFill>
                  <a:srgbClr val="1F497D">
                    <a:lumMod val="60000"/>
                    <a:lumOff val="40000"/>
                  </a:srgb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建立</a:t>
            </a:r>
            <a:r>
              <a:rPr lang="en-US" altLang="zh-CN" dirty="0">
                <a:solidFill>
                  <a:srgbClr val="1F497D">
                    <a:lumMod val="60000"/>
                    <a:lumOff val="40000"/>
                  </a:srgb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LCS</a:t>
            </a:r>
            <a:r>
              <a:rPr lang="zh-CN" altLang="en-US" dirty="0">
                <a:solidFill>
                  <a:srgbClr val="1F497D">
                    <a:lumMod val="60000"/>
                    <a:lumOff val="40000"/>
                  </a:srgb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长度的递归方程</a:t>
            </a:r>
            <a:endParaRPr lang="zh-CN" altLang="en-US" dirty="0">
              <a:solidFill>
                <a:srgbClr val="1F497D">
                  <a:lumMod val="60000"/>
                  <a:lumOff val="40000"/>
                </a:srgbClr>
              </a:solidFill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678919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1557338"/>
            <a:ext cx="9067800" cy="3421062"/>
          </a:xfrm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eaLnBrk="1" hangingPunct="1">
              <a:defRPr/>
            </a:pPr>
            <a:r>
              <a:rPr lang="en-US" altLang="zh-CN" sz="36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C[</a:t>
            </a:r>
            <a:r>
              <a:rPr lang="en-US" altLang="zh-CN" sz="36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lang="en-US" altLang="zh-CN" sz="36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, j] = X</a:t>
            </a:r>
            <a:r>
              <a:rPr lang="en-US" altLang="zh-CN" sz="3600" b="1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与</a:t>
            </a:r>
            <a:r>
              <a:rPr lang="en-US" altLang="zh-CN" sz="36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Y</a:t>
            </a:r>
            <a:r>
              <a:rPr lang="en-US" altLang="zh-CN" sz="3600" b="1" i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j</a:t>
            </a:r>
            <a:r>
              <a:rPr lang="en-US" altLang="zh-CN" sz="3600" b="1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的</a:t>
            </a:r>
            <a:r>
              <a:rPr lang="en-US" altLang="zh-CN" sz="36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LCS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的长度</a:t>
            </a:r>
            <a:endParaRPr lang="en-US" altLang="zh-CN" sz="36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  <a:p>
            <a:pPr eaLnBrk="1" hangingPunct="1">
              <a:defRPr/>
            </a:pPr>
            <a:r>
              <a:rPr lang="en-US" altLang="zh-CN" sz="36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LCS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长度的递归方程</a:t>
            </a:r>
            <a:endParaRPr lang="zh-CN" altLang="en-US" sz="36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  <a:p>
            <a:pPr lvl="1" eaLnBrk="1" hangingPunct="1">
              <a:buFontTx/>
              <a:buNone/>
              <a:defRPr/>
            </a:pPr>
            <a:r>
              <a:rPr lang="en-US" altLang="zh-CN" sz="32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zh-CN" sz="3200" b="1" i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C[</a:t>
            </a:r>
            <a:r>
              <a:rPr lang="en-US" altLang="zh-CN" sz="3200" b="1" i="1" dirty="0" err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lang="en-US" altLang="zh-CN" sz="3200" b="1" i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, j] = 0                                      </a:t>
            </a:r>
            <a:r>
              <a:rPr lang="en-US" altLang="zh-CN" sz="32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if </a:t>
            </a:r>
            <a:r>
              <a:rPr lang="en-US" altLang="zh-CN" sz="3200" b="1" i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zh-CN" sz="3200" b="1" i="1" dirty="0" err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lang="en-US" altLang="zh-CN" sz="3200" b="1" i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=0 </a:t>
            </a:r>
            <a:r>
              <a:rPr lang="zh-CN" altLang="en-US" sz="32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或</a:t>
            </a:r>
            <a:r>
              <a:rPr lang="zh-CN" altLang="en-US" sz="3200" b="1" i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zh-CN" sz="3200" b="1" i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j=0</a:t>
            </a:r>
            <a:endParaRPr lang="en-US" altLang="zh-CN" sz="3200" b="1" i="1" dirty="0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  <a:p>
            <a:pPr lvl="1" eaLnBrk="1" hangingPunct="1">
              <a:buFontTx/>
              <a:buNone/>
              <a:defRPr/>
            </a:pPr>
            <a:r>
              <a:rPr lang="en-US" altLang="zh-CN" sz="3200" b="1" i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 C[</a:t>
            </a:r>
            <a:r>
              <a:rPr lang="en-US" altLang="zh-CN" sz="3200" b="1" i="1" dirty="0" err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lang="en-US" altLang="zh-CN" sz="3200" b="1" i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, j] = C[i-1, j-1] + 1                  </a:t>
            </a:r>
            <a:r>
              <a:rPr lang="en-US" altLang="zh-CN" sz="32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if </a:t>
            </a:r>
            <a:r>
              <a:rPr lang="en-US" altLang="zh-CN" sz="3200" b="1" i="1" dirty="0" err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lang="en-US" altLang="zh-CN" sz="3200" b="1" i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, j&gt;0 </a:t>
            </a:r>
            <a:r>
              <a:rPr lang="zh-CN" altLang="en-US" sz="32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且</a:t>
            </a:r>
            <a:r>
              <a:rPr lang="en-US" altLang="zh-CN" sz="3200" b="1" i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 x</a:t>
            </a:r>
            <a:r>
              <a:rPr lang="en-US" altLang="zh-CN" sz="3200" b="1" i="1" baseline="-25000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i </a:t>
            </a:r>
            <a:r>
              <a:rPr lang="en-US" altLang="zh-CN" sz="3200" b="1" i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= </a:t>
            </a:r>
            <a:r>
              <a:rPr lang="en-US" altLang="zh-CN" sz="3200" b="1" i="1" dirty="0" err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y</a:t>
            </a:r>
            <a:r>
              <a:rPr lang="en-US" altLang="zh-CN" sz="3200" b="1" i="1" baseline="-25000" dirty="0" err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j</a:t>
            </a:r>
            <a:endParaRPr lang="en-US" altLang="zh-CN" sz="3200" b="1" i="1" baseline="-25000" dirty="0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  <a:p>
            <a:pPr lvl="1" eaLnBrk="1" hangingPunct="1">
              <a:buFontTx/>
              <a:buNone/>
              <a:defRPr/>
            </a:pPr>
            <a:r>
              <a:rPr lang="en-US" altLang="zh-CN" sz="3200" b="1" i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 C[</a:t>
            </a:r>
            <a:r>
              <a:rPr lang="en-US" altLang="zh-CN" sz="3200" b="1" i="1" dirty="0" err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lang="en-US" altLang="zh-CN" sz="3200" b="1" i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, j] = Max(C[</a:t>
            </a:r>
            <a:r>
              <a:rPr lang="en-US" altLang="zh-CN" sz="3200" b="1" i="1" dirty="0" err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lang="en-US" altLang="zh-CN" sz="3200" b="1" i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, j-1], C[i-1, j])   </a:t>
            </a:r>
            <a:r>
              <a:rPr lang="en-US" altLang="zh-CN" sz="32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if</a:t>
            </a:r>
            <a:r>
              <a:rPr lang="en-US" altLang="zh-CN" sz="3200" b="1" i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zh-CN" sz="3200" b="1" i="1" dirty="0" err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lang="en-US" altLang="zh-CN" sz="3200" b="1" i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, j&gt;0 </a:t>
            </a:r>
            <a:r>
              <a:rPr lang="zh-CN" altLang="en-US" sz="32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且</a:t>
            </a:r>
            <a:r>
              <a:rPr lang="en-US" altLang="zh-CN" sz="3200" b="1" i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 x</a:t>
            </a:r>
            <a:r>
              <a:rPr lang="en-US" altLang="zh-CN" sz="3200" b="1" i="1" baseline="-25000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i </a:t>
            </a:r>
            <a:r>
              <a:rPr lang="en-US" altLang="zh-CN" sz="3200" b="1" i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 </a:t>
            </a:r>
            <a:r>
              <a:rPr lang="en-US" altLang="zh-CN" sz="3200" b="1" i="1" dirty="0" err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y</a:t>
            </a:r>
            <a:r>
              <a:rPr lang="en-US" altLang="zh-CN" sz="3200" b="1" i="1" baseline="-25000" dirty="0" err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j</a:t>
            </a:r>
            <a:r>
              <a:rPr lang="en-US" altLang="zh-CN" sz="3200" i="1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endParaRPr lang="zh-CN" altLang="en-US" sz="3200" i="1" dirty="0">
              <a:solidFill>
                <a:srgbClr val="0000CC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942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0934" y="1268413"/>
            <a:ext cx="3158066" cy="647700"/>
          </a:xfrm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just" eaLnBrk="1" hangingPunct="1">
              <a:defRPr/>
            </a:pPr>
            <a:r>
              <a:rPr lang="zh-CN" altLang="en-US" sz="3600" b="1" dirty="0">
                <a:latin typeface="Times New Roman" panose="02020603050405020304" charset="0"/>
                <a:cs typeface="Times New Roman" panose="02020603050405020304" charset="0"/>
              </a:rPr>
              <a:t>基本思想</a:t>
            </a:r>
            <a:endParaRPr lang="zh-CN" altLang="en-US" sz="3600" b="1" dirty="0">
              <a:latin typeface="Times New Roman" panose="02020603050405020304" charset="0"/>
              <a:cs typeface="Times New Roman" panose="02020603050405020304" charset="0"/>
            </a:endParaRPr>
          </a:p>
          <a:p>
            <a:pPr lvl="1" eaLnBrk="1" hangingPunct="1">
              <a:defRPr/>
            </a:pPr>
            <a:endParaRPr lang="zh-CN" altLang="en-US" sz="3600" b="1" dirty="0">
              <a:solidFill>
                <a:schemeClr val="accent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79943" name="Rectangle 7"/>
          <p:cNvSpPr>
            <a:spLocks noChangeArrowheads="1"/>
          </p:cNvSpPr>
          <p:nvPr/>
        </p:nvSpPr>
        <p:spPr bwMode="auto">
          <a:xfrm>
            <a:off x="1676400" y="76200"/>
            <a:ext cx="6812844" cy="633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defRPr/>
            </a:pPr>
            <a:r>
              <a:rPr lang="zh-CN" altLang="en-US" b="1" dirty="0">
                <a:solidFill>
                  <a:srgbClr val="1F497D">
                    <a:lumMod val="60000"/>
                    <a:lumOff val="40000"/>
                  </a:srgbClr>
                </a:solidFill>
                <a:latin typeface="Times New Roman" panose="02020603050405020304" charset="0"/>
                <a:ea typeface="+mn-ea"/>
                <a:cs typeface="Times New Roman" panose="02020603050405020304" charset="0"/>
              </a:rPr>
              <a:t>自底向上计算</a:t>
            </a:r>
            <a:r>
              <a:rPr lang="en-US" altLang="zh-CN" b="1" dirty="0">
                <a:solidFill>
                  <a:srgbClr val="1F497D">
                    <a:lumMod val="60000"/>
                    <a:lumOff val="40000"/>
                  </a:srgbClr>
                </a:solidFill>
                <a:latin typeface="Times New Roman" panose="02020603050405020304" charset="0"/>
                <a:ea typeface="+mn-ea"/>
                <a:cs typeface="Times New Roman" panose="02020603050405020304" charset="0"/>
              </a:rPr>
              <a:t>LCS</a:t>
            </a:r>
            <a:r>
              <a:rPr lang="zh-CN" altLang="en-US" b="1" dirty="0">
                <a:solidFill>
                  <a:srgbClr val="1F497D">
                    <a:lumMod val="60000"/>
                    <a:lumOff val="40000"/>
                  </a:srgbClr>
                </a:solidFill>
                <a:latin typeface="Times New Roman" panose="02020603050405020304" charset="0"/>
                <a:ea typeface="+mn-ea"/>
                <a:cs typeface="Times New Roman" panose="02020603050405020304" charset="0"/>
              </a:rPr>
              <a:t>的长度</a:t>
            </a:r>
            <a:endParaRPr lang="zh-CN" altLang="en-US" b="1" dirty="0">
              <a:solidFill>
                <a:srgbClr val="1F497D">
                  <a:lumMod val="60000"/>
                  <a:lumOff val="40000"/>
                </a:srgbClr>
              </a:solidFill>
              <a:latin typeface="Times New Roman" panose="02020603050405020304" charset="0"/>
              <a:ea typeface="+mn-ea"/>
              <a:cs typeface="Times New Roman" panose="02020603050405020304" charset="0"/>
            </a:endParaRPr>
          </a:p>
        </p:txBody>
      </p:sp>
      <p:grpSp>
        <p:nvGrpSpPr>
          <p:cNvPr id="37894" name="Group 9"/>
          <p:cNvGrpSpPr/>
          <p:nvPr/>
        </p:nvGrpSpPr>
        <p:grpSpPr bwMode="auto">
          <a:xfrm>
            <a:off x="2331156" y="2636839"/>
            <a:ext cx="4737100" cy="2232025"/>
            <a:chOff x="1652" y="1344"/>
            <a:chExt cx="3357" cy="1406"/>
          </a:xfrm>
        </p:grpSpPr>
        <p:sp>
          <p:nvSpPr>
            <p:cNvPr id="679946" name="Text Box 10"/>
            <p:cNvSpPr txBox="1">
              <a:spLocks noChangeArrowheads="1"/>
            </p:cNvSpPr>
            <p:nvPr/>
          </p:nvSpPr>
          <p:spPr bwMode="auto">
            <a:xfrm>
              <a:off x="2052" y="1702"/>
              <a:ext cx="1309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3200" b="1" i="1" dirty="0">
                  <a:solidFill>
                    <a:srgbClr val="0000CC"/>
                  </a:solidFill>
                  <a:latin typeface="Times New Roman" panose="02020603050405020304" charset="0"/>
                  <a:cs typeface="Times New Roman" panose="02020603050405020304" charset="0"/>
                </a:rPr>
                <a:t>C[i-1, j-1]</a:t>
              </a:r>
              <a:endParaRPr lang="zh-CN" altLang="en-US" sz="3200" b="1" i="1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679947" name="Text Box 11"/>
            <p:cNvSpPr txBox="1">
              <a:spLocks noChangeArrowheads="1"/>
            </p:cNvSpPr>
            <p:nvPr/>
          </p:nvSpPr>
          <p:spPr bwMode="auto">
            <a:xfrm>
              <a:off x="3240" y="1699"/>
              <a:ext cx="1067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3200" b="1" i="1" dirty="0">
                  <a:solidFill>
                    <a:srgbClr val="0000CC"/>
                  </a:solidFill>
                  <a:latin typeface="Times New Roman" panose="02020603050405020304" charset="0"/>
                  <a:cs typeface="Times New Roman" panose="02020603050405020304" charset="0"/>
                </a:rPr>
                <a:t> C[i-1,j]</a:t>
              </a:r>
              <a:endParaRPr lang="zh-CN" altLang="en-US" sz="3200" b="1" i="1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679948" name="Text Box 12"/>
            <p:cNvSpPr txBox="1">
              <a:spLocks noChangeArrowheads="1"/>
            </p:cNvSpPr>
            <p:nvPr/>
          </p:nvSpPr>
          <p:spPr bwMode="auto">
            <a:xfrm>
              <a:off x="2151" y="2023"/>
              <a:ext cx="1067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3200" b="1" i="1">
                  <a:solidFill>
                    <a:srgbClr val="0000CC"/>
                  </a:solidFill>
                  <a:latin typeface="Times New Roman" panose="02020603050405020304" charset="0"/>
                  <a:cs typeface="Times New Roman" panose="02020603050405020304" charset="0"/>
                </a:rPr>
                <a:t>C[i, j-1]</a:t>
              </a:r>
              <a:endParaRPr lang="zh-CN" altLang="en-US" sz="3200" b="1" i="1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679949" name="Text Box 13"/>
            <p:cNvSpPr txBox="1">
              <a:spLocks noChangeArrowheads="1"/>
            </p:cNvSpPr>
            <p:nvPr/>
          </p:nvSpPr>
          <p:spPr bwMode="auto">
            <a:xfrm>
              <a:off x="3356" y="2023"/>
              <a:ext cx="898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3200" b="1" i="1" dirty="0">
                  <a:solidFill>
                    <a:srgbClr val="0000CC"/>
                  </a:solidFill>
                  <a:latin typeface="Times New Roman" panose="02020603050405020304" charset="0"/>
                  <a:cs typeface="Times New Roman" panose="02020603050405020304" charset="0"/>
                </a:rPr>
                <a:t> </a:t>
              </a:r>
              <a:r>
                <a:rPr lang="en-US" altLang="zh-CN" sz="3200" b="1" i="1" dirty="0">
                  <a:solidFill>
                    <a:srgbClr val="FF0000"/>
                  </a:solidFill>
                  <a:latin typeface="Times New Roman" panose="02020603050405020304" charset="0"/>
                  <a:cs typeface="Times New Roman" panose="02020603050405020304" charset="0"/>
                </a:rPr>
                <a:t>C[</a:t>
              </a:r>
              <a:r>
                <a:rPr lang="en-US" altLang="zh-CN" sz="3200" b="1" i="1" dirty="0" err="1">
                  <a:solidFill>
                    <a:srgbClr val="FF0000"/>
                  </a:solidFill>
                  <a:latin typeface="Times New Roman" panose="02020603050405020304" charset="0"/>
                  <a:cs typeface="Times New Roman" panose="02020603050405020304" charset="0"/>
                </a:rPr>
                <a:t>i</a:t>
              </a:r>
              <a:r>
                <a:rPr lang="en-US" altLang="zh-CN" sz="3200" b="1" i="1" dirty="0">
                  <a:solidFill>
                    <a:srgbClr val="FF0000"/>
                  </a:solidFill>
                  <a:latin typeface="Times New Roman" panose="02020603050405020304" charset="0"/>
                  <a:cs typeface="Times New Roman" panose="02020603050405020304" charset="0"/>
                </a:rPr>
                <a:t>, j]</a:t>
              </a:r>
              <a:endParaRPr lang="zh-CN" altLang="en-US" sz="3200" b="1" i="1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37899" name="Line 14"/>
            <p:cNvSpPr>
              <a:spLocks noChangeShapeType="1"/>
            </p:cNvSpPr>
            <p:nvPr/>
          </p:nvSpPr>
          <p:spPr bwMode="auto">
            <a:xfrm>
              <a:off x="1652" y="2069"/>
              <a:ext cx="3357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37900" name="Line 15"/>
            <p:cNvSpPr>
              <a:spLocks noChangeShapeType="1"/>
            </p:cNvSpPr>
            <p:nvPr/>
          </p:nvSpPr>
          <p:spPr bwMode="auto">
            <a:xfrm>
              <a:off x="1652" y="1706"/>
              <a:ext cx="3357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37901" name="Line 16"/>
            <p:cNvSpPr>
              <a:spLocks noChangeShapeType="1"/>
            </p:cNvSpPr>
            <p:nvPr/>
          </p:nvSpPr>
          <p:spPr bwMode="auto">
            <a:xfrm>
              <a:off x="1652" y="2432"/>
              <a:ext cx="3357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37902" name="Line 17"/>
            <p:cNvSpPr>
              <a:spLocks noChangeShapeType="1"/>
            </p:cNvSpPr>
            <p:nvPr/>
          </p:nvSpPr>
          <p:spPr bwMode="auto">
            <a:xfrm>
              <a:off x="3331" y="1344"/>
              <a:ext cx="0" cy="1406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37903" name="Line 18"/>
            <p:cNvSpPr>
              <a:spLocks noChangeShapeType="1"/>
            </p:cNvSpPr>
            <p:nvPr/>
          </p:nvSpPr>
          <p:spPr bwMode="auto">
            <a:xfrm>
              <a:off x="2106" y="1344"/>
              <a:ext cx="0" cy="1406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37904" name="Line 19"/>
            <p:cNvSpPr>
              <a:spLocks noChangeShapeType="1"/>
            </p:cNvSpPr>
            <p:nvPr/>
          </p:nvSpPr>
          <p:spPr bwMode="auto">
            <a:xfrm>
              <a:off x="4329" y="1344"/>
              <a:ext cx="0" cy="1406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9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0934" y="1268413"/>
            <a:ext cx="3767666" cy="647700"/>
          </a:xfrm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just" eaLnBrk="1" hangingPunct="1">
              <a:defRPr/>
            </a:pP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计算过程</a:t>
            </a:r>
            <a:endParaRPr lang="zh-CN" altLang="en-US" sz="3600" b="1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  <a:p>
            <a:pPr lvl="1" eaLnBrk="1" hangingPunct="1">
              <a:defRPr/>
            </a:pPr>
            <a:endParaRPr lang="zh-CN" altLang="en-US" sz="3200" b="1">
              <a:solidFill>
                <a:schemeClr val="accent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81031" name="Text Box 71"/>
          <p:cNvSpPr txBox="1">
            <a:spLocks noChangeArrowheads="1"/>
          </p:cNvSpPr>
          <p:nvPr/>
        </p:nvSpPr>
        <p:spPr bwMode="auto">
          <a:xfrm>
            <a:off x="1724378" y="2366964"/>
            <a:ext cx="1178528" cy="553998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000" b="1" i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C[0,0]</a:t>
            </a:r>
            <a:endParaRPr lang="en-US" altLang="zh-CN" sz="3000" b="1" i="1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81032" name="Text Box 72"/>
          <p:cNvSpPr txBox="1">
            <a:spLocks noChangeArrowheads="1"/>
          </p:cNvSpPr>
          <p:nvPr/>
        </p:nvSpPr>
        <p:spPr bwMode="auto">
          <a:xfrm>
            <a:off x="2943578" y="2376489"/>
            <a:ext cx="1178528" cy="553998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000" b="1" i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C[0,1]</a:t>
            </a:r>
            <a:endParaRPr lang="en-US" altLang="zh-CN" sz="3000" b="1" i="1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81033" name="Text Box 73"/>
          <p:cNvSpPr txBox="1">
            <a:spLocks noChangeArrowheads="1"/>
          </p:cNvSpPr>
          <p:nvPr/>
        </p:nvSpPr>
        <p:spPr bwMode="auto">
          <a:xfrm>
            <a:off x="5390444" y="2376489"/>
            <a:ext cx="1178528" cy="553998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000" b="1" i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C[0,3]</a:t>
            </a:r>
            <a:endParaRPr lang="en-US" altLang="zh-CN" sz="3000" b="1" i="1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81034" name="Text Box 74"/>
          <p:cNvSpPr txBox="1">
            <a:spLocks noChangeArrowheads="1"/>
          </p:cNvSpPr>
          <p:nvPr/>
        </p:nvSpPr>
        <p:spPr bwMode="auto">
          <a:xfrm>
            <a:off x="4174067" y="2376489"/>
            <a:ext cx="1178528" cy="553998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000" b="1" i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C[0,2]</a:t>
            </a:r>
            <a:endParaRPr lang="en-US" altLang="zh-CN" sz="3000" b="1" i="1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81035" name="Text Box 75"/>
          <p:cNvSpPr txBox="1">
            <a:spLocks noChangeArrowheads="1"/>
          </p:cNvSpPr>
          <p:nvPr/>
        </p:nvSpPr>
        <p:spPr bwMode="auto">
          <a:xfrm>
            <a:off x="6606822" y="2376489"/>
            <a:ext cx="1178528" cy="553998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000" b="1" i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C[0,4]</a:t>
            </a:r>
            <a:endParaRPr lang="en-US" altLang="zh-CN" sz="3000" b="1" i="1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81036" name="Text Box 76"/>
          <p:cNvSpPr txBox="1">
            <a:spLocks noChangeArrowheads="1"/>
          </p:cNvSpPr>
          <p:nvPr/>
        </p:nvSpPr>
        <p:spPr bwMode="auto">
          <a:xfrm>
            <a:off x="1741311" y="3141664"/>
            <a:ext cx="1178528" cy="553998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000" b="1" i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C[1,0]</a:t>
            </a:r>
            <a:endParaRPr lang="en-US" altLang="zh-CN" sz="3000" b="1" i="1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81037" name="Text Box 77"/>
          <p:cNvSpPr txBox="1">
            <a:spLocks noChangeArrowheads="1"/>
          </p:cNvSpPr>
          <p:nvPr/>
        </p:nvSpPr>
        <p:spPr bwMode="auto">
          <a:xfrm>
            <a:off x="1741311" y="3933826"/>
            <a:ext cx="1178528" cy="553998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000" b="1" i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C[2,0]</a:t>
            </a:r>
            <a:endParaRPr lang="en-US" altLang="zh-CN" sz="3000" b="1" i="1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81038" name="Text Box 78"/>
          <p:cNvSpPr txBox="1">
            <a:spLocks noChangeArrowheads="1"/>
          </p:cNvSpPr>
          <p:nvPr/>
        </p:nvSpPr>
        <p:spPr bwMode="auto">
          <a:xfrm>
            <a:off x="1741311" y="4725989"/>
            <a:ext cx="1178528" cy="553998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000" b="1" i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C[3,0]</a:t>
            </a:r>
            <a:endParaRPr lang="en-US" altLang="zh-CN" sz="3000" b="1" i="1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81039" name="Text Box 79"/>
          <p:cNvSpPr txBox="1">
            <a:spLocks noChangeArrowheads="1"/>
          </p:cNvSpPr>
          <p:nvPr/>
        </p:nvSpPr>
        <p:spPr bwMode="auto">
          <a:xfrm>
            <a:off x="2957689" y="3141664"/>
            <a:ext cx="1178528" cy="553998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000" b="1" i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C[1,1]</a:t>
            </a:r>
            <a:endParaRPr lang="en-US" altLang="zh-CN" sz="3000" b="1" i="1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81040" name="Text Box 80"/>
          <p:cNvSpPr txBox="1">
            <a:spLocks noChangeArrowheads="1"/>
          </p:cNvSpPr>
          <p:nvPr/>
        </p:nvSpPr>
        <p:spPr bwMode="auto">
          <a:xfrm>
            <a:off x="2957689" y="3933826"/>
            <a:ext cx="1178528" cy="553998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000" b="1" i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C[2,1]</a:t>
            </a:r>
            <a:endParaRPr lang="en-US" altLang="zh-CN" sz="3000" b="1" i="1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81041" name="Text Box 81"/>
          <p:cNvSpPr txBox="1">
            <a:spLocks noChangeArrowheads="1"/>
          </p:cNvSpPr>
          <p:nvPr/>
        </p:nvSpPr>
        <p:spPr bwMode="auto">
          <a:xfrm>
            <a:off x="2943578" y="4725989"/>
            <a:ext cx="1178528" cy="553998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000" b="1" i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C[3,1]</a:t>
            </a:r>
            <a:endParaRPr lang="en-US" altLang="zh-CN" sz="3000" b="1" i="1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81042" name="Text Box 82"/>
          <p:cNvSpPr txBox="1">
            <a:spLocks noChangeArrowheads="1"/>
          </p:cNvSpPr>
          <p:nvPr/>
        </p:nvSpPr>
        <p:spPr bwMode="auto">
          <a:xfrm>
            <a:off x="4174067" y="3141664"/>
            <a:ext cx="1178528" cy="553998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000" b="1" i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C[1,2]</a:t>
            </a:r>
            <a:endParaRPr lang="en-US" altLang="zh-CN" sz="3000" b="1" i="1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81043" name="Text Box 83"/>
          <p:cNvSpPr txBox="1">
            <a:spLocks noChangeArrowheads="1"/>
          </p:cNvSpPr>
          <p:nvPr/>
        </p:nvSpPr>
        <p:spPr bwMode="auto">
          <a:xfrm>
            <a:off x="5390444" y="3141664"/>
            <a:ext cx="1178528" cy="553998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000" b="1" i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C[1,3]</a:t>
            </a:r>
            <a:endParaRPr lang="en-US" altLang="zh-CN" sz="3000" b="1" i="1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81044" name="Text Box 84"/>
          <p:cNvSpPr txBox="1">
            <a:spLocks noChangeArrowheads="1"/>
          </p:cNvSpPr>
          <p:nvPr/>
        </p:nvSpPr>
        <p:spPr bwMode="auto">
          <a:xfrm>
            <a:off x="6606822" y="3141664"/>
            <a:ext cx="1178528" cy="553998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000" b="1" i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C[1,4]</a:t>
            </a:r>
            <a:endParaRPr lang="en-US" altLang="zh-CN" sz="3000" b="1" i="1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81045" name="Text Box 85"/>
          <p:cNvSpPr txBox="1">
            <a:spLocks noChangeArrowheads="1"/>
          </p:cNvSpPr>
          <p:nvPr/>
        </p:nvSpPr>
        <p:spPr bwMode="auto">
          <a:xfrm>
            <a:off x="4188178" y="3933826"/>
            <a:ext cx="1178528" cy="553998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000" b="1" i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C[2,2]</a:t>
            </a:r>
            <a:endParaRPr lang="en-US" altLang="zh-CN" sz="3000" b="1" i="1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81046" name="Text Box 86"/>
          <p:cNvSpPr txBox="1">
            <a:spLocks noChangeArrowheads="1"/>
          </p:cNvSpPr>
          <p:nvPr/>
        </p:nvSpPr>
        <p:spPr bwMode="auto">
          <a:xfrm>
            <a:off x="5404555" y="3933826"/>
            <a:ext cx="1178528" cy="553998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000" b="1" i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C[2,3]</a:t>
            </a:r>
            <a:endParaRPr lang="en-US" altLang="zh-CN" sz="3000" b="1" i="1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81047" name="Text Box 87"/>
          <p:cNvSpPr txBox="1">
            <a:spLocks noChangeArrowheads="1"/>
          </p:cNvSpPr>
          <p:nvPr/>
        </p:nvSpPr>
        <p:spPr bwMode="auto">
          <a:xfrm>
            <a:off x="6620933" y="3933826"/>
            <a:ext cx="1178528" cy="553998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000" b="1" i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C[2,4]</a:t>
            </a:r>
            <a:endParaRPr lang="en-US" altLang="zh-CN" sz="3000" b="1" i="1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81048" name="Text Box 88"/>
          <p:cNvSpPr txBox="1">
            <a:spLocks noChangeArrowheads="1"/>
          </p:cNvSpPr>
          <p:nvPr/>
        </p:nvSpPr>
        <p:spPr bwMode="auto">
          <a:xfrm>
            <a:off x="4188178" y="4751389"/>
            <a:ext cx="1178528" cy="553998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000" b="1" i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C[3,2]</a:t>
            </a:r>
            <a:endParaRPr lang="en-US" altLang="zh-CN" sz="3000" b="1" i="1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81049" name="Text Box 89"/>
          <p:cNvSpPr txBox="1">
            <a:spLocks noChangeArrowheads="1"/>
          </p:cNvSpPr>
          <p:nvPr/>
        </p:nvSpPr>
        <p:spPr bwMode="auto">
          <a:xfrm>
            <a:off x="5404555" y="4725989"/>
            <a:ext cx="1178528" cy="553998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000" b="1" i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C[3,3]</a:t>
            </a:r>
            <a:endParaRPr lang="en-US" altLang="zh-CN" sz="3000" b="1" i="1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81050" name="Text Box 90"/>
          <p:cNvSpPr txBox="1">
            <a:spLocks noChangeArrowheads="1"/>
          </p:cNvSpPr>
          <p:nvPr/>
        </p:nvSpPr>
        <p:spPr bwMode="auto">
          <a:xfrm>
            <a:off x="6620933" y="4725989"/>
            <a:ext cx="1178528" cy="553998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000" b="1" i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C[3,4]</a:t>
            </a:r>
            <a:endParaRPr lang="en-US" altLang="zh-CN" sz="3000" b="1" i="1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81066" name="Line 106"/>
          <p:cNvSpPr>
            <a:spLocks noChangeShapeType="1"/>
          </p:cNvSpPr>
          <p:nvPr/>
        </p:nvSpPr>
        <p:spPr bwMode="auto">
          <a:xfrm>
            <a:off x="2267656" y="2276475"/>
            <a:ext cx="0" cy="3168650"/>
          </a:xfrm>
          <a:prstGeom prst="line">
            <a:avLst/>
          </a:prstGeom>
          <a:noFill/>
          <a:ln w="38100" cap="sq">
            <a:solidFill>
              <a:srgbClr val="FF0000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81067" name="Line 107"/>
          <p:cNvSpPr>
            <a:spLocks noChangeShapeType="1"/>
          </p:cNvSpPr>
          <p:nvPr/>
        </p:nvSpPr>
        <p:spPr bwMode="auto">
          <a:xfrm>
            <a:off x="1563512" y="2565400"/>
            <a:ext cx="6337300" cy="71438"/>
          </a:xfrm>
          <a:prstGeom prst="line">
            <a:avLst/>
          </a:prstGeom>
          <a:noFill/>
          <a:ln w="38100" cap="sq">
            <a:solidFill>
              <a:srgbClr val="FF0000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81068" name="Line 108"/>
          <p:cNvSpPr>
            <a:spLocks noChangeShapeType="1"/>
          </p:cNvSpPr>
          <p:nvPr/>
        </p:nvSpPr>
        <p:spPr bwMode="auto">
          <a:xfrm>
            <a:off x="2908300" y="3429000"/>
            <a:ext cx="4927600" cy="0"/>
          </a:xfrm>
          <a:prstGeom prst="line">
            <a:avLst/>
          </a:prstGeom>
          <a:noFill/>
          <a:ln w="38100" cap="sq">
            <a:solidFill>
              <a:srgbClr val="FF0000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81069" name="Line 109"/>
          <p:cNvSpPr>
            <a:spLocks noChangeShapeType="1"/>
          </p:cNvSpPr>
          <p:nvPr/>
        </p:nvSpPr>
        <p:spPr bwMode="auto">
          <a:xfrm>
            <a:off x="2843389" y="4149725"/>
            <a:ext cx="5057422" cy="0"/>
          </a:xfrm>
          <a:prstGeom prst="line">
            <a:avLst/>
          </a:prstGeom>
          <a:noFill/>
          <a:ln w="38100" cap="sq">
            <a:solidFill>
              <a:srgbClr val="FF0000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81070" name="Line 110"/>
          <p:cNvSpPr>
            <a:spLocks noChangeShapeType="1"/>
          </p:cNvSpPr>
          <p:nvPr/>
        </p:nvSpPr>
        <p:spPr bwMode="auto">
          <a:xfrm>
            <a:off x="2843389" y="4941889"/>
            <a:ext cx="5057422" cy="71437"/>
          </a:xfrm>
          <a:prstGeom prst="line">
            <a:avLst/>
          </a:prstGeom>
          <a:noFill/>
          <a:ln w="38100" cap="sq">
            <a:solidFill>
              <a:srgbClr val="FF0000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81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81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81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681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681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681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68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681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681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681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681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68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68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681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681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68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68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681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68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68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681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681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681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681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681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1031" grpId="0" animBg="1"/>
      <p:bldP spid="681032" grpId="0" animBg="1"/>
      <p:bldP spid="681033" grpId="0" animBg="1"/>
      <p:bldP spid="681034" grpId="0" animBg="1"/>
      <p:bldP spid="681035" grpId="0" animBg="1"/>
      <p:bldP spid="681036" grpId="0" animBg="1"/>
      <p:bldP spid="681037" grpId="0" animBg="1"/>
      <p:bldP spid="681038" grpId="0" animBg="1"/>
      <p:bldP spid="681039" grpId="0" animBg="1"/>
      <p:bldP spid="681040" grpId="0" animBg="1"/>
      <p:bldP spid="681041" grpId="0" animBg="1"/>
      <p:bldP spid="681042" grpId="0" animBg="1"/>
      <p:bldP spid="681043" grpId="0" animBg="1"/>
      <p:bldP spid="681044" grpId="0" animBg="1"/>
      <p:bldP spid="681045" grpId="0" animBg="1"/>
      <p:bldP spid="681046" grpId="0" animBg="1"/>
      <p:bldP spid="681047" grpId="0" animBg="1"/>
      <p:bldP spid="681048" grpId="0" animBg="1"/>
      <p:bldP spid="681049" grpId="0" animBg="1"/>
      <p:bldP spid="681050" grpId="0" animBg="1"/>
      <p:bldP spid="681066" grpId="0" animBg="1"/>
      <p:bldP spid="681067" grpId="0" animBg="1"/>
      <p:bldP spid="681068" grpId="0" animBg="1"/>
      <p:bldP spid="681069" grpId="0" animBg="1"/>
      <p:bldP spid="681070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9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2800" y="1487488"/>
            <a:ext cx="7772400" cy="3886200"/>
          </a:xfrm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just" eaLnBrk="1" hangingPunct="1">
              <a:defRPr/>
            </a:pPr>
            <a:r>
              <a:rPr lang="zh-CN" altLang="en-US" sz="3600" b="1" dirty="0">
                <a:latin typeface="Times New Roman" panose="02020603050405020304" charset="0"/>
                <a:cs typeface="Times New Roman" panose="02020603050405020304" charset="0"/>
              </a:rPr>
              <a:t>计算</a:t>
            </a:r>
            <a:r>
              <a:rPr lang="en-US" altLang="zh-CN" sz="3600" b="1" i="1" dirty="0">
                <a:latin typeface="Times New Roman" panose="02020603050405020304" charset="0"/>
                <a:cs typeface="Times New Roman" panose="02020603050405020304" charset="0"/>
              </a:rPr>
              <a:t>LCS</a:t>
            </a:r>
            <a:r>
              <a:rPr lang="zh-CN" altLang="en-US" sz="3600" b="1" dirty="0">
                <a:latin typeface="Times New Roman" panose="02020603050405020304" charset="0"/>
                <a:cs typeface="Times New Roman" panose="02020603050405020304" charset="0"/>
              </a:rPr>
              <a:t>长度的算法</a:t>
            </a:r>
            <a:endParaRPr lang="zh-CN" altLang="en-US" sz="3600" b="1" dirty="0">
              <a:latin typeface="Times New Roman" panose="02020603050405020304" charset="0"/>
              <a:cs typeface="Times New Roman" panose="02020603050405020304" charset="0"/>
            </a:endParaRPr>
          </a:p>
          <a:p>
            <a:pPr lvl="1" algn="just" eaLnBrk="1" hangingPunct="1">
              <a:defRPr/>
            </a:pPr>
            <a:r>
              <a:rPr lang="zh-CN" altLang="en-US" sz="3200" b="1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数据结构</a:t>
            </a:r>
            <a:endParaRPr lang="zh-CN" altLang="en-US" sz="3200" b="1" dirty="0">
              <a:solidFill>
                <a:srgbClr val="0000CC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lvl="1" algn="just" eaLnBrk="1" hangingPunct="1">
              <a:buFontTx/>
              <a:buNone/>
              <a:defRPr/>
            </a:pPr>
            <a:r>
              <a:rPr lang="en-US" altLang="zh-CN" sz="3200" b="1" dirty="0"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en-US" altLang="zh-CN" sz="3200" b="1" i="1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C[0:m,0:n]:</a:t>
            </a:r>
            <a:r>
              <a:rPr lang="en-US" altLang="zh-CN" sz="3200" b="1" i="1" dirty="0">
                <a:solidFill>
                  <a:srgbClr val="663300"/>
                </a:solidFill>
                <a:latin typeface="Times New Roman" panose="02020603050405020304" charset="0"/>
                <a:cs typeface="Times New Roman" panose="02020603050405020304" charset="0"/>
              </a:rPr>
              <a:t> C[</a:t>
            </a:r>
            <a:r>
              <a:rPr lang="en-US" altLang="zh-CN" sz="3200" b="1" i="1" dirty="0" err="1">
                <a:solidFill>
                  <a:srgbClr val="663300"/>
                </a:solidFill>
                <a:latin typeface="Times New Roman" panose="02020603050405020304" charset="0"/>
                <a:cs typeface="Times New Roman" panose="02020603050405020304" charset="0"/>
              </a:rPr>
              <a:t>i,j</a:t>
            </a:r>
            <a:r>
              <a:rPr lang="en-US" altLang="zh-CN" sz="3200" b="1" i="1" dirty="0">
                <a:solidFill>
                  <a:srgbClr val="663300"/>
                </a:solidFill>
                <a:latin typeface="Times New Roman" panose="02020603050405020304" charset="0"/>
                <a:cs typeface="Times New Roman" panose="02020603050405020304" charset="0"/>
              </a:rPr>
              <a:t>]</a:t>
            </a:r>
            <a:r>
              <a:rPr lang="zh-CN" altLang="en-US" sz="3200" b="1" dirty="0">
                <a:solidFill>
                  <a:srgbClr val="663300"/>
                </a:solidFill>
                <a:latin typeface="Times New Roman" panose="02020603050405020304" charset="0"/>
                <a:cs typeface="Times New Roman" panose="02020603050405020304" charset="0"/>
              </a:rPr>
              <a:t>是</a:t>
            </a:r>
            <a:r>
              <a:rPr lang="en-US" altLang="zh-CN" sz="3200" b="1" i="1" dirty="0">
                <a:solidFill>
                  <a:srgbClr val="663300"/>
                </a:solidFill>
                <a:latin typeface="Times New Roman" panose="02020603050405020304" charset="0"/>
                <a:cs typeface="Times New Roman" panose="02020603050405020304" charset="0"/>
              </a:rPr>
              <a:t>X</a:t>
            </a:r>
            <a:r>
              <a:rPr lang="en-US" altLang="zh-CN" sz="3200" b="1" i="1" baseline="-30000" dirty="0">
                <a:solidFill>
                  <a:srgbClr val="663300"/>
                </a:solidFill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lang="zh-CN" altLang="en-US" sz="3200" b="1" dirty="0">
                <a:solidFill>
                  <a:srgbClr val="663300"/>
                </a:solidFill>
                <a:latin typeface="Times New Roman" panose="02020603050405020304" charset="0"/>
                <a:cs typeface="Times New Roman" panose="02020603050405020304" charset="0"/>
              </a:rPr>
              <a:t>与</a:t>
            </a:r>
            <a:r>
              <a:rPr lang="en-US" altLang="zh-CN" sz="3200" b="1" i="1" dirty="0" err="1">
                <a:solidFill>
                  <a:srgbClr val="663300"/>
                </a:solidFill>
                <a:latin typeface="Times New Roman" panose="02020603050405020304" charset="0"/>
                <a:cs typeface="Times New Roman" panose="02020603050405020304" charset="0"/>
              </a:rPr>
              <a:t>Y</a:t>
            </a:r>
            <a:r>
              <a:rPr lang="en-US" altLang="zh-CN" sz="3200" b="1" i="1" baseline="-30000" dirty="0" err="1">
                <a:solidFill>
                  <a:srgbClr val="663300"/>
                </a:solidFill>
                <a:latin typeface="Times New Roman" panose="02020603050405020304" charset="0"/>
                <a:cs typeface="Times New Roman" panose="02020603050405020304" charset="0"/>
              </a:rPr>
              <a:t>j</a:t>
            </a:r>
            <a:r>
              <a:rPr lang="zh-CN" altLang="en-US" sz="3200" b="1" dirty="0">
                <a:solidFill>
                  <a:srgbClr val="663300"/>
                </a:solidFill>
                <a:latin typeface="Times New Roman" panose="02020603050405020304" charset="0"/>
                <a:cs typeface="Times New Roman" panose="02020603050405020304" charset="0"/>
              </a:rPr>
              <a:t>的</a:t>
            </a:r>
            <a:r>
              <a:rPr lang="en-US" altLang="zh-CN" sz="3200" b="1" i="1" dirty="0">
                <a:solidFill>
                  <a:srgbClr val="663300"/>
                </a:solidFill>
                <a:latin typeface="Times New Roman" panose="02020603050405020304" charset="0"/>
                <a:cs typeface="Times New Roman" panose="02020603050405020304" charset="0"/>
              </a:rPr>
              <a:t>LCS</a:t>
            </a:r>
            <a:r>
              <a:rPr lang="zh-CN" altLang="en-US" sz="3200" b="1" dirty="0">
                <a:solidFill>
                  <a:srgbClr val="663300"/>
                </a:solidFill>
                <a:latin typeface="Times New Roman" panose="02020603050405020304" charset="0"/>
                <a:cs typeface="Times New Roman" panose="02020603050405020304" charset="0"/>
              </a:rPr>
              <a:t>的长度</a:t>
            </a:r>
            <a:endParaRPr lang="zh-CN" altLang="en-US" sz="3200" b="1" dirty="0">
              <a:solidFill>
                <a:srgbClr val="6633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lvl="1" algn="just" eaLnBrk="1" hangingPunct="1">
              <a:buFontTx/>
              <a:buNone/>
              <a:defRPr/>
            </a:pPr>
            <a:r>
              <a:rPr lang="en-US" altLang="zh-CN" sz="3200" b="1" dirty="0">
                <a:solidFill>
                  <a:srgbClr val="663300"/>
                </a:solidFill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en-US" altLang="zh-CN" sz="3200" b="1" i="1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B[1:m,1:n]:</a:t>
            </a:r>
            <a:r>
              <a:rPr lang="en-US" altLang="zh-CN" sz="3200" b="1" i="1" dirty="0">
                <a:solidFill>
                  <a:srgbClr val="663300"/>
                </a:solidFill>
                <a:latin typeface="Times New Roman" panose="02020603050405020304" charset="0"/>
                <a:cs typeface="Times New Roman" panose="02020603050405020304" charset="0"/>
              </a:rPr>
              <a:t> B[</a:t>
            </a:r>
            <a:r>
              <a:rPr lang="en-US" altLang="zh-CN" sz="3200" b="1" i="1" dirty="0" err="1">
                <a:solidFill>
                  <a:srgbClr val="663300"/>
                </a:solidFill>
                <a:latin typeface="Times New Roman" panose="02020603050405020304" charset="0"/>
                <a:cs typeface="Times New Roman" panose="02020603050405020304" charset="0"/>
              </a:rPr>
              <a:t>i,j</a:t>
            </a:r>
            <a:r>
              <a:rPr lang="en-US" altLang="zh-CN" sz="3200" b="1" i="1" dirty="0">
                <a:solidFill>
                  <a:srgbClr val="663300"/>
                </a:solidFill>
                <a:latin typeface="Times New Roman" panose="02020603050405020304" charset="0"/>
                <a:cs typeface="Times New Roman" panose="02020603050405020304" charset="0"/>
              </a:rPr>
              <a:t>]</a:t>
            </a:r>
            <a:r>
              <a:rPr lang="zh-CN" altLang="en-US" sz="3200" b="1" dirty="0">
                <a:solidFill>
                  <a:srgbClr val="663300"/>
                </a:solidFill>
                <a:latin typeface="Times New Roman" panose="02020603050405020304" charset="0"/>
                <a:cs typeface="Times New Roman" panose="02020603050405020304" charset="0"/>
              </a:rPr>
              <a:t>是指针，指向计算</a:t>
            </a:r>
            <a:r>
              <a:rPr lang="en-US" altLang="zh-CN" sz="3200" b="1" i="1" dirty="0">
                <a:solidFill>
                  <a:srgbClr val="663300"/>
                </a:solidFill>
                <a:latin typeface="Times New Roman" panose="02020603050405020304" charset="0"/>
                <a:cs typeface="Times New Roman" panose="02020603050405020304" charset="0"/>
              </a:rPr>
              <a:t>C[</a:t>
            </a:r>
            <a:r>
              <a:rPr lang="en-US" altLang="zh-CN" sz="3200" b="1" i="1" dirty="0" err="1">
                <a:solidFill>
                  <a:srgbClr val="663300"/>
                </a:solidFill>
                <a:latin typeface="Times New Roman" panose="02020603050405020304" charset="0"/>
                <a:cs typeface="Times New Roman" panose="02020603050405020304" charset="0"/>
              </a:rPr>
              <a:t>i,j</a:t>
            </a:r>
            <a:r>
              <a:rPr lang="en-US" altLang="zh-CN" sz="3200" b="1" i="1" dirty="0">
                <a:solidFill>
                  <a:srgbClr val="663300"/>
                </a:solidFill>
                <a:latin typeface="Times New Roman" panose="02020603050405020304" charset="0"/>
                <a:cs typeface="Times New Roman" panose="02020603050405020304" charset="0"/>
              </a:rPr>
              <a:t>]</a:t>
            </a:r>
            <a:r>
              <a:rPr lang="zh-CN" altLang="en-US" sz="3200" b="1" dirty="0">
                <a:solidFill>
                  <a:srgbClr val="663300"/>
                </a:solidFill>
                <a:latin typeface="Times New Roman" panose="02020603050405020304" charset="0"/>
                <a:cs typeface="Times New Roman" panose="02020603050405020304" charset="0"/>
              </a:rPr>
              <a:t>时所选择的子问题的优化解所对应的</a:t>
            </a:r>
            <a:r>
              <a:rPr lang="en-US" altLang="zh-CN" sz="3200" b="1" i="1" dirty="0">
                <a:solidFill>
                  <a:srgbClr val="663300"/>
                </a:solidFill>
                <a:latin typeface="Times New Roman" panose="02020603050405020304" charset="0"/>
                <a:cs typeface="Times New Roman" panose="02020603050405020304" charset="0"/>
              </a:rPr>
              <a:t>C</a:t>
            </a:r>
            <a:r>
              <a:rPr lang="zh-CN" altLang="en-US" sz="3200" b="1" dirty="0">
                <a:solidFill>
                  <a:srgbClr val="663300"/>
                </a:solidFill>
                <a:latin typeface="Times New Roman" panose="02020603050405020304" charset="0"/>
                <a:cs typeface="Times New Roman" panose="02020603050405020304" charset="0"/>
              </a:rPr>
              <a:t>表的表项 </a:t>
            </a:r>
            <a:endParaRPr lang="zh-CN" altLang="en-US" sz="3200" b="1" dirty="0">
              <a:solidFill>
                <a:srgbClr val="6633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8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8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8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8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©</a:t>
            </a:r>
            <a:r>
              <a:rPr lang="en-US" altLang="zh-CN">
                <a:latin typeface="华文新魏" panose="02010800040101010101" pitchFamily="2" charset="-122"/>
              </a:rPr>
              <a:t>DKE-LAB(2009)</a:t>
            </a:r>
            <a:endParaRPr lang="en-US" altLang="zh-CN">
              <a:latin typeface="华文新魏" panose="02010800040101010101" pitchFamily="2" charset="-122"/>
            </a:endParaRPr>
          </a:p>
        </p:txBody>
      </p:sp>
      <p:sp>
        <p:nvSpPr>
          <p:cNvPr id="668674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95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2800" b="1" dirty="0"/>
              <a:t>      </a:t>
            </a:r>
            <a:r>
              <a:rPr lang="en-US" altLang="zh-CN" sz="3200" b="1" dirty="0">
                <a:solidFill>
                  <a:schemeClr val="tx2"/>
                </a:solidFill>
              </a:rPr>
              <a:t>LCS-length(</a:t>
            </a:r>
            <a:r>
              <a:rPr lang="en-US" altLang="zh-CN" sz="3200" b="1" i="1" dirty="0">
                <a:solidFill>
                  <a:schemeClr val="tx2"/>
                </a:solidFill>
              </a:rPr>
              <a:t>X, Y</a:t>
            </a:r>
            <a:r>
              <a:rPr lang="en-US" altLang="zh-CN" sz="3200" b="1" dirty="0">
                <a:solidFill>
                  <a:schemeClr val="tx2"/>
                </a:solidFill>
              </a:rPr>
              <a:t>)</a:t>
            </a:r>
            <a:endParaRPr lang="en-US" altLang="zh-CN" sz="3200" b="1" dirty="0">
              <a:solidFill>
                <a:schemeClr val="tx2"/>
              </a:solidFill>
            </a:endParaRPr>
          </a:p>
          <a:p>
            <a:pPr algn="just" eaLnBrk="1" hangingPunct="1">
              <a:lnSpc>
                <a:spcPct val="95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3200" b="1" dirty="0">
                <a:solidFill>
                  <a:schemeClr val="tx2"/>
                </a:solidFill>
              </a:rPr>
              <a:t>      </a:t>
            </a:r>
            <a:r>
              <a:rPr lang="en-US" altLang="zh-CN" sz="3200" b="1" i="1" dirty="0" err="1">
                <a:solidFill>
                  <a:schemeClr val="tx2"/>
                </a:solidFill>
              </a:rPr>
              <a:t>m</a:t>
            </a:r>
            <a:r>
              <a:rPr lang="en-US" altLang="zh-CN" sz="3200" b="1" dirty="0" err="1">
                <a:solidFill>
                  <a:schemeClr val="tx2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</a:t>
            </a:r>
            <a:r>
              <a:rPr lang="en-US" altLang="zh-CN" sz="3200" b="1" dirty="0" err="1">
                <a:solidFill>
                  <a:schemeClr val="tx2"/>
                </a:solidFill>
              </a:rPr>
              <a:t>length</a:t>
            </a:r>
            <a:r>
              <a:rPr lang="en-US" altLang="zh-CN" sz="3200" b="1" dirty="0">
                <a:solidFill>
                  <a:schemeClr val="tx2"/>
                </a:solidFill>
              </a:rPr>
              <a:t>(</a:t>
            </a:r>
            <a:r>
              <a:rPr lang="en-US" altLang="zh-CN" sz="3200" b="1" i="1" dirty="0">
                <a:solidFill>
                  <a:schemeClr val="tx2"/>
                </a:solidFill>
              </a:rPr>
              <a:t>X</a:t>
            </a:r>
            <a:r>
              <a:rPr lang="en-US" altLang="zh-CN" sz="3200" b="1" dirty="0">
                <a:solidFill>
                  <a:schemeClr val="tx2"/>
                </a:solidFill>
              </a:rPr>
              <a:t>)；</a:t>
            </a:r>
            <a:r>
              <a:rPr lang="en-US" altLang="zh-CN" sz="3200" b="1" i="1" dirty="0" err="1">
                <a:solidFill>
                  <a:schemeClr val="tx2"/>
                </a:solidFill>
              </a:rPr>
              <a:t>n</a:t>
            </a:r>
            <a:r>
              <a:rPr lang="en-US" altLang="zh-CN" sz="3200" b="1" dirty="0" err="1">
                <a:solidFill>
                  <a:schemeClr val="tx2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</a:t>
            </a:r>
            <a:r>
              <a:rPr lang="en-US" altLang="zh-CN" sz="3200" b="1" dirty="0" err="1">
                <a:solidFill>
                  <a:schemeClr val="tx2"/>
                </a:solidFill>
              </a:rPr>
              <a:t>length</a:t>
            </a:r>
            <a:r>
              <a:rPr lang="en-US" altLang="zh-CN" sz="3200" b="1" dirty="0">
                <a:solidFill>
                  <a:schemeClr val="tx2"/>
                </a:solidFill>
              </a:rPr>
              <a:t>(</a:t>
            </a:r>
            <a:r>
              <a:rPr lang="en-US" altLang="zh-CN" sz="3200" b="1" i="1" dirty="0">
                <a:solidFill>
                  <a:schemeClr val="tx2"/>
                </a:solidFill>
              </a:rPr>
              <a:t>Y</a:t>
            </a:r>
            <a:r>
              <a:rPr lang="en-US" altLang="zh-CN" sz="3200" b="1" dirty="0">
                <a:solidFill>
                  <a:schemeClr val="tx2"/>
                </a:solidFill>
              </a:rPr>
              <a:t>)；</a:t>
            </a:r>
            <a:endParaRPr lang="en-US" altLang="zh-CN" sz="3200" b="1" dirty="0">
              <a:solidFill>
                <a:schemeClr val="tx2"/>
              </a:solidFill>
            </a:endParaRPr>
          </a:p>
          <a:p>
            <a:pPr algn="just" eaLnBrk="1" hangingPunct="1">
              <a:lnSpc>
                <a:spcPct val="95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3200" b="1" dirty="0">
                <a:solidFill>
                  <a:schemeClr val="tx2"/>
                </a:solidFill>
              </a:rPr>
              <a:t>      For   </a:t>
            </a:r>
            <a:r>
              <a:rPr lang="en-US" altLang="zh-CN" sz="3200" b="1" i="1" dirty="0">
                <a:solidFill>
                  <a:schemeClr val="tx2"/>
                </a:solidFill>
              </a:rPr>
              <a:t>i</a:t>
            </a:r>
            <a:r>
              <a:rPr lang="en-US" altLang="zh-CN" sz="3200" b="1" dirty="0">
                <a:solidFill>
                  <a:schemeClr val="tx2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</a:t>
            </a:r>
            <a:r>
              <a:rPr lang="en-US" altLang="zh-CN" sz="3200" b="1" i="1" dirty="0">
                <a:solidFill>
                  <a:schemeClr val="tx2"/>
                </a:solidFill>
              </a:rPr>
              <a:t>1</a:t>
            </a:r>
            <a:r>
              <a:rPr lang="en-US" altLang="zh-CN" sz="3200" b="1" dirty="0">
                <a:solidFill>
                  <a:schemeClr val="tx2"/>
                </a:solidFill>
              </a:rPr>
              <a:t>   To   </a:t>
            </a:r>
            <a:r>
              <a:rPr lang="en-US" altLang="zh-CN" sz="3200" b="1" i="1" dirty="0">
                <a:solidFill>
                  <a:schemeClr val="tx2"/>
                </a:solidFill>
              </a:rPr>
              <a:t>m</a:t>
            </a:r>
            <a:r>
              <a:rPr lang="en-US" altLang="zh-CN" sz="3200" b="1" dirty="0">
                <a:solidFill>
                  <a:schemeClr val="tx2"/>
                </a:solidFill>
              </a:rPr>
              <a:t>   Do  </a:t>
            </a:r>
            <a:r>
              <a:rPr lang="en-US" altLang="zh-CN" sz="3200" b="1" i="1" dirty="0">
                <a:solidFill>
                  <a:schemeClr val="tx2"/>
                </a:solidFill>
              </a:rPr>
              <a:t> C[i,0]</a:t>
            </a:r>
            <a:r>
              <a:rPr lang="en-US" altLang="zh-CN" sz="3200" b="1" dirty="0">
                <a:solidFill>
                  <a:schemeClr val="tx2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</a:t>
            </a:r>
            <a:r>
              <a:rPr lang="en-US" altLang="zh-CN" sz="3200" b="1" i="1" dirty="0">
                <a:solidFill>
                  <a:schemeClr val="tx2"/>
                </a:solidFill>
              </a:rPr>
              <a:t>0</a:t>
            </a:r>
            <a:r>
              <a:rPr lang="en-US" altLang="zh-CN" sz="3200" b="1" dirty="0">
                <a:solidFill>
                  <a:schemeClr val="tx2"/>
                </a:solidFill>
              </a:rPr>
              <a:t>;</a:t>
            </a:r>
            <a:endParaRPr lang="en-US" altLang="zh-CN" sz="3200" b="1" dirty="0">
              <a:solidFill>
                <a:schemeClr val="tx2"/>
              </a:solidFill>
            </a:endParaRPr>
          </a:p>
          <a:p>
            <a:pPr algn="just" eaLnBrk="1" hangingPunct="1">
              <a:lnSpc>
                <a:spcPct val="95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3200" b="1" dirty="0">
                <a:solidFill>
                  <a:schemeClr val="tx2"/>
                </a:solidFill>
              </a:rPr>
              <a:t>      For   </a:t>
            </a:r>
            <a:r>
              <a:rPr lang="en-US" altLang="zh-CN" sz="3200" b="1" i="1" dirty="0">
                <a:solidFill>
                  <a:schemeClr val="tx2"/>
                </a:solidFill>
              </a:rPr>
              <a:t>j</a:t>
            </a:r>
            <a:r>
              <a:rPr lang="en-US" altLang="zh-CN" sz="3200" b="1" dirty="0">
                <a:solidFill>
                  <a:schemeClr val="tx2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</a:t>
            </a:r>
            <a:r>
              <a:rPr lang="en-US" altLang="zh-CN" sz="3200" b="1" i="1" dirty="0">
                <a:solidFill>
                  <a:schemeClr val="tx2"/>
                </a:solidFill>
              </a:rPr>
              <a:t>1</a:t>
            </a:r>
            <a:r>
              <a:rPr lang="en-US" altLang="zh-CN" sz="3200" b="1" dirty="0">
                <a:solidFill>
                  <a:schemeClr val="tx2"/>
                </a:solidFill>
              </a:rPr>
              <a:t>   To   </a:t>
            </a:r>
            <a:r>
              <a:rPr lang="en-US" altLang="zh-CN" sz="3200" b="1" i="1" dirty="0">
                <a:solidFill>
                  <a:schemeClr val="tx2"/>
                </a:solidFill>
              </a:rPr>
              <a:t>n</a:t>
            </a:r>
            <a:r>
              <a:rPr lang="en-US" altLang="zh-CN" sz="3200" b="1" dirty="0">
                <a:solidFill>
                  <a:schemeClr val="tx2"/>
                </a:solidFill>
              </a:rPr>
              <a:t>    Do   </a:t>
            </a:r>
            <a:r>
              <a:rPr lang="en-US" altLang="zh-CN" sz="3200" b="1" i="1" dirty="0">
                <a:solidFill>
                  <a:schemeClr val="tx2"/>
                </a:solidFill>
              </a:rPr>
              <a:t>C[0,j]</a:t>
            </a:r>
            <a:r>
              <a:rPr lang="en-US" altLang="zh-CN" sz="3200" b="1" dirty="0">
                <a:solidFill>
                  <a:schemeClr val="tx2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</a:t>
            </a:r>
            <a:r>
              <a:rPr lang="en-US" altLang="zh-CN" sz="3200" b="1" i="1" dirty="0">
                <a:solidFill>
                  <a:schemeClr val="tx2"/>
                </a:solidFill>
              </a:rPr>
              <a:t>0</a:t>
            </a:r>
            <a:r>
              <a:rPr lang="en-US" altLang="zh-CN" sz="3200" b="1" dirty="0">
                <a:solidFill>
                  <a:schemeClr val="tx2"/>
                </a:solidFill>
              </a:rPr>
              <a:t>;</a:t>
            </a:r>
            <a:endParaRPr lang="en-US" altLang="zh-CN" sz="3200" b="1" dirty="0">
              <a:solidFill>
                <a:schemeClr val="tx2"/>
              </a:solidFill>
            </a:endParaRPr>
          </a:p>
          <a:p>
            <a:pPr algn="just" eaLnBrk="1" hangingPunct="1">
              <a:lnSpc>
                <a:spcPct val="95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3200" b="1" dirty="0">
                <a:solidFill>
                  <a:schemeClr val="tx2"/>
                </a:solidFill>
              </a:rPr>
              <a:t>      For   </a:t>
            </a:r>
            <a:r>
              <a:rPr lang="en-US" altLang="zh-CN" sz="3200" b="1" i="1" dirty="0">
                <a:solidFill>
                  <a:schemeClr val="tx2"/>
                </a:solidFill>
              </a:rPr>
              <a:t>i</a:t>
            </a:r>
            <a:r>
              <a:rPr lang="en-US" altLang="zh-CN" sz="3200" b="1" dirty="0">
                <a:solidFill>
                  <a:schemeClr val="tx2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</a:t>
            </a:r>
            <a:r>
              <a:rPr lang="en-US" altLang="zh-CN" sz="3200" b="1" i="1" dirty="0">
                <a:solidFill>
                  <a:schemeClr val="tx2"/>
                </a:solidFill>
              </a:rPr>
              <a:t>1 </a:t>
            </a:r>
            <a:r>
              <a:rPr lang="en-US" altLang="zh-CN" sz="3200" b="1" dirty="0">
                <a:solidFill>
                  <a:schemeClr val="tx2"/>
                </a:solidFill>
              </a:rPr>
              <a:t>  To   </a:t>
            </a:r>
            <a:r>
              <a:rPr lang="en-US" altLang="zh-CN" sz="3200" b="1" i="1" dirty="0">
                <a:solidFill>
                  <a:schemeClr val="tx2"/>
                </a:solidFill>
              </a:rPr>
              <a:t>m</a:t>
            </a:r>
            <a:r>
              <a:rPr lang="en-US" altLang="zh-CN" sz="3200" b="1" dirty="0">
                <a:solidFill>
                  <a:schemeClr val="tx2"/>
                </a:solidFill>
              </a:rPr>
              <a:t>   Do</a:t>
            </a:r>
            <a:endParaRPr lang="en-US" altLang="zh-CN" sz="3200" b="1" dirty="0">
              <a:solidFill>
                <a:schemeClr val="tx2"/>
              </a:solidFill>
            </a:endParaRPr>
          </a:p>
          <a:p>
            <a:pPr algn="just" eaLnBrk="1" hangingPunct="1">
              <a:lnSpc>
                <a:spcPct val="95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3200" b="1" dirty="0">
                <a:solidFill>
                  <a:schemeClr val="tx2"/>
                </a:solidFill>
              </a:rPr>
              <a:t>           For   </a:t>
            </a:r>
            <a:r>
              <a:rPr lang="en-US" altLang="zh-CN" sz="3200" b="1" i="1" dirty="0">
                <a:solidFill>
                  <a:schemeClr val="tx2"/>
                </a:solidFill>
              </a:rPr>
              <a:t>j</a:t>
            </a:r>
            <a:r>
              <a:rPr lang="en-US" altLang="zh-CN" sz="3200" b="1" dirty="0">
                <a:solidFill>
                  <a:schemeClr val="tx2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</a:t>
            </a:r>
            <a:r>
              <a:rPr lang="en-US" altLang="zh-CN" sz="3200" b="1" i="1" dirty="0">
                <a:solidFill>
                  <a:schemeClr val="tx2"/>
                </a:solidFill>
              </a:rPr>
              <a:t>1</a:t>
            </a:r>
            <a:r>
              <a:rPr lang="en-US" altLang="zh-CN" sz="3200" b="1" dirty="0">
                <a:solidFill>
                  <a:schemeClr val="tx2"/>
                </a:solidFill>
              </a:rPr>
              <a:t>   To   </a:t>
            </a:r>
            <a:r>
              <a:rPr lang="en-US" altLang="zh-CN" sz="3200" b="1" i="1" dirty="0">
                <a:solidFill>
                  <a:schemeClr val="tx2"/>
                </a:solidFill>
              </a:rPr>
              <a:t>n</a:t>
            </a:r>
            <a:r>
              <a:rPr lang="en-US" altLang="zh-CN" sz="3200" b="1" dirty="0">
                <a:solidFill>
                  <a:schemeClr val="tx2"/>
                </a:solidFill>
              </a:rPr>
              <a:t>   Do</a:t>
            </a:r>
            <a:endParaRPr lang="en-US" altLang="zh-CN" sz="3200" b="1" dirty="0">
              <a:solidFill>
                <a:schemeClr val="tx2"/>
              </a:solidFill>
            </a:endParaRPr>
          </a:p>
          <a:p>
            <a:pPr algn="just" eaLnBrk="1" hangingPunct="1">
              <a:lnSpc>
                <a:spcPct val="95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3200" b="1" dirty="0">
                <a:solidFill>
                  <a:schemeClr val="tx2"/>
                </a:solidFill>
              </a:rPr>
              <a:t>               If  </a:t>
            </a:r>
            <a:r>
              <a:rPr lang="en-US" altLang="zh-CN" sz="3200" b="1" i="1" dirty="0">
                <a:solidFill>
                  <a:schemeClr val="tx2"/>
                </a:solidFill>
              </a:rPr>
              <a:t>x</a:t>
            </a:r>
            <a:r>
              <a:rPr lang="en-US" altLang="zh-CN" sz="3200" b="1" i="1" baseline="-30000" dirty="0">
                <a:solidFill>
                  <a:schemeClr val="tx2"/>
                </a:solidFill>
              </a:rPr>
              <a:t>i </a:t>
            </a:r>
            <a:r>
              <a:rPr lang="en-US" altLang="zh-CN" sz="3200" b="1" dirty="0">
                <a:solidFill>
                  <a:schemeClr val="tx2"/>
                </a:solidFill>
              </a:rPr>
              <a:t>= </a:t>
            </a:r>
            <a:r>
              <a:rPr lang="en-US" altLang="zh-CN" sz="3200" b="1" i="1" dirty="0" err="1">
                <a:solidFill>
                  <a:schemeClr val="tx2"/>
                </a:solidFill>
              </a:rPr>
              <a:t>y</a:t>
            </a:r>
            <a:r>
              <a:rPr lang="en-US" altLang="zh-CN" sz="3200" b="1" i="1" baseline="-30000" dirty="0" err="1">
                <a:solidFill>
                  <a:schemeClr val="tx2"/>
                </a:solidFill>
              </a:rPr>
              <a:t>j</a:t>
            </a:r>
            <a:r>
              <a:rPr lang="en-US" altLang="zh-CN" sz="3200" b="1" i="1" dirty="0">
                <a:solidFill>
                  <a:schemeClr val="tx2"/>
                </a:solidFill>
              </a:rPr>
              <a:t> </a:t>
            </a:r>
            <a:endParaRPr lang="en-US" altLang="zh-CN" sz="3200" b="1" i="1" dirty="0">
              <a:solidFill>
                <a:schemeClr val="tx2"/>
              </a:solidFill>
            </a:endParaRPr>
          </a:p>
          <a:p>
            <a:pPr algn="just" eaLnBrk="1" hangingPunct="1">
              <a:lnSpc>
                <a:spcPct val="95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3200" b="1" dirty="0">
                <a:solidFill>
                  <a:schemeClr val="tx2"/>
                </a:solidFill>
              </a:rPr>
              <a:t>               Then </a:t>
            </a:r>
            <a:r>
              <a:rPr lang="en-US" altLang="zh-CN" sz="3200" b="1" i="1" dirty="0">
                <a:solidFill>
                  <a:schemeClr val="tx2"/>
                </a:solidFill>
              </a:rPr>
              <a:t>C[</a:t>
            </a:r>
            <a:r>
              <a:rPr lang="en-US" altLang="zh-CN" sz="3200" b="1" i="1" dirty="0" err="1">
                <a:solidFill>
                  <a:schemeClr val="tx2"/>
                </a:solidFill>
              </a:rPr>
              <a:t>i,j</a:t>
            </a:r>
            <a:r>
              <a:rPr lang="en-US" altLang="zh-CN" sz="3200" b="1" i="1" dirty="0">
                <a:solidFill>
                  <a:schemeClr val="tx2"/>
                </a:solidFill>
              </a:rPr>
              <a:t>]</a:t>
            </a:r>
            <a:r>
              <a:rPr lang="en-US" altLang="zh-CN" sz="3200" b="1" dirty="0">
                <a:solidFill>
                  <a:schemeClr val="tx2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</a:t>
            </a:r>
            <a:r>
              <a:rPr lang="en-US" altLang="zh-CN" sz="3200" b="1" i="1" dirty="0">
                <a:solidFill>
                  <a:schemeClr val="tx2"/>
                </a:solidFill>
              </a:rPr>
              <a:t>C[i-1,j-1]+1</a:t>
            </a:r>
            <a:r>
              <a:rPr lang="en-US" altLang="zh-CN" sz="3200" b="1" dirty="0">
                <a:solidFill>
                  <a:schemeClr val="tx2"/>
                </a:solidFill>
              </a:rPr>
              <a:t>；</a:t>
            </a:r>
            <a:r>
              <a:rPr lang="en-US" altLang="zh-CN" sz="3200" b="1" i="1" dirty="0">
                <a:solidFill>
                  <a:schemeClr val="tx2"/>
                </a:solidFill>
              </a:rPr>
              <a:t>B[</a:t>
            </a:r>
            <a:r>
              <a:rPr lang="en-US" altLang="zh-CN" sz="3200" b="1" i="1" dirty="0" err="1">
                <a:solidFill>
                  <a:schemeClr val="tx2"/>
                </a:solidFill>
              </a:rPr>
              <a:t>i,j</a:t>
            </a:r>
            <a:r>
              <a:rPr lang="en-US" altLang="zh-CN" sz="3200" b="1" i="1" dirty="0">
                <a:solidFill>
                  <a:schemeClr val="tx2"/>
                </a:solidFill>
              </a:rPr>
              <a:t>]</a:t>
            </a:r>
            <a:r>
              <a:rPr lang="en-US" altLang="zh-CN" sz="3200" b="1" dirty="0">
                <a:solidFill>
                  <a:schemeClr val="tx2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</a:t>
            </a:r>
            <a:r>
              <a:rPr lang="en-US" altLang="zh-CN" sz="3200" b="1" dirty="0">
                <a:solidFill>
                  <a:schemeClr val="tx2"/>
                </a:solidFill>
              </a:rPr>
              <a:t>“↖”; </a:t>
            </a:r>
            <a:endParaRPr lang="en-US" altLang="zh-CN" sz="3200" b="1" dirty="0">
              <a:solidFill>
                <a:schemeClr val="tx2"/>
              </a:solidFill>
            </a:endParaRPr>
          </a:p>
          <a:p>
            <a:pPr algn="just" eaLnBrk="1" hangingPunct="1">
              <a:lnSpc>
                <a:spcPct val="95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3200" b="1" dirty="0">
                <a:solidFill>
                  <a:schemeClr val="tx2"/>
                </a:solidFill>
              </a:rPr>
              <a:t>               Else If </a:t>
            </a:r>
            <a:r>
              <a:rPr lang="en-US" altLang="zh-CN" sz="3200" b="1" i="1" dirty="0">
                <a:solidFill>
                  <a:schemeClr val="tx2"/>
                </a:solidFill>
              </a:rPr>
              <a:t>C[i-1,j]</a:t>
            </a:r>
            <a:r>
              <a:rPr lang="en-US" altLang="zh-CN" sz="3200" b="1" dirty="0">
                <a:solidFill>
                  <a:schemeClr val="tx2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</a:t>
            </a:r>
            <a:r>
              <a:rPr lang="en-US" altLang="zh-CN" sz="3200" b="1" i="1" dirty="0">
                <a:solidFill>
                  <a:schemeClr val="tx2"/>
                </a:solidFill>
              </a:rPr>
              <a:t>C[i,j-1]</a:t>
            </a:r>
            <a:endParaRPr lang="en-US" altLang="zh-CN" sz="3200" b="1" i="1" dirty="0">
              <a:solidFill>
                <a:schemeClr val="tx2"/>
              </a:solidFill>
            </a:endParaRPr>
          </a:p>
          <a:p>
            <a:pPr algn="just" eaLnBrk="1" hangingPunct="1">
              <a:lnSpc>
                <a:spcPct val="95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3200" b="1" dirty="0">
                <a:solidFill>
                  <a:schemeClr val="tx2"/>
                </a:solidFill>
              </a:rPr>
              <a:t>                       Then </a:t>
            </a:r>
            <a:r>
              <a:rPr lang="en-US" altLang="zh-CN" sz="3200" b="1" i="1" dirty="0">
                <a:solidFill>
                  <a:schemeClr val="tx2"/>
                </a:solidFill>
              </a:rPr>
              <a:t>C[</a:t>
            </a:r>
            <a:r>
              <a:rPr lang="en-US" altLang="zh-CN" sz="3200" b="1" i="1" dirty="0" err="1">
                <a:solidFill>
                  <a:schemeClr val="tx2"/>
                </a:solidFill>
              </a:rPr>
              <a:t>i,j</a:t>
            </a:r>
            <a:r>
              <a:rPr lang="en-US" altLang="zh-CN" sz="3200" b="1" i="1" dirty="0">
                <a:solidFill>
                  <a:schemeClr val="tx2"/>
                </a:solidFill>
              </a:rPr>
              <a:t>]</a:t>
            </a:r>
            <a:r>
              <a:rPr lang="en-US" altLang="zh-CN" sz="3200" b="1" dirty="0">
                <a:solidFill>
                  <a:schemeClr val="tx2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</a:t>
            </a:r>
            <a:r>
              <a:rPr lang="en-US" altLang="zh-CN" sz="3200" b="1" i="1" dirty="0">
                <a:solidFill>
                  <a:schemeClr val="tx2"/>
                </a:solidFill>
              </a:rPr>
              <a:t>C[i-1,j]</a:t>
            </a:r>
            <a:r>
              <a:rPr lang="en-US" altLang="zh-CN" sz="3200" b="1" dirty="0">
                <a:solidFill>
                  <a:schemeClr val="tx2"/>
                </a:solidFill>
              </a:rPr>
              <a:t>; </a:t>
            </a:r>
            <a:r>
              <a:rPr lang="en-US" altLang="zh-CN" sz="3200" b="1" i="1" dirty="0">
                <a:solidFill>
                  <a:schemeClr val="tx2"/>
                </a:solidFill>
              </a:rPr>
              <a:t>B[</a:t>
            </a:r>
            <a:r>
              <a:rPr lang="en-US" altLang="zh-CN" sz="3200" b="1" i="1" dirty="0" err="1">
                <a:solidFill>
                  <a:schemeClr val="tx2"/>
                </a:solidFill>
              </a:rPr>
              <a:t>i,j</a:t>
            </a:r>
            <a:r>
              <a:rPr lang="en-US" altLang="zh-CN" sz="3200" b="1" i="1" dirty="0">
                <a:solidFill>
                  <a:schemeClr val="tx2"/>
                </a:solidFill>
              </a:rPr>
              <a:t>]</a:t>
            </a:r>
            <a:r>
              <a:rPr lang="en-US" altLang="zh-CN" sz="3200" b="1" dirty="0">
                <a:solidFill>
                  <a:schemeClr val="tx2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</a:t>
            </a:r>
            <a:r>
              <a:rPr lang="en-US" altLang="zh-CN" sz="3200" b="1" dirty="0">
                <a:solidFill>
                  <a:schemeClr val="tx2"/>
                </a:solidFill>
              </a:rPr>
              <a:t>“↑”;</a:t>
            </a:r>
            <a:endParaRPr lang="en-US" altLang="zh-CN" sz="3200" b="1" dirty="0">
              <a:solidFill>
                <a:schemeClr val="tx2"/>
              </a:solidFill>
            </a:endParaRPr>
          </a:p>
          <a:p>
            <a:pPr algn="just" eaLnBrk="1" hangingPunct="1">
              <a:lnSpc>
                <a:spcPct val="95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3200" b="1" dirty="0">
                <a:solidFill>
                  <a:schemeClr val="tx2"/>
                </a:solidFill>
              </a:rPr>
              <a:t>                       Else </a:t>
            </a:r>
            <a:r>
              <a:rPr lang="en-US" altLang="zh-CN" sz="3200" b="1" i="1" dirty="0">
                <a:solidFill>
                  <a:schemeClr val="tx2"/>
                </a:solidFill>
              </a:rPr>
              <a:t>C[</a:t>
            </a:r>
            <a:r>
              <a:rPr lang="en-US" altLang="zh-CN" sz="3200" b="1" i="1" dirty="0" err="1">
                <a:solidFill>
                  <a:schemeClr val="tx2"/>
                </a:solidFill>
              </a:rPr>
              <a:t>i,j</a:t>
            </a:r>
            <a:r>
              <a:rPr lang="en-US" altLang="zh-CN" sz="3200" b="1" i="1" dirty="0">
                <a:solidFill>
                  <a:schemeClr val="tx2"/>
                </a:solidFill>
              </a:rPr>
              <a:t>]</a:t>
            </a:r>
            <a:r>
              <a:rPr lang="en-US" altLang="zh-CN" sz="3200" b="1" dirty="0">
                <a:solidFill>
                  <a:schemeClr val="tx2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</a:t>
            </a:r>
            <a:r>
              <a:rPr lang="en-US" altLang="zh-CN" sz="3200" b="1" i="1" dirty="0">
                <a:solidFill>
                  <a:schemeClr val="tx2"/>
                </a:solidFill>
              </a:rPr>
              <a:t>C[i,j-1]</a:t>
            </a:r>
            <a:r>
              <a:rPr lang="en-US" altLang="zh-CN" sz="3200" b="1" dirty="0">
                <a:solidFill>
                  <a:schemeClr val="tx2"/>
                </a:solidFill>
              </a:rPr>
              <a:t>; </a:t>
            </a:r>
            <a:r>
              <a:rPr lang="en-US" altLang="zh-CN" sz="3200" b="1" i="1" dirty="0">
                <a:solidFill>
                  <a:schemeClr val="tx2"/>
                </a:solidFill>
              </a:rPr>
              <a:t>B[</a:t>
            </a:r>
            <a:r>
              <a:rPr lang="en-US" altLang="zh-CN" sz="3200" b="1" i="1" dirty="0" err="1">
                <a:solidFill>
                  <a:schemeClr val="tx2"/>
                </a:solidFill>
              </a:rPr>
              <a:t>i,j</a:t>
            </a:r>
            <a:r>
              <a:rPr lang="en-US" altLang="zh-CN" sz="3200" b="1" i="1" dirty="0">
                <a:solidFill>
                  <a:schemeClr val="tx2"/>
                </a:solidFill>
              </a:rPr>
              <a:t>]</a:t>
            </a:r>
            <a:r>
              <a:rPr lang="en-US" altLang="zh-CN" sz="3200" b="1" dirty="0">
                <a:solidFill>
                  <a:schemeClr val="tx2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</a:t>
            </a:r>
            <a:r>
              <a:rPr lang="en-US" altLang="zh-CN" sz="3200" b="1" dirty="0">
                <a:solidFill>
                  <a:schemeClr val="tx2"/>
                </a:solidFill>
              </a:rPr>
              <a:t>“←”; </a:t>
            </a:r>
            <a:endParaRPr lang="en-US" altLang="zh-CN" sz="3200" b="1" dirty="0">
              <a:solidFill>
                <a:schemeClr val="tx2"/>
              </a:solidFill>
            </a:endParaRPr>
          </a:p>
          <a:p>
            <a:pPr eaLnBrk="1" hangingPunct="1">
              <a:lnSpc>
                <a:spcPct val="95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3200" b="1" dirty="0">
                <a:solidFill>
                  <a:schemeClr val="tx2"/>
                </a:solidFill>
                <a:latin typeface="宋体" panose="02010600030101010101" pitchFamily="2" charset="-122"/>
              </a:rPr>
              <a:t>   Return </a:t>
            </a:r>
            <a:r>
              <a:rPr lang="en-US" altLang="zh-CN" sz="3200" b="1" i="1" dirty="0">
                <a:solidFill>
                  <a:schemeClr val="tx2"/>
                </a:solidFill>
                <a:latin typeface="宋体" panose="02010600030101010101" pitchFamily="2" charset="-122"/>
              </a:rPr>
              <a:t>C</a:t>
            </a:r>
            <a:r>
              <a:rPr lang="en-US" altLang="zh-CN" sz="3200" b="1" dirty="0">
                <a:solidFill>
                  <a:schemeClr val="tx2"/>
                </a:solidFill>
                <a:latin typeface="宋体" panose="02010600030101010101" pitchFamily="2" charset="-122"/>
              </a:rPr>
              <a:t> and </a:t>
            </a:r>
            <a:r>
              <a:rPr lang="en-US" altLang="zh-CN" sz="3200" b="1" i="1" dirty="0">
                <a:solidFill>
                  <a:schemeClr val="tx2"/>
                </a:solidFill>
                <a:latin typeface="宋体" panose="02010600030101010101" pitchFamily="2" charset="-122"/>
              </a:rPr>
              <a:t>B</a:t>
            </a:r>
            <a:r>
              <a:rPr lang="en-US" altLang="zh-CN" sz="3200" b="1" dirty="0">
                <a:solidFill>
                  <a:schemeClr val="tx2"/>
                </a:solidFill>
                <a:latin typeface="宋体" panose="02010600030101010101" pitchFamily="2" charset="-122"/>
              </a:rPr>
              <a:t>.</a:t>
            </a:r>
            <a:r>
              <a:rPr lang="en-US" altLang="zh-CN" sz="3200" b="1" dirty="0">
                <a:solidFill>
                  <a:schemeClr val="tx2"/>
                </a:solidFill>
              </a:rPr>
              <a:t> </a:t>
            </a:r>
            <a:endParaRPr lang="zh-CN" altLang="en-US" sz="3200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0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5567" y="2060576"/>
            <a:ext cx="7861300" cy="2930525"/>
          </a:xfrm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just" eaLnBrk="1" hangingPunct="1">
              <a:defRPr/>
            </a:pPr>
            <a:r>
              <a:rPr lang="zh-CN" altLang="en-US" sz="3600" b="1" dirty="0">
                <a:latin typeface="Times New Roman" panose="02020603050405020304" charset="0"/>
                <a:cs typeface="Times New Roman" panose="02020603050405020304" charset="0"/>
              </a:rPr>
              <a:t>基本思想</a:t>
            </a:r>
            <a:endParaRPr lang="zh-CN" altLang="en-US" sz="3600" b="1" dirty="0">
              <a:latin typeface="Times New Roman" panose="02020603050405020304" charset="0"/>
              <a:cs typeface="Times New Roman" panose="02020603050405020304" charset="0"/>
            </a:endParaRPr>
          </a:p>
          <a:p>
            <a:pPr lvl="1" eaLnBrk="1" hangingPunct="1">
              <a:defRPr/>
            </a:pPr>
            <a:r>
              <a:rPr lang="zh-CN" altLang="en-US" sz="3200" b="1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从</a:t>
            </a:r>
            <a:r>
              <a:rPr lang="en-US" altLang="zh-CN" sz="3200" b="1" i="1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B[m, n]</a:t>
            </a:r>
            <a:r>
              <a:rPr lang="zh-CN" altLang="en-US" sz="3200" b="1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开始按指针搜索</a:t>
            </a:r>
            <a:endParaRPr lang="zh-CN" altLang="en-US" sz="3200" b="1" dirty="0">
              <a:solidFill>
                <a:srgbClr val="0000CC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lvl="1" eaLnBrk="1" hangingPunct="1">
              <a:defRPr/>
            </a:pPr>
            <a:r>
              <a:rPr lang="zh-CN" altLang="en-US" sz="3200" b="1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若</a:t>
            </a:r>
            <a:r>
              <a:rPr lang="en-US" altLang="zh-CN" sz="3200" b="1" i="1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B[</a:t>
            </a:r>
            <a:r>
              <a:rPr lang="en-US" altLang="zh-CN" sz="3200" b="1" i="1" dirty="0" err="1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lang="en-US" altLang="zh-CN" sz="3200" b="1" i="1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, j]=</a:t>
            </a:r>
            <a:r>
              <a:rPr lang="en-US" altLang="zh-CN" sz="3200" b="1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“↖”，</a:t>
            </a:r>
            <a:r>
              <a:rPr lang="zh-CN" altLang="en-US" sz="3200" b="1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则</a:t>
            </a:r>
            <a:r>
              <a:rPr lang="en-US" altLang="zh-CN" sz="3200" b="1" i="1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x</a:t>
            </a:r>
            <a:r>
              <a:rPr lang="en-US" altLang="zh-CN" sz="3200" b="1" i="1" baseline="-30000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lang="en-US" altLang="zh-CN" sz="3200" b="1" i="1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=</a:t>
            </a:r>
            <a:r>
              <a:rPr lang="en-US" altLang="zh-CN" sz="3200" b="1" i="1" dirty="0" err="1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y</a:t>
            </a:r>
            <a:r>
              <a:rPr lang="en-US" altLang="zh-CN" sz="3200" b="1" i="1" baseline="-30000" dirty="0" err="1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j</a:t>
            </a:r>
            <a:r>
              <a:rPr lang="zh-CN" altLang="en-US" sz="3200" b="1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是</a:t>
            </a:r>
            <a:r>
              <a:rPr lang="en-US" altLang="zh-CN" sz="3200" b="1" i="1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LCS</a:t>
            </a:r>
            <a:r>
              <a:rPr lang="zh-CN" altLang="en-US" sz="3200" b="1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的一个元素</a:t>
            </a:r>
            <a:endParaRPr lang="zh-CN" altLang="en-US" sz="3200" b="1" dirty="0">
              <a:solidFill>
                <a:srgbClr val="0000CC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lvl="1" eaLnBrk="1" hangingPunct="1">
              <a:defRPr/>
            </a:pPr>
            <a:r>
              <a:rPr lang="zh-CN" altLang="en-US" sz="3200" b="1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如此找到的“</a:t>
            </a:r>
            <a:r>
              <a:rPr lang="en-US" altLang="zh-CN" sz="3200" b="1" i="1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LCS</a:t>
            </a:r>
            <a:r>
              <a:rPr lang="en-US" altLang="zh-CN" sz="3200" b="1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”</a:t>
            </a:r>
            <a:r>
              <a:rPr lang="zh-CN" altLang="en-US" sz="3200" b="1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是</a:t>
            </a:r>
            <a:r>
              <a:rPr lang="en-US" altLang="zh-CN" sz="3200" b="1" i="1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X</a:t>
            </a:r>
            <a:r>
              <a:rPr lang="zh-CN" altLang="en-US" sz="3200" b="1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与</a:t>
            </a:r>
            <a:r>
              <a:rPr lang="en-US" altLang="zh-CN" sz="3200" b="1" i="1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Y</a:t>
            </a:r>
            <a:r>
              <a:rPr lang="zh-CN" altLang="en-US" sz="3200" b="1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的</a:t>
            </a:r>
            <a:r>
              <a:rPr lang="en-US" altLang="zh-CN" sz="3200" b="1" i="1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LCS</a:t>
            </a:r>
            <a:endParaRPr lang="zh-CN" altLang="en-US" sz="3200" b="1" i="1" dirty="0">
              <a:solidFill>
                <a:srgbClr val="0000CC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83012" name="Rectangle 4"/>
          <p:cNvSpPr>
            <a:spLocks noChangeArrowheads="1"/>
          </p:cNvSpPr>
          <p:nvPr/>
        </p:nvSpPr>
        <p:spPr bwMode="auto">
          <a:xfrm>
            <a:off x="2971800" y="441526"/>
            <a:ext cx="3124200" cy="633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defRPr/>
            </a:pPr>
            <a:r>
              <a:rPr lang="zh-CN" altLang="en-US" b="1" dirty="0">
                <a:solidFill>
                  <a:srgbClr val="1F497D">
                    <a:lumMod val="60000"/>
                    <a:lumOff val="40000"/>
                  </a:srgb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构造优化解</a:t>
            </a:r>
            <a:endParaRPr lang="zh-CN" altLang="en-US" b="1" dirty="0">
              <a:solidFill>
                <a:srgbClr val="1F497D">
                  <a:lumMod val="60000"/>
                  <a:lumOff val="40000"/>
                </a:srgb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698" name="Rectangle 2"/>
          <p:cNvSpPr>
            <a:spLocks noChangeArrowheads="1"/>
          </p:cNvSpPr>
          <p:nvPr/>
        </p:nvSpPr>
        <p:spPr bwMode="auto">
          <a:xfrm>
            <a:off x="1295400" y="228600"/>
            <a:ext cx="6849533" cy="59880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3200" b="1" dirty="0">
                <a:solidFill>
                  <a:schemeClr val="tx2"/>
                </a:solidFill>
                <a:ea typeface="+mn-ea"/>
                <a:cs typeface="Times New Roman" panose="02020603050405020304" charset="0"/>
              </a:rPr>
              <a:t>Print-LCS(</a:t>
            </a:r>
            <a:r>
              <a:rPr lang="en-US" altLang="zh-CN" sz="3200" b="1" i="1" dirty="0">
                <a:solidFill>
                  <a:schemeClr val="tx2"/>
                </a:solidFill>
                <a:ea typeface="+mn-ea"/>
                <a:cs typeface="Times New Roman" panose="02020603050405020304" charset="0"/>
              </a:rPr>
              <a:t>B, X, </a:t>
            </a:r>
            <a:r>
              <a:rPr lang="en-US" altLang="zh-CN" sz="3200" b="1" i="1" dirty="0" err="1">
                <a:solidFill>
                  <a:schemeClr val="tx2"/>
                </a:solidFill>
                <a:ea typeface="+mn-ea"/>
                <a:cs typeface="Times New Roman" panose="02020603050405020304" charset="0"/>
              </a:rPr>
              <a:t>i</a:t>
            </a:r>
            <a:r>
              <a:rPr lang="en-US" altLang="zh-CN" sz="3200" b="1" i="1" dirty="0">
                <a:solidFill>
                  <a:schemeClr val="tx2"/>
                </a:solidFill>
                <a:ea typeface="+mn-ea"/>
                <a:cs typeface="Times New Roman" panose="02020603050405020304" charset="0"/>
              </a:rPr>
              <a:t>, j</a:t>
            </a:r>
            <a:r>
              <a:rPr lang="en-US" altLang="zh-CN" sz="3200" b="1" dirty="0">
                <a:solidFill>
                  <a:schemeClr val="tx2"/>
                </a:solidFill>
                <a:ea typeface="+mn-ea"/>
                <a:cs typeface="Times New Roman" panose="02020603050405020304" charset="0"/>
              </a:rPr>
              <a:t>)</a:t>
            </a:r>
            <a:endParaRPr lang="en-US" altLang="zh-CN" sz="3200" b="1" dirty="0">
              <a:solidFill>
                <a:schemeClr val="tx2"/>
              </a:solidFill>
              <a:ea typeface="+mn-ea"/>
              <a:cs typeface="Times New Roman" panose="02020603050405020304" charset="0"/>
            </a:endParaRPr>
          </a:p>
          <a:p>
            <a:pPr algn="just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3200" b="1" dirty="0">
                <a:solidFill>
                  <a:schemeClr val="tx2"/>
                </a:solidFill>
                <a:ea typeface="+mn-ea"/>
                <a:cs typeface="Times New Roman" panose="02020603050405020304" charset="0"/>
              </a:rPr>
              <a:t>IF  </a:t>
            </a:r>
            <a:r>
              <a:rPr lang="en-US" altLang="zh-CN" sz="3200" b="1" i="1" dirty="0" err="1">
                <a:solidFill>
                  <a:schemeClr val="tx2"/>
                </a:solidFill>
                <a:ea typeface="+mn-ea"/>
                <a:cs typeface="Times New Roman" panose="02020603050405020304" charset="0"/>
              </a:rPr>
              <a:t>i</a:t>
            </a:r>
            <a:r>
              <a:rPr lang="en-US" altLang="zh-CN" sz="3200" b="1" i="1" dirty="0">
                <a:solidFill>
                  <a:schemeClr val="tx2"/>
                </a:solidFill>
                <a:ea typeface="+mn-ea"/>
                <a:cs typeface="Times New Roman" panose="02020603050405020304" charset="0"/>
              </a:rPr>
              <a:t>=0</a:t>
            </a:r>
            <a:r>
              <a:rPr lang="en-US" altLang="zh-CN" sz="3200" b="1" dirty="0">
                <a:solidFill>
                  <a:schemeClr val="tx2"/>
                </a:solidFill>
                <a:ea typeface="+mn-ea"/>
                <a:cs typeface="Times New Roman" panose="02020603050405020304" charset="0"/>
              </a:rPr>
              <a:t>  or  </a:t>
            </a:r>
            <a:r>
              <a:rPr lang="en-US" altLang="zh-CN" sz="3200" b="1" i="1" dirty="0">
                <a:solidFill>
                  <a:schemeClr val="tx2"/>
                </a:solidFill>
                <a:ea typeface="+mn-ea"/>
                <a:cs typeface="Times New Roman" panose="02020603050405020304" charset="0"/>
              </a:rPr>
              <a:t>j=0</a:t>
            </a:r>
            <a:r>
              <a:rPr lang="en-US" altLang="zh-CN" sz="3200" b="1" dirty="0">
                <a:solidFill>
                  <a:schemeClr val="tx2"/>
                </a:solidFill>
                <a:ea typeface="+mn-ea"/>
                <a:cs typeface="Times New Roman" panose="02020603050405020304" charset="0"/>
              </a:rPr>
              <a:t>  THEN  Return;</a:t>
            </a:r>
            <a:endParaRPr lang="en-US" altLang="zh-CN" sz="3200" b="1" dirty="0">
              <a:solidFill>
                <a:schemeClr val="tx2"/>
              </a:solidFill>
              <a:ea typeface="+mn-ea"/>
              <a:cs typeface="Times New Roman" panose="02020603050405020304" charset="0"/>
            </a:endParaRPr>
          </a:p>
          <a:p>
            <a:pPr algn="just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3200" b="1" dirty="0">
                <a:solidFill>
                  <a:schemeClr val="tx2"/>
                </a:solidFill>
                <a:ea typeface="+mn-ea"/>
                <a:cs typeface="Times New Roman" panose="02020603050405020304" charset="0"/>
              </a:rPr>
              <a:t>IF  </a:t>
            </a:r>
            <a:r>
              <a:rPr lang="en-US" altLang="zh-CN" sz="3200" b="1" i="1" dirty="0">
                <a:solidFill>
                  <a:schemeClr val="tx2"/>
                </a:solidFill>
                <a:ea typeface="+mn-ea"/>
                <a:cs typeface="Times New Roman" panose="02020603050405020304" charset="0"/>
              </a:rPr>
              <a:t>B[</a:t>
            </a:r>
            <a:r>
              <a:rPr lang="en-US" altLang="zh-CN" sz="3200" b="1" i="1" dirty="0" err="1">
                <a:solidFill>
                  <a:schemeClr val="tx2"/>
                </a:solidFill>
                <a:ea typeface="+mn-ea"/>
                <a:cs typeface="Times New Roman" panose="02020603050405020304" charset="0"/>
              </a:rPr>
              <a:t>i</a:t>
            </a:r>
            <a:r>
              <a:rPr lang="en-US" altLang="zh-CN" sz="3200" b="1" i="1" dirty="0">
                <a:solidFill>
                  <a:schemeClr val="tx2"/>
                </a:solidFill>
                <a:ea typeface="+mn-ea"/>
                <a:cs typeface="Times New Roman" panose="02020603050405020304" charset="0"/>
              </a:rPr>
              <a:t>, j]</a:t>
            </a:r>
            <a:r>
              <a:rPr lang="en-US" altLang="zh-CN" sz="3200" b="1" dirty="0">
                <a:solidFill>
                  <a:schemeClr val="tx2"/>
                </a:solidFill>
                <a:ea typeface="+mn-ea"/>
                <a:cs typeface="Times New Roman" panose="02020603050405020304" charset="0"/>
              </a:rPr>
              <a:t>=“↖”  </a:t>
            </a:r>
            <a:endParaRPr lang="en-US" altLang="zh-CN" sz="3200" b="1" dirty="0">
              <a:solidFill>
                <a:schemeClr val="tx2"/>
              </a:solidFill>
              <a:ea typeface="+mn-ea"/>
              <a:cs typeface="Times New Roman" panose="02020603050405020304" charset="0"/>
            </a:endParaRPr>
          </a:p>
          <a:p>
            <a:pPr algn="just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3200" b="1" dirty="0">
                <a:solidFill>
                  <a:schemeClr val="tx2"/>
                </a:solidFill>
                <a:ea typeface="+mn-ea"/>
                <a:cs typeface="Times New Roman" panose="02020603050405020304" charset="0"/>
              </a:rPr>
              <a:t>THEN  Print-LCS(</a:t>
            </a:r>
            <a:r>
              <a:rPr lang="en-US" altLang="zh-CN" sz="3200" b="1" i="1" dirty="0">
                <a:solidFill>
                  <a:schemeClr val="tx2"/>
                </a:solidFill>
                <a:ea typeface="+mn-ea"/>
                <a:cs typeface="Times New Roman" panose="02020603050405020304" charset="0"/>
              </a:rPr>
              <a:t>B, X, i-1, j-1</a:t>
            </a:r>
            <a:r>
              <a:rPr lang="en-US" altLang="zh-CN" sz="3200" b="1" dirty="0">
                <a:solidFill>
                  <a:schemeClr val="tx2"/>
                </a:solidFill>
                <a:ea typeface="+mn-ea"/>
                <a:cs typeface="Times New Roman" panose="02020603050405020304" charset="0"/>
              </a:rPr>
              <a:t>);  Print </a:t>
            </a:r>
            <a:r>
              <a:rPr lang="en-US" altLang="zh-CN" sz="3200" b="1" i="1" dirty="0">
                <a:solidFill>
                  <a:schemeClr val="tx2"/>
                </a:solidFill>
                <a:ea typeface="+mn-ea"/>
                <a:cs typeface="Times New Roman" panose="02020603050405020304" charset="0"/>
              </a:rPr>
              <a:t>x</a:t>
            </a:r>
            <a:r>
              <a:rPr lang="en-US" altLang="zh-CN" sz="3200" b="1" i="1" baseline="-30000" dirty="0">
                <a:solidFill>
                  <a:schemeClr val="tx2"/>
                </a:solidFill>
                <a:ea typeface="+mn-ea"/>
                <a:cs typeface="Times New Roman" panose="02020603050405020304" charset="0"/>
              </a:rPr>
              <a:t>i</a:t>
            </a:r>
            <a:r>
              <a:rPr lang="en-US" altLang="zh-CN" sz="3200" b="1" dirty="0">
                <a:solidFill>
                  <a:schemeClr val="tx2"/>
                </a:solidFill>
                <a:ea typeface="+mn-ea"/>
                <a:cs typeface="Times New Roman" panose="02020603050405020304" charset="0"/>
              </a:rPr>
              <a:t>; </a:t>
            </a:r>
            <a:endParaRPr lang="en-US" altLang="zh-CN" sz="3200" b="1" dirty="0">
              <a:solidFill>
                <a:schemeClr val="tx2"/>
              </a:solidFill>
              <a:ea typeface="+mn-ea"/>
              <a:cs typeface="Times New Roman" panose="02020603050405020304" charset="0"/>
            </a:endParaRPr>
          </a:p>
          <a:p>
            <a:pPr algn="just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3200" b="1" dirty="0">
                <a:solidFill>
                  <a:schemeClr val="tx2"/>
                </a:solidFill>
                <a:ea typeface="+mn-ea"/>
                <a:cs typeface="Times New Roman" panose="02020603050405020304" charset="0"/>
              </a:rPr>
              <a:t>ELSE   If   </a:t>
            </a:r>
            <a:r>
              <a:rPr lang="en-US" altLang="zh-CN" sz="3200" b="1" i="1" dirty="0">
                <a:solidFill>
                  <a:schemeClr val="tx2"/>
                </a:solidFill>
                <a:ea typeface="+mn-ea"/>
                <a:cs typeface="Times New Roman" panose="02020603050405020304" charset="0"/>
              </a:rPr>
              <a:t>B[</a:t>
            </a:r>
            <a:r>
              <a:rPr lang="en-US" altLang="zh-CN" sz="3200" b="1" i="1" dirty="0" err="1">
                <a:solidFill>
                  <a:schemeClr val="tx2"/>
                </a:solidFill>
                <a:ea typeface="+mn-ea"/>
                <a:cs typeface="Times New Roman" panose="02020603050405020304" charset="0"/>
              </a:rPr>
              <a:t>i</a:t>
            </a:r>
            <a:r>
              <a:rPr lang="en-US" altLang="zh-CN" sz="3200" b="1" i="1" dirty="0">
                <a:solidFill>
                  <a:schemeClr val="tx2"/>
                </a:solidFill>
                <a:ea typeface="+mn-ea"/>
                <a:cs typeface="Times New Roman" panose="02020603050405020304" charset="0"/>
              </a:rPr>
              <a:t>, j]</a:t>
            </a:r>
            <a:r>
              <a:rPr lang="en-US" altLang="zh-CN" sz="3200" b="1" dirty="0">
                <a:solidFill>
                  <a:schemeClr val="tx2"/>
                </a:solidFill>
                <a:ea typeface="+mn-ea"/>
                <a:cs typeface="Times New Roman" panose="02020603050405020304" charset="0"/>
              </a:rPr>
              <a:t>=“↑”  </a:t>
            </a:r>
            <a:endParaRPr lang="en-US" altLang="zh-CN" sz="3200" b="1" dirty="0">
              <a:solidFill>
                <a:schemeClr val="tx2"/>
              </a:solidFill>
              <a:ea typeface="+mn-ea"/>
              <a:cs typeface="Times New Roman" panose="02020603050405020304" charset="0"/>
            </a:endParaRPr>
          </a:p>
          <a:p>
            <a:pPr algn="just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3200" b="1" dirty="0">
                <a:solidFill>
                  <a:schemeClr val="tx2"/>
                </a:solidFill>
                <a:ea typeface="+mn-ea"/>
                <a:cs typeface="Times New Roman" panose="02020603050405020304" charset="0"/>
              </a:rPr>
              <a:t>             THEN   Print-LCS(</a:t>
            </a:r>
            <a:r>
              <a:rPr lang="en-US" altLang="zh-CN" sz="3200" b="1" i="1" dirty="0">
                <a:solidFill>
                  <a:schemeClr val="tx2"/>
                </a:solidFill>
                <a:ea typeface="+mn-ea"/>
                <a:cs typeface="Times New Roman" panose="02020603050405020304" charset="0"/>
              </a:rPr>
              <a:t>B, X, i-1, j</a:t>
            </a:r>
            <a:r>
              <a:rPr lang="en-US" altLang="zh-CN" sz="3200" b="1" dirty="0">
                <a:solidFill>
                  <a:schemeClr val="tx2"/>
                </a:solidFill>
                <a:ea typeface="+mn-ea"/>
                <a:cs typeface="Times New Roman" panose="02020603050405020304" charset="0"/>
              </a:rPr>
              <a:t>);</a:t>
            </a:r>
            <a:endParaRPr lang="en-US" altLang="zh-CN" sz="3200" b="1" dirty="0">
              <a:solidFill>
                <a:schemeClr val="tx2"/>
              </a:solidFill>
              <a:ea typeface="+mn-ea"/>
              <a:cs typeface="Times New Roman" panose="02020603050405020304" charset="0"/>
            </a:endParaRPr>
          </a:p>
          <a:p>
            <a:pPr algn="just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3200" b="1" dirty="0">
                <a:solidFill>
                  <a:schemeClr val="tx2"/>
                </a:solidFill>
                <a:ea typeface="+mn-ea"/>
                <a:cs typeface="Times New Roman" panose="02020603050405020304" charset="0"/>
              </a:rPr>
              <a:t>             ELSE   Print-LCS(</a:t>
            </a:r>
            <a:r>
              <a:rPr lang="en-US" altLang="zh-CN" sz="3200" b="1" i="1" dirty="0">
                <a:solidFill>
                  <a:schemeClr val="tx2"/>
                </a:solidFill>
                <a:ea typeface="+mn-ea"/>
                <a:cs typeface="Times New Roman" panose="02020603050405020304" charset="0"/>
              </a:rPr>
              <a:t>B, X, </a:t>
            </a:r>
            <a:r>
              <a:rPr lang="en-US" altLang="zh-CN" sz="3200" b="1" i="1" dirty="0" err="1">
                <a:solidFill>
                  <a:schemeClr val="tx2"/>
                </a:solidFill>
                <a:ea typeface="+mn-ea"/>
                <a:cs typeface="Times New Roman" panose="02020603050405020304" charset="0"/>
              </a:rPr>
              <a:t>i</a:t>
            </a:r>
            <a:r>
              <a:rPr lang="en-US" altLang="zh-CN" sz="3200" b="1" i="1" dirty="0">
                <a:solidFill>
                  <a:schemeClr val="tx2"/>
                </a:solidFill>
                <a:ea typeface="+mn-ea"/>
                <a:cs typeface="Times New Roman" panose="02020603050405020304" charset="0"/>
              </a:rPr>
              <a:t>, j-1</a:t>
            </a:r>
            <a:r>
              <a:rPr lang="en-US" altLang="zh-CN" sz="3200" b="1" dirty="0">
                <a:solidFill>
                  <a:schemeClr val="tx2"/>
                </a:solidFill>
                <a:ea typeface="+mn-ea"/>
                <a:cs typeface="Times New Roman" panose="02020603050405020304" charset="0"/>
              </a:rPr>
              <a:t>).</a:t>
            </a:r>
            <a:endParaRPr lang="en-US" altLang="zh-CN" sz="3200" b="1" dirty="0">
              <a:solidFill>
                <a:schemeClr val="tx2"/>
              </a:solidFill>
              <a:ea typeface="+mn-ea"/>
              <a:cs typeface="Times New Roman" panose="02020603050405020304" charset="0"/>
            </a:endParaRPr>
          </a:p>
          <a:p>
            <a:pPr algn="just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endParaRPr lang="en-US" altLang="zh-CN" sz="3200" b="1" dirty="0">
              <a:solidFill>
                <a:schemeClr val="tx2"/>
              </a:solidFill>
              <a:ea typeface="+mn-ea"/>
              <a:cs typeface="Times New Roman" panose="02020603050405020304" charset="0"/>
            </a:endParaRP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3200" b="1" dirty="0">
                <a:solidFill>
                  <a:srgbClr val="FF3300"/>
                </a:solidFill>
                <a:ea typeface="+mn-ea"/>
                <a:cs typeface="Times New Roman" panose="02020603050405020304" charset="0"/>
              </a:rPr>
              <a:t>Print-LCS(B, X, length(X), length(Y))</a:t>
            </a:r>
            <a:endParaRPr lang="en-US" altLang="zh-CN" sz="3200" b="1" dirty="0">
              <a:solidFill>
                <a:srgbClr val="FF3300"/>
              </a:solidFill>
              <a:ea typeface="+mn-ea"/>
              <a:cs typeface="Times New Roman" panose="02020603050405020304" charset="0"/>
            </a:endParaRP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zh-CN" altLang="en-US" sz="3200" b="1" dirty="0">
                <a:solidFill>
                  <a:srgbClr val="FF3300"/>
                </a:solidFill>
                <a:ea typeface="+mn-ea"/>
                <a:cs typeface="Times New Roman" panose="02020603050405020304" charset="0"/>
              </a:rPr>
              <a:t>可打印出</a:t>
            </a:r>
            <a:r>
              <a:rPr lang="en-US" altLang="zh-CN" sz="3200" b="1" i="1" dirty="0">
                <a:solidFill>
                  <a:srgbClr val="FF3300"/>
                </a:solidFill>
                <a:ea typeface="+mn-ea"/>
                <a:cs typeface="Times New Roman" panose="02020603050405020304" charset="0"/>
              </a:rPr>
              <a:t>X</a:t>
            </a:r>
            <a:r>
              <a:rPr lang="zh-CN" altLang="en-US" sz="3200" b="1" dirty="0">
                <a:solidFill>
                  <a:srgbClr val="FF3300"/>
                </a:solidFill>
                <a:ea typeface="+mn-ea"/>
                <a:cs typeface="Times New Roman" panose="02020603050405020304" charset="0"/>
              </a:rPr>
              <a:t>与</a:t>
            </a:r>
            <a:r>
              <a:rPr lang="en-US" altLang="zh-CN" sz="3200" b="1" i="1" dirty="0">
                <a:solidFill>
                  <a:srgbClr val="FF3300"/>
                </a:solidFill>
                <a:ea typeface="+mn-ea"/>
                <a:cs typeface="Times New Roman" panose="02020603050405020304" charset="0"/>
              </a:rPr>
              <a:t>Y</a:t>
            </a:r>
            <a:r>
              <a:rPr lang="zh-CN" altLang="en-US" sz="3200" b="1" dirty="0">
                <a:solidFill>
                  <a:srgbClr val="FF3300"/>
                </a:solidFill>
                <a:ea typeface="+mn-ea"/>
                <a:cs typeface="Times New Roman" panose="02020603050405020304" charset="0"/>
              </a:rPr>
              <a:t>的</a:t>
            </a:r>
            <a:r>
              <a:rPr lang="en-US" altLang="zh-CN" sz="3200" b="1" i="1" dirty="0">
                <a:solidFill>
                  <a:srgbClr val="FF3300"/>
                </a:solidFill>
                <a:ea typeface="+mn-ea"/>
                <a:cs typeface="Times New Roman" panose="02020603050405020304" charset="0"/>
              </a:rPr>
              <a:t>LCS</a:t>
            </a:r>
            <a:r>
              <a:rPr lang="en-US" altLang="zh-CN" sz="3200" b="1" dirty="0">
                <a:solidFill>
                  <a:srgbClr val="FF3300"/>
                </a:solidFill>
                <a:ea typeface="+mn-ea"/>
                <a:cs typeface="Times New Roman" panose="02020603050405020304" charset="0"/>
              </a:rPr>
              <a:t>。</a:t>
            </a:r>
            <a:r>
              <a:rPr lang="en-US" altLang="zh-CN" sz="3200" dirty="0">
                <a:ea typeface="+mn-ea"/>
                <a:cs typeface="Times New Roman" panose="02020603050405020304" charset="0"/>
              </a:rPr>
              <a:t> </a:t>
            </a:r>
            <a:endParaRPr lang="zh-CN" altLang="en-US" sz="3200" dirty="0">
              <a:ea typeface="+mn-ea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6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696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696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6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696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696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/>
          <p:nvPr/>
        </p:nvGraphicFramePr>
        <p:xfrm>
          <a:off x="821055" y="330835"/>
          <a:ext cx="7501890" cy="61963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0" name="" r:id="rId1" imgW="7496175" imgH="6191250" progId="Paint.Picture">
                  <p:embed/>
                </p:oleObj>
              </mc:Choice>
              <mc:Fallback>
                <p:oleObj name="" r:id="rId1" imgW="7496175" imgH="6191250" progId="Paint.Picture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21055" y="330835"/>
                        <a:ext cx="7501890" cy="61963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/>
          <p:nvPr/>
        </p:nvGraphicFramePr>
        <p:xfrm>
          <a:off x="854075" y="402590"/>
          <a:ext cx="7435850" cy="60528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0" name="" r:id="rId1" imgW="7429500" imgH="6048375" progId="Paint.Picture">
                  <p:embed/>
                </p:oleObj>
              </mc:Choice>
              <mc:Fallback>
                <p:oleObj name="" r:id="rId1" imgW="7429500" imgH="6048375" progId="Paint.Picture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54075" y="402590"/>
                        <a:ext cx="7435850" cy="60528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/>
          <p:nvPr/>
        </p:nvGraphicFramePr>
        <p:xfrm>
          <a:off x="815975" y="340360"/>
          <a:ext cx="7511415" cy="6177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0" name="" r:id="rId1" imgW="7505700" imgH="6172200" progId="Paint.Picture">
                  <p:embed/>
                </p:oleObj>
              </mc:Choice>
              <mc:Fallback>
                <p:oleObj name="" r:id="rId1" imgW="7505700" imgH="6172200" progId="Paint.Picture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15975" y="340360"/>
                        <a:ext cx="7511415" cy="61772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7860" y="1167765"/>
            <a:ext cx="4177665" cy="5288915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首先计算最小的问题</a:t>
            </a:r>
            <a:r>
              <a:rPr lang="en-US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 </a:t>
            </a:r>
            <a:endParaRPr lang="en-US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5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记录</a:t>
            </a:r>
            <a:r>
              <a:rPr lang="en-US" dirty="0">
                <a:solidFill>
                  <a:schemeClr val="accent5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 F[0],F[1]</a:t>
            </a:r>
            <a:r>
              <a:rPr lang="zh-CN" altLang="en-US" dirty="0">
                <a:solidFill>
                  <a:schemeClr val="accent5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的值</a:t>
            </a:r>
            <a:endParaRPr lang="en-US" dirty="0">
              <a:solidFill>
                <a:schemeClr val="accent5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然后计算大一点的问题</a:t>
            </a:r>
            <a:endParaRPr lang="en-US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lvl="1" algn="l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5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记录 F[2]</a:t>
            </a:r>
            <a:endParaRPr lang="zh-CN" altLang="en-US" dirty="0">
              <a:solidFill>
                <a:schemeClr val="accent5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…</a:t>
            </a:r>
            <a:endParaRPr lang="en-US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然后</a:t>
            </a:r>
            <a:r>
              <a:rPr lang="en-US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 </a:t>
            </a:r>
            <a:r>
              <a:rPr lang="zh-CN" altLang="en-US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计算更大的问题</a:t>
            </a:r>
            <a:endParaRPr lang="en-US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lvl="1" algn="l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5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记录 F[n-1]</a:t>
            </a:r>
            <a:endParaRPr lang="zh-CN" altLang="en-US" dirty="0">
              <a:solidFill>
                <a:schemeClr val="accent5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最后计算最终的问题</a:t>
            </a:r>
            <a:r>
              <a:rPr lang="en-US" dirty="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.</a:t>
            </a:r>
            <a:endParaRPr lang="en-US" dirty="0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lvl="1" algn="l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5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得到 F[n]</a:t>
            </a:r>
            <a:endParaRPr lang="zh-CN" altLang="en-US" dirty="0">
              <a:solidFill>
                <a:schemeClr val="accent5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6" name="TextBox 9"/>
          <p:cNvSpPr txBox="1">
            <a:spLocks noChangeArrowheads="1"/>
          </p:cNvSpPr>
          <p:nvPr/>
        </p:nvSpPr>
        <p:spPr bwMode="auto">
          <a:xfrm>
            <a:off x="1694815" y="360680"/>
            <a:ext cx="7030720" cy="553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tabLst>
                <a:tab pos="2755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tabLst>
                <a:tab pos="2755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tabLst>
                <a:tab pos="2755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tabLst>
                <a:tab pos="2755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tabLst>
                <a:tab pos="2755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2755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2755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2755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2755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>
              <a:defRPr/>
            </a:pPr>
            <a:r>
              <a:rPr kumimoji="0" lang="zh-CN" altLang="en-US" sz="36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斐波那契数列</a:t>
            </a:r>
            <a:r>
              <a:rPr kumimoji="0" lang="en-US" altLang="zh-CN" sz="36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(bottom-up</a:t>
            </a:r>
            <a:r>
              <a:rPr kumimoji="0" lang="en-US" altLang="zh-CN" sz="3600" b="1" dirty="0">
                <a:solidFill>
                  <a:srgbClr val="1F497D">
                    <a:lumMod val="60000"/>
                    <a:lumOff val="40000"/>
                  </a:srgb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)</a:t>
            </a:r>
            <a:endParaRPr kumimoji="0" lang="en-US" altLang="zh-CN" sz="3600" b="1" dirty="0">
              <a:solidFill>
                <a:srgbClr val="1F497D">
                  <a:lumMod val="60000"/>
                  <a:lumOff val="40000"/>
                </a:srgbClr>
              </a:solidFill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664835" y="1955800"/>
            <a:ext cx="3006090" cy="8915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>
                <a:solidFill>
                  <a:srgbClr val="00B0F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时间复杂度：O(n)</a:t>
            </a:r>
            <a:endParaRPr lang="zh-CN" altLang="en-US" sz="2800">
              <a:solidFill>
                <a:srgbClr val="00B0F0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endParaRPr lang="zh-CN" altLang="en-US" sz="2800">
              <a:solidFill>
                <a:srgbClr val="00B0F0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</p:txBody>
      </p:sp>
      <p:pic>
        <p:nvPicPr>
          <p:cNvPr id="8499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69355" y="2621915"/>
            <a:ext cx="1287145" cy="178308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4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/>
          <p:nvPr/>
        </p:nvGraphicFramePr>
        <p:xfrm>
          <a:off x="911225" y="344805"/>
          <a:ext cx="7320915" cy="61677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0" name="" r:id="rId1" imgW="7315200" imgH="6162675" progId="Paint.Picture">
                  <p:embed/>
                </p:oleObj>
              </mc:Choice>
              <mc:Fallback>
                <p:oleObj name="" r:id="rId1" imgW="7315200" imgH="6162675" progId="Paint.Picture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11225" y="344805"/>
                        <a:ext cx="7320915" cy="61677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/>
          <p:nvPr/>
        </p:nvGraphicFramePr>
        <p:xfrm>
          <a:off x="868680" y="316230"/>
          <a:ext cx="7406640" cy="62249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0" name="" r:id="rId1" imgW="7400925" imgH="6219825" progId="Paint.Picture">
                  <p:embed/>
                </p:oleObj>
              </mc:Choice>
              <mc:Fallback>
                <p:oleObj name="" r:id="rId1" imgW="7400925" imgH="6219825" progId="Paint.Picture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68680" y="316230"/>
                        <a:ext cx="7406640" cy="62249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/>
          <p:nvPr/>
        </p:nvGraphicFramePr>
        <p:xfrm>
          <a:off x="854075" y="412115"/>
          <a:ext cx="7435850" cy="60337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0" name="" r:id="rId1" imgW="7429500" imgH="6029325" progId="Paint.Picture">
                  <p:embed/>
                </p:oleObj>
              </mc:Choice>
              <mc:Fallback>
                <p:oleObj name="" r:id="rId1" imgW="7429500" imgH="6029325" progId="Paint.Picture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54075" y="412115"/>
                        <a:ext cx="7435850" cy="60337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/>
          <p:nvPr/>
        </p:nvGraphicFramePr>
        <p:xfrm>
          <a:off x="863600" y="397510"/>
          <a:ext cx="7416165" cy="60629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0" name="" r:id="rId1" imgW="7410450" imgH="6057900" progId="Paint.Picture">
                  <p:embed/>
                </p:oleObj>
              </mc:Choice>
              <mc:Fallback>
                <p:oleObj name="" r:id="rId1" imgW="7410450" imgH="6057900" progId="Paint.Picture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63600" y="397510"/>
                        <a:ext cx="7416165" cy="60629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/>
          <p:nvPr/>
        </p:nvGraphicFramePr>
        <p:xfrm>
          <a:off x="815975" y="454660"/>
          <a:ext cx="7511415" cy="59480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0" name="" r:id="rId1" imgW="7505700" imgH="5943600" progId="Paint.Picture">
                  <p:embed/>
                </p:oleObj>
              </mc:Choice>
              <mc:Fallback>
                <p:oleObj name="" r:id="rId1" imgW="7505700" imgH="5943600" progId="Paint.Picture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15975" y="454660"/>
                        <a:ext cx="7511415" cy="59480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/>
          <p:nvPr/>
        </p:nvGraphicFramePr>
        <p:xfrm>
          <a:off x="935355" y="454660"/>
          <a:ext cx="7273290" cy="59480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0" name="" r:id="rId1" imgW="7267575" imgH="5943600" progId="Paint.Picture">
                  <p:embed/>
                </p:oleObj>
              </mc:Choice>
              <mc:Fallback>
                <p:oleObj name="" r:id="rId1" imgW="7267575" imgH="5943600" progId="Paint.Picture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35355" y="454660"/>
                        <a:ext cx="7273290" cy="59480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/>
          <p:nvPr/>
        </p:nvGraphicFramePr>
        <p:xfrm>
          <a:off x="821055" y="226060"/>
          <a:ext cx="7501890" cy="64058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0" name="" r:id="rId1" imgW="7496175" imgH="6400800" progId="Paint.Picture">
                  <p:embed/>
                </p:oleObj>
              </mc:Choice>
              <mc:Fallback>
                <p:oleObj name="" r:id="rId1" imgW="7496175" imgH="6400800" progId="Paint.Picture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21055" y="226060"/>
                        <a:ext cx="7501890" cy="64058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557" name="Rectangle 525"/>
          <p:cNvSpPr>
            <a:spLocks noChangeArrowheads="1"/>
          </p:cNvSpPr>
          <p:nvPr/>
        </p:nvSpPr>
        <p:spPr bwMode="auto">
          <a:xfrm>
            <a:off x="609600" y="1066800"/>
            <a:ext cx="8153400" cy="54721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defRPr/>
            </a:pPr>
            <a:r>
              <a:rPr lang="zh-CN" altLang="en-US" sz="3600" b="1" dirty="0">
                <a:latin typeface="Times New Roman" panose="02020603050405020304" charset="0"/>
                <a:ea typeface="+mn-ea"/>
                <a:cs typeface="Times New Roman" panose="02020603050405020304" charset="0"/>
              </a:rPr>
              <a:t>时间复杂性</a:t>
            </a:r>
            <a:endParaRPr lang="zh-CN" altLang="en-US" sz="3600" b="1" dirty="0">
              <a:latin typeface="Times New Roman" panose="02020603050405020304" charset="0"/>
              <a:ea typeface="+mn-ea"/>
              <a:cs typeface="Times New Roman" panose="02020603050405020304" charset="0"/>
            </a:endParaRPr>
          </a:p>
          <a:p>
            <a:pPr lvl="1" algn="just">
              <a:defRPr/>
            </a:pPr>
            <a:r>
              <a:rPr lang="zh-CN" altLang="en-US" sz="3200" b="1" dirty="0">
                <a:solidFill>
                  <a:srgbClr val="0000CC"/>
                </a:solidFill>
                <a:latin typeface="Times New Roman" panose="02020603050405020304" charset="0"/>
                <a:ea typeface="+mn-ea"/>
                <a:cs typeface="Times New Roman" panose="02020603050405020304" charset="0"/>
              </a:rPr>
              <a:t>计算代价的时间</a:t>
            </a:r>
            <a:endParaRPr lang="zh-CN" altLang="en-US" sz="3200" b="1" dirty="0">
              <a:solidFill>
                <a:srgbClr val="0000CC"/>
              </a:solidFill>
              <a:latin typeface="Times New Roman" panose="02020603050405020304" charset="0"/>
              <a:ea typeface="+mn-ea"/>
              <a:cs typeface="Times New Roman" panose="02020603050405020304" charset="0"/>
            </a:endParaRPr>
          </a:p>
          <a:p>
            <a:pPr lvl="2" algn="just">
              <a:defRPr/>
            </a:pPr>
            <a:r>
              <a:rPr lang="en-US" altLang="zh-CN" sz="3200" b="1" i="1" dirty="0">
                <a:solidFill>
                  <a:srgbClr val="663300"/>
                </a:solidFill>
                <a:latin typeface="Times New Roman" panose="02020603050405020304" charset="0"/>
                <a:ea typeface="+mn-ea"/>
                <a:cs typeface="Times New Roman" panose="02020603050405020304" charset="0"/>
              </a:rPr>
              <a:t>(</a:t>
            </a:r>
            <a:r>
              <a:rPr lang="en-US" altLang="zh-CN" sz="3200" b="1" i="1" dirty="0" err="1">
                <a:solidFill>
                  <a:srgbClr val="663300"/>
                </a:solidFill>
                <a:latin typeface="Times New Roman" panose="02020603050405020304" charset="0"/>
                <a:ea typeface="+mn-ea"/>
                <a:cs typeface="Times New Roman" panose="02020603050405020304" charset="0"/>
              </a:rPr>
              <a:t>i</a:t>
            </a:r>
            <a:r>
              <a:rPr lang="en-US" altLang="zh-CN" sz="3200" b="1" i="1" dirty="0">
                <a:solidFill>
                  <a:srgbClr val="663300"/>
                </a:solidFill>
                <a:latin typeface="Times New Roman" panose="02020603050405020304" charset="0"/>
                <a:ea typeface="+mn-ea"/>
                <a:cs typeface="Times New Roman" panose="02020603050405020304" charset="0"/>
              </a:rPr>
              <a:t>, j)</a:t>
            </a:r>
            <a:r>
              <a:rPr lang="zh-CN" altLang="en-US" sz="3200" b="1" dirty="0">
                <a:solidFill>
                  <a:srgbClr val="663300"/>
                </a:solidFill>
                <a:latin typeface="Times New Roman" panose="02020603050405020304" charset="0"/>
                <a:ea typeface="+mn-ea"/>
                <a:cs typeface="Times New Roman" panose="02020603050405020304" charset="0"/>
              </a:rPr>
              <a:t>两层循环</a:t>
            </a:r>
            <a:r>
              <a:rPr lang="en-US" altLang="zh-CN" sz="3200" b="1" dirty="0">
                <a:solidFill>
                  <a:srgbClr val="663300"/>
                </a:solidFill>
                <a:latin typeface="Times New Roman" panose="02020603050405020304" charset="0"/>
                <a:ea typeface="+mn-ea"/>
                <a:cs typeface="Times New Roman" panose="02020603050405020304" charset="0"/>
              </a:rPr>
              <a:t>,</a:t>
            </a:r>
            <a:r>
              <a:rPr lang="en-US" altLang="zh-CN" sz="3200" b="1" i="1" dirty="0" err="1">
                <a:solidFill>
                  <a:srgbClr val="663300"/>
                </a:solidFill>
                <a:latin typeface="Times New Roman" panose="02020603050405020304" charset="0"/>
                <a:ea typeface="+mn-ea"/>
                <a:cs typeface="Times New Roman" panose="02020603050405020304" charset="0"/>
              </a:rPr>
              <a:t>i</a:t>
            </a:r>
            <a:r>
              <a:rPr lang="zh-CN" altLang="en-US" sz="3200" b="1" dirty="0">
                <a:solidFill>
                  <a:srgbClr val="663300"/>
                </a:solidFill>
                <a:latin typeface="Times New Roman" panose="02020603050405020304" charset="0"/>
                <a:ea typeface="+mn-ea"/>
                <a:cs typeface="Times New Roman" panose="02020603050405020304" charset="0"/>
              </a:rPr>
              <a:t>循环</a:t>
            </a:r>
            <a:r>
              <a:rPr lang="en-US" altLang="zh-CN" sz="3200" b="1" i="1" dirty="0">
                <a:solidFill>
                  <a:srgbClr val="663300"/>
                </a:solidFill>
                <a:latin typeface="Times New Roman" panose="02020603050405020304" charset="0"/>
                <a:ea typeface="+mn-ea"/>
                <a:cs typeface="Times New Roman" panose="02020603050405020304" charset="0"/>
              </a:rPr>
              <a:t>m</a:t>
            </a:r>
            <a:r>
              <a:rPr lang="zh-CN" altLang="en-US" sz="3200" b="1" dirty="0">
                <a:solidFill>
                  <a:srgbClr val="663300"/>
                </a:solidFill>
                <a:latin typeface="Times New Roman" panose="02020603050405020304" charset="0"/>
                <a:ea typeface="+mn-ea"/>
                <a:cs typeface="Times New Roman" panose="02020603050405020304" charset="0"/>
              </a:rPr>
              <a:t>步</a:t>
            </a:r>
            <a:r>
              <a:rPr lang="en-US" altLang="zh-CN" sz="3200" b="1" dirty="0">
                <a:solidFill>
                  <a:srgbClr val="663300"/>
                </a:solidFill>
                <a:latin typeface="Times New Roman" panose="02020603050405020304" charset="0"/>
                <a:ea typeface="+mn-ea"/>
                <a:cs typeface="Times New Roman" panose="02020603050405020304" charset="0"/>
              </a:rPr>
              <a:t>, </a:t>
            </a:r>
            <a:r>
              <a:rPr lang="en-US" altLang="zh-CN" sz="3200" b="1" i="1" dirty="0">
                <a:solidFill>
                  <a:srgbClr val="663300"/>
                </a:solidFill>
                <a:latin typeface="Times New Roman" panose="02020603050405020304" charset="0"/>
                <a:ea typeface="+mn-ea"/>
                <a:cs typeface="Times New Roman" panose="02020603050405020304" charset="0"/>
              </a:rPr>
              <a:t>j</a:t>
            </a:r>
            <a:r>
              <a:rPr lang="zh-CN" altLang="en-US" sz="3200" b="1" dirty="0">
                <a:solidFill>
                  <a:srgbClr val="663300"/>
                </a:solidFill>
                <a:latin typeface="Times New Roman" panose="02020603050405020304" charset="0"/>
                <a:ea typeface="+mn-ea"/>
                <a:cs typeface="Times New Roman" panose="02020603050405020304" charset="0"/>
              </a:rPr>
              <a:t>循环</a:t>
            </a:r>
            <a:r>
              <a:rPr lang="en-US" altLang="zh-CN" sz="3200" b="1" i="1" dirty="0">
                <a:solidFill>
                  <a:srgbClr val="663300"/>
                </a:solidFill>
                <a:latin typeface="Times New Roman" panose="02020603050405020304" charset="0"/>
                <a:ea typeface="+mn-ea"/>
                <a:cs typeface="Times New Roman" panose="02020603050405020304" charset="0"/>
              </a:rPr>
              <a:t>n</a:t>
            </a:r>
            <a:r>
              <a:rPr lang="zh-CN" altLang="en-US" sz="3200" b="1" dirty="0">
                <a:solidFill>
                  <a:srgbClr val="663300"/>
                </a:solidFill>
                <a:latin typeface="Times New Roman" panose="02020603050405020304" charset="0"/>
                <a:ea typeface="+mn-ea"/>
                <a:cs typeface="Times New Roman" panose="02020603050405020304" charset="0"/>
              </a:rPr>
              <a:t>步</a:t>
            </a:r>
            <a:endParaRPr lang="en-US" altLang="zh-CN" sz="3200" b="1" dirty="0">
              <a:solidFill>
                <a:srgbClr val="663300"/>
              </a:solidFill>
              <a:latin typeface="Times New Roman" panose="02020603050405020304" charset="0"/>
              <a:ea typeface="+mn-ea"/>
              <a:cs typeface="Times New Roman" panose="02020603050405020304" charset="0"/>
            </a:endParaRPr>
          </a:p>
          <a:p>
            <a:pPr lvl="2" algn="just">
              <a:defRPr/>
            </a:pPr>
            <a:r>
              <a:rPr lang="en-US" altLang="zh-CN" sz="3200" b="1" i="1" dirty="0">
                <a:solidFill>
                  <a:srgbClr val="FF0000"/>
                </a:solidFill>
                <a:latin typeface="Times New Roman" panose="02020603050405020304" charset="0"/>
                <a:ea typeface="+mn-ea"/>
                <a:cs typeface="Times New Roman" panose="02020603050405020304" charset="0"/>
              </a:rPr>
              <a:t>O(</a:t>
            </a:r>
            <a:r>
              <a:rPr lang="en-US" altLang="zh-CN" sz="3200" b="1" i="1" dirty="0" err="1">
                <a:solidFill>
                  <a:srgbClr val="FF0000"/>
                </a:solidFill>
                <a:latin typeface="Times New Roman" panose="02020603050405020304" charset="0"/>
                <a:ea typeface="+mn-ea"/>
                <a:cs typeface="Times New Roman" panose="02020603050405020304" charset="0"/>
              </a:rPr>
              <a:t>mn</a:t>
            </a:r>
            <a:r>
              <a:rPr lang="en-US" altLang="zh-CN" sz="3200" b="1" i="1" dirty="0">
                <a:solidFill>
                  <a:srgbClr val="FF0000"/>
                </a:solidFill>
                <a:latin typeface="Times New Roman" panose="02020603050405020304" charset="0"/>
                <a:ea typeface="+mn-ea"/>
                <a:cs typeface="Times New Roman" panose="02020603050405020304" charset="0"/>
              </a:rPr>
              <a:t>)</a:t>
            </a:r>
            <a:endParaRPr lang="en-US" altLang="zh-CN" sz="3200" b="1" i="1" dirty="0">
              <a:solidFill>
                <a:srgbClr val="FF0000"/>
              </a:solidFill>
              <a:latin typeface="Times New Roman" panose="02020603050405020304" charset="0"/>
              <a:ea typeface="+mn-ea"/>
              <a:cs typeface="Times New Roman" panose="02020603050405020304" charset="0"/>
            </a:endParaRPr>
          </a:p>
          <a:p>
            <a:pPr lvl="1" algn="just">
              <a:defRPr/>
            </a:pPr>
            <a:r>
              <a:rPr lang="zh-CN" altLang="en-US" sz="3200" b="1" dirty="0">
                <a:solidFill>
                  <a:srgbClr val="0000CC"/>
                </a:solidFill>
                <a:latin typeface="Times New Roman" panose="02020603050405020304" charset="0"/>
                <a:ea typeface="+mn-ea"/>
                <a:cs typeface="Times New Roman" panose="02020603050405020304" charset="0"/>
              </a:rPr>
              <a:t>初始化的时间</a:t>
            </a:r>
            <a:r>
              <a:rPr lang="en-US" altLang="zh-CN" sz="3200" b="1" dirty="0">
                <a:solidFill>
                  <a:srgbClr val="0000CC"/>
                </a:solidFill>
                <a:latin typeface="Times New Roman" panose="02020603050405020304" charset="0"/>
                <a:ea typeface="+mn-ea"/>
                <a:cs typeface="Times New Roman" panose="02020603050405020304" charset="0"/>
              </a:rPr>
              <a:t>:</a:t>
            </a:r>
            <a:r>
              <a:rPr lang="en-US" altLang="zh-CN" sz="3200" b="1" dirty="0">
                <a:solidFill>
                  <a:srgbClr val="0066FF"/>
                </a:solidFill>
                <a:latin typeface="Times New Roman" panose="02020603050405020304" charset="0"/>
                <a:ea typeface="+mn-ea"/>
                <a:cs typeface="Times New Roman" panose="02020603050405020304" charset="0"/>
              </a:rPr>
              <a:t> </a:t>
            </a:r>
            <a:r>
              <a:rPr lang="en-US" altLang="zh-CN" sz="3200" b="1" i="1" dirty="0">
                <a:solidFill>
                  <a:srgbClr val="FF0000"/>
                </a:solidFill>
                <a:latin typeface="Times New Roman" panose="02020603050405020304" charset="0"/>
                <a:ea typeface="+mn-ea"/>
                <a:cs typeface="Times New Roman" panose="02020603050405020304" charset="0"/>
              </a:rPr>
              <a:t>O(</a:t>
            </a:r>
            <a:r>
              <a:rPr lang="en-US" altLang="zh-CN" sz="3200" b="1" i="1" dirty="0" err="1">
                <a:solidFill>
                  <a:srgbClr val="FF0000"/>
                </a:solidFill>
                <a:latin typeface="Times New Roman" panose="02020603050405020304" charset="0"/>
                <a:ea typeface="+mn-ea"/>
                <a:cs typeface="Times New Roman" panose="02020603050405020304" charset="0"/>
              </a:rPr>
              <a:t>m+n</a:t>
            </a:r>
            <a:r>
              <a:rPr lang="en-US" altLang="zh-CN" sz="3200" b="1" i="1" dirty="0">
                <a:solidFill>
                  <a:srgbClr val="FF0000"/>
                </a:solidFill>
                <a:latin typeface="Times New Roman" panose="02020603050405020304" charset="0"/>
                <a:ea typeface="+mn-ea"/>
                <a:cs typeface="Times New Roman" panose="02020603050405020304" charset="0"/>
              </a:rPr>
              <a:t>)</a:t>
            </a:r>
            <a:endParaRPr lang="en-US" altLang="zh-CN" sz="3200" b="1" i="1" dirty="0">
              <a:solidFill>
                <a:srgbClr val="FF0000"/>
              </a:solidFill>
              <a:latin typeface="Times New Roman" panose="02020603050405020304" charset="0"/>
              <a:ea typeface="+mn-ea"/>
              <a:cs typeface="Times New Roman" panose="02020603050405020304" charset="0"/>
            </a:endParaRPr>
          </a:p>
          <a:p>
            <a:pPr lvl="1" algn="just">
              <a:defRPr/>
            </a:pPr>
            <a:r>
              <a:rPr lang="zh-CN" altLang="en-US" sz="3200" b="1" dirty="0">
                <a:solidFill>
                  <a:srgbClr val="0000CC"/>
                </a:solidFill>
                <a:latin typeface="Times New Roman" panose="02020603050405020304" charset="0"/>
                <a:ea typeface="+mn-ea"/>
                <a:cs typeface="Times New Roman" panose="02020603050405020304" charset="0"/>
              </a:rPr>
              <a:t>总时间复杂性为：</a:t>
            </a:r>
            <a:r>
              <a:rPr lang="en-US" altLang="zh-CN" sz="3200" b="1" i="1" dirty="0">
                <a:solidFill>
                  <a:srgbClr val="FF0000"/>
                </a:solidFill>
                <a:latin typeface="Times New Roman" panose="02020603050405020304" charset="0"/>
                <a:ea typeface="+mn-ea"/>
                <a:cs typeface="Times New Roman" panose="02020603050405020304" charset="0"/>
              </a:rPr>
              <a:t>O(</a:t>
            </a:r>
            <a:r>
              <a:rPr lang="en-US" altLang="zh-CN" sz="3200" b="1" i="1" dirty="0" err="1">
                <a:solidFill>
                  <a:srgbClr val="FF0000"/>
                </a:solidFill>
                <a:latin typeface="Times New Roman" panose="02020603050405020304" charset="0"/>
                <a:ea typeface="+mn-ea"/>
                <a:cs typeface="Times New Roman" panose="02020603050405020304" charset="0"/>
              </a:rPr>
              <a:t>mn</a:t>
            </a:r>
            <a:r>
              <a:rPr lang="en-US" altLang="zh-CN" sz="3200" b="1" i="1" dirty="0">
                <a:solidFill>
                  <a:srgbClr val="FF0000"/>
                </a:solidFill>
                <a:latin typeface="Times New Roman" panose="02020603050405020304" charset="0"/>
                <a:ea typeface="+mn-ea"/>
                <a:cs typeface="Times New Roman" panose="02020603050405020304" charset="0"/>
              </a:rPr>
              <a:t>)</a:t>
            </a:r>
            <a:endParaRPr lang="en-US" altLang="zh-CN" sz="3200" b="1" i="1" dirty="0">
              <a:solidFill>
                <a:srgbClr val="FF0000"/>
              </a:solidFill>
              <a:latin typeface="Times New Roman" panose="02020603050405020304" charset="0"/>
              <a:ea typeface="+mn-ea"/>
              <a:cs typeface="Times New Roman" panose="02020603050405020304" charset="0"/>
            </a:endParaRPr>
          </a:p>
          <a:p>
            <a:pPr algn="just">
              <a:defRPr/>
            </a:pPr>
            <a:r>
              <a:rPr lang="zh-CN" altLang="en-US" sz="3600" b="1" dirty="0">
                <a:latin typeface="Times New Roman" panose="02020603050405020304" charset="0"/>
                <a:ea typeface="+mn-ea"/>
                <a:cs typeface="Times New Roman" panose="02020603050405020304" charset="0"/>
              </a:rPr>
              <a:t>空间复杂性</a:t>
            </a:r>
            <a:r>
              <a:rPr lang="zh-CN" altLang="en-US" sz="4000" b="1" dirty="0">
                <a:latin typeface="Times New Roman" panose="02020603050405020304" charset="0"/>
                <a:ea typeface="+mn-ea"/>
                <a:cs typeface="Times New Roman" panose="02020603050405020304" charset="0"/>
              </a:rPr>
              <a:t> </a:t>
            </a:r>
            <a:endParaRPr lang="zh-CN" altLang="en-US" sz="4000" b="1" dirty="0">
              <a:latin typeface="Times New Roman" panose="02020603050405020304" charset="0"/>
              <a:ea typeface="+mn-ea"/>
              <a:cs typeface="Times New Roman" panose="02020603050405020304" charset="0"/>
            </a:endParaRPr>
          </a:p>
          <a:p>
            <a:pPr lvl="1" algn="just">
              <a:defRPr/>
            </a:pPr>
            <a:r>
              <a:rPr lang="zh-CN" altLang="en-US" sz="3200" b="1" dirty="0">
                <a:solidFill>
                  <a:srgbClr val="0000CC"/>
                </a:solidFill>
                <a:latin typeface="Times New Roman" panose="02020603050405020304" charset="0"/>
                <a:ea typeface="+mn-ea"/>
                <a:cs typeface="Times New Roman" panose="02020603050405020304" charset="0"/>
              </a:rPr>
              <a:t>使用数组</a:t>
            </a:r>
            <a:r>
              <a:rPr lang="en-US" altLang="zh-CN" sz="3200" b="1" i="1" dirty="0">
                <a:solidFill>
                  <a:srgbClr val="FF0000"/>
                </a:solidFill>
                <a:latin typeface="Times New Roman" panose="02020603050405020304" charset="0"/>
                <a:ea typeface="+mn-ea"/>
                <a:cs typeface="Times New Roman" panose="02020603050405020304" charset="0"/>
              </a:rPr>
              <a:t>C</a:t>
            </a:r>
            <a:r>
              <a:rPr lang="zh-CN" altLang="en-US" sz="3200" b="1" dirty="0">
                <a:solidFill>
                  <a:srgbClr val="0000CC"/>
                </a:solidFill>
                <a:latin typeface="Times New Roman" panose="02020603050405020304" charset="0"/>
                <a:ea typeface="+mn-ea"/>
                <a:cs typeface="Times New Roman" panose="02020603050405020304" charset="0"/>
              </a:rPr>
              <a:t>和</a:t>
            </a:r>
            <a:r>
              <a:rPr lang="en-US" altLang="zh-CN" sz="3200" b="1" i="1" dirty="0">
                <a:solidFill>
                  <a:srgbClr val="FF0000"/>
                </a:solidFill>
                <a:latin typeface="Times New Roman" panose="02020603050405020304" charset="0"/>
                <a:ea typeface="+mn-ea"/>
                <a:cs typeface="Times New Roman" panose="02020603050405020304" charset="0"/>
              </a:rPr>
              <a:t>B</a:t>
            </a:r>
            <a:endParaRPr lang="en-US" altLang="zh-CN" sz="3200" b="1" i="1" dirty="0">
              <a:solidFill>
                <a:srgbClr val="FF0000"/>
              </a:solidFill>
              <a:latin typeface="Times New Roman" panose="02020603050405020304" charset="0"/>
              <a:ea typeface="+mn-ea"/>
              <a:cs typeface="Times New Roman" panose="02020603050405020304" charset="0"/>
            </a:endParaRPr>
          </a:p>
          <a:p>
            <a:pPr lvl="1" algn="just">
              <a:defRPr/>
            </a:pPr>
            <a:r>
              <a:rPr lang="zh-CN" altLang="en-US" sz="3200" b="1" dirty="0">
                <a:solidFill>
                  <a:srgbClr val="0000CC"/>
                </a:solidFill>
                <a:latin typeface="Times New Roman" panose="02020603050405020304" charset="0"/>
                <a:ea typeface="+mn-ea"/>
                <a:cs typeface="Times New Roman" panose="02020603050405020304" charset="0"/>
              </a:rPr>
              <a:t>需要空间</a:t>
            </a:r>
            <a:r>
              <a:rPr lang="en-US" altLang="zh-CN" sz="3200" b="1" i="1" dirty="0">
                <a:solidFill>
                  <a:srgbClr val="FF0000"/>
                </a:solidFill>
                <a:latin typeface="Times New Roman" panose="02020603050405020304" charset="0"/>
                <a:ea typeface="+mn-ea"/>
                <a:cs typeface="Times New Roman" panose="02020603050405020304" charset="0"/>
              </a:rPr>
              <a:t>O(</a:t>
            </a:r>
            <a:r>
              <a:rPr lang="en-US" altLang="zh-CN" sz="3200" b="1" i="1" dirty="0" err="1">
                <a:solidFill>
                  <a:srgbClr val="FF0000"/>
                </a:solidFill>
                <a:latin typeface="Times New Roman" panose="02020603050405020304" charset="0"/>
                <a:ea typeface="+mn-ea"/>
                <a:cs typeface="Times New Roman" panose="02020603050405020304" charset="0"/>
              </a:rPr>
              <a:t>mn</a:t>
            </a:r>
            <a:r>
              <a:rPr lang="en-US" altLang="zh-CN" sz="3200" b="1" i="1" dirty="0">
                <a:solidFill>
                  <a:srgbClr val="FF0000"/>
                </a:solidFill>
                <a:latin typeface="Times New Roman" panose="02020603050405020304" charset="0"/>
                <a:ea typeface="+mn-ea"/>
                <a:cs typeface="Times New Roman" panose="02020603050405020304" charset="0"/>
              </a:rPr>
              <a:t>)</a:t>
            </a:r>
            <a:endParaRPr lang="en-US" altLang="zh-CN" sz="3200" b="1" i="1" dirty="0">
              <a:solidFill>
                <a:srgbClr val="FF0000"/>
              </a:solidFill>
              <a:latin typeface="Times New Roman" panose="02020603050405020304" charset="0"/>
              <a:ea typeface="+mn-ea"/>
              <a:cs typeface="Times New Roman" panose="02020603050405020304" charset="0"/>
            </a:endParaRPr>
          </a:p>
        </p:txBody>
      </p:sp>
      <p:sp>
        <p:nvSpPr>
          <p:cNvPr id="684558" name="Text Box 526"/>
          <p:cNvSpPr txBox="1">
            <a:spLocks noChangeArrowheads="1"/>
          </p:cNvSpPr>
          <p:nvPr/>
        </p:nvSpPr>
        <p:spPr bwMode="auto">
          <a:xfrm>
            <a:off x="2667000" y="152400"/>
            <a:ext cx="311785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4400" b="1" dirty="0">
                <a:solidFill>
                  <a:srgbClr val="1F497D">
                    <a:lumMod val="60000"/>
                    <a:lumOff val="40000"/>
                  </a:srgb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算法复杂性</a:t>
            </a:r>
            <a:endParaRPr lang="zh-CN" altLang="en-US" sz="4400" b="1" dirty="0">
              <a:solidFill>
                <a:srgbClr val="1F497D">
                  <a:lumMod val="60000"/>
                  <a:lumOff val="40000"/>
                </a:srgb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5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845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845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5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845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845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5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845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845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5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845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845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5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845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845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5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845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845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5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845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845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55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8455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8455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23145" y="1268414"/>
            <a:ext cx="8541455" cy="4465637"/>
          </a:xfrm>
        </p:spPr>
        <p:txBody>
          <a:bodyPr/>
          <a:lstStyle/>
          <a:p>
            <a:pPr eaLnBrk="1" hangingPunct="1"/>
            <a:r>
              <a:rPr lang="zh-CN" altLang="en-US" sz="4800" b="1">
                <a:solidFill>
                  <a:srgbClr val="7030A0"/>
                </a:solidFill>
              </a:rPr>
              <a:t>请各位评审老师提出宝贵建议！谢谢！</a:t>
            </a:r>
            <a:endParaRPr lang="zh-CN" altLang="en-US" sz="4800" b="1">
              <a:solidFill>
                <a:srgbClr val="7030A0"/>
              </a:solidFill>
            </a:endParaRPr>
          </a:p>
        </p:txBody>
      </p:sp>
      <p:grpSp>
        <p:nvGrpSpPr>
          <p:cNvPr id="71683" name="组合 9"/>
          <p:cNvGrpSpPr/>
          <p:nvPr/>
        </p:nvGrpSpPr>
        <p:grpSpPr bwMode="auto">
          <a:xfrm>
            <a:off x="-1412" y="-12700"/>
            <a:ext cx="9145412" cy="6897688"/>
            <a:chOff x="-1588" y="-12700"/>
            <a:chExt cx="9146151" cy="6898084"/>
          </a:xfrm>
        </p:grpSpPr>
        <p:sp>
          <p:nvSpPr>
            <p:cNvPr id="11" name="Freeform 3"/>
            <p:cNvSpPr/>
            <p:nvPr/>
          </p:nvSpPr>
          <p:spPr>
            <a:xfrm>
              <a:off x="-176" y="-12700"/>
              <a:ext cx="9144739" cy="6858394"/>
            </a:xfrm>
            <a:custGeom>
              <a:avLst/>
              <a:gdLst>
                <a:gd name="connsiteX0" fmla="*/ 0 w 9144000"/>
                <a:gd name="connsiteY0" fmla="*/ 0 h 6858000"/>
                <a:gd name="connsiteX1" fmla="*/ 0 w 9144000"/>
                <a:gd name="connsiteY1" fmla="*/ 6857999 h 6858000"/>
                <a:gd name="connsiteX2" fmla="*/ 9143999 w 9144000"/>
                <a:gd name="connsiteY2" fmla="*/ 6857999 h 6858000"/>
                <a:gd name="connsiteX3" fmla="*/ 9143999 w 9144000"/>
                <a:gd name="connsiteY3" fmla="*/ 0 h 6858000"/>
                <a:gd name="connsiteX4" fmla="*/ 0 w 914400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</a:cxnLst>
              <a:rect l="l" t="t" r="r" b="b"/>
              <a:pathLst>
                <a:path w="9144000" h="6858000">
                  <a:moveTo>
                    <a:pt x="0" y="0"/>
                  </a:moveTo>
                  <a:lnTo>
                    <a:pt x="0" y="6857999"/>
                  </a:lnTo>
                  <a:lnTo>
                    <a:pt x="9143999" y="6857999"/>
                  </a:lnTo>
                  <a:lnTo>
                    <a:pt x="9143999" y="0"/>
                  </a:lnTo>
                  <a:lnTo>
                    <a:pt x="0" y="0"/>
                  </a:lnTo>
                </a:path>
              </a:pathLst>
            </a:custGeom>
            <a:solidFill>
              <a:srgbClr val="FFFFFF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dirty="0">
                <a:solidFill>
                  <a:prstClr val="white"/>
                </a:solidFill>
              </a:endParaRPr>
            </a:p>
          </p:txBody>
        </p:sp>
        <p:pic>
          <p:nvPicPr>
            <p:cNvPr id="71689" name="图片 13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588" y="3227784"/>
              <a:ext cx="9144000" cy="3657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1684" name="Rectangle 2"/>
          <p:cNvSpPr txBox="1">
            <a:spLocks noRot="1" noChangeArrowheads="1"/>
          </p:cNvSpPr>
          <p:nvPr/>
        </p:nvSpPr>
        <p:spPr bwMode="auto">
          <a:xfrm>
            <a:off x="2648656" y="2914650"/>
            <a:ext cx="8540044" cy="446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defTabSz="4572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algn="l" defTabSz="4572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algn="l" defTabSz="4572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algn="l" defTabSz="4572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algn="l" defTabSz="4572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kumimoji="0" lang="zh-CN" altLang="en-US" sz="4800" b="1">
              <a:solidFill>
                <a:srgbClr val="7030A0"/>
              </a:solidFill>
            </a:endParaRPr>
          </a:p>
        </p:txBody>
      </p:sp>
      <p:sp>
        <p:nvSpPr>
          <p:cNvPr id="16" name="TextBox 9"/>
          <p:cNvSpPr txBox="1">
            <a:spLocks noChangeArrowheads="1"/>
          </p:cNvSpPr>
          <p:nvPr/>
        </p:nvSpPr>
        <p:spPr bwMode="auto">
          <a:xfrm>
            <a:off x="3115734" y="846138"/>
            <a:ext cx="2712156" cy="677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2755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tabLst>
                <a:tab pos="2755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tabLst>
                <a:tab pos="2755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tabLst>
                <a:tab pos="2755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tabLst>
                <a:tab pos="2755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2755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2755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2755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2755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>
              <a:defRPr/>
            </a:pPr>
            <a:r>
              <a:rPr kumimoji="0" lang="zh-CN" altLang="en-US" sz="4400" b="1" dirty="0">
                <a:solidFill>
                  <a:srgbClr val="1F497D">
                    <a:lumMod val="60000"/>
                    <a:lumOff val="40000"/>
                  </a:srgb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本讲内容</a:t>
            </a:r>
            <a:endParaRPr kumimoji="0" lang="zh-CN" altLang="en-US" sz="4400" b="1" dirty="0">
              <a:solidFill>
                <a:srgbClr val="1F497D">
                  <a:lumMod val="60000"/>
                  <a:lumOff val="40000"/>
                </a:srgbClr>
              </a:solidFill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71686" name="TextBox 1"/>
          <p:cNvSpPr txBox="1">
            <a:spLocks noChangeArrowheads="1"/>
          </p:cNvSpPr>
          <p:nvPr/>
        </p:nvSpPr>
        <p:spPr bwMode="auto">
          <a:xfrm>
            <a:off x="113593" y="2150387"/>
            <a:ext cx="8913249" cy="5392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1">
              <a:spcBef>
                <a:spcPct val="0"/>
              </a:spcBef>
              <a:buNone/>
            </a:pPr>
            <a:r>
              <a:rPr lang="en-US" altLang="zh-CN" sz="4200" dirty="0">
                <a:solidFill>
                  <a:srgbClr val="000000"/>
                </a:solidFill>
                <a:latin typeface="+mj-ea"/>
                <a:ea typeface="+mj-ea"/>
              </a:rPr>
              <a:t>		4.1 </a:t>
            </a:r>
            <a:r>
              <a:rPr lang="zh-CN" altLang="zh-CN" sz="4200" dirty="0">
                <a:solidFill>
                  <a:srgbClr val="000000"/>
                </a:solidFill>
                <a:latin typeface="+mj-ea"/>
                <a:ea typeface="+mj-ea"/>
              </a:rPr>
              <a:t>动态规划的原理</a:t>
            </a:r>
            <a:endParaRPr lang="zh-CN" altLang="zh-CN" sz="4200" dirty="0">
              <a:solidFill>
                <a:srgbClr val="000000"/>
              </a:solidFill>
              <a:latin typeface="+mj-ea"/>
              <a:ea typeface="+mj-ea"/>
            </a:endParaRPr>
          </a:p>
          <a:p>
            <a:pPr>
              <a:buNone/>
            </a:pPr>
            <a:r>
              <a:rPr lang="en-US" altLang="zh-CN" sz="4200" dirty="0">
                <a:solidFill>
                  <a:srgbClr val="000000"/>
                </a:solidFill>
                <a:latin typeface="+mj-ea"/>
                <a:ea typeface="+mj-ea"/>
              </a:rPr>
              <a:t>	4.2 </a:t>
            </a:r>
            <a:r>
              <a:rPr lang="zh-CN" altLang="zh-CN" sz="4200" dirty="0">
                <a:solidFill>
                  <a:srgbClr val="000000"/>
                </a:solidFill>
                <a:latin typeface="+mj-ea"/>
                <a:ea typeface="+mj-ea"/>
              </a:rPr>
              <a:t>矩阵乘法问题</a:t>
            </a:r>
            <a:endParaRPr lang="zh-CN" altLang="zh-CN" sz="4200" dirty="0">
              <a:solidFill>
                <a:srgbClr val="000000"/>
              </a:solidFill>
              <a:latin typeface="+mj-ea"/>
              <a:ea typeface="+mj-ea"/>
            </a:endParaRPr>
          </a:p>
          <a:p>
            <a:pPr>
              <a:buNone/>
            </a:pPr>
            <a:r>
              <a:rPr lang="en-US" altLang="zh-CN" sz="4200" dirty="0">
                <a:solidFill>
                  <a:srgbClr val="000000"/>
                </a:solidFill>
                <a:latin typeface="+mj-ea"/>
                <a:ea typeface="+mj-ea"/>
              </a:rPr>
              <a:t>	4.3 </a:t>
            </a:r>
            <a:r>
              <a:rPr lang="zh-CN" altLang="zh-CN" sz="4200" dirty="0">
                <a:solidFill>
                  <a:srgbClr val="000000"/>
                </a:solidFill>
                <a:latin typeface="+mj-ea"/>
                <a:ea typeface="+mj-ea"/>
              </a:rPr>
              <a:t>最长公共子序列问题</a:t>
            </a:r>
            <a:endParaRPr lang="en-US" altLang="zh-CN" sz="4200" dirty="0">
              <a:solidFill>
                <a:srgbClr val="000000"/>
              </a:solidFill>
              <a:latin typeface="+mj-ea"/>
              <a:ea typeface="+mj-ea"/>
            </a:endParaRPr>
          </a:p>
          <a:p>
            <a:pPr>
              <a:buNone/>
            </a:pPr>
            <a:r>
              <a:rPr lang="en-US" altLang="zh-CN" sz="4200" b="1" dirty="0">
                <a:solidFill>
                  <a:srgbClr val="000000"/>
                </a:solidFill>
                <a:latin typeface="+mj-ea"/>
              </a:rPr>
              <a:t>    4.4 0-1</a:t>
            </a:r>
            <a:r>
              <a:rPr lang="zh-CN" altLang="en-US" sz="4200" b="1" dirty="0">
                <a:solidFill>
                  <a:srgbClr val="000000"/>
                </a:solidFill>
                <a:latin typeface="+mj-ea"/>
              </a:rPr>
              <a:t>背包问题</a:t>
            </a:r>
            <a:endParaRPr lang="en-US" altLang="zh-CN" sz="4200" b="1" dirty="0">
              <a:solidFill>
                <a:srgbClr val="000000"/>
              </a:solidFill>
              <a:latin typeface="+mj-ea"/>
            </a:endParaRPr>
          </a:p>
          <a:p>
            <a:pPr>
              <a:buNone/>
            </a:pPr>
            <a:r>
              <a:rPr lang="en-US" altLang="zh-CN" sz="4200" dirty="0">
                <a:solidFill>
                  <a:srgbClr val="000000"/>
                </a:solidFill>
                <a:latin typeface="+mj-ea"/>
              </a:rPr>
              <a:t>    4.5 </a:t>
            </a:r>
            <a:r>
              <a:rPr lang="zh-CN" altLang="en-US" sz="4200" dirty="0">
                <a:solidFill>
                  <a:srgbClr val="000000"/>
                </a:solidFill>
                <a:latin typeface="+mj-ea"/>
              </a:rPr>
              <a:t>最优二分搜索树</a:t>
            </a:r>
            <a:endParaRPr lang="zh-CN" altLang="zh-CN" sz="4200" dirty="0">
              <a:solidFill>
                <a:srgbClr val="000000"/>
              </a:solidFill>
              <a:latin typeface="+mj-ea"/>
            </a:endParaRPr>
          </a:p>
          <a:p>
            <a:pPr>
              <a:buNone/>
            </a:pPr>
            <a:endParaRPr lang="zh-CN" altLang="zh-CN" sz="4200" b="1" dirty="0">
              <a:solidFill>
                <a:srgbClr val="000000"/>
              </a:solidFill>
              <a:latin typeface="+mj-ea"/>
            </a:endParaRPr>
          </a:p>
          <a:p>
            <a:pPr>
              <a:buNone/>
            </a:pPr>
            <a:endParaRPr lang="zh-CN" altLang="zh-CN" sz="4200" b="1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ED6CAD1-EAB7-44E5-88C3-734D5467FD7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830" name="Text Box 6"/>
          <p:cNvSpPr txBox="1">
            <a:spLocks noChangeArrowheads="1"/>
          </p:cNvSpPr>
          <p:nvPr/>
        </p:nvSpPr>
        <p:spPr bwMode="auto">
          <a:xfrm>
            <a:off x="2411413" y="765175"/>
            <a:ext cx="3967162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zh-CN" altLang="en-US" sz="3600" b="1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问题的定义 </a:t>
            </a:r>
            <a:endParaRPr lang="zh-CN" altLang="en-US" sz="3600" b="1" dirty="0">
              <a:solidFill>
                <a:srgbClr val="0070C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17831" name="Text Box 7"/>
          <p:cNvSpPr txBox="1">
            <a:spLocks noChangeArrowheads="1"/>
          </p:cNvSpPr>
          <p:nvPr/>
        </p:nvSpPr>
        <p:spPr bwMode="auto">
          <a:xfrm>
            <a:off x="347663" y="2060575"/>
            <a:ext cx="8575675" cy="3786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defRPr/>
            </a:pPr>
            <a:r>
              <a:rPr lang="zh-CN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anose="0201080004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华文行楷" panose="02010800040101010101" pitchFamily="2" charset="-122"/>
                <a:ea typeface="宋体" panose="02010600030101010101" pitchFamily="2" charset="-122"/>
              </a:rPr>
              <a:t>给定</a:t>
            </a:r>
            <a:r>
              <a:rPr lang="en-US" altLang="zh-CN" sz="36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n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华文行楷" panose="02010800040101010101" pitchFamily="2" charset="-122"/>
                <a:ea typeface="宋体" panose="02010600030101010101" pitchFamily="2" charset="-122"/>
              </a:rPr>
              <a:t>种物品和一个背包，物品</a:t>
            </a:r>
            <a:r>
              <a:rPr lang="en-US" altLang="zh-CN" sz="3600" b="1" i="1" dirty="0" err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i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华文行楷" panose="02010800040101010101" pitchFamily="2" charset="-122"/>
                <a:ea typeface="宋体" panose="02010600030101010101" pitchFamily="2" charset="-122"/>
              </a:rPr>
              <a:t>的重量是</a:t>
            </a:r>
            <a:r>
              <a:rPr lang="en-US" altLang="zh-CN" sz="3600" b="1" i="1" dirty="0" err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w</a:t>
            </a:r>
            <a:r>
              <a:rPr lang="en-US" altLang="zh-CN" sz="3600" b="1" i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i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华文行楷" panose="02010800040101010101" pitchFamily="2" charset="-122"/>
                <a:ea typeface="宋体" panose="02010600030101010101" pitchFamily="2" charset="-122"/>
              </a:rPr>
              <a:t>，价值</a:t>
            </a:r>
            <a:r>
              <a:rPr lang="en-US" altLang="zh-CN" sz="36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v</a:t>
            </a:r>
            <a:r>
              <a:rPr lang="en-US" altLang="zh-CN" sz="3600" b="1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i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,  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华文行楷" panose="02010800040101010101" pitchFamily="2" charset="-122"/>
                <a:ea typeface="宋体" panose="02010600030101010101" pitchFamily="2" charset="-122"/>
              </a:rPr>
              <a:t>背包容量为</a:t>
            </a:r>
            <a:r>
              <a:rPr lang="en-US" altLang="zh-CN" sz="36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C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,  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华文行楷" panose="02010800040101010101" pitchFamily="2" charset="-122"/>
                <a:ea typeface="宋体" panose="02010600030101010101" pitchFamily="2" charset="-122"/>
              </a:rPr>
              <a:t>问如何选择装入背包的物品，使装入背包中的物品的总价值最大？</a:t>
            </a:r>
            <a:endParaRPr lang="zh-CN" altLang="en-US" sz="3600" b="1" dirty="0">
              <a:effectLst>
                <a:outerShdw blurRad="38100" dist="38100" dir="2700000" algn="tl">
                  <a:srgbClr val="C0C0C0"/>
                </a:outerShdw>
              </a:effectLst>
              <a:latin typeface="华文行楷" panose="02010800040101010101" pitchFamily="2" charset="-122"/>
              <a:ea typeface="宋体" panose="02010600030101010101" pitchFamily="2" charset="-122"/>
            </a:endParaRPr>
          </a:p>
          <a:p>
            <a:pPr>
              <a:defRPr/>
            </a:pPr>
            <a:endParaRPr lang="zh-CN" altLang="en-US" b="1" dirty="0">
              <a:effectLst>
                <a:outerShdw blurRad="38100" dist="38100" dir="2700000" algn="tl">
                  <a:srgbClr val="C0C0C0"/>
                </a:outerShdw>
              </a:effectLst>
              <a:latin typeface="华文行楷" panose="02010800040101010101" pitchFamily="2" charset="-122"/>
              <a:ea typeface="宋体" panose="02010600030101010101" pitchFamily="2" charset="-122"/>
            </a:endParaRPr>
          </a:p>
          <a:p>
            <a:pPr algn="l">
              <a:defRPr/>
            </a:pPr>
            <a:r>
              <a:rPr lang="zh-CN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anose="02010800040101010101" pitchFamily="2" charset="-122"/>
                <a:ea typeface="宋体" panose="02010600030101010101" pitchFamily="2" charset="-122"/>
              </a:rPr>
              <a:t>     对于每种物品只能选择完全装入或不装入，一个物品至多装入一次。</a:t>
            </a:r>
            <a:endParaRPr lang="zh-CN" altLang="en-US" sz="3600" b="1" dirty="0">
              <a:solidFill>
                <a:srgbClr val="0000FF"/>
              </a:solidFill>
              <a:latin typeface="华文行楷" panose="0201080004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8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8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23145" y="1268414"/>
            <a:ext cx="8541455" cy="4465637"/>
          </a:xfrm>
        </p:spPr>
        <p:txBody>
          <a:bodyPr/>
          <a:lstStyle/>
          <a:p>
            <a:pPr eaLnBrk="1" hangingPunct="1"/>
            <a:r>
              <a:rPr lang="zh-CN" altLang="en-US" sz="4800" b="1">
                <a:solidFill>
                  <a:srgbClr val="7030A0"/>
                </a:solidFill>
              </a:rPr>
              <a:t>请各位评审老师提出宝贵建议！谢谢！</a:t>
            </a:r>
            <a:endParaRPr lang="zh-CN" altLang="en-US" sz="4800" b="1">
              <a:solidFill>
                <a:srgbClr val="7030A0"/>
              </a:solidFill>
            </a:endParaRPr>
          </a:p>
        </p:txBody>
      </p:sp>
      <p:grpSp>
        <p:nvGrpSpPr>
          <p:cNvPr id="71683" name="组合 9"/>
          <p:cNvGrpSpPr/>
          <p:nvPr/>
        </p:nvGrpSpPr>
        <p:grpSpPr bwMode="auto">
          <a:xfrm>
            <a:off x="-1412" y="-12700"/>
            <a:ext cx="9145412" cy="6897688"/>
            <a:chOff x="-1588" y="-12700"/>
            <a:chExt cx="9146151" cy="6898084"/>
          </a:xfrm>
        </p:grpSpPr>
        <p:sp>
          <p:nvSpPr>
            <p:cNvPr id="11" name="Freeform 3"/>
            <p:cNvSpPr/>
            <p:nvPr/>
          </p:nvSpPr>
          <p:spPr>
            <a:xfrm>
              <a:off x="-176" y="-12700"/>
              <a:ext cx="9144739" cy="6858394"/>
            </a:xfrm>
            <a:custGeom>
              <a:avLst/>
              <a:gdLst>
                <a:gd name="connsiteX0" fmla="*/ 0 w 9144000"/>
                <a:gd name="connsiteY0" fmla="*/ 0 h 6858000"/>
                <a:gd name="connsiteX1" fmla="*/ 0 w 9144000"/>
                <a:gd name="connsiteY1" fmla="*/ 6857999 h 6858000"/>
                <a:gd name="connsiteX2" fmla="*/ 9143999 w 9144000"/>
                <a:gd name="connsiteY2" fmla="*/ 6857999 h 6858000"/>
                <a:gd name="connsiteX3" fmla="*/ 9143999 w 9144000"/>
                <a:gd name="connsiteY3" fmla="*/ 0 h 6858000"/>
                <a:gd name="connsiteX4" fmla="*/ 0 w 914400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</a:cxnLst>
              <a:rect l="l" t="t" r="r" b="b"/>
              <a:pathLst>
                <a:path w="9144000" h="6858000">
                  <a:moveTo>
                    <a:pt x="0" y="0"/>
                  </a:moveTo>
                  <a:lnTo>
                    <a:pt x="0" y="6857999"/>
                  </a:lnTo>
                  <a:lnTo>
                    <a:pt x="9143999" y="6857999"/>
                  </a:lnTo>
                  <a:lnTo>
                    <a:pt x="9143999" y="0"/>
                  </a:lnTo>
                  <a:lnTo>
                    <a:pt x="0" y="0"/>
                  </a:lnTo>
                </a:path>
              </a:pathLst>
            </a:custGeom>
            <a:solidFill>
              <a:srgbClr val="FFFFFF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dirty="0">
                <a:solidFill>
                  <a:prstClr val="white"/>
                </a:solidFill>
              </a:endParaRPr>
            </a:p>
          </p:txBody>
        </p:sp>
        <p:pic>
          <p:nvPicPr>
            <p:cNvPr id="71689" name="图片 13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588" y="3227784"/>
              <a:ext cx="9144000" cy="3657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1684" name="Rectangle 2"/>
          <p:cNvSpPr txBox="1">
            <a:spLocks noRot="1" noChangeArrowheads="1"/>
          </p:cNvSpPr>
          <p:nvPr/>
        </p:nvSpPr>
        <p:spPr bwMode="auto">
          <a:xfrm>
            <a:off x="2648656" y="2914650"/>
            <a:ext cx="8540044" cy="446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defTabSz="4572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algn="l" defTabSz="4572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algn="l" defTabSz="4572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algn="l" defTabSz="4572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algn="l" defTabSz="4572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kumimoji="0" lang="zh-CN" altLang="en-US" sz="4800" b="1">
              <a:solidFill>
                <a:srgbClr val="7030A0"/>
              </a:solidFill>
            </a:endParaRPr>
          </a:p>
        </p:txBody>
      </p:sp>
      <p:sp>
        <p:nvSpPr>
          <p:cNvPr id="16" name="TextBox 9"/>
          <p:cNvSpPr txBox="1">
            <a:spLocks noChangeArrowheads="1"/>
          </p:cNvSpPr>
          <p:nvPr/>
        </p:nvSpPr>
        <p:spPr bwMode="auto">
          <a:xfrm>
            <a:off x="3115734" y="846138"/>
            <a:ext cx="2712156" cy="677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2755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tabLst>
                <a:tab pos="2755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tabLst>
                <a:tab pos="2755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tabLst>
                <a:tab pos="2755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tabLst>
                <a:tab pos="2755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2755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2755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2755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2755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>
              <a:defRPr/>
            </a:pPr>
            <a:r>
              <a:rPr kumimoji="0" lang="zh-CN" altLang="en-US" sz="4400" b="1" dirty="0">
                <a:solidFill>
                  <a:srgbClr val="1F497D">
                    <a:lumMod val="60000"/>
                    <a:lumOff val="40000"/>
                  </a:srgb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本讲内容</a:t>
            </a:r>
            <a:endParaRPr kumimoji="0" lang="zh-CN" altLang="en-US" sz="4400" b="1" dirty="0">
              <a:solidFill>
                <a:srgbClr val="1F497D">
                  <a:lumMod val="60000"/>
                  <a:lumOff val="40000"/>
                </a:srgbClr>
              </a:solidFill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71686" name="TextBox 1"/>
          <p:cNvSpPr txBox="1">
            <a:spLocks noChangeArrowheads="1"/>
          </p:cNvSpPr>
          <p:nvPr/>
        </p:nvSpPr>
        <p:spPr bwMode="auto">
          <a:xfrm>
            <a:off x="113593" y="2150387"/>
            <a:ext cx="8913249" cy="3841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1">
              <a:spcBef>
                <a:spcPct val="0"/>
              </a:spcBef>
              <a:buNone/>
            </a:pPr>
            <a:r>
              <a:rPr lang="en-US" altLang="zh-CN" sz="4200" dirty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en-US" altLang="zh-CN" sz="4200" b="1" dirty="0">
                <a:solidFill>
                  <a:srgbClr val="000000"/>
                </a:solidFill>
                <a:latin typeface="+mj-ea"/>
                <a:ea typeface="+mj-ea"/>
              </a:rPr>
              <a:t>	4.1 </a:t>
            </a:r>
            <a:r>
              <a:rPr lang="zh-CN" altLang="zh-CN" sz="4200" b="1" dirty="0">
                <a:solidFill>
                  <a:srgbClr val="000000"/>
                </a:solidFill>
                <a:latin typeface="+mj-ea"/>
                <a:ea typeface="+mj-ea"/>
              </a:rPr>
              <a:t>动态规划的原理</a:t>
            </a:r>
            <a:endParaRPr lang="zh-CN" altLang="zh-CN" sz="4200" b="1" dirty="0">
              <a:solidFill>
                <a:srgbClr val="000000"/>
              </a:solidFill>
              <a:latin typeface="+mj-ea"/>
              <a:ea typeface="+mj-ea"/>
            </a:endParaRPr>
          </a:p>
          <a:p>
            <a:pPr>
              <a:buNone/>
            </a:pPr>
            <a:r>
              <a:rPr lang="en-US" altLang="zh-CN" sz="4200" dirty="0">
                <a:solidFill>
                  <a:srgbClr val="000000"/>
                </a:solidFill>
                <a:latin typeface="+mj-ea"/>
                <a:ea typeface="+mj-ea"/>
              </a:rPr>
              <a:t>	4.2 </a:t>
            </a:r>
            <a:r>
              <a:rPr lang="zh-CN" altLang="zh-CN" sz="4200" dirty="0">
                <a:solidFill>
                  <a:srgbClr val="000000"/>
                </a:solidFill>
                <a:latin typeface="+mj-ea"/>
                <a:ea typeface="+mj-ea"/>
              </a:rPr>
              <a:t>矩阵乘法问题</a:t>
            </a:r>
            <a:endParaRPr lang="zh-CN" altLang="zh-CN" sz="4200" dirty="0">
              <a:solidFill>
                <a:srgbClr val="000000"/>
              </a:solidFill>
              <a:latin typeface="+mj-ea"/>
              <a:ea typeface="+mj-ea"/>
            </a:endParaRPr>
          </a:p>
          <a:p>
            <a:pPr>
              <a:buNone/>
            </a:pPr>
            <a:r>
              <a:rPr lang="en-US" altLang="zh-CN" sz="4200" dirty="0">
                <a:solidFill>
                  <a:srgbClr val="000000"/>
                </a:solidFill>
                <a:latin typeface="+mj-ea"/>
                <a:ea typeface="+mj-ea"/>
              </a:rPr>
              <a:t>	4.3 </a:t>
            </a:r>
            <a:r>
              <a:rPr lang="zh-CN" altLang="zh-CN" sz="4200" dirty="0">
                <a:solidFill>
                  <a:srgbClr val="000000"/>
                </a:solidFill>
                <a:latin typeface="+mj-ea"/>
                <a:ea typeface="+mj-ea"/>
              </a:rPr>
              <a:t>最长公共子序列问题</a:t>
            </a:r>
            <a:endParaRPr lang="en-US" altLang="zh-CN" sz="4200" dirty="0">
              <a:solidFill>
                <a:srgbClr val="000000"/>
              </a:solidFill>
              <a:latin typeface="+mj-ea"/>
              <a:ea typeface="+mj-ea"/>
            </a:endParaRPr>
          </a:p>
          <a:p>
            <a:pPr>
              <a:buNone/>
            </a:pPr>
            <a:r>
              <a:rPr lang="en-US" altLang="zh-CN" sz="4200" dirty="0">
                <a:solidFill>
                  <a:srgbClr val="000000"/>
                </a:solidFill>
                <a:latin typeface="+mj-ea"/>
                <a:ea typeface="+mj-ea"/>
              </a:rPr>
              <a:t>    4.4 0-1</a:t>
            </a:r>
            <a:r>
              <a:rPr lang="zh-CN" altLang="en-US" sz="4200" dirty="0">
                <a:solidFill>
                  <a:srgbClr val="000000"/>
                </a:solidFill>
                <a:latin typeface="+mj-ea"/>
                <a:ea typeface="+mj-ea"/>
              </a:rPr>
              <a:t>背包问题</a:t>
            </a:r>
            <a:endParaRPr lang="en-US" altLang="zh-CN" sz="4200" dirty="0">
              <a:solidFill>
                <a:srgbClr val="000000"/>
              </a:solidFill>
              <a:latin typeface="+mj-ea"/>
              <a:ea typeface="+mj-ea"/>
            </a:endParaRPr>
          </a:p>
          <a:p>
            <a:pPr>
              <a:buNone/>
            </a:pPr>
            <a:r>
              <a:rPr lang="en-US" altLang="zh-CN" sz="4200" dirty="0">
                <a:solidFill>
                  <a:srgbClr val="000000"/>
                </a:solidFill>
                <a:latin typeface="+mj-ea"/>
                <a:ea typeface="+mj-ea"/>
              </a:rPr>
              <a:t>	4.5 </a:t>
            </a:r>
            <a:r>
              <a:rPr lang="zh-CN" altLang="en-US" sz="4200" dirty="0">
                <a:solidFill>
                  <a:srgbClr val="000000"/>
                </a:solidFill>
                <a:latin typeface="+mj-ea"/>
                <a:ea typeface="+mj-ea"/>
              </a:rPr>
              <a:t>最优二分搜索树</a:t>
            </a:r>
            <a:endParaRPr lang="zh-CN" altLang="zh-CN" sz="4200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ED6CAD1-EAB7-44E5-88C3-734D5467FD7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876" name="Rectangle 4"/>
          <p:cNvSpPr>
            <a:spLocks noChangeArrowheads="1"/>
          </p:cNvSpPr>
          <p:nvPr/>
        </p:nvSpPr>
        <p:spPr bwMode="auto">
          <a:xfrm>
            <a:off x="923925" y="909638"/>
            <a:ext cx="7872413" cy="24479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533400" indent="-533400" algn="l">
              <a:spcBef>
                <a:spcPct val="20000"/>
              </a:spcBef>
              <a:buFontTx/>
              <a:buChar char="•"/>
              <a:defRPr/>
            </a:pP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华文行楷" panose="02010800040101010101" pitchFamily="2" charset="-122"/>
                <a:ea typeface="宋体" panose="02010600030101010101" pitchFamily="2" charset="-122"/>
              </a:rPr>
              <a:t>输入：</a:t>
            </a:r>
            <a:r>
              <a:rPr lang="en-US" altLang="zh-CN" sz="36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C&gt;0, </a:t>
            </a:r>
            <a:r>
              <a:rPr lang="en-US" altLang="zh-CN" sz="3600" b="1" i="1" dirty="0" err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w</a:t>
            </a:r>
            <a:r>
              <a:rPr lang="en-US" altLang="zh-CN" sz="3600" b="1" i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i</a:t>
            </a:r>
            <a:r>
              <a:rPr lang="en-US" altLang="zh-CN" sz="36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&gt;0, v</a:t>
            </a:r>
            <a:r>
              <a:rPr lang="en-US" altLang="zh-CN" sz="3600" b="1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i</a:t>
            </a:r>
            <a:r>
              <a:rPr lang="en-US" altLang="zh-CN" sz="36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&gt;0, 1</a:t>
            </a:r>
            <a:r>
              <a:rPr lang="en-US" altLang="zh-CN" sz="36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</a:t>
            </a:r>
            <a:r>
              <a:rPr lang="en-US" altLang="zh-CN" sz="36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 </a:t>
            </a:r>
            <a:r>
              <a:rPr lang="en-US" altLang="zh-CN" sz="3600" b="1" i="1" dirty="0" err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i</a:t>
            </a:r>
            <a:r>
              <a:rPr lang="en-US" altLang="zh-CN" sz="3600" b="1" i="1" dirty="0" err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</a:t>
            </a:r>
            <a:r>
              <a:rPr lang="en-US" altLang="zh-CN" sz="3600" b="1" i="1" dirty="0" err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n</a:t>
            </a:r>
            <a:r>
              <a:rPr lang="en-US" altLang="zh-CN" sz="36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 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华文行楷" panose="02010800040101010101" pitchFamily="2" charset="-122"/>
                <a:ea typeface="宋体" panose="02010600030101010101" pitchFamily="2" charset="-122"/>
              </a:rPr>
              <a:t> </a:t>
            </a:r>
            <a:endParaRPr lang="en-US" altLang="zh-CN" sz="3600" b="1" dirty="0">
              <a:effectLst>
                <a:outerShdw blurRad="38100" dist="38100" dir="2700000" algn="tl">
                  <a:srgbClr val="C0C0C0"/>
                </a:outerShdw>
              </a:effectLst>
              <a:latin typeface="华文行楷" panose="02010800040101010101" pitchFamily="2" charset="-122"/>
              <a:ea typeface="宋体" panose="02010600030101010101" pitchFamily="2" charset="-122"/>
            </a:endParaRPr>
          </a:p>
          <a:p>
            <a:pPr marL="533400" indent="-533400" algn="l">
              <a:spcBef>
                <a:spcPct val="20000"/>
              </a:spcBef>
              <a:buFontTx/>
              <a:buChar char="•"/>
              <a:defRPr/>
            </a:pP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华文行楷" panose="02010800040101010101" pitchFamily="2" charset="-122"/>
                <a:ea typeface="宋体" panose="02010600030101010101" pitchFamily="2" charset="-122"/>
              </a:rPr>
              <a:t>输出：</a:t>
            </a:r>
            <a:r>
              <a:rPr lang="en-US" altLang="zh-CN" sz="36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(x</a:t>
            </a:r>
            <a:r>
              <a:rPr lang="en-US" altLang="zh-CN" sz="3600" b="1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1</a:t>
            </a:r>
            <a:r>
              <a:rPr lang="en-US" altLang="zh-CN" sz="36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, x</a:t>
            </a:r>
            <a:r>
              <a:rPr lang="en-US" altLang="zh-CN" sz="3600" b="1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2</a:t>
            </a:r>
            <a:r>
              <a:rPr lang="en-US" altLang="zh-CN" sz="36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, …, </a:t>
            </a:r>
            <a:r>
              <a:rPr lang="en-US" altLang="zh-CN" sz="3600" b="1" i="1" dirty="0" err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x</a:t>
            </a:r>
            <a:r>
              <a:rPr lang="en-US" altLang="zh-CN" sz="3600" b="1" i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n</a:t>
            </a:r>
            <a:r>
              <a:rPr lang="en-US" altLang="zh-CN" sz="36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), x</a:t>
            </a:r>
            <a:r>
              <a:rPr lang="en-US" altLang="zh-CN" sz="3600" b="1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i</a:t>
            </a:r>
            <a:r>
              <a:rPr lang="en-US" altLang="zh-CN" sz="36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36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{0, 1}, 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满足</a:t>
            </a:r>
            <a:endParaRPr lang="zh-CN" altLang="en-US" sz="3600" b="1" dirty="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  <a:p>
            <a:pPr marL="533400" indent="-533400" algn="l">
              <a:spcBef>
                <a:spcPct val="20000"/>
              </a:spcBef>
              <a:defRPr/>
            </a:pP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   </a:t>
            </a:r>
            <a:r>
              <a:rPr lang="zh-CN" altLang="en-US" sz="44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</a:t>
            </a:r>
            <a:r>
              <a:rPr lang="en-US" altLang="zh-CN" sz="3600" b="1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lang="en-US" altLang="zh-CN" sz="36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</a:t>
            </a:r>
            <a:r>
              <a:rPr lang="en-US" altLang="zh-CN" sz="3600" b="1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i</a:t>
            </a:r>
            <a:r>
              <a:rPr lang="en-US" altLang="zh-CN" sz="36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</a:t>
            </a:r>
            <a:r>
              <a:rPr lang="en-US" altLang="zh-CN" sz="3600" b="1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r>
              <a:rPr lang="en-US" altLang="zh-CN" sz="36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w</a:t>
            </a:r>
            <a:r>
              <a:rPr lang="en-US" altLang="zh-CN" sz="3600" b="1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i </a:t>
            </a:r>
            <a:r>
              <a:rPr lang="en-US" altLang="zh-CN" sz="36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 sz="3600" b="1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i</a:t>
            </a:r>
            <a:r>
              <a:rPr lang="en-US" altLang="zh-CN" sz="36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</a:t>
            </a:r>
            <a:r>
              <a:rPr lang="en-US" altLang="zh-CN" sz="36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C,   </a:t>
            </a:r>
            <a:r>
              <a:rPr lang="zh-CN" altLang="en-US" sz="44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</a:t>
            </a:r>
            <a:r>
              <a:rPr lang="en-US" altLang="zh-CN" sz="3600" b="1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lang="en-US" altLang="zh-CN" sz="36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</a:t>
            </a:r>
            <a:r>
              <a:rPr lang="en-US" altLang="zh-CN" sz="3600" b="1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i</a:t>
            </a:r>
            <a:r>
              <a:rPr lang="en-US" altLang="zh-CN" sz="36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</a:t>
            </a:r>
            <a:r>
              <a:rPr lang="en-US" altLang="zh-CN" sz="3600" b="1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r>
              <a:rPr lang="en-US" altLang="zh-CN" sz="36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v</a:t>
            </a:r>
            <a:r>
              <a:rPr lang="en-US" altLang="zh-CN" sz="3600" b="1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i </a:t>
            </a:r>
            <a:r>
              <a:rPr lang="en-US" altLang="zh-CN" sz="36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 sz="3600" b="1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i</a:t>
            </a:r>
            <a:r>
              <a:rPr lang="en-US" altLang="zh-CN" sz="36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最大</a:t>
            </a:r>
            <a:endParaRPr lang="en-US" altLang="zh-CN" sz="3600" b="1" dirty="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719877" name="Text Box 5"/>
          <p:cNvSpPr txBox="1">
            <a:spLocks noChangeArrowheads="1"/>
          </p:cNvSpPr>
          <p:nvPr/>
        </p:nvSpPr>
        <p:spPr bwMode="auto">
          <a:xfrm>
            <a:off x="2330450" y="3395663"/>
            <a:ext cx="5057775" cy="240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defRPr/>
            </a:pPr>
            <a:r>
              <a:rPr lang="zh-CN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anose="02010800040101010101" pitchFamily="2" charset="-122"/>
                <a:ea typeface="宋体" panose="02010600030101010101" pitchFamily="2" charset="-122"/>
              </a:rPr>
              <a:t>等价的整数规划问题</a:t>
            </a:r>
            <a:endParaRPr lang="zh-CN" altLang="en-US" sz="3600" b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华文行楷" panose="02010800040101010101" pitchFamily="2" charset="-122"/>
              <a:ea typeface="宋体" panose="02010600030101010101" pitchFamily="2" charset="-122"/>
            </a:endParaRPr>
          </a:p>
          <a:p>
            <a:pPr algn="l">
              <a:defRPr/>
            </a:pPr>
            <a:r>
              <a:rPr lang="en-US" altLang="zh-CN" sz="36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      max </a:t>
            </a:r>
            <a:r>
              <a:rPr lang="en-US" altLang="zh-CN" sz="40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</a:t>
            </a:r>
            <a:r>
              <a:rPr lang="en-US" altLang="zh-CN" sz="3600" b="1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1 </a:t>
            </a:r>
            <a:r>
              <a:rPr lang="en-US" altLang="zh-CN" sz="3600" b="1" i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i</a:t>
            </a:r>
            <a:r>
              <a:rPr lang="en-US" altLang="zh-CN" sz="3600" b="1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 n </a:t>
            </a:r>
            <a:r>
              <a:rPr lang="en-US" altLang="zh-CN" sz="36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v</a:t>
            </a:r>
            <a:r>
              <a:rPr lang="en-US" altLang="zh-CN" sz="3600" b="1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i</a:t>
            </a:r>
            <a:r>
              <a:rPr lang="en-US" altLang="zh-CN" sz="36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 x</a:t>
            </a:r>
            <a:r>
              <a:rPr lang="en-US" altLang="zh-CN" sz="3600" b="1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i</a:t>
            </a:r>
            <a:r>
              <a:rPr lang="en-US" altLang="zh-CN" sz="36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endParaRPr lang="en-US" altLang="zh-CN" sz="3600" b="1" i="1" dirty="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l">
              <a:defRPr/>
            </a:pPr>
            <a:r>
              <a:rPr lang="zh-CN" altLang="en-US" sz="40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     </a:t>
            </a:r>
            <a:r>
              <a:rPr lang="zh-CN" altLang="en-US" sz="40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</a:t>
            </a:r>
            <a:r>
              <a:rPr lang="en-US" altLang="zh-CN" sz="3600" b="1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1in </a:t>
            </a:r>
            <a:r>
              <a:rPr lang="en-US" altLang="zh-CN" sz="3600" b="1" i="1" dirty="0" err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w</a:t>
            </a:r>
            <a:r>
              <a:rPr lang="en-US" altLang="zh-CN" sz="3600" b="1" i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i</a:t>
            </a:r>
            <a:r>
              <a:rPr lang="en-US" altLang="zh-CN" sz="3600" b="1" i="1" dirty="0" err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 sz="3600" b="1" i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i</a:t>
            </a:r>
            <a:r>
              <a:rPr lang="en-US" altLang="zh-CN" sz="36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  C </a:t>
            </a:r>
            <a:endParaRPr lang="en-US" altLang="zh-CN" sz="3600" b="1" i="1" dirty="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l">
              <a:defRPr/>
            </a:pPr>
            <a:r>
              <a:rPr lang="en-US" altLang="zh-CN" sz="36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      x</a:t>
            </a:r>
            <a:r>
              <a:rPr lang="en-US" altLang="zh-CN" sz="3600" b="1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i</a:t>
            </a:r>
            <a:r>
              <a:rPr lang="en-US" altLang="zh-CN" sz="36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{0, 1},  1 </a:t>
            </a:r>
            <a:r>
              <a:rPr lang="en-US" altLang="zh-CN" sz="3600" b="1" i="1" dirty="0" err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i</a:t>
            </a:r>
            <a:r>
              <a:rPr lang="en-US" altLang="zh-CN" sz="36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 </a:t>
            </a:r>
            <a:r>
              <a:rPr lang="en-US" altLang="zh-CN" sz="3600" dirty="0"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36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endParaRPr lang="en-US" altLang="zh-CN" sz="3600" b="1" i="1" dirty="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98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98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98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198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9876" grpId="0" animBg="1"/>
      <p:bldP spid="719877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 algn="r">
              <a:defRPr/>
            </a:pPr>
            <a:r>
              <a:rPr lang="en-US" altLang="zh-CN"/>
              <a:t>©</a:t>
            </a:r>
            <a:r>
              <a:rPr lang="en-US" altLang="zh-CN">
                <a:latin typeface="华文新魏" panose="02010800040101010101" pitchFamily="2" charset="-122"/>
              </a:rPr>
              <a:t>DKE-LAB(2009)</a:t>
            </a:r>
            <a:endParaRPr lang="en-US" altLang="zh-CN">
              <a:latin typeface="华文新魏" panose="02010800040101010101" pitchFamily="2" charset="-122"/>
            </a:endParaRPr>
          </a:p>
        </p:txBody>
      </p:sp>
      <p:sp>
        <p:nvSpPr>
          <p:cNvPr id="718853" name="Text Box 5"/>
          <p:cNvSpPr txBox="1">
            <a:spLocks noChangeArrowheads="1"/>
          </p:cNvSpPr>
          <p:nvPr/>
        </p:nvSpPr>
        <p:spPr bwMode="auto">
          <a:xfrm>
            <a:off x="2268538" y="333375"/>
            <a:ext cx="3902075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zh-CN" altLang="en-US" sz="3600" b="1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优化解结构的分析</a:t>
            </a:r>
            <a:endParaRPr lang="zh-CN" altLang="en-US" sz="3600" b="1" dirty="0">
              <a:solidFill>
                <a:srgbClr val="0070C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18854" name="Text Box 6"/>
          <p:cNvSpPr txBox="1">
            <a:spLocks noChangeArrowheads="1"/>
          </p:cNvSpPr>
          <p:nvPr/>
        </p:nvSpPr>
        <p:spPr bwMode="auto">
          <a:xfrm>
            <a:off x="284163" y="1268413"/>
            <a:ext cx="8596312" cy="228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defRPr/>
            </a:pPr>
            <a:r>
              <a:rPr lang="zh-CN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anose="02010800040101010101" pitchFamily="2" charset="-122"/>
                <a:ea typeface="宋体" panose="02010600030101010101" pitchFamily="2" charset="-122"/>
              </a:rPr>
              <a:t>定理</a:t>
            </a:r>
            <a:r>
              <a:rPr lang="en-US" altLang="zh-CN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anose="02010800040101010101" pitchFamily="2" charset="-122"/>
                <a:ea typeface="宋体" panose="02010600030101010101" pitchFamily="2" charset="-122"/>
              </a:rPr>
              <a:t> (</a:t>
            </a:r>
            <a:r>
              <a:rPr lang="zh-CN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anose="02010800040101010101" pitchFamily="2" charset="-122"/>
                <a:ea typeface="宋体" panose="02010600030101010101" pitchFamily="2" charset="-122"/>
              </a:rPr>
              <a:t>优化子结构</a:t>
            </a:r>
            <a:r>
              <a:rPr lang="en-US" altLang="zh-CN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anose="02010800040101010101" pitchFamily="2" charset="-122"/>
                <a:ea typeface="宋体" panose="02010600030101010101" pitchFamily="2" charset="-122"/>
              </a:rPr>
              <a:t>) 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华文行楷" panose="0201080004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华文行楷" panose="02010800040101010101" pitchFamily="2" charset="-122"/>
                <a:ea typeface="宋体" panose="02010600030101010101" pitchFamily="2" charset="-122"/>
              </a:rPr>
              <a:t>如果</a:t>
            </a:r>
            <a:r>
              <a:rPr lang="en-US" altLang="zh-CN" sz="36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(y</a:t>
            </a:r>
            <a:r>
              <a:rPr lang="en-US" altLang="zh-CN" sz="3600" b="1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1</a:t>
            </a:r>
            <a:r>
              <a:rPr lang="en-US" altLang="zh-CN" sz="36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, y</a:t>
            </a:r>
            <a:r>
              <a:rPr lang="en-US" altLang="zh-CN" sz="3600" b="1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2</a:t>
            </a:r>
            <a:r>
              <a:rPr lang="en-US" altLang="zh-CN" sz="36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, …, </a:t>
            </a:r>
            <a:r>
              <a:rPr lang="en-US" altLang="zh-CN" sz="3600" b="1" i="1" dirty="0" err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y</a:t>
            </a:r>
            <a:r>
              <a:rPr lang="en-US" altLang="zh-CN" sz="3600" b="1" i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n</a:t>
            </a:r>
            <a:r>
              <a:rPr lang="en-US" altLang="zh-CN" sz="36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)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是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0-1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背包问题的优化解，则</a:t>
            </a:r>
            <a:r>
              <a:rPr lang="en-US" altLang="zh-CN" sz="36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(y</a:t>
            </a:r>
            <a:r>
              <a:rPr lang="en-US" altLang="zh-CN" sz="3600" b="1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2</a:t>
            </a:r>
            <a:r>
              <a:rPr lang="en-US" altLang="zh-CN" sz="36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, …, </a:t>
            </a:r>
            <a:r>
              <a:rPr lang="en-US" altLang="zh-CN" sz="3600" b="1" i="1" dirty="0" err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y</a:t>
            </a:r>
            <a:r>
              <a:rPr lang="en-US" altLang="zh-CN" sz="3600" b="1" i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n</a:t>
            </a:r>
            <a:r>
              <a:rPr lang="en-US" altLang="zh-CN" sz="36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)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是如下子问题的优化解：</a:t>
            </a:r>
            <a:endParaRPr lang="zh-CN" altLang="en-US" sz="3600" b="1" dirty="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  <a:p>
            <a:pPr>
              <a:defRPr/>
            </a:pPr>
            <a:endParaRPr lang="zh-CN" altLang="en-US" sz="3600" b="1" dirty="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718855" name="Text Box 7"/>
          <p:cNvSpPr txBox="1">
            <a:spLocks noChangeArrowheads="1"/>
          </p:cNvSpPr>
          <p:nvPr/>
        </p:nvSpPr>
        <p:spPr bwMode="auto">
          <a:xfrm>
            <a:off x="2459038" y="2852738"/>
            <a:ext cx="5057775" cy="186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defRPr/>
            </a:pPr>
            <a:r>
              <a:rPr lang="en-US" altLang="zh-CN" sz="36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      max </a:t>
            </a:r>
            <a:r>
              <a:rPr lang="en-US" altLang="zh-CN" sz="40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</a:t>
            </a:r>
            <a:r>
              <a:rPr lang="en-US" altLang="zh-CN" sz="3600" b="1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2 </a:t>
            </a:r>
            <a:r>
              <a:rPr lang="en-US" altLang="zh-CN" sz="3600" b="1" i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i</a:t>
            </a:r>
            <a:r>
              <a:rPr lang="en-US" altLang="zh-CN" sz="3600" b="1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 n </a:t>
            </a:r>
            <a:r>
              <a:rPr lang="en-US" altLang="zh-CN" sz="36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v</a:t>
            </a:r>
            <a:r>
              <a:rPr lang="en-US" altLang="zh-CN" sz="3600" b="1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i</a:t>
            </a:r>
            <a:r>
              <a:rPr lang="en-US" altLang="zh-CN" sz="36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 x</a:t>
            </a:r>
            <a:r>
              <a:rPr lang="en-US" altLang="zh-CN" sz="3600" b="1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i</a:t>
            </a:r>
            <a:r>
              <a:rPr lang="en-US" altLang="zh-CN" sz="36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endParaRPr lang="en-US" altLang="zh-CN" sz="3600" b="1" i="1" dirty="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l">
              <a:defRPr/>
            </a:pPr>
            <a:r>
              <a:rPr lang="zh-CN" altLang="en-US" sz="40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     </a:t>
            </a:r>
            <a:r>
              <a:rPr lang="zh-CN" altLang="en-US" sz="40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</a:t>
            </a:r>
            <a:r>
              <a:rPr lang="en-US" altLang="zh-CN" sz="3600" b="1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2in </a:t>
            </a:r>
            <a:r>
              <a:rPr lang="en-US" altLang="zh-CN" sz="3600" b="1" i="1" dirty="0" err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w</a:t>
            </a:r>
            <a:r>
              <a:rPr lang="en-US" altLang="zh-CN" sz="3600" b="1" i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i</a:t>
            </a:r>
            <a:r>
              <a:rPr lang="en-US" altLang="zh-CN" sz="3600" b="1" i="1" dirty="0" err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 sz="3600" b="1" i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i</a:t>
            </a:r>
            <a:r>
              <a:rPr lang="en-US" altLang="zh-CN" sz="36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  C – w</a:t>
            </a:r>
            <a:r>
              <a:rPr lang="en-US" altLang="zh-CN" sz="3600" b="1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1 </a:t>
            </a:r>
            <a:r>
              <a:rPr lang="en-US" altLang="zh-CN" sz="36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y</a:t>
            </a:r>
            <a:r>
              <a:rPr lang="en-US" altLang="zh-CN" sz="3600" b="1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endParaRPr lang="en-US" altLang="zh-CN" sz="3600" b="1" i="1" baseline="-25000" dirty="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l">
              <a:defRPr/>
            </a:pPr>
            <a:r>
              <a:rPr lang="en-US" altLang="zh-CN" sz="36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      x</a:t>
            </a:r>
            <a:r>
              <a:rPr lang="en-US" altLang="zh-CN" sz="3600" b="1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i</a:t>
            </a:r>
            <a:r>
              <a:rPr lang="en-US" altLang="zh-CN" sz="36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{0, 1},  2 </a:t>
            </a:r>
            <a:r>
              <a:rPr lang="en-US" altLang="zh-CN" sz="3600" b="1" i="1" dirty="0" err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i</a:t>
            </a:r>
            <a:r>
              <a:rPr lang="en-US" altLang="zh-CN" sz="36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 </a:t>
            </a:r>
            <a:r>
              <a:rPr lang="en-US" altLang="zh-CN" sz="3600" dirty="0"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36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endParaRPr lang="en-US" altLang="zh-CN" sz="3600" b="1" i="1" dirty="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718856" name="Text Box 8"/>
          <p:cNvSpPr txBox="1">
            <a:spLocks noChangeArrowheads="1"/>
          </p:cNvSpPr>
          <p:nvPr/>
        </p:nvSpPr>
        <p:spPr bwMode="auto">
          <a:xfrm>
            <a:off x="179388" y="4765675"/>
            <a:ext cx="8856662" cy="20002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defRPr/>
            </a:pPr>
            <a:r>
              <a:rPr lang="zh-CN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     证明：</a:t>
            </a:r>
            <a:r>
              <a:rPr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如果</a:t>
            </a:r>
            <a:r>
              <a:rPr lang="en-US" altLang="zh-CN" sz="32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(y</a:t>
            </a:r>
            <a:r>
              <a:rPr lang="en-US" altLang="zh-CN" sz="3200" b="1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2</a:t>
            </a:r>
            <a:r>
              <a:rPr lang="en-US" altLang="zh-CN" sz="32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, …, </a:t>
            </a:r>
            <a:r>
              <a:rPr lang="en-US" altLang="zh-CN" sz="3200" b="1" i="1" dirty="0" err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y</a:t>
            </a:r>
            <a:r>
              <a:rPr lang="en-US" altLang="zh-CN" sz="3200" b="1" i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n</a:t>
            </a:r>
            <a:r>
              <a:rPr lang="en-US" altLang="zh-CN" sz="32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)</a:t>
            </a:r>
            <a:r>
              <a:rPr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不是子问题优化解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, </a:t>
            </a:r>
            <a:r>
              <a:rPr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则存在</a:t>
            </a:r>
            <a:r>
              <a:rPr lang="en-US" altLang="zh-CN" sz="32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(z</a:t>
            </a:r>
            <a:r>
              <a:rPr lang="en-US" altLang="zh-CN" sz="3200" b="1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2</a:t>
            </a:r>
            <a:r>
              <a:rPr lang="en-US" altLang="zh-CN" sz="32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, …, </a:t>
            </a:r>
            <a:r>
              <a:rPr lang="en-US" altLang="zh-CN" sz="3200" b="1" i="1" dirty="0" err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z</a:t>
            </a:r>
            <a:r>
              <a:rPr lang="en-US" altLang="zh-CN" sz="3200" b="1" i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n</a:t>
            </a:r>
            <a:r>
              <a:rPr lang="en-US" altLang="zh-CN" sz="32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)</a:t>
            </a:r>
            <a:r>
              <a:rPr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是子问题更优的解。于是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, </a:t>
            </a:r>
            <a:r>
              <a:rPr lang="en-US" altLang="zh-CN" sz="32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(y</a:t>
            </a:r>
            <a:r>
              <a:rPr lang="en-US" altLang="zh-CN" sz="3200" b="1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1</a:t>
            </a:r>
            <a:r>
              <a:rPr lang="en-US" altLang="zh-CN" sz="32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, z</a:t>
            </a:r>
            <a:r>
              <a:rPr lang="en-US" altLang="zh-CN" sz="3200" b="1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2</a:t>
            </a:r>
            <a:r>
              <a:rPr lang="en-US" altLang="zh-CN" sz="32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, …, </a:t>
            </a:r>
            <a:r>
              <a:rPr lang="en-US" altLang="zh-CN" sz="3200" b="1" i="1" dirty="0" err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z</a:t>
            </a:r>
            <a:r>
              <a:rPr lang="en-US" altLang="zh-CN" sz="3200" b="1" i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n</a:t>
            </a:r>
            <a:r>
              <a:rPr lang="en-US" altLang="zh-CN" sz="32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)</a:t>
            </a:r>
            <a:r>
              <a:rPr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是原问题比</a:t>
            </a:r>
            <a:r>
              <a:rPr lang="en-US" altLang="zh-CN" sz="32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(y</a:t>
            </a:r>
            <a:r>
              <a:rPr lang="en-US" altLang="zh-CN" sz="3200" b="1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1</a:t>
            </a:r>
            <a:r>
              <a:rPr lang="en-US" altLang="zh-CN" sz="32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, y</a:t>
            </a:r>
            <a:r>
              <a:rPr lang="en-US" altLang="zh-CN" sz="3200" b="1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2</a:t>
            </a:r>
            <a:r>
              <a:rPr lang="en-US" altLang="zh-CN" sz="32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, …, </a:t>
            </a:r>
            <a:r>
              <a:rPr lang="en-US" altLang="zh-CN" sz="3200" b="1" i="1" dirty="0" err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y</a:t>
            </a:r>
            <a:r>
              <a:rPr lang="en-US" altLang="zh-CN" sz="3200" b="1" i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n</a:t>
            </a:r>
            <a:r>
              <a:rPr lang="en-US" altLang="zh-CN" sz="32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)</a:t>
            </a:r>
            <a:r>
              <a:rPr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更优解，矛盾。</a:t>
            </a:r>
            <a:endParaRPr lang="zh-CN" altLang="en-US" sz="3200" b="1" dirty="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  <a:p>
            <a:pPr lvl="2">
              <a:defRPr/>
            </a:pPr>
            <a:endParaRPr lang="zh-CN" altLang="en-US" b="1" dirty="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18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188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88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8855" grpId="0"/>
      <p:bldP spid="718856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901" name="Text Box 5"/>
          <p:cNvSpPr txBox="1">
            <a:spLocks noChangeArrowheads="1"/>
          </p:cNvSpPr>
          <p:nvPr/>
        </p:nvSpPr>
        <p:spPr bwMode="auto">
          <a:xfrm>
            <a:off x="1042988" y="260350"/>
            <a:ext cx="7648575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zh-CN" altLang="en-US" sz="3600" b="1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建立优化解代价的递归方程</a:t>
            </a:r>
            <a:endParaRPr lang="zh-CN" altLang="en-US" sz="3600" b="1" dirty="0">
              <a:solidFill>
                <a:srgbClr val="0070C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20903" name="Text Box 7"/>
          <p:cNvSpPr txBox="1">
            <a:spLocks noChangeArrowheads="1"/>
          </p:cNvSpPr>
          <p:nvPr/>
        </p:nvSpPr>
        <p:spPr bwMode="auto">
          <a:xfrm>
            <a:off x="412750" y="1484313"/>
            <a:ext cx="8447088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buFontTx/>
              <a:buChar char="•"/>
              <a:defRPr/>
            </a:pP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设子问题</a:t>
            </a:r>
            <a:endParaRPr lang="en-US" altLang="zh-CN" sz="3600" b="1" dirty="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l">
              <a:defRPr/>
            </a:pPr>
            <a:r>
              <a:rPr lang="en-US" altLang="zh-CN" sz="36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                    max </a:t>
            </a:r>
            <a:r>
              <a:rPr lang="en-US" altLang="zh-CN" sz="40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</a:t>
            </a:r>
            <a:r>
              <a:rPr lang="en-US" altLang="zh-CN" sz="3600" b="1" i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i</a:t>
            </a:r>
            <a:r>
              <a:rPr lang="en-US" altLang="zh-CN" sz="3600" b="1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 k n </a:t>
            </a:r>
            <a:r>
              <a:rPr lang="en-US" altLang="zh-CN" sz="3600" b="1" i="1" dirty="0" err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v</a:t>
            </a:r>
            <a:r>
              <a:rPr lang="en-US" altLang="zh-CN" sz="3600" b="1" i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k</a:t>
            </a:r>
            <a:r>
              <a:rPr lang="en-US" altLang="zh-CN" sz="36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3600" b="1" i="1" dirty="0" err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 sz="3600" b="1" i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k</a:t>
            </a:r>
            <a:r>
              <a:rPr lang="en-US" altLang="zh-CN" sz="36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endParaRPr lang="en-US" altLang="zh-CN" sz="3600" b="1" i="1" dirty="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l">
              <a:defRPr/>
            </a:pPr>
            <a:r>
              <a:rPr lang="zh-CN" altLang="en-US" sz="40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                  </a:t>
            </a:r>
            <a:r>
              <a:rPr lang="zh-CN" altLang="en-US" sz="40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</a:t>
            </a:r>
            <a:r>
              <a:rPr lang="en-US" altLang="zh-CN" sz="3600" b="1" i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ikn</a:t>
            </a:r>
            <a:r>
              <a:rPr lang="en-US" altLang="zh-CN" sz="3600" b="1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3600" b="1" i="1" dirty="0" err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w</a:t>
            </a:r>
            <a:r>
              <a:rPr lang="en-US" altLang="zh-CN" sz="3600" b="1" i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k</a:t>
            </a:r>
            <a:r>
              <a:rPr lang="en-US" altLang="zh-CN" sz="3600" b="1" i="1" dirty="0" err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 sz="3600" b="1" i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k</a:t>
            </a:r>
            <a:r>
              <a:rPr lang="en-US" altLang="zh-CN" sz="36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  j</a:t>
            </a:r>
            <a:endParaRPr lang="en-US" altLang="zh-CN" sz="3600" b="1" i="1" baseline="-25000" dirty="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l">
              <a:defRPr/>
            </a:pPr>
            <a:r>
              <a:rPr lang="en-US" altLang="zh-CN" sz="36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                    </a:t>
            </a:r>
            <a:r>
              <a:rPr lang="en-US" altLang="zh-CN" sz="3600" b="1" i="1" dirty="0" err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 sz="3600" b="1" i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k</a:t>
            </a:r>
            <a:r>
              <a:rPr lang="en-US" altLang="zh-CN" sz="36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{0, 1},  </a:t>
            </a:r>
            <a:r>
              <a:rPr lang="en-US" altLang="zh-CN" sz="3600" b="1" i="1" dirty="0" err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i</a:t>
            </a:r>
            <a:r>
              <a:rPr lang="en-US" altLang="zh-CN" sz="36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 k </a:t>
            </a:r>
            <a:r>
              <a:rPr lang="en-US" altLang="zh-CN" sz="3600" dirty="0"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36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endParaRPr lang="en-US" altLang="zh-CN" sz="3600" b="1" i="1" dirty="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l">
              <a:defRPr/>
            </a:pPr>
            <a:r>
              <a:rPr lang="en-US" altLang="zh-CN" sz="36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  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的最优解代价为</a:t>
            </a:r>
            <a:r>
              <a:rPr lang="en-US" altLang="zh-CN" sz="36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m(</a:t>
            </a:r>
            <a:r>
              <a:rPr lang="en-US" altLang="zh-CN" sz="3600" b="1" i="1" dirty="0" err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i</a:t>
            </a:r>
            <a:r>
              <a:rPr lang="en-US" altLang="zh-CN" sz="36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, j).</a:t>
            </a:r>
            <a:endParaRPr lang="en-US" altLang="zh-CN" sz="3600" b="1" i="1" dirty="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l">
              <a:defRPr/>
            </a:pPr>
            <a:endParaRPr lang="en-US" altLang="zh-CN" sz="3600" b="1" i="1" dirty="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l">
              <a:defRPr/>
            </a:pPr>
            <a:r>
              <a:rPr lang="zh-CN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  即</a:t>
            </a:r>
            <a:r>
              <a:rPr lang="en-US" altLang="zh-CN" sz="36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m(</a:t>
            </a:r>
            <a:r>
              <a:rPr lang="en-US" altLang="zh-CN" sz="3600" b="1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i</a:t>
            </a:r>
            <a:r>
              <a:rPr lang="en-US" altLang="zh-CN" sz="36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, j)</a:t>
            </a:r>
            <a:r>
              <a:rPr lang="zh-CN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是背包容量为</a:t>
            </a:r>
            <a:r>
              <a:rPr lang="en-US" altLang="zh-CN" sz="36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j</a:t>
            </a:r>
            <a:r>
              <a:rPr lang="en-US" altLang="zh-CN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, </a:t>
            </a:r>
            <a:r>
              <a:rPr lang="zh-CN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可选物品为</a:t>
            </a:r>
            <a:r>
              <a:rPr lang="en-US" altLang="zh-CN" sz="3600" b="1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i</a:t>
            </a:r>
            <a:r>
              <a:rPr lang="en-US" altLang="zh-CN" sz="36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, i+1, …, n</a:t>
            </a:r>
            <a:r>
              <a:rPr lang="en-US" altLang="zh-CN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zh-CN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时问题最优解的代价</a:t>
            </a:r>
            <a:r>
              <a:rPr lang="en-US" altLang="zh-CN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.</a:t>
            </a:r>
            <a:endParaRPr lang="en-US" altLang="zh-CN" sz="3600" b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209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209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924" name="Text Box 4"/>
          <p:cNvSpPr txBox="1">
            <a:spLocks noChangeArrowheads="1"/>
          </p:cNvSpPr>
          <p:nvPr/>
        </p:nvSpPr>
        <p:spPr bwMode="auto">
          <a:xfrm>
            <a:off x="423545" y="1268413"/>
            <a:ext cx="8731250" cy="409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defRPr/>
            </a:pP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递归方程</a:t>
            </a:r>
            <a:endParaRPr lang="zh-CN" altLang="en-US" sz="3600" b="1" dirty="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defRPr/>
            </a:pPr>
            <a:endParaRPr lang="en-US" altLang="zh-CN" sz="3200" b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l">
              <a:defRPr/>
            </a:pPr>
            <a:r>
              <a:rPr lang="en-US" altLang="zh-C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     </a:t>
            </a:r>
            <a:r>
              <a:rPr lang="en-US" altLang="zh-CN" sz="32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m(</a:t>
            </a:r>
            <a:r>
              <a:rPr lang="en-US" altLang="zh-CN" sz="3200" b="1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i</a:t>
            </a:r>
            <a:r>
              <a:rPr lang="en-US" altLang="zh-CN" sz="32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, j) = m(i+1, j)        0 j &lt; </a:t>
            </a:r>
            <a:r>
              <a:rPr lang="en-US" altLang="zh-CN" sz="3200" b="1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w</a:t>
            </a:r>
            <a:r>
              <a:rPr lang="en-US" altLang="zh-CN" sz="3200" b="1" i="1" baseline="-25000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i</a:t>
            </a:r>
            <a:endParaRPr lang="en-US" altLang="zh-CN" sz="3200" b="1" i="1" baseline="-25000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l">
              <a:defRPr/>
            </a:pPr>
            <a:r>
              <a:rPr lang="en-US" altLang="zh-CN" sz="32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     m(</a:t>
            </a:r>
            <a:r>
              <a:rPr lang="en-US" altLang="zh-CN" sz="3200" b="1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i</a:t>
            </a:r>
            <a:r>
              <a:rPr lang="en-US" altLang="zh-CN" sz="32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, j) = max{m(i+1, j), m(i+1, j-</a:t>
            </a:r>
            <a:r>
              <a:rPr lang="en-US" altLang="zh-CN" sz="3200" b="1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w</a:t>
            </a:r>
            <a:r>
              <a:rPr lang="en-US" altLang="zh-CN" sz="3200" b="1" i="1" baseline="-25000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i</a:t>
            </a:r>
            <a:r>
              <a:rPr lang="en-US" altLang="zh-CN" sz="32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)+v</a:t>
            </a:r>
            <a:r>
              <a:rPr lang="en-US" altLang="zh-CN" sz="3200" b="1" i="1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i</a:t>
            </a:r>
            <a:r>
              <a:rPr lang="en-US" altLang="zh-CN" sz="32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}    j  </a:t>
            </a:r>
            <a:r>
              <a:rPr lang="en-US" altLang="zh-CN" sz="3200" b="1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w</a:t>
            </a:r>
            <a:r>
              <a:rPr lang="en-US" altLang="zh-CN" sz="3200" b="1" i="1" baseline="-25000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i</a:t>
            </a:r>
            <a:endParaRPr lang="zh-CN" altLang="en-US" sz="3200" b="1" i="1" baseline="-25000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l">
              <a:defRPr/>
            </a:pPr>
            <a:r>
              <a:rPr lang="zh-CN" altLang="en-US" sz="32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     </a:t>
            </a:r>
            <a:endParaRPr lang="zh-CN" altLang="en-US" sz="3200" b="1" i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l">
              <a:defRPr/>
            </a:pPr>
            <a:r>
              <a:rPr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初始值</a:t>
            </a:r>
            <a:endParaRPr lang="zh-CN" altLang="en-US" sz="3200" b="1" i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l">
              <a:defRPr/>
            </a:pPr>
            <a:r>
              <a:rPr lang="en-US" altLang="zh-CN" sz="32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     m(n, j) = 0         0  </a:t>
            </a:r>
            <a:r>
              <a:rPr lang="en-US" altLang="zh-CN" sz="3200" dirty="0"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32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j &lt;</a:t>
            </a:r>
            <a:r>
              <a:rPr lang="en-US" altLang="zh-CN" sz="3200" b="1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w</a:t>
            </a:r>
            <a:r>
              <a:rPr lang="en-US" altLang="zh-CN" sz="3200" b="1" i="1" baseline="-25000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endParaRPr lang="en-US" altLang="zh-CN" sz="3200" b="1" i="1" baseline="-25000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l">
              <a:defRPr/>
            </a:pPr>
            <a:r>
              <a:rPr lang="en-US" altLang="zh-CN" sz="32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     m(n, j) = </a:t>
            </a:r>
            <a:r>
              <a:rPr lang="en-US" altLang="zh-CN" sz="3200" b="1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v</a:t>
            </a:r>
            <a:r>
              <a:rPr lang="en-US" altLang="zh-CN" sz="3200" b="1" i="1" baseline="-25000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r>
              <a:rPr lang="en-US" altLang="zh-CN" sz="3200" b="1" i="1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32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        j </a:t>
            </a:r>
            <a:r>
              <a:rPr lang="en-US" altLang="zh-CN" sz="3200" dirty="0">
                <a:ea typeface="宋体" panose="02010600030101010101" pitchFamily="2" charset="-122"/>
                <a:sym typeface="Symbol" panose="05050102010706020507" pitchFamily="18" charset="2"/>
              </a:rPr>
              <a:t>  </a:t>
            </a:r>
            <a:r>
              <a:rPr lang="en-US" altLang="zh-CN" sz="3200" b="1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w</a:t>
            </a:r>
            <a:r>
              <a:rPr lang="en-US" altLang="zh-CN" sz="3200" b="1" i="1" baseline="-25000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endParaRPr lang="en-US" altLang="zh-CN" sz="3200" b="1" i="1" baseline="-25000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949" name="Text Box 5"/>
          <p:cNvSpPr txBox="1">
            <a:spLocks noChangeArrowheads="1"/>
          </p:cNvSpPr>
          <p:nvPr/>
        </p:nvSpPr>
        <p:spPr bwMode="auto">
          <a:xfrm>
            <a:off x="1400175" y="188913"/>
            <a:ext cx="7651750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zh-CN" altLang="en-US" sz="3600" b="1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自底向上计算优化解的代价</a:t>
            </a:r>
            <a:endParaRPr lang="zh-CN" altLang="en-US" sz="3600" b="1" dirty="0">
              <a:solidFill>
                <a:srgbClr val="0070C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22950" name="Text Box 6"/>
          <p:cNvSpPr txBox="1">
            <a:spLocks noChangeArrowheads="1"/>
          </p:cNvSpPr>
          <p:nvPr/>
        </p:nvSpPr>
        <p:spPr bwMode="auto">
          <a:xfrm>
            <a:off x="690563" y="1101725"/>
            <a:ext cx="4086225" cy="1077913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    计算</a:t>
            </a:r>
            <a:r>
              <a:rPr lang="en-US" altLang="zh-CN" sz="32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m(</a:t>
            </a:r>
            <a:r>
              <a:rPr lang="en-US" altLang="zh-CN" sz="3200" b="1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i</a:t>
            </a:r>
            <a:r>
              <a:rPr lang="en-US" altLang="zh-CN" sz="32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, j)</a:t>
            </a: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需要</a:t>
            </a:r>
            <a:endParaRPr lang="zh-CN" altLang="en-US" sz="3200" b="1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sz="32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m(i+1, j-</a:t>
            </a:r>
            <a:r>
              <a:rPr lang="en-US" altLang="zh-CN" sz="3200" b="1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w</a:t>
            </a:r>
            <a:r>
              <a:rPr lang="en-US" altLang="zh-CN" sz="3200" b="1" i="1" baseline="-250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i</a:t>
            </a:r>
            <a:r>
              <a:rPr lang="en-US" altLang="zh-CN" sz="32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)</a:t>
            </a: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和</a:t>
            </a:r>
            <a:r>
              <a:rPr lang="en-US" altLang="zh-CN" sz="32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m(i+1, j)</a:t>
            </a:r>
            <a:r>
              <a:rPr lang="en-US" altLang="zh-CN" i="1" dirty="0">
                <a:ea typeface="宋体" panose="02010600030101010101" pitchFamily="2" charset="-122"/>
              </a:rPr>
              <a:t> </a:t>
            </a:r>
            <a:endParaRPr lang="en-US" altLang="zh-CN" i="1" dirty="0">
              <a:ea typeface="宋体" panose="02010600030101010101" pitchFamily="2" charset="-122"/>
            </a:endParaRPr>
          </a:p>
        </p:txBody>
      </p:sp>
      <p:sp>
        <p:nvSpPr>
          <p:cNvPr id="722951" name="Text Box 7"/>
          <p:cNvSpPr txBox="1">
            <a:spLocks noChangeArrowheads="1"/>
          </p:cNvSpPr>
          <p:nvPr/>
        </p:nvSpPr>
        <p:spPr bwMode="auto">
          <a:xfrm>
            <a:off x="5299075" y="1312863"/>
            <a:ext cx="3579813" cy="585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令</a:t>
            </a:r>
            <a:r>
              <a:rPr lang="en-US" altLang="zh-CN" sz="3200" b="1" i="1" dirty="0" err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w</a:t>
            </a:r>
            <a:r>
              <a:rPr lang="en-US" altLang="zh-CN" sz="3200" b="1" i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i</a:t>
            </a:r>
            <a:r>
              <a:rPr lang="en-US" altLang="zh-CN" sz="32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=</a:t>
            </a:r>
            <a:r>
              <a:rPr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整数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, </a:t>
            </a:r>
            <a:r>
              <a:rPr lang="en-US" altLang="zh-CN" sz="32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n=4</a:t>
            </a:r>
            <a:endParaRPr lang="en-US" altLang="zh-CN" sz="3200" b="1" i="1" dirty="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722965" name="Text Box 21"/>
          <p:cNvSpPr txBox="1">
            <a:spLocks noChangeArrowheads="1"/>
          </p:cNvSpPr>
          <p:nvPr/>
        </p:nvSpPr>
        <p:spPr bwMode="auto">
          <a:xfrm>
            <a:off x="5808663" y="3282950"/>
            <a:ext cx="1476375" cy="461963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 i="1">
                <a:effectLst>
                  <a:outerShdw blurRad="38100" dist="38100" dir="2700000" algn="tl">
                    <a:srgbClr val="FFFFFF"/>
                  </a:outerShdw>
                </a:effectLst>
                <a:ea typeface="宋体" panose="02010600030101010101" pitchFamily="2" charset="-122"/>
              </a:rPr>
              <a:t>m(2,C-w</a:t>
            </a:r>
            <a:r>
              <a:rPr lang="en-US" altLang="zh-CN" b="1" i="1" baseline="-25000">
                <a:effectLst>
                  <a:outerShdw blurRad="38100" dist="38100" dir="2700000" algn="tl">
                    <a:srgbClr val="FFFFFF"/>
                  </a:outerShdw>
                </a:effectLst>
                <a:ea typeface="宋体" panose="02010600030101010101" pitchFamily="2" charset="-122"/>
              </a:rPr>
              <a:t>1</a:t>
            </a:r>
            <a:r>
              <a:rPr lang="en-US" altLang="zh-CN" b="1" i="1">
                <a:effectLst>
                  <a:outerShdw blurRad="38100" dist="38100" dir="2700000" algn="tl">
                    <a:srgbClr val="FFFFFF"/>
                  </a:outerShdw>
                </a:effectLst>
                <a:ea typeface="宋体" panose="02010600030101010101" pitchFamily="2" charset="-122"/>
              </a:rPr>
              <a:t>)</a:t>
            </a:r>
            <a:endParaRPr lang="en-US" altLang="zh-CN" b="1" i="1">
              <a:effectLst>
                <a:outerShdw blurRad="38100" dist="38100" dir="2700000" algn="tl">
                  <a:srgbClr val="FFFFFF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722966" name="Text Box 22"/>
          <p:cNvSpPr txBox="1">
            <a:spLocks noChangeArrowheads="1"/>
          </p:cNvSpPr>
          <p:nvPr/>
        </p:nvSpPr>
        <p:spPr bwMode="auto">
          <a:xfrm>
            <a:off x="7653338" y="2565400"/>
            <a:ext cx="1063625" cy="461963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 i="1">
                <a:effectLst>
                  <a:outerShdw blurRad="38100" dist="38100" dir="2700000" algn="tl">
                    <a:srgbClr val="FFFFFF"/>
                  </a:outerShdw>
                </a:effectLst>
                <a:ea typeface="宋体" panose="02010600030101010101" pitchFamily="2" charset="-122"/>
              </a:rPr>
              <a:t>m(1,C)</a:t>
            </a:r>
            <a:endParaRPr lang="en-US" altLang="zh-CN" b="1" i="1">
              <a:effectLst>
                <a:outerShdw blurRad="38100" dist="38100" dir="2700000" algn="tl">
                  <a:srgbClr val="FFFFFF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722967" name="Text Box 23"/>
          <p:cNvSpPr txBox="1">
            <a:spLocks noChangeArrowheads="1"/>
          </p:cNvSpPr>
          <p:nvPr/>
        </p:nvSpPr>
        <p:spPr bwMode="auto">
          <a:xfrm>
            <a:off x="7653338" y="3282950"/>
            <a:ext cx="1063625" cy="461963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 i="1">
                <a:effectLst>
                  <a:outerShdw blurRad="38100" dist="38100" dir="2700000" algn="tl">
                    <a:srgbClr val="FFFFFF"/>
                  </a:outerShdw>
                </a:effectLst>
                <a:ea typeface="宋体" panose="02010600030101010101" pitchFamily="2" charset="-122"/>
              </a:rPr>
              <a:t>m(2,C)</a:t>
            </a:r>
            <a:endParaRPr lang="en-US" altLang="zh-CN" b="1" i="1">
              <a:effectLst>
                <a:outerShdw blurRad="38100" dist="38100" dir="2700000" algn="tl">
                  <a:srgbClr val="FFFFFF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722963" name="Text Box 19"/>
          <p:cNvSpPr txBox="1">
            <a:spLocks noChangeArrowheads="1"/>
          </p:cNvSpPr>
          <p:nvPr/>
        </p:nvSpPr>
        <p:spPr bwMode="auto">
          <a:xfrm>
            <a:off x="347663" y="4843463"/>
            <a:ext cx="1090612" cy="461962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 i="1">
                <a:effectLst>
                  <a:outerShdw blurRad="38100" dist="38100" dir="2700000" algn="tl">
                    <a:srgbClr val="FFFFFF"/>
                  </a:outerShdw>
                </a:effectLst>
                <a:ea typeface="宋体" panose="02010600030101010101" pitchFamily="2" charset="-122"/>
              </a:rPr>
              <a:t>m(4, 1)</a:t>
            </a:r>
            <a:endParaRPr lang="en-US" altLang="zh-CN" b="1" i="1">
              <a:effectLst>
                <a:outerShdw blurRad="38100" dist="38100" dir="2700000" algn="tl">
                  <a:srgbClr val="FFFFFF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722964" name="Text Box 20"/>
          <p:cNvSpPr txBox="1">
            <a:spLocks noChangeArrowheads="1"/>
          </p:cNvSpPr>
          <p:nvPr/>
        </p:nvSpPr>
        <p:spPr bwMode="auto">
          <a:xfrm>
            <a:off x="1830388" y="4005263"/>
            <a:ext cx="1962150" cy="461962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 i="1" dirty="0">
                <a:effectLst>
                  <a:outerShdw blurRad="38100" dist="38100" dir="2700000" algn="tl">
                    <a:srgbClr val="FFFFFF"/>
                  </a:outerShdw>
                </a:effectLst>
                <a:ea typeface="宋体" panose="02010600030101010101" pitchFamily="2" charset="-122"/>
              </a:rPr>
              <a:t>m(3, C-w</a:t>
            </a:r>
            <a:r>
              <a:rPr lang="en-US" altLang="zh-CN" b="1" i="1" baseline="-25000" dirty="0">
                <a:effectLst>
                  <a:outerShdw blurRad="38100" dist="38100" dir="2700000" algn="tl">
                    <a:srgbClr val="FFFFFF"/>
                  </a:outerShdw>
                </a:effectLst>
                <a:ea typeface="宋体" panose="02010600030101010101" pitchFamily="2" charset="-122"/>
              </a:rPr>
              <a:t>1</a:t>
            </a:r>
            <a:r>
              <a:rPr lang="en-US" altLang="zh-CN" b="1" i="1" dirty="0">
                <a:effectLst>
                  <a:outerShdw blurRad="38100" dist="38100" dir="2700000" algn="tl">
                    <a:srgbClr val="FFFFFF"/>
                  </a:outerShdw>
                </a:effectLst>
                <a:ea typeface="宋体" panose="02010600030101010101" pitchFamily="2" charset="-122"/>
              </a:rPr>
              <a:t>-w</a:t>
            </a:r>
            <a:r>
              <a:rPr lang="en-US" altLang="zh-CN" b="1" i="1" baseline="-25000" dirty="0">
                <a:effectLst>
                  <a:outerShdw blurRad="38100" dist="38100" dir="2700000" algn="tl">
                    <a:srgbClr val="FFFFFF"/>
                  </a:outerShdw>
                </a:effectLst>
                <a:ea typeface="宋体" panose="02010600030101010101" pitchFamily="2" charset="-122"/>
              </a:rPr>
              <a:t>2</a:t>
            </a:r>
            <a:r>
              <a:rPr lang="en-US" altLang="zh-CN" b="1" i="1" dirty="0">
                <a:effectLst>
                  <a:outerShdw blurRad="38100" dist="38100" dir="2700000" algn="tl">
                    <a:srgbClr val="FFFFFF"/>
                  </a:outerShdw>
                </a:effectLst>
                <a:ea typeface="宋体" panose="02010600030101010101" pitchFamily="2" charset="-122"/>
              </a:rPr>
              <a:t>)</a:t>
            </a:r>
            <a:endParaRPr lang="en-US" altLang="zh-CN" b="1" i="1" dirty="0">
              <a:effectLst>
                <a:outerShdw blurRad="38100" dist="38100" dir="2700000" algn="tl">
                  <a:srgbClr val="FFFFFF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722969" name="Text Box 25"/>
          <p:cNvSpPr txBox="1">
            <a:spLocks noChangeArrowheads="1"/>
          </p:cNvSpPr>
          <p:nvPr/>
        </p:nvSpPr>
        <p:spPr bwMode="auto">
          <a:xfrm>
            <a:off x="5808663" y="4003675"/>
            <a:ext cx="1476375" cy="461963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 i="1">
                <a:effectLst>
                  <a:outerShdw blurRad="38100" dist="38100" dir="2700000" algn="tl">
                    <a:srgbClr val="FFFFFF"/>
                  </a:outerShdw>
                </a:effectLst>
                <a:ea typeface="宋体" panose="02010600030101010101" pitchFamily="2" charset="-122"/>
              </a:rPr>
              <a:t>m(3,C-w</a:t>
            </a:r>
            <a:r>
              <a:rPr lang="en-US" altLang="zh-CN" b="1" i="1" baseline="-25000">
                <a:effectLst>
                  <a:outerShdw blurRad="38100" dist="38100" dir="2700000" algn="tl">
                    <a:srgbClr val="FFFFFF"/>
                  </a:outerShdw>
                </a:effectLst>
                <a:ea typeface="宋体" panose="02010600030101010101" pitchFamily="2" charset="-122"/>
              </a:rPr>
              <a:t>1</a:t>
            </a:r>
            <a:r>
              <a:rPr lang="en-US" altLang="zh-CN" b="1" i="1">
                <a:effectLst>
                  <a:outerShdw blurRad="38100" dist="38100" dir="2700000" algn="tl">
                    <a:srgbClr val="FFFFFF"/>
                  </a:outerShdw>
                </a:effectLst>
                <a:ea typeface="宋体" panose="02010600030101010101" pitchFamily="2" charset="-122"/>
              </a:rPr>
              <a:t>)</a:t>
            </a:r>
            <a:endParaRPr lang="en-US" altLang="zh-CN" b="1" i="1">
              <a:effectLst>
                <a:outerShdw blurRad="38100" dist="38100" dir="2700000" algn="tl">
                  <a:srgbClr val="FFFFFF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722970" name="Text Box 26"/>
          <p:cNvSpPr txBox="1">
            <a:spLocks noChangeArrowheads="1"/>
          </p:cNvSpPr>
          <p:nvPr/>
        </p:nvSpPr>
        <p:spPr bwMode="auto">
          <a:xfrm>
            <a:off x="4017963" y="4892675"/>
            <a:ext cx="1474787" cy="461963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 i="1">
                <a:effectLst>
                  <a:outerShdw blurRad="38100" dist="38100" dir="2700000" algn="tl">
                    <a:srgbClr val="FFFFFF"/>
                  </a:outerShdw>
                </a:effectLst>
                <a:ea typeface="宋体" panose="02010600030101010101" pitchFamily="2" charset="-122"/>
              </a:rPr>
              <a:t>m(4,C-w</a:t>
            </a:r>
            <a:r>
              <a:rPr lang="en-US" altLang="zh-CN" b="1" i="1" baseline="-25000">
                <a:effectLst>
                  <a:outerShdw blurRad="38100" dist="38100" dir="2700000" algn="tl">
                    <a:srgbClr val="FFFFFF"/>
                  </a:outerShdw>
                </a:effectLst>
                <a:ea typeface="宋体" panose="02010600030101010101" pitchFamily="2" charset="-122"/>
              </a:rPr>
              <a:t>2</a:t>
            </a:r>
            <a:r>
              <a:rPr lang="en-US" altLang="zh-CN" b="1" i="1">
                <a:effectLst>
                  <a:outerShdw blurRad="38100" dist="38100" dir="2700000" algn="tl">
                    <a:srgbClr val="FFFFFF"/>
                  </a:outerShdw>
                </a:effectLst>
                <a:ea typeface="宋体" panose="02010600030101010101" pitchFamily="2" charset="-122"/>
              </a:rPr>
              <a:t>)</a:t>
            </a:r>
            <a:endParaRPr lang="en-US" altLang="zh-CN" b="1" i="1">
              <a:effectLst>
                <a:outerShdw blurRad="38100" dist="38100" dir="2700000" algn="tl">
                  <a:srgbClr val="FFFFFF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722971" name="Text Box 27"/>
          <p:cNvSpPr txBox="1">
            <a:spLocks noChangeArrowheads="1"/>
          </p:cNvSpPr>
          <p:nvPr/>
        </p:nvSpPr>
        <p:spPr bwMode="auto">
          <a:xfrm>
            <a:off x="5805488" y="4892675"/>
            <a:ext cx="1474787" cy="461963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 i="1">
                <a:effectLst>
                  <a:outerShdw blurRad="38100" dist="38100" dir="2700000" algn="tl">
                    <a:srgbClr val="FFFFFF"/>
                  </a:outerShdw>
                </a:effectLst>
                <a:ea typeface="宋体" panose="02010600030101010101" pitchFamily="2" charset="-122"/>
              </a:rPr>
              <a:t>m(4,C-w</a:t>
            </a:r>
            <a:r>
              <a:rPr lang="en-US" altLang="zh-CN" b="1" i="1" baseline="-25000">
                <a:effectLst>
                  <a:outerShdw blurRad="38100" dist="38100" dir="2700000" algn="tl">
                    <a:srgbClr val="FFFFFF"/>
                  </a:outerShdw>
                </a:effectLst>
                <a:ea typeface="宋体" panose="02010600030101010101" pitchFamily="2" charset="-122"/>
              </a:rPr>
              <a:t>1</a:t>
            </a:r>
            <a:r>
              <a:rPr lang="en-US" altLang="zh-CN" b="1" i="1">
                <a:effectLst>
                  <a:outerShdw blurRad="38100" dist="38100" dir="2700000" algn="tl">
                    <a:srgbClr val="FFFFFF"/>
                  </a:outerShdw>
                </a:effectLst>
                <a:ea typeface="宋体" panose="02010600030101010101" pitchFamily="2" charset="-122"/>
              </a:rPr>
              <a:t>)</a:t>
            </a:r>
            <a:endParaRPr lang="en-US" altLang="zh-CN" b="1" i="1">
              <a:effectLst>
                <a:outerShdw blurRad="38100" dist="38100" dir="2700000" algn="tl">
                  <a:srgbClr val="FFFFFF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722972" name="Text Box 28"/>
          <p:cNvSpPr txBox="1">
            <a:spLocks noChangeArrowheads="1"/>
          </p:cNvSpPr>
          <p:nvPr/>
        </p:nvSpPr>
        <p:spPr bwMode="auto">
          <a:xfrm>
            <a:off x="7642225" y="4870450"/>
            <a:ext cx="1090613" cy="461963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 i="1">
                <a:effectLst>
                  <a:outerShdw blurRad="38100" dist="38100" dir="2700000" algn="tl">
                    <a:srgbClr val="FFFFFF"/>
                  </a:outerShdw>
                </a:effectLst>
                <a:ea typeface="宋体" panose="02010600030101010101" pitchFamily="2" charset="-122"/>
              </a:rPr>
              <a:t>m(4, 6)</a:t>
            </a:r>
            <a:endParaRPr lang="en-US" altLang="zh-CN" b="1" i="1">
              <a:effectLst>
                <a:outerShdw blurRad="38100" dist="38100" dir="2700000" algn="tl">
                  <a:srgbClr val="FFFFFF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722981" name="Text Box 37"/>
          <p:cNvSpPr txBox="1">
            <a:spLocks noChangeArrowheads="1"/>
          </p:cNvSpPr>
          <p:nvPr/>
        </p:nvSpPr>
        <p:spPr bwMode="auto">
          <a:xfrm>
            <a:off x="7653338" y="4003675"/>
            <a:ext cx="1063625" cy="461963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 i="1">
                <a:effectLst>
                  <a:outerShdw blurRad="38100" dist="38100" dir="2700000" algn="tl">
                    <a:srgbClr val="FFFFFF"/>
                  </a:outerShdw>
                </a:effectLst>
                <a:ea typeface="宋体" panose="02010600030101010101" pitchFamily="2" charset="-122"/>
              </a:rPr>
              <a:t>m(3,C)</a:t>
            </a:r>
            <a:endParaRPr lang="en-US" altLang="zh-CN" b="1" i="1">
              <a:effectLst>
                <a:outerShdw blurRad="38100" dist="38100" dir="2700000" algn="tl">
                  <a:srgbClr val="FFFFFF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722982" name="Text Box 38"/>
          <p:cNvSpPr txBox="1">
            <a:spLocks noChangeArrowheads="1"/>
          </p:cNvSpPr>
          <p:nvPr/>
        </p:nvSpPr>
        <p:spPr bwMode="auto">
          <a:xfrm>
            <a:off x="4017963" y="4003675"/>
            <a:ext cx="1474787" cy="461963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 i="1" dirty="0">
                <a:effectLst>
                  <a:outerShdw blurRad="38100" dist="38100" dir="2700000" algn="tl">
                    <a:srgbClr val="FFFFFF"/>
                  </a:outerShdw>
                </a:effectLst>
                <a:ea typeface="宋体" panose="02010600030101010101" pitchFamily="2" charset="-122"/>
              </a:rPr>
              <a:t>m(3,C-w</a:t>
            </a:r>
            <a:r>
              <a:rPr lang="en-US" altLang="zh-CN" b="1" i="1" baseline="-25000" dirty="0">
                <a:effectLst>
                  <a:outerShdw blurRad="38100" dist="38100" dir="2700000" algn="tl">
                    <a:srgbClr val="FFFFFF"/>
                  </a:outerShdw>
                </a:effectLst>
                <a:ea typeface="宋体" panose="02010600030101010101" pitchFamily="2" charset="-122"/>
              </a:rPr>
              <a:t>2</a:t>
            </a:r>
            <a:r>
              <a:rPr lang="en-US" altLang="zh-CN" b="1" i="1" dirty="0">
                <a:effectLst>
                  <a:outerShdw blurRad="38100" dist="38100" dir="2700000" algn="tl">
                    <a:srgbClr val="FFFFFF"/>
                  </a:outerShdw>
                </a:effectLst>
                <a:ea typeface="宋体" panose="02010600030101010101" pitchFamily="2" charset="-122"/>
              </a:rPr>
              <a:t>)</a:t>
            </a:r>
            <a:endParaRPr lang="en-US" altLang="zh-CN" b="1" i="1" dirty="0">
              <a:effectLst>
                <a:outerShdw blurRad="38100" dist="38100" dir="2700000" algn="tl">
                  <a:srgbClr val="FFFFFF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722983" name="Text Box 39"/>
          <p:cNvSpPr txBox="1">
            <a:spLocks noChangeArrowheads="1"/>
          </p:cNvSpPr>
          <p:nvPr/>
        </p:nvSpPr>
        <p:spPr bwMode="auto">
          <a:xfrm>
            <a:off x="7148513" y="3092450"/>
            <a:ext cx="595312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…</a:t>
            </a:r>
            <a:endParaRPr lang="en-US" altLang="zh-CN" sz="3200" b="1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722984" name="Text Box 40"/>
          <p:cNvSpPr txBox="1">
            <a:spLocks noChangeArrowheads="1"/>
          </p:cNvSpPr>
          <p:nvPr/>
        </p:nvSpPr>
        <p:spPr bwMode="auto">
          <a:xfrm>
            <a:off x="4479925" y="3092450"/>
            <a:ext cx="595313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…</a:t>
            </a:r>
            <a:endParaRPr lang="en-US" altLang="zh-CN" sz="3200" b="1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722985" name="Text Box 41"/>
          <p:cNvSpPr txBox="1">
            <a:spLocks noChangeArrowheads="1"/>
          </p:cNvSpPr>
          <p:nvPr/>
        </p:nvSpPr>
        <p:spPr bwMode="auto">
          <a:xfrm>
            <a:off x="5354638" y="3808413"/>
            <a:ext cx="595312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…</a:t>
            </a:r>
            <a:endParaRPr lang="en-US" altLang="zh-CN" sz="3200" b="1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722986" name="Text Box 42"/>
          <p:cNvSpPr txBox="1">
            <a:spLocks noChangeArrowheads="1"/>
          </p:cNvSpPr>
          <p:nvPr/>
        </p:nvSpPr>
        <p:spPr bwMode="auto">
          <a:xfrm>
            <a:off x="7148513" y="4748213"/>
            <a:ext cx="595312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…</a:t>
            </a:r>
            <a:endParaRPr lang="en-US" altLang="zh-CN" sz="3200" b="1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722987" name="Text Box 43"/>
          <p:cNvSpPr txBox="1">
            <a:spLocks noChangeArrowheads="1"/>
          </p:cNvSpPr>
          <p:nvPr/>
        </p:nvSpPr>
        <p:spPr bwMode="auto">
          <a:xfrm>
            <a:off x="3576638" y="3811588"/>
            <a:ext cx="595312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…</a:t>
            </a:r>
            <a:endParaRPr lang="en-US" altLang="zh-CN" sz="3200" b="1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722988" name="Text Box 44"/>
          <p:cNvSpPr txBox="1">
            <a:spLocks noChangeArrowheads="1"/>
          </p:cNvSpPr>
          <p:nvPr/>
        </p:nvSpPr>
        <p:spPr bwMode="auto">
          <a:xfrm>
            <a:off x="3576638" y="4748213"/>
            <a:ext cx="595312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…</a:t>
            </a:r>
            <a:endParaRPr lang="en-US" altLang="zh-CN" sz="3200" b="1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722989" name="Text Box 45"/>
          <p:cNvSpPr txBox="1">
            <a:spLocks noChangeArrowheads="1"/>
          </p:cNvSpPr>
          <p:nvPr/>
        </p:nvSpPr>
        <p:spPr bwMode="auto">
          <a:xfrm>
            <a:off x="5354638" y="4748213"/>
            <a:ext cx="595312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…</a:t>
            </a:r>
            <a:endParaRPr lang="en-US" altLang="zh-CN" sz="3200" b="1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722990" name="Text Box 46"/>
          <p:cNvSpPr txBox="1">
            <a:spLocks noChangeArrowheads="1"/>
          </p:cNvSpPr>
          <p:nvPr/>
        </p:nvSpPr>
        <p:spPr bwMode="auto">
          <a:xfrm>
            <a:off x="7148513" y="3811588"/>
            <a:ext cx="595312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…</a:t>
            </a:r>
            <a:endParaRPr lang="en-US" altLang="zh-CN" sz="3200" b="1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722994" name="Line 50"/>
          <p:cNvSpPr>
            <a:spLocks noChangeShapeType="1"/>
          </p:cNvSpPr>
          <p:nvPr/>
        </p:nvSpPr>
        <p:spPr bwMode="auto">
          <a:xfrm>
            <a:off x="7004050" y="2781300"/>
            <a:ext cx="1855788" cy="0"/>
          </a:xfrm>
          <a:prstGeom prst="line">
            <a:avLst/>
          </a:prstGeom>
          <a:noFill/>
          <a:ln w="38100" cap="sq">
            <a:solidFill>
              <a:srgbClr val="0000FF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22995" name="Text Box 51"/>
          <p:cNvSpPr txBox="1">
            <a:spLocks noChangeArrowheads="1"/>
          </p:cNvSpPr>
          <p:nvPr/>
        </p:nvSpPr>
        <p:spPr bwMode="auto">
          <a:xfrm>
            <a:off x="2552700" y="3092450"/>
            <a:ext cx="595313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…</a:t>
            </a:r>
            <a:endParaRPr lang="en-US" altLang="zh-CN" sz="3200" b="1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722996" name="Text Box 52"/>
          <p:cNvSpPr txBox="1">
            <a:spLocks noChangeArrowheads="1"/>
          </p:cNvSpPr>
          <p:nvPr/>
        </p:nvSpPr>
        <p:spPr bwMode="auto">
          <a:xfrm>
            <a:off x="1400175" y="3092450"/>
            <a:ext cx="595313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…</a:t>
            </a:r>
            <a:endParaRPr lang="en-US" altLang="zh-CN" sz="3200" b="1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722997" name="Text Box 53"/>
          <p:cNvSpPr txBox="1">
            <a:spLocks noChangeArrowheads="1"/>
          </p:cNvSpPr>
          <p:nvPr/>
        </p:nvSpPr>
        <p:spPr bwMode="auto">
          <a:xfrm>
            <a:off x="1400175" y="3808413"/>
            <a:ext cx="595313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…</a:t>
            </a:r>
            <a:endParaRPr lang="en-US" altLang="zh-CN" sz="3200" b="1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722998" name="Text Box 54"/>
          <p:cNvSpPr txBox="1">
            <a:spLocks noChangeArrowheads="1"/>
          </p:cNvSpPr>
          <p:nvPr/>
        </p:nvSpPr>
        <p:spPr bwMode="auto">
          <a:xfrm>
            <a:off x="347663" y="4029075"/>
            <a:ext cx="1090612" cy="461963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 i="1">
                <a:effectLst>
                  <a:outerShdw blurRad="38100" dist="38100" dir="2700000" algn="tl">
                    <a:srgbClr val="FFFFFF"/>
                  </a:outerShdw>
                </a:effectLst>
                <a:ea typeface="宋体" panose="02010600030101010101" pitchFamily="2" charset="-122"/>
              </a:rPr>
              <a:t>m(3, 1)</a:t>
            </a:r>
            <a:endParaRPr lang="en-US" altLang="zh-CN" b="1" i="1">
              <a:effectLst>
                <a:outerShdw blurRad="38100" dist="38100" dir="2700000" algn="tl">
                  <a:srgbClr val="FFFFFF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722999" name="Text Box 55"/>
          <p:cNvSpPr txBox="1">
            <a:spLocks noChangeArrowheads="1"/>
          </p:cNvSpPr>
          <p:nvPr/>
        </p:nvSpPr>
        <p:spPr bwMode="auto">
          <a:xfrm>
            <a:off x="347663" y="3282950"/>
            <a:ext cx="1090612" cy="461963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 i="1">
                <a:effectLst>
                  <a:outerShdw blurRad="38100" dist="38100" dir="2700000" algn="tl">
                    <a:srgbClr val="FFFFFF"/>
                  </a:outerShdw>
                </a:effectLst>
                <a:ea typeface="宋体" panose="02010600030101010101" pitchFamily="2" charset="-122"/>
              </a:rPr>
              <a:t>m(2, 1)</a:t>
            </a:r>
            <a:endParaRPr lang="en-US" altLang="zh-CN" b="1" i="1">
              <a:effectLst>
                <a:outerShdw blurRad="38100" dist="38100" dir="2700000" algn="tl">
                  <a:srgbClr val="FFFFFF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723000" name="Text Box 56"/>
          <p:cNvSpPr txBox="1">
            <a:spLocks noChangeArrowheads="1"/>
          </p:cNvSpPr>
          <p:nvPr/>
        </p:nvSpPr>
        <p:spPr bwMode="auto">
          <a:xfrm>
            <a:off x="1830388" y="4867275"/>
            <a:ext cx="1962150" cy="461963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 i="1">
                <a:effectLst>
                  <a:outerShdw blurRad="38100" dist="38100" dir="2700000" algn="tl">
                    <a:srgbClr val="FFFFFF"/>
                  </a:outerShdw>
                </a:effectLst>
                <a:ea typeface="宋体" panose="02010600030101010101" pitchFamily="2" charset="-122"/>
              </a:rPr>
              <a:t>m(4, C-w</a:t>
            </a:r>
            <a:r>
              <a:rPr lang="en-US" altLang="zh-CN" b="1" i="1" baseline="-25000">
                <a:effectLst>
                  <a:outerShdw blurRad="38100" dist="38100" dir="2700000" algn="tl">
                    <a:srgbClr val="FFFFFF"/>
                  </a:outerShdw>
                </a:effectLst>
                <a:ea typeface="宋体" panose="02010600030101010101" pitchFamily="2" charset="-122"/>
              </a:rPr>
              <a:t>1</a:t>
            </a:r>
            <a:r>
              <a:rPr lang="en-US" altLang="zh-CN" b="1" i="1">
                <a:effectLst>
                  <a:outerShdw blurRad="38100" dist="38100" dir="2700000" algn="tl">
                    <a:srgbClr val="FFFFFF"/>
                  </a:outerShdw>
                </a:effectLst>
                <a:ea typeface="宋体" panose="02010600030101010101" pitchFamily="2" charset="-122"/>
              </a:rPr>
              <a:t>-w</a:t>
            </a:r>
            <a:r>
              <a:rPr lang="en-US" altLang="zh-CN" b="1" i="1" baseline="-25000">
                <a:effectLst>
                  <a:outerShdw blurRad="38100" dist="38100" dir="2700000" algn="tl">
                    <a:srgbClr val="FFFFFF"/>
                  </a:outerShdw>
                </a:effectLst>
                <a:ea typeface="宋体" panose="02010600030101010101" pitchFamily="2" charset="-122"/>
              </a:rPr>
              <a:t>2</a:t>
            </a:r>
            <a:r>
              <a:rPr lang="en-US" altLang="zh-CN" b="1" i="1">
                <a:effectLst>
                  <a:outerShdw blurRad="38100" dist="38100" dir="2700000" algn="tl">
                    <a:srgbClr val="FFFFFF"/>
                  </a:outerShdw>
                </a:effectLst>
                <a:ea typeface="宋体" panose="02010600030101010101" pitchFamily="2" charset="-122"/>
              </a:rPr>
              <a:t>)</a:t>
            </a:r>
            <a:endParaRPr lang="en-US" altLang="zh-CN" b="1" i="1">
              <a:effectLst>
                <a:outerShdw blurRad="38100" dist="38100" dir="2700000" algn="tl">
                  <a:srgbClr val="FFFFFF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723001" name="Text Box 57"/>
          <p:cNvSpPr txBox="1">
            <a:spLocks noChangeArrowheads="1"/>
          </p:cNvSpPr>
          <p:nvPr/>
        </p:nvSpPr>
        <p:spPr bwMode="auto">
          <a:xfrm>
            <a:off x="1400175" y="4673600"/>
            <a:ext cx="595313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…</a:t>
            </a:r>
            <a:endParaRPr lang="en-US" altLang="zh-CN" sz="3200" b="1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723002" name="Line 58"/>
          <p:cNvSpPr>
            <a:spLocks noChangeShapeType="1"/>
          </p:cNvSpPr>
          <p:nvPr/>
        </p:nvSpPr>
        <p:spPr bwMode="auto">
          <a:xfrm>
            <a:off x="220663" y="5084763"/>
            <a:ext cx="8575675" cy="0"/>
          </a:xfrm>
          <a:prstGeom prst="line">
            <a:avLst/>
          </a:prstGeom>
          <a:noFill/>
          <a:ln w="28575" cap="sq">
            <a:solidFill>
              <a:srgbClr val="FF0000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23003" name="Line 59"/>
          <p:cNvSpPr>
            <a:spLocks noChangeShapeType="1"/>
          </p:cNvSpPr>
          <p:nvPr/>
        </p:nvSpPr>
        <p:spPr bwMode="auto">
          <a:xfrm>
            <a:off x="220663" y="4292600"/>
            <a:ext cx="8639175" cy="0"/>
          </a:xfrm>
          <a:prstGeom prst="line">
            <a:avLst/>
          </a:prstGeom>
          <a:noFill/>
          <a:ln w="28575" cap="sq">
            <a:solidFill>
              <a:srgbClr val="FF0000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23004" name="Line 60"/>
          <p:cNvSpPr>
            <a:spLocks noChangeShapeType="1"/>
          </p:cNvSpPr>
          <p:nvPr/>
        </p:nvSpPr>
        <p:spPr bwMode="auto">
          <a:xfrm>
            <a:off x="155575" y="3573463"/>
            <a:ext cx="8704263" cy="0"/>
          </a:xfrm>
          <a:prstGeom prst="line">
            <a:avLst/>
          </a:prstGeom>
          <a:noFill/>
          <a:ln w="28575" cap="sq">
            <a:solidFill>
              <a:srgbClr val="FF0000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22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22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22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722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722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722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722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722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722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722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722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722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722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722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722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722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722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722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722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722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722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722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722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722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722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722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723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723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723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723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723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722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2965" grpId="0" animBg="1"/>
      <p:bldP spid="722966" grpId="0" animBg="1"/>
      <p:bldP spid="722967" grpId="0" animBg="1"/>
      <p:bldP spid="722963" grpId="0" animBg="1"/>
      <p:bldP spid="722964" grpId="0" animBg="1"/>
      <p:bldP spid="722969" grpId="0" animBg="1"/>
      <p:bldP spid="722970" grpId="0" animBg="1"/>
      <p:bldP spid="722971" grpId="0" animBg="1"/>
      <p:bldP spid="722972" grpId="0" animBg="1"/>
      <p:bldP spid="722981" grpId="0" animBg="1"/>
      <p:bldP spid="722981" grpId="1" animBg="1"/>
      <p:bldP spid="722982" grpId="0" animBg="1"/>
      <p:bldP spid="722982" grpId="1" animBg="1"/>
      <p:bldP spid="722983" grpId="0"/>
      <p:bldP spid="722984" grpId="0"/>
      <p:bldP spid="722985" grpId="0"/>
      <p:bldP spid="722986" grpId="0"/>
      <p:bldP spid="722987" grpId="0"/>
      <p:bldP spid="722988" grpId="0"/>
      <p:bldP spid="722989" grpId="0"/>
      <p:bldP spid="722990" grpId="0"/>
      <p:bldP spid="722994" grpId="0" animBg="1"/>
      <p:bldP spid="722995" grpId="0"/>
      <p:bldP spid="722996" grpId="0"/>
      <p:bldP spid="722997" grpId="0"/>
      <p:bldP spid="722998" grpId="0" animBg="1"/>
      <p:bldP spid="722999" grpId="0" animBg="1"/>
      <p:bldP spid="723000" grpId="0" animBg="1"/>
      <p:bldP spid="723001" grpId="0"/>
      <p:bldP spid="723002" grpId="0" animBg="1"/>
      <p:bldP spid="723003" grpId="0" animBg="1"/>
      <p:bldP spid="723004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621" name="Text Box 5"/>
          <p:cNvSpPr txBox="1">
            <a:spLocks noChangeArrowheads="1"/>
          </p:cNvSpPr>
          <p:nvPr/>
        </p:nvSpPr>
        <p:spPr bwMode="auto">
          <a:xfrm>
            <a:off x="468313" y="692150"/>
            <a:ext cx="7959725" cy="58181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zh-CN" sz="31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For   </a:t>
            </a:r>
            <a:r>
              <a:rPr lang="en-US" altLang="zh-CN" sz="31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j=0</a:t>
            </a:r>
            <a:r>
              <a:rPr lang="en-US" altLang="zh-CN" sz="31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   To    min(</a:t>
            </a:r>
            <a:r>
              <a:rPr lang="en-US" altLang="zh-CN" sz="31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w</a:t>
            </a:r>
            <a:r>
              <a:rPr lang="en-US" altLang="zh-CN" sz="3100" b="1" i="1" baseline="-250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n</a:t>
            </a:r>
            <a:r>
              <a:rPr lang="en-US" altLang="zh-CN" sz="31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-1, C</a:t>
            </a:r>
            <a:r>
              <a:rPr lang="en-US" altLang="zh-CN" sz="31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)   Do</a:t>
            </a:r>
            <a:endParaRPr lang="en-US" altLang="zh-CN" sz="3100" b="1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  <a:p>
            <a:pPr algn="l">
              <a:defRPr/>
            </a:pPr>
            <a:r>
              <a:rPr lang="en-US" altLang="zh-CN" sz="31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              </a:t>
            </a:r>
            <a:r>
              <a:rPr lang="en-US" altLang="zh-CN" sz="31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m</a:t>
            </a:r>
            <a:r>
              <a:rPr lang="en-US" altLang="zh-CN" sz="31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[</a:t>
            </a:r>
            <a:r>
              <a:rPr lang="en-US" altLang="zh-CN" sz="31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n, j</a:t>
            </a:r>
            <a:r>
              <a:rPr lang="en-US" altLang="zh-CN" sz="31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]</a:t>
            </a:r>
            <a:r>
              <a:rPr lang="en-US" altLang="zh-CN" sz="31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 = 0</a:t>
            </a:r>
            <a:r>
              <a:rPr lang="en-US" altLang="zh-CN" sz="31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;</a:t>
            </a:r>
            <a:endParaRPr lang="en-US" altLang="zh-CN" sz="3100" b="1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  <a:p>
            <a:pPr algn="l">
              <a:defRPr/>
            </a:pPr>
            <a:r>
              <a:rPr lang="en-US" altLang="zh-CN" sz="31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For   </a:t>
            </a:r>
            <a:r>
              <a:rPr lang="en-US" altLang="zh-CN" sz="31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j=</a:t>
            </a:r>
            <a:r>
              <a:rPr lang="en-US" altLang="zh-CN" sz="3100" b="1" i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w</a:t>
            </a:r>
            <a:r>
              <a:rPr lang="en-US" altLang="zh-CN" sz="3100" b="1" i="1" baseline="-25000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n</a:t>
            </a:r>
            <a:r>
              <a:rPr lang="en-US" altLang="zh-CN" sz="31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   To   </a:t>
            </a:r>
            <a:r>
              <a:rPr lang="en-US" altLang="zh-CN" sz="31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C    </a:t>
            </a:r>
            <a:r>
              <a:rPr lang="en-US" altLang="zh-CN" sz="31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Do</a:t>
            </a:r>
            <a:endParaRPr lang="en-US" altLang="zh-CN" sz="3100" b="1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  <a:p>
            <a:pPr algn="l">
              <a:defRPr/>
            </a:pPr>
            <a:r>
              <a:rPr lang="en-US" altLang="zh-CN" sz="31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              m</a:t>
            </a:r>
            <a:r>
              <a:rPr lang="en-US" altLang="zh-CN" sz="31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[</a:t>
            </a:r>
            <a:r>
              <a:rPr lang="en-US" altLang="zh-CN" sz="31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n, j</a:t>
            </a:r>
            <a:r>
              <a:rPr lang="en-US" altLang="zh-CN" sz="31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] </a:t>
            </a:r>
            <a:r>
              <a:rPr lang="en-US" altLang="zh-CN" sz="31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= </a:t>
            </a:r>
            <a:r>
              <a:rPr lang="en-US" altLang="zh-CN" sz="3100" b="1" i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v</a:t>
            </a:r>
            <a:r>
              <a:rPr lang="en-US" altLang="zh-CN" sz="3100" b="1" i="1" baseline="-25000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n</a:t>
            </a:r>
            <a:r>
              <a:rPr lang="en-US" altLang="zh-CN" sz="31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;</a:t>
            </a:r>
            <a:endParaRPr lang="en-US" altLang="zh-CN" sz="3100" b="1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  <a:p>
            <a:pPr algn="l">
              <a:defRPr/>
            </a:pPr>
            <a:r>
              <a:rPr lang="en-US" altLang="zh-CN" sz="31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For   </a:t>
            </a:r>
            <a:r>
              <a:rPr lang="en-US" altLang="zh-CN" sz="31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i=n-1</a:t>
            </a:r>
            <a:r>
              <a:rPr lang="en-US" altLang="zh-CN" sz="31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   To   </a:t>
            </a:r>
            <a:r>
              <a:rPr lang="en-US" altLang="zh-CN" sz="31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2</a:t>
            </a:r>
            <a:r>
              <a:rPr lang="en-US" altLang="zh-CN" sz="31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   Do</a:t>
            </a:r>
            <a:endParaRPr lang="en-US" altLang="zh-CN" sz="3100" b="1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  <a:p>
            <a:pPr algn="l">
              <a:defRPr/>
            </a:pPr>
            <a:r>
              <a:rPr lang="en-US" altLang="zh-CN" sz="31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        For   </a:t>
            </a:r>
            <a:r>
              <a:rPr lang="en-US" altLang="zh-CN" sz="31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j=0</a:t>
            </a:r>
            <a:r>
              <a:rPr lang="en-US" altLang="zh-CN" sz="31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   To   min(</a:t>
            </a:r>
            <a:r>
              <a:rPr lang="en-US" altLang="zh-CN" sz="3100" b="1" i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w</a:t>
            </a:r>
            <a:r>
              <a:rPr lang="en-US" altLang="zh-CN" sz="3100" b="1" i="1" baseline="-25000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i</a:t>
            </a:r>
            <a:r>
              <a:rPr lang="en-US" altLang="zh-CN" sz="3100" b="1" i="1" baseline="-250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 </a:t>
            </a:r>
            <a:r>
              <a:rPr lang="en-US" altLang="zh-CN" sz="31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-1, C</a:t>
            </a:r>
            <a:r>
              <a:rPr lang="en-US" altLang="zh-CN" sz="31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)    Do</a:t>
            </a:r>
            <a:endParaRPr lang="en-US" altLang="zh-CN" sz="3100" b="1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  <a:p>
            <a:pPr algn="l">
              <a:defRPr/>
            </a:pPr>
            <a:r>
              <a:rPr lang="en-US" altLang="zh-CN" sz="31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              </a:t>
            </a:r>
            <a:r>
              <a:rPr lang="en-US" altLang="zh-CN" sz="31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m</a:t>
            </a:r>
            <a:r>
              <a:rPr lang="en-US" altLang="zh-CN" sz="31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[</a:t>
            </a:r>
            <a:r>
              <a:rPr lang="en-US" altLang="zh-CN" sz="31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i, j</a:t>
            </a:r>
            <a:r>
              <a:rPr lang="en-US" altLang="zh-CN" sz="31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] = </a:t>
            </a:r>
            <a:r>
              <a:rPr lang="en-US" altLang="zh-CN" sz="31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m</a:t>
            </a:r>
            <a:r>
              <a:rPr lang="en-US" altLang="zh-CN" sz="31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[</a:t>
            </a:r>
            <a:r>
              <a:rPr lang="en-US" altLang="zh-CN" sz="31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i+1, j</a:t>
            </a:r>
            <a:r>
              <a:rPr lang="en-US" altLang="zh-CN" sz="31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];</a:t>
            </a:r>
            <a:endParaRPr lang="en-US" altLang="zh-CN" sz="3100" b="1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  <a:p>
            <a:pPr algn="l">
              <a:defRPr/>
            </a:pPr>
            <a:r>
              <a:rPr lang="en-US" altLang="zh-CN" sz="31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        For   </a:t>
            </a:r>
            <a:r>
              <a:rPr lang="en-US" altLang="zh-CN" sz="31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j=</a:t>
            </a:r>
            <a:r>
              <a:rPr lang="en-US" altLang="zh-CN" sz="3100" b="1" i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w</a:t>
            </a:r>
            <a:r>
              <a:rPr lang="en-US" altLang="zh-CN" sz="3100" b="1" i="1" baseline="-25000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i</a:t>
            </a:r>
            <a:r>
              <a:rPr lang="en-US" altLang="zh-CN" sz="31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    To   </a:t>
            </a:r>
            <a:r>
              <a:rPr lang="en-US" altLang="zh-CN" sz="31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C</a:t>
            </a:r>
            <a:r>
              <a:rPr lang="en-US" altLang="zh-CN" sz="31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     Do</a:t>
            </a:r>
            <a:endParaRPr lang="en-US" altLang="zh-CN" sz="3100" b="1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  <a:p>
            <a:pPr algn="l">
              <a:defRPr/>
            </a:pPr>
            <a:r>
              <a:rPr lang="en-US" altLang="zh-CN" sz="31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              </a:t>
            </a:r>
            <a:r>
              <a:rPr lang="en-US" altLang="zh-CN" sz="31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m</a:t>
            </a:r>
            <a:r>
              <a:rPr lang="en-US" altLang="zh-CN" sz="31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[</a:t>
            </a:r>
            <a:r>
              <a:rPr lang="en-US" altLang="zh-CN" sz="31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i, j</a:t>
            </a:r>
            <a:r>
              <a:rPr lang="en-US" altLang="zh-CN" sz="31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]=max{</a:t>
            </a:r>
            <a:r>
              <a:rPr lang="en-US" altLang="zh-CN" sz="31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m</a:t>
            </a:r>
            <a:r>
              <a:rPr lang="en-US" altLang="zh-CN" sz="31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[</a:t>
            </a:r>
            <a:r>
              <a:rPr lang="en-US" altLang="zh-CN" sz="31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i+1, j</a:t>
            </a:r>
            <a:r>
              <a:rPr lang="en-US" altLang="zh-CN" sz="31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], </a:t>
            </a:r>
            <a:r>
              <a:rPr lang="en-US" altLang="zh-CN" sz="31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m</a:t>
            </a:r>
            <a:r>
              <a:rPr lang="en-US" altLang="zh-CN" sz="31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[</a:t>
            </a:r>
            <a:r>
              <a:rPr lang="en-US" altLang="zh-CN" sz="31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i+1</a:t>
            </a:r>
            <a:r>
              <a:rPr lang="en-US" altLang="zh-CN" sz="31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, </a:t>
            </a:r>
            <a:r>
              <a:rPr lang="en-US" altLang="zh-CN" sz="31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j-</a:t>
            </a:r>
            <a:r>
              <a:rPr lang="en-US" altLang="zh-CN" sz="3100" b="1" i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w</a:t>
            </a:r>
            <a:r>
              <a:rPr lang="en-US" altLang="zh-CN" sz="3100" b="1" i="1" baseline="-25000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i</a:t>
            </a:r>
            <a:r>
              <a:rPr lang="en-US" altLang="zh-CN" sz="31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]+</a:t>
            </a:r>
            <a:r>
              <a:rPr lang="en-US" altLang="zh-CN" sz="31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v</a:t>
            </a:r>
            <a:r>
              <a:rPr lang="en-US" altLang="zh-CN" sz="3100" b="1" i="1" baseline="-250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i</a:t>
            </a:r>
            <a:r>
              <a:rPr lang="en-US" altLang="zh-CN" sz="31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};</a:t>
            </a:r>
            <a:endParaRPr lang="en-US" altLang="zh-CN" sz="3100" b="1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  <a:p>
            <a:pPr algn="l">
              <a:defRPr/>
            </a:pPr>
            <a:r>
              <a:rPr lang="en-US" altLang="zh-CN" sz="31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If  </a:t>
            </a:r>
            <a:r>
              <a:rPr lang="en-US" altLang="zh-CN" sz="31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C</a:t>
            </a:r>
            <a:r>
              <a:rPr lang="en-US" altLang="zh-CN" sz="31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&lt;</a:t>
            </a:r>
            <a:r>
              <a:rPr lang="en-US" altLang="zh-CN" sz="31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w</a:t>
            </a:r>
            <a:r>
              <a:rPr lang="en-US" altLang="zh-CN" sz="3100" b="1" i="1" baseline="-250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1 </a:t>
            </a:r>
            <a:r>
              <a:rPr lang="en-US" altLang="zh-CN" sz="31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endParaRPr lang="en-US" altLang="zh-CN" sz="3100" b="1" i="1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l">
              <a:defRPr/>
            </a:pPr>
            <a:r>
              <a:rPr lang="en-US" altLang="zh-CN" sz="31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Then</a:t>
            </a:r>
            <a:r>
              <a:rPr lang="en-US" altLang="zh-CN" sz="31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  </a:t>
            </a:r>
            <a:r>
              <a:rPr lang="en-US" altLang="zh-CN" sz="31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m</a:t>
            </a:r>
            <a:r>
              <a:rPr lang="en-US" altLang="zh-CN" sz="31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[</a:t>
            </a:r>
            <a:r>
              <a:rPr lang="en-US" altLang="zh-CN" sz="31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1, C</a:t>
            </a:r>
            <a:r>
              <a:rPr lang="en-US" altLang="zh-CN" sz="31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]=</a:t>
            </a:r>
            <a:r>
              <a:rPr lang="en-US" altLang="zh-CN" sz="31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m</a:t>
            </a:r>
            <a:r>
              <a:rPr lang="en-US" altLang="zh-CN" sz="31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[</a:t>
            </a:r>
            <a:r>
              <a:rPr lang="en-US" altLang="zh-CN" sz="31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2, C</a:t>
            </a:r>
            <a:r>
              <a:rPr lang="en-US" altLang="zh-CN" sz="31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];</a:t>
            </a:r>
            <a:endParaRPr lang="en-US" altLang="zh-CN" sz="3100" b="1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l">
              <a:defRPr/>
            </a:pPr>
            <a:r>
              <a:rPr lang="en-US" altLang="zh-CN" sz="31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Else  </a:t>
            </a:r>
            <a:r>
              <a:rPr lang="en-US" altLang="zh-CN" sz="31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m</a:t>
            </a:r>
            <a:r>
              <a:rPr lang="en-US" altLang="zh-CN" sz="31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[</a:t>
            </a:r>
            <a:r>
              <a:rPr lang="en-US" altLang="zh-CN" sz="31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1, C</a:t>
            </a:r>
            <a:r>
              <a:rPr lang="en-US" altLang="zh-CN" sz="31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]=</a:t>
            </a:r>
            <a:r>
              <a:rPr lang="en-US" altLang="zh-CN" sz="31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max{</a:t>
            </a:r>
            <a:r>
              <a:rPr lang="en-US" altLang="zh-CN" sz="31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m</a:t>
            </a:r>
            <a:r>
              <a:rPr lang="en-US" altLang="zh-CN" sz="31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[</a:t>
            </a:r>
            <a:r>
              <a:rPr lang="en-US" altLang="zh-CN" sz="31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2, C</a:t>
            </a:r>
            <a:r>
              <a:rPr lang="en-US" altLang="zh-CN" sz="31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], </a:t>
            </a:r>
            <a:r>
              <a:rPr lang="en-US" altLang="zh-CN" sz="31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m</a:t>
            </a:r>
            <a:r>
              <a:rPr lang="en-US" altLang="zh-CN" sz="31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[</a:t>
            </a:r>
            <a:r>
              <a:rPr lang="en-US" altLang="zh-CN" sz="31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2</a:t>
            </a:r>
            <a:r>
              <a:rPr lang="en-US" altLang="zh-CN" sz="31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, </a:t>
            </a:r>
            <a:r>
              <a:rPr lang="en-US" altLang="zh-CN" sz="31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C-w</a:t>
            </a:r>
            <a:r>
              <a:rPr lang="en-US" altLang="zh-CN" sz="3100" b="1" i="1" baseline="-250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1</a:t>
            </a:r>
            <a:r>
              <a:rPr lang="en-US" altLang="zh-CN" sz="31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]+</a:t>
            </a:r>
            <a:r>
              <a:rPr lang="en-US" altLang="zh-CN" sz="31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v</a:t>
            </a:r>
            <a:r>
              <a:rPr lang="en-US" altLang="zh-CN" sz="3100" b="1" i="1" baseline="-250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1</a:t>
            </a:r>
            <a:r>
              <a:rPr lang="en-US" altLang="zh-CN" sz="31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};</a:t>
            </a:r>
            <a:endParaRPr lang="en-US" altLang="zh-CN" sz="3100" b="1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751620" name="Text Box 4"/>
          <p:cNvSpPr txBox="1">
            <a:spLocks noChangeArrowheads="1"/>
          </p:cNvSpPr>
          <p:nvPr/>
        </p:nvSpPr>
        <p:spPr bwMode="auto">
          <a:xfrm>
            <a:off x="7252970" y="9525"/>
            <a:ext cx="1747838" cy="13239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2" algn="l">
              <a:defRPr/>
            </a:pPr>
            <a:r>
              <a:rPr lang="en-US" altLang="zh-CN" dirty="0">
                <a:ea typeface="宋体" panose="02010600030101010101" pitchFamily="2" charset="-122"/>
              </a:rPr>
              <a:t> </a:t>
            </a:r>
            <a:endParaRPr lang="en-US" altLang="zh-CN" dirty="0">
              <a:ea typeface="宋体" panose="02010600030101010101" pitchFamily="2" charset="-122"/>
            </a:endParaRPr>
          </a:p>
          <a:p>
            <a:pPr algn="l">
              <a:buFontTx/>
              <a:buChar char="•"/>
              <a:defRPr/>
            </a:pP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算法</a:t>
            </a:r>
            <a:endParaRPr lang="zh-CN" altLang="en-US" sz="3600" b="1" dirty="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  <a:p>
            <a:pPr algn="l">
              <a:defRPr/>
            </a:pPr>
            <a:endParaRPr lang="zh-CN" altLang="en-US" sz="2000" b="1" dirty="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973" name="Text Box 5"/>
          <p:cNvSpPr txBox="1">
            <a:spLocks noChangeArrowheads="1"/>
          </p:cNvSpPr>
          <p:nvPr/>
        </p:nvSpPr>
        <p:spPr bwMode="auto">
          <a:xfrm>
            <a:off x="1711325" y="404813"/>
            <a:ext cx="5630863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zh-CN" altLang="en-US" sz="3600" b="1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构造优化解</a:t>
            </a:r>
            <a:endParaRPr lang="zh-CN" altLang="en-US" sz="3600" b="1" dirty="0">
              <a:solidFill>
                <a:srgbClr val="0070C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23974" name="Text Box 6"/>
          <p:cNvSpPr txBox="1">
            <a:spLocks noChangeArrowheads="1"/>
          </p:cNvSpPr>
          <p:nvPr/>
        </p:nvSpPr>
        <p:spPr bwMode="auto">
          <a:xfrm>
            <a:off x="7938" y="1871663"/>
            <a:ext cx="9494837" cy="3748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9144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3716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8288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2860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defRPr/>
            </a:pPr>
            <a:r>
              <a:rPr kumimoji="0"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1. </a:t>
            </a:r>
            <a:r>
              <a:rPr kumimoji="0" lang="en-US" altLang="zh-CN" sz="360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m(1, C)</a:t>
            </a:r>
            <a:r>
              <a:rPr kumimoji="0"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ea typeface="华文行楷" panose="02010800040101010101" pitchFamily="2" charset="-122"/>
              </a:rPr>
              <a:t>是最优解代价值，相应解计算如下：</a:t>
            </a:r>
            <a:endParaRPr kumimoji="0" lang="zh-CN" altLang="en-US" sz="3600" b="1" dirty="0">
              <a:effectLst>
                <a:outerShdw blurRad="38100" dist="38100" dir="2700000" algn="tl">
                  <a:srgbClr val="C0C0C0"/>
                </a:outerShdw>
              </a:effectLst>
              <a:ea typeface="华文行楷" panose="02010800040101010101" pitchFamily="2" charset="-122"/>
            </a:endParaRPr>
          </a:p>
          <a:p>
            <a:pPr algn="l" eaLnBrk="1" hangingPunct="1">
              <a:lnSpc>
                <a:spcPct val="110000"/>
              </a:lnSpc>
              <a:defRPr/>
            </a:pPr>
            <a:r>
              <a:rPr kumimoji="0"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ea typeface="华文行楷" panose="02010800040101010101" pitchFamily="2" charset="-122"/>
              </a:rPr>
              <a:t>        </a:t>
            </a:r>
            <a:r>
              <a:rPr kumimoji="0"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ea typeface="华文行楷" panose="02010800040101010101" pitchFamily="2" charset="-122"/>
              </a:rPr>
              <a:t>If   </a:t>
            </a:r>
            <a:r>
              <a:rPr kumimoji="0" lang="en-US" altLang="zh-CN" sz="36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华文行楷" panose="02010800040101010101" pitchFamily="2" charset="-122"/>
              </a:rPr>
              <a:t>m(1, C)=m(2, C)  </a:t>
            </a:r>
            <a:endParaRPr kumimoji="0" lang="en-US" altLang="zh-CN" sz="3600" b="1" i="1" dirty="0">
              <a:effectLst>
                <a:outerShdw blurRad="38100" dist="38100" dir="2700000" algn="tl">
                  <a:srgbClr val="C0C0C0"/>
                </a:outerShdw>
              </a:effectLst>
              <a:ea typeface="华文行楷" panose="02010800040101010101" pitchFamily="2" charset="-122"/>
            </a:endParaRPr>
          </a:p>
          <a:p>
            <a:pPr algn="l" eaLnBrk="1" hangingPunct="1">
              <a:lnSpc>
                <a:spcPct val="110000"/>
              </a:lnSpc>
              <a:defRPr/>
            </a:pPr>
            <a:r>
              <a:rPr kumimoji="0" lang="en-US" altLang="zh-CN" sz="36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华文行楷" panose="02010800040101010101" pitchFamily="2" charset="-122"/>
              </a:rPr>
              <a:t>        </a:t>
            </a:r>
            <a:r>
              <a:rPr kumimoji="0"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ea typeface="华文行楷" panose="02010800040101010101" pitchFamily="2" charset="-122"/>
              </a:rPr>
              <a:t>Then  </a:t>
            </a:r>
            <a:r>
              <a:rPr kumimoji="0" lang="en-US" altLang="zh-CN" sz="36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华文行楷" panose="02010800040101010101" pitchFamily="2" charset="-122"/>
              </a:rPr>
              <a:t>x</a:t>
            </a:r>
            <a:r>
              <a:rPr kumimoji="0" lang="en-US" altLang="zh-CN" sz="3600" b="1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ea typeface="华文行楷" panose="02010800040101010101" pitchFamily="2" charset="-122"/>
              </a:rPr>
              <a:t>1</a:t>
            </a:r>
            <a:r>
              <a:rPr kumimoji="0" lang="en-US" altLang="zh-CN" sz="36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华文行楷" panose="02010800040101010101" pitchFamily="2" charset="-122"/>
              </a:rPr>
              <a:t>=0</a:t>
            </a:r>
            <a:endParaRPr kumimoji="0" lang="en-US" altLang="zh-CN" sz="3600" b="1" dirty="0">
              <a:effectLst>
                <a:outerShdw blurRad="38100" dist="38100" dir="2700000" algn="tl">
                  <a:srgbClr val="C0C0C0"/>
                </a:outerShdw>
              </a:effectLst>
              <a:ea typeface="华文行楷" panose="02010800040101010101" pitchFamily="2" charset="-122"/>
            </a:endParaRPr>
          </a:p>
          <a:p>
            <a:pPr algn="l" eaLnBrk="1" hangingPunct="1">
              <a:lnSpc>
                <a:spcPct val="110000"/>
              </a:lnSpc>
              <a:defRPr/>
            </a:pPr>
            <a:r>
              <a:rPr kumimoji="0"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ea typeface="华文行楷" panose="02010800040101010101" pitchFamily="2" charset="-122"/>
              </a:rPr>
              <a:t>        Else   </a:t>
            </a:r>
            <a:r>
              <a:rPr kumimoji="0" lang="en-US" altLang="zh-CN" sz="36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华文行楷" panose="02010800040101010101" pitchFamily="2" charset="-122"/>
              </a:rPr>
              <a:t>x</a:t>
            </a:r>
            <a:r>
              <a:rPr kumimoji="0" lang="en-US" altLang="zh-CN" sz="3600" b="1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ea typeface="华文行楷" panose="02010800040101010101" pitchFamily="2" charset="-122"/>
              </a:rPr>
              <a:t>1</a:t>
            </a:r>
            <a:r>
              <a:rPr kumimoji="0" lang="en-US" altLang="zh-CN" sz="36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华文行楷" panose="02010800040101010101" pitchFamily="2" charset="-122"/>
              </a:rPr>
              <a:t>=1</a:t>
            </a:r>
            <a:r>
              <a:rPr kumimoji="0"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ea typeface="华文行楷" panose="02010800040101010101" pitchFamily="2" charset="-122"/>
              </a:rPr>
              <a:t>;</a:t>
            </a:r>
            <a:endParaRPr kumimoji="0" lang="en-US" altLang="zh-CN" sz="3600" b="1" dirty="0">
              <a:effectLst>
                <a:outerShdw blurRad="38100" dist="38100" dir="2700000" algn="tl">
                  <a:srgbClr val="C0C0C0"/>
                </a:outerShdw>
              </a:effectLst>
              <a:ea typeface="华文行楷" panose="02010800040101010101" pitchFamily="2" charset="-122"/>
            </a:endParaRPr>
          </a:p>
          <a:p>
            <a:pPr eaLnBrk="1" hangingPunct="1">
              <a:lnSpc>
                <a:spcPct val="110000"/>
              </a:lnSpc>
              <a:defRPr/>
            </a:pPr>
            <a:r>
              <a:rPr kumimoji="0"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2.</a:t>
            </a:r>
            <a:r>
              <a:rPr kumimoji="0" lang="en-US" altLang="zh-CN" sz="360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kumimoji="0"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ea typeface="华文行楷" panose="02010800040101010101" pitchFamily="2" charset="-122"/>
              </a:rPr>
              <a:t>如果</a:t>
            </a:r>
            <a:r>
              <a:rPr kumimoji="0" lang="en-US" altLang="zh-CN" sz="36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华文行楷" panose="02010800040101010101" pitchFamily="2" charset="-122"/>
              </a:rPr>
              <a:t>x</a:t>
            </a:r>
            <a:r>
              <a:rPr kumimoji="0" lang="en-US" altLang="zh-CN" sz="3600" b="1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ea typeface="华文行楷" panose="02010800040101010101" pitchFamily="2" charset="-122"/>
              </a:rPr>
              <a:t>1</a:t>
            </a:r>
            <a:r>
              <a:rPr kumimoji="0" lang="en-US" altLang="zh-CN" sz="36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华文行楷" panose="02010800040101010101" pitchFamily="2" charset="-122"/>
              </a:rPr>
              <a:t>=0</a:t>
            </a:r>
            <a:r>
              <a:rPr kumimoji="0"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,   </a:t>
            </a:r>
            <a:r>
              <a:rPr kumimoji="0"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</a:rPr>
              <a:t>由</a:t>
            </a:r>
            <a:r>
              <a:rPr kumimoji="0" lang="en-US" altLang="zh-CN" sz="36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华文行楷" panose="02010800040101010101" pitchFamily="2" charset="-122"/>
              </a:rPr>
              <a:t>m(2, C)</a:t>
            </a:r>
            <a:r>
              <a:rPr kumimoji="0"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</a:rPr>
              <a:t>继续构造最优解；</a:t>
            </a:r>
            <a:endParaRPr kumimoji="0" lang="zh-CN" altLang="en-US" sz="3600" b="1" dirty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华文行楷" panose="02010800040101010101" pitchFamily="2" charset="-122"/>
            </a:endParaRPr>
          </a:p>
          <a:p>
            <a:pPr eaLnBrk="1" hangingPunct="1">
              <a:lnSpc>
                <a:spcPct val="110000"/>
              </a:lnSpc>
              <a:defRPr/>
            </a:pPr>
            <a:r>
              <a:rPr kumimoji="0"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ea typeface="华文行楷" panose="02010800040101010101" pitchFamily="2" charset="-122"/>
              </a:rPr>
              <a:t>3.</a:t>
            </a:r>
            <a:r>
              <a:rPr kumimoji="0"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</a:rPr>
              <a:t> </a:t>
            </a:r>
            <a:r>
              <a:rPr kumimoji="0"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如果</a:t>
            </a:r>
            <a:r>
              <a:rPr kumimoji="0" lang="en-US" altLang="zh-CN" sz="36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华文行楷" panose="02010800040101010101" pitchFamily="2" charset="-122"/>
              </a:rPr>
              <a:t>x</a:t>
            </a:r>
            <a:r>
              <a:rPr kumimoji="0" lang="en-US" altLang="zh-CN" sz="3600" b="1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ea typeface="华文行楷" panose="02010800040101010101" pitchFamily="2" charset="-122"/>
              </a:rPr>
              <a:t>1</a:t>
            </a:r>
            <a:r>
              <a:rPr kumimoji="0" lang="en-US" altLang="zh-CN" sz="36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华文行楷" panose="02010800040101010101" pitchFamily="2" charset="-122"/>
              </a:rPr>
              <a:t>=1</a:t>
            </a:r>
            <a:r>
              <a:rPr kumimoji="0"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ea typeface="华文行楷" panose="02010800040101010101" pitchFamily="2" charset="-122"/>
              </a:rPr>
              <a:t>,</a:t>
            </a:r>
            <a:r>
              <a:rPr kumimoji="0"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   </a:t>
            </a:r>
            <a:r>
              <a:rPr kumimoji="0"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由</a:t>
            </a:r>
            <a:r>
              <a:rPr kumimoji="0" lang="en-US" altLang="zh-CN" sz="36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华文行楷" panose="02010800040101010101" pitchFamily="2" charset="-122"/>
              </a:rPr>
              <a:t>m(2, C-w</a:t>
            </a:r>
            <a:r>
              <a:rPr kumimoji="0" lang="en-US" altLang="zh-CN" sz="3600" b="1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ea typeface="华文行楷" panose="02010800040101010101" pitchFamily="2" charset="-122"/>
              </a:rPr>
              <a:t>1</a:t>
            </a:r>
            <a:r>
              <a:rPr kumimoji="0" lang="en-US" altLang="zh-CN" sz="36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华文行楷" panose="02010800040101010101" pitchFamily="2" charset="-122"/>
              </a:rPr>
              <a:t>)</a:t>
            </a:r>
            <a:r>
              <a:rPr kumimoji="0"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继续构造最优解</a:t>
            </a:r>
            <a:r>
              <a:rPr kumimoji="0"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.</a:t>
            </a:r>
            <a:endParaRPr kumimoji="0" lang="en-US" altLang="zh-CN" sz="3600" b="1" dirty="0">
              <a:effectLst>
                <a:outerShdw blurRad="38100" dist="38100" dir="2700000" algn="tl">
                  <a:srgbClr val="C0C0C0"/>
                </a:outerShdw>
              </a:effectLst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974" name="Text Box 6"/>
          <p:cNvSpPr txBox="1">
            <a:spLocks noChangeArrowheads="1"/>
          </p:cNvSpPr>
          <p:nvPr/>
        </p:nvSpPr>
        <p:spPr bwMode="auto">
          <a:xfrm>
            <a:off x="84138" y="183198"/>
            <a:ext cx="8975090" cy="313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9144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3716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8288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2860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10000"/>
              </a:lnSpc>
              <a:defRPr/>
            </a:pPr>
            <a:r>
              <a:rPr kumimoji="0"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例</a:t>
            </a:r>
            <a:r>
              <a:rPr kumimoji="0"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.</a:t>
            </a:r>
            <a:r>
              <a:rPr lang="zh-CN" altLang="en-US" sz="3600" dirty="0">
                <a:sym typeface="+mn-ea"/>
              </a:rPr>
              <a:t>对于</a:t>
            </a:r>
            <a:r>
              <a:rPr lang="en-US" altLang="zh-CN" sz="3600" dirty="0">
                <a:sym typeface="+mn-ea"/>
              </a:rPr>
              <a:t>0-1</a:t>
            </a:r>
            <a:r>
              <a:rPr lang="zh-CN" altLang="en-US" sz="3600" dirty="0">
                <a:sym typeface="+mn-ea"/>
              </a:rPr>
              <a:t>背包问题，给定价值数组</a:t>
            </a:r>
            <a:endParaRPr lang="zh-CN" altLang="en-US" sz="3600" dirty="0">
              <a:sym typeface="+mn-ea"/>
            </a:endParaRPr>
          </a:p>
          <a:p>
            <a:pPr algn="l" eaLnBrk="1" hangingPunct="1">
              <a:lnSpc>
                <a:spcPct val="110000"/>
              </a:lnSpc>
              <a:defRPr/>
            </a:pPr>
            <a:r>
              <a:rPr lang="en-US" altLang="zh-CN" sz="3600" dirty="0">
                <a:sym typeface="+mn-ea"/>
              </a:rPr>
              <a:t>v={7, 3, 6, 10,</a:t>
            </a:r>
            <a:r>
              <a:rPr lang="zh-CN" altLang="en-US" sz="3600" dirty="0">
                <a:sym typeface="+mn-ea"/>
              </a:rPr>
              <a:t> </a:t>
            </a:r>
            <a:r>
              <a:rPr lang="en-US" altLang="zh-CN" sz="3600" dirty="0">
                <a:sym typeface="+mn-ea"/>
              </a:rPr>
              <a:t>8},</a:t>
            </a:r>
            <a:r>
              <a:rPr lang="zh-CN" altLang="en-US" sz="3600" dirty="0">
                <a:sym typeface="+mn-ea"/>
              </a:rPr>
              <a:t>重量数组</a:t>
            </a:r>
            <a:r>
              <a:rPr lang="en-US" altLang="zh-CN" sz="3600" dirty="0">
                <a:sym typeface="+mn-ea"/>
              </a:rPr>
              <a:t>w={5, 2, 2, 6, 4},</a:t>
            </a:r>
            <a:endParaRPr lang="en-US" altLang="zh-CN" sz="3600" dirty="0">
              <a:sym typeface="+mn-ea"/>
            </a:endParaRPr>
          </a:p>
          <a:p>
            <a:pPr algn="l" eaLnBrk="1" hangingPunct="1">
              <a:lnSpc>
                <a:spcPct val="110000"/>
              </a:lnSpc>
              <a:defRPr/>
            </a:pPr>
            <a:r>
              <a:rPr lang="zh-CN" altLang="en-US" sz="3600" dirty="0">
                <a:sym typeface="+mn-ea"/>
              </a:rPr>
              <a:t>背包容量</a:t>
            </a:r>
            <a:r>
              <a:rPr lang="en-US" altLang="zh-CN" sz="3600" dirty="0">
                <a:sym typeface="+mn-ea"/>
              </a:rPr>
              <a:t>C=10</a:t>
            </a:r>
            <a:r>
              <a:rPr lang="zh-CN" altLang="en-US" sz="3600" dirty="0">
                <a:sym typeface="+mn-ea"/>
              </a:rPr>
              <a:t>。问：如何选择装入背包的物</a:t>
            </a:r>
            <a:endParaRPr lang="zh-CN" altLang="en-US" sz="3600" dirty="0">
              <a:sym typeface="+mn-ea"/>
            </a:endParaRPr>
          </a:p>
          <a:p>
            <a:pPr algn="l" eaLnBrk="1" hangingPunct="1">
              <a:lnSpc>
                <a:spcPct val="110000"/>
              </a:lnSpc>
              <a:defRPr/>
            </a:pPr>
            <a:r>
              <a:rPr lang="zh-CN" altLang="en-US" sz="3600" dirty="0">
                <a:sym typeface="+mn-ea"/>
              </a:rPr>
              <a:t>品，使得装入背包的物品的总价值最大？</a:t>
            </a:r>
            <a:endParaRPr lang="zh-CN" altLang="en-US" sz="3600" dirty="0">
              <a:sym typeface="+mn-ea"/>
            </a:endParaRPr>
          </a:p>
          <a:p>
            <a:pPr algn="l" eaLnBrk="1" hangingPunct="1">
              <a:lnSpc>
                <a:spcPct val="110000"/>
              </a:lnSpc>
              <a:defRPr/>
            </a:pPr>
            <a:r>
              <a:rPr lang="zh-CN" altLang="en-US" sz="3600" dirty="0">
                <a:sym typeface="+mn-ea"/>
              </a:rPr>
              <a:t>并写出递归方程。</a:t>
            </a:r>
            <a:endParaRPr kumimoji="0" lang="en-US" altLang="zh-CN" sz="3600" b="1" dirty="0">
              <a:effectLst>
                <a:outerShdw blurRad="38100" dist="38100" dir="2700000" algn="tl">
                  <a:srgbClr val="C0C0C0"/>
                </a:outerShdw>
              </a:effectLst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974" name="Text Box 6"/>
          <p:cNvSpPr txBox="1">
            <a:spLocks noChangeArrowheads="1"/>
          </p:cNvSpPr>
          <p:nvPr/>
        </p:nvSpPr>
        <p:spPr bwMode="auto">
          <a:xfrm>
            <a:off x="84138" y="183198"/>
            <a:ext cx="3688080" cy="7004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9144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3716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8288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2860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10000"/>
              </a:lnSpc>
              <a:defRPr/>
            </a:pPr>
            <a:r>
              <a:rPr lang="en-US" altLang="zh-CN" sz="3600" dirty="0">
                <a:sym typeface="+mn-ea"/>
              </a:rPr>
              <a:t>m[ </a:t>
            </a:r>
            <a:r>
              <a:rPr lang="en-US" altLang="zh-CN" sz="3600" dirty="0" err="1">
                <a:sym typeface="+mn-ea"/>
              </a:rPr>
              <a:t>i</a:t>
            </a:r>
            <a:r>
              <a:rPr lang="en-US" altLang="zh-CN" sz="3600" dirty="0">
                <a:sym typeface="+mn-ea"/>
              </a:rPr>
              <a:t> ][ j ]</a:t>
            </a:r>
            <a:r>
              <a:rPr lang="zh-CN" altLang="en-US" sz="3600" dirty="0">
                <a:sym typeface="+mn-ea"/>
              </a:rPr>
              <a:t>如下表：</a:t>
            </a:r>
            <a:endParaRPr kumimoji="0" lang="en-US" altLang="zh-CN" sz="3600" b="1" dirty="0">
              <a:effectLst>
                <a:outerShdw blurRad="38100" dist="38100" dir="2700000" algn="tl">
                  <a:srgbClr val="C0C0C0"/>
                </a:outerShdw>
              </a:effectLst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739037" y="1594578"/>
          <a:ext cx="6877541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5231"/>
                <a:gridCol w="625231"/>
                <a:gridCol w="625475"/>
                <a:gridCol w="624987"/>
                <a:gridCol w="625231"/>
                <a:gridCol w="625231"/>
                <a:gridCol w="625231"/>
                <a:gridCol w="625231"/>
                <a:gridCol w="625231"/>
                <a:gridCol w="625231"/>
                <a:gridCol w="625231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19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19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18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18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285453" y="4301069"/>
            <a:ext cx="400240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/>
              <a:t>取第</a:t>
            </a:r>
            <a:r>
              <a:rPr lang="en-US" altLang="zh-CN" sz="2000" dirty="0"/>
              <a:t>2,3,4</a:t>
            </a:r>
            <a:r>
              <a:rPr lang="zh-CN" altLang="en-US" sz="2000" dirty="0"/>
              <a:t>个物品时获得最大价值</a:t>
            </a:r>
            <a:r>
              <a:rPr lang="en-US" altLang="zh-CN" sz="2000" dirty="0"/>
              <a:t>19</a:t>
            </a:r>
            <a:endParaRPr lang="zh-CN" altLang="en-US" sz="20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41863" y="4874023"/>
            <a:ext cx="4484210" cy="1408532"/>
          </a:xfrm>
          <a:prstGeom prst="rect">
            <a:avLst/>
          </a:prstGeom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23145" y="1268414"/>
            <a:ext cx="8541455" cy="4465637"/>
          </a:xfrm>
        </p:spPr>
        <p:txBody>
          <a:bodyPr/>
          <a:lstStyle/>
          <a:p>
            <a:pPr eaLnBrk="1" hangingPunct="1"/>
            <a:r>
              <a:rPr lang="zh-CN" altLang="en-US" sz="4800" b="1">
                <a:solidFill>
                  <a:srgbClr val="7030A0"/>
                </a:solidFill>
              </a:rPr>
              <a:t>请各位评审老师提出宝贵建议！谢谢！</a:t>
            </a:r>
            <a:endParaRPr lang="zh-CN" altLang="en-US" sz="4800" b="1">
              <a:solidFill>
                <a:srgbClr val="7030A0"/>
              </a:solidFill>
            </a:endParaRPr>
          </a:p>
        </p:txBody>
      </p:sp>
      <p:grpSp>
        <p:nvGrpSpPr>
          <p:cNvPr id="71683" name="组合 9"/>
          <p:cNvGrpSpPr/>
          <p:nvPr/>
        </p:nvGrpSpPr>
        <p:grpSpPr bwMode="auto">
          <a:xfrm>
            <a:off x="-1412" y="-12700"/>
            <a:ext cx="9145412" cy="6897688"/>
            <a:chOff x="-1588" y="-12700"/>
            <a:chExt cx="9146151" cy="6898084"/>
          </a:xfrm>
        </p:grpSpPr>
        <p:sp>
          <p:nvSpPr>
            <p:cNvPr id="11" name="Freeform 3"/>
            <p:cNvSpPr/>
            <p:nvPr/>
          </p:nvSpPr>
          <p:spPr>
            <a:xfrm>
              <a:off x="-176" y="-12700"/>
              <a:ext cx="9144739" cy="6858394"/>
            </a:xfrm>
            <a:custGeom>
              <a:avLst/>
              <a:gdLst>
                <a:gd name="connsiteX0" fmla="*/ 0 w 9144000"/>
                <a:gd name="connsiteY0" fmla="*/ 0 h 6858000"/>
                <a:gd name="connsiteX1" fmla="*/ 0 w 9144000"/>
                <a:gd name="connsiteY1" fmla="*/ 6857999 h 6858000"/>
                <a:gd name="connsiteX2" fmla="*/ 9143999 w 9144000"/>
                <a:gd name="connsiteY2" fmla="*/ 6857999 h 6858000"/>
                <a:gd name="connsiteX3" fmla="*/ 9143999 w 9144000"/>
                <a:gd name="connsiteY3" fmla="*/ 0 h 6858000"/>
                <a:gd name="connsiteX4" fmla="*/ 0 w 914400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</a:cxnLst>
              <a:rect l="l" t="t" r="r" b="b"/>
              <a:pathLst>
                <a:path w="9144000" h="6858000">
                  <a:moveTo>
                    <a:pt x="0" y="0"/>
                  </a:moveTo>
                  <a:lnTo>
                    <a:pt x="0" y="6857999"/>
                  </a:lnTo>
                  <a:lnTo>
                    <a:pt x="9143999" y="6857999"/>
                  </a:lnTo>
                  <a:lnTo>
                    <a:pt x="9143999" y="0"/>
                  </a:lnTo>
                  <a:lnTo>
                    <a:pt x="0" y="0"/>
                  </a:lnTo>
                </a:path>
              </a:pathLst>
            </a:custGeom>
            <a:solidFill>
              <a:srgbClr val="FFFFFF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dirty="0">
                <a:solidFill>
                  <a:prstClr val="white"/>
                </a:solidFill>
              </a:endParaRPr>
            </a:p>
          </p:txBody>
        </p:sp>
        <p:pic>
          <p:nvPicPr>
            <p:cNvPr id="71689" name="图片 13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588" y="3227784"/>
              <a:ext cx="9144000" cy="3657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1684" name="Rectangle 2"/>
          <p:cNvSpPr txBox="1">
            <a:spLocks noRot="1" noChangeArrowheads="1"/>
          </p:cNvSpPr>
          <p:nvPr/>
        </p:nvSpPr>
        <p:spPr bwMode="auto">
          <a:xfrm>
            <a:off x="2648656" y="2914650"/>
            <a:ext cx="8540044" cy="446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defTabSz="4572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algn="l" defTabSz="4572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algn="l" defTabSz="4572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algn="l" defTabSz="4572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algn="l" defTabSz="4572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kumimoji="0" lang="zh-CN" altLang="en-US" sz="4800" b="1">
              <a:solidFill>
                <a:srgbClr val="7030A0"/>
              </a:solidFill>
            </a:endParaRPr>
          </a:p>
        </p:txBody>
      </p:sp>
      <p:sp>
        <p:nvSpPr>
          <p:cNvPr id="16" name="TextBox 9"/>
          <p:cNvSpPr txBox="1">
            <a:spLocks noChangeArrowheads="1"/>
          </p:cNvSpPr>
          <p:nvPr/>
        </p:nvSpPr>
        <p:spPr bwMode="auto">
          <a:xfrm>
            <a:off x="3115734" y="846138"/>
            <a:ext cx="2712156" cy="677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2755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tabLst>
                <a:tab pos="2755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tabLst>
                <a:tab pos="2755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tabLst>
                <a:tab pos="2755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tabLst>
                <a:tab pos="2755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2755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2755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2755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2755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>
              <a:defRPr/>
            </a:pPr>
            <a:r>
              <a:rPr kumimoji="0" lang="zh-CN" altLang="en-US" sz="4400" b="1" dirty="0">
                <a:solidFill>
                  <a:srgbClr val="1F497D">
                    <a:lumMod val="60000"/>
                    <a:lumOff val="40000"/>
                  </a:srgb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本讲内容</a:t>
            </a:r>
            <a:endParaRPr kumimoji="0" lang="zh-CN" altLang="en-US" sz="4400" b="1" dirty="0">
              <a:solidFill>
                <a:srgbClr val="1F497D">
                  <a:lumMod val="60000"/>
                  <a:lumOff val="40000"/>
                </a:srgbClr>
              </a:solidFill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71686" name="TextBox 1"/>
          <p:cNvSpPr txBox="1">
            <a:spLocks noChangeArrowheads="1"/>
          </p:cNvSpPr>
          <p:nvPr/>
        </p:nvSpPr>
        <p:spPr bwMode="auto">
          <a:xfrm>
            <a:off x="113593" y="2150387"/>
            <a:ext cx="8913249" cy="5392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1">
              <a:spcBef>
                <a:spcPct val="0"/>
              </a:spcBef>
              <a:buNone/>
            </a:pPr>
            <a:r>
              <a:rPr lang="en-US" altLang="zh-CN" sz="4200" dirty="0">
                <a:solidFill>
                  <a:srgbClr val="000000"/>
                </a:solidFill>
                <a:latin typeface="+mj-ea"/>
                <a:ea typeface="+mj-ea"/>
              </a:rPr>
              <a:t>		4.1 </a:t>
            </a:r>
            <a:r>
              <a:rPr lang="zh-CN" altLang="zh-CN" sz="4200" dirty="0">
                <a:solidFill>
                  <a:srgbClr val="000000"/>
                </a:solidFill>
                <a:latin typeface="+mj-ea"/>
                <a:ea typeface="+mj-ea"/>
              </a:rPr>
              <a:t>动态规划的原理</a:t>
            </a:r>
            <a:endParaRPr lang="zh-CN" altLang="zh-CN" sz="4200" dirty="0">
              <a:solidFill>
                <a:srgbClr val="000000"/>
              </a:solidFill>
              <a:latin typeface="+mj-ea"/>
              <a:ea typeface="+mj-ea"/>
            </a:endParaRPr>
          </a:p>
          <a:p>
            <a:pPr>
              <a:buNone/>
            </a:pPr>
            <a:r>
              <a:rPr lang="en-US" altLang="zh-CN" sz="4200" dirty="0">
                <a:solidFill>
                  <a:srgbClr val="000000"/>
                </a:solidFill>
                <a:latin typeface="+mj-ea"/>
                <a:ea typeface="+mj-ea"/>
              </a:rPr>
              <a:t>	4.2 </a:t>
            </a:r>
            <a:r>
              <a:rPr lang="zh-CN" altLang="zh-CN" sz="4200" dirty="0">
                <a:solidFill>
                  <a:srgbClr val="000000"/>
                </a:solidFill>
                <a:latin typeface="+mj-ea"/>
                <a:ea typeface="+mj-ea"/>
              </a:rPr>
              <a:t>矩阵乘法问题</a:t>
            </a:r>
            <a:endParaRPr lang="zh-CN" altLang="zh-CN" sz="4200" dirty="0">
              <a:solidFill>
                <a:srgbClr val="000000"/>
              </a:solidFill>
              <a:latin typeface="+mj-ea"/>
              <a:ea typeface="+mj-ea"/>
            </a:endParaRPr>
          </a:p>
          <a:p>
            <a:pPr>
              <a:buNone/>
            </a:pPr>
            <a:r>
              <a:rPr lang="en-US" altLang="zh-CN" sz="4200" dirty="0">
                <a:solidFill>
                  <a:srgbClr val="000000"/>
                </a:solidFill>
                <a:latin typeface="+mj-ea"/>
                <a:ea typeface="+mj-ea"/>
              </a:rPr>
              <a:t>	4.3 </a:t>
            </a:r>
            <a:r>
              <a:rPr lang="zh-CN" altLang="zh-CN" sz="4200" dirty="0">
                <a:solidFill>
                  <a:srgbClr val="000000"/>
                </a:solidFill>
                <a:latin typeface="+mj-ea"/>
                <a:ea typeface="+mj-ea"/>
              </a:rPr>
              <a:t>最长公共子序列问题</a:t>
            </a:r>
            <a:endParaRPr lang="en-US" altLang="zh-CN" sz="4200" dirty="0">
              <a:solidFill>
                <a:srgbClr val="000000"/>
              </a:solidFill>
              <a:latin typeface="+mj-ea"/>
              <a:ea typeface="+mj-ea"/>
            </a:endParaRPr>
          </a:p>
          <a:p>
            <a:pPr>
              <a:buNone/>
            </a:pPr>
            <a:r>
              <a:rPr lang="en-US" altLang="zh-CN" sz="4200" dirty="0">
                <a:solidFill>
                  <a:srgbClr val="000000"/>
                </a:solidFill>
                <a:latin typeface="+mj-ea"/>
              </a:rPr>
              <a:t>    4.4 0-1</a:t>
            </a:r>
            <a:r>
              <a:rPr lang="zh-CN" altLang="en-US" sz="4200" dirty="0">
                <a:solidFill>
                  <a:srgbClr val="000000"/>
                </a:solidFill>
                <a:latin typeface="+mj-ea"/>
              </a:rPr>
              <a:t>背包问题</a:t>
            </a:r>
            <a:endParaRPr lang="en-US" altLang="zh-CN" sz="4200" dirty="0">
              <a:solidFill>
                <a:srgbClr val="000000"/>
              </a:solidFill>
              <a:latin typeface="+mj-ea"/>
            </a:endParaRPr>
          </a:p>
          <a:p>
            <a:pPr>
              <a:buNone/>
            </a:pPr>
            <a:r>
              <a:rPr lang="en-US" altLang="zh-CN" sz="4200" b="1" dirty="0">
                <a:solidFill>
                  <a:srgbClr val="000000"/>
                </a:solidFill>
                <a:latin typeface="+mj-ea"/>
              </a:rPr>
              <a:t>    4.5 </a:t>
            </a:r>
            <a:r>
              <a:rPr lang="zh-CN" altLang="en-US" sz="4200" b="1" dirty="0">
                <a:solidFill>
                  <a:srgbClr val="000000"/>
                </a:solidFill>
                <a:latin typeface="+mj-ea"/>
              </a:rPr>
              <a:t>最优二分搜索树</a:t>
            </a:r>
            <a:endParaRPr lang="zh-CN" altLang="zh-CN" sz="4200" b="1" dirty="0">
              <a:solidFill>
                <a:srgbClr val="000000"/>
              </a:solidFill>
              <a:latin typeface="+mj-ea"/>
            </a:endParaRPr>
          </a:p>
          <a:p>
            <a:pPr>
              <a:buNone/>
            </a:pPr>
            <a:endParaRPr lang="zh-CN" altLang="zh-CN" sz="4200" b="1" dirty="0">
              <a:solidFill>
                <a:srgbClr val="000000"/>
              </a:solidFill>
              <a:latin typeface="+mj-ea"/>
            </a:endParaRPr>
          </a:p>
          <a:p>
            <a:pPr>
              <a:buNone/>
            </a:pPr>
            <a:endParaRPr lang="zh-CN" altLang="zh-CN" sz="4200" b="1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ED6CAD1-EAB7-44E5-88C3-734D5467FD7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4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19443" y="1066800"/>
            <a:ext cx="8197145" cy="5184775"/>
          </a:xfrm>
          <a:solidFill>
            <a:schemeClr val="bg1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533400" indent="-533400" algn="just" eaLnBrk="1" hangingPunct="1">
              <a:defRPr/>
            </a:pPr>
            <a:r>
              <a:rPr lang="zh-CN" altLang="en-US" sz="3600" b="1" dirty="0">
                <a:latin typeface="+mn-ea"/>
              </a:rPr>
              <a:t>分治技术的问题</a:t>
            </a:r>
            <a:endParaRPr lang="zh-CN" altLang="en-US" sz="3600" b="1" dirty="0">
              <a:latin typeface="+mn-ea"/>
            </a:endParaRPr>
          </a:p>
          <a:p>
            <a:pPr marL="914400" lvl="1" indent="-457200" algn="just" eaLnBrk="1" hangingPunct="1">
              <a:defRPr/>
            </a:pPr>
            <a:r>
              <a:rPr lang="zh-CN" altLang="en-US" sz="3200" b="1" dirty="0">
                <a:solidFill>
                  <a:srgbClr val="0000CC"/>
                </a:solidFill>
                <a:latin typeface="+mn-ea"/>
              </a:rPr>
              <a:t>子问题是相互独立的</a:t>
            </a:r>
            <a:endParaRPr lang="zh-CN" altLang="en-US" sz="3200" b="1" dirty="0">
              <a:solidFill>
                <a:srgbClr val="0000CC"/>
              </a:solidFill>
              <a:latin typeface="+mn-ea"/>
            </a:endParaRPr>
          </a:p>
          <a:p>
            <a:pPr marL="914400" lvl="1" indent="-457200" algn="just" eaLnBrk="1" hangingPunct="1">
              <a:defRPr/>
            </a:pPr>
            <a:r>
              <a:rPr lang="zh-CN" altLang="en-US" sz="3200" b="1" dirty="0">
                <a:solidFill>
                  <a:srgbClr val="0000CC"/>
                </a:solidFill>
                <a:latin typeface="+mn-ea"/>
              </a:rPr>
              <a:t>如果子问题不是相互独立的，分治方法将重复计算公共子问题，效率很低</a:t>
            </a:r>
            <a:endParaRPr lang="zh-CN" altLang="en-US" sz="3200" b="1" dirty="0">
              <a:solidFill>
                <a:srgbClr val="0000CC"/>
              </a:solidFill>
              <a:latin typeface="+mn-ea"/>
            </a:endParaRPr>
          </a:p>
          <a:p>
            <a:pPr marL="533400" indent="-533400" algn="just" eaLnBrk="1" hangingPunct="1">
              <a:defRPr/>
            </a:pPr>
            <a:r>
              <a:rPr lang="zh-CN" altLang="en-US" sz="3600" b="1" dirty="0">
                <a:latin typeface="+mn-ea"/>
              </a:rPr>
              <a:t>优化问题</a:t>
            </a:r>
            <a:endParaRPr lang="zh-CN" altLang="en-US" sz="3600" b="1" dirty="0">
              <a:latin typeface="+mn-ea"/>
            </a:endParaRPr>
          </a:p>
          <a:p>
            <a:pPr marL="914400" lvl="1" indent="-457200" algn="just" eaLnBrk="1" hangingPunct="1">
              <a:defRPr/>
            </a:pPr>
            <a:r>
              <a:rPr lang="zh-CN" altLang="en-US" sz="3200" b="1" dirty="0">
                <a:solidFill>
                  <a:srgbClr val="0000CC"/>
                </a:solidFill>
                <a:latin typeface="+mn-ea"/>
              </a:rPr>
              <a:t>给定一组约束条件和一个代价函数，在解空间中搜索具有最小或最大代价的优化解</a:t>
            </a:r>
            <a:endParaRPr lang="zh-CN" altLang="en-US" sz="3200" b="1" dirty="0">
              <a:solidFill>
                <a:srgbClr val="0000CC"/>
              </a:solidFill>
              <a:latin typeface="+mn-ea"/>
            </a:endParaRPr>
          </a:p>
          <a:p>
            <a:pPr marL="914400" lvl="1" indent="-457200" algn="just" eaLnBrk="1" hangingPunct="1">
              <a:defRPr/>
            </a:pPr>
            <a:r>
              <a:rPr lang="zh-CN" altLang="en-US" sz="3200" b="1" dirty="0">
                <a:solidFill>
                  <a:srgbClr val="0000CC"/>
                </a:solidFill>
                <a:latin typeface="+mn-ea"/>
              </a:rPr>
              <a:t>很多优化问题可分为多个子问题，子问题相互关联，子问题的解被重复使用</a:t>
            </a:r>
            <a:endParaRPr lang="zh-CN" altLang="en-US" sz="3200" b="1" dirty="0">
              <a:solidFill>
                <a:srgbClr val="0000CC"/>
              </a:solidFill>
              <a:latin typeface="+mn-ea"/>
            </a:endParaRPr>
          </a:p>
        </p:txBody>
      </p:sp>
      <p:sp>
        <p:nvSpPr>
          <p:cNvPr id="616454" name="Text Box 6"/>
          <p:cNvSpPr txBox="1">
            <a:spLocks noChangeArrowheads="1"/>
          </p:cNvSpPr>
          <p:nvPr/>
        </p:nvSpPr>
        <p:spPr bwMode="auto">
          <a:xfrm>
            <a:off x="3733800" y="76200"/>
            <a:ext cx="1768433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4400" b="1" dirty="0">
                <a:solidFill>
                  <a:srgbClr val="1F497D">
                    <a:lumMod val="60000"/>
                    <a:lumOff val="40000"/>
                  </a:srgbClr>
                </a:solidFill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Why? </a:t>
            </a:r>
            <a:endParaRPr lang="en-US" altLang="zh-CN" sz="4400" b="1" dirty="0">
              <a:solidFill>
                <a:srgbClr val="1F497D">
                  <a:lumMod val="60000"/>
                  <a:lumOff val="40000"/>
                </a:srgbClr>
              </a:solidFill>
              <a:latin typeface="Times New Roman" panose="02020603050405020304" charset="0"/>
              <a:ea typeface="黑体" panose="02010609060101010101" pitchFamily="49" charset="-122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6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6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16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16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16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16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16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16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16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16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16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16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30"/>
          <p:cNvSpPr>
            <a:spLocks noChangeArrowheads="1"/>
          </p:cNvSpPr>
          <p:nvPr/>
        </p:nvSpPr>
        <p:spPr bwMode="auto">
          <a:xfrm>
            <a:off x="3930650" y="6165850"/>
            <a:ext cx="1409700" cy="3587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Arial" panose="020B0604020202020204" pitchFamily="34" charset="0"/>
              <a:ea typeface="华文行楷" panose="02010800040101010101" pitchFamily="2" charset="-122"/>
            </a:endParaRPr>
          </a:p>
        </p:txBody>
      </p:sp>
      <p:sp>
        <p:nvSpPr>
          <p:cNvPr id="735236" name="Rectangle 4"/>
          <p:cNvSpPr>
            <a:spLocks noChangeArrowheads="1"/>
          </p:cNvSpPr>
          <p:nvPr/>
        </p:nvSpPr>
        <p:spPr bwMode="auto">
          <a:xfrm>
            <a:off x="179388" y="814388"/>
            <a:ext cx="3967162" cy="602138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90000"/>
              </a:lnSpc>
              <a:defRPr/>
            </a:pP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二叉搜索树</a:t>
            </a:r>
            <a:r>
              <a:rPr lang="en-US" altLang="zh-CN" sz="36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T</a:t>
            </a:r>
            <a:endParaRPr lang="en-US" altLang="zh-CN" sz="3600" b="1" i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charset="0"/>
              <a:ea typeface="华文行楷" panose="02010800040101010101" pitchFamily="2" charset="-122"/>
            </a:endParaRPr>
          </a:p>
          <a:p>
            <a:pPr lvl="1" algn="just">
              <a:lnSpc>
                <a:spcPct val="90000"/>
              </a:lnSpc>
              <a:defRPr/>
            </a:pPr>
            <a:r>
              <a:rPr lang="zh-CN" altLang="en-US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结点</a:t>
            </a:r>
            <a:endParaRPr lang="zh-CN" altLang="en-US" sz="3200" b="1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charset="0"/>
              <a:ea typeface="华文行楷" panose="02010800040101010101" pitchFamily="2" charset="-122"/>
            </a:endParaRPr>
          </a:p>
          <a:p>
            <a:pPr lvl="2" algn="just">
              <a:lnSpc>
                <a:spcPct val="90000"/>
              </a:lnSpc>
              <a:defRPr/>
            </a:pPr>
            <a:r>
              <a:rPr lang="en-US" altLang="zh-CN" sz="28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K={k</a:t>
            </a:r>
            <a:r>
              <a:rPr lang="en-US" altLang="zh-CN" sz="2800" b="1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1</a:t>
            </a:r>
            <a:r>
              <a:rPr lang="en-US" altLang="zh-CN" sz="28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, k</a:t>
            </a:r>
            <a:r>
              <a:rPr lang="en-US" altLang="zh-CN" sz="2800" b="1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2</a:t>
            </a:r>
            <a:r>
              <a:rPr lang="en-US" altLang="zh-CN" sz="28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, …, </a:t>
            </a:r>
            <a:r>
              <a:rPr lang="en-US" altLang="zh-CN" sz="28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k</a:t>
            </a:r>
            <a:r>
              <a:rPr lang="en-US" altLang="zh-CN" sz="2800" b="1" i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n</a:t>
            </a:r>
            <a:r>
              <a:rPr lang="en-US" altLang="zh-CN" sz="28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}</a:t>
            </a:r>
            <a:endParaRPr lang="en-US" altLang="zh-CN" sz="2800" b="1" i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charset="0"/>
              <a:ea typeface="华文行楷" panose="02010800040101010101" pitchFamily="2" charset="-122"/>
            </a:endParaRPr>
          </a:p>
          <a:p>
            <a:pPr lvl="2" algn="just">
              <a:lnSpc>
                <a:spcPct val="90000"/>
              </a:lnSpc>
              <a:defRPr/>
            </a:pPr>
            <a:r>
              <a:rPr lang="en-US" altLang="zh-CN" sz="28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D={d</a:t>
            </a:r>
            <a:r>
              <a:rPr lang="en-US" altLang="zh-CN" sz="2800" b="1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0</a:t>
            </a:r>
            <a:r>
              <a:rPr lang="en-US" altLang="zh-CN" sz="28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, d</a:t>
            </a:r>
            <a:r>
              <a:rPr lang="en-US" altLang="zh-CN" sz="2800" b="1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1</a:t>
            </a:r>
            <a:r>
              <a:rPr lang="en-US" altLang="zh-CN" sz="28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, …, </a:t>
            </a:r>
            <a:r>
              <a:rPr lang="en-US" altLang="zh-CN" sz="28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d</a:t>
            </a:r>
            <a:r>
              <a:rPr lang="en-US" altLang="zh-CN" sz="2800" b="1" i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n</a:t>
            </a:r>
            <a:r>
              <a:rPr lang="en-US" altLang="zh-CN" sz="28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}</a:t>
            </a:r>
            <a:endParaRPr lang="en-US" altLang="zh-CN" sz="2800" b="1" i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charset="0"/>
              <a:ea typeface="华文行楷" panose="02010800040101010101" pitchFamily="2" charset="-122"/>
            </a:endParaRPr>
          </a:p>
          <a:p>
            <a:pPr lvl="2" algn="just">
              <a:lnSpc>
                <a:spcPct val="90000"/>
              </a:lnSpc>
              <a:defRPr/>
            </a:pPr>
            <a:r>
              <a:rPr lang="en-US" altLang="zh-CN" sz="28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d</a:t>
            </a:r>
            <a:r>
              <a:rPr lang="en-US" altLang="zh-CN" sz="2800" b="1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i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对应区间</a:t>
            </a:r>
            <a:r>
              <a:rPr lang="en-US" altLang="zh-CN" sz="28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(</a:t>
            </a:r>
            <a:r>
              <a:rPr lang="en-US" altLang="zh-CN" sz="28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k</a:t>
            </a:r>
            <a:r>
              <a:rPr lang="en-US" altLang="zh-CN" sz="2800" b="1" i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i</a:t>
            </a:r>
            <a:r>
              <a:rPr lang="en-US" altLang="zh-CN" sz="28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, k</a:t>
            </a:r>
            <a:r>
              <a:rPr lang="en-US" altLang="zh-CN" sz="2800" b="1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i+1</a:t>
            </a:r>
            <a:r>
              <a:rPr lang="en-US" altLang="zh-CN" sz="28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)</a:t>
            </a:r>
            <a:endParaRPr lang="en-US" altLang="zh-CN" sz="2800" b="1" i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charset="0"/>
              <a:ea typeface="华文行楷" panose="02010800040101010101" pitchFamily="2" charset="-122"/>
            </a:endParaRPr>
          </a:p>
          <a:p>
            <a:pPr lvl="2" algn="just">
              <a:lnSpc>
                <a:spcPct val="90000"/>
              </a:lnSpc>
              <a:buFontTx/>
              <a:buNone/>
              <a:defRPr/>
            </a:pPr>
            <a:r>
              <a:rPr lang="en-US" altLang="zh-CN" sz="28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  d</a:t>
            </a:r>
            <a:r>
              <a:rPr lang="en-US" altLang="zh-CN" sz="2800" b="1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0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对应区间</a:t>
            </a:r>
            <a:r>
              <a:rPr lang="en-US" altLang="zh-CN" sz="28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(-</a:t>
            </a:r>
            <a:r>
              <a:rPr lang="en-US" altLang="zh-CN" sz="28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  <a:sym typeface="Symbol" panose="05050102010706020507" pitchFamily="18" charset="2"/>
              </a:rPr>
              <a:t></a:t>
            </a:r>
            <a:r>
              <a:rPr lang="en-US" altLang="zh-CN" sz="28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, k</a:t>
            </a:r>
            <a:r>
              <a:rPr lang="en-US" altLang="zh-CN" sz="2800" b="1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1</a:t>
            </a:r>
            <a:r>
              <a:rPr lang="en-US" altLang="zh-CN" sz="28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)</a:t>
            </a:r>
            <a:endParaRPr lang="en-US" altLang="zh-CN" sz="2800" b="1" i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charset="0"/>
              <a:ea typeface="华文行楷" panose="02010800040101010101" pitchFamily="2" charset="-122"/>
            </a:endParaRPr>
          </a:p>
          <a:p>
            <a:pPr lvl="2" algn="just">
              <a:lnSpc>
                <a:spcPct val="90000"/>
              </a:lnSpc>
              <a:buFontTx/>
              <a:buNone/>
              <a:defRPr/>
            </a:pPr>
            <a:r>
              <a:rPr lang="en-US" altLang="zh-CN" sz="28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  </a:t>
            </a:r>
            <a:r>
              <a:rPr lang="en-US" altLang="zh-CN" sz="28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d</a:t>
            </a:r>
            <a:r>
              <a:rPr lang="en-US" altLang="zh-CN" sz="2800" b="1" i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n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对应区间</a:t>
            </a:r>
            <a:r>
              <a:rPr lang="en-US" altLang="zh-CN" sz="28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(</a:t>
            </a:r>
            <a:r>
              <a:rPr lang="en-US" altLang="zh-CN" sz="28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k</a:t>
            </a:r>
            <a:r>
              <a:rPr lang="en-US" altLang="zh-CN" sz="2800" b="1" i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n</a:t>
            </a:r>
            <a:r>
              <a:rPr lang="en-US" altLang="zh-CN" sz="28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,+</a:t>
            </a:r>
            <a:r>
              <a:rPr lang="en-US" altLang="zh-CN" sz="28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  <a:sym typeface="Symbol" panose="05050102010706020507" pitchFamily="18" charset="2"/>
              </a:rPr>
              <a:t></a:t>
            </a:r>
            <a:r>
              <a:rPr lang="en-US" altLang="zh-CN" sz="28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)</a:t>
            </a:r>
            <a:endParaRPr lang="en-US" altLang="zh-CN" sz="2800" b="1" i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charset="0"/>
              <a:ea typeface="华文行楷" panose="02010800040101010101" pitchFamily="2" charset="-122"/>
            </a:endParaRPr>
          </a:p>
          <a:p>
            <a:pPr lvl="1" algn="just">
              <a:lnSpc>
                <a:spcPct val="90000"/>
              </a:lnSpc>
              <a:defRPr/>
            </a:pPr>
            <a:r>
              <a:rPr lang="zh-CN" altLang="en-US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附加信息</a:t>
            </a:r>
            <a:endParaRPr lang="zh-CN" altLang="en-US" sz="3200" b="1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charset="0"/>
              <a:ea typeface="华文行楷" panose="02010800040101010101" pitchFamily="2" charset="-122"/>
            </a:endParaRPr>
          </a:p>
          <a:p>
            <a:pPr lvl="2" algn="just">
              <a:lnSpc>
                <a:spcPct val="90000"/>
              </a:lnSpc>
              <a:defRPr/>
            </a:pP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搜索</a:t>
            </a:r>
            <a:r>
              <a:rPr lang="en-US" altLang="zh-CN" sz="28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k</a:t>
            </a:r>
            <a:r>
              <a:rPr lang="en-US" altLang="zh-CN" sz="2800" b="1" i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i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的概率为</a:t>
            </a:r>
            <a:r>
              <a:rPr lang="en-US" altLang="zh-CN" sz="28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p</a:t>
            </a:r>
            <a:r>
              <a:rPr lang="en-US" altLang="zh-CN" sz="2800" b="1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i</a:t>
            </a:r>
            <a:endParaRPr lang="en-US" altLang="zh-CN" sz="2800" b="1" i="1" baseline="-250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charset="0"/>
              <a:ea typeface="华文行楷" panose="02010800040101010101" pitchFamily="2" charset="-122"/>
            </a:endParaRPr>
          </a:p>
          <a:p>
            <a:pPr lvl="2" algn="just">
              <a:lnSpc>
                <a:spcPct val="90000"/>
              </a:lnSpc>
              <a:defRPr/>
            </a:pP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搜索</a:t>
            </a:r>
            <a:r>
              <a:rPr lang="en-US" altLang="zh-CN" sz="28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d</a:t>
            </a:r>
            <a:r>
              <a:rPr lang="en-US" altLang="zh-CN" sz="2800" b="1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i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的概率为</a:t>
            </a:r>
            <a:r>
              <a:rPr lang="en-US" altLang="zh-CN" sz="28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q</a:t>
            </a:r>
            <a:r>
              <a:rPr lang="en-US" altLang="zh-CN" sz="2800" b="1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i</a:t>
            </a:r>
            <a:endParaRPr lang="en-US" altLang="zh-CN" sz="2800" b="1" i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charset="0"/>
              <a:ea typeface="华文行楷" panose="02010800040101010101" pitchFamily="2" charset="-122"/>
            </a:endParaRPr>
          </a:p>
        </p:txBody>
      </p:sp>
      <p:sp>
        <p:nvSpPr>
          <p:cNvPr id="41988" name="Text Box 5"/>
          <p:cNvSpPr txBox="1">
            <a:spLocks noChangeArrowheads="1"/>
          </p:cNvSpPr>
          <p:nvPr/>
        </p:nvSpPr>
        <p:spPr bwMode="auto">
          <a:xfrm>
            <a:off x="2651125" y="-15875"/>
            <a:ext cx="6145213" cy="769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33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4400" b="1">
                <a:solidFill>
                  <a:srgbClr val="558ED5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问题的定义</a:t>
            </a:r>
            <a:endParaRPr kumimoji="0" lang="zh-CN" altLang="en-US" sz="4400" b="1">
              <a:solidFill>
                <a:srgbClr val="558ED5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735261" name="Group 29"/>
          <p:cNvGrpSpPr/>
          <p:nvPr/>
        </p:nvGrpSpPr>
        <p:grpSpPr bwMode="auto">
          <a:xfrm>
            <a:off x="4827588" y="3282950"/>
            <a:ext cx="4032250" cy="3241675"/>
            <a:chOff x="3240" y="799"/>
            <a:chExt cx="2858" cy="2042"/>
          </a:xfrm>
        </p:grpSpPr>
        <p:sp>
          <p:nvSpPr>
            <p:cNvPr id="735240" name="Oval 8"/>
            <p:cNvSpPr>
              <a:spLocks noChangeArrowheads="1"/>
            </p:cNvSpPr>
            <p:nvPr/>
          </p:nvSpPr>
          <p:spPr bwMode="auto">
            <a:xfrm>
              <a:off x="4283" y="799"/>
              <a:ext cx="408" cy="363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r>
                <a:rPr lang="en-US" altLang="zh-CN" sz="3200" b="1" i="1">
                  <a:effectLst>
                    <a:outerShdw blurRad="38100" dist="38100" dir="2700000" algn="tl">
                      <a:srgbClr val="FFFFFF"/>
                    </a:outerShdw>
                  </a:effectLst>
                  <a:ea typeface="宋体" panose="02010600030101010101" pitchFamily="2" charset="-122"/>
                </a:rPr>
                <a:t>k</a:t>
              </a:r>
              <a:r>
                <a:rPr lang="en-US" altLang="zh-CN" sz="3200" b="1" i="1" baseline="-25000">
                  <a:effectLst>
                    <a:outerShdw blurRad="38100" dist="38100" dir="2700000" algn="tl">
                      <a:srgbClr val="FFFFFF"/>
                    </a:outerShdw>
                  </a:effectLst>
                  <a:ea typeface="宋体" panose="02010600030101010101" pitchFamily="2" charset="-122"/>
                </a:rPr>
                <a:t>2</a:t>
              </a:r>
              <a:endParaRPr lang="en-US" altLang="zh-CN" sz="3200" b="1" i="1" baseline="-25000">
                <a:effectLst>
                  <a:outerShdw blurRad="38100" dist="38100" dir="2700000" algn="tl">
                    <a:srgbClr val="FFFFFF"/>
                  </a:outerShdw>
                </a:effectLst>
                <a:ea typeface="宋体" panose="02010600030101010101" pitchFamily="2" charset="-122"/>
              </a:endParaRPr>
            </a:p>
          </p:txBody>
        </p:sp>
        <p:sp>
          <p:nvSpPr>
            <p:cNvPr id="735241" name="Oval 9"/>
            <p:cNvSpPr>
              <a:spLocks noChangeArrowheads="1"/>
            </p:cNvSpPr>
            <p:nvPr/>
          </p:nvSpPr>
          <p:spPr bwMode="auto">
            <a:xfrm>
              <a:off x="4964" y="1343"/>
              <a:ext cx="408" cy="363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r>
                <a:rPr lang="en-US" altLang="zh-CN" sz="3200" b="1" i="1">
                  <a:effectLst>
                    <a:outerShdw blurRad="38100" dist="38100" dir="2700000" algn="tl">
                      <a:srgbClr val="FFFFFF"/>
                    </a:outerShdw>
                  </a:effectLst>
                  <a:ea typeface="宋体" panose="02010600030101010101" pitchFamily="2" charset="-122"/>
                </a:rPr>
                <a:t>k</a:t>
              </a:r>
              <a:r>
                <a:rPr lang="en-US" altLang="zh-CN" sz="3200" b="1" i="1" baseline="-25000">
                  <a:effectLst>
                    <a:outerShdw blurRad="38100" dist="38100" dir="2700000" algn="tl">
                      <a:srgbClr val="FFFFFF"/>
                    </a:outerShdw>
                  </a:effectLst>
                  <a:ea typeface="宋体" panose="02010600030101010101" pitchFamily="2" charset="-122"/>
                </a:rPr>
                <a:t>4</a:t>
              </a:r>
              <a:endParaRPr lang="en-US" altLang="zh-CN" sz="3200" b="1" i="1" baseline="-25000">
                <a:effectLst>
                  <a:outerShdw blurRad="38100" dist="38100" dir="2700000" algn="tl">
                    <a:srgbClr val="FFFFFF"/>
                  </a:outerShdw>
                </a:effectLst>
                <a:ea typeface="宋体" panose="02010600030101010101" pitchFamily="2" charset="-122"/>
              </a:endParaRPr>
            </a:p>
          </p:txBody>
        </p:sp>
        <p:sp>
          <p:nvSpPr>
            <p:cNvPr id="735242" name="Oval 10"/>
            <p:cNvSpPr>
              <a:spLocks noChangeArrowheads="1"/>
            </p:cNvSpPr>
            <p:nvPr/>
          </p:nvSpPr>
          <p:spPr bwMode="auto">
            <a:xfrm>
              <a:off x="3785" y="1933"/>
              <a:ext cx="408" cy="363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r>
                <a:rPr lang="en-US" altLang="zh-CN" sz="3200" b="1" i="1">
                  <a:effectLst>
                    <a:outerShdw blurRad="38100" dist="38100" dir="2700000" algn="tl">
                      <a:srgbClr val="FFFFFF"/>
                    </a:outerShdw>
                  </a:effectLst>
                  <a:ea typeface="宋体" panose="02010600030101010101" pitchFamily="2" charset="-122"/>
                </a:rPr>
                <a:t>d</a:t>
              </a:r>
              <a:r>
                <a:rPr lang="en-US" altLang="zh-CN" sz="3200" b="1" i="1" baseline="-25000">
                  <a:effectLst>
                    <a:outerShdw blurRad="38100" dist="38100" dir="2700000" algn="tl">
                      <a:srgbClr val="FFFFFF"/>
                    </a:outerShdw>
                  </a:effectLst>
                  <a:ea typeface="宋体" panose="02010600030101010101" pitchFamily="2" charset="-122"/>
                </a:rPr>
                <a:t>1</a:t>
              </a:r>
              <a:endParaRPr lang="en-US" altLang="zh-CN" sz="3200" b="1" i="1" baseline="-25000">
                <a:effectLst>
                  <a:outerShdw blurRad="38100" dist="38100" dir="2700000" algn="tl">
                    <a:srgbClr val="FFFFFF"/>
                  </a:outerShdw>
                </a:effectLst>
                <a:ea typeface="宋体" panose="02010600030101010101" pitchFamily="2" charset="-122"/>
              </a:endParaRPr>
            </a:p>
          </p:txBody>
        </p:sp>
        <p:sp>
          <p:nvSpPr>
            <p:cNvPr id="735243" name="Oval 11"/>
            <p:cNvSpPr>
              <a:spLocks noChangeArrowheads="1"/>
            </p:cNvSpPr>
            <p:nvPr/>
          </p:nvSpPr>
          <p:spPr bwMode="auto">
            <a:xfrm>
              <a:off x="3558" y="1344"/>
              <a:ext cx="405" cy="363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r>
                <a:rPr lang="en-US" altLang="zh-CN" sz="3200" b="1" i="1">
                  <a:effectLst>
                    <a:outerShdw blurRad="38100" dist="38100" dir="2700000" algn="tl">
                      <a:srgbClr val="FFFFFF"/>
                    </a:outerShdw>
                  </a:effectLst>
                  <a:ea typeface="宋体" panose="02010600030101010101" pitchFamily="2" charset="-122"/>
                </a:rPr>
                <a:t>k</a:t>
              </a:r>
              <a:r>
                <a:rPr lang="en-US" altLang="zh-CN" sz="3200" b="1" i="1" baseline="-25000">
                  <a:effectLst>
                    <a:outerShdw blurRad="38100" dist="38100" dir="2700000" algn="tl">
                      <a:srgbClr val="FFFFFF"/>
                    </a:outerShdw>
                  </a:effectLst>
                  <a:ea typeface="宋体" panose="02010600030101010101" pitchFamily="2" charset="-122"/>
                </a:rPr>
                <a:t>1</a:t>
              </a:r>
              <a:endParaRPr lang="en-US" altLang="zh-CN" sz="3200" b="1" i="1" baseline="-25000">
                <a:effectLst>
                  <a:outerShdw blurRad="38100" dist="38100" dir="2700000" algn="tl">
                    <a:srgbClr val="FFFFFF"/>
                  </a:outerShdw>
                </a:effectLst>
                <a:ea typeface="宋体" panose="02010600030101010101" pitchFamily="2" charset="-122"/>
              </a:endParaRPr>
            </a:p>
          </p:txBody>
        </p:sp>
        <p:sp>
          <p:nvSpPr>
            <p:cNvPr id="735244" name="Oval 12"/>
            <p:cNvSpPr>
              <a:spLocks noChangeArrowheads="1"/>
            </p:cNvSpPr>
            <p:nvPr/>
          </p:nvSpPr>
          <p:spPr bwMode="auto">
            <a:xfrm>
              <a:off x="3240" y="1933"/>
              <a:ext cx="408" cy="363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r>
                <a:rPr lang="en-US" altLang="zh-CN" sz="3200" b="1" i="1">
                  <a:effectLst>
                    <a:outerShdw blurRad="38100" dist="38100" dir="2700000" algn="tl">
                      <a:srgbClr val="FFFFFF"/>
                    </a:outerShdw>
                  </a:effectLst>
                  <a:ea typeface="宋体" panose="02010600030101010101" pitchFamily="2" charset="-122"/>
                </a:rPr>
                <a:t>d</a:t>
              </a:r>
              <a:r>
                <a:rPr lang="en-US" altLang="zh-CN" sz="3200" b="1" i="1" baseline="-25000">
                  <a:effectLst>
                    <a:outerShdw blurRad="38100" dist="38100" dir="2700000" algn="tl">
                      <a:srgbClr val="FFFFFF"/>
                    </a:outerShdw>
                  </a:effectLst>
                  <a:ea typeface="宋体" panose="02010600030101010101" pitchFamily="2" charset="-122"/>
                </a:rPr>
                <a:t>0</a:t>
              </a:r>
              <a:endParaRPr lang="en-US" altLang="zh-CN" sz="3200" b="1" i="1" baseline="-25000">
                <a:effectLst>
                  <a:outerShdw blurRad="38100" dist="38100" dir="2700000" algn="tl">
                    <a:srgbClr val="FFFFFF"/>
                  </a:outerShdw>
                </a:effectLst>
                <a:ea typeface="宋体" panose="02010600030101010101" pitchFamily="2" charset="-122"/>
              </a:endParaRPr>
            </a:p>
          </p:txBody>
        </p:sp>
        <p:sp>
          <p:nvSpPr>
            <p:cNvPr id="735245" name="Oval 13"/>
            <p:cNvSpPr>
              <a:spLocks noChangeArrowheads="1"/>
            </p:cNvSpPr>
            <p:nvPr/>
          </p:nvSpPr>
          <p:spPr bwMode="auto">
            <a:xfrm>
              <a:off x="4420" y="1933"/>
              <a:ext cx="406" cy="363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r>
                <a:rPr lang="en-US" altLang="zh-CN" sz="3200" b="1" i="1">
                  <a:effectLst>
                    <a:outerShdw blurRad="38100" dist="38100" dir="2700000" algn="tl">
                      <a:srgbClr val="FFFFFF"/>
                    </a:outerShdw>
                  </a:effectLst>
                  <a:ea typeface="宋体" panose="02010600030101010101" pitchFamily="2" charset="-122"/>
                </a:rPr>
                <a:t>k</a:t>
              </a:r>
              <a:r>
                <a:rPr lang="en-US" altLang="zh-CN" sz="3200" b="1" i="1" baseline="-25000">
                  <a:effectLst>
                    <a:outerShdw blurRad="38100" dist="38100" dir="2700000" algn="tl">
                      <a:srgbClr val="FFFFFF"/>
                    </a:outerShdw>
                  </a:effectLst>
                  <a:ea typeface="宋体" panose="02010600030101010101" pitchFamily="2" charset="-122"/>
                </a:rPr>
                <a:t>3</a:t>
              </a:r>
              <a:endParaRPr lang="en-US" altLang="zh-CN" sz="3200" b="1" i="1" baseline="-25000">
                <a:effectLst>
                  <a:outerShdw blurRad="38100" dist="38100" dir="2700000" algn="tl">
                    <a:srgbClr val="FFFFFF"/>
                  </a:outerShdw>
                </a:effectLst>
                <a:ea typeface="宋体" panose="02010600030101010101" pitchFamily="2" charset="-122"/>
              </a:endParaRPr>
            </a:p>
          </p:txBody>
        </p:sp>
        <p:sp>
          <p:nvSpPr>
            <p:cNvPr id="735246" name="Oval 14"/>
            <p:cNvSpPr>
              <a:spLocks noChangeArrowheads="1"/>
            </p:cNvSpPr>
            <p:nvPr/>
          </p:nvSpPr>
          <p:spPr bwMode="auto">
            <a:xfrm>
              <a:off x="5417" y="1933"/>
              <a:ext cx="406" cy="363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r>
                <a:rPr lang="en-US" altLang="zh-CN" sz="3200" b="1" i="1">
                  <a:effectLst>
                    <a:outerShdw blurRad="38100" dist="38100" dir="2700000" algn="tl">
                      <a:srgbClr val="FFFFFF"/>
                    </a:outerShdw>
                  </a:effectLst>
                  <a:ea typeface="宋体" panose="02010600030101010101" pitchFamily="2" charset="-122"/>
                </a:rPr>
                <a:t>k</a:t>
              </a:r>
              <a:r>
                <a:rPr lang="en-US" altLang="zh-CN" sz="3200" b="1" i="1" baseline="-25000">
                  <a:effectLst>
                    <a:outerShdw blurRad="38100" dist="38100" dir="2700000" algn="tl">
                      <a:srgbClr val="FFFFFF"/>
                    </a:outerShdw>
                  </a:effectLst>
                  <a:ea typeface="宋体" panose="02010600030101010101" pitchFamily="2" charset="-122"/>
                </a:rPr>
                <a:t>5</a:t>
              </a:r>
              <a:endParaRPr lang="en-US" altLang="zh-CN" sz="3200" b="1" i="1" baseline="-25000">
                <a:effectLst>
                  <a:outerShdw blurRad="38100" dist="38100" dir="2700000" algn="tl">
                    <a:srgbClr val="FFFFFF"/>
                  </a:outerShdw>
                </a:effectLst>
                <a:ea typeface="宋体" panose="02010600030101010101" pitchFamily="2" charset="-122"/>
              </a:endParaRPr>
            </a:p>
          </p:txBody>
        </p:sp>
        <p:sp>
          <p:nvSpPr>
            <p:cNvPr id="735247" name="Oval 15"/>
            <p:cNvSpPr>
              <a:spLocks noChangeArrowheads="1"/>
            </p:cNvSpPr>
            <p:nvPr/>
          </p:nvSpPr>
          <p:spPr bwMode="auto">
            <a:xfrm>
              <a:off x="4102" y="2477"/>
              <a:ext cx="408" cy="363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r>
                <a:rPr lang="en-US" altLang="zh-CN" sz="3200" b="1" i="1">
                  <a:effectLst>
                    <a:outerShdw blurRad="38100" dist="38100" dir="2700000" algn="tl">
                      <a:srgbClr val="FFFFFF"/>
                    </a:outerShdw>
                  </a:effectLst>
                  <a:ea typeface="宋体" panose="02010600030101010101" pitchFamily="2" charset="-122"/>
                </a:rPr>
                <a:t>d</a:t>
              </a:r>
              <a:r>
                <a:rPr lang="en-US" altLang="zh-CN" sz="3200" b="1" i="1" baseline="-25000">
                  <a:effectLst>
                    <a:outerShdw blurRad="38100" dist="38100" dir="2700000" algn="tl">
                      <a:srgbClr val="FFFFFF"/>
                    </a:outerShdw>
                  </a:effectLst>
                  <a:ea typeface="宋体" panose="02010600030101010101" pitchFamily="2" charset="-122"/>
                </a:rPr>
                <a:t>2</a:t>
              </a:r>
              <a:endParaRPr lang="en-US" altLang="zh-CN" sz="3200" b="1" i="1" baseline="-25000">
                <a:effectLst>
                  <a:outerShdw blurRad="38100" dist="38100" dir="2700000" algn="tl">
                    <a:srgbClr val="FFFFFF"/>
                  </a:outerShdw>
                </a:effectLst>
                <a:ea typeface="宋体" panose="02010600030101010101" pitchFamily="2" charset="-122"/>
              </a:endParaRPr>
            </a:p>
          </p:txBody>
        </p:sp>
        <p:sp>
          <p:nvSpPr>
            <p:cNvPr id="735248" name="Oval 16"/>
            <p:cNvSpPr>
              <a:spLocks noChangeArrowheads="1"/>
            </p:cNvSpPr>
            <p:nvPr/>
          </p:nvSpPr>
          <p:spPr bwMode="auto">
            <a:xfrm>
              <a:off x="4646" y="2478"/>
              <a:ext cx="404" cy="363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r>
                <a:rPr lang="en-US" altLang="zh-CN" sz="3200" b="1" i="1">
                  <a:effectLst>
                    <a:outerShdw blurRad="38100" dist="38100" dir="2700000" algn="tl">
                      <a:srgbClr val="FFFFFF"/>
                    </a:outerShdw>
                  </a:effectLst>
                  <a:ea typeface="宋体" panose="02010600030101010101" pitchFamily="2" charset="-122"/>
                </a:rPr>
                <a:t>d</a:t>
              </a:r>
              <a:r>
                <a:rPr lang="en-US" altLang="zh-CN" sz="3200" b="1" i="1" baseline="-25000">
                  <a:effectLst>
                    <a:outerShdw blurRad="38100" dist="38100" dir="2700000" algn="tl">
                      <a:srgbClr val="FFFFFF"/>
                    </a:outerShdw>
                  </a:effectLst>
                  <a:ea typeface="宋体" panose="02010600030101010101" pitchFamily="2" charset="-122"/>
                </a:rPr>
                <a:t>3</a:t>
              </a:r>
              <a:endParaRPr lang="en-US" altLang="zh-CN" sz="3200" b="1" i="1" baseline="-25000">
                <a:effectLst>
                  <a:outerShdw blurRad="38100" dist="38100" dir="2700000" algn="tl">
                    <a:srgbClr val="FFFFFF"/>
                  </a:outerShdw>
                </a:effectLst>
                <a:ea typeface="宋体" panose="02010600030101010101" pitchFamily="2" charset="-122"/>
              </a:endParaRPr>
            </a:p>
          </p:txBody>
        </p:sp>
        <p:sp>
          <p:nvSpPr>
            <p:cNvPr id="735249" name="Oval 17"/>
            <p:cNvSpPr>
              <a:spLocks noChangeArrowheads="1"/>
            </p:cNvSpPr>
            <p:nvPr/>
          </p:nvSpPr>
          <p:spPr bwMode="auto">
            <a:xfrm>
              <a:off x="5145" y="2478"/>
              <a:ext cx="408" cy="363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r>
                <a:rPr lang="en-US" altLang="zh-CN" sz="3200" b="1" i="1">
                  <a:effectLst>
                    <a:outerShdw blurRad="38100" dist="38100" dir="2700000" algn="tl">
                      <a:srgbClr val="FFFFFF"/>
                    </a:outerShdw>
                  </a:effectLst>
                  <a:ea typeface="宋体" panose="02010600030101010101" pitchFamily="2" charset="-122"/>
                </a:rPr>
                <a:t>d</a:t>
              </a:r>
              <a:r>
                <a:rPr lang="en-US" altLang="zh-CN" sz="3200" b="1" i="1" baseline="-25000">
                  <a:effectLst>
                    <a:outerShdw blurRad="38100" dist="38100" dir="2700000" algn="tl">
                      <a:srgbClr val="FFFFFF"/>
                    </a:outerShdw>
                  </a:effectLst>
                  <a:ea typeface="宋体" panose="02010600030101010101" pitchFamily="2" charset="-122"/>
                </a:rPr>
                <a:t>4</a:t>
              </a:r>
              <a:endParaRPr lang="en-US" altLang="zh-CN" sz="3200" b="1" i="1" baseline="-25000">
                <a:effectLst>
                  <a:outerShdw blurRad="38100" dist="38100" dir="2700000" algn="tl">
                    <a:srgbClr val="FFFFFF"/>
                  </a:outerShdw>
                </a:effectLst>
                <a:ea typeface="宋体" panose="02010600030101010101" pitchFamily="2" charset="-122"/>
              </a:endParaRPr>
            </a:p>
          </p:txBody>
        </p:sp>
        <p:sp>
          <p:nvSpPr>
            <p:cNvPr id="735250" name="Oval 18"/>
            <p:cNvSpPr>
              <a:spLocks noChangeArrowheads="1"/>
            </p:cNvSpPr>
            <p:nvPr/>
          </p:nvSpPr>
          <p:spPr bwMode="auto">
            <a:xfrm>
              <a:off x="5690" y="2478"/>
              <a:ext cx="408" cy="363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r>
                <a:rPr lang="en-US" altLang="zh-CN" sz="3200" b="1" i="1">
                  <a:effectLst>
                    <a:outerShdw blurRad="38100" dist="38100" dir="2700000" algn="tl">
                      <a:srgbClr val="FFFFFF"/>
                    </a:outerShdw>
                  </a:effectLst>
                  <a:ea typeface="宋体" panose="02010600030101010101" pitchFamily="2" charset="-122"/>
                </a:rPr>
                <a:t>d</a:t>
              </a:r>
              <a:r>
                <a:rPr lang="en-US" altLang="zh-CN" sz="3200" b="1" i="1" baseline="-25000">
                  <a:effectLst>
                    <a:outerShdw blurRad="38100" dist="38100" dir="2700000" algn="tl">
                      <a:srgbClr val="FFFFFF"/>
                    </a:outerShdw>
                  </a:effectLst>
                  <a:ea typeface="宋体" panose="02010600030101010101" pitchFamily="2" charset="-122"/>
                </a:rPr>
                <a:t>5</a:t>
              </a:r>
              <a:endParaRPr lang="en-US" altLang="zh-CN" sz="3200" b="1" i="1" baseline="-25000">
                <a:effectLst>
                  <a:outerShdw blurRad="38100" dist="38100" dir="2700000" algn="tl">
                    <a:srgbClr val="FFFFFF"/>
                  </a:outerShdw>
                </a:effectLst>
                <a:ea typeface="宋体" panose="02010600030101010101" pitchFamily="2" charset="-122"/>
              </a:endParaRPr>
            </a:p>
          </p:txBody>
        </p:sp>
        <p:sp>
          <p:nvSpPr>
            <p:cNvPr id="42005" name="Line 19"/>
            <p:cNvSpPr>
              <a:spLocks noChangeShapeType="1"/>
            </p:cNvSpPr>
            <p:nvPr/>
          </p:nvSpPr>
          <p:spPr bwMode="auto">
            <a:xfrm flipH="1">
              <a:off x="3875" y="1071"/>
              <a:ext cx="454" cy="318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006" name="Line 20"/>
            <p:cNvSpPr>
              <a:spLocks noChangeShapeType="1"/>
            </p:cNvSpPr>
            <p:nvPr/>
          </p:nvSpPr>
          <p:spPr bwMode="auto">
            <a:xfrm>
              <a:off x="4646" y="1071"/>
              <a:ext cx="454" cy="273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007" name="Line 21"/>
            <p:cNvSpPr>
              <a:spLocks noChangeShapeType="1"/>
            </p:cNvSpPr>
            <p:nvPr/>
          </p:nvSpPr>
          <p:spPr bwMode="auto">
            <a:xfrm flipH="1">
              <a:off x="3512" y="1706"/>
              <a:ext cx="136" cy="227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008" name="Line 22"/>
            <p:cNvSpPr>
              <a:spLocks noChangeShapeType="1"/>
            </p:cNvSpPr>
            <p:nvPr/>
          </p:nvSpPr>
          <p:spPr bwMode="auto">
            <a:xfrm>
              <a:off x="3830" y="1706"/>
              <a:ext cx="90" cy="227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009" name="Line 23"/>
            <p:cNvSpPr>
              <a:spLocks noChangeShapeType="1"/>
            </p:cNvSpPr>
            <p:nvPr/>
          </p:nvSpPr>
          <p:spPr bwMode="auto">
            <a:xfrm flipH="1">
              <a:off x="4737" y="1661"/>
              <a:ext cx="272" cy="318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010" name="Line 24"/>
            <p:cNvSpPr>
              <a:spLocks noChangeShapeType="1"/>
            </p:cNvSpPr>
            <p:nvPr/>
          </p:nvSpPr>
          <p:spPr bwMode="auto">
            <a:xfrm>
              <a:off x="5327" y="1661"/>
              <a:ext cx="181" cy="318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011" name="Line 25"/>
            <p:cNvSpPr>
              <a:spLocks noChangeShapeType="1"/>
            </p:cNvSpPr>
            <p:nvPr/>
          </p:nvSpPr>
          <p:spPr bwMode="auto">
            <a:xfrm flipH="1">
              <a:off x="4374" y="2251"/>
              <a:ext cx="136" cy="227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012" name="Line 26"/>
            <p:cNvSpPr>
              <a:spLocks noChangeShapeType="1"/>
            </p:cNvSpPr>
            <p:nvPr/>
          </p:nvSpPr>
          <p:spPr bwMode="auto">
            <a:xfrm>
              <a:off x="4692" y="2251"/>
              <a:ext cx="90" cy="272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013" name="Line 27"/>
            <p:cNvSpPr>
              <a:spLocks noChangeShapeType="1"/>
            </p:cNvSpPr>
            <p:nvPr/>
          </p:nvSpPr>
          <p:spPr bwMode="auto">
            <a:xfrm flipH="1">
              <a:off x="5417" y="2296"/>
              <a:ext cx="136" cy="182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014" name="Line 28"/>
            <p:cNvSpPr>
              <a:spLocks noChangeShapeType="1"/>
            </p:cNvSpPr>
            <p:nvPr/>
          </p:nvSpPr>
          <p:spPr bwMode="auto">
            <a:xfrm>
              <a:off x="5689" y="2251"/>
              <a:ext cx="136" cy="227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aphicFrame>
        <p:nvGraphicFramePr>
          <p:cNvPr id="735265" name="Object 33"/>
          <p:cNvGraphicFramePr>
            <a:graphicFrameLocks noChangeAspect="1"/>
          </p:cNvGraphicFramePr>
          <p:nvPr/>
        </p:nvGraphicFramePr>
        <p:xfrm>
          <a:off x="4056063" y="6019800"/>
          <a:ext cx="1987550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0" name="公式" r:id="rId1" imgW="1054100" imgH="482600" progId="Equation.3">
                  <p:embed/>
                </p:oleObj>
              </mc:Choice>
              <mc:Fallback>
                <p:oleObj name="公式" r:id="rId1" imgW="1054100" imgH="482600" progId="Equation.3">
                  <p:embed/>
                  <p:pic>
                    <p:nvPicPr>
                      <p:cNvPr id="0" name="图片 61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56063" y="6019800"/>
                        <a:ext cx="1987550" cy="831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5266" name="Text Box 34"/>
          <p:cNvSpPr txBox="1">
            <a:spLocks noChangeArrowheads="1"/>
          </p:cNvSpPr>
          <p:nvPr/>
        </p:nvSpPr>
        <p:spPr bwMode="auto">
          <a:xfrm>
            <a:off x="2138363" y="1336675"/>
            <a:ext cx="3584575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32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搜索树的期望代价</a:t>
            </a:r>
            <a:endParaRPr lang="zh-CN" altLang="en-US" sz="3200" b="1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735267" name="Object 35"/>
          <p:cNvGraphicFramePr>
            <a:graphicFrameLocks noChangeAspect="1"/>
          </p:cNvGraphicFramePr>
          <p:nvPr/>
        </p:nvGraphicFramePr>
        <p:xfrm>
          <a:off x="611188" y="1916113"/>
          <a:ext cx="8532812" cy="1366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公式" r:id="rId3" imgW="3251200" imgH="482600" progId="Equation.3">
                  <p:embed/>
                </p:oleObj>
              </mc:Choice>
              <mc:Fallback>
                <p:oleObj name="公式" r:id="rId3" imgW="3251200" imgH="482600" progId="Equation.3">
                  <p:embed/>
                  <p:pic>
                    <p:nvPicPr>
                      <p:cNvPr id="0" name="图片 61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1916113"/>
                        <a:ext cx="8532812" cy="1366837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5268" name="Rectangle 36"/>
          <p:cNvSpPr>
            <a:spLocks noChangeArrowheads="1"/>
          </p:cNvSpPr>
          <p:nvPr/>
        </p:nvSpPr>
        <p:spPr bwMode="auto">
          <a:xfrm>
            <a:off x="1243013" y="3286125"/>
            <a:ext cx="3136900" cy="1079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Arial" panose="020B0604020202020204" pitchFamily="34" charset="0"/>
              <a:ea typeface="华文行楷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352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352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352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352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352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352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352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352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352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352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352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352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352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352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352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352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352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352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3523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3523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352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352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35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35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735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735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735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735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5266" grpId="0" bldLvl="0" animBg="1"/>
      <p:bldP spid="735268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188" name="Rectangle 4"/>
          <p:cNvSpPr>
            <a:spLocks noChangeArrowheads="1"/>
          </p:cNvSpPr>
          <p:nvPr/>
        </p:nvSpPr>
        <p:spPr bwMode="auto">
          <a:xfrm>
            <a:off x="284163" y="1268413"/>
            <a:ext cx="8575675" cy="41767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90000"/>
              </a:lnSpc>
              <a:defRPr/>
            </a:pPr>
            <a:r>
              <a:rPr lang="zh-CN" altLang="en-US" sz="4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问题的定义</a:t>
            </a:r>
            <a:endParaRPr lang="zh-CN" altLang="en-US" sz="4000" b="1" dirty="0">
              <a:effectLst>
                <a:outerShdw blurRad="38100" dist="38100" dir="2700000" algn="tl">
                  <a:srgbClr val="C0C0C0"/>
                </a:outerShdw>
              </a:effectLst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lvl="4" algn="just">
              <a:lnSpc>
                <a:spcPct val="90000"/>
              </a:lnSpc>
              <a:buFontTx/>
              <a:buNone/>
              <a:defRPr/>
            </a:pPr>
            <a:endParaRPr lang="zh-CN" altLang="en-US" sz="2800" b="1" dirty="0">
              <a:effectLst>
                <a:outerShdw blurRad="38100" dist="38100" dir="2700000" algn="tl">
                  <a:srgbClr val="C0C0C0"/>
                </a:outerShdw>
              </a:effectLst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algn="just">
              <a:lnSpc>
                <a:spcPct val="90000"/>
              </a:lnSpc>
              <a:buFontTx/>
              <a:buNone/>
              <a:defRPr/>
            </a:pP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    </a:t>
            </a:r>
            <a:r>
              <a:rPr lang="zh-CN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输入</a:t>
            </a:r>
            <a:r>
              <a:rPr lang="zh-CN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：</a:t>
            </a:r>
            <a:r>
              <a:rPr lang="en-US" altLang="zh-CN" sz="36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k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={</a:t>
            </a:r>
            <a:r>
              <a:rPr lang="en-US" altLang="zh-CN" sz="36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k</a:t>
            </a:r>
            <a:r>
              <a:rPr lang="en-US" altLang="zh-CN" sz="3600" b="1" i="1" baseline="-250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1</a:t>
            </a:r>
            <a:r>
              <a:rPr lang="en-US" altLang="zh-CN" sz="36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, k</a:t>
            </a:r>
            <a:r>
              <a:rPr lang="en-US" altLang="zh-CN" sz="3600" b="1" i="1" baseline="-250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2</a:t>
            </a:r>
            <a:r>
              <a:rPr lang="en-US" altLang="zh-CN" sz="36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, …, </a:t>
            </a:r>
            <a:r>
              <a:rPr lang="en-US" altLang="zh-CN" sz="3600" b="1" i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k</a:t>
            </a:r>
            <a:r>
              <a:rPr lang="en-US" altLang="zh-CN" sz="3600" b="1" i="1" baseline="-25000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n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}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,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 </a:t>
            </a:r>
            <a:r>
              <a:rPr lang="en-US" altLang="zh-CN" sz="36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k</a:t>
            </a:r>
            <a:r>
              <a:rPr lang="en-US" altLang="zh-CN" sz="3600" b="1" i="1" baseline="-250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1</a:t>
            </a:r>
            <a:r>
              <a:rPr lang="en-US" altLang="zh-CN" sz="36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&lt; k</a:t>
            </a:r>
            <a:r>
              <a:rPr lang="en-US" altLang="zh-CN" sz="3600" b="1" i="1" baseline="-250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2</a:t>
            </a:r>
            <a:r>
              <a:rPr lang="en-US" altLang="zh-CN" sz="36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&lt; …&lt; </a:t>
            </a:r>
            <a:r>
              <a:rPr lang="en-US" altLang="zh-CN" sz="3600" b="1" i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k</a:t>
            </a:r>
            <a:r>
              <a:rPr lang="en-US" altLang="zh-CN" sz="3600" b="1" i="1" baseline="-25000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n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,</a:t>
            </a:r>
            <a:endParaRPr lang="en-US" altLang="zh-CN" sz="3600" b="1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charset="0"/>
              <a:ea typeface="华文行楷" panose="02010800040101010101" pitchFamily="2" charset="-122"/>
            </a:endParaRPr>
          </a:p>
          <a:p>
            <a:pPr algn="just">
              <a:lnSpc>
                <a:spcPct val="90000"/>
              </a:lnSpc>
              <a:buFontTx/>
              <a:buNone/>
              <a:defRPr/>
            </a:pPr>
            <a:r>
              <a:rPr lang="en-US" altLang="zh-CN" sz="36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    P={p</a:t>
            </a:r>
            <a:r>
              <a:rPr lang="en-US" altLang="zh-CN" sz="3600" b="1" i="1" baseline="-250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1</a:t>
            </a:r>
            <a:r>
              <a:rPr lang="en-US" altLang="zh-CN" sz="36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, p</a:t>
            </a:r>
            <a:r>
              <a:rPr lang="en-US" altLang="zh-CN" sz="3600" b="1" i="1" baseline="-250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2</a:t>
            </a:r>
            <a:r>
              <a:rPr lang="en-US" altLang="zh-CN" sz="36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, …, </a:t>
            </a:r>
            <a:r>
              <a:rPr lang="en-US" altLang="zh-CN" sz="3600" b="1" i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p</a:t>
            </a:r>
            <a:r>
              <a:rPr lang="en-US" altLang="zh-CN" sz="3600" b="1" i="1" baseline="-25000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n</a:t>
            </a:r>
            <a:r>
              <a:rPr lang="en-US" altLang="zh-CN" sz="36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}, p</a:t>
            </a:r>
            <a:r>
              <a:rPr lang="en-US" altLang="zh-CN" sz="3600" b="1" i="1" baseline="-250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i</a:t>
            </a:r>
            <a:r>
              <a:rPr lang="zh-CN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为搜索</a:t>
            </a:r>
            <a:r>
              <a:rPr lang="en-US" altLang="zh-CN" sz="3600" b="1" i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k</a:t>
            </a:r>
            <a:r>
              <a:rPr lang="en-US" altLang="zh-CN" sz="3600" b="1" i="1" baseline="-25000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i</a:t>
            </a:r>
            <a:r>
              <a:rPr lang="zh-CN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的概率</a:t>
            </a:r>
            <a:r>
              <a:rPr lang="en-US" altLang="zh-CN" sz="36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Q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=</a:t>
            </a:r>
            <a:r>
              <a:rPr lang="en-US" altLang="zh-CN" sz="36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{q</a:t>
            </a:r>
            <a:r>
              <a:rPr lang="en-US" altLang="zh-CN" sz="3600" b="1" i="1" baseline="-250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0</a:t>
            </a:r>
            <a:r>
              <a:rPr lang="en-US" altLang="zh-CN" sz="36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, q</a:t>
            </a:r>
            <a:r>
              <a:rPr lang="en-US" altLang="zh-CN" sz="3600" b="1" i="1" baseline="-250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1</a:t>
            </a:r>
            <a:r>
              <a:rPr lang="en-US" altLang="zh-CN" sz="36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, …, </a:t>
            </a:r>
            <a:r>
              <a:rPr lang="en-US" altLang="zh-CN" sz="3600" b="1" i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q</a:t>
            </a:r>
            <a:r>
              <a:rPr lang="en-US" altLang="zh-CN" sz="3600" b="1" i="1" baseline="-25000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n</a:t>
            </a:r>
            <a:r>
              <a:rPr lang="en-US" altLang="zh-CN" sz="36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}, q</a:t>
            </a:r>
            <a:r>
              <a:rPr lang="en-US" altLang="zh-CN" sz="3600" b="1" i="1" baseline="-250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i</a:t>
            </a:r>
            <a:r>
              <a:rPr lang="zh-CN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为搜索值</a:t>
            </a:r>
            <a:r>
              <a:rPr lang="en-US" altLang="zh-CN" sz="36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  <a:sym typeface="Symbol" panose="05050102010706020507" pitchFamily="18" charset="2"/>
              </a:rPr>
              <a:t>d</a:t>
            </a:r>
            <a:r>
              <a:rPr lang="en-US" altLang="zh-CN" sz="3600" b="1" i="1" baseline="-250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  <a:sym typeface="Symbol" panose="05050102010706020507" pitchFamily="18" charset="2"/>
              </a:rPr>
              <a:t>i</a:t>
            </a:r>
            <a:r>
              <a:rPr lang="zh-CN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的概率</a:t>
            </a:r>
            <a:endParaRPr lang="zh-CN" altLang="en-US" sz="3600" b="1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charset="0"/>
              <a:ea typeface="华文行楷" panose="02010800040101010101" pitchFamily="2" charset="-122"/>
            </a:endParaRPr>
          </a:p>
          <a:p>
            <a:pPr lvl="3" algn="just">
              <a:lnSpc>
                <a:spcPct val="90000"/>
              </a:lnSpc>
              <a:buFontTx/>
              <a:buNone/>
              <a:defRPr/>
            </a:pPr>
            <a:endParaRPr lang="en-US" altLang="zh-CN" b="1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charset="0"/>
              <a:ea typeface="华文行楷" panose="02010800040101010101" pitchFamily="2" charset="-122"/>
            </a:endParaRPr>
          </a:p>
          <a:p>
            <a:pPr algn="just">
              <a:lnSpc>
                <a:spcPct val="90000"/>
              </a:lnSpc>
              <a:buFontTx/>
              <a:buNone/>
              <a:defRPr/>
            </a:pPr>
            <a:r>
              <a:rPr lang="zh-CN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    输出</a:t>
            </a:r>
            <a:r>
              <a:rPr lang="zh-CN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</a:rPr>
              <a:t>：</a:t>
            </a:r>
            <a:r>
              <a:rPr lang="en-US" altLang="zh-CN" sz="36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K</a:t>
            </a:r>
            <a:r>
              <a:rPr lang="zh-CN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的二叉搜索树</a:t>
            </a:r>
            <a:r>
              <a:rPr lang="en-US" altLang="zh-CN" sz="36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T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,  </a:t>
            </a:r>
            <a:r>
              <a:rPr lang="en-US" altLang="zh-CN" sz="36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E(T)</a:t>
            </a:r>
            <a:r>
              <a:rPr lang="zh-CN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最小</a:t>
            </a:r>
            <a:endParaRPr lang="zh-CN" altLang="en-US" sz="3600" b="1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charset="0"/>
              <a:ea typeface="华文行楷" panose="02010800040101010101" pitchFamily="2" charset="-122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84" name="Rectangle 4"/>
          <p:cNvSpPr>
            <a:spLocks noChangeArrowheads="1"/>
          </p:cNvSpPr>
          <p:nvPr/>
        </p:nvSpPr>
        <p:spPr bwMode="auto">
          <a:xfrm>
            <a:off x="0" y="1412875"/>
            <a:ext cx="9144000" cy="51117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90000"/>
              </a:lnSpc>
              <a:defRPr/>
            </a:pP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优化子结构</a:t>
            </a:r>
            <a:endParaRPr lang="zh-CN" altLang="en-US" sz="36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charset="0"/>
              <a:ea typeface="华文行楷" panose="02010800040101010101" pitchFamily="2" charset="-122"/>
            </a:endParaRPr>
          </a:p>
          <a:p>
            <a:pPr lvl="1" algn="just">
              <a:lnSpc>
                <a:spcPct val="90000"/>
              </a:lnSpc>
              <a:buFontTx/>
              <a:buNone/>
              <a:defRPr/>
            </a:pP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定理</a:t>
            </a:r>
            <a:r>
              <a:rPr lang="en-US" altLang="zh-C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.</a:t>
            </a:r>
            <a:r>
              <a:rPr lang="en-US" altLang="zh-CN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 </a:t>
            </a:r>
            <a:r>
              <a:rPr lang="zh-CN" altLang="en-US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如果优化二叉搜索树</a:t>
            </a:r>
            <a:r>
              <a:rPr lang="en-US" altLang="zh-CN" sz="32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T</a:t>
            </a:r>
            <a:r>
              <a:rPr lang="zh-CN" altLang="en-US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具有包含关键字集合</a:t>
            </a:r>
            <a:r>
              <a:rPr lang="en-US" altLang="zh-CN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{</a:t>
            </a:r>
            <a:r>
              <a:rPr lang="en-US" altLang="zh-CN" sz="3200" b="1" i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k</a:t>
            </a:r>
            <a:r>
              <a:rPr lang="en-US" altLang="zh-CN" sz="3200" b="1" i="1" baseline="-25000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i</a:t>
            </a:r>
            <a:r>
              <a:rPr lang="en-US" altLang="zh-CN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, </a:t>
            </a:r>
            <a:r>
              <a:rPr lang="en-US" altLang="zh-CN" sz="32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k</a:t>
            </a:r>
            <a:r>
              <a:rPr lang="en-US" altLang="zh-CN" sz="3200" b="1" i="1" baseline="-250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i+1</a:t>
            </a:r>
            <a:r>
              <a:rPr lang="en-US" altLang="zh-CN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, …, </a:t>
            </a:r>
            <a:r>
              <a:rPr lang="en-US" altLang="zh-CN" sz="3200" b="1" i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k</a:t>
            </a:r>
            <a:r>
              <a:rPr lang="en-US" altLang="zh-CN" sz="3200" b="1" i="1" baseline="-25000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j</a:t>
            </a:r>
            <a:r>
              <a:rPr lang="en-US" altLang="zh-CN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}</a:t>
            </a:r>
            <a:r>
              <a:rPr lang="zh-CN" altLang="en-US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子树</a:t>
            </a:r>
            <a:r>
              <a:rPr lang="en-US" altLang="zh-CN" sz="32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T’</a:t>
            </a:r>
            <a:r>
              <a:rPr lang="en-US" altLang="zh-CN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, </a:t>
            </a:r>
            <a:r>
              <a:rPr lang="zh-CN" altLang="en-US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则</a:t>
            </a:r>
            <a:r>
              <a:rPr lang="en-US" altLang="zh-CN" sz="32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T’</a:t>
            </a:r>
            <a:r>
              <a:rPr lang="zh-CN" altLang="en-US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必是关于关键字</a:t>
            </a:r>
            <a:endParaRPr lang="zh-CN" altLang="en-US" sz="3200" b="1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charset="0"/>
              <a:ea typeface="华文行楷" panose="02010800040101010101" pitchFamily="2" charset="-122"/>
            </a:endParaRPr>
          </a:p>
          <a:p>
            <a:pPr lvl="1" algn="just">
              <a:lnSpc>
                <a:spcPct val="90000"/>
              </a:lnSpc>
              <a:buFontTx/>
              <a:buNone/>
              <a:defRPr/>
            </a:pPr>
            <a:r>
              <a:rPr lang="zh-CN" altLang="en-US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          集合</a:t>
            </a:r>
            <a:r>
              <a:rPr lang="en-US" altLang="zh-CN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{</a:t>
            </a:r>
            <a:r>
              <a:rPr lang="en-US" altLang="zh-CN" sz="3200" b="1" i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k</a:t>
            </a:r>
            <a:r>
              <a:rPr lang="en-US" altLang="zh-CN" sz="3200" b="1" i="1" baseline="-25000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i</a:t>
            </a:r>
            <a:r>
              <a:rPr lang="en-US" altLang="zh-CN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, </a:t>
            </a:r>
            <a:r>
              <a:rPr lang="en-US" altLang="zh-CN" sz="32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k</a:t>
            </a:r>
            <a:r>
              <a:rPr lang="en-US" altLang="zh-CN" sz="3200" b="1" i="1" baseline="-250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i+1</a:t>
            </a:r>
            <a:r>
              <a:rPr lang="en-US" altLang="zh-CN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, …, </a:t>
            </a:r>
            <a:r>
              <a:rPr lang="en-US" altLang="zh-CN" sz="3200" b="1" i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k</a:t>
            </a:r>
            <a:r>
              <a:rPr lang="en-US" altLang="zh-CN" sz="3200" b="1" i="1" baseline="-25000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j</a:t>
            </a:r>
            <a:r>
              <a:rPr lang="en-US" altLang="zh-CN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}</a:t>
            </a:r>
            <a:r>
              <a:rPr lang="zh-CN" altLang="en-US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子问题的优化解</a:t>
            </a:r>
            <a:r>
              <a:rPr lang="en-US" altLang="zh-CN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.</a:t>
            </a:r>
            <a:endParaRPr lang="en-US" altLang="zh-CN" sz="3200" b="1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charset="0"/>
              <a:ea typeface="华文行楷" panose="02010800040101010101" pitchFamily="2" charset="-122"/>
            </a:endParaRPr>
          </a:p>
          <a:p>
            <a:pPr lvl="1" algn="just">
              <a:lnSpc>
                <a:spcPct val="90000"/>
              </a:lnSpc>
              <a:buFontTx/>
              <a:buNone/>
              <a:defRPr/>
            </a:pP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证明</a:t>
            </a:r>
            <a:r>
              <a:rPr lang="en-US" altLang="zh-C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</a:rPr>
              <a:t>: </a:t>
            </a:r>
            <a:r>
              <a:rPr lang="zh-CN" altLang="en-US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若不然，必有关键字集</a:t>
            </a:r>
            <a:r>
              <a:rPr lang="en-US" altLang="zh-CN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{</a:t>
            </a:r>
            <a:r>
              <a:rPr lang="en-US" altLang="zh-CN" sz="3200" b="1" i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k</a:t>
            </a:r>
            <a:r>
              <a:rPr lang="en-US" altLang="zh-CN" sz="3200" b="1" i="1" baseline="-25000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i</a:t>
            </a:r>
            <a:r>
              <a:rPr lang="en-US" altLang="zh-CN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, </a:t>
            </a:r>
            <a:r>
              <a:rPr lang="en-US" altLang="zh-CN" sz="32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k</a:t>
            </a:r>
            <a:r>
              <a:rPr lang="en-US" altLang="zh-CN" sz="3200" b="1" i="1" baseline="-250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i+1</a:t>
            </a:r>
            <a:r>
              <a:rPr lang="en-US" altLang="zh-CN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, …, </a:t>
            </a:r>
            <a:r>
              <a:rPr lang="en-US" altLang="zh-CN" sz="3200" b="1" i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k</a:t>
            </a:r>
            <a:r>
              <a:rPr lang="en-US" altLang="zh-CN" sz="3200" b="1" i="1" baseline="-25000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j</a:t>
            </a:r>
            <a:r>
              <a:rPr lang="en-US" altLang="zh-CN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}</a:t>
            </a:r>
            <a:r>
              <a:rPr lang="zh-CN" altLang="en-US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子树</a:t>
            </a:r>
            <a:r>
              <a:rPr lang="en-US" altLang="zh-CN" sz="32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T’’</a:t>
            </a:r>
            <a:r>
              <a:rPr lang="zh-CN" altLang="en-US" sz="32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，</a:t>
            </a:r>
            <a:r>
              <a:rPr lang="en-US" altLang="zh-CN" sz="32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T’’</a:t>
            </a:r>
            <a:r>
              <a:rPr lang="zh-CN" altLang="en-US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的期望搜索代价低于</a:t>
            </a:r>
            <a:r>
              <a:rPr lang="en-US" altLang="zh-CN" sz="32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T’</a:t>
            </a:r>
            <a:r>
              <a:rPr lang="en-US" altLang="zh-CN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. </a:t>
            </a:r>
            <a:endParaRPr lang="en-US" altLang="zh-CN" sz="3200" b="1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charset="0"/>
              <a:ea typeface="华文行楷" panose="02010800040101010101" pitchFamily="2" charset="-122"/>
            </a:endParaRPr>
          </a:p>
          <a:p>
            <a:pPr lvl="1" algn="just">
              <a:lnSpc>
                <a:spcPct val="90000"/>
              </a:lnSpc>
              <a:buFontTx/>
              <a:buNone/>
              <a:defRPr/>
            </a:pPr>
            <a:r>
              <a:rPr lang="zh-CN" altLang="en-US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          用</a:t>
            </a:r>
            <a:r>
              <a:rPr lang="en-US" altLang="zh-CN" sz="32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T’’</a:t>
            </a:r>
            <a:r>
              <a:rPr lang="zh-CN" altLang="en-US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替换</a:t>
            </a:r>
            <a:r>
              <a:rPr lang="en-US" altLang="zh-CN" sz="32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T</a:t>
            </a:r>
            <a:r>
              <a:rPr lang="zh-CN" altLang="en-US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中的</a:t>
            </a:r>
            <a:r>
              <a:rPr lang="en-US" altLang="zh-CN" sz="32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T’</a:t>
            </a:r>
            <a:r>
              <a:rPr lang="en-US" altLang="zh-CN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, </a:t>
            </a:r>
            <a:r>
              <a:rPr lang="zh-CN" altLang="en-US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可以得到一个期望搜索代价比</a:t>
            </a:r>
            <a:r>
              <a:rPr lang="en-US" altLang="zh-CN" sz="32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T</a:t>
            </a:r>
            <a:r>
              <a:rPr lang="zh-CN" altLang="en-US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小的原始问题的二叉搜索树</a:t>
            </a:r>
            <a:r>
              <a:rPr lang="en-US" altLang="zh-CN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, </a:t>
            </a:r>
            <a:endParaRPr lang="en-US" altLang="zh-CN" sz="3200" b="1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charset="0"/>
              <a:ea typeface="华文行楷" panose="02010800040101010101" pitchFamily="2" charset="-122"/>
            </a:endParaRPr>
          </a:p>
          <a:p>
            <a:pPr lvl="1" algn="just">
              <a:lnSpc>
                <a:spcPct val="90000"/>
              </a:lnSpc>
              <a:buFontTx/>
              <a:buNone/>
              <a:defRPr/>
            </a:pPr>
            <a:r>
              <a:rPr lang="zh-CN" altLang="en-US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          与</a:t>
            </a:r>
            <a:r>
              <a:rPr lang="en-US" altLang="zh-CN" sz="32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T</a:t>
            </a:r>
            <a:r>
              <a:rPr lang="zh-CN" altLang="en-US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是最优解矛盾</a:t>
            </a:r>
            <a:r>
              <a:rPr lang="en-US" altLang="zh-CN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.</a:t>
            </a:r>
            <a:endParaRPr lang="en-US" altLang="zh-CN" sz="3200" b="1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charset="0"/>
              <a:ea typeface="华文行楷" panose="02010800040101010101" pitchFamily="2" charset="-122"/>
            </a:endParaRPr>
          </a:p>
        </p:txBody>
      </p:sp>
      <p:sp>
        <p:nvSpPr>
          <p:cNvPr id="44035" name="Text Box 5"/>
          <p:cNvSpPr txBox="1">
            <a:spLocks noChangeArrowheads="1"/>
          </p:cNvSpPr>
          <p:nvPr/>
        </p:nvSpPr>
        <p:spPr bwMode="auto">
          <a:xfrm>
            <a:off x="1403350" y="115888"/>
            <a:ext cx="7470775" cy="769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33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4400" b="1">
                <a:solidFill>
                  <a:srgbClr val="558ED5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优化二叉搜索树结构的分析</a:t>
            </a:r>
            <a:endParaRPr kumimoji="0" lang="zh-CN" altLang="en-US" sz="4400" b="1">
              <a:solidFill>
                <a:srgbClr val="558ED5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372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372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372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372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372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372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308" name="Rectangle 4"/>
          <p:cNvSpPr>
            <a:spLocks noChangeArrowheads="1"/>
          </p:cNvSpPr>
          <p:nvPr/>
        </p:nvSpPr>
        <p:spPr bwMode="auto">
          <a:xfrm>
            <a:off x="220663" y="838200"/>
            <a:ext cx="8639175" cy="1295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90000"/>
              </a:lnSpc>
              <a:defRPr/>
            </a:pP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用优化子结构从子问题优化解构造优化解</a:t>
            </a:r>
            <a:endParaRPr lang="zh-CN" altLang="en-US" sz="3600" b="1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charset="0"/>
              <a:ea typeface="华文行楷" panose="02010800040101010101" pitchFamily="2" charset="-122"/>
            </a:endParaRPr>
          </a:p>
          <a:p>
            <a:pPr lvl="1" algn="just">
              <a:lnSpc>
                <a:spcPct val="90000"/>
              </a:lnSpc>
              <a:buFontTx/>
              <a:buNone/>
              <a:defRPr/>
            </a:pPr>
            <a:r>
              <a:rPr lang="en-US" altLang="zh-CN" sz="3200" b="1" i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K=</a:t>
            </a:r>
            <a:r>
              <a:rPr lang="en-US" altLang="zh-CN" sz="32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  <a:sym typeface="Symbol" panose="05050102010706020507" pitchFamily="18" charset="2"/>
              </a:rPr>
              <a:t>{</a:t>
            </a:r>
            <a:r>
              <a:rPr lang="en-US" altLang="zh-CN" sz="3200" b="1" i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  <a:sym typeface="Symbol" panose="05050102010706020507" pitchFamily="18" charset="2"/>
              </a:rPr>
              <a:t>k</a:t>
            </a:r>
            <a:r>
              <a:rPr lang="en-US" altLang="zh-CN" sz="3200" b="1" i="1" baseline="-250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  <a:sym typeface="Symbol" panose="05050102010706020507" pitchFamily="18" charset="2"/>
              </a:rPr>
              <a:t>i</a:t>
            </a:r>
            <a:r>
              <a:rPr lang="en-US" altLang="zh-CN" sz="32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  <a:sym typeface="Symbol" panose="05050102010706020507" pitchFamily="18" charset="2"/>
              </a:rPr>
              <a:t>, </a:t>
            </a:r>
            <a:r>
              <a:rPr lang="en-US" altLang="zh-CN" sz="3200" b="1" i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  <a:sym typeface="Symbol" panose="05050102010706020507" pitchFamily="18" charset="2"/>
              </a:rPr>
              <a:t>k</a:t>
            </a:r>
            <a:r>
              <a:rPr lang="en-US" altLang="zh-CN" sz="3200" b="1" i="1" baseline="-250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  <a:sym typeface="Symbol" panose="05050102010706020507" pitchFamily="18" charset="2"/>
              </a:rPr>
              <a:t>i+1</a:t>
            </a:r>
            <a:r>
              <a:rPr lang="en-US" altLang="zh-CN" sz="32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  <a:sym typeface="Symbol" panose="05050102010706020507" pitchFamily="18" charset="2"/>
              </a:rPr>
              <a:t>, …, </a:t>
            </a:r>
            <a:r>
              <a:rPr lang="en-US" altLang="zh-CN" sz="3200" b="1" i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  <a:sym typeface="Symbol" panose="05050102010706020507" pitchFamily="18" charset="2"/>
              </a:rPr>
              <a:t>k</a:t>
            </a:r>
            <a:r>
              <a:rPr lang="en-US" altLang="zh-CN" sz="3200" b="1" i="1" baseline="-250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  <a:sym typeface="Symbol" panose="05050102010706020507" pitchFamily="18" charset="2"/>
              </a:rPr>
              <a:t>j</a:t>
            </a:r>
            <a:r>
              <a:rPr lang="en-US" altLang="zh-CN" sz="32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  <a:sym typeface="Symbol" panose="05050102010706020507" pitchFamily="18" charset="2"/>
              </a:rPr>
              <a:t>}</a:t>
            </a:r>
            <a:r>
              <a:rPr lang="zh-CN" altLang="en-US" sz="32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  <a:sym typeface="Symbol" panose="05050102010706020507" pitchFamily="18" charset="2"/>
              </a:rPr>
              <a:t>的优化解的根必为</a:t>
            </a:r>
            <a:r>
              <a:rPr lang="en-US" altLang="zh-CN" sz="3200" b="1" i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  <a:sym typeface="Symbol" panose="05050102010706020507" pitchFamily="18" charset="2"/>
              </a:rPr>
              <a:t>K</a:t>
            </a:r>
            <a:r>
              <a:rPr lang="zh-CN" altLang="en-US" sz="32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  <a:sym typeface="Symbol" panose="05050102010706020507" pitchFamily="18" charset="2"/>
              </a:rPr>
              <a:t>中某个</a:t>
            </a:r>
            <a:r>
              <a:rPr lang="en-US" altLang="zh-CN" sz="3200" b="1" i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  <a:sym typeface="Symbol" panose="05050102010706020507" pitchFamily="18" charset="2"/>
              </a:rPr>
              <a:t>k</a:t>
            </a:r>
            <a:r>
              <a:rPr lang="en-US" altLang="zh-CN" sz="3200" b="1" i="1" baseline="-250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  <a:sym typeface="Symbol" panose="05050102010706020507" pitchFamily="18" charset="2"/>
              </a:rPr>
              <a:t>r</a:t>
            </a:r>
            <a:endParaRPr lang="en-US" altLang="zh-CN" sz="3200" b="1" i="1" baseline="-2500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charset="0"/>
              <a:ea typeface="华文行楷" panose="02010800040101010101" pitchFamily="2" charset="-122"/>
              <a:sym typeface="Symbol" panose="05050102010706020507" pitchFamily="18" charset="2"/>
            </a:endParaRPr>
          </a:p>
        </p:txBody>
      </p:sp>
      <p:grpSp>
        <p:nvGrpSpPr>
          <p:cNvPr id="738321" name="Group 17"/>
          <p:cNvGrpSpPr/>
          <p:nvPr/>
        </p:nvGrpSpPr>
        <p:grpSpPr bwMode="auto">
          <a:xfrm>
            <a:off x="2459038" y="2117725"/>
            <a:ext cx="4289425" cy="2179638"/>
            <a:chOff x="1743" y="1480"/>
            <a:chExt cx="3039" cy="1373"/>
          </a:xfrm>
        </p:grpSpPr>
        <p:sp>
          <p:nvSpPr>
            <p:cNvPr id="738309" name="Oval 5"/>
            <p:cNvSpPr>
              <a:spLocks noChangeArrowheads="1"/>
            </p:cNvSpPr>
            <p:nvPr/>
          </p:nvSpPr>
          <p:spPr bwMode="auto">
            <a:xfrm>
              <a:off x="2922" y="1480"/>
              <a:ext cx="363" cy="363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r>
                <a:rPr lang="en-US" altLang="zh-CN" sz="3000" b="1" i="1">
                  <a:effectLst>
                    <a:outerShdw blurRad="38100" dist="38100" dir="2700000" algn="tl">
                      <a:srgbClr val="FFFFFF"/>
                    </a:outerShdw>
                  </a:effectLst>
                  <a:ea typeface="宋体" panose="02010600030101010101" pitchFamily="2" charset="-122"/>
                </a:rPr>
                <a:t>k</a:t>
              </a:r>
              <a:r>
                <a:rPr lang="en-US" altLang="zh-CN" sz="3000" b="1" i="1" baseline="-25000">
                  <a:effectLst>
                    <a:outerShdw blurRad="38100" dist="38100" dir="2700000" algn="tl">
                      <a:srgbClr val="FFFFFF"/>
                    </a:outerShdw>
                  </a:effectLst>
                  <a:ea typeface="宋体" panose="02010600030101010101" pitchFamily="2" charset="-122"/>
                </a:rPr>
                <a:t>r</a:t>
              </a:r>
              <a:endParaRPr lang="en-US" altLang="zh-CN" sz="3000" b="1" i="1" baseline="-25000">
                <a:effectLst>
                  <a:outerShdw blurRad="38100" dist="38100" dir="2700000" algn="tl">
                    <a:srgbClr val="FFFFFF"/>
                  </a:outerShdw>
                </a:effectLst>
                <a:ea typeface="宋体" panose="02010600030101010101" pitchFamily="2" charset="-122"/>
              </a:endParaRPr>
            </a:p>
          </p:txBody>
        </p:sp>
        <p:sp>
          <p:nvSpPr>
            <p:cNvPr id="738310" name="Text Box 6"/>
            <p:cNvSpPr txBox="1">
              <a:spLocks noChangeArrowheads="1"/>
            </p:cNvSpPr>
            <p:nvPr/>
          </p:nvSpPr>
          <p:spPr bwMode="auto">
            <a:xfrm>
              <a:off x="1813" y="2523"/>
              <a:ext cx="114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b="1" i="1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anose="02010600030101010101" pitchFamily="2" charset="-122"/>
                </a:rPr>
                <a:t>k</a:t>
              </a:r>
              <a:r>
                <a:rPr lang="en-US" altLang="zh-CN" sz="2800" b="1" i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anose="02010600030101010101" pitchFamily="2" charset="-122"/>
                </a:rPr>
                <a:t>i</a:t>
              </a:r>
              <a:r>
                <a:rPr lang="en-US" altLang="zh-CN" sz="2800" b="1" i="1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anose="02010600030101010101" pitchFamily="2" charset="-122"/>
                </a:rPr>
                <a:t>, …, k</a:t>
              </a:r>
              <a:r>
                <a:rPr lang="en-US" altLang="zh-CN" sz="2800" b="1" i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anose="02010600030101010101" pitchFamily="2" charset="-122"/>
                </a:rPr>
                <a:t>r-1</a:t>
              </a:r>
              <a:endParaRPr lang="en-US" altLang="zh-CN" sz="2800" b="1" i="1" baseline="-2500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endParaRPr>
            </a:p>
          </p:txBody>
        </p:sp>
        <p:sp>
          <p:nvSpPr>
            <p:cNvPr id="738311" name="Text Box 7"/>
            <p:cNvSpPr txBox="1">
              <a:spLocks noChangeArrowheads="1"/>
            </p:cNvSpPr>
            <p:nvPr/>
          </p:nvSpPr>
          <p:spPr bwMode="auto">
            <a:xfrm>
              <a:off x="3444" y="2478"/>
              <a:ext cx="1190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b="1" i="1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anose="02010600030101010101" pitchFamily="2" charset="-122"/>
                </a:rPr>
                <a:t>k</a:t>
              </a:r>
              <a:r>
                <a:rPr lang="en-US" altLang="zh-CN" sz="2800" b="1" i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anose="02010600030101010101" pitchFamily="2" charset="-122"/>
                </a:rPr>
                <a:t>r+1</a:t>
              </a:r>
              <a:r>
                <a:rPr lang="en-US" altLang="zh-CN" sz="2800" b="1" i="1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anose="02010600030101010101" pitchFamily="2" charset="-122"/>
                </a:rPr>
                <a:t>, …, k</a:t>
              </a:r>
              <a:r>
                <a:rPr lang="en-US" altLang="zh-CN" sz="2800" b="1" i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anose="02010600030101010101" pitchFamily="2" charset="-122"/>
                </a:rPr>
                <a:t>j</a:t>
              </a:r>
              <a:endParaRPr lang="en-US" altLang="zh-CN" sz="2800" b="1" i="1" baseline="-2500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endParaRPr>
            </a:p>
          </p:txBody>
        </p:sp>
        <p:sp>
          <p:nvSpPr>
            <p:cNvPr id="45065" name="Line 8"/>
            <p:cNvSpPr>
              <a:spLocks noChangeShapeType="1"/>
            </p:cNvSpPr>
            <p:nvPr/>
          </p:nvSpPr>
          <p:spPr bwMode="auto">
            <a:xfrm flipH="1">
              <a:off x="1743" y="1797"/>
              <a:ext cx="1225" cy="907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066" name="Line 9"/>
            <p:cNvSpPr>
              <a:spLocks noChangeShapeType="1"/>
            </p:cNvSpPr>
            <p:nvPr/>
          </p:nvSpPr>
          <p:spPr bwMode="auto">
            <a:xfrm>
              <a:off x="2968" y="1797"/>
              <a:ext cx="45" cy="907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067" name="Line 10"/>
            <p:cNvSpPr>
              <a:spLocks noChangeShapeType="1"/>
            </p:cNvSpPr>
            <p:nvPr/>
          </p:nvSpPr>
          <p:spPr bwMode="auto">
            <a:xfrm flipH="1">
              <a:off x="2877" y="2704"/>
              <a:ext cx="136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068" name="Line 11"/>
            <p:cNvSpPr>
              <a:spLocks noChangeShapeType="1"/>
            </p:cNvSpPr>
            <p:nvPr/>
          </p:nvSpPr>
          <p:spPr bwMode="auto">
            <a:xfrm>
              <a:off x="1743" y="2704"/>
              <a:ext cx="182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069" name="Line 12"/>
            <p:cNvSpPr>
              <a:spLocks noChangeShapeType="1"/>
            </p:cNvSpPr>
            <p:nvPr/>
          </p:nvSpPr>
          <p:spPr bwMode="auto">
            <a:xfrm>
              <a:off x="3240" y="1797"/>
              <a:ext cx="181" cy="862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070" name="Line 14"/>
            <p:cNvSpPr>
              <a:spLocks noChangeShapeType="1"/>
            </p:cNvSpPr>
            <p:nvPr/>
          </p:nvSpPr>
          <p:spPr bwMode="auto">
            <a:xfrm>
              <a:off x="3421" y="2659"/>
              <a:ext cx="137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071" name="Line 15"/>
            <p:cNvSpPr>
              <a:spLocks noChangeShapeType="1"/>
            </p:cNvSpPr>
            <p:nvPr/>
          </p:nvSpPr>
          <p:spPr bwMode="auto">
            <a:xfrm>
              <a:off x="3240" y="1797"/>
              <a:ext cx="1542" cy="862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072" name="Line 16"/>
            <p:cNvSpPr>
              <a:spLocks noChangeShapeType="1"/>
            </p:cNvSpPr>
            <p:nvPr/>
          </p:nvSpPr>
          <p:spPr bwMode="auto">
            <a:xfrm flipH="1">
              <a:off x="4555" y="2659"/>
              <a:ext cx="227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738322" name="Text Box 18"/>
          <p:cNvSpPr txBox="1">
            <a:spLocks noChangeArrowheads="1"/>
          </p:cNvSpPr>
          <p:nvPr/>
        </p:nvSpPr>
        <p:spPr bwMode="auto">
          <a:xfrm>
            <a:off x="42863" y="4292600"/>
            <a:ext cx="9172575" cy="1077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anose="02010800040101010101" pitchFamily="2" charset="-122"/>
                <a:ea typeface="宋体" panose="02010600030101010101" pitchFamily="2" charset="-122"/>
              </a:rPr>
              <a:t>只要对于每个</a:t>
            </a:r>
            <a:r>
              <a:rPr lang="en-US" altLang="zh-CN" sz="3200" b="1" i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k</a:t>
            </a:r>
            <a:r>
              <a:rPr lang="en-US" altLang="zh-CN" sz="3200" b="1" i="1" baseline="-250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r</a:t>
            </a:r>
            <a:r>
              <a:rPr lang="en-US" altLang="zh-CN" sz="3200" b="1" i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K</a:t>
            </a:r>
            <a:r>
              <a:rPr lang="en-US" altLang="zh-CN" sz="32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anose="02010800040101010101" pitchFamily="2" charset="-122"/>
                <a:ea typeface="宋体" panose="02010600030101010101" pitchFamily="2" charset="-122"/>
              </a:rPr>
              <a:t>, </a:t>
            </a:r>
            <a:r>
              <a:rPr lang="zh-CN" altLang="en-US" sz="32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anose="02010800040101010101" pitchFamily="2" charset="-122"/>
                <a:ea typeface="宋体" panose="02010600030101010101" pitchFamily="2" charset="-122"/>
              </a:rPr>
              <a:t>确定</a:t>
            </a:r>
            <a:r>
              <a:rPr lang="en-US" altLang="zh-CN" sz="32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{</a:t>
            </a:r>
            <a:r>
              <a:rPr lang="en-US" altLang="zh-CN" sz="3200" b="1" i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k</a:t>
            </a:r>
            <a:r>
              <a:rPr lang="en-US" altLang="zh-CN" sz="3200" b="1" i="1" baseline="-250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i </a:t>
            </a:r>
            <a:r>
              <a:rPr lang="en-US" altLang="zh-CN" sz="32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, …, </a:t>
            </a:r>
            <a:r>
              <a:rPr lang="en-US" altLang="zh-CN" sz="3200" b="1" i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k</a:t>
            </a:r>
            <a:r>
              <a:rPr lang="en-US" altLang="zh-CN" sz="3200" b="1" i="1" baseline="-250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r-1</a:t>
            </a:r>
            <a:r>
              <a:rPr lang="en-US" altLang="zh-CN" sz="32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}</a:t>
            </a:r>
            <a:r>
              <a:rPr lang="zh-CN" altLang="en-US" sz="32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和</a:t>
            </a:r>
            <a:r>
              <a:rPr lang="zh-CN" altLang="en-US" sz="32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 </a:t>
            </a:r>
            <a:r>
              <a:rPr lang="en-US" altLang="zh-CN" sz="32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{</a:t>
            </a:r>
            <a:r>
              <a:rPr lang="en-US" altLang="zh-CN" sz="3200" b="1" i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k</a:t>
            </a:r>
            <a:r>
              <a:rPr lang="en-US" altLang="zh-CN" sz="3200" b="1" i="1" baseline="-250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r+1</a:t>
            </a:r>
            <a:r>
              <a:rPr lang="en-US" altLang="zh-CN" sz="32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, …, </a:t>
            </a:r>
            <a:r>
              <a:rPr lang="en-US" altLang="zh-CN" sz="3200" b="1" i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k</a:t>
            </a:r>
            <a:r>
              <a:rPr lang="en-US" altLang="zh-CN" sz="3200" b="1" i="1" baseline="-250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j</a:t>
            </a:r>
            <a:r>
              <a:rPr lang="en-US" altLang="zh-CN" sz="32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}</a:t>
            </a:r>
            <a:endParaRPr lang="en-US" altLang="zh-CN" sz="3200" b="1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华文行楷" panose="02010800040101010101" pitchFamily="2" charset="-122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defRPr/>
            </a:pPr>
            <a:r>
              <a:rPr lang="zh-CN" altLang="en-US" sz="32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anose="0201080004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的优化解</a:t>
            </a:r>
            <a:r>
              <a:rPr lang="en-US" altLang="zh-CN" sz="32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anose="0201080004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, </a:t>
            </a:r>
            <a:r>
              <a:rPr lang="zh-CN" altLang="en-US" sz="32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anose="0201080004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我们就可以求出</a:t>
            </a:r>
            <a:r>
              <a:rPr lang="en-US" altLang="zh-CN" sz="3200" b="1" i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K</a:t>
            </a:r>
            <a:r>
              <a:rPr lang="zh-CN" altLang="en-US" sz="32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anose="0201080004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的优化解</a:t>
            </a:r>
            <a:r>
              <a:rPr lang="en-US" altLang="zh-CN" sz="32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anose="0201080004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.</a:t>
            </a:r>
            <a:endParaRPr lang="en-US" altLang="zh-CN" sz="3200" b="1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华文行楷" panose="02010800040101010101" pitchFamily="2" charset="-122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738323" name="Text Box 19"/>
          <p:cNvSpPr txBox="1">
            <a:spLocks noChangeArrowheads="1"/>
          </p:cNvSpPr>
          <p:nvPr/>
        </p:nvSpPr>
        <p:spPr bwMode="auto">
          <a:xfrm>
            <a:off x="1471613" y="5516563"/>
            <a:ext cx="6754812" cy="1077912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行楷" panose="02010800040101010101" pitchFamily="2" charset="-122"/>
                <a:ea typeface="宋体" panose="02010600030101010101" pitchFamily="2" charset="-122"/>
              </a:rPr>
              <a:t>如果</a:t>
            </a:r>
            <a:r>
              <a:rPr lang="en-US" altLang="zh-CN" sz="3200" b="1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r=i,</a:t>
            </a:r>
            <a:r>
              <a:rPr lang="en-US" altLang="zh-CN" sz="32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行楷" panose="0201080004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32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行楷" panose="02010800040101010101" pitchFamily="2" charset="-122"/>
                <a:ea typeface="宋体" panose="02010600030101010101" pitchFamily="2" charset="-122"/>
              </a:rPr>
              <a:t>左子树</a:t>
            </a:r>
            <a:r>
              <a:rPr lang="en-US" altLang="zh-CN" sz="32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行楷" panose="02010800040101010101" pitchFamily="2" charset="-122"/>
                <a:ea typeface="宋体" panose="02010600030101010101" pitchFamily="2" charset="-122"/>
              </a:rPr>
              <a:t>{</a:t>
            </a:r>
            <a:r>
              <a:rPr lang="en-US" altLang="zh-CN" sz="3200" b="1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k</a:t>
            </a:r>
            <a:r>
              <a:rPr lang="en-US" altLang="zh-CN" sz="3200" b="1" i="1" baseline="-250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i</a:t>
            </a:r>
            <a:r>
              <a:rPr lang="en-US" altLang="zh-CN" sz="3200" b="1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, …, k</a:t>
            </a:r>
            <a:r>
              <a:rPr lang="en-US" altLang="zh-CN" sz="3200" b="1" i="1" baseline="-250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i-1</a:t>
            </a:r>
            <a:r>
              <a:rPr lang="en-US" altLang="zh-CN" sz="32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行楷" panose="02010800040101010101" pitchFamily="2" charset="-122"/>
                <a:ea typeface="宋体" panose="02010600030101010101" pitchFamily="2" charset="-122"/>
              </a:rPr>
              <a:t>}</a:t>
            </a:r>
            <a:r>
              <a:rPr lang="zh-CN" altLang="en-US" sz="32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行楷" panose="02010800040101010101" pitchFamily="2" charset="-122"/>
                <a:ea typeface="宋体" panose="02010600030101010101" pitchFamily="2" charset="-122"/>
              </a:rPr>
              <a:t>仅包含</a:t>
            </a:r>
            <a:r>
              <a:rPr lang="en-US" altLang="zh-CN" sz="3200" b="1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d</a:t>
            </a:r>
            <a:r>
              <a:rPr lang="en-US" altLang="zh-CN" sz="3200" b="1" i="1" baseline="-250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i-1</a:t>
            </a:r>
            <a:r>
              <a:rPr lang="en-US" altLang="zh-CN" sz="3200" b="1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 </a:t>
            </a:r>
            <a:endParaRPr lang="en-US" altLang="zh-CN" sz="3200" b="1" i="1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宋体" panose="02010600030101010101" pitchFamily="2" charset="-122"/>
            </a:endParaRPr>
          </a:p>
          <a:p>
            <a:pPr>
              <a:defRPr/>
            </a:pPr>
            <a:r>
              <a:rPr lang="zh-CN" altLang="en-US" sz="32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行楷" panose="02010800040101010101" pitchFamily="2" charset="-122"/>
                <a:ea typeface="宋体" panose="02010600030101010101" pitchFamily="2" charset="-122"/>
              </a:rPr>
              <a:t>如果</a:t>
            </a:r>
            <a:r>
              <a:rPr lang="en-US" altLang="zh-CN" sz="3200" b="1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r=j</a:t>
            </a:r>
            <a:r>
              <a:rPr lang="en-US" altLang="zh-CN" sz="3200" b="1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行楷" panose="02010800040101010101" pitchFamily="2" charset="-122"/>
                <a:ea typeface="宋体" panose="02010600030101010101" pitchFamily="2" charset="-122"/>
              </a:rPr>
              <a:t>,</a:t>
            </a:r>
            <a:r>
              <a:rPr lang="en-US" altLang="zh-CN" sz="32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行楷" panose="0201080004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32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行楷" panose="02010800040101010101" pitchFamily="2" charset="-122"/>
                <a:ea typeface="宋体" panose="02010600030101010101" pitchFamily="2" charset="-122"/>
              </a:rPr>
              <a:t>右子树</a:t>
            </a:r>
            <a:r>
              <a:rPr lang="en-US" altLang="zh-CN" sz="32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{</a:t>
            </a:r>
            <a:r>
              <a:rPr lang="en-US" altLang="zh-CN" sz="3200" b="1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k</a:t>
            </a:r>
            <a:r>
              <a:rPr lang="en-US" altLang="zh-CN" sz="3200" b="1" i="1" baseline="-250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r+1</a:t>
            </a:r>
            <a:r>
              <a:rPr lang="en-US" altLang="zh-CN" sz="3200" b="1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, …, k</a:t>
            </a:r>
            <a:r>
              <a:rPr lang="en-US" altLang="zh-CN" sz="3200" b="1" i="1" baseline="-250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j</a:t>
            </a:r>
            <a:r>
              <a:rPr lang="en-US" altLang="zh-CN" sz="32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}</a:t>
            </a:r>
            <a:r>
              <a:rPr lang="zh-CN" altLang="en-US" sz="32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行楷" panose="02010800040101010101" pitchFamily="2" charset="-122"/>
                <a:ea typeface="宋体" panose="02010600030101010101" pitchFamily="2" charset="-122"/>
              </a:rPr>
              <a:t>仅包含</a:t>
            </a:r>
            <a:r>
              <a:rPr lang="en-US" altLang="zh-CN" sz="3200" b="1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d</a:t>
            </a:r>
            <a:r>
              <a:rPr lang="en-US" altLang="zh-CN" sz="3200" b="1" i="1" baseline="-250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j</a:t>
            </a:r>
            <a:endParaRPr lang="en-US" altLang="zh-CN" sz="3200" b="1" i="1" baseline="-2500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383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383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383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383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383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383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383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383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8322" grpId="0"/>
      <p:bldP spid="738323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332" name="Rectangle 4"/>
          <p:cNvSpPr>
            <a:spLocks noChangeArrowheads="1"/>
          </p:cNvSpPr>
          <p:nvPr/>
        </p:nvSpPr>
        <p:spPr bwMode="auto">
          <a:xfrm>
            <a:off x="192088" y="1196975"/>
            <a:ext cx="8859837" cy="16557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90000"/>
              </a:lnSpc>
              <a:defRPr/>
            </a:pP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令</a:t>
            </a:r>
            <a:r>
              <a:rPr lang="en-US" altLang="zh-CN" sz="36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E(i, j)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为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{</a:t>
            </a:r>
            <a:r>
              <a:rPr lang="en-US" altLang="zh-CN" sz="36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k</a:t>
            </a:r>
            <a:r>
              <a:rPr lang="en-US" altLang="zh-CN" sz="3600" b="1" i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i</a:t>
            </a:r>
            <a:r>
              <a:rPr lang="en-US" altLang="zh-CN" sz="36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, …, k</a:t>
            </a:r>
            <a:r>
              <a:rPr lang="en-US" altLang="zh-CN" sz="3600" b="1" i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j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}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的优化解</a:t>
            </a:r>
            <a:r>
              <a:rPr lang="en-US" altLang="zh-CN" sz="36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T</a:t>
            </a:r>
            <a:r>
              <a:rPr lang="en-US" altLang="zh-CN" sz="3600" b="1" i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ij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的期望搜索代价</a:t>
            </a:r>
            <a:endParaRPr lang="zh-CN" altLang="en-US" sz="3600" b="1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charset="0"/>
              <a:ea typeface="华文行楷" panose="02010800040101010101" pitchFamily="2" charset="-122"/>
            </a:endParaRPr>
          </a:p>
          <a:p>
            <a:pPr lvl="1" algn="just">
              <a:lnSpc>
                <a:spcPct val="90000"/>
              </a:lnSpc>
              <a:defRPr/>
            </a:pPr>
            <a:r>
              <a:rPr lang="zh-CN" altLang="en-US" sz="32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当</a:t>
            </a:r>
            <a:r>
              <a:rPr lang="en-US" altLang="zh-CN" sz="3200" b="1" i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j=i-1</a:t>
            </a:r>
            <a:r>
              <a:rPr lang="zh-CN" altLang="en-US" sz="32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时</a:t>
            </a:r>
            <a:r>
              <a:rPr lang="en-US" altLang="zh-CN" sz="32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,  </a:t>
            </a:r>
            <a:r>
              <a:rPr lang="en-US" altLang="zh-CN" sz="3200" b="1" i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T</a:t>
            </a:r>
            <a:r>
              <a:rPr lang="en-US" altLang="zh-CN" sz="3200" b="1" i="1" baseline="-250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ij</a:t>
            </a:r>
            <a:r>
              <a:rPr lang="zh-CN" altLang="en-US" sz="32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中只有叶结点</a:t>
            </a:r>
            <a:r>
              <a:rPr lang="en-US" altLang="zh-CN" sz="3200" b="1" i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d</a:t>
            </a:r>
            <a:r>
              <a:rPr lang="en-US" altLang="zh-CN" sz="3200" b="1" i="1" baseline="-250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i-1</a:t>
            </a:r>
            <a:r>
              <a:rPr lang="en-US" altLang="zh-CN" sz="32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, </a:t>
            </a:r>
            <a:r>
              <a:rPr lang="en-US" altLang="zh-CN" sz="3200" b="1" i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E(i, i-1)</a:t>
            </a:r>
            <a:r>
              <a:rPr lang="en-US" altLang="zh-CN" sz="32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=</a:t>
            </a:r>
            <a:r>
              <a:rPr lang="en-US" altLang="zh-CN" sz="3200" b="1" i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q</a:t>
            </a:r>
            <a:r>
              <a:rPr lang="en-US" altLang="zh-CN" sz="3200" b="1" i="1" baseline="-250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i-1</a:t>
            </a:r>
            <a:endParaRPr lang="en-US" altLang="zh-CN" sz="3200" b="1" i="1" baseline="-2500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charset="0"/>
              <a:ea typeface="华文行楷" panose="02010800040101010101" pitchFamily="2" charset="-122"/>
            </a:endParaRPr>
          </a:p>
          <a:p>
            <a:pPr lvl="1" algn="just">
              <a:lnSpc>
                <a:spcPct val="90000"/>
              </a:lnSpc>
              <a:defRPr/>
            </a:pPr>
            <a:r>
              <a:rPr lang="zh-CN" altLang="en-US" sz="32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当</a:t>
            </a:r>
            <a:r>
              <a:rPr lang="en-US" altLang="zh-CN" sz="3200" b="1" i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j</a:t>
            </a:r>
            <a:r>
              <a:rPr lang="en-US" altLang="zh-CN" sz="32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  <a:sym typeface="Symbol" panose="05050102010706020507" pitchFamily="18" charset="2"/>
              </a:rPr>
              <a:t></a:t>
            </a:r>
            <a:r>
              <a:rPr lang="en-US" altLang="zh-CN" sz="3200" b="1" i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i</a:t>
            </a:r>
            <a:r>
              <a:rPr lang="zh-CN" altLang="en-US" sz="32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时</a:t>
            </a:r>
            <a:r>
              <a:rPr lang="en-US" altLang="zh-CN" sz="32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,  </a:t>
            </a:r>
            <a:r>
              <a:rPr lang="zh-CN" altLang="en-US" sz="32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选择一个 </a:t>
            </a:r>
            <a:r>
              <a:rPr lang="en-US" altLang="zh-CN" sz="3200" b="1" i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k</a:t>
            </a:r>
            <a:r>
              <a:rPr lang="en-US" altLang="zh-CN" sz="3200" b="1" i="1" baseline="-250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r</a:t>
            </a:r>
            <a:r>
              <a:rPr lang="en-US" altLang="zh-CN" sz="32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  <a:sym typeface="Symbol" panose="05050102010706020507" pitchFamily="18" charset="2"/>
              </a:rPr>
              <a:t>{</a:t>
            </a:r>
            <a:r>
              <a:rPr lang="en-US" altLang="zh-CN" sz="3200" b="1" i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  <a:sym typeface="Symbol" panose="05050102010706020507" pitchFamily="18" charset="2"/>
              </a:rPr>
              <a:t>k</a:t>
            </a:r>
            <a:r>
              <a:rPr lang="en-US" altLang="zh-CN" sz="3200" b="1" i="1" baseline="-250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  <a:sym typeface="Symbol" panose="05050102010706020507" pitchFamily="18" charset="2"/>
              </a:rPr>
              <a:t>i</a:t>
            </a:r>
            <a:r>
              <a:rPr lang="en-US" altLang="zh-CN" sz="32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  <a:sym typeface="Symbol" panose="05050102010706020507" pitchFamily="18" charset="2"/>
              </a:rPr>
              <a:t>, …, </a:t>
            </a:r>
            <a:r>
              <a:rPr lang="en-US" altLang="zh-CN" sz="3200" b="1" i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  <a:sym typeface="Symbol" panose="05050102010706020507" pitchFamily="18" charset="2"/>
              </a:rPr>
              <a:t>k</a:t>
            </a:r>
            <a:r>
              <a:rPr lang="en-US" altLang="zh-CN" sz="3200" b="1" i="1" baseline="-250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  <a:sym typeface="Symbol" panose="05050102010706020507" pitchFamily="18" charset="2"/>
              </a:rPr>
              <a:t>j</a:t>
            </a:r>
            <a:r>
              <a:rPr lang="en-US" altLang="zh-CN" sz="32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  <a:sym typeface="Symbol" panose="05050102010706020507" pitchFamily="18" charset="2"/>
              </a:rPr>
              <a:t>}: </a:t>
            </a:r>
            <a:endParaRPr lang="en-US" altLang="zh-CN" sz="3200" b="1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charset="0"/>
              <a:ea typeface="华文行楷" panose="02010800040101010101" pitchFamily="2" charset="-122"/>
              <a:sym typeface="Symbol" panose="05050102010706020507" pitchFamily="18" charset="2"/>
            </a:endParaRPr>
          </a:p>
        </p:txBody>
      </p:sp>
      <p:sp>
        <p:nvSpPr>
          <p:cNvPr id="46083" name="Text Box 5"/>
          <p:cNvSpPr txBox="1">
            <a:spLocks noChangeArrowheads="1"/>
          </p:cNvSpPr>
          <p:nvPr/>
        </p:nvSpPr>
        <p:spPr bwMode="auto">
          <a:xfrm>
            <a:off x="684213" y="188913"/>
            <a:ext cx="8405812" cy="769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33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4400" b="1">
                <a:solidFill>
                  <a:srgbClr val="558ED5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建立优化解的搜索代价递归方程</a:t>
            </a:r>
            <a:endParaRPr kumimoji="0" lang="en-US" altLang="zh-CN" sz="4400" b="1">
              <a:solidFill>
                <a:srgbClr val="558ED5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739335" name="Group 7"/>
          <p:cNvGrpSpPr/>
          <p:nvPr/>
        </p:nvGrpSpPr>
        <p:grpSpPr bwMode="auto">
          <a:xfrm>
            <a:off x="2447925" y="3313113"/>
            <a:ext cx="3968750" cy="1846262"/>
            <a:chOff x="1743" y="1480"/>
            <a:chExt cx="3039" cy="1373"/>
          </a:xfrm>
        </p:grpSpPr>
        <p:sp>
          <p:nvSpPr>
            <p:cNvPr id="739336" name="Oval 8"/>
            <p:cNvSpPr>
              <a:spLocks noChangeArrowheads="1"/>
            </p:cNvSpPr>
            <p:nvPr/>
          </p:nvSpPr>
          <p:spPr bwMode="auto">
            <a:xfrm>
              <a:off x="2922" y="1480"/>
              <a:ext cx="363" cy="362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r>
                <a:rPr lang="en-US" altLang="zh-CN" sz="3000" b="1" i="1">
                  <a:effectLst>
                    <a:outerShdw blurRad="38100" dist="38100" dir="2700000" algn="tl">
                      <a:srgbClr val="FFFFFF"/>
                    </a:outerShdw>
                  </a:effectLst>
                  <a:ea typeface="宋体" panose="02010600030101010101" pitchFamily="2" charset="-122"/>
                </a:rPr>
                <a:t>k</a:t>
              </a:r>
              <a:r>
                <a:rPr lang="en-US" altLang="zh-CN" sz="3000" b="1" i="1" baseline="-25000">
                  <a:effectLst>
                    <a:outerShdw blurRad="38100" dist="38100" dir="2700000" algn="tl">
                      <a:srgbClr val="FFFFFF"/>
                    </a:outerShdw>
                  </a:effectLst>
                  <a:ea typeface="宋体" panose="02010600030101010101" pitchFamily="2" charset="-122"/>
                </a:rPr>
                <a:t>r</a:t>
              </a:r>
              <a:endParaRPr lang="en-US" altLang="zh-CN" sz="3000" b="1" i="1" baseline="-25000">
                <a:effectLst>
                  <a:outerShdw blurRad="38100" dist="38100" dir="2700000" algn="tl">
                    <a:srgbClr val="FFFFFF"/>
                  </a:outerShdw>
                </a:effectLst>
                <a:ea typeface="宋体" panose="02010600030101010101" pitchFamily="2" charset="-122"/>
              </a:endParaRPr>
            </a:p>
          </p:txBody>
        </p:sp>
        <p:sp>
          <p:nvSpPr>
            <p:cNvPr id="739337" name="Text Box 9"/>
            <p:cNvSpPr txBox="1">
              <a:spLocks noChangeArrowheads="1"/>
            </p:cNvSpPr>
            <p:nvPr/>
          </p:nvSpPr>
          <p:spPr bwMode="auto">
            <a:xfrm>
              <a:off x="1814" y="2522"/>
              <a:ext cx="1150" cy="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b="1" i="1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anose="02010600030101010101" pitchFamily="2" charset="-122"/>
                </a:rPr>
                <a:t>k</a:t>
              </a:r>
              <a:r>
                <a:rPr lang="en-US" altLang="zh-CN" sz="2800" b="1" i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anose="02010600030101010101" pitchFamily="2" charset="-122"/>
                </a:rPr>
                <a:t>i</a:t>
              </a:r>
              <a:r>
                <a:rPr lang="en-US" altLang="zh-CN" sz="2800" b="1" i="1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anose="02010600030101010101" pitchFamily="2" charset="-122"/>
                </a:rPr>
                <a:t>, …, k</a:t>
              </a:r>
              <a:r>
                <a:rPr lang="en-US" altLang="zh-CN" sz="2800" b="1" i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anose="02010600030101010101" pitchFamily="2" charset="-122"/>
                </a:rPr>
                <a:t>r-1</a:t>
              </a:r>
              <a:endParaRPr lang="en-US" altLang="zh-CN" sz="2800" b="1" i="1" baseline="-2500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endParaRPr>
            </a:p>
          </p:txBody>
        </p:sp>
        <p:sp>
          <p:nvSpPr>
            <p:cNvPr id="739338" name="Text Box 10"/>
            <p:cNvSpPr txBox="1">
              <a:spLocks noChangeArrowheads="1"/>
            </p:cNvSpPr>
            <p:nvPr/>
          </p:nvSpPr>
          <p:spPr bwMode="auto">
            <a:xfrm>
              <a:off x="3444" y="2478"/>
              <a:ext cx="1190" cy="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b="1" i="1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anose="02010600030101010101" pitchFamily="2" charset="-122"/>
                </a:rPr>
                <a:t>k</a:t>
              </a:r>
              <a:r>
                <a:rPr lang="en-US" altLang="zh-CN" sz="2800" b="1" i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anose="02010600030101010101" pitchFamily="2" charset="-122"/>
                </a:rPr>
                <a:t>r+1</a:t>
              </a:r>
              <a:r>
                <a:rPr lang="en-US" altLang="zh-CN" sz="2800" b="1" i="1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anose="02010600030101010101" pitchFamily="2" charset="-122"/>
                </a:rPr>
                <a:t>, …, k</a:t>
              </a:r>
              <a:r>
                <a:rPr lang="en-US" altLang="zh-CN" sz="2800" b="1" i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anose="02010600030101010101" pitchFamily="2" charset="-122"/>
                </a:rPr>
                <a:t>j</a:t>
              </a:r>
              <a:endParaRPr lang="en-US" altLang="zh-CN" sz="2800" b="1" i="1" baseline="-2500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endParaRPr>
            </a:p>
          </p:txBody>
        </p:sp>
        <p:sp>
          <p:nvSpPr>
            <p:cNvPr id="46091" name="Line 11"/>
            <p:cNvSpPr>
              <a:spLocks noChangeShapeType="1"/>
            </p:cNvSpPr>
            <p:nvPr/>
          </p:nvSpPr>
          <p:spPr bwMode="auto">
            <a:xfrm flipH="1">
              <a:off x="1743" y="1797"/>
              <a:ext cx="1225" cy="907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092" name="Line 12"/>
            <p:cNvSpPr>
              <a:spLocks noChangeShapeType="1"/>
            </p:cNvSpPr>
            <p:nvPr/>
          </p:nvSpPr>
          <p:spPr bwMode="auto">
            <a:xfrm>
              <a:off x="2968" y="1797"/>
              <a:ext cx="45" cy="907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093" name="Line 13"/>
            <p:cNvSpPr>
              <a:spLocks noChangeShapeType="1"/>
            </p:cNvSpPr>
            <p:nvPr/>
          </p:nvSpPr>
          <p:spPr bwMode="auto">
            <a:xfrm flipH="1">
              <a:off x="2877" y="2704"/>
              <a:ext cx="136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094" name="Line 14"/>
            <p:cNvSpPr>
              <a:spLocks noChangeShapeType="1"/>
            </p:cNvSpPr>
            <p:nvPr/>
          </p:nvSpPr>
          <p:spPr bwMode="auto">
            <a:xfrm>
              <a:off x="1743" y="2704"/>
              <a:ext cx="182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095" name="Line 15"/>
            <p:cNvSpPr>
              <a:spLocks noChangeShapeType="1"/>
            </p:cNvSpPr>
            <p:nvPr/>
          </p:nvSpPr>
          <p:spPr bwMode="auto">
            <a:xfrm>
              <a:off x="3240" y="1797"/>
              <a:ext cx="181" cy="862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096" name="Line 16"/>
            <p:cNvSpPr>
              <a:spLocks noChangeShapeType="1"/>
            </p:cNvSpPr>
            <p:nvPr/>
          </p:nvSpPr>
          <p:spPr bwMode="auto">
            <a:xfrm>
              <a:off x="3421" y="2659"/>
              <a:ext cx="137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097" name="Line 17"/>
            <p:cNvSpPr>
              <a:spLocks noChangeShapeType="1"/>
            </p:cNvSpPr>
            <p:nvPr/>
          </p:nvSpPr>
          <p:spPr bwMode="auto">
            <a:xfrm>
              <a:off x="3240" y="1797"/>
              <a:ext cx="1542" cy="862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098" name="Line 18"/>
            <p:cNvSpPr>
              <a:spLocks noChangeShapeType="1"/>
            </p:cNvSpPr>
            <p:nvPr/>
          </p:nvSpPr>
          <p:spPr bwMode="auto">
            <a:xfrm flipH="1">
              <a:off x="4555" y="2659"/>
              <a:ext cx="227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739347" name="Text Box 19"/>
          <p:cNvSpPr txBox="1">
            <a:spLocks noChangeArrowheads="1"/>
          </p:cNvSpPr>
          <p:nvPr/>
        </p:nvSpPr>
        <p:spPr bwMode="auto">
          <a:xfrm>
            <a:off x="-47625" y="5248275"/>
            <a:ext cx="9339263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zh-CN" altLang="en-US" sz="32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anose="02010800040101010101" pitchFamily="2" charset="-122"/>
                <a:ea typeface="宋体" panose="02010600030101010101" pitchFamily="2" charset="-122"/>
              </a:rPr>
              <a:t>当把左右优化子树放进</a:t>
            </a:r>
            <a:r>
              <a:rPr lang="en-US" altLang="zh-CN" sz="3200" b="1" i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T</a:t>
            </a:r>
            <a:r>
              <a:rPr lang="en-US" altLang="zh-CN" sz="3200" b="1" i="1" baseline="-250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ij</a:t>
            </a:r>
            <a:r>
              <a:rPr lang="zh-CN" altLang="en-US" sz="32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anose="02010800040101010101" pitchFamily="2" charset="-122"/>
                <a:ea typeface="宋体" panose="02010600030101010101" pitchFamily="2" charset="-122"/>
              </a:rPr>
              <a:t>时</a:t>
            </a:r>
            <a:r>
              <a:rPr lang="en-US" altLang="zh-CN" sz="32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anose="02010800040101010101" pitchFamily="2" charset="-122"/>
                <a:ea typeface="宋体" panose="02010600030101010101" pitchFamily="2" charset="-122"/>
              </a:rPr>
              <a:t>, </a:t>
            </a:r>
            <a:r>
              <a:rPr lang="zh-CN" altLang="en-US" sz="32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anose="02010800040101010101" pitchFamily="2" charset="-122"/>
                <a:ea typeface="宋体" panose="02010600030101010101" pitchFamily="2" charset="-122"/>
              </a:rPr>
              <a:t>每个结点的深度增加</a:t>
            </a:r>
            <a:r>
              <a:rPr lang="en-US" altLang="zh-CN" sz="32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1</a:t>
            </a:r>
            <a:endParaRPr lang="en-US" altLang="zh-CN">
              <a:solidFill>
                <a:srgbClr val="0000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6086" name="Rectangle 21"/>
          <p:cNvSpPr>
            <a:spLocks noChangeArrowheads="1"/>
          </p:cNvSpPr>
          <p:nvPr/>
        </p:nvSpPr>
        <p:spPr bwMode="auto">
          <a:xfrm>
            <a:off x="3867150" y="6237288"/>
            <a:ext cx="1536700" cy="5048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Arial" panose="020B0604020202020204" pitchFamily="34" charset="0"/>
              <a:ea typeface="华文行楷" panose="02010800040101010101" pitchFamily="2" charset="-122"/>
            </a:endParaRPr>
          </a:p>
        </p:txBody>
      </p:sp>
      <p:sp>
        <p:nvSpPr>
          <p:cNvPr id="739350" name="Text Box 22"/>
          <p:cNvSpPr txBox="1">
            <a:spLocks noChangeArrowheads="1"/>
          </p:cNvSpPr>
          <p:nvPr/>
        </p:nvSpPr>
        <p:spPr bwMode="auto">
          <a:xfrm>
            <a:off x="320675" y="5949950"/>
            <a:ext cx="8661400" cy="523875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E(</a:t>
            </a:r>
            <a:r>
              <a:rPr lang="en-US" altLang="zh-CN" sz="2800" b="1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i</a:t>
            </a:r>
            <a:r>
              <a:rPr lang="en-US" altLang="zh-CN" sz="28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, j)=</a:t>
            </a:r>
            <a:r>
              <a:rPr lang="en-US" altLang="zh-CN" sz="2800" b="1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P</a:t>
            </a:r>
            <a:r>
              <a:rPr lang="en-US" altLang="zh-CN" sz="2800" b="1" i="1" baseline="-250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r</a:t>
            </a:r>
            <a:r>
              <a:rPr lang="en-US" altLang="zh-CN" sz="2800" b="1" i="1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 </a:t>
            </a:r>
            <a:r>
              <a:rPr lang="en-US" altLang="zh-CN" sz="28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+ E(</a:t>
            </a: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行楷" panose="02010800040101010101" pitchFamily="2" charset="-122"/>
                <a:ea typeface="宋体" panose="02010600030101010101" pitchFamily="2" charset="-122"/>
              </a:rPr>
              <a:t>左子树</a:t>
            </a:r>
            <a:r>
              <a:rPr lang="en-US" altLang="zh-CN" sz="28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)</a:t>
            </a:r>
            <a:r>
              <a:rPr lang="en-US" altLang="zh-CN" sz="28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行楷" panose="02010800040101010101" pitchFamily="2" charset="-122"/>
                <a:ea typeface="宋体" panose="02010600030101010101" pitchFamily="2" charset="-122"/>
              </a:rPr>
              <a:t>+ </a:t>
            </a:r>
            <a:r>
              <a:rPr lang="en-US" altLang="zh-CN" sz="28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W(</a:t>
            </a:r>
            <a:r>
              <a:rPr lang="en-US" altLang="zh-CN" sz="2800" b="1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i</a:t>
            </a:r>
            <a:r>
              <a:rPr lang="en-US" altLang="zh-CN" sz="28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, r-1)</a:t>
            </a:r>
            <a:r>
              <a:rPr lang="en-US" altLang="zh-CN" sz="28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行楷" panose="02010800040101010101" pitchFamily="2" charset="-122"/>
                <a:ea typeface="宋体" panose="02010600030101010101" pitchFamily="2" charset="-122"/>
              </a:rPr>
              <a:t>+ </a:t>
            </a:r>
            <a:r>
              <a:rPr lang="en-US" altLang="zh-CN" sz="28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E(</a:t>
            </a: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行楷" panose="02010800040101010101" pitchFamily="2" charset="-122"/>
                <a:ea typeface="宋体" panose="02010600030101010101" pitchFamily="2" charset="-122"/>
              </a:rPr>
              <a:t>右子树</a:t>
            </a:r>
            <a:r>
              <a:rPr lang="en-US" altLang="zh-CN" sz="28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)</a:t>
            </a:r>
            <a:r>
              <a:rPr lang="en-US" altLang="zh-CN" sz="28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行楷" panose="02010800040101010101" pitchFamily="2" charset="-122"/>
                <a:ea typeface="宋体" panose="02010600030101010101" pitchFamily="2" charset="-122"/>
              </a:rPr>
              <a:t>+ </a:t>
            </a:r>
            <a:r>
              <a:rPr lang="en-US" altLang="zh-CN" sz="28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W(r+1, j)</a:t>
            </a:r>
            <a:endParaRPr lang="en-US" altLang="zh-CN" sz="2800" b="1" i="1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393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393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393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393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393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393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393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393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393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393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9347" grpId="0"/>
      <p:bldP spid="739350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359" name="Text Box 7"/>
          <p:cNvSpPr txBox="1">
            <a:spLocks noChangeArrowheads="1"/>
          </p:cNvSpPr>
          <p:nvPr/>
        </p:nvSpPr>
        <p:spPr bwMode="auto">
          <a:xfrm>
            <a:off x="58738" y="1196975"/>
            <a:ext cx="647700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由</a:t>
            </a:r>
            <a:endParaRPr lang="zh-CN" altLang="en-US" sz="3600" b="1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740360" name="Object 8"/>
          <p:cNvGraphicFramePr>
            <a:graphicFrameLocks noChangeAspect="1"/>
          </p:cNvGraphicFramePr>
          <p:nvPr/>
        </p:nvGraphicFramePr>
        <p:xfrm>
          <a:off x="769938" y="981075"/>
          <a:ext cx="8305800" cy="1087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0" name="公式" r:id="rId1" imgW="3924300" imgH="495300" progId="Equation.3">
                  <p:embed/>
                </p:oleObj>
              </mc:Choice>
              <mc:Fallback>
                <p:oleObj name="公式" r:id="rId1" imgW="3924300" imgH="495300" progId="Equation.3">
                  <p:embed/>
                  <p:pic>
                    <p:nvPicPr>
                      <p:cNvPr id="0" name="图片 71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938" y="981075"/>
                        <a:ext cx="8305800" cy="1087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0362" name="Object 10"/>
          <p:cNvGraphicFramePr>
            <a:graphicFrameLocks noChangeAspect="1"/>
          </p:cNvGraphicFramePr>
          <p:nvPr/>
        </p:nvGraphicFramePr>
        <p:xfrm>
          <a:off x="1050925" y="3494088"/>
          <a:ext cx="6753225" cy="1087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公式" r:id="rId3" imgW="3098800" imgH="495300" progId="Equation.3">
                  <p:embed/>
                </p:oleObj>
              </mc:Choice>
              <mc:Fallback>
                <p:oleObj name="公式" r:id="rId3" imgW="3098800" imgH="495300" progId="Equation.3">
                  <p:embed/>
                  <p:pic>
                    <p:nvPicPr>
                      <p:cNvPr id="0" name="图片 71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0925" y="3494088"/>
                        <a:ext cx="6753225" cy="1087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0363" name="Text Box 11"/>
          <p:cNvSpPr txBox="1">
            <a:spLocks noChangeArrowheads="1"/>
          </p:cNvSpPr>
          <p:nvPr/>
        </p:nvSpPr>
        <p:spPr bwMode="auto">
          <a:xfrm>
            <a:off x="49213" y="3651250"/>
            <a:ext cx="709612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zh-CN" altLang="en-US" sz="32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知</a:t>
            </a:r>
            <a:endParaRPr lang="en-US" altLang="zh-CN" sz="3200" b="1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40364" name="Text Box 12"/>
          <p:cNvSpPr txBox="1">
            <a:spLocks noChangeArrowheads="1"/>
          </p:cNvSpPr>
          <p:nvPr/>
        </p:nvSpPr>
        <p:spPr bwMode="auto">
          <a:xfrm>
            <a:off x="82550" y="4727575"/>
            <a:ext cx="1211263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anose="02010800040101010101" pitchFamily="2" charset="-122"/>
                <a:ea typeface="宋体" panose="02010600030101010101" pitchFamily="2" charset="-122"/>
              </a:rPr>
              <a:t>同理</a:t>
            </a:r>
            <a:r>
              <a:rPr lang="en-US" altLang="zh-CN" sz="32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,</a:t>
            </a:r>
            <a:r>
              <a:rPr lang="en-US" altLang="zh-CN" sz="32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anose="02010800040101010101" pitchFamily="2" charset="-122"/>
                <a:ea typeface="宋体" panose="02010600030101010101" pitchFamily="2" charset="-122"/>
              </a:rPr>
              <a:t> </a:t>
            </a:r>
            <a:endParaRPr lang="en-US" altLang="zh-CN" sz="3200" b="1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华文行楷" panose="0201080004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740365" name="Object 13"/>
          <p:cNvGraphicFramePr>
            <a:graphicFrameLocks noChangeAspect="1"/>
          </p:cNvGraphicFramePr>
          <p:nvPr/>
        </p:nvGraphicFramePr>
        <p:xfrm>
          <a:off x="1138238" y="4495800"/>
          <a:ext cx="3819525" cy="111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公式" r:id="rId5" imgW="1752600" imgH="508000" progId="Equation.3">
                  <p:embed/>
                </p:oleObj>
              </mc:Choice>
              <mc:Fallback>
                <p:oleObj name="公式" r:id="rId5" imgW="1752600" imgH="508000" progId="Equation.3">
                  <p:embed/>
                  <p:pic>
                    <p:nvPicPr>
                      <p:cNvPr id="0" name="图片 71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8238" y="4495800"/>
                        <a:ext cx="3819525" cy="1114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12" name="Rectangle 15"/>
          <p:cNvSpPr>
            <a:spLocks noChangeArrowheads="1"/>
          </p:cNvSpPr>
          <p:nvPr/>
        </p:nvSpPr>
        <p:spPr bwMode="auto">
          <a:xfrm>
            <a:off x="65088" y="73025"/>
            <a:ext cx="1755775" cy="9080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Arial" panose="020B0604020202020204" pitchFamily="34" charset="0"/>
              <a:ea typeface="华文行楷" panose="02010800040101010101" pitchFamily="2" charset="-122"/>
            </a:endParaRPr>
          </a:p>
        </p:txBody>
      </p:sp>
      <p:sp>
        <p:nvSpPr>
          <p:cNvPr id="740357" name="Rectangle 5"/>
          <p:cNvSpPr>
            <a:spLocks noChangeArrowheads="1"/>
          </p:cNvSpPr>
          <p:nvPr/>
        </p:nvSpPr>
        <p:spPr bwMode="auto">
          <a:xfrm>
            <a:off x="26988" y="333375"/>
            <a:ext cx="8859837" cy="6477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90000"/>
              </a:lnSpc>
              <a:defRPr/>
            </a:pP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华文行楷" panose="02010800040101010101" pitchFamily="2" charset="-122"/>
              </a:rPr>
              <a:t>计算</a:t>
            </a:r>
            <a:r>
              <a:rPr lang="en-US" altLang="zh-CN" sz="36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</a:rPr>
              <a:t>W(i, r-1)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ea typeface="华文行楷" panose="02010800040101010101" pitchFamily="2" charset="-122"/>
              </a:rPr>
              <a:t>和</a:t>
            </a:r>
            <a:r>
              <a:rPr lang="en-US" altLang="zh-CN" sz="36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</a:rPr>
              <a:t>W(r+1, j)</a:t>
            </a:r>
            <a:endParaRPr lang="zh-CN" altLang="en-US" sz="3600" b="1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charset="0"/>
              <a:ea typeface="华文行楷" panose="02010800040101010101" pitchFamily="2" charset="-122"/>
            </a:endParaRPr>
          </a:p>
        </p:txBody>
      </p:sp>
      <p:sp>
        <p:nvSpPr>
          <p:cNvPr id="740368" name="Rectangle 16"/>
          <p:cNvSpPr>
            <a:spLocks noChangeArrowheads="1"/>
          </p:cNvSpPr>
          <p:nvPr/>
        </p:nvSpPr>
        <p:spPr bwMode="auto">
          <a:xfrm>
            <a:off x="3867150" y="6092825"/>
            <a:ext cx="1600200" cy="431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Arial" panose="020B0604020202020204" pitchFamily="34" charset="0"/>
              <a:ea typeface="华文行楷" panose="02010800040101010101" pitchFamily="2" charset="-122"/>
            </a:endParaRPr>
          </a:p>
        </p:txBody>
      </p:sp>
      <p:sp>
        <p:nvSpPr>
          <p:cNvPr id="740369" name="Text Box 17"/>
          <p:cNvSpPr txBox="1">
            <a:spLocks noChangeArrowheads="1"/>
          </p:cNvSpPr>
          <p:nvPr/>
        </p:nvSpPr>
        <p:spPr bwMode="auto">
          <a:xfrm>
            <a:off x="1798638" y="5734050"/>
            <a:ext cx="5732462" cy="584200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b="1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W(i, j)=W(i, r-1) + W(r+1, j) + P</a:t>
            </a:r>
            <a:r>
              <a:rPr lang="en-US" altLang="zh-CN" sz="3200" b="1" i="1" baseline="-250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r</a:t>
            </a:r>
            <a:endParaRPr lang="en-US" altLang="zh-CN" sz="3200" b="1" i="1" baseline="-2500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宋体" panose="02010600030101010101" pitchFamily="2" charset="-122"/>
            </a:endParaRPr>
          </a:p>
        </p:txBody>
      </p:sp>
      <p:graphicFrame>
        <p:nvGraphicFramePr>
          <p:cNvPr id="740372" name="Object 20"/>
          <p:cNvGraphicFramePr>
            <a:graphicFrameLocks noChangeAspect="1"/>
          </p:cNvGraphicFramePr>
          <p:nvPr/>
        </p:nvGraphicFramePr>
        <p:xfrm>
          <a:off x="1014413" y="2341563"/>
          <a:ext cx="7767637" cy="1087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公式" r:id="rId7" imgW="3670300" imgH="495300" progId="Equation.3">
                  <p:embed/>
                </p:oleObj>
              </mc:Choice>
              <mc:Fallback>
                <p:oleObj name="公式" r:id="rId7" imgW="3670300" imgH="495300" progId="Equation.3">
                  <p:embed/>
                  <p:pic>
                    <p:nvPicPr>
                      <p:cNvPr id="0" name="图片 71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4413" y="2341563"/>
                        <a:ext cx="7767637" cy="1087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0370" name="Text Box 18"/>
          <p:cNvSpPr txBox="1">
            <a:spLocks noChangeArrowheads="1"/>
          </p:cNvSpPr>
          <p:nvPr/>
        </p:nvSpPr>
        <p:spPr bwMode="auto">
          <a:xfrm>
            <a:off x="139700" y="3297238"/>
            <a:ext cx="9144000" cy="70802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4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E(</a:t>
            </a:r>
            <a:r>
              <a:rPr lang="en-US" altLang="zh-CN" sz="4000" b="1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i</a:t>
            </a:r>
            <a:r>
              <a:rPr lang="en-US" altLang="zh-CN" sz="4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, j) = E(</a:t>
            </a:r>
            <a:r>
              <a:rPr lang="en-US" altLang="zh-CN" sz="4000" b="1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i</a:t>
            </a:r>
            <a:r>
              <a:rPr lang="en-US" altLang="zh-CN" sz="4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, r-1) + E(r+1, j) + W(</a:t>
            </a:r>
            <a:r>
              <a:rPr lang="en-US" altLang="zh-CN" sz="4000" b="1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i</a:t>
            </a:r>
            <a:r>
              <a:rPr lang="en-US" altLang="zh-CN" sz="4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, j)</a:t>
            </a:r>
            <a:endParaRPr lang="en-US" altLang="zh-CN" sz="4000" b="1" i="1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403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403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403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403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403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403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40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40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403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403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403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403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403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403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403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403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403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403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7403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7403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0359" grpId="0"/>
      <p:bldP spid="740363" grpId="0"/>
      <p:bldP spid="740364" grpId="0"/>
      <p:bldP spid="740368" grpId="0" animBg="1"/>
      <p:bldP spid="740369" grpId="0" animBg="1"/>
      <p:bldP spid="740370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380" name="Text Box 4"/>
          <p:cNvSpPr txBox="1">
            <a:spLocks noChangeArrowheads="1"/>
          </p:cNvSpPr>
          <p:nvPr/>
        </p:nvSpPr>
        <p:spPr bwMode="auto">
          <a:xfrm>
            <a:off x="255588" y="1912938"/>
            <a:ext cx="8667750" cy="2420937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44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总之</a:t>
            </a:r>
            <a:endParaRPr lang="zh-CN" altLang="en-US" sz="4400" b="1" dirty="0">
              <a:effectLst>
                <a:outerShdw blurRad="38100" dist="38100" dir="2700000" algn="tl">
                  <a:srgbClr val="FFFFFF"/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2">
              <a:defRPr/>
            </a:pPr>
            <a:endParaRPr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l">
              <a:defRPr/>
            </a:pPr>
            <a:r>
              <a:rPr lang="en-US" altLang="zh-CN" sz="3400" b="1" i="1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32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E(</a:t>
            </a:r>
            <a:r>
              <a:rPr lang="en-US" altLang="zh-CN" sz="3200" b="1" i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i</a:t>
            </a:r>
            <a:r>
              <a:rPr lang="en-US" altLang="zh-CN" sz="32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, j)=q</a:t>
            </a:r>
            <a:r>
              <a:rPr lang="en-US" altLang="zh-CN" sz="3200" b="1" i="1" baseline="-25000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i-1                                                                            </a:t>
            </a:r>
            <a:r>
              <a:rPr lang="en-US" altLang="zh-CN" sz="32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If  j=i-1</a:t>
            </a:r>
            <a:endParaRPr lang="en-US" altLang="zh-CN" sz="3200" b="1" i="1" dirty="0">
              <a:solidFill>
                <a:srgbClr val="0000FF"/>
              </a:solidFill>
              <a:effectLst>
                <a:outerShdw blurRad="38100" dist="38100" dir="2700000" algn="tl">
                  <a:srgbClr val="000000"/>
                </a:outerShdw>
              </a:effectLst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3200" b="1" i="1" baseline="-25000" dirty="0">
              <a:solidFill>
                <a:srgbClr val="0000FF"/>
              </a:solidFill>
              <a:effectLst>
                <a:outerShdw blurRad="38100" dist="38100" dir="2700000" algn="tl">
                  <a:srgbClr val="000000"/>
                </a:outerShdw>
              </a:effectLst>
              <a:ea typeface="宋体" panose="02010600030101010101" pitchFamily="2" charset="-122"/>
            </a:endParaRPr>
          </a:p>
          <a:p>
            <a:pPr algn="l">
              <a:defRPr/>
            </a:pPr>
            <a:r>
              <a:rPr lang="en-US" altLang="zh-CN" sz="32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 E(</a:t>
            </a:r>
            <a:r>
              <a:rPr lang="en-US" altLang="zh-CN" sz="3200" b="1" i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i</a:t>
            </a:r>
            <a:r>
              <a:rPr lang="en-US" altLang="zh-CN" sz="32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, j)=</a:t>
            </a:r>
            <a:r>
              <a:rPr lang="en-US" altLang="zh-CN" sz="3200" b="1" i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min</a:t>
            </a:r>
            <a:r>
              <a:rPr lang="en-US" altLang="zh-CN" sz="3200" b="1" i="1" baseline="-25000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i</a:t>
            </a:r>
            <a:r>
              <a:rPr lang="en-US" altLang="zh-CN" sz="3200" b="1" baseline="-25000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</a:t>
            </a:r>
            <a:r>
              <a:rPr lang="en-US" altLang="zh-CN" sz="3200" b="1" i="1" baseline="-25000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r</a:t>
            </a:r>
            <a:r>
              <a:rPr lang="en-US" altLang="zh-CN" sz="3200" b="1" baseline="-25000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</a:t>
            </a:r>
            <a:r>
              <a:rPr lang="en-US" altLang="zh-CN" sz="3200" b="1" i="1" baseline="-25000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j</a:t>
            </a:r>
            <a:r>
              <a:rPr lang="en-US" altLang="zh-CN" sz="3200" b="1" i="1" baseline="-25000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 </a:t>
            </a:r>
            <a:r>
              <a:rPr lang="en-US" altLang="zh-CN" sz="32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{E(i,r-1)+E(r+1,j)+W(</a:t>
            </a:r>
            <a:r>
              <a:rPr lang="en-US" altLang="zh-CN" sz="3200" b="1" i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i</a:t>
            </a:r>
            <a:r>
              <a:rPr lang="en-US" altLang="zh-CN" sz="32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, j)}   if </a:t>
            </a:r>
            <a:r>
              <a:rPr lang="en-US" altLang="zh-CN" sz="3200" b="1" i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j</a:t>
            </a:r>
            <a:r>
              <a:rPr lang="en-US" altLang="zh-CN" sz="3200" b="1" i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</a:t>
            </a:r>
            <a:r>
              <a:rPr lang="en-US" altLang="zh-CN" sz="3200" b="1" i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i</a:t>
            </a:r>
            <a:endParaRPr lang="en-US" altLang="zh-CN" sz="3200" b="1" i="1" dirty="0">
              <a:solidFill>
                <a:srgbClr val="0000FF"/>
              </a:solidFill>
              <a:effectLst>
                <a:outerShdw blurRad="38100" dist="38100" dir="2700000" algn="tl">
                  <a:srgbClr val="000000"/>
                </a:outerShdw>
              </a:effectLst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404" name="Rectangle 4"/>
          <p:cNvSpPr>
            <a:spLocks noChangeArrowheads="1"/>
          </p:cNvSpPr>
          <p:nvPr/>
        </p:nvSpPr>
        <p:spPr bwMode="auto">
          <a:xfrm>
            <a:off x="192088" y="1196975"/>
            <a:ext cx="8859837" cy="12239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90000"/>
              </a:lnSpc>
              <a:defRPr/>
            </a:pPr>
            <a:r>
              <a:rPr lang="en-US" altLang="zh-CN" sz="36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</a:rPr>
              <a:t>E(i, j)=min</a:t>
            </a:r>
            <a:r>
              <a:rPr lang="en-US" altLang="zh-CN" sz="3600" b="1" i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</a:rPr>
              <a:t>i</a:t>
            </a:r>
            <a:r>
              <a:rPr lang="en-US" altLang="zh-CN" sz="36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sym typeface="Symbol" panose="05050102010706020507" pitchFamily="18" charset="2"/>
              </a:rPr>
              <a:t></a:t>
            </a:r>
            <a:r>
              <a:rPr lang="en-US" altLang="zh-CN" sz="3600" b="1" i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</a:rPr>
              <a:t>r</a:t>
            </a:r>
            <a:r>
              <a:rPr lang="en-US" altLang="zh-CN" sz="36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sym typeface="Symbol" panose="05050102010706020507" pitchFamily="18" charset="2"/>
              </a:rPr>
              <a:t></a:t>
            </a:r>
            <a:r>
              <a:rPr lang="en-US" altLang="zh-CN" sz="3600" b="1" i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</a:rPr>
              <a:t>j</a:t>
            </a:r>
            <a:r>
              <a:rPr lang="en-US" altLang="zh-CN" sz="36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</a:rPr>
              <a:t> {E(i,r-1)+E(r+1,j)+W(i, j)}</a:t>
            </a:r>
            <a:endParaRPr lang="en-US" altLang="zh-CN" sz="3600" b="1" i="1" baseline="-2500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charset="0"/>
            </a:endParaRPr>
          </a:p>
        </p:txBody>
      </p:sp>
      <p:sp>
        <p:nvSpPr>
          <p:cNvPr id="49155" name="Text Box 5"/>
          <p:cNvSpPr txBox="1">
            <a:spLocks noChangeArrowheads="1"/>
          </p:cNvSpPr>
          <p:nvPr/>
        </p:nvSpPr>
        <p:spPr bwMode="auto">
          <a:xfrm>
            <a:off x="468313" y="188913"/>
            <a:ext cx="8621712" cy="769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33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4400" b="1">
                <a:solidFill>
                  <a:srgbClr val="558ED5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自下而上计算优化解的搜索代价</a:t>
            </a:r>
            <a:endParaRPr kumimoji="0" lang="en-US" altLang="zh-CN" sz="4400" b="1">
              <a:solidFill>
                <a:srgbClr val="558ED5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9156" name="Rectangle 20"/>
          <p:cNvSpPr>
            <a:spLocks noChangeArrowheads="1"/>
          </p:cNvSpPr>
          <p:nvPr/>
        </p:nvSpPr>
        <p:spPr bwMode="auto">
          <a:xfrm>
            <a:off x="3867150" y="6237288"/>
            <a:ext cx="1536700" cy="5048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Arial" panose="020B0604020202020204" pitchFamily="34" charset="0"/>
              <a:ea typeface="华文行楷" panose="02010800040101010101" pitchFamily="2" charset="-122"/>
            </a:endParaRPr>
          </a:p>
        </p:txBody>
      </p:sp>
      <p:sp>
        <p:nvSpPr>
          <p:cNvPr id="742422" name="Text Box 22"/>
          <p:cNvSpPr txBox="1">
            <a:spLocks noChangeArrowheads="1"/>
          </p:cNvSpPr>
          <p:nvPr/>
        </p:nvSpPr>
        <p:spPr bwMode="auto">
          <a:xfrm>
            <a:off x="6994525" y="2060575"/>
            <a:ext cx="1244600" cy="584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b="1" i="1">
                <a:latin typeface="Times New Roman" panose="02020603050405020304" charset="0"/>
              </a:rPr>
              <a:t>E(1,4)</a:t>
            </a:r>
            <a:endParaRPr lang="en-US" altLang="zh-CN" b="1" i="1">
              <a:latin typeface="Times New Roman" panose="02020603050405020304" charset="0"/>
            </a:endParaRPr>
          </a:p>
        </p:txBody>
      </p:sp>
      <p:sp>
        <p:nvSpPr>
          <p:cNvPr id="742423" name="Text Box 23"/>
          <p:cNvSpPr txBox="1">
            <a:spLocks noChangeArrowheads="1"/>
          </p:cNvSpPr>
          <p:nvPr/>
        </p:nvSpPr>
        <p:spPr bwMode="auto">
          <a:xfrm>
            <a:off x="2065338" y="2057400"/>
            <a:ext cx="1244600" cy="5842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b="1" i="1">
                <a:latin typeface="Times New Roman" panose="02020603050405020304" charset="0"/>
              </a:rPr>
              <a:t>E(1,0)</a:t>
            </a:r>
            <a:endParaRPr lang="en-US" altLang="zh-CN" b="1" i="1">
              <a:latin typeface="Times New Roman" panose="02020603050405020304" charset="0"/>
            </a:endParaRPr>
          </a:p>
        </p:txBody>
      </p:sp>
      <p:sp>
        <p:nvSpPr>
          <p:cNvPr id="742424" name="Text Box 24"/>
          <p:cNvSpPr txBox="1">
            <a:spLocks noChangeArrowheads="1"/>
          </p:cNvSpPr>
          <p:nvPr/>
        </p:nvSpPr>
        <p:spPr bwMode="auto">
          <a:xfrm>
            <a:off x="6994525" y="2849563"/>
            <a:ext cx="1244600" cy="5842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b="1" i="1">
                <a:latin typeface="Times New Roman" panose="02020603050405020304" charset="0"/>
              </a:rPr>
              <a:t>E(2,4)</a:t>
            </a:r>
            <a:endParaRPr lang="en-US" altLang="zh-CN" b="1" i="1">
              <a:latin typeface="Times New Roman" panose="02020603050405020304" charset="0"/>
            </a:endParaRPr>
          </a:p>
        </p:txBody>
      </p:sp>
      <p:sp>
        <p:nvSpPr>
          <p:cNvPr id="742425" name="Text Box 25"/>
          <p:cNvSpPr txBox="1">
            <a:spLocks noChangeArrowheads="1"/>
          </p:cNvSpPr>
          <p:nvPr/>
        </p:nvSpPr>
        <p:spPr bwMode="auto">
          <a:xfrm>
            <a:off x="3338513" y="2060575"/>
            <a:ext cx="1244600" cy="5842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b="1" i="1">
                <a:latin typeface="Times New Roman" panose="02020603050405020304" charset="0"/>
              </a:rPr>
              <a:t>E(1,1)</a:t>
            </a:r>
            <a:endParaRPr lang="en-US" altLang="zh-CN" b="1" i="1">
              <a:latin typeface="Times New Roman" panose="02020603050405020304" charset="0"/>
            </a:endParaRPr>
          </a:p>
        </p:txBody>
      </p:sp>
      <p:sp>
        <p:nvSpPr>
          <p:cNvPr id="742426" name="Text Box 26"/>
          <p:cNvSpPr txBox="1">
            <a:spLocks noChangeArrowheads="1"/>
          </p:cNvSpPr>
          <p:nvPr/>
        </p:nvSpPr>
        <p:spPr bwMode="auto">
          <a:xfrm>
            <a:off x="6994525" y="3641725"/>
            <a:ext cx="1244600" cy="5842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b="1" i="1">
                <a:latin typeface="Times New Roman" panose="02020603050405020304" charset="0"/>
              </a:rPr>
              <a:t>E(3,4)</a:t>
            </a:r>
            <a:endParaRPr lang="en-US" altLang="zh-CN" b="1" i="1">
              <a:latin typeface="Times New Roman" panose="02020603050405020304" charset="0"/>
            </a:endParaRPr>
          </a:p>
        </p:txBody>
      </p:sp>
      <p:sp>
        <p:nvSpPr>
          <p:cNvPr id="742427" name="Text Box 27"/>
          <p:cNvSpPr txBox="1">
            <a:spLocks noChangeArrowheads="1"/>
          </p:cNvSpPr>
          <p:nvPr/>
        </p:nvSpPr>
        <p:spPr bwMode="auto">
          <a:xfrm>
            <a:off x="4560888" y="2060575"/>
            <a:ext cx="1244600" cy="5842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b="1" i="1">
                <a:latin typeface="Times New Roman" panose="02020603050405020304" charset="0"/>
              </a:rPr>
              <a:t>E(1,2)</a:t>
            </a:r>
            <a:endParaRPr lang="en-US" altLang="zh-CN" b="1" i="1">
              <a:latin typeface="Times New Roman" panose="02020603050405020304" charset="0"/>
            </a:endParaRPr>
          </a:p>
        </p:txBody>
      </p:sp>
      <p:sp>
        <p:nvSpPr>
          <p:cNvPr id="742428" name="Text Box 28"/>
          <p:cNvSpPr txBox="1">
            <a:spLocks noChangeArrowheads="1"/>
          </p:cNvSpPr>
          <p:nvPr/>
        </p:nvSpPr>
        <p:spPr bwMode="auto">
          <a:xfrm>
            <a:off x="6994525" y="4433888"/>
            <a:ext cx="1244600" cy="5842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b="1" i="1">
                <a:latin typeface="Times New Roman" panose="02020603050405020304" charset="0"/>
              </a:rPr>
              <a:t>E(4,4)</a:t>
            </a:r>
            <a:endParaRPr lang="en-US" altLang="zh-CN" b="1" i="1">
              <a:latin typeface="Times New Roman" panose="02020603050405020304" charset="0"/>
            </a:endParaRPr>
          </a:p>
        </p:txBody>
      </p:sp>
      <p:sp>
        <p:nvSpPr>
          <p:cNvPr id="742429" name="Text Box 29"/>
          <p:cNvSpPr txBox="1">
            <a:spLocks noChangeArrowheads="1"/>
          </p:cNvSpPr>
          <p:nvPr/>
        </p:nvSpPr>
        <p:spPr bwMode="auto">
          <a:xfrm>
            <a:off x="5778500" y="2060575"/>
            <a:ext cx="1243013" cy="5842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b="1" i="1">
                <a:latin typeface="Times New Roman" panose="02020603050405020304" charset="0"/>
              </a:rPr>
              <a:t>E(1,3)</a:t>
            </a:r>
            <a:endParaRPr lang="en-US" altLang="zh-CN" b="1" i="1">
              <a:latin typeface="Times New Roman" panose="02020603050405020304" charset="0"/>
            </a:endParaRPr>
          </a:p>
        </p:txBody>
      </p:sp>
      <p:sp>
        <p:nvSpPr>
          <p:cNvPr id="742430" name="Text Box 30"/>
          <p:cNvSpPr txBox="1">
            <a:spLocks noChangeArrowheads="1"/>
          </p:cNvSpPr>
          <p:nvPr/>
        </p:nvSpPr>
        <p:spPr bwMode="auto">
          <a:xfrm>
            <a:off x="6994525" y="5226050"/>
            <a:ext cx="1244600" cy="5842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b="1" i="1">
                <a:latin typeface="Times New Roman" panose="02020603050405020304" charset="0"/>
              </a:rPr>
              <a:t>E(5,4)</a:t>
            </a:r>
            <a:endParaRPr lang="en-US" altLang="zh-CN" b="1" i="1">
              <a:latin typeface="Times New Roman" panose="02020603050405020304" charset="0"/>
            </a:endParaRPr>
          </a:p>
        </p:txBody>
      </p:sp>
      <p:sp>
        <p:nvSpPr>
          <p:cNvPr id="742431" name="Text Box 31"/>
          <p:cNvSpPr txBox="1">
            <a:spLocks noChangeArrowheads="1"/>
          </p:cNvSpPr>
          <p:nvPr/>
        </p:nvSpPr>
        <p:spPr bwMode="auto">
          <a:xfrm>
            <a:off x="3346450" y="2852738"/>
            <a:ext cx="1244600" cy="5842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b="1" i="1">
                <a:latin typeface="Times New Roman" panose="02020603050405020304" charset="0"/>
              </a:rPr>
              <a:t>E(2,1)</a:t>
            </a:r>
            <a:endParaRPr lang="en-US" altLang="zh-CN" b="1" i="1">
              <a:latin typeface="Times New Roman" panose="02020603050405020304" charset="0"/>
            </a:endParaRPr>
          </a:p>
        </p:txBody>
      </p:sp>
      <p:sp>
        <p:nvSpPr>
          <p:cNvPr id="742432" name="Text Box 32"/>
          <p:cNvSpPr txBox="1">
            <a:spLocks noChangeArrowheads="1"/>
          </p:cNvSpPr>
          <p:nvPr/>
        </p:nvSpPr>
        <p:spPr bwMode="auto">
          <a:xfrm>
            <a:off x="4560888" y="2852738"/>
            <a:ext cx="1244600" cy="5842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b="1" i="1">
                <a:latin typeface="Times New Roman" panose="02020603050405020304" charset="0"/>
              </a:rPr>
              <a:t>E(2,2)</a:t>
            </a:r>
            <a:endParaRPr lang="en-US" altLang="zh-CN" b="1" i="1">
              <a:latin typeface="Times New Roman" panose="02020603050405020304" charset="0"/>
            </a:endParaRPr>
          </a:p>
        </p:txBody>
      </p:sp>
      <p:sp>
        <p:nvSpPr>
          <p:cNvPr id="742433" name="Text Box 33"/>
          <p:cNvSpPr txBox="1">
            <a:spLocks noChangeArrowheads="1"/>
          </p:cNvSpPr>
          <p:nvPr/>
        </p:nvSpPr>
        <p:spPr bwMode="auto">
          <a:xfrm>
            <a:off x="5778500" y="2852738"/>
            <a:ext cx="1243013" cy="5842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b="1" i="1">
                <a:latin typeface="Times New Roman" panose="02020603050405020304" charset="0"/>
              </a:rPr>
              <a:t>E(2,3)</a:t>
            </a:r>
            <a:endParaRPr lang="en-US" altLang="zh-CN" b="1" i="1">
              <a:latin typeface="Times New Roman" panose="02020603050405020304" charset="0"/>
            </a:endParaRPr>
          </a:p>
        </p:txBody>
      </p:sp>
      <p:sp>
        <p:nvSpPr>
          <p:cNvPr id="742435" name="Text Box 35"/>
          <p:cNvSpPr txBox="1">
            <a:spLocks noChangeArrowheads="1"/>
          </p:cNvSpPr>
          <p:nvPr/>
        </p:nvSpPr>
        <p:spPr bwMode="auto">
          <a:xfrm>
            <a:off x="5778500" y="3644900"/>
            <a:ext cx="1243013" cy="5842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b="1" i="1">
                <a:latin typeface="Times New Roman" panose="02020603050405020304" charset="0"/>
              </a:rPr>
              <a:t>E(3,3)</a:t>
            </a:r>
            <a:endParaRPr lang="en-US" altLang="zh-CN" b="1" i="1">
              <a:latin typeface="Times New Roman" panose="02020603050405020304" charset="0"/>
            </a:endParaRPr>
          </a:p>
        </p:txBody>
      </p:sp>
      <p:sp>
        <p:nvSpPr>
          <p:cNvPr id="742436" name="Text Box 36"/>
          <p:cNvSpPr txBox="1">
            <a:spLocks noChangeArrowheads="1"/>
          </p:cNvSpPr>
          <p:nvPr/>
        </p:nvSpPr>
        <p:spPr bwMode="auto">
          <a:xfrm>
            <a:off x="4560888" y="3644900"/>
            <a:ext cx="1244600" cy="5842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b="1" i="1">
                <a:latin typeface="Times New Roman" panose="02020603050405020304" charset="0"/>
              </a:rPr>
              <a:t>E(3,2)</a:t>
            </a:r>
            <a:endParaRPr lang="en-US" altLang="zh-CN" b="1" i="1">
              <a:latin typeface="Times New Roman" panose="02020603050405020304" charset="0"/>
            </a:endParaRPr>
          </a:p>
        </p:txBody>
      </p:sp>
      <p:sp>
        <p:nvSpPr>
          <p:cNvPr id="742437" name="Text Box 37"/>
          <p:cNvSpPr txBox="1">
            <a:spLocks noChangeArrowheads="1"/>
          </p:cNvSpPr>
          <p:nvPr/>
        </p:nvSpPr>
        <p:spPr bwMode="auto">
          <a:xfrm>
            <a:off x="5768975" y="4437063"/>
            <a:ext cx="1244600" cy="5842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b="1" i="1">
                <a:latin typeface="Times New Roman" panose="02020603050405020304" charset="0"/>
              </a:rPr>
              <a:t>E(4,3)</a:t>
            </a:r>
            <a:endParaRPr lang="en-US" altLang="zh-CN" b="1" i="1">
              <a:latin typeface="Times New Roman" panose="02020603050405020304" charset="0"/>
            </a:endParaRPr>
          </a:p>
        </p:txBody>
      </p:sp>
      <p:sp>
        <p:nvSpPr>
          <p:cNvPr id="742438" name="Text Box 38"/>
          <p:cNvSpPr txBox="1">
            <a:spLocks noChangeArrowheads="1"/>
          </p:cNvSpPr>
          <p:nvPr/>
        </p:nvSpPr>
        <p:spPr bwMode="auto">
          <a:xfrm>
            <a:off x="6364288" y="5157788"/>
            <a:ext cx="7667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3200" b="1" i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q</a:t>
            </a:r>
            <a:r>
              <a:rPr lang="en-US" altLang="zh-CN" sz="3200" b="1" i="1" baseline="-250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4 </a:t>
            </a:r>
            <a:r>
              <a:rPr lang="en-US" altLang="zh-CN" b="1" i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=</a:t>
            </a:r>
            <a:endParaRPr lang="en-US" altLang="zh-CN" b="1" i="1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42439" name="Text Box 39"/>
          <p:cNvSpPr txBox="1">
            <a:spLocks noChangeArrowheads="1"/>
          </p:cNvSpPr>
          <p:nvPr/>
        </p:nvSpPr>
        <p:spPr bwMode="auto">
          <a:xfrm>
            <a:off x="5148263" y="4365625"/>
            <a:ext cx="7667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3200" b="1" i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q</a:t>
            </a:r>
            <a:r>
              <a:rPr lang="en-US" altLang="zh-CN" sz="3200" b="1" i="1" baseline="-250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3 </a:t>
            </a:r>
            <a:r>
              <a:rPr lang="en-US" altLang="zh-CN" b="1" i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=</a:t>
            </a:r>
            <a:endParaRPr lang="en-US" altLang="zh-CN" b="1" i="1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42440" name="Text Box 40"/>
          <p:cNvSpPr txBox="1">
            <a:spLocks noChangeArrowheads="1"/>
          </p:cNvSpPr>
          <p:nvPr/>
        </p:nvSpPr>
        <p:spPr bwMode="auto">
          <a:xfrm>
            <a:off x="3930650" y="3641725"/>
            <a:ext cx="768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3200" b="1" i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q</a:t>
            </a:r>
            <a:r>
              <a:rPr lang="en-US" altLang="zh-CN" sz="3200" b="1" i="1" baseline="-250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2 </a:t>
            </a:r>
            <a:r>
              <a:rPr lang="en-US" altLang="zh-CN" b="1" i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=</a:t>
            </a:r>
            <a:endParaRPr lang="en-US" altLang="zh-CN" b="1" i="1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42441" name="Text Box 41"/>
          <p:cNvSpPr txBox="1">
            <a:spLocks noChangeArrowheads="1"/>
          </p:cNvSpPr>
          <p:nvPr/>
        </p:nvSpPr>
        <p:spPr bwMode="auto">
          <a:xfrm>
            <a:off x="2779713" y="2781300"/>
            <a:ext cx="768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3200" b="1" i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q</a:t>
            </a:r>
            <a:r>
              <a:rPr lang="en-US" altLang="zh-CN" sz="3200" b="1" i="1" baseline="-250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1 </a:t>
            </a:r>
            <a:r>
              <a:rPr lang="en-US" altLang="zh-CN" b="1" i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=</a:t>
            </a:r>
            <a:endParaRPr lang="en-US" altLang="zh-CN" b="1" i="1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42442" name="Text Box 42"/>
          <p:cNvSpPr txBox="1">
            <a:spLocks noChangeArrowheads="1"/>
          </p:cNvSpPr>
          <p:nvPr/>
        </p:nvSpPr>
        <p:spPr bwMode="auto">
          <a:xfrm>
            <a:off x="1436688" y="1989138"/>
            <a:ext cx="7667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3200" b="1" i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q</a:t>
            </a:r>
            <a:r>
              <a:rPr lang="en-US" altLang="zh-CN" sz="3200" b="1" i="1" baseline="-250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0 </a:t>
            </a:r>
            <a:r>
              <a:rPr lang="en-US" altLang="zh-CN" b="1" i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=</a:t>
            </a:r>
            <a:endParaRPr lang="en-US" altLang="zh-CN" b="1" i="1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42443" name="Line 43"/>
          <p:cNvSpPr>
            <a:spLocks noChangeShapeType="1"/>
          </p:cNvSpPr>
          <p:nvPr/>
        </p:nvSpPr>
        <p:spPr bwMode="auto">
          <a:xfrm>
            <a:off x="2266950" y="1844675"/>
            <a:ext cx="6018213" cy="4105275"/>
          </a:xfrm>
          <a:prstGeom prst="line">
            <a:avLst/>
          </a:prstGeom>
          <a:noFill/>
          <a:ln w="38100" cap="sq">
            <a:solidFill>
              <a:srgbClr val="FF0000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42444" name="Line 44"/>
          <p:cNvSpPr>
            <a:spLocks noChangeShapeType="1"/>
          </p:cNvSpPr>
          <p:nvPr/>
        </p:nvSpPr>
        <p:spPr bwMode="auto">
          <a:xfrm>
            <a:off x="3292475" y="1773238"/>
            <a:ext cx="5119688" cy="3527425"/>
          </a:xfrm>
          <a:prstGeom prst="line">
            <a:avLst/>
          </a:prstGeom>
          <a:noFill/>
          <a:ln w="38100" cap="sq">
            <a:solidFill>
              <a:srgbClr val="FF0000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42445" name="Line 45"/>
          <p:cNvSpPr>
            <a:spLocks noChangeShapeType="1"/>
          </p:cNvSpPr>
          <p:nvPr/>
        </p:nvSpPr>
        <p:spPr bwMode="auto">
          <a:xfrm>
            <a:off x="4635500" y="1844675"/>
            <a:ext cx="3905250" cy="2592388"/>
          </a:xfrm>
          <a:prstGeom prst="line">
            <a:avLst/>
          </a:prstGeom>
          <a:noFill/>
          <a:ln w="38100" cap="sq">
            <a:solidFill>
              <a:srgbClr val="FF0000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42446" name="Line 46"/>
          <p:cNvSpPr>
            <a:spLocks noChangeShapeType="1"/>
          </p:cNvSpPr>
          <p:nvPr/>
        </p:nvSpPr>
        <p:spPr bwMode="auto">
          <a:xfrm>
            <a:off x="5722938" y="1773238"/>
            <a:ext cx="2817812" cy="1871662"/>
          </a:xfrm>
          <a:prstGeom prst="line">
            <a:avLst/>
          </a:prstGeom>
          <a:noFill/>
          <a:ln w="38100" cap="sq">
            <a:solidFill>
              <a:srgbClr val="FF0000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42447" name="Line 47"/>
          <p:cNvSpPr>
            <a:spLocks noChangeShapeType="1"/>
          </p:cNvSpPr>
          <p:nvPr/>
        </p:nvSpPr>
        <p:spPr bwMode="auto">
          <a:xfrm>
            <a:off x="7067550" y="1844675"/>
            <a:ext cx="1346200" cy="863600"/>
          </a:xfrm>
          <a:prstGeom prst="line">
            <a:avLst/>
          </a:prstGeom>
          <a:noFill/>
          <a:ln w="38100" cap="sq">
            <a:solidFill>
              <a:srgbClr val="0000FF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42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42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42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42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742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742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42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742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742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742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742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742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742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742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742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742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742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742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742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742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742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742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742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742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742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2422" grpId="0" animBg="1"/>
      <p:bldP spid="742423" grpId="0" animBg="1"/>
      <p:bldP spid="742424" grpId="0" animBg="1"/>
      <p:bldP spid="742425" grpId="0" animBg="1"/>
      <p:bldP spid="742426" grpId="0" animBg="1"/>
      <p:bldP spid="742427" grpId="0" animBg="1"/>
      <p:bldP spid="742428" grpId="0" animBg="1"/>
      <p:bldP spid="742429" grpId="0" animBg="1"/>
      <p:bldP spid="742430" grpId="0" animBg="1"/>
      <p:bldP spid="742431" grpId="0" animBg="1"/>
      <p:bldP spid="742432" grpId="0" animBg="1"/>
      <p:bldP spid="742433" grpId="0" animBg="1"/>
      <p:bldP spid="742435" grpId="0" animBg="1"/>
      <p:bldP spid="742436" grpId="0" animBg="1"/>
      <p:bldP spid="742437" grpId="0" animBg="1"/>
      <p:bldP spid="742438" grpId="0"/>
      <p:bldP spid="742439" grpId="0"/>
      <p:bldP spid="742440" grpId="0"/>
      <p:bldP spid="742441" grpId="0"/>
      <p:bldP spid="742442" grpId="0"/>
      <p:bldP spid="742443" grpId="0" animBg="1"/>
      <p:bldP spid="742444" grpId="0" animBg="1"/>
      <p:bldP spid="742445" grpId="0" animBg="1"/>
      <p:bldP spid="742446" grpId="0" animBg="1"/>
      <p:bldP spid="742447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452" name="Rectangle 4"/>
          <p:cNvSpPr>
            <a:spLocks noChangeArrowheads="1"/>
          </p:cNvSpPr>
          <p:nvPr/>
        </p:nvSpPr>
        <p:spPr bwMode="auto">
          <a:xfrm>
            <a:off x="192088" y="836613"/>
            <a:ext cx="7708900" cy="7191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90000"/>
              </a:lnSpc>
              <a:defRPr/>
            </a:pPr>
            <a:r>
              <a:rPr lang="en-US" altLang="zh-CN" sz="36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</a:rPr>
              <a:t>W(i, i-1) = q</a:t>
            </a:r>
            <a:r>
              <a:rPr lang="en-US" altLang="zh-CN" sz="3600" b="1" i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</a:rPr>
              <a:t>i-1, </a:t>
            </a:r>
            <a:r>
              <a:rPr lang="en-US" altLang="zh-CN" sz="36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</a:rPr>
              <a:t>  W(i, j) = W(i, j-1) + p</a:t>
            </a:r>
            <a:r>
              <a:rPr lang="en-US" altLang="zh-CN" sz="3600" b="1" i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</a:rPr>
              <a:t>j</a:t>
            </a:r>
            <a:r>
              <a:rPr lang="en-US" altLang="zh-CN" sz="36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</a:rPr>
              <a:t> + q</a:t>
            </a:r>
            <a:r>
              <a:rPr lang="en-US" altLang="zh-CN" sz="3600" b="1" i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</a:rPr>
              <a:t>j</a:t>
            </a:r>
            <a:endParaRPr lang="en-US" altLang="zh-CN" sz="3600" b="1" i="1" baseline="-2500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charset="0"/>
            </a:endParaRPr>
          </a:p>
        </p:txBody>
      </p:sp>
      <p:sp>
        <p:nvSpPr>
          <p:cNvPr id="50179" name="Text Box 10"/>
          <p:cNvSpPr txBox="1">
            <a:spLocks noChangeArrowheads="1"/>
          </p:cNvSpPr>
          <p:nvPr/>
        </p:nvSpPr>
        <p:spPr bwMode="auto">
          <a:xfrm>
            <a:off x="6540500" y="2060575"/>
            <a:ext cx="1335088" cy="5842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b="1" i="1">
                <a:latin typeface="Times New Roman" panose="02020603050405020304" charset="0"/>
              </a:rPr>
              <a:t>W(1,4)</a:t>
            </a:r>
            <a:endParaRPr lang="en-US" altLang="zh-CN" b="1" i="1">
              <a:latin typeface="Times New Roman" panose="02020603050405020304" charset="0"/>
            </a:endParaRPr>
          </a:p>
        </p:txBody>
      </p:sp>
      <p:sp>
        <p:nvSpPr>
          <p:cNvPr id="50180" name="Text Box 11"/>
          <p:cNvSpPr txBox="1">
            <a:spLocks noChangeArrowheads="1"/>
          </p:cNvSpPr>
          <p:nvPr/>
        </p:nvSpPr>
        <p:spPr bwMode="auto">
          <a:xfrm>
            <a:off x="1652588" y="2057400"/>
            <a:ext cx="1335087" cy="5842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b="1" i="1">
                <a:latin typeface="Times New Roman" panose="02020603050405020304" charset="0"/>
              </a:rPr>
              <a:t>W(1,0)</a:t>
            </a:r>
            <a:endParaRPr lang="en-US" altLang="zh-CN" b="1" i="1">
              <a:latin typeface="Times New Roman" panose="02020603050405020304" charset="0"/>
            </a:endParaRPr>
          </a:p>
        </p:txBody>
      </p:sp>
      <p:sp>
        <p:nvSpPr>
          <p:cNvPr id="50181" name="Text Box 12"/>
          <p:cNvSpPr txBox="1">
            <a:spLocks noChangeArrowheads="1"/>
          </p:cNvSpPr>
          <p:nvPr/>
        </p:nvSpPr>
        <p:spPr bwMode="auto">
          <a:xfrm>
            <a:off x="6540500" y="2849563"/>
            <a:ext cx="1335088" cy="5842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b="1" i="1">
                <a:latin typeface="Times New Roman" panose="02020603050405020304" charset="0"/>
              </a:rPr>
              <a:t>W(2,4)</a:t>
            </a:r>
            <a:endParaRPr lang="en-US" altLang="zh-CN" b="1" i="1">
              <a:latin typeface="Times New Roman" panose="02020603050405020304" charset="0"/>
            </a:endParaRPr>
          </a:p>
        </p:txBody>
      </p:sp>
      <p:sp>
        <p:nvSpPr>
          <p:cNvPr id="50182" name="Text Box 13"/>
          <p:cNvSpPr txBox="1">
            <a:spLocks noChangeArrowheads="1"/>
          </p:cNvSpPr>
          <p:nvPr/>
        </p:nvSpPr>
        <p:spPr bwMode="auto">
          <a:xfrm>
            <a:off x="2884488" y="2060575"/>
            <a:ext cx="1335087" cy="5842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b="1" i="1">
                <a:latin typeface="Times New Roman" panose="02020603050405020304" charset="0"/>
              </a:rPr>
              <a:t>W(1,1)</a:t>
            </a:r>
            <a:endParaRPr lang="en-US" altLang="zh-CN" b="1" i="1">
              <a:latin typeface="Times New Roman" panose="02020603050405020304" charset="0"/>
            </a:endParaRPr>
          </a:p>
        </p:txBody>
      </p:sp>
      <p:sp>
        <p:nvSpPr>
          <p:cNvPr id="50183" name="Text Box 14"/>
          <p:cNvSpPr txBox="1">
            <a:spLocks noChangeArrowheads="1"/>
          </p:cNvSpPr>
          <p:nvPr/>
        </p:nvSpPr>
        <p:spPr bwMode="auto">
          <a:xfrm>
            <a:off x="6540500" y="3641725"/>
            <a:ext cx="1335088" cy="5842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b="1" i="1">
                <a:latin typeface="Times New Roman" panose="02020603050405020304" charset="0"/>
              </a:rPr>
              <a:t>W(3,4)</a:t>
            </a:r>
            <a:endParaRPr lang="en-US" altLang="zh-CN" b="1" i="1">
              <a:latin typeface="Times New Roman" panose="02020603050405020304" charset="0"/>
            </a:endParaRPr>
          </a:p>
        </p:txBody>
      </p:sp>
      <p:sp>
        <p:nvSpPr>
          <p:cNvPr id="50184" name="Text Box 15"/>
          <p:cNvSpPr txBox="1">
            <a:spLocks noChangeArrowheads="1"/>
          </p:cNvSpPr>
          <p:nvPr/>
        </p:nvSpPr>
        <p:spPr bwMode="auto">
          <a:xfrm>
            <a:off x="4106863" y="2060575"/>
            <a:ext cx="1336675" cy="5842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b="1" i="1">
                <a:latin typeface="Times New Roman" panose="02020603050405020304" charset="0"/>
              </a:rPr>
              <a:t>W(1,2)</a:t>
            </a:r>
            <a:endParaRPr lang="en-US" altLang="zh-CN" b="1" i="1">
              <a:latin typeface="Times New Roman" panose="02020603050405020304" charset="0"/>
            </a:endParaRPr>
          </a:p>
        </p:txBody>
      </p:sp>
      <p:sp>
        <p:nvSpPr>
          <p:cNvPr id="50185" name="Text Box 16"/>
          <p:cNvSpPr txBox="1">
            <a:spLocks noChangeArrowheads="1"/>
          </p:cNvSpPr>
          <p:nvPr/>
        </p:nvSpPr>
        <p:spPr bwMode="auto">
          <a:xfrm>
            <a:off x="6540500" y="4433888"/>
            <a:ext cx="1335088" cy="5842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b="1" i="1">
                <a:latin typeface="Times New Roman" panose="02020603050405020304" charset="0"/>
              </a:rPr>
              <a:t>W(4,4)</a:t>
            </a:r>
            <a:endParaRPr lang="en-US" altLang="zh-CN" b="1" i="1">
              <a:latin typeface="Times New Roman" panose="02020603050405020304" charset="0"/>
            </a:endParaRPr>
          </a:p>
        </p:txBody>
      </p:sp>
      <p:sp>
        <p:nvSpPr>
          <p:cNvPr id="50186" name="Text Box 17"/>
          <p:cNvSpPr txBox="1">
            <a:spLocks noChangeArrowheads="1"/>
          </p:cNvSpPr>
          <p:nvPr/>
        </p:nvSpPr>
        <p:spPr bwMode="auto">
          <a:xfrm>
            <a:off x="5324475" y="2060575"/>
            <a:ext cx="1335088" cy="5842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b="1" i="1">
                <a:latin typeface="Times New Roman" panose="02020603050405020304" charset="0"/>
              </a:rPr>
              <a:t>W(1,3)</a:t>
            </a:r>
            <a:endParaRPr lang="en-US" altLang="zh-CN" b="1" i="1">
              <a:latin typeface="Times New Roman" panose="02020603050405020304" charset="0"/>
            </a:endParaRPr>
          </a:p>
        </p:txBody>
      </p:sp>
      <p:sp>
        <p:nvSpPr>
          <p:cNvPr id="50187" name="Text Box 18"/>
          <p:cNvSpPr txBox="1">
            <a:spLocks noChangeArrowheads="1"/>
          </p:cNvSpPr>
          <p:nvPr/>
        </p:nvSpPr>
        <p:spPr bwMode="auto">
          <a:xfrm>
            <a:off x="6540500" y="5226050"/>
            <a:ext cx="1335088" cy="5842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b="1" i="1">
                <a:latin typeface="Times New Roman" panose="02020603050405020304" charset="0"/>
              </a:rPr>
              <a:t>W(5,4)</a:t>
            </a:r>
            <a:endParaRPr lang="en-US" altLang="zh-CN" b="1" i="1">
              <a:latin typeface="Times New Roman" panose="02020603050405020304" charset="0"/>
            </a:endParaRPr>
          </a:p>
        </p:txBody>
      </p:sp>
      <p:sp>
        <p:nvSpPr>
          <p:cNvPr id="50188" name="Text Box 19"/>
          <p:cNvSpPr txBox="1">
            <a:spLocks noChangeArrowheads="1"/>
          </p:cNvSpPr>
          <p:nvPr/>
        </p:nvSpPr>
        <p:spPr bwMode="auto">
          <a:xfrm>
            <a:off x="2892425" y="2852738"/>
            <a:ext cx="1335088" cy="5842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b="1" i="1">
                <a:latin typeface="Times New Roman" panose="02020603050405020304" charset="0"/>
              </a:rPr>
              <a:t>W(2,1)</a:t>
            </a:r>
            <a:endParaRPr lang="en-US" altLang="zh-CN" b="1" i="1">
              <a:latin typeface="Times New Roman" panose="02020603050405020304" charset="0"/>
            </a:endParaRPr>
          </a:p>
        </p:txBody>
      </p:sp>
      <p:sp>
        <p:nvSpPr>
          <p:cNvPr id="50189" name="Text Box 20"/>
          <p:cNvSpPr txBox="1">
            <a:spLocks noChangeArrowheads="1"/>
          </p:cNvSpPr>
          <p:nvPr/>
        </p:nvSpPr>
        <p:spPr bwMode="auto">
          <a:xfrm>
            <a:off x="4106863" y="2852738"/>
            <a:ext cx="1336675" cy="5842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b="1" i="1">
                <a:latin typeface="Times New Roman" panose="02020603050405020304" charset="0"/>
              </a:rPr>
              <a:t>W(2,2)</a:t>
            </a:r>
            <a:endParaRPr lang="en-US" altLang="zh-CN" b="1" i="1">
              <a:latin typeface="Times New Roman" panose="02020603050405020304" charset="0"/>
            </a:endParaRPr>
          </a:p>
        </p:txBody>
      </p:sp>
      <p:sp>
        <p:nvSpPr>
          <p:cNvPr id="50190" name="Text Box 21"/>
          <p:cNvSpPr txBox="1">
            <a:spLocks noChangeArrowheads="1"/>
          </p:cNvSpPr>
          <p:nvPr/>
        </p:nvSpPr>
        <p:spPr bwMode="auto">
          <a:xfrm>
            <a:off x="5324475" y="2852738"/>
            <a:ext cx="1335088" cy="5842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b="1" i="1">
                <a:latin typeface="Times New Roman" panose="02020603050405020304" charset="0"/>
              </a:rPr>
              <a:t>W(2,3)</a:t>
            </a:r>
            <a:endParaRPr lang="en-US" altLang="zh-CN" b="1" i="1">
              <a:latin typeface="Times New Roman" panose="02020603050405020304" charset="0"/>
            </a:endParaRPr>
          </a:p>
        </p:txBody>
      </p:sp>
      <p:sp>
        <p:nvSpPr>
          <p:cNvPr id="50191" name="Text Box 22"/>
          <p:cNvSpPr txBox="1">
            <a:spLocks noChangeArrowheads="1"/>
          </p:cNvSpPr>
          <p:nvPr/>
        </p:nvSpPr>
        <p:spPr bwMode="auto">
          <a:xfrm>
            <a:off x="5324475" y="3644900"/>
            <a:ext cx="1335088" cy="5842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b="1" i="1">
                <a:latin typeface="Times New Roman" panose="02020603050405020304" charset="0"/>
              </a:rPr>
              <a:t>W(3,3)</a:t>
            </a:r>
            <a:endParaRPr lang="en-US" altLang="zh-CN" b="1" i="1">
              <a:latin typeface="Times New Roman" panose="02020603050405020304" charset="0"/>
            </a:endParaRPr>
          </a:p>
        </p:txBody>
      </p:sp>
      <p:sp>
        <p:nvSpPr>
          <p:cNvPr id="50192" name="Text Box 23"/>
          <p:cNvSpPr txBox="1">
            <a:spLocks noChangeArrowheads="1"/>
          </p:cNvSpPr>
          <p:nvPr/>
        </p:nvSpPr>
        <p:spPr bwMode="auto">
          <a:xfrm>
            <a:off x="4106863" y="3644900"/>
            <a:ext cx="1336675" cy="5842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b="1" i="1">
                <a:latin typeface="Times New Roman" panose="02020603050405020304" charset="0"/>
              </a:rPr>
              <a:t>W(3,2)</a:t>
            </a:r>
            <a:endParaRPr lang="en-US" altLang="zh-CN" b="1" i="1">
              <a:latin typeface="Times New Roman" panose="02020603050405020304" charset="0"/>
            </a:endParaRPr>
          </a:p>
        </p:txBody>
      </p:sp>
      <p:sp>
        <p:nvSpPr>
          <p:cNvPr id="50193" name="Text Box 24"/>
          <p:cNvSpPr txBox="1">
            <a:spLocks noChangeArrowheads="1"/>
          </p:cNvSpPr>
          <p:nvPr/>
        </p:nvSpPr>
        <p:spPr bwMode="auto">
          <a:xfrm>
            <a:off x="5314950" y="4437063"/>
            <a:ext cx="1336675" cy="5842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b="1" i="1">
                <a:latin typeface="Times New Roman" panose="02020603050405020304" charset="0"/>
              </a:rPr>
              <a:t>W(4,3)</a:t>
            </a:r>
            <a:endParaRPr lang="en-US" altLang="zh-CN" b="1" i="1">
              <a:latin typeface="Times New Roman" panose="02020603050405020304" charset="0"/>
            </a:endParaRPr>
          </a:p>
        </p:txBody>
      </p:sp>
      <p:sp>
        <p:nvSpPr>
          <p:cNvPr id="744473" name="Text Box 25"/>
          <p:cNvSpPr txBox="1">
            <a:spLocks noChangeArrowheads="1"/>
          </p:cNvSpPr>
          <p:nvPr/>
        </p:nvSpPr>
        <p:spPr bwMode="auto">
          <a:xfrm>
            <a:off x="5915025" y="5157788"/>
            <a:ext cx="768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3200" b="1" i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q</a:t>
            </a:r>
            <a:r>
              <a:rPr lang="en-US" altLang="zh-CN" sz="3200" b="1" i="1" baseline="-250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4 </a:t>
            </a:r>
            <a:r>
              <a:rPr lang="en-US" altLang="zh-CN" b="1" i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=</a:t>
            </a:r>
            <a:endParaRPr lang="en-US" altLang="zh-CN" b="1" i="1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44474" name="Text Box 26"/>
          <p:cNvSpPr txBox="1">
            <a:spLocks noChangeArrowheads="1"/>
          </p:cNvSpPr>
          <p:nvPr/>
        </p:nvSpPr>
        <p:spPr bwMode="auto">
          <a:xfrm>
            <a:off x="4699000" y="4365625"/>
            <a:ext cx="768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3200" b="1" i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q</a:t>
            </a:r>
            <a:r>
              <a:rPr lang="en-US" altLang="zh-CN" sz="3200" b="1" i="1" baseline="-250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3 </a:t>
            </a:r>
            <a:r>
              <a:rPr lang="en-US" altLang="zh-CN" b="1" i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=</a:t>
            </a:r>
            <a:endParaRPr lang="en-US" altLang="zh-CN" b="1" i="1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44475" name="Text Box 27"/>
          <p:cNvSpPr txBox="1">
            <a:spLocks noChangeArrowheads="1"/>
          </p:cNvSpPr>
          <p:nvPr/>
        </p:nvSpPr>
        <p:spPr bwMode="auto">
          <a:xfrm>
            <a:off x="3482975" y="3641725"/>
            <a:ext cx="7667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3200" b="1" i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q</a:t>
            </a:r>
            <a:r>
              <a:rPr lang="en-US" altLang="zh-CN" sz="3200" b="1" i="1" baseline="-250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2 </a:t>
            </a:r>
            <a:r>
              <a:rPr lang="en-US" altLang="zh-CN" b="1" i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=</a:t>
            </a:r>
            <a:endParaRPr lang="en-US" altLang="zh-CN" b="1" i="1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44476" name="Text Box 28"/>
          <p:cNvSpPr txBox="1">
            <a:spLocks noChangeArrowheads="1"/>
          </p:cNvSpPr>
          <p:nvPr/>
        </p:nvSpPr>
        <p:spPr bwMode="auto">
          <a:xfrm>
            <a:off x="2330450" y="2781300"/>
            <a:ext cx="768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3200" b="1" i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q</a:t>
            </a:r>
            <a:r>
              <a:rPr lang="en-US" altLang="zh-CN" sz="3200" b="1" i="1" baseline="-250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1 </a:t>
            </a:r>
            <a:r>
              <a:rPr lang="en-US" altLang="zh-CN" b="1" i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=</a:t>
            </a:r>
            <a:endParaRPr lang="en-US" altLang="zh-CN" b="1" i="1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44477" name="Text Box 29"/>
          <p:cNvSpPr txBox="1">
            <a:spLocks noChangeArrowheads="1"/>
          </p:cNvSpPr>
          <p:nvPr/>
        </p:nvSpPr>
        <p:spPr bwMode="auto">
          <a:xfrm>
            <a:off x="1052513" y="1989138"/>
            <a:ext cx="768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3200" b="1" i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q</a:t>
            </a:r>
            <a:r>
              <a:rPr lang="en-US" altLang="zh-CN" sz="3200" b="1" i="1" baseline="-250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0 </a:t>
            </a:r>
            <a:r>
              <a:rPr lang="en-US" altLang="zh-CN" b="1" i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=</a:t>
            </a:r>
            <a:endParaRPr lang="en-US" altLang="zh-CN" b="1" i="1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44478" name="Line 30"/>
          <p:cNvSpPr>
            <a:spLocks noChangeShapeType="1"/>
          </p:cNvSpPr>
          <p:nvPr/>
        </p:nvSpPr>
        <p:spPr bwMode="auto">
          <a:xfrm>
            <a:off x="1820863" y="1844675"/>
            <a:ext cx="6207125" cy="4105275"/>
          </a:xfrm>
          <a:prstGeom prst="line">
            <a:avLst/>
          </a:prstGeom>
          <a:noFill/>
          <a:ln w="38100" cap="sq">
            <a:solidFill>
              <a:srgbClr val="FF0000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44479" name="Line 31"/>
          <p:cNvSpPr>
            <a:spLocks noChangeShapeType="1"/>
          </p:cNvSpPr>
          <p:nvPr/>
        </p:nvSpPr>
        <p:spPr bwMode="auto">
          <a:xfrm>
            <a:off x="2971800" y="1700213"/>
            <a:ext cx="5056188" cy="3457575"/>
          </a:xfrm>
          <a:prstGeom prst="line">
            <a:avLst/>
          </a:prstGeom>
          <a:noFill/>
          <a:ln w="38100" cap="sq">
            <a:solidFill>
              <a:srgbClr val="FF0000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44480" name="Line 32"/>
          <p:cNvSpPr>
            <a:spLocks noChangeShapeType="1"/>
          </p:cNvSpPr>
          <p:nvPr/>
        </p:nvSpPr>
        <p:spPr bwMode="auto">
          <a:xfrm>
            <a:off x="4059238" y="1557338"/>
            <a:ext cx="4033837" cy="2879725"/>
          </a:xfrm>
          <a:prstGeom prst="line">
            <a:avLst/>
          </a:prstGeom>
          <a:noFill/>
          <a:ln w="38100" cap="sq">
            <a:solidFill>
              <a:srgbClr val="FF0000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44481" name="Line 33"/>
          <p:cNvSpPr>
            <a:spLocks noChangeShapeType="1"/>
          </p:cNvSpPr>
          <p:nvPr/>
        </p:nvSpPr>
        <p:spPr bwMode="auto">
          <a:xfrm>
            <a:off x="5403850" y="1628775"/>
            <a:ext cx="2752725" cy="2016125"/>
          </a:xfrm>
          <a:prstGeom prst="line">
            <a:avLst/>
          </a:prstGeom>
          <a:noFill/>
          <a:ln w="38100" cap="sq">
            <a:solidFill>
              <a:srgbClr val="FF0000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44482" name="Line 34"/>
          <p:cNvSpPr>
            <a:spLocks noChangeShapeType="1"/>
          </p:cNvSpPr>
          <p:nvPr/>
        </p:nvSpPr>
        <p:spPr bwMode="auto">
          <a:xfrm>
            <a:off x="6556375" y="1628775"/>
            <a:ext cx="1536700" cy="1152525"/>
          </a:xfrm>
          <a:prstGeom prst="line">
            <a:avLst/>
          </a:prstGeom>
          <a:noFill/>
          <a:ln w="38100" cap="sq">
            <a:solidFill>
              <a:srgbClr val="FF0000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44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44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44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44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44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4478" grpId="0" animBg="1"/>
      <p:bldP spid="744479" grpId="0" animBg="1"/>
      <p:bldP spid="744480" grpId="0" animBg="1"/>
      <p:bldP spid="744481" grpId="0" animBg="1"/>
      <p:bldP spid="744482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500" name="Text Box 4"/>
          <p:cNvSpPr txBox="1">
            <a:spLocks noChangeArrowheads="1"/>
          </p:cNvSpPr>
          <p:nvPr/>
        </p:nvSpPr>
        <p:spPr bwMode="auto">
          <a:xfrm>
            <a:off x="2012950" y="333375"/>
            <a:ext cx="6272213" cy="61309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defRPr/>
            </a:pP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Optimal-BST(</a:t>
            </a:r>
            <a:r>
              <a:rPr lang="en-US" altLang="zh-CN" sz="32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p, q, n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)</a:t>
            </a:r>
            <a:endParaRPr lang="en-US" altLang="zh-CN" sz="3200" b="1" dirty="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  <a:p>
            <a:pPr algn="l">
              <a:defRPr/>
            </a:pP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 For  </a:t>
            </a:r>
            <a:r>
              <a:rPr lang="en-US" altLang="zh-CN" sz="2800" b="1" i="1" dirty="0" err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i</a:t>
            </a:r>
            <a:r>
              <a:rPr lang="en-US" altLang="zh-CN" sz="28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=1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  To  </a:t>
            </a:r>
            <a:r>
              <a:rPr lang="en-US" altLang="zh-CN" sz="28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n+1   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Do</a:t>
            </a:r>
            <a:endParaRPr lang="en-US" altLang="zh-CN" sz="2800" b="1" dirty="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  <a:p>
            <a:pPr algn="l">
              <a:defRPr/>
            </a:pPr>
            <a:r>
              <a:rPr lang="en-US" altLang="zh-CN" sz="28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      E(</a:t>
            </a:r>
            <a:r>
              <a:rPr lang="en-US" altLang="zh-CN" sz="2800" b="1" i="1" dirty="0" err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i</a:t>
            </a:r>
            <a:r>
              <a:rPr lang="en-US" altLang="zh-CN" sz="28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, i-1) = q</a:t>
            </a:r>
            <a:r>
              <a:rPr lang="en-US" altLang="zh-CN" sz="2800" b="1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i-1</a:t>
            </a:r>
            <a:r>
              <a:rPr lang="en-US" altLang="zh-CN" sz="28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;</a:t>
            </a:r>
            <a:endParaRPr lang="en-US" altLang="zh-CN" sz="2800" b="1" i="1" dirty="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  <a:p>
            <a:pPr algn="l">
              <a:defRPr/>
            </a:pPr>
            <a:r>
              <a:rPr lang="en-US" altLang="zh-CN" sz="28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      W(</a:t>
            </a:r>
            <a:r>
              <a:rPr lang="en-US" altLang="zh-CN" sz="2800" b="1" i="1" dirty="0" err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i</a:t>
            </a:r>
            <a:r>
              <a:rPr lang="en-US" altLang="zh-CN" sz="28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, i-1) = q</a:t>
            </a:r>
            <a:r>
              <a:rPr lang="en-US" altLang="zh-CN" sz="2800" b="1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i-1</a:t>
            </a:r>
            <a:r>
              <a:rPr lang="en-US" altLang="zh-CN" sz="28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;</a:t>
            </a:r>
            <a:endParaRPr lang="en-US" altLang="zh-CN" sz="2800" b="1" i="1" dirty="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  <a:p>
            <a:pPr algn="l">
              <a:defRPr/>
            </a:pP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 For  </a:t>
            </a:r>
            <a:r>
              <a:rPr lang="en-US" altLang="zh-CN" sz="28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l=1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  To  </a:t>
            </a:r>
            <a:r>
              <a:rPr lang="en-US" altLang="zh-CN" sz="28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n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   Do</a:t>
            </a:r>
            <a:endParaRPr lang="en-US" altLang="zh-CN" sz="2800" b="1" dirty="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  <a:p>
            <a:pPr algn="l">
              <a:defRPr/>
            </a:pP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      For   </a:t>
            </a:r>
            <a:r>
              <a:rPr lang="en-US" altLang="zh-CN" sz="2800" b="1" i="1" dirty="0" err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i</a:t>
            </a:r>
            <a:r>
              <a:rPr lang="en-US" altLang="zh-CN" sz="28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=1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   To   </a:t>
            </a:r>
            <a:r>
              <a:rPr lang="en-US" altLang="zh-CN" sz="28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n-l+1   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Do</a:t>
            </a:r>
            <a:endParaRPr lang="en-US" altLang="zh-CN" sz="2800" b="1" dirty="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  <a:p>
            <a:pPr algn="l">
              <a:defRPr/>
            </a:pP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            </a:t>
            </a:r>
            <a:r>
              <a:rPr lang="en-US" altLang="zh-CN" sz="28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j=i+l-1;</a:t>
            </a:r>
            <a:endParaRPr lang="en-US" altLang="zh-CN" sz="2800" b="1" i="1" dirty="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  <a:p>
            <a:pPr algn="l">
              <a:defRPr/>
            </a:pP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            </a:t>
            </a:r>
            <a:r>
              <a:rPr lang="en-US" altLang="zh-CN" sz="28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E(</a:t>
            </a:r>
            <a:r>
              <a:rPr lang="en-US" altLang="zh-CN" sz="2800" b="1" i="1" dirty="0" err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i</a:t>
            </a:r>
            <a:r>
              <a:rPr lang="en-US" altLang="zh-CN" sz="28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, j)=</a:t>
            </a:r>
            <a:r>
              <a:rPr lang="en-US" altLang="zh-CN" sz="28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;</a:t>
            </a:r>
            <a:endParaRPr lang="en-US" altLang="zh-CN" sz="2800" b="1" i="1" dirty="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l">
              <a:defRPr/>
            </a:pPr>
            <a:r>
              <a:rPr lang="en-US" altLang="zh-CN" sz="28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           W(</a:t>
            </a:r>
            <a:r>
              <a:rPr lang="en-US" altLang="zh-CN" sz="2800" b="1" i="1" dirty="0" err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i</a:t>
            </a:r>
            <a:r>
              <a:rPr lang="en-US" altLang="zh-CN" sz="28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, j)=W(</a:t>
            </a:r>
            <a:r>
              <a:rPr lang="en-US" altLang="zh-CN" sz="2800" b="1" i="1" dirty="0" err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i</a:t>
            </a:r>
            <a:r>
              <a:rPr lang="en-US" altLang="zh-CN" sz="28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, j-1)+</a:t>
            </a:r>
            <a:r>
              <a:rPr lang="en-US" altLang="zh-CN" sz="2800" b="1" i="1" dirty="0" err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p</a:t>
            </a:r>
            <a:r>
              <a:rPr lang="en-US" altLang="zh-CN" sz="2800" b="1" i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j</a:t>
            </a:r>
            <a:r>
              <a:rPr lang="en-US" altLang="zh-CN" sz="2800" b="1" i="1" dirty="0" err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+q</a:t>
            </a:r>
            <a:r>
              <a:rPr lang="en-US" altLang="zh-CN" sz="2800" b="1" i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j</a:t>
            </a:r>
            <a:r>
              <a:rPr lang="en-US" altLang="zh-CN" sz="28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;</a:t>
            </a:r>
            <a:endParaRPr lang="en-US" altLang="zh-CN" sz="2800" b="1" i="1" dirty="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l">
              <a:defRPr/>
            </a:pPr>
            <a:r>
              <a:rPr lang="en-US" altLang="zh-CN" sz="28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           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For</a:t>
            </a:r>
            <a:r>
              <a:rPr lang="en-US" altLang="zh-CN" sz="28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  r=</a:t>
            </a:r>
            <a:r>
              <a:rPr lang="en-US" altLang="zh-CN" sz="2800" b="1" i="1" dirty="0" err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i</a:t>
            </a:r>
            <a:r>
              <a:rPr lang="en-US" altLang="zh-CN" sz="28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  To  j   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Do</a:t>
            </a:r>
            <a:endParaRPr lang="en-US" altLang="zh-CN" sz="2800" b="1" dirty="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l">
              <a:defRPr/>
            </a:pPr>
            <a:r>
              <a:rPr lang="en-US" altLang="zh-CN" sz="28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                 t=E(</a:t>
            </a:r>
            <a:r>
              <a:rPr lang="en-US" altLang="zh-CN" sz="2800" b="1" i="1" dirty="0" err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i</a:t>
            </a:r>
            <a:r>
              <a:rPr lang="en-US" altLang="zh-CN" sz="28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, r-1)+E(r+1, j)+W(</a:t>
            </a:r>
            <a:r>
              <a:rPr lang="en-US" altLang="zh-CN" sz="2800" b="1" i="1" dirty="0" err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i</a:t>
            </a:r>
            <a:r>
              <a:rPr lang="en-US" altLang="zh-CN" sz="28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, j);</a:t>
            </a:r>
            <a:endParaRPr lang="en-US" altLang="zh-CN" sz="2800" b="1" i="1" dirty="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l">
              <a:defRPr/>
            </a:pPr>
            <a:r>
              <a:rPr lang="en-US" altLang="zh-CN" sz="28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                 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If    </a:t>
            </a:r>
            <a:r>
              <a:rPr lang="en-US" altLang="zh-CN" sz="28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t&lt;E(</a:t>
            </a:r>
            <a:r>
              <a:rPr lang="en-US" altLang="zh-CN" sz="2800" b="1" i="1" dirty="0" err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i</a:t>
            </a:r>
            <a:r>
              <a:rPr lang="en-US" altLang="zh-CN" sz="28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, j)</a:t>
            </a:r>
            <a:endParaRPr lang="en-US" altLang="zh-CN" sz="2800" b="1" i="1" dirty="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l">
              <a:defRPr/>
            </a:pPr>
            <a:r>
              <a:rPr lang="en-US" altLang="zh-CN" sz="28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                 Then  E(</a:t>
            </a:r>
            <a:r>
              <a:rPr lang="en-US" altLang="zh-CN" sz="2800" b="1" i="1" dirty="0" err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i</a:t>
            </a:r>
            <a:r>
              <a:rPr lang="en-US" altLang="zh-CN" sz="28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, j)=t;  Root(</a:t>
            </a:r>
            <a:r>
              <a:rPr lang="en-US" altLang="zh-CN" sz="2800" b="1" i="1" dirty="0" err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i</a:t>
            </a:r>
            <a:r>
              <a:rPr lang="en-US" altLang="zh-CN" sz="28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, j)=r;</a:t>
            </a:r>
            <a:endParaRPr lang="en-US" altLang="zh-CN" sz="2800" b="1" i="1" dirty="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l">
              <a:defRPr/>
            </a:pP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 Return</a:t>
            </a:r>
            <a:r>
              <a:rPr lang="en-US" altLang="zh-CN" sz="28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  E 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and </a:t>
            </a:r>
            <a:r>
              <a:rPr lang="en-US" altLang="zh-CN" sz="2800" b="1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 Root   </a:t>
            </a:r>
            <a:endParaRPr lang="en-US" altLang="zh-CN" sz="2800" b="1" i="1" dirty="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24" name="Rectangle 4"/>
          <p:cNvSpPr>
            <a:spLocks noChangeArrowheads="1"/>
          </p:cNvSpPr>
          <p:nvPr/>
        </p:nvSpPr>
        <p:spPr bwMode="auto">
          <a:xfrm>
            <a:off x="381000" y="1181100"/>
            <a:ext cx="8197145" cy="51847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533400" indent="-5334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914400" indent="-4572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95400" indent="-3810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defRPr/>
            </a:pPr>
            <a:r>
              <a:rPr kumimoji="1" lang="zh-CN" altLang="en-US" sz="3600" b="1" dirty="0">
                <a:latin typeface="+mn-ea"/>
                <a:ea typeface="+mn-ea"/>
              </a:rPr>
              <a:t>动态规划的特点</a:t>
            </a:r>
            <a:endParaRPr lang="zh-CN" altLang="en-US" sz="3600" b="1" dirty="0">
              <a:latin typeface="+mn-ea"/>
              <a:ea typeface="+mn-ea"/>
            </a:endParaRPr>
          </a:p>
          <a:p>
            <a:pPr lvl="1" algn="just">
              <a:defRPr/>
            </a:pPr>
            <a:r>
              <a:rPr lang="zh-CN" altLang="en-US" sz="3200" b="1" dirty="0">
                <a:solidFill>
                  <a:srgbClr val="0000CC"/>
                </a:solidFill>
                <a:latin typeface="+mn-ea"/>
                <a:ea typeface="+mn-ea"/>
              </a:rPr>
              <a:t>把原始问题划分成一系列子问题</a:t>
            </a:r>
            <a:endParaRPr lang="zh-CN" altLang="en-US" sz="3200" b="1" dirty="0">
              <a:solidFill>
                <a:srgbClr val="0000CC"/>
              </a:solidFill>
              <a:latin typeface="+mn-ea"/>
              <a:ea typeface="+mn-ea"/>
            </a:endParaRPr>
          </a:p>
          <a:p>
            <a:pPr lvl="1" algn="just">
              <a:defRPr/>
            </a:pPr>
            <a:r>
              <a:rPr lang="zh-CN" altLang="en-US" sz="3200" b="1" dirty="0">
                <a:solidFill>
                  <a:srgbClr val="0000CC"/>
                </a:solidFill>
                <a:latin typeface="+mn-ea"/>
                <a:ea typeface="+mn-ea"/>
              </a:rPr>
              <a:t>求解每个子问题仅一次，并将其结果保存在一个表中，以后用到时直接存取，不重复计算，节省计算时间</a:t>
            </a:r>
            <a:endParaRPr lang="zh-CN" altLang="en-US" sz="3200" b="1" dirty="0">
              <a:solidFill>
                <a:srgbClr val="0000CC"/>
              </a:solidFill>
              <a:latin typeface="+mn-ea"/>
              <a:ea typeface="+mn-ea"/>
            </a:endParaRPr>
          </a:p>
          <a:p>
            <a:pPr lvl="1" algn="just">
              <a:defRPr/>
            </a:pPr>
            <a:r>
              <a:rPr lang="zh-CN" altLang="en-US" sz="3200" b="1" dirty="0">
                <a:solidFill>
                  <a:srgbClr val="0000CC"/>
                </a:solidFill>
                <a:latin typeface="+mn-ea"/>
                <a:ea typeface="+mn-ea"/>
              </a:rPr>
              <a:t>自底向上地计算</a:t>
            </a:r>
            <a:endParaRPr lang="zh-CN" altLang="en-US" sz="3200" b="1" dirty="0">
              <a:solidFill>
                <a:srgbClr val="0000CC"/>
              </a:solidFill>
              <a:latin typeface="+mn-ea"/>
              <a:ea typeface="+mn-ea"/>
            </a:endParaRPr>
          </a:p>
          <a:p>
            <a:pPr algn="just">
              <a:defRPr/>
            </a:pPr>
            <a:r>
              <a:rPr lang="zh-CN" altLang="en-US" sz="3600" b="1" dirty="0">
                <a:solidFill>
                  <a:schemeClr val="tx2"/>
                </a:solidFill>
                <a:latin typeface="+mn-ea"/>
                <a:ea typeface="+mn-ea"/>
              </a:rPr>
              <a:t>适用范围</a:t>
            </a:r>
            <a:endParaRPr lang="zh-CN" altLang="en-US" sz="3600" b="1" dirty="0">
              <a:solidFill>
                <a:schemeClr val="tx2"/>
              </a:solidFill>
              <a:latin typeface="+mn-ea"/>
              <a:ea typeface="+mn-ea"/>
            </a:endParaRPr>
          </a:p>
          <a:p>
            <a:pPr lvl="2" algn="just">
              <a:defRPr/>
            </a:pPr>
            <a:r>
              <a:rPr lang="zh-CN" altLang="en-US" sz="3200" b="1" dirty="0">
                <a:solidFill>
                  <a:srgbClr val="0000CC"/>
                </a:solidFill>
                <a:latin typeface="+mn-ea"/>
                <a:ea typeface="+mn-ea"/>
              </a:rPr>
              <a:t>一类优化问题：可分为多个相关子问题，子问题的解被重复使用</a:t>
            </a:r>
            <a:endParaRPr lang="zh-CN" altLang="en-US" sz="2800" b="1" dirty="0">
              <a:solidFill>
                <a:srgbClr val="0000CC"/>
              </a:solidFill>
              <a:latin typeface="+mn-ea"/>
              <a:ea typeface="+mn-ea"/>
            </a:endParaRPr>
          </a:p>
        </p:txBody>
      </p:sp>
      <p:sp>
        <p:nvSpPr>
          <p:cNvPr id="696326" name="Text Box 6"/>
          <p:cNvSpPr txBox="1">
            <a:spLocks noChangeArrowheads="1"/>
          </p:cNvSpPr>
          <p:nvPr/>
        </p:nvSpPr>
        <p:spPr bwMode="auto">
          <a:xfrm>
            <a:off x="3429000" y="152400"/>
            <a:ext cx="1920523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4400" b="1" dirty="0">
                <a:solidFill>
                  <a:srgbClr val="1F497D">
                    <a:lumMod val="60000"/>
                    <a:lumOff val="40000"/>
                  </a:srgbClr>
                </a:solidFill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What?</a:t>
            </a:r>
            <a:r>
              <a:rPr kumimoji="1" lang="en-US" altLang="zh-CN" sz="4000" b="1" dirty="0"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endParaRPr kumimoji="1" lang="en-US" altLang="zh-CN" sz="4000" b="1" dirty="0">
              <a:solidFill>
                <a:srgbClr val="66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963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963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963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963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963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963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963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963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963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963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963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963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901" name="Text Box 5"/>
          <p:cNvSpPr txBox="1">
            <a:spLocks noChangeArrowheads="1"/>
          </p:cNvSpPr>
          <p:nvPr/>
        </p:nvSpPr>
        <p:spPr bwMode="auto">
          <a:xfrm>
            <a:off x="381000" y="260350"/>
            <a:ext cx="8310563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defRPr/>
            </a:pPr>
            <a:r>
              <a:rPr lang="zh-CN" altLang="en-US" sz="3600" b="1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附加例题：动态时间规整算法（</a:t>
            </a:r>
            <a:r>
              <a:rPr lang="en-US" altLang="zh-CN" sz="3600" b="1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Dynamic</a:t>
            </a:r>
            <a:r>
              <a:rPr lang="zh-CN" altLang="en-US" sz="3600" b="1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altLang="zh-CN" sz="3600" b="1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Time</a:t>
            </a:r>
            <a:r>
              <a:rPr lang="zh-CN" altLang="en-US" sz="3600" b="1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altLang="zh-CN" sz="3600" b="1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Warping</a:t>
            </a:r>
            <a:r>
              <a:rPr lang="zh-CN" altLang="en-US" sz="3600" b="1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altLang="zh-CN" sz="3600" b="1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(DTW)</a:t>
            </a:r>
            <a:r>
              <a:rPr lang="zh-CN" altLang="en-US" sz="3600" b="1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）</a:t>
            </a:r>
            <a:endParaRPr lang="zh-CN" altLang="en-US" sz="3600" b="1" dirty="0">
              <a:solidFill>
                <a:srgbClr val="0070C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20903" name="Text Box 7"/>
          <p:cNvSpPr txBox="1">
            <a:spLocks noChangeArrowheads="1"/>
          </p:cNvSpPr>
          <p:nvPr/>
        </p:nvSpPr>
        <p:spPr bwMode="auto">
          <a:xfrm>
            <a:off x="234676" y="1460679"/>
            <a:ext cx="4493132" cy="4831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kumimoji="1" lang="zh-CN" altLang="en-US" sz="2800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给定两段语音序列，如何识别两段语音的相似性？</a:t>
            </a:r>
            <a:r>
              <a:rPr kumimoji="1"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endParaRPr kumimoji="1" lang="en-US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defRPr/>
            </a:pPr>
            <a:endParaRPr kumimoji="1" lang="en-US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defRPr/>
            </a:pPr>
            <a:r>
              <a:rPr kumimoji="1"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我们用数字表示音调高低，例如某个单词发音的音调为</a:t>
            </a:r>
            <a:r>
              <a:rPr kumimoji="1"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1-3-2-4</a:t>
            </a:r>
            <a:r>
              <a:rPr kumimoji="1"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。现在有两个人说这个单词，一个人在前半部分拖长，其发音为</a:t>
            </a:r>
            <a:r>
              <a:rPr kumimoji="1"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1-1-3-3-2-4</a:t>
            </a:r>
            <a:r>
              <a:rPr kumimoji="1"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；另一个人在后半部分拖长，其发音为</a:t>
            </a:r>
            <a:r>
              <a:rPr kumimoji="1"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1-3-2-2-4-4</a:t>
            </a:r>
            <a:r>
              <a:rPr kumimoji="1"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kumimoji="1" lang="en-US" altLang="zh-CN" sz="2800" dirty="0">
              <a:latin typeface="宋体" panose="02010600030101010101" pitchFamily="2" charset="-122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524000"/>
            <a:ext cx="3429000" cy="4441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149" y="1600200"/>
            <a:ext cx="3092087" cy="3977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2980" y="1582330"/>
            <a:ext cx="3268836" cy="4220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228600" y="5802414"/>
            <a:ext cx="4038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距离之和 </a:t>
            </a:r>
            <a:r>
              <a:rPr lang="en-US" altLang="zh-CN" sz="1600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= |</a:t>
            </a:r>
            <a:r>
              <a:rPr lang="en-US" sz="1600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A(1)-B(1)| + |A(2)-B(2)| + |A(3)-B(3)| + |A(4)-B(4)| + |A(5)-B(5)| + |A(6)-B(6)| = |1-1| + |1-3| + |3-2| + |3-2| + |2-4| + |4-4| = 6</a:t>
            </a:r>
            <a:endParaRPr lang="en-US" sz="1600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419600" y="5789617"/>
            <a:ext cx="4572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1600" dirty="0">
                <a:latin typeface="Times New Roman" panose="02020603050405020304" charset="0"/>
                <a:cs typeface="Times New Roman" panose="02020603050405020304" charset="0"/>
              </a:rPr>
              <a:t>距离之和 </a:t>
            </a:r>
            <a:r>
              <a:rPr lang="en-US" altLang="zh-CN" sz="1600" dirty="0">
                <a:latin typeface="Times New Roman" panose="02020603050405020304" charset="0"/>
                <a:cs typeface="Times New Roman" panose="02020603050405020304" charset="0"/>
              </a:rPr>
              <a:t>= |</a:t>
            </a:r>
            <a:r>
              <a:rPr lang="en-US" sz="1600" dirty="0">
                <a:latin typeface="Times New Roman" panose="02020603050405020304" charset="0"/>
                <a:cs typeface="Times New Roman" panose="02020603050405020304" charset="0"/>
              </a:rPr>
              <a:t>A(1)-B(1)| + |A(2)-B(1)| + |A(3)-B(2)| + |A(4)-B(2)| + |A(5)-B(3)| + |A(5)-B(4)| + |A(6)-B(5)| + |A(6)-B(6)| = |1-1| + |1-1| + |3-3| + |3-3| + |2-2| + |2-2| + |4-4| + |4-4| = 0</a:t>
            </a:r>
            <a:endParaRPr lang="en-US" sz="16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381000" y="260350"/>
            <a:ext cx="8310563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defRPr/>
            </a:pPr>
            <a:r>
              <a:rPr lang="zh-CN" altLang="en-US" sz="3600" b="1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附加例题：动态时间规整算法（</a:t>
            </a:r>
            <a:r>
              <a:rPr lang="en-US" altLang="zh-CN" sz="3600" b="1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Dynamic</a:t>
            </a:r>
            <a:r>
              <a:rPr lang="zh-CN" altLang="en-US" sz="3600" b="1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altLang="zh-CN" sz="3600" b="1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Time</a:t>
            </a:r>
            <a:r>
              <a:rPr lang="zh-CN" altLang="en-US" sz="3600" b="1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altLang="zh-CN" sz="3600" b="1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Warping</a:t>
            </a:r>
            <a:r>
              <a:rPr lang="en-US" altLang="zh-CN" sz="3600" b="1" dirty="0">
                <a:solidFill>
                  <a:srgbClr val="0070C0"/>
                </a:solidFill>
              </a:rPr>
              <a:t> (DTW) </a:t>
            </a:r>
            <a:r>
              <a:rPr lang="zh-CN" altLang="en-US" sz="3600" b="1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）</a:t>
            </a:r>
            <a:endParaRPr lang="zh-CN" altLang="en-US" sz="3600" b="1" dirty="0">
              <a:solidFill>
                <a:srgbClr val="0070C0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4991100"/>
            <a:ext cx="3657600" cy="1863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0903" name="Text Box 7"/>
          <p:cNvSpPr txBox="1">
            <a:spLocks noChangeArrowheads="1"/>
          </p:cNvSpPr>
          <p:nvPr/>
        </p:nvSpPr>
        <p:spPr bwMode="auto">
          <a:xfrm>
            <a:off x="412750" y="1484313"/>
            <a:ext cx="8447088" cy="4030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buFontTx/>
              <a:buChar char="•"/>
              <a:defRPr/>
            </a:pP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问题定义</a:t>
            </a:r>
            <a:endParaRPr lang="en-US" altLang="zh-CN" sz="3600" b="1" dirty="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defRPr/>
            </a:pPr>
            <a:r>
              <a:rPr lang="zh-CN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给定两段时间序列，长度可能不等，找到一种最优的两个序列之间</a:t>
            </a:r>
            <a:r>
              <a:rPr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A=(A</a:t>
            </a:r>
            <a:r>
              <a:rPr lang="en-US" altLang="zh-CN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1</a:t>
            </a:r>
            <a:r>
              <a:rPr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,</a:t>
            </a:r>
            <a:r>
              <a:rPr lang="zh-CN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 </a:t>
            </a:r>
            <a:r>
              <a:rPr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…,</a:t>
            </a:r>
            <a:r>
              <a:rPr lang="zh-CN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 </a:t>
            </a:r>
            <a:r>
              <a:rPr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A</a:t>
            </a:r>
            <a:r>
              <a:rPr lang="en-US" altLang="zh-CN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n</a:t>
            </a:r>
            <a:r>
              <a:rPr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)</a:t>
            </a:r>
            <a:r>
              <a:rPr lang="zh-CN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和</a:t>
            </a:r>
            <a:r>
              <a:rPr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B=(B</a:t>
            </a:r>
            <a:r>
              <a:rPr lang="en-US" altLang="zh-CN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1</a:t>
            </a:r>
            <a:r>
              <a:rPr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,</a:t>
            </a:r>
            <a:r>
              <a:rPr lang="zh-CN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 </a:t>
            </a:r>
            <a:r>
              <a:rPr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…,</a:t>
            </a:r>
            <a:r>
              <a:rPr lang="zh-CN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 </a:t>
            </a:r>
            <a:r>
              <a:rPr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B</a:t>
            </a:r>
            <a:r>
              <a:rPr lang="en-US" altLang="zh-CN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m</a:t>
            </a:r>
            <a:r>
              <a:rPr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)</a:t>
            </a:r>
            <a:r>
              <a:rPr lang="zh-CN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点的对齐匹配方式，使得对齐后两段时间序列所有对应点的距离之和最小，表示为</a:t>
            </a:r>
            <a:r>
              <a:rPr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DTW</a:t>
            </a:r>
            <a:r>
              <a:rPr lang="zh-CN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 （</a:t>
            </a:r>
            <a:r>
              <a:rPr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A</a:t>
            </a:r>
            <a:r>
              <a:rPr lang="en-US" altLang="zh-CN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1,…,n</a:t>
            </a:r>
            <a:r>
              <a:rPr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,</a:t>
            </a:r>
            <a:r>
              <a:rPr lang="zh-CN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 </a:t>
            </a:r>
            <a:r>
              <a:rPr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B</a:t>
            </a:r>
            <a:r>
              <a:rPr lang="en-US" altLang="zh-CN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1,</a:t>
            </a:r>
            <a:r>
              <a:rPr lang="zh-CN" altLang="en-US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 </a:t>
            </a:r>
            <a:r>
              <a:rPr lang="en-US" altLang="zh-CN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…,</a:t>
            </a:r>
            <a:r>
              <a:rPr lang="zh-CN" altLang="en-US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 </a:t>
            </a:r>
            <a:r>
              <a:rPr lang="en-US" altLang="zh-CN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m</a:t>
            </a:r>
            <a:r>
              <a:rPr lang="zh-CN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）。</a:t>
            </a:r>
            <a:endParaRPr lang="en-US" altLang="zh-CN" sz="2000" dirty="0">
              <a:effectLst>
                <a:outerShdw blurRad="38100" dist="38100" dir="2700000" algn="tl">
                  <a:srgbClr val="C0C0C0"/>
                </a:outerShdw>
              </a:effectLst>
              <a:sym typeface="Symbol" panose="05050102010706020507" pitchFamily="18" charset="2"/>
            </a:endParaRPr>
          </a:p>
          <a:p>
            <a:pPr>
              <a:defRPr/>
            </a:pPr>
            <a:r>
              <a:rPr lang="zh-CN" alt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对齐时，可以一对多，即一个序列中的一个节点可以跟另一个序列中的多个连续点相对应（所谓的</a:t>
            </a:r>
            <a:r>
              <a:rPr lang="en-US" altLang="zh-CN" sz="2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time</a:t>
            </a:r>
            <a:r>
              <a:rPr lang="zh-CN" alt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warping</a:t>
            </a:r>
            <a:r>
              <a:rPr lang="zh-CN" alt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）。</a:t>
            </a:r>
            <a:endParaRPr lang="zh-CN" altLang="en-US" b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  <a:p>
            <a:pPr algn="l">
              <a:defRPr/>
            </a:pPr>
            <a:endParaRPr lang="en-US" altLang="zh-CN" sz="2000" dirty="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l">
              <a:defRPr/>
            </a:pPr>
            <a:r>
              <a:rPr lang="zh-CN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对齐时，需满足以下条件：</a:t>
            </a:r>
            <a:endParaRPr lang="en-US" altLang="zh-CN" sz="2000" dirty="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l">
              <a:defRPr/>
            </a:pPr>
            <a:r>
              <a:rPr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lang="zh-CN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）</a:t>
            </a:r>
            <a:r>
              <a:rPr lang="zh-CN" alt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边界以及连续性</a:t>
            </a:r>
            <a:r>
              <a:rPr lang="zh-CN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：在进行对齐时，两段序列都必须从起点开始，直到终点结束，每个节点都必须参与对齐。</a:t>
            </a:r>
            <a:endParaRPr lang="en-US" altLang="zh-CN" sz="2000" dirty="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l">
              <a:defRPr/>
            </a:pPr>
            <a:r>
              <a:rPr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lang="zh-CN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） </a:t>
            </a:r>
            <a:r>
              <a:rPr lang="zh-CN" alt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单调递增性</a:t>
            </a:r>
            <a:r>
              <a:rPr lang="zh-CN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：对齐虚线之间不能相交，即不能出现如下对齐：节点</a:t>
            </a:r>
            <a:r>
              <a:rPr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lang="en-US" altLang="zh-CN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i</a:t>
            </a:r>
            <a:r>
              <a:rPr lang="zh-CN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和</a:t>
            </a:r>
            <a:r>
              <a:rPr lang="en-US" altLang="zh-CN" sz="2000" dirty="0" err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B</a:t>
            </a:r>
            <a:r>
              <a:rPr lang="en-US" altLang="zh-CN" sz="2000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j</a:t>
            </a:r>
            <a:r>
              <a:rPr lang="zh-CN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对齐，</a:t>
            </a:r>
            <a:r>
              <a:rPr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lang="en-US" altLang="zh-CN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s</a:t>
            </a:r>
            <a:r>
              <a:rPr lang="zh-CN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和</a:t>
            </a:r>
            <a:r>
              <a:rPr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B</a:t>
            </a:r>
            <a:r>
              <a:rPr lang="en-US" altLang="zh-CN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k</a:t>
            </a:r>
            <a:r>
              <a:rPr lang="zh-CN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对齐，其中 </a:t>
            </a:r>
            <a:r>
              <a:rPr lang="en-US" altLang="zh-CN" sz="2000" dirty="0" err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i</a:t>
            </a:r>
            <a:r>
              <a:rPr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&gt;s,</a:t>
            </a:r>
            <a:r>
              <a:rPr lang="zh-CN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 而 </a:t>
            </a:r>
            <a:r>
              <a:rPr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j&lt;k</a:t>
            </a:r>
            <a:r>
              <a:rPr lang="zh-CN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。</a:t>
            </a:r>
            <a:endParaRPr lang="en-US" altLang="zh-CN" sz="2000" dirty="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381000" y="260350"/>
            <a:ext cx="8310563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defRPr/>
            </a:pPr>
            <a:r>
              <a:rPr lang="zh-CN" altLang="en-US" sz="3600" b="1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附加例题：动态时间规整算法（</a:t>
            </a:r>
            <a:r>
              <a:rPr lang="en-US" altLang="zh-CN" sz="3600" b="1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Dynamic</a:t>
            </a:r>
            <a:r>
              <a:rPr lang="zh-CN" altLang="en-US" sz="3600" b="1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altLang="zh-CN" sz="3600" b="1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Time</a:t>
            </a:r>
            <a:r>
              <a:rPr lang="zh-CN" altLang="en-US" sz="3600" b="1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altLang="zh-CN" sz="3600" b="1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Warping</a:t>
            </a:r>
            <a:r>
              <a:rPr lang="en-US" altLang="zh-CN" sz="3600" b="1" dirty="0">
                <a:solidFill>
                  <a:srgbClr val="0070C0"/>
                </a:solidFill>
              </a:rPr>
              <a:t> (DTW) </a:t>
            </a:r>
            <a:r>
              <a:rPr lang="zh-CN" altLang="en-US" sz="3600" b="1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）</a:t>
            </a:r>
            <a:endParaRPr lang="zh-CN" altLang="en-US" sz="3600" b="1" dirty="0">
              <a:solidFill>
                <a:srgbClr val="0070C0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903" name="Text Box 7"/>
          <p:cNvSpPr txBox="1">
            <a:spLocks noChangeArrowheads="1"/>
          </p:cNvSpPr>
          <p:nvPr/>
        </p:nvSpPr>
        <p:spPr bwMode="auto">
          <a:xfrm>
            <a:off x="412750" y="1484313"/>
            <a:ext cx="8447088" cy="372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buFontTx/>
              <a:buChar char="•"/>
              <a:defRPr/>
            </a:pP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优化子结构</a:t>
            </a:r>
            <a:endParaRPr lang="en-US" altLang="zh-CN" sz="3600" b="1" dirty="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defRPr/>
            </a:pPr>
            <a:r>
              <a:rPr lang="zh-CN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设</a:t>
            </a:r>
            <a:r>
              <a:rPr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D(</a:t>
            </a:r>
            <a:r>
              <a:rPr lang="en-US" altLang="zh-CN" sz="2000" dirty="0" err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i</a:t>
            </a:r>
            <a:r>
              <a:rPr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,</a:t>
            </a:r>
            <a:r>
              <a:rPr lang="zh-CN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j)</a:t>
            </a:r>
            <a:r>
              <a:rPr lang="zh-CN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 为序列</a:t>
            </a:r>
            <a:r>
              <a:rPr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lang="zh-CN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中前</a:t>
            </a:r>
            <a:r>
              <a:rPr lang="en-US" altLang="zh-CN" sz="2000" dirty="0" err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i</a:t>
            </a:r>
            <a:r>
              <a:rPr lang="zh-CN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个节点和</a:t>
            </a:r>
            <a:r>
              <a:rPr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B</a:t>
            </a:r>
            <a:r>
              <a:rPr lang="zh-CN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中前</a:t>
            </a:r>
            <a:r>
              <a:rPr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j</a:t>
            </a:r>
            <a:r>
              <a:rPr lang="zh-CN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个节点（</a:t>
            </a:r>
            <a:r>
              <a:rPr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DTW(A</a:t>
            </a:r>
            <a:r>
              <a:rPr lang="en-US" altLang="zh-CN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1,</a:t>
            </a:r>
            <a:r>
              <a:rPr lang="zh-CN" altLang="en-US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…,</a:t>
            </a:r>
            <a:r>
              <a:rPr lang="zh-CN" altLang="en-US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2000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i</a:t>
            </a:r>
            <a:r>
              <a:rPr lang="en-US" altLang="zh-CN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,</a:t>
            </a:r>
            <a:r>
              <a:rPr lang="zh-CN" altLang="en-US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B</a:t>
            </a:r>
            <a:r>
              <a:rPr lang="en-US" altLang="zh-CN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1,</a:t>
            </a:r>
            <a:r>
              <a:rPr lang="zh-CN" altLang="en-US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…,j</a:t>
            </a:r>
            <a:r>
              <a:rPr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  <a:r>
              <a:rPr lang="zh-CN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）通过最优对齐匹配方式</a:t>
            </a:r>
            <a:r>
              <a:rPr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Q={&lt;A</a:t>
            </a:r>
            <a:r>
              <a:rPr lang="en-US" altLang="zh-CN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,B</a:t>
            </a:r>
            <a:r>
              <a:rPr lang="en-US" altLang="zh-CN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&gt;,</a:t>
            </a:r>
            <a:r>
              <a:rPr lang="zh-CN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…,</a:t>
            </a:r>
            <a:r>
              <a:rPr lang="zh-CN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&lt;</a:t>
            </a:r>
            <a:r>
              <a:rPr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 A</a:t>
            </a:r>
            <a:r>
              <a:rPr lang="en-US" altLang="zh-CN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i </a:t>
            </a:r>
            <a:r>
              <a:rPr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, </a:t>
            </a:r>
            <a:r>
              <a:rPr lang="en-US" altLang="zh-CN" sz="2000" dirty="0" err="1"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B</a:t>
            </a:r>
            <a:r>
              <a:rPr lang="en-US" altLang="zh-CN" sz="2000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j</a:t>
            </a:r>
            <a:r>
              <a:rPr lang="en-US" altLang="zh-CN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 </a:t>
            </a:r>
            <a:r>
              <a:rPr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&gt;}</a:t>
            </a:r>
            <a:r>
              <a:rPr lang="zh-CN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得到的对应点最小距离和，显然</a:t>
            </a:r>
            <a:r>
              <a:rPr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lang="en-US" altLang="zh-CN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i</a:t>
            </a:r>
            <a:r>
              <a:rPr lang="zh-CN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和</a:t>
            </a:r>
            <a:r>
              <a:rPr lang="en-US" altLang="zh-CN" sz="2000" dirty="0" err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B</a:t>
            </a:r>
            <a:r>
              <a:rPr lang="en-US" altLang="zh-CN" sz="2000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j</a:t>
            </a:r>
            <a:r>
              <a:rPr lang="zh-CN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对齐，那么</a:t>
            </a:r>
            <a:r>
              <a:rPr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Q</a:t>
            </a:r>
            <a:r>
              <a:rPr lang="zh-CN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中前一步的对齐步骤只可能有以下三种情况：</a:t>
            </a:r>
            <a:endParaRPr lang="en-US" altLang="zh-CN" sz="2000" dirty="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defRPr/>
            </a:pPr>
            <a:r>
              <a:rPr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lang="zh-CN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）</a:t>
            </a:r>
            <a:r>
              <a:rPr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lang="zh-CN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中节点</a:t>
            </a:r>
            <a:r>
              <a:rPr lang="en-US" altLang="zh-CN" sz="2000" dirty="0" err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i</a:t>
            </a:r>
            <a:r>
              <a:rPr lang="zh-CN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和</a:t>
            </a:r>
            <a:r>
              <a:rPr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B</a:t>
            </a:r>
            <a:r>
              <a:rPr lang="zh-CN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中节点</a:t>
            </a:r>
            <a:r>
              <a:rPr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j-1</a:t>
            </a:r>
            <a:r>
              <a:rPr lang="zh-CN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对齐，那么</a:t>
            </a:r>
            <a:r>
              <a:rPr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Q-</a:t>
            </a:r>
            <a:r>
              <a:rPr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&lt; A</a:t>
            </a:r>
            <a:r>
              <a:rPr lang="en-US" altLang="zh-CN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i </a:t>
            </a:r>
            <a:r>
              <a:rPr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, </a:t>
            </a:r>
            <a:r>
              <a:rPr lang="en-US" altLang="zh-CN" sz="2000" dirty="0" err="1"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B</a:t>
            </a:r>
            <a:r>
              <a:rPr lang="en-US" altLang="zh-CN" sz="2000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j</a:t>
            </a:r>
            <a:r>
              <a:rPr lang="en-US" altLang="zh-CN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 </a:t>
            </a:r>
            <a:r>
              <a:rPr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&gt;</a:t>
            </a:r>
            <a:r>
              <a:rPr lang="zh-CN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是</a:t>
            </a:r>
            <a:r>
              <a:rPr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DTW(A</a:t>
            </a:r>
            <a:r>
              <a:rPr lang="en-US" altLang="zh-CN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1,</a:t>
            </a:r>
            <a:r>
              <a:rPr lang="zh-CN" altLang="en-US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 </a:t>
            </a:r>
            <a:r>
              <a:rPr lang="en-US" altLang="zh-CN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…,</a:t>
            </a:r>
            <a:r>
              <a:rPr lang="zh-CN" altLang="en-US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 </a:t>
            </a:r>
            <a:r>
              <a:rPr lang="en-US" altLang="zh-CN" sz="2000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i</a:t>
            </a:r>
            <a:r>
              <a:rPr lang="en-US" altLang="zh-CN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,</a:t>
            </a:r>
            <a:r>
              <a:rPr lang="zh-CN" altLang="en-US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 </a:t>
            </a:r>
            <a:r>
              <a:rPr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B</a:t>
            </a:r>
            <a:r>
              <a:rPr lang="en-US" altLang="zh-CN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1,</a:t>
            </a:r>
            <a:r>
              <a:rPr lang="zh-CN" altLang="en-US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 </a:t>
            </a:r>
            <a:r>
              <a:rPr lang="en-US" altLang="zh-CN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…,j-1</a:t>
            </a:r>
            <a:r>
              <a:rPr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)</a:t>
            </a:r>
            <a:r>
              <a:rPr lang="zh-CN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的最优对齐匹配方式。</a:t>
            </a:r>
            <a:endParaRPr lang="en-US" altLang="zh-CN" sz="2000" dirty="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defRPr/>
            </a:pPr>
            <a:r>
              <a:rPr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lang="zh-CN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）</a:t>
            </a:r>
            <a:r>
              <a:rPr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A</a:t>
            </a:r>
            <a:r>
              <a:rPr lang="zh-CN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中节点</a:t>
            </a:r>
            <a:r>
              <a:rPr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i-1</a:t>
            </a:r>
            <a:r>
              <a:rPr lang="zh-CN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和</a:t>
            </a:r>
            <a:r>
              <a:rPr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B</a:t>
            </a:r>
            <a:r>
              <a:rPr lang="zh-CN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中节点</a:t>
            </a:r>
            <a:r>
              <a:rPr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j</a:t>
            </a:r>
            <a:r>
              <a:rPr lang="zh-CN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对齐，那么</a:t>
            </a:r>
            <a:r>
              <a:rPr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Q-&lt; A</a:t>
            </a:r>
            <a:r>
              <a:rPr lang="en-US" altLang="zh-CN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i </a:t>
            </a:r>
            <a:r>
              <a:rPr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, </a:t>
            </a:r>
            <a:r>
              <a:rPr lang="en-US" altLang="zh-CN" sz="2000" dirty="0" err="1"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B</a:t>
            </a:r>
            <a:r>
              <a:rPr lang="en-US" altLang="zh-CN" sz="2000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j</a:t>
            </a:r>
            <a:r>
              <a:rPr lang="en-US" altLang="zh-CN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 </a:t>
            </a:r>
            <a:r>
              <a:rPr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&gt;</a:t>
            </a:r>
            <a:r>
              <a:rPr lang="zh-CN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是</a:t>
            </a:r>
            <a:r>
              <a:rPr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DTW(A</a:t>
            </a:r>
            <a:r>
              <a:rPr lang="en-US" altLang="zh-CN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1,</a:t>
            </a:r>
            <a:r>
              <a:rPr lang="zh-CN" altLang="en-US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 </a:t>
            </a:r>
            <a:r>
              <a:rPr lang="en-US" altLang="zh-CN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…,</a:t>
            </a:r>
            <a:r>
              <a:rPr lang="zh-CN" altLang="en-US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 </a:t>
            </a:r>
            <a:r>
              <a:rPr lang="en-US" altLang="zh-CN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i-1,</a:t>
            </a:r>
            <a:r>
              <a:rPr lang="zh-CN" altLang="en-US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 </a:t>
            </a:r>
            <a:r>
              <a:rPr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B</a:t>
            </a:r>
            <a:r>
              <a:rPr lang="en-US" altLang="zh-CN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1,</a:t>
            </a:r>
            <a:r>
              <a:rPr lang="zh-CN" altLang="en-US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 </a:t>
            </a:r>
            <a:r>
              <a:rPr lang="en-US" altLang="zh-CN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…,j</a:t>
            </a:r>
            <a:r>
              <a:rPr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)</a:t>
            </a:r>
            <a:r>
              <a:rPr lang="zh-CN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的最优对齐匹配方式。</a:t>
            </a:r>
            <a:endParaRPr lang="en-US" altLang="zh-CN" sz="2000" dirty="0">
              <a:effectLst>
                <a:outerShdw blurRad="38100" dist="38100" dir="2700000" algn="tl">
                  <a:srgbClr val="C0C0C0"/>
                </a:outerShdw>
              </a:effectLst>
              <a:sym typeface="Symbol" panose="05050102010706020507" pitchFamily="18" charset="2"/>
            </a:endParaRPr>
          </a:p>
          <a:p>
            <a:pPr>
              <a:defRPr/>
            </a:pPr>
            <a:r>
              <a:rPr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3</a:t>
            </a:r>
            <a:r>
              <a:rPr lang="zh-CN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）</a:t>
            </a:r>
            <a:r>
              <a:rPr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A</a:t>
            </a:r>
            <a:r>
              <a:rPr lang="zh-CN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中节点</a:t>
            </a:r>
            <a:r>
              <a:rPr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i-1</a:t>
            </a:r>
            <a:r>
              <a:rPr lang="zh-CN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和</a:t>
            </a:r>
            <a:r>
              <a:rPr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B</a:t>
            </a:r>
            <a:r>
              <a:rPr lang="zh-CN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中节点</a:t>
            </a:r>
            <a:r>
              <a:rPr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j-1</a:t>
            </a:r>
            <a:r>
              <a:rPr lang="zh-CN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对齐，那么</a:t>
            </a:r>
            <a:r>
              <a:rPr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Q-&lt; A</a:t>
            </a:r>
            <a:r>
              <a:rPr lang="en-US" altLang="zh-CN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i </a:t>
            </a:r>
            <a:r>
              <a:rPr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, </a:t>
            </a:r>
            <a:r>
              <a:rPr lang="en-US" altLang="zh-CN" sz="2000" dirty="0" err="1"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B</a:t>
            </a:r>
            <a:r>
              <a:rPr lang="en-US" altLang="zh-CN" sz="2000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j</a:t>
            </a:r>
            <a:r>
              <a:rPr lang="en-US" altLang="zh-CN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 </a:t>
            </a:r>
            <a:r>
              <a:rPr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&gt;</a:t>
            </a:r>
            <a:r>
              <a:rPr lang="zh-CN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是</a:t>
            </a:r>
            <a:r>
              <a:rPr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DTW(A</a:t>
            </a:r>
            <a:r>
              <a:rPr lang="en-US" altLang="zh-CN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1,</a:t>
            </a:r>
            <a:r>
              <a:rPr lang="zh-CN" altLang="en-US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 </a:t>
            </a:r>
            <a:r>
              <a:rPr lang="en-US" altLang="zh-CN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…,</a:t>
            </a:r>
            <a:r>
              <a:rPr lang="zh-CN" altLang="en-US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 </a:t>
            </a:r>
            <a:r>
              <a:rPr lang="en-US" altLang="zh-CN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i-1,</a:t>
            </a:r>
            <a:r>
              <a:rPr lang="zh-CN" altLang="en-US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 </a:t>
            </a:r>
            <a:r>
              <a:rPr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B</a:t>
            </a:r>
            <a:r>
              <a:rPr lang="en-US" altLang="zh-CN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1,</a:t>
            </a:r>
            <a:r>
              <a:rPr lang="zh-CN" altLang="en-US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 </a:t>
            </a:r>
            <a:r>
              <a:rPr lang="en-US" altLang="zh-CN" sz="2000" baseline="-25000" dirty="0"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…,j-1</a:t>
            </a:r>
            <a:r>
              <a:rPr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)</a:t>
            </a:r>
            <a:r>
              <a:rPr lang="zh-CN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的最优对齐匹配方式。</a:t>
            </a:r>
            <a:endParaRPr lang="en-US" altLang="zh-CN" sz="2000" dirty="0">
              <a:effectLst>
                <a:outerShdw blurRad="38100" dist="38100" dir="2700000" algn="tl">
                  <a:srgbClr val="C0C0C0"/>
                </a:outerShdw>
              </a:effectLst>
              <a:sym typeface="Symbol" panose="05050102010706020507" pitchFamily="18" charset="2"/>
            </a:endParaRPr>
          </a:p>
          <a:p>
            <a:pPr algn="l">
              <a:defRPr/>
            </a:pPr>
            <a:endParaRPr lang="en-US" altLang="zh-CN" sz="2000" dirty="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381000" y="260350"/>
            <a:ext cx="8310563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defRPr/>
            </a:pPr>
            <a:r>
              <a:rPr lang="zh-CN" altLang="en-US" sz="3600" b="1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附加例题：动态时间规整算法（</a:t>
            </a:r>
            <a:r>
              <a:rPr lang="en-US" altLang="zh-CN" sz="3600" b="1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Dynamic</a:t>
            </a:r>
            <a:r>
              <a:rPr lang="zh-CN" altLang="en-US" sz="3600" b="1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altLang="zh-CN" sz="3600" b="1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Time</a:t>
            </a:r>
            <a:r>
              <a:rPr lang="zh-CN" altLang="en-US" sz="3600" b="1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altLang="zh-CN" sz="3600" b="1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Warping</a:t>
            </a:r>
            <a:r>
              <a:rPr lang="en-US" altLang="zh-CN" sz="3600" b="1" dirty="0">
                <a:solidFill>
                  <a:srgbClr val="0070C0"/>
                </a:solidFill>
              </a:rPr>
              <a:t> (DTW) </a:t>
            </a:r>
            <a:r>
              <a:rPr lang="zh-CN" altLang="en-US" sz="3600" b="1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）</a:t>
            </a:r>
            <a:endParaRPr lang="zh-CN" altLang="en-US" sz="3600" b="1" dirty="0">
              <a:solidFill>
                <a:srgbClr val="0070C0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4648200"/>
            <a:ext cx="4191000" cy="2135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903" name="Text Box 7"/>
          <p:cNvSpPr txBox="1">
            <a:spLocks noChangeArrowheads="1"/>
          </p:cNvSpPr>
          <p:nvPr/>
        </p:nvSpPr>
        <p:spPr bwMode="auto">
          <a:xfrm>
            <a:off x="412750" y="1600200"/>
            <a:ext cx="8447088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buFontTx/>
              <a:buChar char="•"/>
              <a:defRPr/>
            </a:pP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重叠子问题</a:t>
            </a:r>
            <a:endParaRPr lang="en-US" altLang="zh-CN" sz="3600" b="1" dirty="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l">
              <a:defRPr/>
            </a:pPr>
            <a:endParaRPr lang="en-US" altLang="zh-CN" sz="2000" dirty="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381000" y="260350"/>
            <a:ext cx="8310563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defRPr/>
            </a:pPr>
            <a:r>
              <a:rPr lang="zh-CN" altLang="en-US" sz="3600" b="1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附加例题：动态时间规整算法（</a:t>
            </a:r>
            <a:r>
              <a:rPr lang="en-US" altLang="zh-CN" sz="3600" b="1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Dynamic</a:t>
            </a:r>
            <a:r>
              <a:rPr lang="zh-CN" altLang="en-US" sz="3600" b="1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altLang="zh-CN" sz="3600" b="1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Time</a:t>
            </a:r>
            <a:r>
              <a:rPr lang="zh-CN" altLang="en-US" sz="3600" b="1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altLang="zh-CN" sz="3600" b="1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Warping</a:t>
            </a:r>
            <a:r>
              <a:rPr lang="en-US" altLang="zh-CN" sz="3600" b="1" dirty="0">
                <a:solidFill>
                  <a:srgbClr val="0070C0"/>
                </a:solidFill>
              </a:rPr>
              <a:t> (DTW) </a:t>
            </a:r>
            <a:r>
              <a:rPr lang="zh-CN" altLang="en-US" sz="3600" b="1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）</a:t>
            </a:r>
            <a:endParaRPr lang="zh-CN" altLang="en-US" sz="3600" b="1" dirty="0">
              <a:solidFill>
                <a:srgbClr val="0070C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ext Box 21"/>
          <p:cNvSpPr txBox="1">
            <a:spLocks noChangeArrowheads="1"/>
          </p:cNvSpPr>
          <p:nvPr/>
        </p:nvSpPr>
        <p:spPr bwMode="auto">
          <a:xfrm>
            <a:off x="3124200" y="2514600"/>
            <a:ext cx="24096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000" b="1" i="1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DTW</a:t>
            </a:r>
            <a:r>
              <a:rPr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 </a:t>
            </a:r>
            <a:r>
              <a:rPr lang="en-US" altLang="zh-CN" sz="2000" b="1" i="1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(A</a:t>
            </a:r>
            <a:r>
              <a:rPr lang="en-US" altLang="zh-CN" sz="2000" b="1" i="1" baseline="-25000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1,</a:t>
            </a:r>
            <a:r>
              <a:rPr lang="zh-CN" altLang="en-US" sz="2000" b="1" i="1" baseline="-25000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 </a:t>
            </a:r>
            <a:r>
              <a:rPr lang="en-US" altLang="zh-CN" sz="2000" b="1" i="1" baseline="-25000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…,</a:t>
            </a:r>
            <a:r>
              <a:rPr lang="zh-CN" altLang="en-US" sz="2000" b="1" i="1" baseline="-25000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 </a:t>
            </a:r>
            <a:r>
              <a:rPr lang="en-US" altLang="zh-CN" sz="2000" b="1" i="1" baseline="-25000" dirty="0" err="1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i</a:t>
            </a:r>
            <a:r>
              <a:rPr lang="zh-CN" altLang="en-US" sz="2000" b="1" i="1" baseline="-25000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 </a:t>
            </a:r>
            <a:r>
              <a:rPr lang="en-US" altLang="zh-CN" sz="2000" b="1" i="1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,</a:t>
            </a:r>
            <a:r>
              <a:rPr lang="zh-CN" altLang="en-US" sz="2000" b="1" i="1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 </a:t>
            </a:r>
            <a:r>
              <a:rPr lang="en-US" altLang="zh-CN" sz="2000" b="1" i="1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B</a:t>
            </a:r>
            <a:r>
              <a:rPr lang="en-US" altLang="zh-CN" sz="2000" b="1" i="1" baseline="-25000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1,</a:t>
            </a:r>
            <a:r>
              <a:rPr lang="zh-CN" altLang="en-US" sz="2000" b="1" i="1" baseline="-25000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 </a:t>
            </a:r>
            <a:r>
              <a:rPr lang="en-US" altLang="zh-CN" sz="2000" b="1" i="1" baseline="-25000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…,j</a:t>
            </a:r>
            <a:r>
              <a:rPr lang="en-US" altLang="zh-CN" sz="2000" b="1" i="1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)</a:t>
            </a:r>
            <a:endParaRPr lang="en-US" altLang="zh-CN" sz="2000" b="1" i="1" dirty="0">
              <a:solidFill>
                <a:srgbClr val="0000CC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Text Box 22"/>
          <p:cNvSpPr txBox="1">
            <a:spLocks noChangeArrowheads="1"/>
          </p:cNvSpPr>
          <p:nvPr/>
        </p:nvSpPr>
        <p:spPr bwMode="auto">
          <a:xfrm>
            <a:off x="2" y="3611999"/>
            <a:ext cx="316935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000" b="1" i="1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DTW</a:t>
            </a:r>
            <a:r>
              <a:rPr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 </a:t>
            </a:r>
            <a:r>
              <a:rPr lang="en-US" altLang="zh-CN" sz="2000" b="1" i="1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(A</a:t>
            </a:r>
            <a:r>
              <a:rPr lang="en-US" altLang="zh-CN" sz="2000" b="1" i="1" baseline="-25000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1,</a:t>
            </a:r>
            <a:r>
              <a:rPr lang="zh-CN" altLang="en-US" sz="2000" b="1" i="1" baseline="-25000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 </a:t>
            </a:r>
            <a:r>
              <a:rPr lang="en-US" altLang="zh-CN" sz="2000" b="1" i="1" baseline="-25000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…,</a:t>
            </a:r>
            <a:r>
              <a:rPr lang="zh-CN" altLang="en-US" sz="2000" b="1" i="1" baseline="-25000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 </a:t>
            </a:r>
            <a:r>
              <a:rPr lang="en-US" altLang="zh-CN" sz="2000" b="1" i="1" baseline="-25000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i-1</a:t>
            </a:r>
            <a:r>
              <a:rPr lang="zh-CN" altLang="en-US" sz="2000" b="1" i="1" baseline="-25000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 </a:t>
            </a:r>
            <a:r>
              <a:rPr lang="en-US" altLang="zh-CN" sz="2000" b="1" i="1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,</a:t>
            </a:r>
            <a:r>
              <a:rPr lang="zh-CN" altLang="en-US" sz="2000" b="1" i="1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 </a:t>
            </a:r>
            <a:r>
              <a:rPr lang="en-US" altLang="zh-CN" sz="2000" b="1" i="1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B</a:t>
            </a:r>
            <a:r>
              <a:rPr lang="en-US" altLang="zh-CN" sz="2000" b="1" i="1" baseline="-25000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1,</a:t>
            </a:r>
            <a:r>
              <a:rPr lang="zh-CN" altLang="en-US" sz="2000" b="1" i="1" baseline="-25000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 </a:t>
            </a:r>
            <a:r>
              <a:rPr lang="en-US" altLang="zh-CN" sz="2000" b="1" i="1" baseline="-25000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…,j-1</a:t>
            </a:r>
            <a:r>
              <a:rPr lang="en-US" altLang="zh-CN" sz="2000" b="1" i="1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)</a:t>
            </a:r>
            <a:endParaRPr lang="en-US" altLang="zh-CN" sz="2000" b="1" i="1" dirty="0">
              <a:solidFill>
                <a:srgbClr val="0000CC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Text Box 23"/>
          <p:cNvSpPr txBox="1">
            <a:spLocks noChangeArrowheads="1"/>
          </p:cNvSpPr>
          <p:nvPr/>
        </p:nvSpPr>
        <p:spPr bwMode="auto">
          <a:xfrm>
            <a:off x="3048000" y="3590350"/>
            <a:ext cx="332034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000" b="1" i="1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DTW</a:t>
            </a:r>
            <a:r>
              <a:rPr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 </a:t>
            </a:r>
            <a:r>
              <a:rPr lang="en-US" altLang="zh-CN" sz="2000" b="1" i="1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(A</a:t>
            </a:r>
            <a:r>
              <a:rPr lang="en-US" altLang="zh-CN" sz="2000" b="1" i="1" baseline="-25000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1,</a:t>
            </a:r>
            <a:r>
              <a:rPr lang="zh-CN" altLang="en-US" sz="2000" b="1" i="1" baseline="-25000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 </a:t>
            </a:r>
            <a:r>
              <a:rPr lang="en-US" altLang="zh-CN" sz="2000" b="1" i="1" baseline="-25000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…,</a:t>
            </a:r>
            <a:r>
              <a:rPr lang="zh-CN" altLang="en-US" sz="2000" b="1" i="1" baseline="-25000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 </a:t>
            </a:r>
            <a:r>
              <a:rPr lang="en-US" altLang="zh-CN" sz="2000" b="1" i="1" baseline="-25000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i-1</a:t>
            </a:r>
            <a:r>
              <a:rPr lang="zh-CN" altLang="en-US" sz="2000" b="1" i="1" baseline="-25000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 </a:t>
            </a:r>
            <a:r>
              <a:rPr lang="en-US" altLang="zh-CN" sz="2000" b="1" i="1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,</a:t>
            </a:r>
            <a:r>
              <a:rPr lang="zh-CN" altLang="en-US" sz="2000" b="1" i="1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 </a:t>
            </a:r>
            <a:r>
              <a:rPr lang="en-US" altLang="zh-CN" sz="2000" b="1" i="1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B</a:t>
            </a:r>
            <a:r>
              <a:rPr lang="en-US" altLang="zh-CN" sz="2000" b="1" i="1" baseline="-25000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1,</a:t>
            </a:r>
            <a:r>
              <a:rPr lang="zh-CN" altLang="en-US" sz="2000" b="1" i="1" baseline="-25000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 </a:t>
            </a:r>
            <a:r>
              <a:rPr lang="en-US" altLang="zh-CN" sz="2000" b="1" i="1" baseline="-25000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…,j</a:t>
            </a:r>
            <a:r>
              <a:rPr lang="en-US" altLang="zh-CN" sz="2000" b="1" i="1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)</a:t>
            </a:r>
            <a:endParaRPr lang="en-US" altLang="zh-CN" sz="2000" b="1" i="1" dirty="0">
              <a:solidFill>
                <a:srgbClr val="0000CC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9" name="Text Box 24"/>
          <p:cNvSpPr txBox="1">
            <a:spLocks noChangeArrowheads="1"/>
          </p:cNvSpPr>
          <p:nvPr/>
        </p:nvSpPr>
        <p:spPr bwMode="auto">
          <a:xfrm>
            <a:off x="5486401" y="3638490"/>
            <a:ext cx="252375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000" b="1" i="1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DTW</a:t>
            </a:r>
            <a:r>
              <a:rPr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 </a:t>
            </a:r>
            <a:r>
              <a:rPr lang="en-US" altLang="zh-CN" sz="2000" b="1" i="1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(A</a:t>
            </a:r>
            <a:r>
              <a:rPr lang="en-US" altLang="zh-CN" sz="2000" b="1" i="1" baseline="-25000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1,</a:t>
            </a:r>
            <a:r>
              <a:rPr lang="zh-CN" altLang="en-US" sz="2000" b="1" i="1" baseline="-25000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 </a:t>
            </a:r>
            <a:r>
              <a:rPr lang="en-US" altLang="zh-CN" sz="2000" b="1" i="1" baseline="-25000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…,</a:t>
            </a:r>
            <a:r>
              <a:rPr lang="zh-CN" altLang="en-US" sz="2000" b="1" i="1" baseline="-25000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 </a:t>
            </a:r>
            <a:r>
              <a:rPr lang="en-US" altLang="zh-CN" sz="2000" b="1" i="1" baseline="-25000" dirty="0" err="1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i</a:t>
            </a:r>
            <a:r>
              <a:rPr lang="zh-CN" altLang="en-US" sz="2000" b="1" i="1" baseline="-25000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 </a:t>
            </a:r>
            <a:r>
              <a:rPr lang="en-US" altLang="zh-CN" sz="2000" b="1" i="1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,</a:t>
            </a:r>
            <a:r>
              <a:rPr lang="zh-CN" altLang="en-US" sz="2000" b="1" i="1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 </a:t>
            </a:r>
            <a:r>
              <a:rPr lang="en-US" altLang="zh-CN" sz="2000" b="1" i="1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B</a:t>
            </a:r>
            <a:r>
              <a:rPr lang="en-US" altLang="zh-CN" sz="2000" b="1" i="1" baseline="-25000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1,</a:t>
            </a:r>
            <a:r>
              <a:rPr lang="zh-CN" altLang="en-US" sz="2000" b="1" i="1" baseline="-25000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 </a:t>
            </a:r>
            <a:r>
              <a:rPr lang="en-US" altLang="zh-CN" sz="2000" b="1" i="1" baseline="-25000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…,j-1</a:t>
            </a:r>
            <a:r>
              <a:rPr lang="en-US" altLang="zh-CN" sz="2000" b="1" i="1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)</a:t>
            </a:r>
            <a:endParaRPr lang="en-US" altLang="zh-CN" sz="2000" b="1" i="1" dirty="0">
              <a:solidFill>
                <a:srgbClr val="0000CC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Text Box 26"/>
          <p:cNvSpPr txBox="1">
            <a:spLocks noChangeArrowheads="1"/>
          </p:cNvSpPr>
          <p:nvPr/>
        </p:nvSpPr>
        <p:spPr bwMode="auto">
          <a:xfrm>
            <a:off x="76200" y="4814314"/>
            <a:ext cx="1744133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000" b="1" i="1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DTW</a:t>
            </a:r>
            <a:r>
              <a:rPr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 </a:t>
            </a:r>
            <a:r>
              <a:rPr lang="en-US" altLang="zh-CN" sz="2000" b="1" i="1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(A</a:t>
            </a:r>
            <a:r>
              <a:rPr lang="en-US" altLang="zh-CN" sz="2000" b="1" i="1" baseline="-25000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1,</a:t>
            </a:r>
            <a:r>
              <a:rPr lang="zh-CN" altLang="en-US" sz="2000" b="1" i="1" baseline="-25000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 </a:t>
            </a:r>
            <a:r>
              <a:rPr lang="en-US" altLang="zh-CN" sz="2000" b="1" i="1" baseline="-25000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…,</a:t>
            </a:r>
            <a:r>
              <a:rPr lang="zh-CN" altLang="en-US" sz="2000" b="1" i="1" baseline="-25000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 </a:t>
            </a:r>
            <a:r>
              <a:rPr lang="en-US" altLang="zh-CN" sz="2000" b="1" i="1" baseline="-25000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i-2</a:t>
            </a:r>
            <a:r>
              <a:rPr lang="zh-CN" altLang="en-US" sz="2000" b="1" i="1" baseline="-25000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 </a:t>
            </a:r>
            <a:r>
              <a:rPr lang="en-US" altLang="zh-CN" sz="2000" b="1" i="1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,</a:t>
            </a:r>
            <a:r>
              <a:rPr lang="zh-CN" altLang="en-US" sz="2000" b="1" i="1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 </a:t>
            </a:r>
            <a:endParaRPr lang="en-US" altLang="zh-CN" sz="2000" b="1" i="1" dirty="0">
              <a:solidFill>
                <a:srgbClr val="0000CC"/>
              </a:solidFill>
              <a:latin typeface="Times New Roman" panose="02020603050405020304" charset="0"/>
              <a:cs typeface="Times New Roman" panose="02020603050405020304" charset="0"/>
              <a:sym typeface="Symbol" panose="05050102010706020507" pitchFamily="18" charset="2"/>
            </a:endParaRPr>
          </a:p>
          <a:p>
            <a:pPr>
              <a:defRPr/>
            </a:pPr>
            <a:r>
              <a:rPr lang="en-US" altLang="zh-CN" sz="2000" b="1" i="1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B</a:t>
            </a:r>
            <a:r>
              <a:rPr lang="en-US" altLang="zh-CN" sz="2000" b="1" i="1" baseline="-25000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1,</a:t>
            </a:r>
            <a:r>
              <a:rPr lang="zh-CN" altLang="en-US" sz="2000" b="1" i="1" baseline="-25000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 </a:t>
            </a:r>
            <a:r>
              <a:rPr lang="en-US" altLang="zh-CN" sz="2000" b="1" i="1" baseline="-25000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…,j-2</a:t>
            </a:r>
            <a:r>
              <a:rPr lang="en-US" altLang="zh-CN" sz="2000" b="1" i="1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)</a:t>
            </a:r>
            <a:endParaRPr lang="en-US" altLang="zh-CN" sz="2000" b="1" i="1" dirty="0">
              <a:solidFill>
                <a:srgbClr val="0000CC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" name="Text Box 27"/>
          <p:cNvSpPr txBox="1">
            <a:spLocks noChangeArrowheads="1"/>
          </p:cNvSpPr>
          <p:nvPr/>
        </p:nvSpPr>
        <p:spPr bwMode="auto">
          <a:xfrm>
            <a:off x="2012243" y="4937771"/>
            <a:ext cx="1857024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000" b="1" i="1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DTW</a:t>
            </a:r>
            <a:r>
              <a:rPr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 </a:t>
            </a:r>
            <a:r>
              <a:rPr lang="en-US" altLang="zh-CN" sz="2000" b="1" i="1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(A</a:t>
            </a:r>
            <a:r>
              <a:rPr lang="en-US" altLang="zh-CN" sz="2000" b="1" i="1" baseline="-25000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1,</a:t>
            </a:r>
            <a:r>
              <a:rPr lang="zh-CN" altLang="en-US" sz="2000" b="1" i="1" baseline="-25000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 </a:t>
            </a:r>
            <a:r>
              <a:rPr lang="en-US" altLang="zh-CN" sz="2000" b="1" i="1" baseline="-25000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…,</a:t>
            </a:r>
            <a:r>
              <a:rPr lang="zh-CN" altLang="en-US" sz="2000" b="1" i="1" baseline="-25000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 </a:t>
            </a:r>
            <a:r>
              <a:rPr lang="en-US" altLang="zh-CN" sz="2000" b="1" i="1" baseline="-25000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i-2</a:t>
            </a:r>
            <a:r>
              <a:rPr lang="zh-CN" altLang="en-US" sz="2000" b="1" i="1" baseline="-25000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 </a:t>
            </a:r>
            <a:r>
              <a:rPr lang="en-US" altLang="zh-CN" sz="2000" b="1" i="1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,</a:t>
            </a:r>
            <a:r>
              <a:rPr lang="zh-CN" altLang="en-US" sz="2000" b="1" i="1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 </a:t>
            </a:r>
            <a:endParaRPr lang="en-US" altLang="zh-CN" sz="2000" b="1" i="1" dirty="0">
              <a:solidFill>
                <a:srgbClr val="0000CC"/>
              </a:solidFill>
              <a:latin typeface="Times New Roman" panose="02020603050405020304" charset="0"/>
              <a:cs typeface="Times New Roman" panose="02020603050405020304" charset="0"/>
              <a:sym typeface="Symbol" panose="05050102010706020507" pitchFamily="18" charset="2"/>
            </a:endParaRPr>
          </a:p>
          <a:p>
            <a:pPr>
              <a:defRPr/>
            </a:pPr>
            <a:r>
              <a:rPr lang="en-US" altLang="zh-CN" sz="2000" b="1" i="1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B</a:t>
            </a:r>
            <a:r>
              <a:rPr lang="en-US" altLang="zh-CN" sz="2000" b="1" i="1" baseline="-25000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1,</a:t>
            </a:r>
            <a:r>
              <a:rPr lang="zh-CN" altLang="en-US" sz="2000" b="1" i="1" baseline="-25000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 </a:t>
            </a:r>
            <a:r>
              <a:rPr lang="en-US" altLang="zh-CN" sz="2000" b="1" i="1" baseline="-25000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…,j-1</a:t>
            </a:r>
            <a:r>
              <a:rPr lang="en-US" altLang="zh-CN" sz="2000" b="1" i="1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)</a:t>
            </a:r>
            <a:endParaRPr lang="en-US" altLang="zh-CN" sz="2000" b="1" i="1" dirty="0">
              <a:solidFill>
                <a:srgbClr val="0000CC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2" name="Text Box 28"/>
          <p:cNvSpPr txBox="1">
            <a:spLocks noChangeArrowheads="1"/>
          </p:cNvSpPr>
          <p:nvPr/>
        </p:nvSpPr>
        <p:spPr bwMode="auto">
          <a:xfrm>
            <a:off x="4124678" y="4937771"/>
            <a:ext cx="2175933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 b="1" i="1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DTW</a:t>
            </a:r>
            <a:r>
              <a:rPr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 </a:t>
            </a:r>
            <a:r>
              <a:rPr lang="en-US" altLang="zh-CN" sz="2000" b="1" i="1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(A</a:t>
            </a:r>
            <a:r>
              <a:rPr lang="en-US" altLang="zh-CN" sz="2000" b="1" i="1" baseline="-25000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1,</a:t>
            </a:r>
            <a:r>
              <a:rPr lang="zh-CN" altLang="en-US" sz="2000" b="1" i="1" baseline="-25000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 </a:t>
            </a:r>
            <a:r>
              <a:rPr lang="en-US" altLang="zh-CN" sz="2000" b="1" i="1" baseline="-25000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…,</a:t>
            </a:r>
            <a:r>
              <a:rPr lang="zh-CN" altLang="en-US" sz="2000" b="1" i="1" baseline="-25000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 </a:t>
            </a:r>
            <a:r>
              <a:rPr lang="en-US" altLang="zh-CN" sz="2000" b="1" i="1" baseline="-25000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i-1</a:t>
            </a:r>
            <a:r>
              <a:rPr lang="zh-CN" altLang="en-US" sz="2000" b="1" i="1" baseline="-25000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 </a:t>
            </a:r>
            <a:r>
              <a:rPr lang="en-US" altLang="zh-CN" sz="2000" b="1" i="1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,</a:t>
            </a:r>
            <a:r>
              <a:rPr lang="zh-CN" altLang="en-US" sz="2000" b="1" i="1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 </a:t>
            </a:r>
            <a:r>
              <a:rPr lang="en-US" altLang="zh-CN" sz="2000" b="1" i="1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B</a:t>
            </a:r>
            <a:r>
              <a:rPr lang="en-US" altLang="zh-CN" sz="2000" b="1" i="1" baseline="-25000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1,</a:t>
            </a:r>
            <a:r>
              <a:rPr lang="zh-CN" altLang="en-US" sz="2000" b="1" i="1" baseline="-25000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 </a:t>
            </a:r>
            <a:r>
              <a:rPr lang="en-US" altLang="zh-CN" sz="2000" b="1" i="1" baseline="-25000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…,j-2</a:t>
            </a:r>
            <a:r>
              <a:rPr lang="en-US" altLang="zh-CN" sz="2000" b="1" i="1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)</a:t>
            </a:r>
            <a:endParaRPr lang="en-US" altLang="zh-CN" sz="2000" b="1" i="1" dirty="0">
              <a:solidFill>
                <a:srgbClr val="0000CC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3" name="Line 30"/>
          <p:cNvSpPr>
            <a:spLocks noChangeShapeType="1"/>
          </p:cNvSpPr>
          <p:nvPr/>
        </p:nvSpPr>
        <p:spPr bwMode="auto">
          <a:xfrm flipH="1">
            <a:off x="2587978" y="3029963"/>
            <a:ext cx="1600200" cy="647700"/>
          </a:xfrm>
          <a:prstGeom prst="line">
            <a:avLst/>
          </a:prstGeom>
          <a:noFill/>
          <a:ln w="57150" cap="sq">
            <a:solidFill>
              <a:schemeClr val="tx1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4" name="Line 31"/>
          <p:cNvSpPr>
            <a:spLocks noChangeShapeType="1"/>
          </p:cNvSpPr>
          <p:nvPr/>
        </p:nvSpPr>
        <p:spPr bwMode="auto">
          <a:xfrm>
            <a:off x="4251678" y="3029963"/>
            <a:ext cx="0" cy="647700"/>
          </a:xfrm>
          <a:prstGeom prst="line">
            <a:avLst/>
          </a:prstGeom>
          <a:noFill/>
          <a:ln w="57150" cap="sq">
            <a:solidFill>
              <a:schemeClr val="tx1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5" name="Line 32"/>
          <p:cNvSpPr>
            <a:spLocks noChangeShapeType="1"/>
          </p:cNvSpPr>
          <p:nvPr/>
        </p:nvSpPr>
        <p:spPr bwMode="auto">
          <a:xfrm>
            <a:off x="4380090" y="3029963"/>
            <a:ext cx="1471789" cy="647700"/>
          </a:xfrm>
          <a:prstGeom prst="line">
            <a:avLst/>
          </a:prstGeom>
          <a:noFill/>
          <a:ln w="57150" cap="sq">
            <a:solidFill>
              <a:schemeClr val="tx1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6" name="Line 33"/>
          <p:cNvSpPr>
            <a:spLocks noChangeShapeType="1"/>
          </p:cNvSpPr>
          <p:nvPr/>
        </p:nvSpPr>
        <p:spPr bwMode="auto">
          <a:xfrm flipH="1">
            <a:off x="1116189" y="4109464"/>
            <a:ext cx="704144" cy="720725"/>
          </a:xfrm>
          <a:prstGeom prst="line">
            <a:avLst/>
          </a:prstGeom>
          <a:noFill/>
          <a:ln w="57150" cap="sq">
            <a:solidFill>
              <a:schemeClr val="tx1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7" name="Line 34"/>
          <p:cNvSpPr>
            <a:spLocks noChangeShapeType="1"/>
          </p:cNvSpPr>
          <p:nvPr/>
        </p:nvSpPr>
        <p:spPr bwMode="auto">
          <a:xfrm>
            <a:off x="1948745" y="4109463"/>
            <a:ext cx="831144" cy="792162"/>
          </a:xfrm>
          <a:prstGeom prst="line">
            <a:avLst/>
          </a:prstGeom>
          <a:noFill/>
          <a:ln w="57150" cap="sq">
            <a:solidFill>
              <a:schemeClr val="tx1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8" name="Line 35"/>
          <p:cNvSpPr>
            <a:spLocks noChangeShapeType="1"/>
          </p:cNvSpPr>
          <p:nvPr/>
        </p:nvSpPr>
        <p:spPr bwMode="auto">
          <a:xfrm>
            <a:off x="2075745" y="4134863"/>
            <a:ext cx="2753077" cy="766762"/>
          </a:xfrm>
          <a:prstGeom prst="line">
            <a:avLst/>
          </a:prstGeom>
          <a:noFill/>
          <a:ln w="57150" cap="sq">
            <a:solidFill>
              <a:schemeClr val="tx1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9" name="Line 36"/>
          <p:cNvSpPr>
            <a:spLocks noChangeShapeType="1"/>
          </p:cNvSpPr>
          <p:nvPr/>
        </p:nvSpPr>
        <p:spPr bwMode="auto">
          <a:xfrm flipH="1">
            <a:off x="2971800" y="4109463"/>
            <a:ext cx="1024467" cy="792162"/>
          </a:xfrm>
          <a:prstGeom prst="line">
            <a:avLst/>
          </a:prstGeom>
          <a:noFill/>
          <a:ln w="57150" cap="sq">
            <a:solidFill>
              <a:srgbClr val="FF0000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0" name="Line 38"/>
          <p:cNvSpPr>
            <a:spLocks noChangeShapeType="1"/>
          </p:cNvSpPr>
          <p:nvPr/>
        </p:nvSpPr>
        <p:spPr bwMode="auto">
          <a:xfrm>
            <a:off x="4124679" y="4109463"/>
            <a:ext cx="2304344" cy="1008062"/>
          </a:xfrm>
          <a:prstGeom prst="line">
            <a:avLst/>
          </a:prstGeom>
          <a:noFill/>
          <a:ln w="57150" cap="sq">
            <a:solidFill>
              <a:schemeClr val="tx1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1" name="Line 39"/>
          <p:cNvSpPr>
            <a:spLocks noChangeShapeType="1"/>
          </p:cNvSpPr>
          <p:nvPr/>
        </p:nvSpPr>
        <p:spPr bwMode="auto">
          <a:xfrm>
            <a:off x="4124679" y="4109463"/>
            <a:ext cx="3135489" cy="1008062"/>
          </a:xfrm>
          <a:prstGeom prst="line">
            <a:avLst/>
          </a:prstGeom>
          <a:noFill/>
          <a:ln w="57150" cap="sq">
            <a:solidFill>
              <a:schemeClr val="tx1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2" name="Line 40"/>
          <p:cNvSpPr>
            <a:spLocks noChangeShapeType="1"/>
          </p:cNvSpPr>
          <p:nvPr/>
        </p:nvSpPr>
        <p:spPr bwMode="auto">
          <a:xfrm flipH="1">
            <a:off x="4955823" y="4109463"/>
            <a:ext cx="896056" cy="792162"/>
          </a:xfrm>
          <a:prstGeom prst="line">
            <a:avLst/>
          </a:prstGeom>
          <a:noFill/>
          <a:ln w="57150" cap="sq">
            <a:solidFill>
              <a:srgbClr val="FF0000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3" name="Line 41"/>
          <p:cNvSpPr>
            <a:spLocks noChangeShapeType="1"/>
          </p:cNvSpPr>
          <p:nvPr/>
        </p:nvSpPr>
        <p:spPr bwMode="auto">
          <a:xfrm>
            <a:off x="5980289" y="4180900"/>
            <a:ext cx="2112434" cy="936625"/>
          </a:xfrm>
          <a:prstGeom prst="line">
            <a:avLst/>
          </a:prstGeom>
          <a:noFill/>
          <a:ln w="57150" cap="sq">
            <a:solidFill>
              <a:schemeClr val="tx1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4" name="Line 42"/>
          <p:cNvSpPr>
            <a:spLocks noChangeShapeType="1"/>
          </p:cNvSpPr>
          <p:nvPr/>
        </p:nvSpPr>
        <p:spPr bwMode="auto">
          <a:xfrm>
            <a:off x="6172200" y="4109463"/>
            <a:ext cx="2688167" cy="1008062"/>
          </a:xfrm>
          <a:prstGeom prst="line">
            <a:avLst/>
          </a:prstGeom>
          <a:noFill/>
          <a:ln w="57150" cap="sq">
            <a:solidFill>
              <a:schemeClr val="tx1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5" name="Text Box 43"/>
          <p:cNvSpPr txBox="1">
            <a:spLocks noChangeArrowheads="1"/>
          </p:cNvSpPr>
          <p:nvPr/>
        </p:nvSpPr>
        <p:spPr bwMode="auto">
          <a:xfrm>
            <a:off x="7004755" y="4901625"/>
            <a:ext cx="100540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b="1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rPr>
              <a:t>……</a:t>
            </a:r>
            <a:endParaRPr lang="en-US" altLang="zh-CN" sz="3200" b="1">
              <a:solidFill>
                <a:srgbClr val="0000CC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6" name="Text Box 44"/>
          <p:cNvSpPr txBox="1">
            <a:spLocks noChangeArrowheads="1"/>
          </p:cNvSpPr>
          <p:nvPr/>
        </p:nvSpPr>
        <p:spPr bwMode="auto">
          <a:xfrm>
            <a:off x="1559873" y="5769114"/>
            <a:ext cx="6470041" cy="707886"/>
          </a:xfrm>
          <a:prstGeom prst="rect">
            <a:avLst/>
          </a:pr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4000" b="1" i="1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DTW</a:t>
            </a:r>
            <a:r>
              <a:rPr lang="zh-CN" altLang="en-US" sz="4000" b="1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问题具有子问题重叠性</a:t>
            </a:r>
            <a:endParaRPr lang="zh-CN" altLang="en-US" sz="4000" b="1" dirty="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/>
      <p:bldP spid="26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903" name="Text Box 7"/>
          <p:cNvSpPr txBox="1">
            <a:spLocks noChangeArrowheads="1"/>
          </p:cNvSpPr>
          <p:nvPr/>
        </p:nvSpPr>
        <p:spPr bwMode="auto">
          <a:xfrm>
            <a:off x="412750" y="1484313"/>
            <a:ext cx="8447088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buFontTx/>
              <a:buChar char="•"/>
              <a:defRPr/>
            </a:pP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优化解的递归方程</a:t>
            </a:r>
            <a:endParaRPr lang="en-US" altLang="zh-CN" sz="3600" b="1" dirty="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defRPr/>
            </a:pPr>
            <a:endParaRPr lang="en-US" altLang="zh-CN" sz="2800" i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Symbol" panose="05050102010706020507" pitchFamily="18" charset="2"/>
            </a:endParaRPr>
          </a:p>
          <a:p>
            <a:pPr>
              <a:defRPr/>
            </a:pPr>
            <a:r>
              <a:rPr lang="en-US" altLang="zh-CN" sz="2800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Symbol" panose="05050102010706020507" pitchFamily="18" charset="2"/>
              </a:rPr>
              <a:t>D(1,</a:t>
            </a:r>
            <a:r>
              <a:rPr lang="zh-CN" altLang="en-US" sz="2800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Symbol" panose="05050102010706020507" pitchFamily="18" charset="2"/>
              </a:rPr>
              <a:t> </a:t>
            </a:r>
            <a:r>
              <a:rPr lang="en-US" altLang="zh-CN" sz="2800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Symbol" panose="05050102010706020507" pitchFamily="18" charset="2"/>
              </a:rPr>
              <a:t>1)</a:t>
            </a:r>
            <a:r>
              <a:rPr lang="zh-CN" altLang="en-US" sz="2800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Symbol" panose="05050102010706020507" pitchFamily="18" charset="2"/>
              </a:rPr>
              <a:t> </a:t>
            </a:r>
            <a:r>
              <a:rPr lang="en-US" altLang="zh-CN" sz="2800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Symbol" panose="05050102010706020507" pitchFamily="18" charset="2"/>
              </a:rPr>
              <a:t>=</a:t>
            </a:r>
            <a:r>
              <a:rPr lang="zh-CN" altLang="en-US" sz="2800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Symbol" panose="05050102010706020507" pitchFamily="18" charset="2"/>
              </a:rPr>
              <a:t> </a:t>
            </a:r>
            <a:r>
              <a:rPr lang="en-US" altLang="zh-CN" sz="2800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Symbol" panose="05050102010706020507" pitchFamily="18" charset="2"/>
              </a:rPr>
              <a:t>dist</a:t>
            </a:r>
            <a:r>
              <a:rPr lang="en-US" altLang="zh-CN" sz="2800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Symbol" panose="05050102010706020507" pitchFamily="18" charset="2"/>
              </a:rPr>
              <a:t>(A</a:t>
            </a:r>
            <a:r>
              <a:rPr lang="en-US" altLang="zh-CN" sz="2800" i="1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Symbol" panose="05050102010706020507" pitchFamily="18" charset="2"/>
              </a:rPr>
              <a:t>1</a:t>
            </a:r>
            <a:r>
              <a:rPr lang="en-US" altLang="zh-CN" sz="2800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Symbol" panose="05050102010706020507" pitchFamily="18" charset="2"/>
              </a:rPr>
              <a:t>,</a:t>
            </a:r>
            <a:r>
              <a:rPr lang="zh-CN" altLang="en-US" sz="2800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Symbol" panose="05050102010706020507" pitchFamily="18" charset="2"/>
              </a:rPr>
              <a:t> </a:t>
            </a:r>
            <a:r>
              <a:rPr lang="en-US" altLang="zh-CN" sz="2800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Symbol" panose="05050102010706020507" pitchFamily="18" charset="2"/>
              </a:rPr>
              <a:t>B</a:t>
            </a:r>
            <a:r>
              <a:rPr lang="en-US" altLang="zh-CN" sz="2800" i="1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Symbol" panose="05050102010706020507" pitchFamily="18" charset="2"/>
              </a:rPr>
              <a:t>1</a:t>
            </a:r>
            <a:r>
              <a:rPr lang="en-US" altLang="zh-CN" sz="2800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Symbol" panose="05050102010706020507" pitchFamily="18" charset="2"/>
              </a:rPr>
              <a:t>);</a:t>
            </a:r>
            <a:r>
              <a:rPr lang="zh-CN" altLang="en-US" sz="2800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Symbol" panose="05050102010706020507" pitchFamily="18" charset="2"/>
              </a:rPr>
              <a:t>A</a:t>
            </a:r>
            <a:r>
              <a:rPr lang="zh-CN" altLang="en-US" sz="2400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Symbol" panose="05050102010706020507" pitchFamily="18" charset="2"/>
              </a:rPr>
              <a:t>序列中节点</a:t>
            </a:r>
            <a:r>
              <a:rPr lang="en-US" altLang="zh-CN" sz="2400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Symbol" panose="05050102010706020507" pitchFamily="18" charset="2"/>
              </a:rPr>
              <a:t>A</a:t>
            </a:r>
            <a:r>
              <a:rPr lang="en-US" altLang="zh-CN" sz="2400" i="1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Symbol" panose="05050102010706020507" pitchFamily="18" charset="2"/>
              </a:rPr>
              <a:t>1</a:t>
            </a:r>
            <a:r>
              <a:rPr lang="zh-CN" altLang="en-US" sz="2400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Symbol" panose="05050102010706020507" pitchFamily="18" charset="2"/>
              </a:rPr>
              <a:t>到</a:t>
            </a:r>
            <a:r>
              <a:rPr lang="en-US" altLang="zh-CN" sz="2400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Symbol" panose="05050102010706020507" pitchFamily="18" charset="2"/>
              </a:rPr>
              <a:t>B</a:t>
            </a:r>
            <a:r>
              <a:rPr lang="zh-CN" altLang="en-US" sz="2400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Symbol" panose="05050102010706020507" pitchFamily="18" charset="2"/>
              </a:rPr>
              <a:t>序列中节点       </a:t>
            </a:r>
            <a:r>
              <a:rPr lang="en-US" altLang="zh-CN" sz="2400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Symbol" panose="05050102010706020507" pitchFamily="18" charset="2"/>
              </a:rPr>
              <a:t>				</a:t>
            </a:r>
            <a:r>
              <a:rPr lang="zh-CN" altLang="en-US" sz="2400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Symbol" panose="05050102010706020507" pitchFamily="18" charset="2"/>
              </a:rPr>
              <a:t>      </a:t>
            </a:r>
            <a:r>
              <a:rPr lang="en-US" altLang="zh-CN" sz="2400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Symbol" panose="05050102010706020507" pitchFamily="18" charset="2"/>
              </a:rPr>
              <a:t>B</a:t>
            </a:r>
            <a:r>
              <a:rPr lang="en-US" altLang="zh-CN" sz="2400" i="1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Symbol" panose="05050102010706020507" pitchFamily="18" charset="2"/>
              </a:rPr>
              <a:t>1</a:t>
            </a:r>
            <a:r>
              <a:rPr lang="zh-CN" altLang="en-US" sz="2400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Symbol" panose="05050102010706020507" pitchFamily="18" charset="2"/>
              </a:rPr>
              <a:t>的距离（如绝对值）</a:t>
            </a:r>
            <a:r>
              <a:rPr lang="en-US" altLang="zh-CN" sz="2400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Symbol" panose="05050102010706020507" pitchFamily="18" charset="2"/>
              </a:rPr>
              <a:t>;</a:t>
            </a:r>
            <a:endParaRPr lang="en-US" altLang="zh-CN" sz="2400" i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Symbol" panose="05050102010706020507" pitchFamily="18" charset="2"/>
            </a:endParaRPr>
          </a:p>
          <a:p>
            <a:pPr>
              <a:defRPr/>
            </a:pPr>
            <a:r>
              <a:rPr lang="en-US" altLang="zh-CN" sz="2800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Symbol" panose="05050102010706020507" pitchFamily="18" charset="2"/>
              </a:rPr>
              <a:t>D(</a:t>
            </a:r>
            <a:r>
              <a:rPr lang="en-US" altLang="zh-CN" sz="2800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Symbol" panose="05050102010706020507" pitchFamily="18" charset="2"/>
              </a:rPr>
              <a:t>i</a:t>
            </a:r>
            <a:r>
              <a:rPr lang="en-US" altLang="zh-CN" sz="2800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Symbol" panose="05050102010706020507" pitchFamily="18" charset="2"/>
              </a:rPr>
              <a:t>,</a:t>
            </a:r>
            <a:r>
              <a:rPr lang="zh-CN" altLang="en-US" sz="2800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Symbol" panose="05050102010706020507" pitchFamily="18" charset="2"/>
              </a:rPr>
              <a:t> </a:t>
            </a:r>
            <a:r>
              <a:rPr lang="en-US" altLang="zh-CN" sz="2800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Symbol" panose="05050102010706020507" pitchFamily="18" charset="2"/>
              </a:rPr>
              <a:t>j)</a:t>
            </a:r>
            <a:r>
              <a:rPr lang="zh-CN" altLang="en-US" sz="2800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Symbol" panose="05050102010706020507" pitchFamily="18" charset="2"/>
              </a:rPr>
              <a:t> </a:t>
            </a:r>
            <a:r>
              <a:rPr lang="en-US" altLang="zh-CN" sz="2800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Symbol" panose="05050102010706020507" pitchFamily="18" charset="2"/>
              </a:rPr>
              <a:t>=</a:t>
            </a:r>
            <a:r>
              <a:rPr lang="zh-CN" altLang="en-US" sz="2800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Symbol" panose="05050102010706020507" pitchFamily="18" charset="2"/>
              </a:rPr>
              <a:t> </a:t>
            </a:r>
            <a:r>
              <a:rPr lang="en-US" altLang="zh-CN" sz="2800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Symbol" panose="05050102010706020507" pitchFamily="18" charset="2"/>
              </a:rPr>
              <a:t>dist</a:t>
            </a:r>
            <a:r>
              <a:rPr lang="en-US" altLang="zh-CN" sz="2800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Symbol" panose="05050102010706020507" pitchFamily="18" charset="2"/>
              </a:rPr>
              <a:t>(A</a:t>
            </a:r>
            <a:r>
              <a:rPr lang="en-US" altLang="zh-CN" sz="2800" i="1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Symbol" panose="05050102010706020507" pitchFamily="18" charset="2"/>
              </a:rPr>
              <a:t>i</a:t>
            </a:r>
            <a:r>
              <a:rPr lang="en-US" altLang="zh-CN" sz="2800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Symbol" panose="05050102010706020507" pitchFamily="18" charset="2"/>
              </a:rPr>
              <a:t>,</a:t>
            </a:r>
            <a:r>
              <a:rPr lang="zh-CN" altLang="en-US" sz="2800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Symbol" panose="05050102010706020507" pitchFamily="18" charset="2"/>
              </a:rPr>
              <a:t> </a:t>
            </a:r>
            <a:r>
              <a:rPr lang="en-US" altLang="zh-CN" sz="2800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Symbol" panose="05050102010706020507" pitchFamily="18" charset="2"/>
              </a:rPr>
              <a:t>B</a:t>
            </a:r>
            <a:r>
              <a:rPr lang="en-US" altLang="zh-CN" sz="2800" i="1" baseline="-25000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Symbol" panose="05050102010706020507" pitchFamily="18" charset="2"/>
              </a:rPr>
              <a:t>j</a:t>
            </a:r>
            <a:r>
              <a:rPr lang="en-US" altLang="zh-CN" sz="2800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Symbol" panose="05050102010706020507" pitchFamily="18" charset="2"/>
              </a:rPr>
              <a:t>)</a:t>
            </a:r>
            <a:r>
              <a:rPr lang="zh-CN" altLang="en-US" sz="2800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Symbol" panose="05050102010706020507" pitchFamily="18" charset="2"/>
              </a:rPr>
              <a:t> </a:t>
            </a:r>
            <a:r>
              <a:rPr lang="en-US" altLang="zh-CN" sz="2800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Symbol" panose="05050102010706020507" pitchFamily="18" charset="2"/>
              </a:rPr>
              <a:t>+</a:t>
            </a:r>
            <a:r>
              <a:rPr lang="zh-CN" altLang="en-US" sz="2800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Symbol" panose="05050102010706020507" pitchFamily="18" charset="2"/>
              </a:rPr>
              <a:t> </a:t>
            </a:r>
            <a:r>
              <a:rPr lang="en-US" altLang="zh-CN" sz="2800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Symbol" panose="05050102010706020507" pitchFamily="18" charset="2"/>
              </a:rPr>
              <a:t>Min(D(i-1,</a:t>
            </a:r>
            <a:r>
              <a:rPr lang="zh-CN" altLang="en-US" sz="2800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Symbol" panose="05050102010706020507" pitchFamily="18" charset="2"/>
              </a:rPr>
              <a:t> </a:t>
            </a:r>
            <a:r>
              <a:rPr lang="en-US" altLang="zh-CN" sz="2800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Symbol" panose="05050102010706020507" pitchFamily="18" charset="2"/>
              </a:rPr>
              <a:t>j),</a:t>
            </a:r>
            <a:r>
              <a:rPr lang="zh-CN" altLang="en-US" sz="2800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Symbol" panose="05050102010706020507" pitchFamily="18" charset="2"/>
              </a:rPr>
              <a:t> </a:t>
            </a:r>
            <a:r>
              <a:rPr lang="en-US" altLang="zh-CN" sz="2800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Symbol" panose="05050102010706020507" pitchFamily="18" charset="2"/>
              </a:rPr>
              <a:t>D(</a:t>
            </a:r>
            <a:r>
              <a:rPr lang="en-US" altLang="zh-CN" sz="2800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Symbol" panose="05050102010706020507" pitchFamily="18" charset="2"/>
              </a:rPr>
              <a:t>i</a:t>
            </a:r>
            <a:r>
              <a:rPr lang="en-US" altLang="zh-CN" sz="2800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Symbol" panose="05050102010706020507" pitchFamily="18" charset="2"/>
              </a:rPr>
              <a:t>,</a:t>
            </a:r>
            <a:r>
              <a:rPr lang="zh-CN" altLang="en-US" sz="2800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Symbol" panose="05050102010706020507" pitchFamily="18" charset="2"/>
              </a:rPr>
              <a:t> </a:t>
            </a:r>
            <a:r>
              <a:rPr lang="en-US" altLang="zh-CN" sz="2800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Symbol" panose="05050102010706020507" pitchFamily="18" charset="2"/>
              </a:rPr>
              <a:t>j-1),</a:t>
            </a:r>
            <a:r>
              <a:rPr lang="zh-CN" altLang="en-US" sz="2800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Symbol" panose="05050102010706020507" pitchFamily="18" charset="2"/>
              </a:rPr>
              <a:t> </a:t>
            </a:r>
            <a:r>
              <a:rPr lang="en-US" altLang="zh-CN" sz="2800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Symbol" panose="05050102010706020507" pitchFamily="18" charset="2"/>
              </a:rPr>
              <a:t>D(i-1,</a:t>
            </a:r>
            <a:r>
              <a:rPr lang="zh-CN" altLang="en-US" sz="2800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Symbol" panose="05050102010706020507" pitchFamily="18" charset="2"/>
              </a:rPr>
              <a:t> </a:t>
            </a:r>
            <a:r>
              <a:rPr lang="en-US" altLang="zh-CN" sz="2800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Symbol" panose="05050102010706020507" pitchFamily="18" charset="2"/>
              </a:rPr>
              <a:t>j-1))</a:t>
            </a:r>
            <a:endParaRPr lang="en-US" altLang="zh-CN" sz="2800" i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Symbol" panose="05050102010706020507" pitchFamily="18" charset="2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381000" y="260350"/>
            <a:ext cx="8310563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defRPr/>
            </a:pPr>
            <a:r>
              <a:rPr lang="zh-CN" altLang="en-US" sz="3600" b="1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附加例题：动态时间规整算法（</a:t>
            </a:r>
            <a:r>
              <a:rPr lang="en-US" altLang="zh-CN" sz="3600" b="1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Dynamic</a:t>
            </a:r>
            <a:r>
              <a:rPr lang="zh-CN" altLang="en-US" sz="3600" b="1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altLang="zh-CN" sz="3600" b="1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Time</a:t>
            </a:r>
            <a:r>
              <a:rPr lang="zh-CN" altLang="en-US" sz="3600" b="1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altLang="zh-CN" sz="3600" b="1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Warping</a:t>
            </a:r>
            <a:r>
              <a:rPr lang="zh-CN" altLang="en-US" sz="3600" b="1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）</a:t>
            </a:r>
            <a:endParaRPr lang="zh-CN" altLang="en-US" sz="3600" b="1" dirty="0">
              <a:solidFill>
                <a:srgbClr val="0070C0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4114800"/>
            <a:ext cx="4191000" cy="2135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903" name="Text Box 7"/>
          <p:cNvSpPr txBox="1">
            <a:spLocks noChangeArrowheads="1"/>
          </p:cNvSpPr>
          <p:nvPr/>
        </p:nvSpPr>
        <p:spPr bwMode="auto">
          <a:xfrm>
            <a:off x="412750" y="1484313"/>
            <a:ext cx="8447088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buFontTx/>
              <a:buChar char="•"/>
              <a:defRPr/>
            </a:pP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优化解的递归方程</a:t>
            </a:r>
            <a:endParaRPr lang="en-US" altLang="zh-CN" sz="3600" b="1" dirty="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defRPr/>
            </a:pPr>
            <a:endParaRPr lang="en-US" altLang="zh-CN" sz="2800" i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Symbol" panose="05050102010706020507" pitchFamily="18" charset="2"/>
            </a:endParaRPr>
          </a:p>
          <a:p>
            <a:pPr>
              <a:defRPr/>
            </a:pPr>
            <a:r>
              <a:rPr lang="en-US" altLang="zh-CN" sz="2800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Symbol" panose="05050102010706020507" pitchFamily="18" charset="2"/>
              </a:rPr>
              <a:t>D(1,</a:t>
            </a:r>
            <a:r>
              <a:rPr lang="zh-CN" altLang="en-US" sz="2800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Symbol" panose="05050102010706020507" pitchFamily="18" charset="2"/>
              </a:rPr>
              <a:t> </a:t>
            </a:r>
            <a:r>
              <a:rPr lang="en-US" altLang="zh-CN" sz="2800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Symbol" panose="05050102010706020507" pitchFamily="18" charset="2"/>
              </a:rPr>
              <a:t>1)</a:t>
            </a:r>
            <a:r>
              <a:rPr lang="zh-CN" altLang="en-US" sz="2800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Symbol" panose="05050102010706020507" pitchFamily="18" charset="2"/>
              </a:rPr>
              <a:t> </a:t>
            </a:r>
            <a:r>
              <a:rPr lang="en-US" altLang="zh-CN" sz="2800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Symbol" panose="05050102010706020507" pitchFamily="18" charset="2"/>
              </a:rPr>
              <a:t>=</a:t>
            </a:r>
            <a:r>
              <a:rPr lang="zh-CN" altLang="en-US" sz="2800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Symbol" panose="05050102010706020507" pitchFamily="18" charset="2"/>
              </a:rPr>
              <a:t> </a:t>
            </a:r>
            <a:r>
              <a:rPr lang="en-US" altLang="zh-CN" sz="2800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Symbol" panose="05050102010706020507" pitchFamily="18" charset="2"/>
              </a:rPr>
              <a:t>dist</a:t>
            </a:r>
            <a:r>
              <a:rPr lang="en-US" altLang="zh-CN" sz="2800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Symbol" panose="05050102010706020507" pitchFamily="18" charset="2"/>
              </a:rPr>
              <a:t>(A</a:t>
            </a:r>
            <a:r>
              <a:rPr lang="en-US" altLang="zh-CN" sz="2800" i="1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Symbol" panose="05050102010706020507" pitchFamily="18" charset="2"/>
              </a:rPr>
              <a:t>1</a:t>
            </a:r>
            <a:r>
              <a:rPr lang="en-US" altLang="zh-CN" sz="2800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Symbol" panose="05050102010706020507" pitchFamily="18" charset="2"/>
              </a:rPr>
              <a:t>,</a:t>
            </a:r>
            <a:r>
              <a:rPr lang="zh-CN" altLang="en-US" sz="2800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Symbol" panose="05050102010706020507" pitchFamily="18" charset="2"/>
              </a:rPr>
              <a:t> </a:t>
            </a:r>
            <a:r>
              <a:rPr lang="en-US" altLang="zh-CN" sz="2800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Symbol" panose="05050102010706020507" pitchFamily="18" charset="2"/>
              </a:rPr>
              <a:t>B</a:t>
            </a:r>
            <a:r>
              <a:rPr lang="en-US" altLang="zh-CN" sz="2800" i="1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Symbol" panose="05050102010706020507" pitchFamily="18" charset="2"/>
              </a:rPr>
              <a:t>1</a:t>
            </a:r>
            <a:r>
              <a:rPr lang="en-US" altLang="zh-CN" sz="2800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Symbol" panose="05050102010706020507" pitchFamily="18" charset="2"/>
              </a:rPr>
              <a:t>);</a:t>
            </a:r>
            <a:r>
              <a:rPr lang="zh-CN" altLang="en-US" sz="2800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Symbol" panose="05050102010706020507" pitchFamily="18" charset="2"/>
              </a:rPr>
              <a:t>A</a:t>
            </a:r>
            <a:r>
              <a:rPr lang="zh-CN" altLang="en-US" sz="2400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Symbol" panose="05050102010706020507" pitchFamily="18" charset="2"/>
              </a:rPr>
              <a:t>序列中节点</a:t>
            </a:r>
            <a:r>
              <a:rPr lang="en-US" altLang="zh-CN" sz="2400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Symbol" panose="05050102010706020507" pitchFamily="18" charset="2"/>
              </a:rPr>
              <a:t>A</a:t>
            </a:r>
            <a:r>
              <a:rPr lang="en-US" altLang="zh-CN" sz="2400" i="1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Symbol" panose="05050102010706020507" pitchFamily="18" charset="2"/>
              </a:rPr>
              <a:t>1</a:t>
            </a:r>
            <a:r>
              <a:rPr lang="zh-CN" altLang="en-US" sz="2400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Symbol" panose="05050102010706020507" pitchFamily="18" charset="2"/>
              </a:rPr>
              <a:t>到</a:t>
            </a:r>
            <a:r>
              <a:rPr lang="en-US" altLang="zh-CN" sz="2400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Symbol" panose="05050102010706020507" pitchFamily="18" charset="2"/>
              </a:rPr>
              <a:t>B</a:t>
            </a:r>
            <a:r>
              <a:rPr lang="zh-CN" altLang="en-US" sz="2400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Symbol" panose="05050102010706020507" pitchFamily="18" charset="2"/>
              </a:rPr>
              <a:t>序列中节点       </a:t>
            </a:r>
            <a:r>
              <a:rPr lang="en-US" altLang="zh-CN" sz="2400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Symbol" panose="05050102010706020507" pitchFamily="18" charset="2"/>
              </a:rPr>
              <a:t>				</a:t>
            </a:r>
            <a:r>
              <a:rPr lang="zh-CN" altLang="en-US" sz="2400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Symbol" panose="05050102010706020507" pitchFamily="18" charset="2"/>
              </a:rPr>
              <a:t>      </a:t>
            </a:r>
            <a:r>
              <a:rPr lang="en-US" altLang="zh-CN" sz="2400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Symbol" panose="05050102010706020507" pitchFamily="18" charset="2"/>
              </a:rPr>
              <a:t>B</a:t>
            </a:r>
            <a:r>
              <a:rPr lang="en-US" altLang="zh-CN" sz="2400" i="1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Symbol" panose="05050102010706020507" pitchFamily="18" charset="2"/>
              </a:rPr>
              <a:t>1</a:t>
            </a:r>
            <a:r>
              <a:rPr lang="zh-CN" altLang="en-US" sz="2400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Symbol" panose="05050102010706020507" pitchFamily="18" charset="2"/>
              </a:rPr>
              <a:t>的距离（如绝对值）</a:t>
            </a:r>
            <a:r>
              <a:rPr lang="en-US" altLang="zh-CN" sz="2400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Symbol" panose="05050102010706020507" pitchFamily="18" charset="2"/>
              </a:rPr>
              <a:t>;</a:t>
            </a:r>
            <a:endParaRPr lang="en-US" altLang="zh-CN" sz="2400" i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Symbol" panose="05050102010706020507" pitchFamily="18" charset="2"/>
            </a:endParaRPr>
          </a:p>
          <a:p>
            <a:pPr>
              <a:defRPr/>
            </a:pPr>
            <a:r>
              <a:rPr lang="en-US" altLang="zh-CN" sz="2800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Symbol" panose="05050102010706020507" pitchFamily="18" charset="2"/>
              </a:rPr>
              <a:t>D(</a:t>
            </a:r>
            <a:r>
              <a:rPr lang="en-US" altLang="zh-CN" sz="2800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Symbol" panose="05050102010706020507" pitchFamily="18" charset="2"/>
              </a:rPr>
              <a:t>i</a:t>
            </a:r>
            <a:r>
              <a:rPr lang="en-US" altLang="zh-CN" sz="2800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Symbol" panose="05050102010706020507" pitchFamily="18" charset="2"/>
              </a:rPr>
              <a:t>,</a:t>
            </a:r>
            <a:r>
              <a:rPr lang="zh-CN" altLang="en-US" sz="2800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Symbol" panose="05050102010706020507" pitchFamily="18" charset="2"/>
              </a:rPr>
              <a:t> </a:t>
            </a:r>
            <a:r>
              <a:rPr lang="en-US" altLang="zh-CN" sz="2800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Symbol" panose="05050102010706020507" pitchFamily="18" charset="2"/>
              </a:rPr>
              <a:t>j)</a:t>
            </a:r>
            <a:r>
              <a:rPr lang="zh-CN" altLang="en-US" sz="2800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Symbol" panose="05050102010706020507" pitchFamily="18" charset="2"/>
              </a:rPr>
              <a:t> </a:t>
            </a:r>
            <a:r>
              <a:rPr lang="en-US" altLang="zh-CN" sz="2800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Symbol" panose="05050102010706020507" pitchFamily="18" charset="2"/>
              </a:rPr>
              <a:t>=</a:t>
            </a:r>
            <a:r>
              <a:rPr lang="zh-CN" altLang="en-US" sz="2800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Symbol" panose="05050102010706020507" pitchFamily="18" charset="2"/>
              </a:rPr>
              <a:t> </a:t>
            </a:r>
            <a:r>
              <a:rPr lang="en-US" altLang="zh-CN" sz="2800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Symbol" panose="05050102010706020507" pitchFamily="18" charset="2"/>
              </a:rPr>
              <a:t>dist</a:t>
            </a:r>
            <a:r>
              <a:rPr lang="en-US" altLang="zh-CN" sz="2800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Symbol" panose="05050102010706020507" pitchFamily="18" charset="2"/>
              </a:rPr>
              <a:t>(A</a:t>
            </a:r>
            <a:r>
              <a:rPr lang="en-US" altLang="zh-CN" sz="2800" i="1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Symbol" panose="05050102010706020507" pitchFamily="18" charset="2"/>
              </a:rPr>
              <a:t>i</a:t>
            </a:r>
            <a:r>
              <a:rPr lang="en-US" altLang="zh-CN" sz="2800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Symbol" panose="05050102010706020507" pitchFamily="18" charset="2"/>
              </a:rPr>
              <a:t>,</a:t>
            </a:r>
            <a:r>
              <a:rPr lang="zh-CN" altLang="en-US" sz="2800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Symbol" panose="05050102010706020507" pitchFamily="18" charset="2"/>
              </a:rPr>
              <a:t> </a:t>
            </a:r>
            <a:r>
              <a:rPr lang="en-US" altLang="zh-CN" sz="2800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Symbol" panose="05050102010706020507" pitchFamily="18" charset="2"/>
              </a:rPr>
              <a:t>B</a:t>
            </a:r>
            <a:r>
              <a:rPr lang="en-US" altLang="zh-CN" sz="2800" i="1" baseline="-25000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Symbol" panose="05050102010706020507" pitchFamily="18" charset="2"/>
              </a:rPr>
              <a:t>j</a:t>
            </a:r>
            <a:r>
              <a:rPr lang="en-US" altLang="zh-CN" sz="2800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Symbol" panose="05050102010706020507" pitchFamily="18" charset="2"/>
              </a:rPr>
              <a:t>)</a:t>
            </a:r>
            <a:r>
              <a:rPr lang="zh-CN" altLang="en-US" sz="2800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Symbol" panose="05050102010706020507" pitchFamily="18" charset="2"/>
              </a:rPr>
              <a:t> </a:t>
            </a:r>
            <a:r>
              <a:rPr lang="en-US" altLang="zh-CN" sz="2800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Symbol" panose="05050102010706020507" pitchFamily="18" charset="2"/>
              </a:rPr>
              <a:t>+</a:t>
            </a:r>
            <a:r>
              <a:rPr lang="zh-CN" altLang="en-US" sz="2800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Symbol" panose="05050102010706020507" pitchFamily="18" charset="2"/>
              </a:rPr>
              <a:t> </a:t>
            </a:r>
            <a:r>
              <a:rPr lang="en-US" altLang="zh-CN" sz="2800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Symbol" panose="05050102010706020507" pitchFamily="18" charset="2"/>
              </a:rPr>
              <a:t>Min(D(i-1,</a:t>
            </a:r>
            <a:r>
              <a:rPr lang="zh-CN" altLang="en-US" sz="2800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Symbol" panose="05050102010706020507" pitchFamily="18" charset="2"/>
              </a:rPr>
              <a:t> </a:t>
            </a:r>
            <a:r>
              <a:rPr lang="en-US" altLang="zh-CN" sz="2800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Symbol" panose="05050102010706020507" pitchFamily="18" charset="2"/>
              </a:rPr>
              <a:t>j),</a:t>
            </a:r>
            <a:r>
              <a:rPr lang="zh-CN" altLang="en-US" sz="2800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Symbol" panose="05050102010706020507" pitchFamily="18" charset="2"/>
              </a:rPr>
              <a:t> </a:t>
            </a:r>
            <a:r>
              <a:rPr lang="en-US" altLang="zh-CN" sz="2800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Symbol" panose="05050102010706020507" pitchFamily="18" charset="2"/>
              </a:rPr>
              <a:t>D(</a:t>
            </a:r>
            <a:r>
              <a:rPr lang="en-US" altLang="zh-CN" sz="2800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Symbol" panose="05050102010706020507" pitchFamily="18" charset="2"/>
              </a:rPr>
              <a:t>i</a:t>
            </a:r>
            <a:r>
              <a:rPr lang="en-US" altLang="zh-CN" sz="2800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Symbol" panose="05050102010706020507" pitchFamily="18" charset="2"/>
              </a:rPr>
              <a:t>,</a:t>
            </a:r>
            <a:r>
              <a:rPr lang="zh-CN" altLang="en-US" sz="2800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Symbol" panose="05050102010706020507" pitchFamily="18" charset="2"/>
              </a:rPr>
              <a:t> </a:t>
            </a:r>
            <a:r>
              <a:rPr lang="en-US" altLang="zh-CN" sz="2800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Symbol" panose="05050102010706020507" pitchFamily="18" charset="2"/>
              </a:rPr>
              <a:t>j-1),</a:t>
            </a:r>
            <a:r>
              <a:rPr lang="zh-CN" altLang="en-US" sz="2800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Symbol" panose="05050102010706020507" pitchFamily="18" charset="2"/>
              </a:rPr>
              <a:t> </a:t>
            </a:r>
            <a:r>
              <a:rPr lang="en-US" altLang="zh-CN" sz="2800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Symbol" panose="05050102010706020507" pitchFamily="18" charset="2"/>
              </a:rPr>
              <a:t>D(i-1,</a:t>
            </a:r>
            <a:r>
              <a:rPr lang="zh-CN" altLang="en-US" sz="2800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Symbol" panose="05050102010706020507" pitchFamily="18" charset="2"/>
              </a:rPr>
              <a:t> </a:t>
            </a:r>
            <a:r>
              <a:rPr lang="en-US" altLang="zh-CN" sz="2800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Symbol" panose="05050102010706020507" pitchFamily="18" charset="2"/>
              </a:rPr>
              <a:t>j-1))</a:t>
            </a:r>
            <a:endParaRPr lang="en-US" altLang="zh-CN" sz="2800" i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Symbol" panose="05050102010706020507" pitchFamily="18" charset="2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381000" y="260350"/>
            <a:ext cx="8310563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defRPr/>
            </a:pPr>
            <a:r>
              <a:rPr lang="zh-CN" altLang="en-US" sz="3600" b="1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附加例题：动态时间规整算法（</a:t>
            </a:r>
            <a:r>
              <a:rPr lang="en-US" altLang="zh-CN" sz="3600" b="1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Dynamic</a:t>
            </a:r>
            <a:r>
              <a:rPr lang="zh-CN" altLang="en-US" sz="3600" b="1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altLang="zh-CN" sz="3600" b="1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Time</a:t>
            </a:r>
            <a:r>
              <a:rPr lang="zh-CN" altLang="en-US" sz="3600" b="1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altLang="zh-CN" sz="3600" b="1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Warping</a:t>
            </a:r>
            <a:r>
              <a:rPr lang="zh-CN" altLang="en-US" sz="3600" b="1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）</a:t>
            </a:r>
            <a:endParaRPr lang="zh-CN" altLang="en-US" sz="3600" b="1" dirty="0">
              <a:solidFill>
                <a:srgbClr val="0070C0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3555" y="4440827"/>
            <a:ext cx="4191000" cy="2135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9"/>
          <p:cNvGrpSpPr/>
          <p:nvPr/>
        </p:nvGrpSpPr>
        <p:grpSpPr bwMode="auto">
          <a:xfrm>
            <a:off x="63500" y="4332686"/>
            <a:ext cx="4660055" cy="2243939"/>
            <a:chOff x="1652" y="1344"/>
            <a:chExt cx="3357" cy="1406"/>
          </a:xfrm>
        </p:grpSpPr>
        <p:sp>
          <p:nvSpPr>
            <p:cNvPr id="7" name="Text Box 10"/>
            <p:cNvSpPr txBox="1">
              <a:spLocks noChangeArrowheads="1"/>
            </p:cNvSpPr>
            <p:nvPr/>
          </p:nvSpPr>
          <p:spPr bwMode="auto">
            <a:xfrm>
              <a:off x="2052" y="1702"/>
              <a:ext cx="1325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3200" b="1" i="1" dirty="0">
                  <a:solidFill>
                    <a:srgbClr val="0000CC"/>
                  </a:solidFill>
                  <a:latin typeface="Times New Roman" panose="02020603050405020304" charset="0"/>
                  <a:cs typeface="Times New Roman" panose="02020603050405020304" charset="0"/>
                </a:rPr>
                <a:t>D[i-1, j-1]</a:t>
              </a:r>
              <a:endParaRPr lang="zh-CN" altLang="en-US" sz="3200" b="1" i="1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8" name="Text Box 11"/>
            <p:cNvSpPr txBox="1">
              <a:spLocks noChangeArrowheads="1"/>
            </p:cNvSpPr>
            <p:nvPr/>
          </p:nvSpPr>
          <p:spPr bwMode="auto">
            <a:xfrm>
              <a:off x="3240" y="1699"/>
              <a:ext cx="1083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3200" b="1" i="1" dirty="0">
                  <a:solidFill>
                    <a:srgbClr val="0000CC"/>
                  </a:solidFill>
                  <a:latin typeface="Times New Roman" panose="02020603050405020304" charset="0"/>
                  <a:cs typeface="Times New Roman" panose="02020603050405020304" charset="0"/>
                </a:rPr>
                <a:t> D[i-1,j]</a:t>
              </a:r>
              <a:endParaRPr lang="zh-CN" altLang="en-US" sz="3200" b="1" i="1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9" name="Text Box 12"/>
            <p:cNvSpPr txBox="1">
              <a:spLocks noChangeArrowheads="1"/>
            </p:cNvSpPr>
            <p:nvPr/>
          </p:nvSpPr>
          <p:spPr bwMode="auto">
            <a:xfrm>
              <a:off x="2151" y="2023"/>
              <a:ext cx="1083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3200" b="1" i="1" dirty="0">
                  <a:solidFill>
                    <a:srgbClr val="0000CC"/>
                  </a:solidFill>
                  <a:latin typeface="Times New Roman" panose="02020603050405020304" charset="0"/>
                  <a:cs typeface="Times New Roman" panose="02020603050405020304" charset="0"/>
                </a:rPr>
                <a:t>D[</a:t>
              </a:r>
              <a:r>
                <a:rPr lang="en-US" altLang="zh-CN" sz="3200" b="1" i="1" dirty="0" err="1">
                  <a:solidFill>
                    <a:srgbClr val="0000CC"/>
                  </a:solidFill>
                  <a:latin typeface="Times New Roman" panose="02020603050405020304" charset="0"/>
                  <a:cs typeface="Times New Roman" panose="02020603050405020304" charset="0"/>
                </a:rPr>
                <a:t>i</a:t>
              </a:r>
              <a:r>
                <a:rPr lang="en-US" altLang="zh-CN" sz="3200" b="1" i="1" dirty="0">
                  <a:solidFill>
                    <a:srgbClr val="0000CC"/>
                  </a:solidFill>
                  <a:latin typeface="Times New Roman" panose="02020603050405020304" charset="0"/>
                  <a:cs typeface="Times New Roman" panose="02020603050405020304" charset="0"/>
                </a:rPr>
                <a:t>, j-1]</a:t>
              </a:r>
              <a:endParaRPr lang="zh-CN" altLang="en-US" sz="3200" b="1" i="1" dirty="0">
                <a:solidFill>
                  <a:srgbClr val="0000CC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0" name="Text Box 13"/>
            <p:cNvSpPr txBox="1">
              <a:spLocks noChangeArrowheads="1"/>
            </p:cNvSpPr>
            <p:nvPr/>
          </p:nvSpPr>
          <p:spPr bwMode="auto">
            <a:xfrm>
              <a:off x="3356" y="2023"/>
              <a:ext cx="914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3200" b="1" i="1" dirty="0">
                  <a:solidFill>
                    <a:srgbClr val="0000CC"/>
                  </a:solidFill>
                  <a:latin typeface="Times New Roman" panose="02020603050405020304" charset="0"/>
                  <a:cs typeface="Times New Roman" panose="02020603050405020304" charset="0"/>
                </a:rPr>
                <a:t> </a:t>
              </a:r>
              <a:r>
                <a:rPr lang="en-US" altLang="zh-CN" sz="3200" b="1" i="1" dirty="0">
                  <a:solidFill>
                    <a:srgbClr val="FF0000"/>
                  </a:solidFill>
                  <a:latin typeface="Times New Roman" panose="02020603050405020304" charset="0"/>
                  <a:cs typeface="Times New Roman" panose="02020603050405020304" charset="0"/>
                </a:rPr>
                <a:t>D[</a:t>
              </a:r>
              <a:r>
                <a:rPr lang="en-US" altLang="zh-CN" sz="3200" b="1" i="1" dirty="0" err="1">
                  <a:solidFill>
                    <a:srgbClr val="FF0000"/>
                  </a:solidFill>
                  <a:latin typeface="Times New Roman" panose="02020603050405020304" charset="0"/>
                  <a:cs typeface="Times New Roman" panose="02020603050405020304" charset="0"/>
                </a:rPr>
                <a:t>i</a:t>
              </a:r>
              <a:r>
                <a:rPr lang="en-US" altLang="zh-CN" sz="3200" b="1" i="1" dirty="0">
                  <a:solidFill>
                    <a:srgbClr val="FF0000"/>
                  </a:solidFill>
                  <a:latin typeface="Times New Roman" panose="02020603050405020304" charset="0"/>
                  <a:cs typeface="Times New Roman" panose="02020603050405020304" charset="0"/>
                </a:rPr>
                <a:t>, j]</a:t>
              </a:r>
              <a:endParaRPr lang="zh-CN" altLang="en-US" sz="3200" b="1" i="1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1" name="Line 14"/>
            <p:cNvSpPr>
              <a:spLocks noChangeShapeType="1"/>
            </p:cNvSpPr>
            <p:nvPr/>
          </p:nvSpPr>
          <p:spPr bwMode="auto">
            <a:xfrm>
              <a:off x="1652" y="2069"/>
              <a:ext cx="3357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2" name="Line 15"/>
            <p:cNvSpPr>
              <a:spLocks noChangeShapeType="1"/>
            </p:cNvSpPr>
            <p:nvPr/>
          </p:nvSpPr>
          <p:spPr bwMode="auto">
            <a:xfrm>
              <a:off x="1652" y="1706"/>
              <a:ext cx="3357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3" name="Line 16"/>
            <p:cNvSpPr>
              <a:spLocks noChangeShapeType="1"/>
            </p:cNvSpPr>
            <p:nvPr/>
          </p:nvSpPr>
          <p:spPr bwMode="auto">
            <a:xfrm>
              <a:off x="1652" y="2432"/>
              <a:ext cx="3357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4" name="Line 17"/>
            <p:cNvSpPr>
              <a:spLocks noChangeShapeType="1"/>
            </p:cNvSpPr>
            <p:nvPr/>
          </p:nvSpPr>
          <p:spPr bwMode="auto">
            <a:xfrm>
              <a:off x="3331" y="1344"/>
              <a:ext cx="0" cy="1406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5" name="Line 18"/>
            <p:cNvSpPr>
              <a:spLocks noChangeShapeType="1"/>
            </p:cNvSpPr>
            <p:nvPr/>
          </p:nvSpPr>
          <p:spPr bwMode="auto">
            <a:xfrm>
              <a:off x="2106" y="1344"/>
              <a:ext cx="0" cy="1406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6" name="Line 19"/>
            <p:cNvSpPr>
              <a:spLocks noChangeShapeType="1"/>
            </p:cNvSpPr>
            <p:nvPr/>
          </p:nvSpPr>
          <p:spPr bwMode="auto">
            <a:xfrm>
              <a:off x="4329" y="1344"/>
              <a:ext cx="0" cy="1406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4723555" y="4086884"/>
            <a:ext cx="29571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类似于LCS</a:t>
            </a:r>
            <a:r>
              <a:rPr lang="zh-CN" altLang="en-US" sz="4000" dirty="0">
                <a:solidFill>
                  <a:srgbClr val="FF0000"/>
                </a:solidFill>
              </a:rPr>
              <a:t>？</a:t>
            </a:r>
            <a:endParaRPr lang="en-US" sz="4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903" name="Text Box 7"/>
          <p:cNvSpPr txBox="1">
            <a:spLocks noChangeArrowheads="1"/>
          </p:cNvSpPr>
          <p:nvPr/>
        </p:nvSpPr>
        <p:spPr bwMode="auto">
          <a:xfrm>
            <a:off x="412750" y="1484313"/>
            <a:ext cx="8447088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buFontTx/>
              <a:buChar char="•"/>
              <a:defRPr/>
            </a:pP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求解过程</a:t>
            </a:r>
            <a:endParaRPr lang="en-US" altLang="zh-CN" sz="3600" b="1" dirty="0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defRPr/>
            </a:pPr>
            <a:endParaRPr lang="en-US" altLang="zh-CN" sz="2800" i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Symbol" panose="05050102010706020507" pitchFamily="18" charset="2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381000" y="260350"/>
            <a:ext cx="8310563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defRPr/>
            </a:pPr>
            <a:r>
              <a:rPr lang="zh-CN" altLang="en-US" sz="3600" b="1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附加例题：动态时间规整算法（</a:t>
            </a:r>
            <a:r>
              <a:rPr lang="en-US" altLang="zh-CN" sz="3600" b="1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Dynamic</a:t>
            </a:r>
            <a:r>
              <a:rPr lang="zh-CN" altLang="en-US" sz="3600" b="1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altLang="zh-CN" sz="3600" b="1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Time</a:t>
            </a:r>
            <a:r>
              <a:rPr lang="zh-CN" altLang="en-US" sz="3600" b="1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altLang="zh-CN" sz="3600" b="1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Warping</a:t>
            </a:r>
            <a:r>
              <a:rPr lang="zh-CN" altLang="en-US" sz="3600" b="1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）</a:t>
            </a:r>
            <a:endParaRPr lang="zh-CN" altLang="en-US" sz="3600" b="1" dirty="0">
              <a:solidFill>
                <a:srgbClr val="0070C0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9211" y="4775239"/>
            <a:ext cx="4191000" cy="2135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 Box 79"/>
          <p:cNvSpPr txBox="1">
            <a:spLocks noChangeArrowheads="1"/>
          </p:cNvSpPr>
          <p:nvPr/>
        </p:nvSpPr>
        <p:spPr bwMode="auto">
          <a:xfrm>
            <a:off x="2247900" y="2713077"/>
            <a:ext cx="1199367" cy="553998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000" b="1" i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D[1,1]</a:t>
            </a:r>
            <a:endParaRPr lang="en-US" altLang="zh-CN" sz="3000" b="1" i="1" dirty="0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6" name="Text Box 80"/>
          <p:cNvSpPr txBox="1">
            <a:spLocks noChangeArrowheads="1"/>
          </p:cNvSpPr>
          <p:nvPr/>
        </p:nvSpPr>
        <p:spPr bwMode="auto">
          <a:xfrm>
            <a:off x="2247900" y="3505239"/>
            <a:ext cx="1199367" cy="553998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000" b="1" i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D[2,1]</a:t>
            </a:r>
            <a:endParaRPr lang="en-US" altLang="zh-CN" sz="3000" b="1" i="1" dirty="0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7" name="Text Box 81"/>
          <p:cNvSpPr txBox="1">
            <a:spLocks noChangeArrowheads="1"/>
          </p:cNvSpPr>
          <p:nvPr/>
        </p:nvSpPr>
        <p:spPr bwMode="auto">
          <a:xfrm>
            <a:off x="2233789" y="4297402"/>
            <a:ext cx="1199367" cy="553998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000" b="1" i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D[3,1]</a:t>
            </a:r>
            <a:endParaRPr lang="en-US" altLang="zh-CN" sz="3000" b="1" i="1" dirty="0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8" name="Text Box 82"/>
          <p:cNvSpPr txBox="1">
            <a:spLocks noChangeArrowheads="1"/>
          </p:cNvSpPr>
          <p:nvPr/>
        </p:nvSpPr>
        <p:spPr bwMode="auto">
          <a:xfrm>
            <a:off x="3464278" y="2713077"/>
            <a:ext cx="1199367" cy="553998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000" b="1" i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D[1,2]</a:t>
            </a:r>
            <a:endParaRPr lang="en-US" altLang="zh-CN" sz="3000" b="1" i="1" dirty="0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9" name="Text Box 83"/>
          <p:cNvSpPr txBox="1">
            <a:spLocks noChangeArrowheads="1"/>
          </p:cNvSpPr>
          <p:nvPr/>
        </p:nvSpPr>
        <p:spPr bwMode="auto">
          <a:xfrm>
            <a:off x="4680655" y="2713077"/>
            <a:ext cx="1199367" cy="553998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000" b="1" i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D[1,3]</a:t>
            </a:r>
            <a:endParaRPr lang="en-US" altLang="zh-CN" sz="3000" b="1" i="1" dirty="0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0" name="Text Box 84"/>
          <p:cNvSpPr txBox="1">
            <a:spLocks noChangeArrowheads="1"/>
          </p:cNvSpPr>
          <p:nvPr/>
        </p:nvSpPr>
        <p:spPr bwMode="auto">
          <a:xfrm>
            <a:off x="5897033" y="2713077"/>
            <a:ext cx="1199367" cy="553998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000" b="1" i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D[1,4]</a:t>
            </a:r>
            <a:endParaRPr lang="en-US" altLang="zh-CN" sz="3000" b="1" i="1" dirty="0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1" name="Text Box 85"/>
          <p:cNvSpPr txBox="1">
            <a:spLocks noChangeArrowheads="1"/>
          </p:cNvSpPr>
          <p:nvPr/>
        </p:nvSpPr>
        <p:spPr bwMode="auto">
          <a:xfrm>
            <a:off x="3478389" y="3505239"/>
            <a:ext cx="1199367" cy="553998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000" b="1" i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D[2,2]</a:t>
            </a:r>
            <a:endParaRPr lang="en-US" altLang="zh-CN" sz="3000" b="1" i="1" dirty="0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2" name="Text Box 86"/>
          <p:cNvSpPr txBox="1">
            <a:spLocks noChangeArrowheads="1"/>
          </p:cNvSpPr>
          <p:nvPr/>
        </p:nvSpPr>
        <p:spPr bwMode="auto">
          <a:xfrm>
            <a:off x="4694766" y="3505239"/>
            <a:ext cx="1199367" cy="553998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000" b="1" i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D[2,3]</a:t>
            </a:r>
            <a:endParaRPr lang="en-US" altLang="zh-CN" sz="3000" b="1" i="1" dirty="0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3" name="Text Box 87"/>
          <p:cNvSpPr txBox="1">
            <a:spLocks noChangeArrowheads="1"/>
          </p:cNvSpPr>
          <p:nvPr/>
        </p:nvSpPr>
        <p:spPr bwMode="auto">
          <a:xfrm>
            <a:off x="5911144" y="3505239"/>
            <a:ext cx="1199367" cy="553998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000" b="1" i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D[2,4]</a:t>
            </a:r>
            <a:endParaRPr lang="en-US" altLang="zh-CN" sz="3000" b="1" i="1" dirty="0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4" name="Text Box 88"/>
          <p:cNvSpPr txBox="1">
            <a:spLocks noChangeArrowheads="1"/>
          </p:cNvSpPr>
          <p:nvPr/>
        </p:nvSpPr>
        <p:spPr bwMode="auto">
          <a:xfrm>
            <a:off x="3478389" y="4322802"/>
            <a:ext cx="1199367" cy="553998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000" b="1" i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D[3,2]</a:t>
            </a:r>
            <a:endParaRPr lang="en-US" altLang="zh-CN" sz="3000" b="1" i="1" dirty="0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5" name="Text Box 89"/>
          <p:cNvSpPr txBox="1">
            <a:spLocks noChangeArrowheads="1"/>
          </p:cNvSpPr>
          <p:nvPr/>
        </p:nvSpPr>
        <p:spPr bwMode="auto">
          <a:xfrm>
            <a:off x="4694766" y="4297402"/>
            <a:ext cx="1199367" cy="553998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000" b="1" i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D[3,3]</a:t>
            </a:r>
            <a:endParaRPr lang="en-US" altLang="zh-CN" sz="3000" b="1" i="1" dirty="0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6" name="Text Box 90"/>
          <p:cNvSpPr txBox="1">
            <a:spLocks noChangeArrowheads="1"/>
          </p:cNvSpPr>
          <p:nvPr/>
        </p:nvSpPr>
        <p:spPr bwMode="auto">
          <a:xfrm>
            <a:off x="5911144" y="4297402"/>
            <a:ext cx="1199367" cy="553998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000" b="1" i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D[3,4]</a:t>
            </a:r>
            <a:endParaRPr lang="en-US" altLang="zh-CN" sz="3000" b="1" i="1" dirty="0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9" name="Line 108"/>
          <p:cNvSpPr>
            <a:spLocks noChangeShapeType="1"/>
          </p:cNvSpPr>
          <p:nvPr/>
        </p:nvSpPr>
        <p:spPr bwMode="auto">
          <a:xfrm>
            <a:off x="2198511" y="3000413"/>
            <a:ext cx="4927600" cy="0"/>
          </a:xfrm>
          <a:prstGeom prst="line">
            <a:avLst/>
          </a:prstGeom>
          <a:noFill/>
          <a:ln w="38100" cap="sq">
            <a:solidFill>
              <a:srgbClr val="FF0000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0" name="Line 109"/>
          <p:cNvSpPr>
            <a:spLocks noChangeShapeType="1"/>
          </p:cNvSpPr>
          <p:nvPr/>
        </p:nvSpPr>
        <p:spPr bwMode="auto">
          <a:xfrm>
            <a:off x="2133600" y="3721138"/>
            <a:ext cx="5057422" cy="0"/>
          </a:xfrm>
          <a:prstGeom prst="line">
            <a:avLst/>
          </a:prstGeom>
          <a:noFill/>
          <a:ln w="38100" cap="sq">
            <a:solidFill>
              <a:srgbClr val="FF0000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1" name="Line 110"/>
          <p:cNvSpPr>
            <a:spLocks noChangeShapeType="1"/>
          </p:cNvSpPr>
          <p:nvPr/>
        </p:nvSpPr>
        <p:spPr bwMode="auto">
          <a:xfrm>
            <a:off x="2133600" y="4513302"/>
            <a:ext cx="5057422" cy="71437"/>
          </a:xfrm>
          <a:prstGeom prst="line">
            <a:avLst/>
          </a:prstGeom>
          <a:noFill/>
          <a:ln w="38100" cap="sq">
            <a:solidFill>
              <a:srgbClr val="FF0000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90307" y="5095679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代码自行完成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9" grpId="0" animBg="1"/>
      <p:bldP spid="40" grpId="0" animBg="1"/>
      <p:bldP spid="41" grpId="0" animBg="1"/>
      <p:bldP spid="42" grpId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381000" y="260350"/>
            <a:ext cx="8310563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defRPr/>
            </a:pPr>
            <a:r>
              <a:rPr lang="zh-CN" altLang="en-US" sz="3600" b="1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附加例题：动态时间规整算法（</a:t>
            </a:r>
            <a:r>
              <a:rPr lang="en-US" altLang="zh-CN" sz="3600" b="1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Dynamic</a:t>
            </a:r>
            <a:r>
              <a:rPr lang="zh-CN" altLang="en-US" sz="3600" b="1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altLang="zh-CN" sz="3600" b="1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Time</a:t>
            </a:r>
            <a:r>
              <a:rPr lang="zh-CN" altLang="en-US" sz="3600" b="1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altLang="zh-CN" sz="3600" b="1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Warping</a:t>
            </a:r>
            <a:r>
              <a:rPr lang="zh-CN" altLang="en-US" sz="3600" b="1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）</a:t>
            </a:r>
            <a:endParaRPr lang="zh-CN" altLang="en-US" sz="3600" b="1" dirty="0">
              <a:solidFill>
                <a:srgbClr val="0070C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52437" y="1828800"/>
            <a:ext cx="891539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/>
              <a:t>DTWDistance</a:t>
            </a:r>
            <a:r>
              <a:rPr lang="en-US" sz="2400" dirty="0"/>
              <a:t>(A: array [1..n], </a:t>
            </a:r>
            <a:r>
              <a:rPr lang="en-US" altLang="zh-CN" sz="2400" dirty="0"/>
              <a:t>B</a:t>
            </a:r>
            <a:r>
              <a:rPr lang="en-US" sz="2400" dirty="0"/>
              <a:t>: array [1..m]) { </a:t>
            </a:r>
            <a:endParaRPr lang="en-US" sz="2400" dirty="0"/>
          </a:p>
          <a:p>
            <a:r>
              <a:rPr lang="en-US" sz="2400" dirty="0"/>
              <a:t>	DTW = array [0..n, 0..m] </a:t>
            </a:r>
            <a:endParaRPr lang="en-US" sz="2400" dirty="0"/>
          </a:p>
          <a:p>
            <a:r>
              <a:rPr lang="en-US" sz="2400" dirty="0"/>
              <a:t>	for </a:t>
            </a:r>
            <a:r>
              <a:rPr lang="en-US" sz="2400" dirty="0" err="1"/>
              <a:t>i</a:t>
            </a:r>
            <a:r>
              <a:rPr lang="en-US" sz="2400" dirty="0"/>
              <a:t> </a:t>
            </a:r>
            <a:r>
              <a:rPr lang="en-US" altLang="zh-CN" sz="2400" b="1" dirty="0">
                <a:latin typeface="宋体" panose="02010600030101010101" pitchFamily="2" charset="-122"/>
                <a:sym typeface="Symbol" panose="05050102010706020507" pitchFamily="18" charset="2"/>
              </a:rPr>
              <a:t> </a:t>
            </a:r>
            <a:r>
              <a:rPr lang="en-US" sz="2400" dirty="0"/>
              <a:t> 0 to n </a:t>
            </a:r>
            <a:endParaRPr lang="en-US" sz="2400" dirty="0"/>
          </a:p>
          <a:p>
            <a:r>
              <a:rPr lang="zh-CN" altLang="en-US" sz="2400" dirty="0"/>
              <a:t>               </a:t>
            </a:r>
            <a:r>
              <a:rPr lang="en-US" sz="2400" dirty="0"/>
              <a:t>for j </a:t>
            </a:r>
            <a:r>
              <a:rPr lang="en-US" altLang="zh-CN" sz="2400" b="1" dirty="0">
                <a:latin typeface="宋体" panose="02010600030101010101" pitchFamily="2" charset="-122"/>
                <a:sym typeface="Symbol" panose="05050102010706020507" pitchFamily="18" charset="2"/>
              </a:rPr>
              <a:t> </a:t>
            </a:r>
            <a:r>
              <a:rPr lang="en-US" sz="2400" dirty="0"/>
              <a:t> 0 to m </a:t>
            </a:r>
            <a:endParaRPr lang="en-US" sz="2400" dirty="0"/>
          </a:p>
          <a:p>
            <a:r>
              <a:rPr lang="zh-CN" altLang="en-US" sz="2400" dirty="0"/>
              <a:t>                  </a:t>
            </a:r>
            <a:r>
              <a:rPr lang="en-US" sz="2400" dirty="0"/>
              <a:t>DTW[</a:t>
            </a:r>
            <a:r>
              <a:rPr lang="en-US" sz="2400" dirty="0" err="1"/>
              <a:t>i</a:t>
            </a:r>
            <a:r>
              <a:rPr lang="en-US" sz="2400" dirty="0"/>
              <a:t>, j] = infinity </a:t>
            </a:r>
            <a:endParaRPr lang="en-US" sz="2400" dirty="0"/>
          </a:p>
          <a:p>
            <a:r>
              <a:rPr lang="en-US" sz="2400" dirty="0"/>
              <a:t>	DTW[0, 0] = 0 </a:t>
            </a:r>
            <a:endParaRPr lang="en-US" sz="2400" dirty="0"/>
          </a:p>
          <a:p>
            <a:r>
              <a:rPr lang="en-US" sz="2400" dirty="0"/>
              <a:t>	for </a:t>
            </a:r>
            <a:r>
              <a:rPr lang="en-US" sz="2400" dirty="0" err="1"/>
              <a:t>i</a:t>
            </a:r>
            <a:r>
              <a:rPr lang="en-US" sz="2400" dirty="0"/>
              <a:t> </a:t>
            </a:r>
            <a:r>
              <a:rPr lang="en-US" altLang="zh-CN" sz="2400" b="1" dirty="0">
                <a:latin typeface="宋体" panose="02010600030101010101" pitchFamily="2" charset="-122"/>
                <a:sym typeface="Symbol" panose="05050102010706020507" pitchFamily="18" charset="2"/>
              </a:rPr>
              <a:t> </a:t>
            </a:r>
            <a:r>
              <a:rPr lang="en-US" sz="2400" dirty="0"/>
              <a:t> 1 to n </a:t>
            </a:r>
            <a:endParaRPr lang="en-US" sz="2400" dirty="0"/>
          </a:p>
          <a:p>
            <a:r>
              <a:rPr lang="en-US" sz="2400" dirty="0"/>
              <a:t>	</a:t>
            </a:r>
            <a:r>
              <a:rPr lang="zh-CN" altLang="en-US" sz="2400" dirty="0"/>
              <a:t>   </a:t>
            </a:r>
            <a:r>
              <a:rPr lang="en-US" sz="2400" dirty="0"/>
              <a:t>for j </a:t>
            </a:r>
            <a:r>
              <a:rPr lang="en-US" altLang="zh-CN" sz="2400" b="1" dirty="0">
                <a:latin typeface="宋体" panose="02010600030101010101" pitchFamily="2" charset="-122"/>
                <a:sym typeface="Symbol" panose="05050102010706020507" pitchFamily="18" charset="2"/>
              </a:rPr>
              <a:t> </a:t>
            </a:r>
            <a:r>
              <a:rPr lang="en-US" sz="2400" dirty="0"/>
              <a:t> 1 to m </a:t>
            </a:r>
            <a:endParaRPr lang="en-US" sz="2400" dirty="0"/>
          </a:p>
          <a:p>
            <a:r>
              <a:rPr lang="en-US" sz="2400" dirty="0"/>
              <a:t>	</a:t>
            </a:r>
            <a:r>
              <a:rPr lang="zh-CN" altLang="en-US" sz="2400" dirty="0"/>
              <a:t>       </a:t>
            </a:r>
            <a:r>
              <a:rPr lang="en-US" altLang="zh-CN" sz="2400" dirty="0" err="1"/>
              <a:t>dist</a:t>
            </a:r>
            <a:r>
              <a:rPr lang="zh-CN" altLang="en-US" sz="2400" dirty="0"/>
              <a:t> </a:t>
            </a:r>
            <a:r>
              <a:rPr lang="en-US" sz="2400" dirty="0"/>
              <a:t>= d(</a:t>
            </a:r>
            <a:r>
              <a:rPr lang="en-US" altLang="zh-CN" sz="2400" dirty="0"/>
              <a:t>A</a:t>
            </a:r>
            <a:r>
              <a:rPr lang="en-US" sz="2400" dirty="0"/>
              <a:t>[</a:t>
            </a:r>
            <a:r>
              <a:rPr lang="en-US" sz="2400" dirty="0" err="1"/>
              <a:t>i</a:t>
            </a:r>
            <a:r>
              <a:rPr lang="en-US" sz="2400" dirty="0"/>
              <a:t>], </a:t>
            </a:r>
            <a:r>
              <a:rPr lang="en-US" altLang="zh-CN" sz="2400" dirty="0"/>
              <a:t>B</a:t>
            </a:r>
            <a:r>
              <a:rPr lang="en-US" sz="2400" dirty="0"/>
              <a:t>[j]) </a:t>
            </a:r>
            <a:endParaRPr lang="en-US" sz="2400" dirty="0"/>
          </a:p>
          <a:p>
            <a:r>
              <a:rPr lang="zh-CN" altLang="en-US" sz="2400" dirty="0"/>
              <a:t>                  </a:t>
            </a:r>
            <a:r>
              <a:rPr lang="en-US" altLang="zh-CN" sz="2400" dirty="0"/>
              <a:t>D(</a:t>
            </a:r>
            <a:r>
              <a:rPr lang="en-US" altLang="zh-CN" sz="2400" dirty="0" err="1"/>
              <a:t>i</a:t>
            </a:r>
            <a:r>
              <a:rPr lang="en-US" altLang="zh-CN" sz="2400" dirty="0"/>
              <a:t>,</a:t>
            </a:r>
            <a:r>
              <a:rPr lang="zh-CN" altLang="en-US" sz="2400" dirty="0"/>
              <a:t> </a:t>
            </a:r>
            <a:r>
              <a:rPr lang="en-US" altLang="zh-CN" sz="2400" dirty="0"/>
              <a:t>j)</a:t>
            </a:r>
            <a:r>
              <a:rPr lang="en-US" sz="2400" dirty="0"/>
              <a:t> = </a:t>
            </a:r>
            <a:r>
              <a:rPr lang="en-US" altLang="zh-CN" sz="2400" dirty="0" err="1"/>
              <a:t>dist</a:t>
            </a:r>
            <a:r>
              <a:rPr lang="zh-CN" altLang="en-US" sz="2400" dirty="0"/>
              <a:t> </a:t>
            </a:r>
            <a:r>
              <a:rPr lang="en-US" sz="2400" dirty="0"/>
              <a:t>+ minimum(</a:t>
            </a:r>
            <a:r>
              <a:rPr lang="en-US" altLang="zh-CN" sz="2400" dirty="0"/>
              <a:t>D(</a:t>
            </a:r>
            <a:r>
              <a:rPr lang="en-US" sz="2400" dirty="0"/>
              <a:t>i-1, j</a:t>
            </a:r>
            <a:r>
              <a:rPr lang="en-US" altLang="zh-CN" sz="2400" dirty="0"/>
              <a:t>)</a:t>
            </a:r>
            <a:r>
              <a:rPr lang="en-US" sz="2400" dirty="0"/>
              <a:t>, D</a:t>
            </a:r>
            <a:r>
              <a:rPr lang="en-US" altLang="zh-CN" sz="2400" dirty="0"/>
              <a:t>(</a:t>
            </a:r>
            <a:r>
              <a:rPr lang="en-US" sz="2400" dirty="0" err="1"/>
              <a:t>i</a:t>
            </a:r>
            <a:r>
              <a:rPr lang="en-US" sz="2400" dirty="0"/>
              <a:t> , j-1</a:t>
            </a:r>
            <a:r>
              <a:rPr lang="en-US" altLang="zh-CN" sz="2400" dirty="0"/>
              <a:t>)</a:t>
            </a:r>
            <a:r>
              <a:rPr lang="en-US" sz="2400" dirty="0"/>
              <a:t>,</a:t>
            </a:r>
            <a:r>
              <a:rPr lang="zh-CN" altLang="en-US" sz="2400" dirty="0"/>
              <a:t> </a:t>
            </a:r>
            <a:r>
              <a:rPr lang="en-US" altLang="zh-CN" sz="2400" dirty="0"/>
              <a:t>D(</a:t>
            </a:r>
            <a:r>
              <a:rPr lang="en-US" sz="2400" dirty="0"/>
              <a:t>i-1, j-1</a:t>
            </a:r>
            <a:r>
              <a:rPr lang="en-US" altLang="zh-CN" sz="2400" dirty="0"/>
              <a:t>)</a:t>
            </a:r>
            <a:r>
              <a:rPr lang="en-US" sz="2400" dirty="0"/>
              <a:t>) </a:t>
            </a:r>
            <a:endParaRPr lang="en-US" sz="2400" dirty="0"/>
          </a:p>
          <a:p>
            <a:r>
              <a:rPr lang="en-US" sz="2400" dirty="0"/>
              <a:t>	return D</a:t>
            </a:r>
            <a:endParaRPr lang="en-US" sz="2400" dirty="0"/>
          </a:p>
          <a:p>
            <a:r>
              <a:rPr lang="en-US" sz="2400" dirty="0"/>
              <a:t>}</a:t>
            </a:r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5867400" y="3429000"/>
            <a:ext cx="222368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 algn="just">
              <a:defRPr/>
            </a:pPr>
            <a:r>
              <a:rPr lang="en-US" altLang="zh-CN" sz="3200" b="1" i="1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O(</a:t>
            </a:r>
            <a:r>
              <a:rPr lang="en-US" altLang="zh-CN" sz="3200" b="1" i="1" dirty="0" err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mn</a:t>
            </a:r>
            <a:r>
              <a:rPr lang="en-US" altLang="zh-CN" sz="3200" b="1" i="1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)</a:t>
            </a:r>
            <a:endParaRPr lang="en-US" altLang="zh-CN" sz="3200" b="1" i="1" dirty="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348" name="Rectangle 4"/>
          <p:cNvSpPr>
            <a:spLocks noChangeArrowheads="1"/>
          </p:cNvSpPr>
          <p:nvPr/>
        </p:nvSpPr>
        <p:spPr bwMode="auto">
          <a:xfrm>
            <a:off x="152400" y="990600"/>
            <a:ext cx="8197145" cy="51847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533400" indent="-5334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914400" indent="-4572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95400" indent="-3810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defRPr/>
            </a:pPr>
            <a:r>
              <a:rPr kumimoji="1" lang="zh-CN" altLang="en-US" sz="3600" b="1" dirty="0">
                <a:latin typeface="+mn-ea"/>
                <a:ea typeface="+mn-ea"/>
              </a:rPr>
              <a:t>使用动态规划的条件</a:t>
            </a:r>
            <a:endParaRPr lang="zh-CN" altLang="en-US" sz="3600" b="1" dirty="0">
              <a:latin typeface="+mn-ea"/>
              <a:ea typeface="+mn-ea"/>
            </a:endParaRPr>
          </a:p>
          <a:p>
            <a:pPr lvl="1" algn="just">
              <a:defRPr/>
            </a:pPr>
            <a:r>
              <a:rPr lang="zh-CN" altLang="en-US" sz="3200" b="1" dirty="0">
                <a:solidFill>
                  <a:srgbClr val="0000CC"/>
                </a:solidFill>
                <a:latin typeface="+mn-ea"/>
                <a:ea typeface="+mn-ea"/>
              </a:rPr>
              <a:t>优化子结构</a:t>
            </a:r>
            <a:endParaRPr lang="zh-CN" altLang="en-US" sz="3200" b="1" dirty="0">
              <a:solidFill>
                <a:srgbClr val="0000CC"/>
              </a:solidFill>
              <a:latin typeface="+mn-ea"/>
              <a:ea typeface="+mn-ea"/>
            </a:endParaRPr>
          </a:p>
          <a:p>
            <a:pPr lvl="2" algn="just">
              <a:defRPr/>
            </a:pPr>
            <a:r>
              <a:rPr lang="zh-CN" altLang="en-US" sz="2800" b="1" dirty="0">
                <a:solidFill>
                  <a:srgbClr val="663300"/>
                </a:solidFill>
                <a:latin typeface="+mn-ea"/>
                <a:ea typeface="+mn-ea"/>
              </a:rPr>
              <a:t>当一个问题的优化解包含了子问题的优化解时，我们说这个问题具有优化子结构。</a:t>
            </a:r>
            <a:endParaRPr lang="zh-CN" altLang="en-US" sz="2800" b="1" dirty="0">
              <a:solidFill>
                <a:srgbClr val="663300"/>
              </a:solidFill>
              <a:latin typeface="+mn-ea"/>
              <a:ea typeface="+mn-ea"/>
            </a:endParaRPr>
          </a:p>
          <a:p>
            <a:pPr lvl="2" algn="just">
              <a:defRPr/>
            </a:pPr>
            <a:r>
              <a:rPr lang="zh-CN" altLang="en-US" sz="2800" b="1" dirty="0">
                <a:solidFill>
                  <a:srgbClr val="663300"/>
                </a:solidFill>
                <a:latin typeface="+mn-ea"/>
                <a:ea typeface="+mn-ea"/>
              </a:rPr>
              <a:t>缩小子问题集合，只需那些优化问题中包含的子问题，降低实现复杂性</a:t>
            </a:r>
            <a:endParaRPr lang="zh-CN" altLang="en-US" sz="2800" b="1" dirty="0">
              <a:solidFill>
                <a:srgbClr val="663300"/>
              </a:solidFill>
              <a:latin typeface="+mn-ea"/>
              <a:ea typeface="+mn-ea"/>
            </a:endParaRPr>
          </a:p>
          <a:p>
            <a:pPr lvl="2" algn="just">
              <a:defRPr/>
            </a:pPr>
            <a:r>
              <a:rPr lang="zh-CN" altLang="en-US" sz="2800" b="1" dirty="0">
                <a:solidFill>
                  <a:srgbClr val="663300"/>
                </a:solidFill>
                <a:latin typeface="+mn-ea"/>
                <a:ea typeface="+mn-ea"/>
              </a:rPr>
              <a:t>优化子结构使得我们能自下而上地完成求解过程</a:t>
            </a:r>
            <a:endParaRPr lang="zh-CN" altLang="en-US" sz="2800" b="1" dirty="0">
              <a:solidFill>
                <a:srgbClr val="663300"/>
              </a:solidFill>
              <a:latin typeface="+mn-ea"/>
              <a:ea typeface="+mn-ea"/>
            </a:endParaRPr>
          </a:p>
          <a:p>
            <a:pPr lvl="1" algn="just">
              <a:defRPr/>
            </a:pPr>
            <a:r>
              <a:rPr lang="zh-CN" altLang="en-US" sz="3200" b="1" dirty="0">
                <a:solidFill>
                  <a:srgbClr val="0000CC"/>
                </a:solidFill>
                <a:latin typeface="+mn-ea"/>
                <a:ea typeface="+mn-ea"/>
              </a:rPr>
              <a:t>重叠子问题</a:t>
            </a:r>
            <a:endParaRPr lang="zh-CN" altLang="en-US" sz="3200" b="1" dirty="0">
              <a:solidFill>
                <a:srgbClr val="0000CC"/>
              </a:solidFill>
              <a:latin typeface="+mn-ea"/>
              <a:ea typeface="+mn-ea"/>
            </a:endParaRPr>
          </a:p>
          <a:p>
            <a:pPr lvl="2" algn="just">
              <a:defRPr/>
            </a:pPr>
            <a:r>
              <a:rPr lang="zh-CN" altLang="en-US" sz="2800" b="1" dirty="0">
                <a:solidFill>
                  <a:srgbClr val="663300"/>
                </a:solidFill>
                <a:latin typeface="+mn-ea"/>
                <a:ea typeface="+mn-ea"/>
              </a:rPr>
              <a:t>在问题的求解过程中，很多子问题的解将被多次使用</a:t>
            </a:r>
            <a:endParaRPr lang="zh-CN" altLang="en-US" sz="2800" b="1" dirty="0">
              <a:solidFill>
                <a:srgbClr val="663300"/>
              </a:solidFill>
              <a:latin typeface="+mn-ea"/>
              <a:ea typeface="+mn-ea"/>
            </a:endParaRPr>
          </a:p>
        </p:txBody>
      </p:sp>
      <p:sp>
        <p:nvSpPr>
          <p:cNvPr id="697350" name="Text Box 6"/>
          <p:cNvSpPr txBox="1">
            <a:spLocks noChangeArrowheads="1"/>
          </p:cNvSpPr>
          <p:nvPr/>
        </p:nvSpPr>
        <p:spPr bwMode="auto">
          <a:xfrm>
            <a:off x="3657600" y="61609"/>
            <a:ext cx="153670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4400" b="1" dirty="0">
                <a:solidFill>
                  <a:srgbClr val="1F497D">
                    <a:lumMod val="60000"/>
                    <a:lumOff val="40000"/>
                  </a:srgbClr>
                </a:solidFill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How? </a:t>
            </a:r>
            <a:endParaRPr lang="en-US" altLang="zh-CN" sz="4400" b="1" dirty="0">
              <a:solidFill>
                <a:srgbClr val="1F497D">
                  <a:lumMod val="60000"/>
                  <a:lumOff val="40000"/>
                </a:srgbClr>
              </a:solidFill>
              <a:latin typeface="Times New Roman" panose="02020603050405020304" charset="0"/>
              <a:ea typeface="黑体" panose="02010609060101010101" pitchFamily="49" charset="-122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973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973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973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973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973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973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973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973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973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973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973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973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973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973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DOC_GUID" val="{01635243-9978-485b-9b1e-ce9f565e0d9e}"/>
</p:tagLst>
</file>

<file path=ppt/theme/theme1.xml><?xml version="1.0" encoding="utf-8"?>
<a:theme xmlns:a="http://schemas.openxmlformats.org/drawingml/2006/main" name="1_量质融合大数据管理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7_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8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量质融合大数据管理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2_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3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4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5_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6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ch2</Template>
  <TotalTime>0</TotalTime>
  <Words>14345</Words>
  <Application>WPS 演示</Application>
  <PresentationFormat>全屏显示(4:3)</PresentationFormat>
  <Paragraphs>1407</Paragraphs>
  <Slides>88</Slides>
  <Notes>42</Notes>
  <HiddenSlides>0</HiddenSlides>
  <MMClips>0</MMClips>
  <ScaleCrop>false</ScaleCrop>
  <HeadingPairs>
    <vt:vector size="8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11</vt:i4>
      </vt:variant>
      <vt:variant>
        <vt:lpstr>嵌入 OLE 服务器</vt:lpstr>
      </vt:variant>
      <vt:variant>
        <vt:i4>19</vt:i4>
      </vt:variant>
      <vt:variant>
        <vt:lpstr>幻灯片标题</vt:lpstr>
      </vt:variant>
      <vt:variant>
        <vt:i4>88</vt:i4>
      </vt:variant>
    </vt:vector>
  </HeadingPairs>
  <TitlesOfParts>
    <vt:vector size="137" baseType="lpstr">
      <vt:lpstr>Arial</vt:lpstr>
      <vt:lpstr>宋体</vt:lpstr>
      <vt:lpstr>Wingdings</vt:lpstr>
      <vt:lpstr>Times New Roman</vt:lpstr>
      <vt:lpstr>Calibri</vt:lpstr>
      <vt:lpstr>方正姚体</vt:lpstr>
      <vt:lpstr>华文新魏</vt:lpstr>
      <vt:lpstr>Arial</vt:lpstr>
      <vt:lpstr>华文琥珀</vt:lpstr>
      <vt:lpstr>微软雅黑</vt:lpstr>
      <vt:lpstr>Tahoma</vt:lpstr>
      <vt:lpstr>华文细黑</vt:lpstr>
      <vt:lpstr>黑体</vt:lpstr>
      <vt:lpstr>Arial Unicode MS</vt:lpstr>
      <vt:lpstr>Symbol</vt:lpstr>
      <vt:lpstr>华文行楷</vt:lpstr>
      <vt:lpstr>华文楷体</vt:lpstr>
      <vt:lpstr>Cambria Math</vt:lpstr>
      <vt:lpstr>Bell MT</vt:lpstr>
      <vt:lpstr>1_量质融合大数据管理</vt:lpstr>
      <vt:lpstr>量质融合大数据管理</vt:lpstr>
      <vt:lpstr>Office 主题</vt:lpstr>
      <vt:lpstr>1_Office 主题</vt:lpstr>
      <vt:lpstr>2_Office 主题</vt:lpstr>
      <vt:lpstr>3_Office 主题</vt:lpstr>
      <vt:lpstr>4_Office 主题</vt:lpstr>
      <vt:lpstr>5_Office 主题</vt:lpstr>
      <vt:lpstr>6_Office 主题</vt:lpstr>
      <vt:lpstr>7_Office 主题</vt:lpstr>
      <vt:lpstr>8_Office 主题</vt:lpstr>
      <vt:lpstr>Equation.2</vt:lpstr>
      <vt:lpstr>Paint.Picture</vt:lpstr>
      <vt:lpstr>Paint.Picture</vt:lpstr>
      <vt:lpstr>Paint.Picture</vt:lpstr>
      <vt:lpstr>Paint.Picture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Paint.Picture</vt:lpstr>
      <vt:lpstr>Paint.Picture</vt:lpstr>
      <vt:lpstr>Paint.Picture</vt:lpstr>
      <vt:lpstr>Paint.Picture</vt:lpstr>
      <vt:lpstr>Paint.Picture</vt:lpstr>
      <vt:lpstr>Paint.Picture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请各位评审老师提出宝贵建议！谢谢！</vt:lpstr>
      <vt:lpstr>PowerPoint 演示文稿</vt:lpstr>
      <vt:lpstr>PowerPoint 演示文稿</vt:lpstr>
      <vt:lpstr>PowerPoint 演示文稿</vt:lpstr>
      <vt:lpstr>PowerPoint 演示文稿</vt:lpstr>
      <vt:lpstr>请各位评审老师提出宝贵建议！谢谢！</vt:lpstr>
      <vt:lpstr>PowerPoint 演示文稿</vt:lpstr>
      <vt:lpstr>PowerPoint 演示文稿</vt:lpstr>
      <vt:lpstr>PowerPoint 演示文稿</vt:lpstr>
      <vt:lpstr>PowerPoint 演示文稿</vt:lpstr>
      <vt:lpstr>下边开始设计求解矩阵链乘法问题的动态规划算法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请各位评审老师提出宝贵建议！谢谢！</vt:lpstr>
      <vt:lpstr>这两个物种有多相似</vt:lpstr>
      <vt:lpstr>最长公共子序列</vt:lpstr>
      <vt:lpstr>PowerPoint 演示文稿</vt:lpstr>
      <vt:lpstr>PowerPoint 演示文稿</vt:lpstr>
      <vt:lpstr>最长公共子序列结构分析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建立LCS长度的递归方程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请各位评审老师提出宝贵建议！谢谢！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请各位评审老师提出宝贵建议！谢谢！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大宇哥</cp:lastModifiedBy>
  <cp:revision>244</cp:revision>
  <dcterms:created xsi:type="dcterms:W3CDTF">2006-08-16T00:00:00Z</dcterms:created>
  <dcterms:modified xsi:type="dcterms:W3CDTF">2021-09-30T14:47:21Z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2052-11.1.0.10723</vt:lpwstr>
  </property>
  <property fmtid="{D5CDD505-2E9C-101B-9397-08002B2CF9AE}" pid="3" name="ICV">
    <vt:lpwstr>1D75204DE8144B79A8690E5DA693D9FA</vt:lpwstr>
  </property>
</Properties>
</file>