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11.xml" ContentType="application/vnd.openxmlformats-officedocument.theme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77" r:id="rId3"/>
    <p:sldMasterId id="2147483689" r:id="rId4"/>
    <p:sldMasterId id="2147483701" r:id="rId5"/>
    <p:sldMasterId id="2147483713" r:id="rId6"/>
    <p:sldMasterId id="2147483725" r:id="rId7"/>
    <p:sldMasterId id="2147483737" r:id="rId8"/>
    <p:sldMasterId id="2147483749" r:id="rId9"/>
    <p:sldMasterId id="2147483761" r:id="rId10"/>
    <p:sldMasterId id="2147483773" r:id="rId11"/>
    <p:sldMasterId id="2147483785" r:id="rId12"/>
  </p:sldMasterIdLst>
  <p:notesMasterIdLst>
    <p:notesMasterId r:id="rId86"/>
  </p:notesMasterIdLst>
  <p:handoutMasterIdLst>
    <p:handoutMasterId r:id="rId87"/>
  </p:handoutMasterIdLst>
  <p:sldIdLst>
    <p:sldId id="901" r:id="rId13"/>
    <p:sldId id="902" r:id="rId14"/>
    <p:sldId id="747" r:id="rId15"/>
    <p:sldId id="811" r:id="rId16"/>
    <p:sldId id="812" r:id="rId17"/>
    <p:sldId id="813" r:id="rId18"/>
    <p:sldId id="814" r:id="rId19"/>
    <p:sldId id="903" r:id="rId20"/>
    <p:sldId id="991" r:id="rId21"/>
    <p:sldId id="992" r:id="rId22"/>
    <p:sldId id="964" r:id="rId23"/>
    <p:sldId id="965" r:id="rId24"/>
    <p:sldId id="966" r:id="rId25"/>
    <p:sldId id="967" r:id="rId26"/>
    <p:sldId id="968" r:id="rId27"/>
    <p:sldId id="973" r:id="rId28"/>
    <p:sldId id="974" r:id="rId29"/>
    <p:sldId id="975" r:id="rId30"/>
    <p:sldId id="976" r:id="rId31"/>
    <p:sldId id="969" r:id="rId32"/>
    <p:sldId id="971" r:id="rId33"/>
    <p:sldId id="972" r:id="rId34"/>
    <p:sldId id="977" r:id="rId35"/>
    <p:sldId id="904" r:id="rId36"/>
    <p:sldId id="956" r:id="rId37"/>
    <p:sldId id="782" r:id="rId38"/>
    <p:sldId id="957" r:id="rId39"/>
    <p:sldId id="958" r:id="rId40"/>
    <p:sldId id="959" r:id="rId41"/>
    <p:sldId id="960" r:id="rId42"/>
    <p:sldId id="961" r:id="rId43"/>
    <p:sldId id="840" r:id="rId44"/>
    <p:sldId id="824" r:id="rId45"/>
    <p:sldId id="825" r:id="rId46"/>
    <p:sldId id="767" r:id="rId47"/>
    <p:sldId id="829" r:id="rId48"/>
    <p:sldId id="834" r:id="rId49"/>
    <p:sldId id="835" r:id="rId50"/>
    <p:sldId id="860" r:id="rId51"/>
    <p:sldId id="861" r:id="rId52"/>
    <p:sldId id="862" r:id="rId53"/>
    <p:sldId id="863" r:id="rId54"/>
    <p:sldId id="856" r:id="rId55"/>
    <p:sldId id="857" r:id="rId56"/>
    <p:sldId id="858" r:id="rId57"/>
    <p:sldId id="859" r:id="rId58"/>
    <p:sldId id="836" r:id="rId59"/>
    <p:sldId id="923" r:id="rId60"/>
    <p:sldId id="905" r:id="rId61"/>
    <p:sldId id="906" r:id="rId62"/>
    <p:sldId id="907" r:id="rId63"/>
    <p:sldId id="908" r:id="rId64"/>
    <p:sldId id="909" r:id="rId65"/>
    <p:sldId id="910" r:id="rId66"/>
    <p:sldId id="911" r:id="rId67"/>
    <p:sldId id="912" r:id="rId68"/>
    <p:sldId id="913" r:id="rId69"/>
    <p:sldId id="914" r:id="rId70"/>
    <p:sldId id="915" r:id="rId71"/>
    <p:sldId id="916" r:id="rId72"/>
    <p:sldId id="917" r:id="rId73"/>
    <p:sldId id="918" r:id="rId74"/>
    <p:sldId id="919" r:id="rId75"/>
    <p:sldId id="920" r:id="rId76"/>
    <p:sldId id="921" r:id="rId77"/>
    <p:sldId id="922" r:id="rId78"/>
    <p:sldId id="978" r:id="rId79"/>
    <p:sldId id="983" r:id="rId80"/>
    <p:sldId id="985" r:id="rId81"/>
    <p:sldId id="988" r:id="rId82"/>
    <p:sldId id="986" r:id="rId83"/>
    <p:sldId id="980" r:id="rId84"/>
    <p:sldId id="989" r:id="rId85"/>
  </p:sldIdLst>
  <p:sldSz cx="10287000" cy="6858000" type="35mm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63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66CCFF"/>
    <a:srgbClr val="0099FF"/>
    <a:srgbClr val="FFFF99"/>
    <a:srgbClr val="663300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3" autoAdjust="0"/>
    <p:restoredTop sz="57913" autoAdjust="0"/>
  </p:normalViewPr>
  <p:slideViewPr>
    <p:cSldViewPr showGuides="1">
      <p:cViewPr varScale="1">
        <p:scale>
          <a:sx n="73" d="100"/>
          <a:sy n="73" d="100"/>
        </p:scale>
        <p:origin x="2226" y="72"/>
      </p:cViewPr>
      <p:guideLst>
        <p:guide orient="horz" pos="4272"/>
        <p:guide pos="6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 showFormatting="0">
    <p:cViewPr>
      <p:scale>
        <a:sx n="66" d="100"/>
        <a:sy n="66" d="100"/>
      </p:scale>
      <p:origin x="0" y="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slide" Target="slides/slide64.xml"/><Relationship Id="rId84" Type="http://schemas.openxmlformats.org/officeDocument/2006/relationships/slide" Target="slides/slide72.xml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82" Type="http://schemas.openxmlformats.org/officeDocument/2006/relationships/slide" Target="slides/slide70.xml"/><Relationship Id="rId90" Type="http://schemas.openxmlformats.org/officeDocument/2006/relationships/theme" Target="theme/theme1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slide" Target="slides/slide68.xml"/><Relationship Id="rId85" Type="http://schemas.openxmlformats.org/officeDocument/2006/relationships/slide" Target="slides/slide73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slide" Target="slides/slide7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slide" Target="slides/slide69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zhang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兰州</a:t>
            </a: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20000"/>
              </a:spcBef>
            </a:pPr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  <a:t>‹#›</a:t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099" name="Rectangle 9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20000"/>
              </a:spcBef>
            </a:pPr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  <a:t>‹#›</a:t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10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en-US" altLang="zh-CN" b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en-US" altLang="zh-CN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312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312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3414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414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u="heavy" dirty="0"/>
          </a:p>
        </p:txBody>
      </p:sp>
      <p:sp>
        <p:nvSpPr>
          <p:cNvPr id="13517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517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6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6197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7220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7221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824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3926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926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zh-CN" altLang="en-US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029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029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1316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1317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42340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2341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336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336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59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marL="0" marR="0" indent="0" defTabSz="914400">
              <a:buClrTx/>
              <a:buSzTx/>
              <a:buFontTx/>
              <a:buNone/>
              <a:defRPr/>
            </a:pPr>
            <a:endParaRPr kumimoji="0" lang="en-US" altLang="zh-CN" b="1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38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438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541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541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6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6437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7460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7461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848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848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4950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053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5053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en-US" altLang="zh-CN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312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312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8007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13312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312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59693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en-US" altLang="zh-CN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312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312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5241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en-US" altLang="zh-CN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312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</a:p>
        </p:txBody>
      </p:sp>
      <p:sp>
        <p:nvSpPr>
          <p:cNvPr id="13312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71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3884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23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02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2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8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3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3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9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9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82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95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95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02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2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8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46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36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98"/>
          </a:xfrm>
        </p:grpSpPr>
        <p:pic>
          <p:nvPicPr>
            <p:cNvPr id="18442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8"/>
              <a:ext cx="2730120" cy="37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75"/>
              <a:ext cx="3610530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6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2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6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6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7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59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59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4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2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9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9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7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67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67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0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3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3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3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3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6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9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9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2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0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0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5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5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738" y="6356350"/>
            <a:ext cx="9112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sz="2800" b="1" dirty="0">
                <a:latin typeface="Calibri" panose="020F0502020204030204" pitchFamily="34" charset="0"/>
              </a:rPr>
              <a:t>‹#›</a:t>
            </a:fld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2022/10/11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1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1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2022/10/11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4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7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7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0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8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8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  <a:t>‹#›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4.xml"/><Relationship Id="rId13" Type="http://schemas.openxmlformats.org/officeDocument/2006/relationships/slideLayout" Target="../slideLayouts/slideLayout13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8.xml"/><Relationship Id="rId17" Type="http://schemas.openxmlformats.org/officeDocument/2006/relationships/theme" Target="../theme/theme12.xml"/><Relationship Id="rId2" Type="http://schemas.openxmlformats.org/officeDocument/2006/relationships/slideLayout" Target="../slideLayouts/slideLayout128.xml"/><Relationship Id="rId16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1.xml"/><Relationship Id="rId1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0.xml"/><Relationship Id="rId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4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2022/10/11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2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11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1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20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54150" y="1433513"/>
            <a:ext cx="7732713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第五讲 贪心算法</a:t>
            </a:r>
          </a:p>
        </p:txBody>
      </p:sp>
      <p:sp>
        <p:nvSpPr>
          <p:cNvPr id="75779" name="TextBox 8"/>
          <p:cNvSpPr txBox="1"/>
          <p:nvPr/>
        </p:nvSpPr>
        <p:spPr>
          <a:xfrm>
            <a:off x="1665288" y="3948113"/>
            <a:ext cx="71215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何震宇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539" y="2162986"/>
            <a:ext cx="563929" cy="243861"/>
          </a:xfrm>
          <a:prstGeom prst="rect">
            <a:avLst/>
          </a:prstGeom>
        </p:spPr>
      </p:pic>
      <p:sp>
        <p:nvSpPr>
          <p:cNvPr id="8" name="标题 3"/>
          <p:cNvSpPr txBox="1"/>
          <p:nvPr/>
        </p:nvSpPr>
        <p:spPr>
          <a:xfrm>
            <a:off x="203819" y="520467"/>
            <a:ext cx="9158637" cy="118600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zh-CN" altLang="en-US" sz="3600" dirty="0"/>
              <a:t>活动选择问题</a:t>
            </a:r>
          </a:p>
        </p:txBody>
      </p:sp>
      <p:sp>
        <p:nvSpPr>
          <p:cNvPr id="9" name="内容占位符 4"/>
          <p:cNvSpPr txBox="1"/>
          <p:nvPr/>
        </p:nvSpPr>
        <p:spPr>
          <a:xfrm>
            <a:off x="365873" y="2435473"/>
            <a:ext cx="9158287" cy="39801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个活动要求：</a:t>
            </a:r>
            <a:endParaRPr lang="en-US" altLang="zh-CN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-457200"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对公共资源的独占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如：对教室的安排使用，一个时间段只能被一门课独占</a:t>
            </a:r>
            <a:endParaRPr lang="en-US" altLang="zh-CN" sz="2400" spc="7" baseline="2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活动集</a:t>
            </a:r>
            <a:r>
              <a:rPr lang="zh-CN" altLang="en-US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 = {a</a:t>
            </a:r>
            <a:r>
              <a:rPr lang="en-US" altLang="zh-CN" sz="2400" spc="-1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spc="-1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. . . , a</a:t>
            </a:r>
            <a:r>
              <a:rPr lang="en-US" altLang="zh-CN" sz="2400" spc="-1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}.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1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在此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spc="-1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1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, f</a:t>
            </a:r>
            <a:r>
              <a:rPr lang="en-US" altLang="zh-CN" sz="2400" spc="-1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)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内需要占用资源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,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这是一个半开区间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,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其中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</a:t>
            </a:r>
            <a:r>
              <a:rPr lang="en-US" altLang="zh-CN" sz="2400" spc="-1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1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是开始时间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spc="-1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是结束时间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.</a:t>
            </a: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目标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: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选择最大的不重叠（相互兼容）的活动集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.</a:t>
            </a:r>
            <a:endParaRPr lang="en-US" altLang="zh-CN" sz="2400" spc="7" baseline="20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  <a:p>
            <a:pPr lvl="1">
              <a:lnSpc>
                <a:spcPct val="150000"/>
              </a:lnSpc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其他目标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: </a:t>
            </a:r>
            <a:r>
              <a:rPr lang="zh-CN" altLang="en-US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最大化租金收入</a:t>
            </a:r>
            <a:r>
              <a:rPr lang="en-US" altLang="zh-CN" sz="2400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…</a:t>
            </a:r>
          </a:p>
          <a:p>
            <a:pPr algn="l">
              <a:lnSpc>
                <a:spcPct val="150000"/>
              </a:lnSpc>
              <a:buSzPct val="50000"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63" y="1078197"/>
            <a:ext cx="1218468" cy="1065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570" y="1102489"/>
            <a:ext cx="3039327" cy="8955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9363" y="2178237"/>
            <a:ext cx="1328162" cy="9208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9775" y="2167544"/>
            <a:ext cx="1049459" cy="10308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2231" y="1998005"/>
            <a:ext cx="1218468" cy="11169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8272" y="3071988"/>
            <a:ext cx="1963906" cy="1472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7375525" y="131763"/>
            <a:ext cx="2828925" cy="63341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</a:p>
        </p:txBody>
      </p:sp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390972" y="1412776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7" name="object 21"/>
          <p:cNvSpPr/>
          <p:nvPr/>
        </p:nvSpPr>
        <p:spPr>
          <a:xfrm>
            <a:off x="530238" y="3131956"/>
            <a:ext cx="5189325" cy="1030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组合 7"/>
          <p:cNvGrpSpPr/>
          <p:nvPr/>
        </p:nvGrpSpPr>
        <p:grpSpPr>
          <a:xfrm>
            <a:off x="203097" y="4365111"/>
            <a:ext cx="5791748" cy="2370448"/>
            <a:chOff x="1330305" y="5084938"/>
            <a:chExt cx="4980432" cy="1873754"/>
          </a:xfrm>
        </p:grpSpPr>
        <p:sp>
          <p:nvSpPr>
            <p:cNvPr id="9" name="object 27"/>
            <p:cNvSpPr/>
            <p:nvPr/>
          </p:nvSpPr>
          <p:spPr>
            <a:xfrm>
              <a:off x="1330305" y="5084938"/>
              <a:ext cx="4980432" cy="5524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3"/>
            <p:cNvSpPr/>
            <p:nvPr/>
          </p:nvSpPr>
          <p:spPr>
            <a:xfrm>
              <a:off x="1330305" y="5637384"/>
              <a:ext cx="4980432" cy="13213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13554" y="4473263"/>
            <a:ext cx="331740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spc="-1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最大相容集</a:t>
            </a:r>
            <a:r>
              <a:rPr lang="en-US" altLang="zh-CN" sz="2400" b="1" spc="-1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400" b="1" spc="-1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lang="en-US" altLang="zh-CN" sz="2400" b="1" spc="-10" dirty="0">
                <a:latin typeface="Times New Roman" panose="02020603050405020304"/>
                <a:cs typeface="Times New Roman" panose="02020603050405020304"/>
              </a:rPr>
              <a:t>}.</a:t>
            </a:r>
          </a:p>
          <a:p>
            <a:pPr>
              <a:lnSpc>
                <a:spcPct val="150000"/>
              </a:lnSpc>
            </a:pPr>
            <a:r>
              <a:rPr lang="zh-CN" altLang="en-US" sz="2400" b="1" spc="-1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不唯一：</a:t>
            </a:r>
            <a:endParaRPr lang="en-US" altLang="zh-CN" sz="2400" b="1" spc="-10" dirty="0"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b="1" spc="-1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lang="en-US" altLang="zh-CN" sz="2400" b="1" i="1" spc="-10" dirty="0">
                <a:latin typeface="Times New Roman" panose="02020603050405020304"/>
                <a:cs typeface="Times New Roman" panose="02020603050405020304"/>
              </a:rPr>
              <a:t> , a</a:t>
            </a:r>
            <a:r>
              <a:rPr lang="en-US" altLang="zh-CN" sz="2400" b="1" i="1" spc="-10" baseline="-2500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lang="en-US" altLang="zh-CN" sz="2400" b="1" spc="-10" dirty="0">
                <a:latin typeface="Times New Roman" panose="02020603050405020304"/>
                <a:cs typeface="Times New Roman" panose="02020603050405020304"/>
              </a:rPr>
              <a:t>}.</a:t>
            </a:r>
          </a:p>
          <a:p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558" y="3421213"/>
            <a:ext cx="2462124" cy="72544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558" y="2278030"/>
            <a:ext cx="1049459" cy="10308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8453" y="1092023"/>
            <a:ext cx="1218468" cy="11169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4564" y="1779415"/>
            <a:ext cx="840527" cy="7351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0342" y="2457185"/>
            <a:ext cx="1032397" cy="7157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5743" y="775300"/>
            <a:ext cx="5045515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个活动要求对公共资源的独占</a:t>
            </a:r>
            <a:r>
              <a:rPr lang="en-US" altLang="zh-CN" sz="2400" i="1" dirty="0"/>
              <a:t>.</a:t>
            </a:r>
          </a:p>
          <a:p>
            <a:pPr marL="800100" lvl="1" indent="-342900">
              <a:lnSpc>
                <a:spcPct val="150000"/>
              </a:lnSpc>
              <a:buSzPct val="40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spc="-1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活动集 </a:t>
            </a:r>
            <a:r>
              <a:rPr lang="en-US" altLang="zh-CN" sz="2400" i="1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i="1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. . . , a</a:t>
            </a:r>
            <a:r>
              <a:rPr lang="en-US" altLang="zh-CN" sz="2400" i="1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}.</a:t>
            </a:r>
          </a:p>
          <a:p>
            <a:pPr marL="800100" lvl="1" indent="-342900">
              <a:lnSpc>
                <a:spcPct val="150000"/>
              </a:lnSpc>
              <a:buSzPct val="40000"/>
              <a:buFont typeface="Wingdings" panose="05000000000000000000" pitchFamily="2" charset="2"/>
              <a:buChar char="u"/>
            </a:pP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在区间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, 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内独占资源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例子：将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按照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升序排列</a:t>
            </a:r>
            <a:endParaRPr lang="en-US" altLang="zh-CN" sz="2400" i="1" baseline="-25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sp>
        <p:nvSpPr>
          <p:cNvPr id="6" name="标题 3"/>
          <p:cNvSpPr txBox="1"/>
          <p:nvPr/>
        </p:nvSpPr>
        <p:spPr>
          <a:xfrm>
            <a:off x="606996" y="276631"/>
            <a:ext cx="9158637" cy="118600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活动选择的最优子结构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内容占位符 4"/>
          <p:cNvSpPr txBox="1"/>
          <p:nvPr/>
        </p:nvSpPr>
        <p:spPr>
          <a:xfrm>
            <a:off x="741239" y="1896889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= {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∈ S : f</a:t>
            </a:r>
            <a:r>
              <a:rPr lang="en-US" altLang="zh-CN" sz="2400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} 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是在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结束后开始并在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开始前结束的活动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中的活动互相兼容：</a:t>
            </a:r>
            <a:endParaRPr lang="en-US" altLang="zh-CN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lvl="1" indent="-457200">
              <a:buSzPct val="4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所有活动在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结束，</a:t>
            </a:r>
            <a:endParaRPr lang="en-US" altLang="zh-CN" sz="28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914400" lvl="1" indent="-457200">
              <a:buSzPct val="4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所有活动开始不早于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为了表示整个问题，添加两个虚拟的辅助活动</a:t>
            </a:r>
            <a:r>
              <a:rPr lang="zh-CN" altLang="en-US" sz="1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00100" lvl="1" indent="-342900">
              <a:buSzPct val="40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[﹣∞, 0);	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n+1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[∞, “∞+1”)</a:t>
            </a:r>
          </a:p>
          <a:p>
            <a:pPr marL="914400" lvl="1" indent="-457200">
              <a:buSzPct val="4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我们不关心</a:t>
            </a:r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﹣∞ in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or “∞+1” in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n+1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然后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 = S</a:t>
            </a:r>
            <a:r>
              <a:rPr lang="en-US" altLang="zh-CN" sz="2400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0,n+1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的范围是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 0 ≤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, j ≤ n + 1.</a:t>
            </a:r>
          </a:p>
          <a:p>
            <a:pPr algn="l"/>
            <a:endParaRPr lang="zh-CN" altLang="en-US" sz="18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5008662" y="2636912"/>
            <a:ext cx="4890864" cy="931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766738" y="1462638"/>
            <a:ext cx="262953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子问题空间</a:t>
            </a:r>
            <a:endParaRPr lang="en-US" sz="2400" dirty="0"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431" y="1780101"/>
            <a:ext cx="563929" cy="243861"/>
          </a:xfrm>
          <a:prstGeom prst="rect">
            <a:avLst/>
          </a:prstGeom>
        </p:spPr>
      </p:pic>
      <p:sp>
        <p:nvSpPr>
          <p:cNvPr id="8" name="内容占位符 4"/>
          <p:cNvSpPr txBox="1"/>
          <p:nvPr/>
        </p:nvSpPr>
        <p:spPr>
          <a:xfrm>
            <a:off x="643907" y="2188637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pPr algn="l"/>
            <a:endParaRPr lang="zh-CN" altLang="en-US" sz="2000" spc="7" baseline="2000" dirty="0">
              <a:solidFill>
                <a:srgbClr val="CC9A00"/>
              </a:solidFill>
              <a:latin typeface="Noto Sans CJK JP Black"/>
            </a:endParaRPr>
          </a:p>
          <a:p>
            <a:pPr algn="l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5191804" y="1467716"/>
            <a:ext cx="4504944" cy="684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 txBox="1"/>
          <p:nvPr/>
        </p:nvSpPr>
        <p:spPr>
          <a:xfrm>
            <a:off x="669059" y="1213694"/>
            <a:ext cx="262953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8020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子问题空间</a:t>
            </a:r>
            <a:endParaRPr lang="en-US" altLang="zh-CN" sz="24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7835" y="6380787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006083" y="4001436"/>
            <a:ext cx="6347460" cy="202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33209" y="3750760"/>
            <a:ext cx="8847154" cy="2698097"/>
            <a:chOff x="891206" y="3970835"/>
            <a:chExt cx="8847154" cy="2698097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7850221" y="3970835"/>
              <a:ext cx="1323291" cy="202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38800" y="4469330"/>
              <a:ext cx="2354580" cy="20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38800" y="4717149"/>
              <a:ext cx="1836420" cy="202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11040" y="4964968"/>
              <a:ext cx="2354580" cy="20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47160" y="5212787"/>
              <a:ext cx="2354580" cy="20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66060" y="5460606"/>
              <a:ext cx="2872740" cy="20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47160" y="5711418"/>
              <a:ext cx="1181100" cy="202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700" y="5961164"/>
              <a:ext cx="3482340" cy="20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66060" y="6209913"/>
              <a:ext cx="1181100" cy="2023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600200" y="6466601"/>
              <a:ext cx="1767840" cy="20233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90236" y="1668824"/>
            <a:ext cx="942181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{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∈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假定活动按照结束时间单调递增排序</a:t>
            </a:r>
            <a:endParaRPr lang="en-US" altLang="zh-CN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f</a:t>
            </a:r>
            <a:r>
              <a:rPr lang="en-US" altLang="zh-CN" sz="2400" b="1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b="1" i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b="1" i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· · · ≤ </a:t>
            </a:r>
            <a:r>
              <a:rPr lang="en-US" altLang="zh-CN" sz="2400" b="1" i="1" spc="-5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spc="-5" baseline="-25000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b="1" i="1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i="1" spc="-5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n+1 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j, </a:t>
            </a:r>
            <a:r>
              <a:rPr lang="zh-CN" altLang="en-US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则有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spc="-8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                   (16.1)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363" y="1907219"/>
            <a:ext cx="808497" cy="5004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9004" y="1354760"/>
            <a:ext cx="928903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f</a:t>
            </a:r>
            <a:r>
              <a:rPr lang="en-US" altLang="zh-CN" sz="2400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f</a:t>
            </a:r>
            <a:r>
              <a:rPr lang="en-US" altLang="zh-CN" sz="2400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· · · ≤ </a:t>
            </a:r>
            <a:r>
              <a:rPr lang="en-US" altLang="zh-CN" sz="2400" spc="-5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spc="-5" baseline="-25000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spc="-5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n+1 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j, </a:t>
            </a:r>
            <a:r>
              <a:rPr lang="zh-CN" altLang="en-US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则有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2400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spc="-8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 		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575F6D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则有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≥ j ⇒</a:t>
            </a:r>
            <a:r>
              <a:rPr lang="en-US" altLang="zh-CN" sz="2400" spc="-5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5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D3192B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spc="-1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Ø.</a:t>
            </a:r>
          </a:p>
        </p:txBody>
      </p:sp>
      <p:sp>
        <p:nvSpPr>
          <p:cNvPr id="7" name="矩形 6"/>
          <p:cNvSpPr/>
          <p:nvPr/>
        </p:nvSpPr>
        <p:spPr>
          <a:xfrm>
            <a:off x="751012" y="2465457"/>
            <a:ext cx="8208912" cy="4091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 </a:t>
            </a:r>
          </a:p>
          <a:p>
            <a:pPr marL="179705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如果存在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∈ 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,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那么</a:t>
            </a:r>
            <a:endParaRPr lang="en-US" altLang="zh-CN" sz="24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179705">
              <a:lnSpc>
                <a:spcPct val="150000"/>
              </a:lnSpc>
            </a:pP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               f</a:t>
            </a:r>
            <a:r>
              <a:rPr lang="en-US" altLang="zh-CN" sz="24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1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spc="-1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1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f</a:t>
            </a:r>
            <a:r>
              <a:rPr lang="en-US" altLang="zh-CN" sz="24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⇒ f</a:t>
            </a:r>
            <a:r>
              <a:rPr lang="en-US" altLang="zh-CN" sz="24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f</a:t>
            </a:r>
            <a:r>
              <a:rPr lang="en-US" altLang="zh-CN" sz="24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</a:p>
          <a:p>
            <a:pPr marL="179705">
              <a:lnSpc>
                <a:spcPct val="150000"/>
              </a:lnSpc>
            </a:pP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但是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≥ j ⇒ f</a:t>
            </a:r>
            <a:r>
              <a:rPr lang="en-US" altLang="zh-CN" sz="24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≥ f</a:t>
            </a:r>
            <a:r>
              <a:rPr lang="en-US" altLang="zh-CN" sz="24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 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与定义矛盾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因此只需要考虑</a:t>
            </a:r>
            <a:endParaRPr lang="en-US" altLang="zh-CN" sz="2400" spc="-1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	  </a:t>
            </a: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1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with 0 ≤</a:t>
            </a: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&lt;j≤ n + 1.</a:t>
            </a:r>
            <a:endParaRPr lang="en-US" altLang="zh-CN" sz="24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所有其他的</a:t>
            </a:r>
            <a:r>
              <a:rPr lang="en-US" altLang="zh-CN" sz="28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spc="-1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800" spc="-1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58" y="5949280"/>
            <a:ext cx="1021168" cy="4724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956" y="2391419"/>
            <a:ext cx="236240" cy="15241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19083" y="765175"/>
            <a:ext cx="9001000" cy="5708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的解包括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，则可以被划分成两个子问题</a:t>
            </a:r>
            <a:endParaRPr lang="en-US" altLang="zh-CN" sz="2400" spc="-5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699770" lvl="1" indent="-285750">
              <a:lnSpc>
                <a:spcPct val="150000"/>
              </a:lnSpc>
              <a:spcBef>
                <a:spcPts val="500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sz="2400" spc="-5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ik</a:t>
            </a:r>
            <a:r>
              <a:rPr lang="en-US" altLang="zh-CN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结束后开始，在</a:t>
            </a:r>
            <a:r>
              <a:rPr lang="en-US" altLang="zh-CN" sz="2400" spc="-5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开始前结束）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699770" lvl="1" indent="-285750">
              <a:lnSpc>
                <a:spcPct val="150000"/>
              </a:lnSpc>
              <a:spcBef>
                <a:spcPts val="405"/>
              </a:spcBef>
              <a:buSzPct val="60000"/>
              <a:buFont typeface="Wingdings" panose="05000000000000000000" pitchFamily="2" charset="2"/>
              <a:buChar char="u"/>
            </a:pPr>
            <a:r>
              <a:rPr lang="en-US" altLang="zh-CN" sz="2400" spc="-5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kj</a:t>
            </a:r>
            <a:r>
              <a:rPr lang="en-US" altLang="zh-CN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2400" spc="-5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结束后开始，在</a:t>
            </a:r>
            <a:r>
              <a:rPr lang="en-US" altLang="zh-CN" sz="2400" spc="-5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开始前结束）</a:t>
            </a:r>
            <a:endParaRPr lang="en-US" altLang="zh-CN" sz="2400" spc="-5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ik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)∪{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}∪(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12700" algn="just">
              <a:lnSpc>
                <a:spcPct val="150000"/>
              </a:lnSpc>
              <a:spcBef>
                <a:spcPts val="430"/>
              </a:spcBef>
            </a:pP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不属于任何一个子问题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且子问题不相交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| = |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ik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| + 1 + |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| .</a:t>
            </a:r>
          </a:p>
          <a:p>
            <a:pPr marL="298450" indent="-285750" algn="just"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zh-CN" alt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最优子结构</a:t>
            </a:r>
            <a:r>
              <a:rPr lang="en-US" altLang="zh-CN" sz="2400" spc="-5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的最优解包含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，那么子问题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ik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的解也一定是最优的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98450" indent="-285750" algn="just">
              <a:spcBef>
                <a:spcPts val="430"/>
              </a:spcBef>
              <a:buFont typeface="Arial" panose="020B0604020202020204" pitchFamily="34" charset="0"/>
              <a:buChar char="•"/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2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2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的最优解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179705" algn="just">
              <a:spcBef>
                <a:spcPts val="430"/>
              </a:spcBef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因此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ik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∪{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}∪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kj</a:t>
            </a:r>
            <a:r>
              <a:rPr lang="en-US" altLang="zh-CN" sz="2400" spc="-2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				(1)</a:t>
            </a:r>
          </a:p>
          <a:p>
            <a:pPr marL="179705" algn="just">
              <a:spcBef>
                <a:spcPts val="430"/>
              </a:spcBef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假设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是非空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且我们知道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spc="2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46142" y="1821267"/>
            <a:ext cx="4207396" cy="1445129"/>
            <a:chOff x="1330305" y="5084938"/>
            <a:chExt cx="4980432" cy="1873754"/>
          </a:xfrm>
        </p:grpSpPr>
        <p:sp>
          <p:nvSpPr>
            <p:cNvPr id="12" name="object 27"/>
            <p:cNvSpPr/>
            <p:nvPr/>
          </p:nvSpPr>
          <p:spPr>
            <a:xfrm>
              <a:off x="1330305" y="5084938"/>
              <a:ext cx="4980432" cy="5524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33"/>
            <p:cNvSpPr/>
            <p:nvPr/>
          </p:nvSpPr>
          <p:spPr>
            <a:xfrm>
              <a:off x="1330305" y="5637384"/>
              <a:ext cx="4980432" cy="13213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74" y="3433193"/>
            <a:ext cx="820314" cy="3854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948" y="2762931"/>
            <a:ext cx="333333" cy="361905"/>
          </a:xfrm>
          <a:prstGeom prst="rect">
            <a:avLst/>
          </a:prstGeom>
        </p:spPr>
      </p:pic>
      <p:sp>
        <p:nvSpPr>
          <p:cNvPr id="17" name="内容占位符 4"/>
          <p:cNvSpPr txBox="1"/>
          <p:nvPr/>
        </p:nvSpPr>
        <p:spPr>
          <a:xfrm>
            <a:off x="581725" y="971200"/>
            <a:ext cx="9397726" cy="588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c[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最大兼容活动子集的大小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pl-PL" altLang="zh-CN" sz="2400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 ≥ j 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⇒</a:t>
            </a:r>
            <a:r>
              <a:rPr lang="pl-PL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pl-PL" altLang="zh-CN" sz="2400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pl-PL" altLang="zh-CN" sz="2400" i="1" baseline="-250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pl-PL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= | 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⇒ </a:t>
            </a:r>
            <a:r>
              <a:rPr lang="pl-PL" altLang="zh-CN" sz="2400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c[i, j ] </a:t>
            </a:r>
            <a:r>
              <a:rPr lang="pl-PL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 0.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≠ Ø </a:t>
            </a: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包含在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的最大兼容活动子集中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  </a:t>
            </a:r>
          </a:p>
          <a:p>
            <a:pPr algn="l">
              <a:lnSpc>
                <a:spcPct val="150000"/>
              </a:lnSpc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i="1" spc="-5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c[</a:t>
            </a:r>
            <a:r>
              <a:rPr lang="en-US" altLang="zh-CN" sz="2400" i="1" spc="-5" dirty="0" err="1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spc="-5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j] 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spc="-5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c[</a:t>
            </a:r>
            <a:r>
              <a:rPr lang="en-US" altLang="zh-CN" sz="2400" i="1" spc="-5" dirty="0" err="1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spc="-5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k] 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+ 1 + </a:t>
            </a:r>
            <a:r>
              <a:rPr lang="en-US" altLang="zh-CN" sz="2400" i="1" spc="-5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c[k, </a:t>
            </a:r>
            <a:r>
              <a:rPr lang="en-US" altLang="zh-CN" sz="2400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spc="15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FF0000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当然我们不知道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的值，因此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indent="-457200" algn="l">
              <a:lnSpc>
                <a:spcPct val="150000"/>
              </a:lnSpc>
            </a:pPr>
            <a:endParaRPr lang="en-US" altLang="zh-CN" sz="2400" i="1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indent="-457200" algn="l">
              <a:lnSpc>
                <a:spcPct val="150000"/>
              </a:lnSpc>
            </a:pP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的范围为什么是这个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? </a:t>
            </a:r>
          </a:p>
          <a:p>
            <a:pPr indent="-457200"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= {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}⇒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不能是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86424" y="3914600"/>
            <a:ext cx="9791699" cy="1336879"/>
            <a:chOff x="0" y="4782315"/>
            <a:chExt cx="9791699" cy="1336879"/>
          </a:xfrm>
        </p:grpSpPr>
        <p:sp>
          <p:nvSpPr>
            <p:cNvPr id="19" name="object 11"/>
            <p:cNvSpPr txBox="1"/>
            <p:nvPr/>
          </p:nvSpPr>
          <p:spPr>
            <a:xfrm>
              <a:off x="2097670" y="4782315"/>
              <a:ext cx="7694029" cy="50736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(2)</a:t>
              </a:r>
            </a:p>
          </p:txBody>
        </p:sp>
        <p:sp>
          <p:nvSpPr>
            <p:cNvPr id="20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24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2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483" y="1754171"/>
            <a:ext cx="685859" cy="289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60" y="3675324"/>
            <a:ext cx="829383" cy="350184"/>
          </a:xfrm>
          <a:prstGeom prst="rect">
            <a:avLst/>
          </a:prstGeom>
        </p:spPr>
      </p:pic>
      <p:sp>
        <p:nvSpPr>
          <p:cNvPr id="8" name="内容占位符 4"/>
          <p:cNvSpPr txBox="1"/>
          <p:nvPr/>
        </p:nvSpPr>
        <p:spPr>
          <a:xfrm>
            <a:off x="770101" y="3299461"/>
            <a:ext cx="8549863" cy="171371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66531" y="1922680"/>
            <a:ext cx="9791699" cy="1336879"/>
            <a:chOff x="0" y="4782315"/>
            <a:chExt cx="9791699" cy="1336879"/>
          </a:xfrm>
        </p:grpSpPr>
        <p:sp>
          <p:nvSpPr>
            <p:cNvPr id="10" name="object 11"/>
            <p:cNvSpPr txBox="1"/>
            <p:nvPr/>
          </p:nvSpPr>
          <p:spPr>
            <a:xfrm>
              <a:off x="2097670" y="4782315"/>
              <a:ext cx="7694029" cy="50736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(3)</a:t>
              </a:r>
            </a:p>
          </p:txBody>
        </p:sp>
        <p:sp>
          <p:nvSpPr>
            <p:cNvPr id="11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15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3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59877" y="3606298"/>
            <a:ext cx="835292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设计一个基于递归式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(3)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的算法可能很容易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直接递归算法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复杂度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?)  </a:t>
            </a: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动态规划算法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(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复杂度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能否再设计一个更简单的算法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6719570" y="132080"/>
            <a:ext cx="3484880" cy="6330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95" y="1096010"/>
            <a:ext cx="602481" cy="2447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908" y="2061470"/>
            <a:ext cx="449619" cy="289585"/>
          </a:xfrm>
          <a:prstGeom prst="rect">
            <a:avLst/>
          </a:prstGeom>
        </p:spPr>
      </p:pic>
      <p:sp>
        <p:nvSpPr>
          <p:cNvPr id="11" name="内容占位符 4"/>
          <p:cNvSpPr txBox="1"/>
          <p:nvPr/>
        </p:nvSpPr>
        <p:spPr>
          <a:xfrm>
            <a:off x="462980" y="1151255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08000" indent="-448310" algn="l"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zh-CN" altLang="en-US" sz="2400" spc="-1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506730" marR="5080" algn="l">
              <a:lnSpc>
                <a:spcPct val="109000"/>
              </a:lnSpc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Ø .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中最早结束的活动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  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∈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}.</a:t>
            </a:r>
            <a:r>
              <a:rPr lang="en-US" altLang="zh-CN" sz="2400" spc="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06730" marR="5080" algn="l">
              <a:lnSpc>
                <a:spcPct val="109000"/>
              </a:lnSpc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因此：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25400" lvl="1" indent="-356235">
              <a:lnSpc>
                <a:spcPct val="106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被包含</a:t>
            </a:r>
            <a:r>
              <a:rPr lang="zh-CN" altLang="en-US" sz="28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在某个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最大兼容活动子集中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  <a:endParaRPr lang="zh-CN" altLang="en-US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586740" lvl="1" indent="-356235">
              <a:lnSpc>
                <a:spcPts val="232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i="1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 .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所以选择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成为唯一非空子问题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59690" algn="l">
              <a:spcBef>
                <a:spcPts val="1740"/>
              </a:spcBef>
              <a:buClr>
                <a:srgbClr val="3B435B"/>
              </a:buClr>
              <a:buSzPct val="72000"/>
              <a:tabLst>
                <a:tab pos="507365" algn="l"/>
                <a:tab pos="508000" algn="l"/>
              </a:tabLst>
            </a:pPr>
            <a:endParaRPr lang="en-US" altLang="zh-CN" sz="1400" dirty="0"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0359" y="6331493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665733" y="3701466"/>
            <a:ext cx="8847154" cy="2698097"/>
            <a:chOff x="891206" y="3970835"/>
            <a:chExt cx="8847154" cy="2698097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1028700" y="3970835"/>
              <a:ext cx="8144812" cy="2698097"/>
              <a:chOff x="1028700" y="3970835"/>
              <a:chExt cx="8144812" cy="269809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7850221" y="3970835"/>
                <a:ext cx="1323291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164080" y="4221511"/>
                <a:ext cx="634746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638800" y="4469330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638800" y="4717149"/>
                <a:ext cx="183642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11040" y="4964968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947160" y="5212787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766060" y="5460606"/>
                <a:ext cx="28727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947160" y="5711418"/>
                <a:ext cx="118110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028700" y="5961164"/>
                <a:ext cx="34823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766060" y="6209913"/>
                <a:ext cx="118110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600200" y="6466601"/>
                <a:ext cx="176784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6719570" y="132080"/>
            <a:ext cx="3484880" cy="6330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28" y="3322311"/>
            <a:ext cx="495343" cy="2133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164" y="1340768"/>
            <a:ext cx="668647" cy="288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956" y="2567922"/>
            <a:ext cx="495343" cy="213378"/>
          </a:xfrm>
          <a:prstGeom prst="rect">
            <a:avLst/>
          </a:prstGeom>
        </p:spPr>
      </p:pic>
      <p:sp>
        <p:nvSpPr>
          <p:cNvPr id="10" name="内容占位符 4"/>
          <p:cNvSpPr txBox="1"/>
          <p:nvPr/>
        </p:nvSpPr>
        <p:spPr>
          <a:xfrm>
            <a:off x="543701" y="1043293"/>
            <a:ext cx="9453438" cy="5682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08000" indent="-448310" algn="l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zh-CN" altLang="en-US" sz="2400" spc="-1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506730" marR="5080" algn="l">
              <a:lnSpc>
                <a:spcPct val="150000"/>
              </a:lnSpc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≠ Ø .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中最早结束的活动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=  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min {</a:t>
            </a:r>
            <a:r>
              <a:rPr lang="en-US" altLang="zh-CN" sz="2400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∈ </a:t>
            </a:r>
            <a:r>
              <a:rPr lang="en-US" altLang="zh-CN" sz="2400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}.</a:t>
            </a:r>
            <a:r>
              <a:rPr lang="en-US" altLang="zh-CN" sz="2400" spc="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06730" marR="5080" algn="l">
              <a:lnSpc>
                <a:spcPct val="150000"/>
              </a:lnSpc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因此：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25400" lvl="1" indent="-356235">
              <a:lnSpc>
                <a:spcPct val="150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被包含在某个最大兼容活动子集中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  <a:endParaRPr lang="zh-CN" altLang="en-US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586740" lvl="1" indent="-356235">
              <a:lnSpc>
                <a:spcPct val="15000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 .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所以选择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成为唯一非空子问题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59690" algn="l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72000"/>
              <a:tabLst>
                <a:tab pos="507365" algn="l"/>
                <a:tab pos="508000" algn="l"/>
              </a:tabLst>
            </a:pPr>
            <a:r>
              <a:rPr lang="zh-CN" altLang="en-US" sz="2400" dirty="0">
                <a:solidFill>
                  <a:srgbClr val="C0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证明</a:t>
            </a:r>
            <a:endParaRPr lang="en-US" altLang="zh-CN" sz="2400" dirty="0">
              <a:solidFill>
                <a:srgbClr val="C00000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4235" lvl="1" indent="-356235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 startAt="2"/>
              <a:tabLst>
                <a:tab pos="507365" algn="l"/>
                <a:tab pos="508000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假定存在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9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∈ S</a:t>
            </a:r>
            <a:r>
              <a:rPr lang="en-US" altLang="zh-CN" sz="2400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那么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⇒ f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08000" lvl="1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100000"/>
              <a:tabLst>
                <a:tab pos="507365" algn="l"/>
                <a:tab pos="508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∈ S</a:t>
            </a:r>
            <a:r>
              <a:rPr lang="en-US" altLang="zh-CN" sz="2400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且它的结束时间早于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，这与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中最早结束的活动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相矛盾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508000" lvl="1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100000"/>
              <a:tabLst>
                <a:tab pos="507365" algn="l"/>
                <a:tab pos="508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因此 不存在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9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∈ 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⇒ 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Ø.</a:t>
            </a:r>
            <a:endParaRPr lang="en-US" altLang="zh-CN" sz="24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59690" algn="l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72000"/>
              <a:tabLst>
                <a:tab pos="507365" algn="l"/>
                <a:tab pos="508000" algn="l"/>
              </a:tabLst>
            </a:pPr>
            <a:endParaRPr lang="en-US" altLang="zh-CN" dirty="0"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75" y="2060575"/>
            <a:ext cx="5434013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贪心法的基本原理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5.2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任务安排问题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哈夫曼编码问题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最小生成树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6719570" y="132080"/>
            <a:ext cx="3484880" cy="6330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140" y="1052736"/>
            <a:ext cx="868755" cy="3581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940" y="2149179"/>
            <a:ext cx="434378" cy="358171"/>
          </a:xfrm>
          <a:prstGeom prst="rect">
            <a:avLst/>
          </a:prstGeom>
        </p:spPr>
      </p:pic>
      <p:sp>
        <p:nvSpPr>
          <p:cNvPr id="9" name="内容占位符 4"/>
          <p:cNvSpPr txBox="1"/>
          <p:nvPr/>
        </p:nvSpPr>
        <p:spPr>
          <a:xfrm>
            <a:off x="405656" y="976662"/>
            <a:ext cx="9475688" cy="57915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08000" indent="-448310" algn="l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zh-CN" altLang="en-US" sz="2600" spc="-1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60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506730" marR="5080" algn="l">
              <a:lnSpc>
                <a:spcPct val="150000"/>
              </a:lnSpc>
              <a:spcBef>
                <a:spcPts val="10"/>
              </a:spcBef>
            </a:pPr>
            <a:r>
              <a:rPr lang="zh-CN" altLang="en-US" sz="26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6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6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6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Ø.</a:t>
            </a:r>
            <a:r>
              <a:rPr lang="en-US" altLang="zh-CN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6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i="1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6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6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中最早结束的活动</a:t>
            </a:r>
            <a:r>
              <a:rPr lang="en-US" altLang="zh-CN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6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6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  </a:t>
            </a:r>
            <a:r>
              <a:rPr lang="en-US" altLang="zh-CN" sz="26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6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26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6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6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6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6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∈ </a:t>
            </a:r>
            <a:r>
              <a:rPr lang="en-US" altLang="zh-CN" sz="26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6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}.</a:t>
            </a:r>
            <a:r>
              <a:rPr lang="en-US" altLang="zh-CN" sz="2600" spc="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06730" marR="5080" algn="l">
              <a:lnSpc>
                <a:spcPct val="150000"/>
              </a:lnSpc>
              <a:spcBef>
                <a:spcPts val="10"/>
              </a:spcBef>
            </a:pPr>
            <a:r>
              <a:rPr lang="zh-CN" altLang="en-US" sz="26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因此：</a:t>
            </a:r>
            <a:endParaRPr lang="en-US" altLang="zh-CN" sz="26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25400" lvl="1" indent="-356235">
              <a:lnSpc>
                <a:spcPct val="150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6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6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被包含在某个最大兼容活动子集中</a:t>
            </a:r>
            <a:r>
              <a:rPr lang="en-US" altLang="zh-CN" sz="26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6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6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  <a:endParaRPr lang="zh-CN" altLang="en-US" sz="26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586740" lvl="1" indent="-356235">
              <a:lnSpc>
                <a:spcPct val="15000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6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600" i="1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6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 .</a:t>
            </a:r>
            <a:r>
              <a:rPr lang="en-US" altLang="zh-CN" sz="26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所以选择</a:t>
            </a:r>
            <a:r>
              <a:rPr lang="en-US" altLang="zh-CN" sz="26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6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6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zh-CN" altLang="en-US" sz="26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成为唯一非空子问题</a:t>
            </a:r>
            <a:r>
              <a:rPr lang="en-US" altLang="zh-CN" sz="26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6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59690" algn="l">
              <a:spcBef>
                <a:spcPts val="1740"/>
              </a:spcBef>
              <a:buClr>
                <a:srgbClr val="3B435B"/>
              </a:buClr>
              <a:buSzPct val="72000"/>
              <a:tabLst>
                <a:tab pos="507365" algn="l"/>
                <a:tab pos="508000" algn="l"/>
              </a:tabLst>
            </a:pPr>
            <a:r>
              <a:rPr lang="zh-CN" altLang="en-US" sz="2600" dirty="0">
                <a:solidFill>
                  <a:srgbClr val="C0000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证明</a:t>
            </a:r>
            <a:endParaRPr lang="en-US" altLang="zh-CN" sz="2600" dirty="0">
              <a:solidFill>
                <a:srgbClr val="C00000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964565" lvl="1" indent="-457200"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/>
              <a:tabLst>
                <a:tab pos="507365" algn="l"/>
                <a:tab pos="508000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的最大兼容活动子集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中的活动按照结束时间单调递增排序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中的第一个活动</a:t>
            </a:r>
            <a:r>
              <a:rPr lang="en-US" altLang="zh-CN" sz="2400" i="1" spc="-6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64565" lvl="1" indent="-360045">
              <a:spcBef>
                <a:spcPts val="1740"/>
              </a:spcBef>
              <a:buClr>
                <a:srgbClr val="3B435B"/>
              </a:buClr>
              <a:buSzPct val="60000"/>
              <a:buFont typeface="Wingdings" panose="05000000000000000000" pitchFamily="2" charset="2"/>
              <a:buChar char="u"/>
              <a:tabLst>
                <a:tab pos="507365" algn="l"/>
                <a:tab pos="508000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结束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含于最大子集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964565" lvl="1" indent="-360045">
              <a:spcBef>
                <a:spcPts val="1740"/>
              </a:spcBef>
              <a:buClr>
                <a:srgbClr val="3B435B"/>
              </a:buClr>
              <a:buSzPct val="60000"/>
              <a:buFont typeface="Wingdings" panose="05000000000000000000" pitchFamily="2" charset="2"/>
              <a:buChar char="u"/>
              <a:tabLst>
                <a:tab pos="507365" algn="l"/>
                <a:tab pos="50800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否则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-{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}∪{a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代替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).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中的活动不相交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 (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活动不相交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中第一个结束的活动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⇒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中的活动不重叠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).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|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|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是最大子集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因此是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</a:p>
          <a:p>
            <a:pPr marL="964565" lvl="1" indent="-457200">
              <a:spcBef>
                <a:spcPts val="1740"/>
              </a:spcBef>
              <a:buClr>
                <a:srgbClr val="3B435B"/>
              </a:buClr>
              <a:buSzPct val="100000"/>
              <a:buFont typeface="+mj-lt"/>
              <a:buAutoNum type="arabicPeriod"/>
              <a:tabLst>
                <a:tab pos="507365" algn="l"/>
                <a:tab pos="508000" algn="l"/>
              </a:tabLst>
            </a:pPr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6719570" y="132080"/>
            <a:ext cx="3484880" cy="6330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sp>
        <p:nvSpPr>
          <p:cNvPr id="26" name="内容占位符 4"/>
          <p:cNvSpPr txBox="1"/>
          <p:nvPr/>
        </p:nvSpPr>
        <p:spPr>
          <a:xfrm>
            <a:off x="462980" y="2409793"/>
            <a:ext cx="9158287" cy="2796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08000" indent="-448310" algn="l"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zh-CN" altLang="en-US" sz="240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506730" marR="5080" algn="l"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Ø .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中最早结束的活动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  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∈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}.</a:t>
            </a:r>
            <a:r>
              <a:rPr lang="en-US" altLang="zh-CN" sz="2400" spc="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06730" marR="5080" algn="l"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因此：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25400" lvl="1" indent="-356235"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被包含在某个最大兼容活动子集中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  <a:endParaRPr lang="zh-CN" altLang="en-US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586740" lvl="1" indent="-356235"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i="1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 .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所以选择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成为唯一非空子问题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50265" marR="586740" lvl="1" indent="-342900">
              <a:spcBef>
                <a:spcPts val="325"/>
              </a:spcBef>
              <a:buSzPct val="100000"/>
              <a:buFont typeface="Arial" panose="020B0604020202020204" pitchFamily="34" charset="0"/>
              <a:buChar char="•"/>
              <a:tabLst>
                <a:tab pos="761365" algn="l"/>
              </a:tabLst>
            </a:pP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这个定理很棒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algn="l"/>
            <a:endParaRPr lang="zh-CN" altLang="en-US" sz="1400" dirty="0"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47650" y="887160"/>
            <a:ext cx="9791699" cy="1336879"/>
            <a:chOff x="0" y="4782315"/>
            <a:chExt cx="9791699" cy="1336879"/>
          </a:xfrm>
        </p:grpSpPr>
        <p:sp>
          <p:nvSpPr>
            <p:cNvPr id="28" name="object 11"/>
            <p:cNvSpPr txBox="1"/>
            <p:nvPr/>
          </p:nvSpPr>
          <p:spPr>
            <a:xfrm>
              <a:off x="2097670" y="4782315"/>
              <a:ext cx="7694029" cy="50783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0 ,			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=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r>
                <a:rPr lang="en-US" altLang="zh-CN" sz="3200" b="1" i="1" dirty="0">
                  <a:solidFill>
                    <a:srgbClr val="C00000"/>
                  </a:solidFill>
                </a:rPr>
                <a:t>	</a:t>
              </a:r>
              <a:r>
                <a:rPr lang="en-US" sz="23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(3)</a:t>
              </a:r>
            </a:p>
          </p:txBody>
        </p:sp>
        <p:sp>
          <p:nvSpPr>
            <p:cNvPr id="29" name="object 17"/>
            <p:cNvSpPr txBox="1"/>
            <p:nvPr/>
          </p:nvSpPr>
          <p:spPr>
            <a:xfrm>
              <a:off x="2097670" y="5321049"/>
              <a:ext cx="7694029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>
                <a:spcBef>
                  <a:spcPts val="120"/>
                </a:spcBef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max{c[</a:t>
              </a:r>
              <a:r>
                <a:rPr lang="en-US" sz="2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 k ] + c[k , j ] + 1} ,		if S</a:t>
              </a:r>
              <a:r>
                <a:rPr lang="en-US" sz="2400" i="1" spc="-5" baseline="-25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≠ </a:t>
              </a:r>
              <a:r>
                <a:rPr lang="en-US" altLang="zh-CN" sz="2400" b="1" i="1" spc="-1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Ø</a:t>
              </a:r>
              <a:endParaRPr lang="en-US" sz="2400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973499" y="4900434"/>
              <a:ext cx="124172" cy="841229"/>
              <a:chOff x="2937395" y="2471927"/>
              <a:chExt cx="192786" cy="1306068"/>
            </a:xfrm>
          </p:grpSpPr>
          <p:sp>
            <p:nvSpPr>
              <p:cNvPr id="33" name="object 6"/>
              <p:cNvSpPr/>
              <p:nvPr/>
            </p:nvSpPr>
            <p:spPr>
              <a:xfrm>
                <a:off x="2937395" y="2471927"/>
                <a:ext cx="192786" cy="44881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object 11"/>
              <p:cNvSpPr/>
              <p:nvPr/>
            </p:nvSpPr>
            <p:spPr>
              <a:xfrm>
                <a:off x="2937395" y="2920745"/>
                <a:ext cx="192786" cy="85725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31" name="object 11"/>
            <p:cNvSpPr txBox="1"/>
            <p:nvPr/>
          </p:nvSpPr>
          <p:spPr>
            <a:xfrm>
              <a:off x="666750" y="5124254"/>
              <a:ext cx="1392473" cy="384721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38100" algn="ctr">
                <a:spcBef>
                  <a:spcPts val="120"/>
                </a:spcBef>
                <a:tabLst>
                  <a:tab pos="1396365" algn="l"/>
                </a:tabLst>
              </a:pPr>
              <a:r>
                <a:rPr lang="en-US"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[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,</a:t>
              </a:r>
              <a:r>
                <a:rPr sz="2400" spc="5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400" spc="-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]</a:t>
              </a:r>
              <a:r>
                <a:rPr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</a:t>
              </a:r>
              <a:r>
                <a:rPr lang="en-US" sz="24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sz="24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0" y="5667788"/>
              <a:ext cx="3026887" cy="4514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94230">
                <a:lnSpc>
                  <a:spcPts val="1355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i</a:t>
              </a:r>
              <a:r>
                <a:rPr lang="en-US" altLang="zh-CN" sz="1400" i="1" spc="-100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lang="en-US" altLang="zh-CN" sz="1400" i="1" spc="-5" dirty="0">
                  <a:solidFill>
                    <a:srgbClr val="C00000"/>
                  </a:solidFill>
                  <a:latin typeface="Arial" panose="020B0604020202020204"/>
                  <a:cs typeface="Arial" panose="020B0604020202020204"/>
                </a:rPr>
                <a:t>&lt;k&lt;j</a:t>
              </a:r>
              <a:endParaRPr lang="en-US" altLang="zh-CN" sz="1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endParaRPr>
            </a:p>
            <a:p>
              <a:pPr marL="2064385">
                <a:lnSpc>
                  <a:spcPts val="1410"/>
                </a:lnSpc>
              </a:pPr>
              <a:r>
                <a:rPr lang="en-US" altLang="zh-CN" sz="1400" i="1" spc="-5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1400" i="1" spc="-7" baseline="-24000" dirty="0" err="1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k</a:t>
              </a:r>
              <a:r>
                <a:rPr lang="en-US" altLang="zh-CN" sz="1400" i="1" spc="-7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lang="en-US" altLang="zh-CN" sz="1400" dirty="0">
                  <a:solidFill>
                    <a:srgbClr val="C00000"/>
                  </a:solidFill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altLang="zh-CN" sz="1400" spc="-225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lang="en-US" altLang="zh-CN" sz="1400" i="1" baseline="-24000" dirty="0">
                  <a:solidFill>
                    <a:srgbClr val="C00000"/>
                  </a:solidFill>
                  <a:latin typeface="Times New Roman" panose="02020603050405020304"/>
                  <a:cs typeface="Times New Roman" panose="02020603050405020304"/>
                </a:rPr>
                <a:t>ij</a:t>
              </a:r>
              <a:endParaRPr lang="en-US" altLang="zh-CN" sz="1400" baseline="-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146398" y="5206437"/>
          <a:ext cx="7791450" cy="1485900"/>
        </p:xfrm>
        <a:graphic>
          <a:graphicData uri="http://schemas.openxmlformats.org/drawingml/2006/table">
            <a:tbl>
              <a:tblPr/>
              <a:tblGrid>
                <a:gridCol w="351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before</a:t>
                      </a:r>
                      <a:r>
                        <a:rPr lang="en-US" altLang="zh-CN" sz="1600" b="1" spc="-8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theorem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spc="-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after</a:t>
                      </a:r>
                      <a:r>
                        <a:rPr lang="en-US" altLang="zh-CN" sz="1600" b="1" spc="-1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theorem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# of </a:t>
                      </a:r>
                      <a:r>
                        <a:rPr lang="en-US" altLang="zh-CN" sz="1600" b="1" spc="-1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sub-prob </a:t>
                      </a:r>
                      <a:r>
                        <a:rPr lang="en-US" altLang="zh-CN" sz="1600" b="1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in optimal</a:t>
                      </a:r>
                      <a:r>
                        <a:rPr lang="en-US" altLang="zh-CN" sz="1600" b="1" spc="-80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600" b="1" spc="-5" dirty="0">
                          <a:solidFill>
                            <a:srgbClr val="575F6D"/>
                          </a:solidFill>
                          <a:latin typeface="+mn-lt"/>
                          <a:cs typeface="Times New Roman" panose="02020603050405020304"/>
                        </a:rPr>
                        <a:t>solution</a:t>
                      </a:r>
                      <a:endParaRPr lang="en-US" altLang="zh-CN" sz="1600" dirty="0">
                        <a:latin typeface="+mn-lt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2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# of choices to consider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O(j – </a:t>
                      </a:r>
                      <a:r>
                        <a:rPr lang="en-US" altLang="zh-CN" sz="1600" b="1" i="1" kern="1200" spc="-10" dirty="0" err="1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i</a:t>
                      </a:r>
                      <a:r>
                        <a:rPr lang="en-US" altLang="zh-CN" sz="1600" b="1" i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 -1)</a:t>
                      </a:r>
                      <a:endParaRPr lang="zh-CN" altLang="en-US" sz="1600" b="1" i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1600" b="1" kern="1200" spc="-10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1600" b="1" kern="1200" spc="-10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6719570" y="132080"/>
            <a:ext cx="3484880" cy="6330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56" y="1268760"/>
            <a:ext cx="504056" cy="3885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964" y="2492360"/>
            <a:ext cx="365792" cy="281964"/>
          </a:xfrm>
          <a:prstGeom prst="rect">
            <a:avLst/>
          </a:prstGeom>
        </p:spPr>
      </p:pic>
      <p:sp>
        <p:nvSpPr>
          <p:cNvPr id="10" name="内容占位符 4"/>
          <p:cNvSpPr txBox="1"/>
          <p:nvPr/>
        </p:nvSpPr>
        <p:spPr>
          <a:xfrm>
            <a:off x="541955" y="1091837"/>
            <a:ext cx="9498089" cy="576616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08000" indent="-448310" algn="l">
              <a:lnSpc>
                <a:spcPct val="150000"/>
              </a:lnSpc>
              <a:spcBef>
                <a:spcPts val="1740"/>
              </a:spcBef>
              <a:buClr>
                <a:srgbClr val="3B435B"/>
              </a:buClr>
              <a:buSzPct val="72000"/>
              <a:buFont typeface="Wingdings" panose="05000000000000000000"/>
              <a:buChar char=""/>
              <a:tabLst>
                <a:tab pos="507365" algn="l"/>
                <a:tab pos="508000" algn="l"/>
              </a:tabLst>
            </a:pPr>
            <a:r>
              <a:rPr lang="zh-CN" altLang="en-US" sz="2400" spc="-1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spc="-10" dirty="0">
                <a:solidFill>
                  <a:srgbClr val="D3192B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D3192B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506730" marR="5080" algn="l">
              <a:lnSpc>
                <a:spcPct val="150000"/>
              </a:lnSpc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假定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Ø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中最早结束的活动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  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i="1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∈ 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i="1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}.</a:t>
            </a:r>
            <a:r>
              <a:rPr lang="en-US" altLang="zh-CN" sz="2400" spc="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06730" marR="5080" algn="l">
              <a:lnSpc>
                <a:spcPct val="150000"/>
              </a:lnSpc>
              <a:spcBef>
                <a:spcPts val="10"/>
              </a:spcBef>
            </a:pPr>
            <a:r>
              <a:rPr lang="zh-CN" altLang="en-US" sz="2400" spc="-5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因此：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25400" lvl="1" indent="-356235">
              <a:lnSpc>
                <a:spcPct val="150000"/>
              </a:lnSpc>
              <a:spcBef>
                <a:spcPts val="10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被包含在某个最大兼容活动子集中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  <a:endParaRPr lang="zh-CN" altLang="en-US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863600" marR="586740" lvl="1" indent="-356235">
              <a:lnSpc>
                <a:spcPct val="150000"/>
              </a:lnSpc>
              <a:spcBef>
                <a:spcPts val="325"/>
              </a:spcBef>
              <a:buSzPct val="100000"/>
              <a:buFont typeface="Times New Roman" panose="02020603050405020304"/>
              <a:buAutoNum type="arabicPeriod"/>
              <a:tabLst>
                <a:tab pos="761365" algn="l"/>
              </a:tabLst>
            </a:pP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i="1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spc="-5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Ø ,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所以选择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i="1" spc="-5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成为唯一非空子问题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现在我们可以自顶向下解决问题</a:t>
            </a:r>
            <a:r>
              <a:rPr lang="en-US" altLang="zh-CN" sz="2400" i="1" spc="-5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spc="-5" baseline="-25000" dirty="0" err="1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∈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是最早结束的活动）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最贪婪的选择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这个选择使得我们能留下尽可能多的时间来安排活动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贪心选择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spc="7" baseline="2000" dirty="0">
              <a:solidFill>
                <a:srgbClr val="CC9A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然后解决子问题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mj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.</a:t>
            </a:r>
          </a:p>
          <a:p>
            <a:pPr algn="l">
              <a:lnSpc>
                <a:spcPct val="150000"/>
              </a:lnSpc>
            </a:pPr>
            <a:endParaRPr lang="zh-CN" altLang="en-US" sz="1400" dirty="0"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/>
          </p:cNvSpPr>
          <p:nvPr/>
        </p:nvSpPr>
        <p:spPr>
          <a:xfrm>
            <a:off x="6719570" y="132080"/>
            <a:ext cx="3484880" cy="6330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964" y="2266630"/>
            <a:ext cx="365792" cy="281964"/>
          </a:xfrm>
          <a:prstGeom prst="rect">
            <a:avLst/>
          </a:prstGeom>
        </p:spPr>
      </p:pic>
      <p:sp>
        <p:nvSpPr>
          <p:cNvPr id="8" name="内容占位符 4"/>
          <p:cNvSpPr txBox="1"/>
          <p:nvPr/>
        </p:nvSpPr>
        <p:spPr>
          <a:xfrm>
            <a:off x="527469" y="928020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什么是子问题</a:t>
            </a:r>
            <a:r>
              <a:rPr lang="en-US" altLang="zh-CN" sz="28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原始问题是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0,n+1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〔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[﹣∞, 0);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n+1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[∞, “∞+1”) 〕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假定我们第一次选择是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实际上是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  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那么下一个子问题是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m1,n+1</a:t>
            </a:r>
          </a:p>
          <a:p>
            <a:pPr marL="742950" lvl="1" indent="-285750"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假定下一次选择是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一定是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吗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?)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那么下一个子问题就是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m2,n+1</a:t>
            </a:r>
          </a:p>
          <a:p>
            <a:pPr lvl="1"/>
            <a:r>
              <a:rPr lang="zh-CN" altLang="en-US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如此往复循环</a:t>
            </a:r>
            <a:r>
              <a:rPr lang="en-US" altLang="zh-CN" sz="2400" spc="-5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1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2"/>
          <p:cNvSpPr txBox="1"/>
          <p:nvPr/>
        </p:nvSpPr>
        <p:spPr>
          <a:xfrm>
            <a:off x="7502193" y="6524678"/>
            <a:ext cx="240601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E32BECD3-5D46-47DB-B76C-11D7655F0C62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54549" y="6223901"/>
          <a:ext cx="8772429" cy="396240"/>
        </p:xfrm>
        <a:graphic>
          <a:graphicData uri="http://schemas.openxmlformats.org/drawingml/2006/table">
            <a:tbl>
              <a:tblPr/>
              <a:tblGrid>
                <a:gridCol w="58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482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14</a:t>
                      </a:r>
                      <a:endParaRPr lang="zh-CN" altLang="en-U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719923" y="3593874"/>
            <a:ext cx="8847154" cy="2698097"/>
            <a:chOff x="891206" y="3970835"/>
            <a:chExt cx="8847154" cy="2698097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891206" y="6668932"/>
              <a:ext cx="8847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1028700" y="3970835"/>
              <a:ext cx="8144812" cy="2698097"/>
              <a:chOff x="1028700" y="3970835"/>
              <a:chExt cx="8144812" cy="2698097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7850221" y="3970835"/>
                <a:ext cx="1323291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64080" y="4221511"/>
                <a:ext cx="634746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638800" y="4469330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638800" y="4717149"/>
                <a:ext cx="183642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8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511040" y="4964968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7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47160" y="5212787"/>
                <a:ext cx="235458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6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66060" y="5460606"/>
                <a:ext cx="28727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47160" y="5711418"/>
                <a:ext cx="118110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28700" y="5961164"/>
                <a:ext cx="348234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66060" y="6209913"/>
                <a:ext cx="1181100" cy="202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600200" y="6466601"/>
                <a:ext cx="1767840" cy="20233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75" y="2060575"/>
            <a:ext cx="5434013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贪心法的基本原理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5.2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任务安排问题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哈夫曼编码问题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最小生成树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graphicFrame>
        <p:nvGraphicFramePr>
          <p:cNvPr id="3" name="对象 2"/>
          <p:cNvGraphicFramePr/>
          <p:nvPr/>
        </p:nvGraphicFramePr>
        <p:xfrm>
          <a:off x="7415530" y="63500"/>
          <a:ext cx="265938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57475" imgH="561975" progId="Paint.Picture">
                  <p:embed/>
                </p:oleObj>
              </mc:Choice>
              <mc:Fallback>
                <p:oleObj r:id="rId3" imgW="2657475" imgH="5619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5530" y="63500"/>
                        <a:ext cx="265938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34988" y="1340768"/>
            <a:ext cx="8836446" cy="4593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660" lvl="0" indent="-200660" defTabSz="802005" fontAlgn="auto">
              <a:lnSpc>
                <a:spcPct val="120000"/>
              </a:lnSpc>
              <a:spcBef>
                <a:spcPts val="8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哈夫曼编码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一种广泛使用且非常有效的数据压缩技术。</a:t>
            </a:r>
            <a:endParaRPr lang="en-US" altLang="zh-CN" sz="2400" spc="-1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601345" lvl="1" indent="-200660" defTabSz="802005" fontAlgn="auto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空间节省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20% </a:t>
            </a: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90%</a:t>
            </a:r>
          </a:p>
          <a:p>
            <a:pPr marL="200660" lvl="0" indent="-200660" defTabSz="802005" fontAlgn="auto">
              <a:lnSpc>
                <a:spcPct val="120000"/>
              </a:lnSpc>
              <a:spcBef>
                <a:spcPts val="8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当数据是字符串序列时</a:t>
            </a:r>
            <a:endParaRPr lang="en-US" altLang="zh-CN" sz="2400" spc="-1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601345" lvl="1" indent="-200660" defTabSz="802005" fontAlgn="auto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spc="-1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Abaaaabbbdcffeaaeaeec</a:t>
            </a:r>
            <a:endParaRPr lang="en-US" altLang="zh-CN" sz="2400" spc="-1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400685" lvl="1" defTabSz="802005" fontAlgn="auto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ct val="50000"/>
            </a:pPr>
            <a:endParaRPr lang="en-US" altLang="zh-CN" sz="2400" spc="-1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00660" lvl="0" indent="-200660" defTabSz="802005" fontAlgn="auto">
              <a:lnSpc>
                <a:spcPct val="120000"/>
              </a:lnSpc>
              <a:spcBef>
                <a:spcPts val="8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哈夫曼贪心算法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401320" lvl="1" defTabSz="802005" fontAlgn="auto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ct val="50000"/>
            </a:pPr>
            <a:r>
              <a:rPr lang="zh-CN" altLang="en-US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根据字符出现频率表，使用二进制串来建立一种表示每个字符最佳方法</a:t>
            </a:r>
            <a:r>
              <a:rPr lang="en-US" altLang="zh-CN" sz="2400" spc="-1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spc="7" baseline="20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00660" lvl="0" indent="-200660" defTabSz="802005" fontAlgn="auto">
              <a:lnSpc>
                <a:spcPct val="120000"/>
              </a:lnSpc>
              <a:spcBef>
                <a:spcPts val="87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400" spc="-1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679450" y="1557338"/>
            <a:ext cx="9309100" cy="446405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二进制字符编码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每个字符用一个二进制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0、1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串来表示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固定长编码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每个字符都用相同长的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0、1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串表示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可变长编码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经常出现的字符用短码，不经常出现的用长码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前缀编码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无任何字符的编码是另一个字符编码的前缀</a:t>
            </a:r>
          </a:p>
        </p:txBody>
      </p:sp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sp>
        <p:nvSpPr>
          <p:cNvPr id="659460" name="Text Box 2052"/>
          <p:cNvSpPr txBox="1">
            <a:spLocks noChangeArrowheads="1"/>
          </p:cNvSpPr>
          <p:nvPr/>
        </p:nvSpPr>
        <p:spPr bwMode="auto">
          <a:xfrm>
            <a:off x="7448550" y="63500"/>
            <a:ext cx="2735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graphicFrame>
        <p:nvGraphicFramePr>
          <p:cNvPr id="3" name="对象 2"/>
          <p:cNvGraphicFramePr/>
          <p:nvPr/>
        </p:nvGraphicFramePr>
        <p:xfrm>
          <a:off x="7415530" y="63500"/>
          <a:ext cx="265938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57475" imgH="561975" progId="Paint.Picture">
                  <p:embed/>
                </p:oleObj>
              </mc:Choice>
              <mc:Fallback>
                <p:oleObj r:id="rId3" imgW="2657475" imgH="5619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5530" y="63500"/>
                        <a:ext cx="265938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 txBox="1"/>
          <p:nvPr/>
        </p:nvSpPr>
        <p:spPr>
          <a:xfrm>
            <a:off x="318965" y="902654"/>
            <a:ext cx="9574336" cy="58267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我们想要紧凑地存储一个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100,000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字符的数据文件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401320" lvl="1"/>
            <a:r>
              <a:rPr lang="zh-CN" altLang="en-US" sz="22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其中该文件只出现了六种不同的字符</a:t>
            </a:r>
            <a:r>
              <a:rPr lang="en-US" altLang="zh-CN" sz="22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401320" lvl="1"/>
            <a:r>
              <a:rPr lang="zh-CN" altLang="en-US" sz="22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频率表如下：</a:t>
            </a:r>
            <a:endParaRPr lang="en-US" altLang="zh-CN" sz="22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许多方式（编码）来表示这样的信息文件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二进制字符代码（或简称代码）：每个字符由一个唯一的二进制字符串表示</a:t>
            </a:r>
            <a:r>
              <a:rPr lang="en-US" altLang="zh-CN" sz="24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定长编码</a:t>
            </a:r>
            <a:r>
              <a:rPr lang="en-US" altLang="zh-CN" sz="2400" i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如果我们使用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3-bit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长的编码，那么文件可以被编码成</a:t>
            </a: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300,000bits.</a:t>
            </a:r>
            <a:r>
              <a:rPr lang="zh-CN" altLang="en-US" sz="24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我们还能做的更好吗？</a:t>
            </a:r>
            <a:endParaRPr lang="en-US" altLang="zh-CN" sz="2400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3020" y="2204864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graphicFrame>
        <p:nvGraphicFramePr>
          <p:cNvPr id="3" name="对象 2"/>
          <p:cNvGraphicFramePr/>
          <p:nvPr/>
        </p:nvGraphicFramePr>
        <p:xfrm>
          <a:off x="7415530" y="63500"/>
          <a:ext cx="265938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57475" imgH="561975" progId="Paint.Picture">
                  <p:embed/>
                </p:oleObj>
              </mc:Choice>
              <mc:Fallback>
                <p:oleObj r:id="rId4" imgW="2657475" imgH="5619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15530" y="63500"/>
                        <a:ext cx="265938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 txBox="1"/>
          <p:nvPr/>
        </p:nvSpPr>
        <p:spPr>
          <a:xfrm>
            <a:off x="645901" y="902653"/>
            <a:ext cx="8995196" cy="10731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100,000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字符的数据文件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2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endParaRPr lang="zh-CN" altLang="en-US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0598" y="1700808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45901" y="3830595"/>
            <a:ext cx="9429009" cy="2387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华文行楷" panose="02010800040101010101" pitchFamily="2" charset="-122"/>
                <a:cs typeface="Times New Roman" panose="02020603050405020304" pitchFamily="18" charset="0"/>
              </a:rPr>
              <a:t>二进制字符代码（或简称代码）：</a:t>
            </a:r>
            <a:endParaRPr lang="en-US" altLang="zh-CN" sz="2400" dirty="0"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70000"/>
              </a:lnSpc>
              <a:buSzPct val="40000"/>
              <a:buFont typeface="Wingdings" panose="05000000000000000000" pitchFamily="2" charset="2"/>
              <a:buChar char="u"/>
            </a:pPr>
            <a:r>
              <a:rPr lang="zh-CN" altLang="en-US" sz="2200" i="1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变长字符编码</a:t>
            </a:r>
            <a:r>
              <a:rPr lang="en-US" altLang="zh-CN" sz="2200" i="1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通过给高频字符短码字和低频字符长码字，在此我们用</a:t>
            </a:r>
            <a:r>
              <a:rPr lang="en-US" altLang="zh-CN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1-bit</a:t>
            </a:r>
            <a:r>
              <a:rPr lang="zh-CN" altLang="en-US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字符串 </a:t>
            </a:r>
            <a:r>
              <a:rPr lang="en-US" altLang="zh-CN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，然后用</a:t>
            </a:r>
            <a:r>
              <a:rPr lang="en-US" altLang="zh-CN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4-bit </a:t>
            </a:r>
            <a:r>
              <a:rPr lang="zh-CN" altLang="en-US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字符串 </a:t>
            </a:r>
            <a:r>
              <a:rPr lang="en-US" altLang="zh-CN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1100 </a:t>
            </a:r>
            <a:r>
              <a:rPr lang="zh-CN" altLang="en-US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表示 </a:t>
            </a:r>
            <a:r>
              <a:rPr lang="en-US" altLang="zh-CN" sz="2200" dirty="0">
                <a:solidFill>
                  <a:srgbClr val="0000FF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f. </a:t>
            </a:r>
          </a:p>
          <a:p>
            <a:pPr>
              <a:lnSpc>
                <a:spcPct val="170000"/>
              </a:lnSpc>
            </a:pPr>
            <a:r>
              <a:rPr lang="zh-CN" altLang="en-US" sz="2200" dirty="0">
                <a:ea typeface="华文行楷" panose="02010800040101010101" pitchFamily="2" charset="-122"/>
                <a:cs typeface="Times New Roman" panose="02020603050405020304" pitchFamily="18" charset="0"/>
              </a:rPr>
              <a:t>总开销：</a:t>
            </a:r>
            <a:r>
              <a:rPr lang="en-US" altLang="zh-CN" sz="2200" dirty="0">
                <a:ea typeface="华文行楷" panose="02010800040101010101" pitchFamily="2" charset="-122"/>
                <a:cs typeface="Times New Roman" panose="02020603050405020304" pitchFamily="18" charset="0"/>
              </a:rPr>
              <a:t>(45·1 + 13·3 + 12·3 + 16·3 + 9·4 + 5·4) · 1,000 = 224,000 bits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graphicFrame>
        <p:nvGraphicFramePr>
          <p:cNvPr id="3" name="对象 2"/>
          <p:cNvGraphicFramePr/>
          <p:nvPr/>
        </p:nvGraphicFramePr>
        <p:xfrm>
          <a:off x="7415530" y="63500"/>
          <a:ext cx="265938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57475" imgH="561975" progId="Paint.Picture">
                  <p:embed/>
                </p:oleObj>
              </mc:Choice>
              <mc:Fallback>
                <p:oleObj r:id="rId3" imgW="2657475" imgH="5619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15530" y="63500"/>
                        <a:ext cx="265938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4"/>
          <p:cNvSpPr txBox="1"/>
          <p:nvPr/>
        </p:nvSpPr>
        <p:spPr>
          <a:xfrm>
            <a:off x="679004" y="1019968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100,000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字符的数据文件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i="1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i="1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i="1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800" i="1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二进制字符代码（或简称代码）：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定长编码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300,000 bits</a:t>
            </a: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不定长编码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224,000 bits,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节省约 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。实际上，这是该文件的最优字符编码。</a:t>
            </a:r>
            <a:endParaRPr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90599" y="1475663"/>
          <a:ext cx="8305801" cy="1953336"/>
        </p:xfrm>
        <a:graphic>
          <a:graphicData uri="http://schemas.openxmlformats.org/drawingml/2006/table">
            <a:tbl>
              <a:tblPr/>
              <a:tblGrid>
                <a:gridCol w="144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444"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a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b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c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e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Frequency (in thousands) 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45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13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5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Fixed-length codeword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011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rgbClr val="575F6D"/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rgbClr val="575F6D"/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ctr" defTabSz="8020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Variable-length codeword</a:t>
                      </a:r>
                    </a:p>
                    <a:p>
                      <a:pPr algn="ctr"/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1101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pc="-5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/>
                        </a:rPr>
                        <a:t>1100</a:t>
                      </a:r>
                      <a:endParaRPr lang="zh-CN" altLang="en-US" sz="1400" b="1" kern="1200" spc="-5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Times New Roman" panose="02020603050405020304"/>
                      </a:endParaRPr>
                    </a:p>
                  </a:txBody>
                  <a:tcPr marL="61613" marR="61613" marT="30807" marB="308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0250" y="1196975"/>
            <a:ext cx="9309100" cy="53276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贪心算法的基本思想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求解最优化问题的算法包含一系列步骤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每一步都有一组选择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作出在当前看来最好的选择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希望通过作出局部优化选择达到全局优化选择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算法不一定总产生优化解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算法是否产生优化解，需严格证明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算法产生优化解的条件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贪心选择性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优化子结构</a:t>
            </a:r>
          </a:p>
        </p:txBody>
      </p:sp>
      <p:pic>
        <p:nvPicPr>
          <p:cNvPr id="77827" name="Picture 5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783138" y="908050"/>
            <a:ext cx="5503862" cy="144463"/>
          </a:xfrm>
        </p:spPr>
      </p:pic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5165725" y="188913"/>
            <a:ext cx="5091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1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0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0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sp>
        <p:nvSpPr>
          <p:cNvPr id="5" name="内容占位符 4"/>
          <p:cNvSpPr txBox="1"/>
          <p:nvPr/>
        </p:nvSpPr>
        <p:spPr>
          <a:xfrm>
            <a:off x="564356" y="1331044"/>
            <a:ext cx="9158287" cy="4818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前缀码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无前缀码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没有任何码字是其他码字的前缀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spc="7" baseline="20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3200" spc="7" baseline="20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任何二进制字符代码的编码总是简单的</a:t>
            </a: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连接表示每个字符的码字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例如：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“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”,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使用不定长前缀编码来表示，则为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0·101·100 = 0101100,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在此处我们用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‘·’ 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表示连接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前缀编码简化了解码过程</a:t>
            </a:r>
            <a:r>
              <a:rPr lang="en-US" altLang="zh-CN" sz="22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2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/>
          <a:srcRect t="12766" b="29693"/>
          <a:stretch>
            <a:fillRect/>
          </a:stretch>
        </p:blipFill>
        <p:spPr>
          <a:xfrm>
            <a:off x="7541114" y="110830"/>
            <a:ext cx="2181529" cy="4056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12" y="1916832"/>
            <a:ext cx="8333954" cy="19935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2053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656388" y="692150"/>
            <a:ext cx="3630612" cy="1444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12766" b="29693"/>
          <a:stretch>
            <a:fillRect/>
          </a:stretch>
        </p:blipFill>
        <p:spPr>
          <a:xfrm>
            <a:off x="7541114" y="110830"/>
            <a:ext cx="2181529" cy="405628"/>
          </a:xfrm>
          <a:prstGeom prst="rect">
            <a:avLst/>
          </a:prstGeom>
        </p:spPr>
      </p:pic>
      <p:sp>
        <p:nvSpPr>
          <p:cNvPr id="7" name="内容占位符 4"/>
          <p:cNvSpPr txBox="1"/>
          <p:nvPr/>
        </p:nvSpPr>
        <p:spPr>
          <a:xfrm>
            <a:off x="564356" y="1124744"/>
            <a:ext cx="9547696" cy="56224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前缀码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无前缀码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): </a:t>
            </a: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没有任何码字是其他码字的前缀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任何二进制字符代码的编码总是简单的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前缀编码简化了解码过程</a:t>
            </a:r>
            <a:r>
              <a:rPr lang="en-US" altLang="zh-CN" sz="2400" dirty="0">
                <a:solidFill>
                  <a:schemeClr val="tx1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因为没有码字是其他码字的前缀，编码文件的开始码字是无歧义的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我们可以简单地识别初始码字，将其转换回原始字符，并对编码文件的其余部分重复解码过程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: 001011101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唯一地识别成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0·0·101·1101,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解码为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aabe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”.</a:t>
            </a:r>
          </a:p>
          <a:p>
            <a:pPr algn="l"/>
            <a:endParaRPr lang="zh-CN" altLang="en-US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solidFill>
                <a:schemeClr val="tx1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23" y="1916832"/>
            <a:ext cx="8333954" cy="10181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/>
          <p:nvPr/>
        </p:nvSpPr>
        <p:spPr>
          <a:xfrm>
            <a:off x="2551113" y="13287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247650" y="981075"/>
            <a:ext cx="171608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编码树</a:t>
            </a:r>
            <a:endParaRPr kumimoji="0" lang="zh-CN" altLang="en-US" sz="2800" kern="1200" cap="none" spc="0" normalizeH="0" baseline="0" noProof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0" name="Rectangle 27"/>
          <p:cNvSpPr/>
          <p:nvPr/>
        </p:nvSpPr>
        <p:spPr>
          <a:xfrm>
            <a:off x="4495800" y="5949950"/>
            <a:ext cx="2376488" cy="7191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48" name="AutoShape 28"/>
          <p:cNvSpPr>
            <a:spLocks noChangeArrowheads="1"/>
          </p:cNvSpPr>
          <p:nvPr/>
        </p:nvSpPr>
        <p:spPr bwMode="auto">
          <a:xfrm>
            <a:off x="1039813" y="5084763"/>
            <a:ext cx="3311525" cy="1081088"/>
          </a:xfrm>
          <a:prstGeom prst="wedgeRoundRectCallout">
            <a:avLst>
              <a:gd name="adj1" fmla="val 78620"/>
              <a:gd name="adj2" fmla="val -24741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叶结点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用字符及其出现频率标记</a:t>
            </a:r>
          </a:p>
        </p:txBody>
      </p:sp>
      <p:sp>
        <p:nvSpPr>
          <p:cNvPr id="721949" name="AutoShape 29"/>
          <p:cNvSpPr>
            <a:spLocks noChangeArrowheads="1"/>
          </p:cNvSpPr>
          <p:nvPr/>
        </p:nvSpPr>
        <p:spPr bwMode="auto">
          <a:xfrm>
            <a:off x="534988" y="2924175"/>
            <a:ext cx="2520950" cy="1511300"/>
          </a:xfrm>
          <a:prstGeom prst="wedgeRoundRectCallout">
            <a:avLst>
              <a:gd name="adj1" fmla="val 89926"/>
              <a:gd name="adj2" fmla="val -871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内结点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用其子树的叶结点的频率和标记</a:t>
            </a:r>
          </a:p>
        </p:txBody>
      </p:sp>
      <p:sp>
        <p:nvSpPr>
          <p:cNvPr id="721950" name="AutoShape 30"/>
          <p:cNvSpPr>
            <a:spLocks noChangeArrowheads="1"/>
          </p:cNvSpPr>
          <p:nvPr/>
        </p:nvSpPr>
        <p:spPr bwMode="auto">
          <a:xfrm>
            <a:off x="6656388" y="981075"/>
            <a:ext cx="3311525" cy="1008063"/>
          </a:xfrm>
          <a:prstGeom prst="wedgeRoundRectCallout">
            <a:avLst>
              <a:gd name="adj1" fmla="val -43194"/>
              <a:gd name="adj2" fmla="val 123699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边标记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左边标记0，右侧边标记1</a:t>
            </a:r>
          </a:p>
        </p:txBody>
      </p:sp>
      <p:grpSp>
        <p:nvGrpSpPr>
          <p:cNvPr id="721962" name="Group 42"/>
          <p:cNvGrpSpPr/>
          <p:nvPr/>
        </p:nvGrpSpPr>
        <p:grpSpPr>
          <a:xfrm>
            <a:off x="2843213" y="1557338"/>
            <a:ext cx="5829300" cy="3960812"/>
            <a:chOff x="1564" y="981"/>
            <a:chExt cx="3672" cy="2495"/>
          </a:xfrm>
        </p:grpSpPr>
        <p:grpSp>
          <p:nvGrpSpPr>
            <p:cNvPr id="96265" name="Group 26"/>
            <p:cNvGrpSpPr/>
            <p:nvPr/>
          </p:nvGrpSpPr>
          <p:grpSpPr>
            <a:xfrm>
              <a:off x="1564" y="981"/>
              <a:ext cx="3672" cy="2495"/>
              <a:chOff x="247" y="1026"/>
              <a:chExt cx="3672" cy="2495"/>
            </a:xfrm>
          </p:grpSpPr>
          <p:sp>
            <p:nvSpPr>
              <p:cNvPr id="721925" name="Rectangle 5"/>
              <p:cNvSpPr>
                <a:spLocks noChangeArrowheads="1"/>
              </p:cNvSpPr>
              <p:nvPr/>
            </p:nvSpPr>
            <p:spPr bwMode="auto">
              <a:xfrm>
                <a:off x="1109" y="1026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</a:p>
            </p:txBody>
          </p:sp>
          <p:sp>
            <p:nvSpPr>
              <p:cNvPr id="721926" name="Rectangle 6"/>
              <p:cNvSpPr>
                <a:spLocks noChangeArrowheads="1"/>
              </p:cNvSpPr>
              <p:nvPr/>
            </p:nvSpPr>
            <p:spPr bwMode="auto">
              <a:xfrm>
                <a:off x="247" y="1570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a: 45</a:t>
                </a:r>
              </a:p>
            </p:txBody>
          </p:sp>
          <p:sp>
            <p:nvSpPr>
              <p:cNvPr id="721927" name="Rectangle 7"/>
              <p:cNvSpPr>
                <a:spLocks noChangeArrowheads="1"/>
              </p:cNvSpPr>
              <p:nvPr/>
            </p:nvSpPr>
            <p:spPr bwMode="auto">
              <a:xfrm>
                <a:off x="1971" y="1570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</a:p>
            </p:txBody>
          </p:sp>
          <p:sp>
            <p:nvSpPr>
              <p:cNvPr id="721928" name="Rectangle 8"/>
              <p:cNvSpPr>
                <a:spLocks noChangeArrowheads="1"/>
              </p:cNvSpPr>
              <p:nvPr/>
            </p:nvSpPr>
            <p:spPr bwMode="auto">
              <a:xfrm>
                <a:off x="2833" y="2115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30</a:t>
                </a:r>
              </a:p>
            </p:txBody>
          </p:sp>
          <p:sp>
            <p:nvSpPr>
              <p:cNvPr id="721929" name="Rectangle 9"/>
              <p:cNvSpPr>
                <a:spLocks noChangeArrowheads="1"/>
              </p:cNvSpPr>
              <p:nvPr/>
            </p:nvSpPr>
            <p:spPr bwMode="auto">
              <a:xfrm>
                <a:off x="1064" y="2115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</a:p>
            </p:txBody>
          </p:sp>
          <p:sp>
            <p:nvSpPr>
              <p:cNvPr id="721930" name="Rectangle 10"/>
              <p:cNvSpPr>
                <a:spLocks noChangeArrowheads="1"/>
              </p:cNvSpPr>
              <p:nvPr/>
            </p:nvSpPr>
            <p:spPr bwMode="auto">
              <a:xfrm>
                <a:off x="565" y="270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c: 12</a:t>
                </a:r>
              </a:p>
            </p:txBody>
          </p:sp>
          <p:sp>
            <p:nvSpPr>
              <p:cNvPr id="721931" name="Rectangle 11"/>
              <p:cNvSpPr>
                <a:spLocks noChangeArrowheads="1"/>
              </p:cNvSpPr>
              <p:nvPr/>
            </p:nvSpPr>
            <p:spPr bwMode="auto">
              <a:xfrm>
                <a:off x="1562" y="2704"/>
                <a:ext cx="499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b: 13</a:t>
                </a:r>
              </a:p>
            </p:txBody>
          </p:sp>
          <p:sp>
            <p:nvSpPr>
              <p:cNvPr id="721932" name="Rectangle 12"/>
              <p:cNvSpPr>
                <a:spLocks noChangeArrowheads="1"/>
              </p:cNvSpPr>
              <p:nvPr/>
            </p:nvSpPr>
            <p:spPr bwMode="auto">
              <a:xfrm>
                <a:off x="2334" y="270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721933" name="Rectangle 13"/>
              <p:cNvSpPr>
                <a:spLocks noChangeArrowheads="1"/>
              </p:cNvSpPr>
              <p:nvPr/>
            </p:nvSpPr>
            <p:spPr bwMode="auto">
              <a:xfrm>
                <a:off x="3331" y="2704"/>
                <a:ext cx="58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d: 16</a:t>
                </a:r>
              </a:p>
            </p:txBody>
          </p:sp>
          <p:sp>
            <p:nvSpPr>
              <p:cNvPr id="721934" name="Rectangle 14"/>
              <p:cNvSpPr>
                <a:spLocks noChangeArrowheads="1"/>
              </p:cNvSpPr>
              <p:nvPr/>
            </p:nvSpPr>
            <p:spPr bwMode="auto">
              <a:xfrm>
                <a:off x="2833" y="329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e: 9</a:t>
                </a:r>
              </a:p>
            </p:txBody>
          </p:sp>
          <p:sp>
            <p:nvSpPr>
              <p:cNvPr id="721935" name="Rectangle 15"/>
              <p:cNvSpPr>
                <a:spLocks noChangeArrowheads="1"/>
              </p:cNvSpPr>
              <p:nvPr/>
            </p:nvSpPr>
            <p:spPr bwMode="auto">
              <a:xfrm>
                <a:off x="1835" y="329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f: 5</a:t>
                </a:r>
              </a:p>
            </p:txBody>
          </p:sp>
          <p:sp>
            <p:nvSpPr>
              <p:cNvPr id="96287" name="Line 16"/>
              <p:cNvSpPr/>
              <p:nvPr/>
            </p:nvSpPr>
            <p:spPr>
              <a:xfrm flipH="1">
                <a:off x="518" y="1253"/>
                <a:ext cx="726" cy="3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8" name="Line 17"/>
              <p:cNvSpPr/>
              <p:nvPr/>
            </p:nvSpPr>
            <p:spPr>
              <a:xfrm>
                <a:off x="1471" y="1253"/>
                <a:ext cx="680" cy="3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9" name="Line 18"/>
              <p:cNvSpPr/>
              <p:nvPr/>
            </p:nvSpPr>
            <p:spPr>
              <a:xfrm flipH="1">
                <a:off x="1290" y="1797"/>
                <a:ext cx="771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0" name="Line 19"/>
              <p:cNvSpPr/>
              <p:nvPr/>
            </p:nvSpPr>
            <p:spPr>
              <a:xfrm>
                <a:off x="2378" y="1797"/>
                <a:ext cx="681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1" name="Line 20"/>
              <p:cNvSpPr/>
              <p:nvPr/>
            </p:nvSpPr>
            <p:spPr>
              <a:xfrm flipH="1">
                <a:off x="791" y="234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2" name="Line 21"/>
              <p:cNvSpPr/>
              <p:nvPr/>
            </p:nvSpPr>
            <p:spPr>
              <a:xfrm>
                <a:off x="1426" y="2341"/>
                <a:ext cx="363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3" name="Line 22"/>
              <p:cNvSpPr/>
              <p:nvPr/>
            </p:nvSpPr>
            <p:spPr>
              <a:xfrm flipH="1">
                <a:off x="2605" y="2341"/>
                <a:ext cx="363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4" name="Line 23"/>
              <p:cNvSpPr/>
              <p:nvPr/>
            </p:nvSpPr>
            <p:spPr>
              <a:xfrm>
                <a:off x="3195" y="234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5" name="Line 24"/>
              <p:cNvSpPr/>
              <p:nvPr/>
            </p:nvSpPr>
            <p:spPr>
              <a:xfrm flipH="1">
                <a:off x="2061" y="293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6" name="Line 25"/>
              <p:cNvSpPr/>
              <p:nvPr/>
            </p:nvSpPr>
            <p:spPr>
              <a:xfrm>
                <a:off x="2696" y="293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721952" name="Text Box 32"/>
            <p:cNvSpPr txBox="1">
              <a:spLocks noChangeArrowheads="1"/>
            </p:cNvSpPr>
            <p:nvPr/>
          </p:nvSpPr>
          <p:spPr bwMode="auto">
            <a:xfrm>
              <a:off x="1969" y="111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3" name="Text Box 33"/>
            <p:cNvSpPr txBox="1">
              <a:spLocks noChangeArrowheads="1"/>
            </p:cNvSpPr>
            <p:nvPr/>
          </p:nvSpPr>
          <p:spPr bwMode="auto">
            <a:xfrm>
              <a:off x="3376" y="28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4" name="Text Box 34"/>
            <p:cNvSpPr txBox="1">
              <a:spLocks noChangeArrowheads="1"/>
            </p:cNvSpPr>
            <p:nvPr/>
          </p:nvSpPr>
          <p:spPr bwMode="auto">
            <a:xfrm>
              <a:off x="3874" y="22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2785" y="166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2106" y="22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3149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3920" y="1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59" name="Text Box 39"/>
            <p:cNvSpPr txBox="1">
              <a:spLocks noChangeArrowheads="1"/>
            </p:cNvSpPr>
            <p:nvPr/>
          </p:nvSpPr>
          <p:spPr bwMode="auto">
            <a:xfrm>
              <a:off x="4238" y="28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60" name="Text Box 40"/>
            <p:cNvSpPr txBox="1">
              <a:spLocks noChangeArrowheads="1"/>
            </p:cNvSpPr>
            <p:nvPr/>
          </p:nvSpPr>
          <p:spPr bwMode="auto">
            <a:xfrm>
              <a:off x="4737" y="22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2921" y="22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8" grpId="0" animBg="1"/>
      <p:bldP spid="721949" grpId="0" animBg="1"/>
      <p:bldP spid="7219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9829800" cy="419100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编码树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在文件中出现的频率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(c)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是叶子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在树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中的深度，即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的编码长度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的代价是编码一个文件的所有字符的代码位数: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B(T)=</a:t>
            </a:r>
            <a:endParaRPr kumimoji="0" lang="zh-CN" altLang="en-US" sz="36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7283" name="Rectangle 7"/>
          <p:cNvSpPr/>
          <p:nvPr/>
        </p:nvSpPr>
        <p:spPr>
          <a:xfrm>
            <a:off x="4710113" y="325755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7284" name="Object 6"/>
          <p:cNvGraphicFramePr>
            <a:graphicFrameLocks noChangeAspect="1"/>
          </p:cNvGraphicFramePr>
          <p:nvPr/>
        </p:nvGraphicFramePr>
        <p:xfrm>
          <a:off x="3962400" y="4495800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2965" imgH="342900" progId="Equation.2">
                  <p:embed/>
                </p:oleObj>
              </mc:Choice>
              <mc:Fallback>
                <p:oleObj r:id="rId3" imgW="862965" imgH="3429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4495800"/>
                        <a:ext cx="2133600" cy="800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1027"/>
          <p:cNvSpPr>
            <a:spLocks noGrp="1" noChangeArrowheads="1"/>
          </p:cNvSpPr>
          <p:nvPr>
            <p:ph idx="1"/>
          </p:nvPr>
        </p:nvSpPr>
        <p:spPr>
          <a:xfrm>
            <a:off x="1327150" y="908050"/>
            <a:ext cx="7581900" cy="259080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优化编码树问题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字母表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 =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...., 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频率表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 =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f(c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..., f(c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具有最小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前缀编码树 </a:t>
            </a:r>
          </a:p>
        </p:txBody>
      </p:sp>
      <p:sp>
        <p:nvSpPr>
          <p:cNvPr id="705540" name="Rectangle 1028"/>
          <p:cNvSpPr>
            <a:spLocks noChangeArrowheads="1"/>
          </p:cNvSpPr>
          <p:nvPr/>
        </p:nvSpPr>
        <p:spPr bwMode="auto">
          <a:xfrm>
            <a:off x="1182688" y="3429000"/>
            <a:ext cx="7993063" cy="20161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贪心思想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循环地选择具有最低频率的两个结点，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生成一棵子树，直至形成树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935663" y="188913"/>
            <a:ext cx="4268788" cy="865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优化解的结构分析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2276475"/>
            <a:ext cx="7826375" cy="19446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我们需要证明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优化前缀树问题具有优化子结构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优化前缀树问题具有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</a:p>
        </p:txBody>
      </p:sp>
      <p:pic>
        <p:nvPicPr>
          <p:cNvPr id="99332" name="Picture 6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908050"/>
            <a:ext cx="4897438" cy="144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92075"/>
            <a:ext cx="9648825" cy="36242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优化子结构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C，f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(c)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在文件中出现的频率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中任意两个相邻叶结点，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是它们的父结点，则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作为频率是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f(z)=f(x)+f(y)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的字符，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T’=T-{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C’=C-{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}∪{z}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的优化前缀编码树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710711" name="Group 55"/>
          <p:cNvGrpSpPr/>
          <p:nvPr/>
        </p:nvGrpSpPr>
        <p:grpSpPr>
          <a:xfrm>
            <a:off x="5456238" y="3933825"/>
            <a:ext cx="4097337" cy="2184400"/>
            <a:chOff x="3437" y="2478"/>
            <a:chExt cx="2581" cy="1376"/>
          </a:xfrm>
        </p:grpSpPr>
        <p:grpSp>
          <p:nvGrpSpPr>
            <p:cNvPr id="100385" name="Group 36"/>
            <p:cNvGrpSpPr/>
            <p:nvPr/>
          </p:nvGrpSpPr>
          <p:grpSpPr>
            <a:xfrm>
              <a:off x="3784" y="2478"/>
              <a:ext cx="1815" cy="1361"/>
              <a:chOff x="3512" y="2206"/>
              <a:chExt cx="1815" cy="1361"/>
            </a:xfrm>
          </p:grpSpPr>
          <p:sp>
            <p:nvSpPr>
              <p:cNvPr id="710678" name="Rectangle 22"/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0394" name="Oval 23"/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0681" name="Rectangle 25"/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10682" name="Rectangle 26"/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00397" name="Line 28"/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398" name="Line 29"/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399" name="Line 30"/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400" name="Line 31"/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401" name="Oval 34"/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0691" name="Text Box 35"/>
              <p:cNvSpPr txBox="1">
                <a:spLocks noChangeArrowheads="1"/>
              </p:cNvSpPr>
              <p:nvPr/>
            </p:nvSpPr>
            <p:spPr bwMode="auto">
              <a:xfrm>
                <a:off x="4283" y="2206"/>
                <a:ext cx="3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</a:p>
            </p:txBody>
          </p:sp>
        </p:grpSp>
        <p:sp>
          <p:nvSpPr>
            <p:cNvPr id="710699" name="Text Box 43"/>
            <p:cNvSpPr txBox="1">
              <a:spLocks noChangeArrowheads="1"/>
            </p:cNvSpPr>
            <p:nvPr/>
          </p:nvSpPr>
          <p:spPr bwMode="auto">
            <a:xfrm>
              <a:off x="3981" y="320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0700" name="Text Box 44"/>
            <p:cNvSpPr txBox="1">
              <a:spLocks noChangeArrowheads="1"/>
            </p:cNvSpPr>
            <p:nvPr/>
          </p:nvSpPr>
          <p:spPr bwMode="auto">
            <a:xfrm>
              <a:off x="4525" y="27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0701" name="Text Box 45"/>
            <p:cNvSpPr txBox="1">
              <a:spLocks noChangeArrowheads="1"/>
            </p:cNvSpPr>
            <p:nvPr/>
          </p:nvSpPr>
          <p:spPr bwMode="auto">
            <a:xfrm>
              <a:off x="5160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0702" name="Text Box 46"/>
            <p:cNvSpPr txBox="1">
              <a:spLocks noChangeArrowheads="1"/>
            </p:cNvSpPr>
            <p:nvPr/>
          </p:nvSpPr>
          <p:spPr bwMode="auto">
            <a:xfrm>
              <a:off x="4616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0707" name="Text Box 51"/>
            <p:cNvSpPr txBox="1">
              <a:spLocks noChangeArrowheads="1"/>
            </p:cNvSpPr>
            <p:nvPr/>
          </p:nvSpPr>
          <p:spPr bwMode="auto">
            <a:xfrm>
              <a:off x="3437" y="3566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f(c)</a:t>
              </a:r>
            </a:p>
          </p:txBody>
        </p:sp>
        <p:sp>
          <p:nvSpPr>
            <p:cNvPr id="710708" name="Text Box 52"/>
            <p:cNvSpPr txBox="1">
              <a:spLocks noChangeArrowheads="1"/>
            </p:cNvSpPr>
            <p:nvPr/>
          </p:nvSpPr>
          <p:spPr bwMode="auto">
            <a:xfrm>
              <a:off x="5614" y="306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f(b)</a:t>
              </a: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5013" y="3550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f(x)+f(y)</a:t>
              </a:r>
            </a:p>
          </p:txBody>
        </p:sp>
      </p:grpSp>
      <p:grpSp>
        <p:nvGrpSpPr>
          <p:cNvPr id="710713" name="Group 57"/>
          <p:cNvGrpSpPr/>
          <p:nvPr/>
        </p:nvGrpSpPr>
        <p:grpSpPr>
          <a:xfrm>
            <a:off x="1350963" y="3573463"/>
            <a:ext cx="4073525" cy="3095625"/>
            <a:chOff x="851" y="2251"/>
            <a:chExt cx="2566" cy="1950"/>
          </a:xfrm>
        </p:grpSpPr>
        <p:grpSp>
          <p:nvGrpSpPr>
            <p:cNvPr id="100357" name="Group 54"/>
            <p:cNvGrpSpPr/>
            <p:nvPr/>
          </p:nvGrpSpPr>
          <p:grpSpPr>
            <a:xfrm>
              <a:off x="851" y="2251"/>
              <a:ext cx="2566" cy="1950"/>
              <a:chOff x="851" y="2251"/>
              <a:chExt cx="2566" cy="1950"/>
            </a:xfrm>
          </p:grpSpPr>
          <p:grpSp>
            <p:nvGrpSpPr>
              <p:cNvPr id="100359" name="Group 4"/>
              <p:cNvGrpSpPr/>
              <p:nvPr/>
            </p:nvGrpSpPr>
            <p:grpSpPr>
              <a:xfrm>
                <a:off x="1199" y="2251"/>
                <a:ext cx="1815" cy="1950"/>
                <a:chOff x="2106" y="1117"/>
                <a:chExt cx="1815" cy="1950"/>
              </a:xfrm>
            </p:grpSpPr>
            <p:grpSp>
              <p:nvGrpSpPr>
                <p:cNvPr id="100370" name="Group 5"/>
                <p:cNvGrpSpPr/>
                <p:nvPr/>
              </p:nvGrpSpPr>
              <p:grpSpPr>
                <a:xfrm>
                  <a:off x="2106" y="1344"/>
                  <a:ext cx="1815" cy="1723"/>
                  <a:chOff x="2922" y="391"/>
                  <a:chExt cx="1815" cy="1723"/>
                </a:xfrm>
              </p:grpSpPr>
              <p:sp>
                <p:nvSpPr>
                  <p:cNvPr id="71066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419" y="799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00373" name="Oval 7"/>
                  <p:cNvSpPr/>
                  <p:nvPr/>
                </p:nvSpPr>
                <p:spPr>
                  <a:xfrm>
                    <a:off x="3467" y="799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0374" name="Oval 8"/>
                  <p:cNvSpPr/>
                  <p:nvPr/>
                </p:nvSpPr>
                <p:spPr>
                  <a:xfrm>
                    <a:off x="3875" y="1253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06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1253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</a:p>
                </p:txBody>
              </p:sp>
              <p:sp>
                <p:nvSpPr>
                  <p:cNvPr id="7106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512" y="1842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x</a:t>
                    </a:r>
                  </a:p>
                </p:txBody>
              </p:sp>
              <p:sp>
                <p:nvSpPr>
                  <p:cNvPr id="7106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47" y="1842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</a:p>
                </p:txBody>
              </p:sp>
              <p:sp>
                <p:nvSpPr>
                  <p:cNvPr id="100378" name="Line 12"/>
                  <p:cNvSpPr/>
                  <p:nvPr/>
                </p:nvSpPr>
                <p:spPr>
                  <a:xfrm flipH="1">
                    <a:off x="3648" y="527"/>
                    <a:ext cx="363" cy="272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79" name="Line 13"/>
                  <p:cNvSpPr/>
                  <p:nvPr/>
                </p:nvSpPr>
                <p:spPr>
                  <a:xfrm>
                    <a:off x="4193" y="527"/>
                    <a:ext cx="317" cy="272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0" name="Line 14"/>
                  <p:cNvSpPr/>
                  <p:nvPr/>
                </p:nvSpPr>
                <p:spPr>
                  <a:xfrm flipH="1">
                    <a:off x="3149" y="935"/>
                    <a:ext cx="318" cy="31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1" name="Line 15"/>
                  <p:cNvSpPr/>
                  <p:nvPr/>
                </p:nvSpPr>
                <p:spPr>
                  <a:xfrm>
                    <a:off x="3694" y="935"/>
                    <a:ext cx="226" cy="31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2" name="Line 16"/>
                  <p:cNvSpPr/>
                  <p:nvPr/>
                </p:nvSpPr>
                <p:spPr>
                  <a:xfrm flipH="1">
                    <a:off x="3648" y="1434"/>
                    <a:ext cx="272" cy="40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3" name="Line 17"/>
                  <p:cNvSpPr/>
                  <p:nvPr/>
                </p:nvSpPr>
                <p:spPr>
                  <a:xfrm>
                    <a:off x="4056" y="1434"/>
                    <a:ext cx="227" cy="40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4" name="Oval 18"/>
                  <p:cNvSpPr/>
                  <p:nvPr/>
                </p:nvSpPr>
                <p:spPr>
                  <a:xfrm>
                    <a:off x="4011" y="391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106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77" y="1117"/>
                  <a:ext cx="292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R="0" defTabSz="914400"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1" kern="1200" cap="none" spc="0" normalizeH="0" baseline="0" noProof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</a:t>
                  </a: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1894" y="25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10694" name="Text Box 38"/>
              <p:cNvSpPr txBox="1">
                <a:spLocks noChangeArrowheads="1"/>
              </p:cNvSpPr>
              <p:nvPr/>
            </p:nvSpPr>
            <p:spPr bwMode="auto">
              <a:xfrm>
                <a:off x="1380" y="30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10695" name="Text Box 39"/>
              <p:cNvSpPr txBox="1">
                <a:spLocks noChangeArrowheads="1"/>
              </p:cNvSpPr>
              <p:nvPr/>
            </p:nvSpPr>
            <p:spPr bwMode="auto">
              <a:xfrm>
                <a:off x="1925" y="35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10696" name="Text Box 40"/>
              <p:cNvSpPr txBox="1">
                <a:spLocks noChangeArrowheads="1"/>
              </p:cNvSpPr>
              <p:nvPr/>
            </p:nvSpPr>
            <p:spPr bwMode="auto">
              <a:xfrm>
                <a:off x="2393" y="347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0697" name="Text Box 41"/>
              <p:cNvSpPr txBox="1">
                <a:spLocks noChangeArrowheads="1"/>
              </p:cNvSpPr>
              <p:nvPr/>
            </p:nvSpPr>
            <p:spPr bwMode="auto">
              <a:xfrm>
                <a:off x="2061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0698" name="Text Box 42"/>
              <p:cNvSpPr txBox="1">
                <a:spLocks noChangeArrowheads="1"/>
              </p:cNvSpPr>
              <p:nvPr/>
            </p:nvSpPr>
            <p:spPr bwMode="auto">
              <a:xfrm>
                <a:off x="2574" y="252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0703" name="Text Box 47"/>
              <p:cNvSpPr txBox="1">
                <a:spLocks noChangeArrowheads="1"/>
              </p:cNvSpPr>
              <p:nvPr/>
            </p:nvSpPr>
            <p:spPr bwMode="auto">
              <a:xfrm>
                <a:off x="1441" y="3913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f(x)</a:t>
                </a:r>
              </a:p>
            </p:txBody>
          </p:sp>
          <p:sp>
            <p:nvSpPr>
              <p:cNvPr id="710704" name="Text Box 48"/>
              <p:cNvSpPr txBox="1">
                <a:spLocks noChangeArrowheads="1"/>
              </p:cNvSpPr>
              <p:nvPr/>
            </p:nvSpPr>
            <p:spPr bwMode="auto">
              <a:xfrm>
                <a:off x="851" y="3278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f(c)</a:t>
                </a:r>
              </a:p>
            </p:txBody>
          </p:sp>
          <p:sp>
            <p:nvSpPr>
              <p:cNvPr id="710705" name="Text Box 49"/>
              <p:cNvSpPr txBox="1">
                <a:spLocks noChangeArrowheads="1"/>
              </p:cNvSpPr>
              <p:nvPr/>
            </p:nvSpPr>
            <p:spPr bwMode="auto">
              <a:xfrm>
                <a:off x="2745" y="3884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f(y)</a:t>
                </a:r>
              </a:p>
            </p:txBody>
          </p:sp>
          <p:sp>
            <p:nvSpPr>
              <p:cNvPr id="710706" name="Text Box 50"/>
              <p:cNvSpPr txBox="1">
                <a:spLocks noChangeArrowheads="1"/>
              </p:cNvSpPr>
              <p:nvPr/>
            </p:nvSpPr>
            <p:spPr bwMode="auto">
              <a:xfrm>
                <a:off x="3013" y="284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f(b)</a:t>
                </a:r>
              </a:p>
            </p:txBody>
          </p:sp>
        </p:grpSp>
        <p:sp>
          <p:nvSpPr>
            <p:cNvPr id="710712" name="Text Box 56"/>
            <p:cNvSpPr txBox="1">
              <a:spLocks noChangeArrowheads="1"/>
            </p:cNvSpPr>
            <p:nvPr/>
          </p:nvSpPr>
          <p:spPr bwMode="auto">
            <a:xfrm>
              <a:off x="2151" y="3239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0112375" cy="68580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证.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B(T)=B(T’)+f(x)+f(y).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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C-{x,y}, 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(v)=d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(v),  f(v)d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(v)=f(v)d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(x)=d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(y)=d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(z)+1,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(x)+f(y)d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(y)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=(f(x)+f(y))(d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(z)+1)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=(f(x)+f(y))d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(z)+(f(x)+f(y))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由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华文行楷" panose="02010800040101010101" pitchFamily="2" charset="-122"/>
                <a:cs typeface="+mn-cs"/>
              </a:rPr>
              <a:t>于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f(x)+f(y)=f(z)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(x)+f(y)d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(y)=f(z)d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(z)+(f(x)+f(y)).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B(T)=B(T’)+f(x)+f(y).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若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的优化前缀编码树，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则必存在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B(T’’)&lt;B(T’).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因为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中字符，它必为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中的叶子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把结点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加入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的子结点，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则得到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的一个如下前缀编码树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： </a:t>
            </a:r>
          </a:p>
        </p:txBody>
      </p:sp>
      <p:grpSp>
        <p:nvGrpSpPr>
          <p:cNvPr id="715780" name="Group 4"/>
          <p:cNvGrpSpPr/>
          <p:nvPr/>
        </p:nvGrpSpPr>
        <p:grpSpPr>
          <a:xfrm>
            <a:off x="6159500" y="908050"/>
            <a:ext cx="4097338" cy="2184400"/>
            <a:chOff x="3437" y="2478"/>
            <a:chExt cx="2581" cy="1376"/>
          </a:xfrm>
        </p:grpSpPr>
        <p:grpSp>
          <p:nvGrpSpPr>
            <p:cNvPr id="101398" name="Group 5"/>
            <p:cNvGrpSpPr/>
            <p:nvPr/>
          </p:nvGrpSpPr>
          <p:grpSpPr>
            <a:xfrm>
              <a:off x="3784" y="2478"/>
              <a:ext cx="1815" cy="1361"/>
              <a:chOff x="3512" y="2206"/>
              <a:chExt cx="1815" cy="1361"/>
            </a:xfrm>
          </p:grpSpPr>
          <p:sp>
            <p:nvSpPr>
              <p:cNvPr id="715782" name="Rectangle 6"/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1407" name="Oval 7"/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5784" name="Rectangle 8"/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15785" name="Rectangle 9"/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</a:p>
            </p:txBody>
          </p:sp>
          <p:sp>
            <p:nvSpPr>
              <p:cNvPr id="101410" name="Line 10"/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1" name="Line 11"/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2" name="Line 12"/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3" name="Line 13"/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4" name="Oval 14"/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5791" name="Text Box 15"/>
              <p:cNvSpPr txBox="1">
                <a:spLocks noChangeArrowheads="1"/>
              </p:cNvSpPr>
              <p:nvPr/>
            </p:nvSpPr>
            <p:spPr bwMode="auto">
              <a:xfrm>
                <a:off x="4283" y="2206"/>
                <a:ext cx="3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</a:p>
            </p:txBody>
          </p:sp>
        </p:grpSp>
        <p:sp>
          <p:nvSpPr>
            <p:cNvPr id="715792" name="Text Box 16"/>
            <p:cNvSpPr txBox="1">
              <a:spLocks noChangeArrowheads="1"/>
            </p:cNvSpPr>
            <p:nvPr/>
          </p:nvSpPr>
          <p:spPr bwMode="auto">
            <a:xfrm>
              <a:off x="3981" y="320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5793" name="Text Box 17"/>
            <p:cNvSpPr txBox="1">
              <a:spLocks noChangeArrowheads="1"/>
            </p:cNvSpPr>
            <p:nvPr/>
          </p:nvSpPr>
          <p:spPr bwMode="auto">
            <a:xfrm>
              <a:off x="4525" y="27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5794" name="Text Box 18"/>
            <p:cNvSpPr txBox="1">
              <a:spLocks noChangeArrowheads="1"/>
            </p:cNvSpPr>
            <p:nvPr/>
          </p:nvSpPr>
          <p:spPr bwMode="auto">
            <a:xfrm>
              <a:off x="5160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5795" name="Text Box 19"/>
            <p:cNvSpPr txBox="1">
              <a:spLocks noChangeArrowheads="1"/>
            </p:cNvSpPr>
            <p:nvPr/>
          </p:nvSpPr>
          <p:spPr bwMode="auto">
            <a:xfrm>
              <a:off x="4616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3437" y="3566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f(c)</a:t>
              </a:r>
            </a:p>
          </p:txBody>
        </p:sp>
        <p:sp>
          <p:nvSpPr>
            <p:cNvPr id="715797" name="Text Box 21"/>
            <p:cNvSpPr txBox="1">
              <a:spLocks noChangeArrowheads="1"/>
            </p:cNvSpPr>
            <p:nvPr/>
          </p:nvSpPr>
          <p:spPr bwMode="auto">
            <a:xfrm>
              <a:off x="5614" y="306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f(b)</a:t>
              </a:r>
            </a:p>
          </p:txBody>
        </p:sp>
        <p:sp>
          <p:nvSpPr>
            <p:cNvPr id="715798" name="Text Box 22"/>
            <p:cNvSpPr txBox="1">
              <a:spLocks noChangeArrowheads="1"/>
            </p:cNvSpPr>
            <p:nvPr/>
          </p:nvSpPr>
          <p:spPr bwMode="auto">
            <a:xfrm>
              <a:off x="5013" y="3550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f(x)+f(y)</a:t>
              </a:r>
            </a:p>
          </p:txBody>
        </p:sp>
      </p:grpSp>
      <p:grpSp>
        <p:nvGrpSpPr>
          <p:cNvPr id="715817" name="Group 41"/>
          <p:cNvGrpSpPr/>
          <p:nvPr/>
        </p:nvGrpSpPr>
        <p:grpSpPr>
          <a:xfrm>
            <a:off x="6727825" y="4005263"/>
            <a:ext cx="3538538" cy="2185987"/>
            <a:chOff x="4251" y="2523"/>
            <a:chExt cx="2229" cy="1377"/>
          </a:xfrm>
        </p:grpSpPr>
        <p:sp>
          <p:nvSpPr>
            <p:cNvPr id="715800" name="Rectangle 24"/>
            <p:cNvSpPr>
              <a:spLocks noChangeArrowheads="1"/>
            </p:cNvSpPr>
            <p:nvPr/>
          </p:nvSpPr>
          <p:spPr bwMode="auto">
            <a:xfrm>
              <a:off x="5748" y="315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101382" name="Oval 25"/>
            <p:cNvSpPr/>
            <p:nvPr/>
          </p:nvSpPr>
          <p:spPr>
            <a:xfrm>
              <a:off x="4796" y="3158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2" name="Rectangle 26"/>
            <p:cNvSpPr>
              <a:spLocks noChangeArrowheads="1"/>
            </p:cNvSpPr>
            <p:nvPr/>
          </p:nvSpPr>
          <p:spPr bwMode="auto">
            <a:xfrm>
              <a:off x="4251" y="3612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01384" name="Line 27"/>
            <p:cNvSpPr/>
            <p:nvPr/>
          </p:nvSpPr>
          <p:spPr>
            <a:xfrm flipH="1">
              <a:off x="4977" y="2886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28"/>
            <p:cNvSpPr/>
            <p:nvPr/>
          </p:nvSpPr>
          <p:spPr>
            <a:xfrm>
              <a:off x="5522" y="2886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29"/>
            <p:cNvSpPr/>
            <p:nvPr/>
          </p:nvSpPr>
          <p:spPr>
            <a:xfrm flipH="1">
              <a:off x="4478" y="3294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Line 30"/>
            <p:cNvSpPr/>
            <p:nvPr/>
          </p:nvSpPr>
          <p:spPr>
            <a:xfrm>
              <a:off x="5023" y="3294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8" name="Oval 31"/>
            <p:cNvSpPr/>
            <p:nvPr/>
          </p:nvSpPr>
          <p:spPr>
            <a:xfrm>
              <a:off x="5340" y="2750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8" name="Text Box 32"/>
            <p:cNvSpPr txBox="1">
              <a:spLocks noChangeArrowheads="1"/>
            </p:cNvSpPr>
            <p:nvPr/>
          </p:nvSpPr>
          <p:spPr bwMode="auto">
            <a:xfrm>
              <a:off x="5022" y="2523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</a:t>
              </a:r>
            </a:p>
          </p:txBody>
        </p:sp>
        <p:sp>
          <p:nvSpPr>
            <p:cNvPr id="715809" name="Text Box 33"/>
            <p:cNvSpPr txBox="1">
              <a:spLocks noChangeArrowheads="1"/>
            </p:cNvSpPr>
            <p:nvPr/>
          </p:nvSpPr>
          <p:spPr bwMode="auto">
            <a:xfrm>
              <a:off x="4946" y="28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5810" name="Text Box 34"/>
            <p:cNvSpPr txBox="1">
              <a:spLocks noChangeArrowheads="1"/>
            </p:cNvSpPr>
            <p:nvPr/>
          </p:nvSpPr>
          <p:spPr bwMode="auto">
            <a:xfrm>
              <a:off x="4432" y="32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5811" name="Text Box 35"/>
            <p:cNvSpPr txBox="1">
              <a:spLocks noChangeArrowheads="1"/>
            </p:cNvSpPr>
            <p:nvPr/>
          </p:nvSpPr>
          <p:spPr bwMode="auto">
            <a:xfrm>
              <a:off x="5113" y="3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5812" name="Text Box 36"/>
            <p:cNvSpPr txBox="1">
              <a:spLocks noChangeArrowheads="1"/>
            </p:cNvSpPr>
            <p:nvPr/>
          </p:nvSpPr>
          <p:spPr bwMode="auto">
            <a:xfrm>
              <a:off x="5626" y="27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5813" name="Text Box 37"/>
            <p:cNvSpPr txBox="1">
              <a:spLocks noChangeArrowheads="1"/>
            </p:cNvSpPr>
            <p:nvPr/>
          </p:nvSpPr>
          <p:spPr bwMode="auto">
            <a:xfrm>
              <a:off x="4601" y="3612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f(v)</a:t>
              </a:r>
            </a:p>
          </p:txBody>
        </p:sp>
        <p:sp>
          <p:nvSpPr>
            <p:cNvPr id="715814" name="Text Box 38"/>
            <p:cNvSpPr txBox="1">
              <a:spLocks noChangeArrowheads="1"/>
            </p:cNvSpPr>
            <p:nvPr/>
          </p:nvSpPr>
          <p:spPr bwMode="auto">
            <a:xfrm>
              <a:off x="6065" y="3112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f(u)</a:t>
              </a:r>
            </a:p>
          </p:txBody>
        </p:sp>
        <p:sp>
          <p:nvSpPr>
            <p:cNvPr id="715815" name="Rectangle 39"/>
            <p:cNvSpPr>
              <a:spLocks noChangeArrowheads="1"/>
            </p:cNvSpPr>
            <p:nvPr/>
          </p:nvSpPr>
          <p:spPr bwMode="auto">
            <a:xfrm>
              <a:off x="5082" y="3612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715816" name="Text Box 40"/>
            <p:cNvSpPr txBox="1">
              <a:spLocks noChangeArrowheads="1"/>
            </p:cNvSpPr>
            <p:nvPr/>
          </p:nvSpPr>
          <p:spPr bwMode="auto">
            <a:xfrm>
              <a:off x="5400" y="3567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f(z)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1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3429000"/>
            <a:ext cx="9361488" cy="3200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代价为：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B(T’’’)=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+(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f(x)+f(y))(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(z)+1)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=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+f(z)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(z)+(f(x)+f(y))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(z)=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= B(T’’)+f(x)+f(y)&lt;B(T’)+f(x)+f(y)= B(T)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是优化的矛盾，故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的优化编码树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</p:txBody>
      </p:sp>
      <p:sp>
        <p:nvSpPr>
          <p:cNvPr id="102403" name="Rectangle 5"/>
          <p:cNvSpPr/>
          <p:nvPr/>
        </p:nvSpPr>
        <p:spPr>
          <a:xfrm>
            <a:off x="4619625" y="28146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4" name="Group 33"/>
          <p:cNvGrpSpPr/>
          <p:nvPr/>
        </p:nvGrpSpPr>
        <p:grpSpPr>
          <a:xfrm>
            <a:off x="5661025" y="260350"/>
            <a:ext cx="4090988" cy="3095625"/>
            <a:chOff x="1970" y="210"/>
            <a:chExt cx="2577" cy="1950"/>
          </a:xfrm>
        </p:grpSpPr>
        <p:sp>
          <p:nvSpPr>
            <p:cNvPr id="716809" name="Rectangle 9"/>
            <p:cNvSpPr>
              <a:spLocks noChangeArrowheads="1"/>
            </p:cNvSpPr>
            <p:nvPr/>
          </p:nvSpPr>
          <p:spPr bwMode="auto">
            <a:xfrm>
              <a:off x="3815" y="84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102425" name="Oval 10"/>
            <p:cNvSpPr/>
            <p:nvPr/>
          </p:nvSpPr>
          <p:spPr>
            <a:xfrm>
              <a:off x="2863" y="845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2" name="Rectangle 12"/>
            <p:cNvSpPr>
              <a:spLocks noChangeArrowheads="1"/>
            </p:cNvSpPr>
            <p:nvPr/>
          </p:nvSpPr>
          <p:spPr bwMode="auto">
            <a:xfrm>
              <a:off x="2318" y="1299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716813" name="Rectangle 13"/>
            <p:cNvSpPr>
              <a:spLocks noChangeArrowheads="1"/>
            </p:cNvSpPr>
            <p:nvPr/>
          </p:nvSpPr>
          <p:spPr bwMode="auto">
            <a:xfrm>
              <a:off x="2908" y="188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716814" name="Rectangle 14"/>
            <p:cNvSpPr>
              <a:spLocks noChangeArrowheads="1"/>
            </p:cNvSpPr>
            <p:nvPr/>
          </p:nvSpPr>
          <p:spPr bwMode="auto">
            <a:xfrm>
              <a:off x="3543" y="188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02429" name="Line 15"/>
            <p:cNvSpPr/>
            <p:nvPr/>
          </p:nvSpPr>
          <p:spPr>
            <a:xfrm flipH="1">
              <a:off x="3044" y="573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0" name="Line 16"/>
            <p:cNvSpPr/>
            <p:nvPr/>
          </p:nvSpPr>
          <p:spPr>
            <a:xfrm>
              <a:off x="3589" y="573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1" name="Line 17"/>
            <p:cNvSpPr/>
            <p:nvPr/>
          </p:nvSpPr>
          <p:spPr>
            <a:xfrm flipH="1">
              <a:off x="2545" y="981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2" name="Line 18"/>
            <p:cNvSpPr/>
            <p:nvPr/>
          </p:nvSpPr>
          <p:spPr>
            <a:xfrm>
              <a:off x="3090" y="981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3" name="Line 19"/>
            <p:cNvSpPr/>
            <p:nvPr/>
          </p:nvSpPr>
          <p:spPr>
            <a:xfrm flipH="1">
              <a:off x="3044" y="1480"/>
              <a:ext cx="272" cy="40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4" name="Line 20"/>
            <p:cNvSpPr/>
            <p:nvPr/>
          </p:nvSpPr>
          <p:spPr>
            <a:xfrm>
              <a:off x="3452" y="1480"/>
              <a:ext cx="227" cy="40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5" name="Oval 21"/>
            <p:cNvSpPr/>
            <p:nvPr/>
          </p:nvSpPr>
          <p:spPr>
            <a:xfrm>
              <a:off x="3407" y="437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22" name="Text Box 22"/>
            <p:cNvSpPr txBox="1">
              <a:spLocks noChangeArrowheads="1"/>
            </p:cNvSpPr>
            <p:nvPr/>
          </p:nvSpPr>
          <p:spPr bwMode="auto">
            <a:xfrm>
              <a:off x="3089" y="210"/>
              <a:ext cx="5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T’’’</a:t>
              </a:r>
            </a:p>
          </p:txBody>
        </p:sp>
        <p:sp>
          <p:nvSpPr>
            <p:cNvPr id="716823" name="Text Box 23"/>
            <p:cNvSpPr txBox="1">
              <a:spLocks noChangeArrowheads="1"/>
            </p:cNvSpPr>
            <p:nvPr/>
          </p:nvSpPr>
          <p:spPr bwMode="auto">
            <a:xfrm>
              <a:off x="3013" y="5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6824" name="Text Box 24"/>
            <p:cNvSpPr txBox="1">
              <a:spLocks noChangeArrowheads="1"/>
            </p:cNvSpPr>
            <p:nvPr/>
          </p:nvSpPr>
          <p:spPr bwMode="auto">
            <a:xfrm>
              <a:off x="2499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6825" name="Text Box 25"/>
            <p:cNvSpPr txBox="1">
              <a:spLocks noChangeArrowheads="1"/>
            </p:cNvSpPr>
            <p:nvPr/>
          </p:nvSpPr>
          <p:spPr bwMode="auto">
            <a:xfrm>
              <a:off x="3044" y="14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6826" name="Text Box 26"/>
            <p:cNvSpPr txBox="1">
              <a:spLocks noChangeArrowheads="1"/>
            </p:cNvSpPr>
            <p:nvPr/>
          </p:nvSpPr>
          <p:spPr bwMode="auto">
            <a:xfrm>
              <a:off x="3512" y="14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6827" name="Text Box 27"/>
            <p:cNvSpPr txBox="1">
              <a:spLocks noChangeArrowheads="1"/>
            </p:cNvSpPr>
            <p:nvPr/>
          </p:nvSpPr>
          <p:spPr bwMode="auto">
            <a:xfrm>
              <a:off x="3180" y="9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6828" name="Text Box 28"/>
            <p:cNvSpPr txBox="1">
              <a:spLocks noChangeArrowheads="1"/>
            </p:cNvSpPr>
            <p:nvPr/>
          </p:nvSpPr>
          <p:spPr bwMode="auto">
            <a:xfrm>
              <a:off x="3693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6829" name="Text Box 29"/>
            <p:cNvSpPr txBox="1">
              <a:spLocks noChangeArrowheads="1"/>
            </p:cNvSpPr>
            <p:nvPr/>
          </p:nvSpPr>
          <p:spPr bwMode="auto">
            <a:xfrm>
              <a:off x="2560" y="1872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f(x)</a:t>
              </a:r>
            </a:p>
          </p:txBody>
        </p:sp>
        <p:sp>
          <p:nvSpPr>
            <p:cNvPr id="716830" name="Text Box 30"/>
            <p:cNvSpPr txBox="1">
              <a:spLocks noChangeArrowheads="1"/>
            </p:cNvSpPr>
            <p:nvPr/>
          </p:nvSpPr>
          <p:spPr bwMode="auto">
            <a:xfrm>
              <a:off x="1970" y="1237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f(v)</a:t>
              </a:r>
            </a:p>
          </p:txBody>
        </p:sp>
        <p:sp>
          <p:nvSpPr>
            <p:cNvPr id="716831" name="Text Box 31"/>
            <p:cNvSpPr txBox="1">
              <a:spLocks noChangeArrowheads="1"/>
            </p:cNvSpPr>
            <p:nvPr/>
          </p:nvSpPr>
          <p:spPr bwMode="auto">
            <a:xfrm>
              <a:off x="3864" y="1843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f(y)</a:t>
              </a:r>
            </a:p>
          </p:txBody>
        </p:sp>
        <p:sp>
          <p:nvSpPr>
            <p:cNvPr id="716832" name="Text Box 32"/>
            <p:cNvSpPr txBox="1">
              <a:spLocks noChangeArrowheads="1"/>
            </p:cNvSpPr>
            <p:nvPr/>
          </p:nvSpPr>
          <p:spPr bwMode="auto">
            <a:xfrm>
              <a:off x="4132" y="799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f(u)</a:t>
              </a:r>
            </a:p>
          </p:txBody>
        </p:sp>
        <p:sp>
          <p:nvSpPr>
            <p:cNvPr id="716811" name="Oval 11"/>
            <p:cNvSpPr>
              <a:spLocks noChangeArrowheads="1"/>
            </p:cNvSpPr>
            <p:nvPr/>
          </p:nvSpPr>
          <p:spPr bwMode="auto">
            <a:xfrm>
              <a:off x="3195" y="1253"/>
              <a:ext cx="363" cy="27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</p:grpSp>
      <p:sp>
        <p:nvSpPr>
          <p:cNvPr id="102405" name="AutoShape 61"/>
          <p:cNvSpPr/>
          <p:nvPr/>
        </p:nvSpPr>
        <p:spPr>
          <a:xfrm>
            <a:off x="4711700" y="2060575"/>
            <a:ext cx="792163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6" name="Group 64"/>
          <p:cNvGrpSpPr/>
          <p:nvPr/>
        </p:nvGrpSpPr>
        <p:grpSpPr>
          <a:xfrm>
            <a:off x="679450" y="692150"/>
            <a:ext cx="4090988" cy="2160588"/>
            <a:chOff x="428" y="436"/>
            <a:chExt cx="2577" cy="1361"/>
          </a:xfrm>
        </p:grpSpPr>
        <p:sp>
          <p:nvSpPr>
            <p:cNvPr id="716836" name="Rectangle 36"/>
            <p:cNvSpPr>
              <a:spLocks noChangeArrowheads="1"/>
            </p:cNvSpPr>
            <p:nvPr/>
          </p:nvSpPr>
          <p:spPr bwMode="auto">
            <a:xfrm>
              <a:off x="2273" y="1071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</a:p>
          </p:txBody>
        </p:sp>
        <p:sp>
          <p:nvSpPr>
            <p:cNvPr id="102408" name="Oval 37"/>
            <p:cNvSpPr/>
            <p:nvPr/>
          </p:nvSpPr>
          <p:spPr>
            <a:xfrm>
              <a:off x="1321" y="1071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38" name="Rectangle 38"/>
            <p:cNvSpPr>
              <a:spLocks noChangeArrowheads="1"/>
            </p:cNvSpPr>
            <p:nvPr/>
          </p:nvSpPr>
          <p:spPr bwMode="auto">
            <a:xfrm>
              <a:off x="776" y="152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102410" name="Line 41"/>
            <p:cNvSpPr/>
            <p:nvPr/>
          </p:nvSpPr>
          <p:spPr>
            <a:xfrm flipH="1">
              <a:off x="1502" y="799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1" name="Line 42"/>
            <p:cNvSpPr/>
            <p:nvPr/>
          </p:nvSpPr>
          <p:spPr>
            <a:xfrm>
              <a:off x="2047" y="799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2" name="Line 43"/>
            <p:cNvSpPr/>
            <p:nvPr/>
          </p:nvSpPr>
          <p:spPr>
            <a:xfrm flipH="1">
              <a:off x="1003" y="1207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3" name="Line 44"/>
            <p:cNvSpPr/>
            <p:nvPr/>
          </p:nvSpPr>
          <p:spPr>
            <a:xfrm>
              <a:off x="1548" y="1207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4" name="Oval 47"/>
            <p:cNvSpPr/>
            <p:nvPr/>
          </p:nvSpPr>
          <p:spPr>
            <a:xfrm>
              <a:off x="1865" y="663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48" name="Text Box 48"/>
            <p:cNvSpPr txBox="1">
              <a:spLocks noChangeArrowheads="1"/>
            </p:cNvSpPr>
            <p:nvPr/>
          </p:nvSpPr>
          <p:spPr bwMode="auto">
            <a:xfrm>
              <a:off x="1547" y="436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</a:t>
              </a:r>
            </a:p>
          </p:txBody>
        </p:sp>
        <p:sp>
          <p:nvSpPr>
            <p:cNvPr id="716849" name="Text Box 49"/>
            <p:cNvSpPr txBox="1">
              <a:spLocks noChangeArrowheads="1"/>
            </p:cNvSpPr>
            <p:nvPr/>
          </p:nvSpPr>
          <p:spPr bwMode="auto">
            <a:xfrm>
              <a:off x="1471" y="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6850" name="Text Box 50"/>
            <p:cNvSpPr txBox="1">
              <a:spLocks noChangeArrowheads="1"/>
            </p:cNvSpPr>
            <p:nvPr/>
          </p:nvSpPr>
          <p:spPr bwMode="auto">
            <a:xfrm>
              <a:off x="957" y="119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716853" name="Text Box 53"/>
            <p:cNvSpPr txBox="1">
              <a:spLocks noChangeArrowheads="1"/>
            </p:cNvSpPr>
            <p:nvPr/>
          </p:nvSpPr>
          <p:spPr bwMode="auto">
            <a:xfrm>
              <a:off x="1638" y="11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6854" name="Text Box 54"/>
            <p:cNvSpPr txBox="1">
              <a:spLocks noChangeArrowheads="1"/>
            </p:cNvSpPr>
            <p:nvPr/>
          </p:nvSpPr>
          <p:spPr bwMode="auto">
            <a:xfrm>
              <a:off x="2151" y="7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6856" name="Text Box 56"/>
            <p:cNvSpPr txBox="1">
              <a:spLocks noChangeArrowheads="1"/>
            </p:cNvSpPr>
            <p:nvPr/>
          </p:nvSpPr>
          <p:spPr bwMode="auto">
            <a:xfrm>
              <a:off x="428" y="1463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f(v)</a:t>
              </a:r>
            </a:p>
          </p:txBody>
        </p:sp>
        <p:sp>
          <p:nvSpPr>
            <p:cNvPr id="716858" name="Text Box 58"/>
            <p:cNvSpPr txBox="1">
              <a:spLocks noChangeArrowheads="1"/>
            </p:cNvSpPr>
            <p:nvPr/>
          </p:nvSpPr>
          <p:spPr bwMode="auto">
            <a:xfrm>
              <a:off x="2590" y="1025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f(u)</a:t>
              </a:r>
            </a:p>
          </p:txBody>
        </p:sp>
        <p:sp>
          <p:nvSpPr>
            <p:cNvPr id="716862" name="Rectangle 62"/>
            <p:cNvSpPr>
              <a:spLocks noChangeArrowheads="1"/>
            </p:cNvSpPr>
            <p:nvPr/>
          </p:nvSpPr>
          <p:spPr bwMode="auto">
            <a:xfrm>
              <a:off x="1607" y="152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716863" name="Text Box 63"/>
            <p:cNvSpPr txBox="1">
              <a:spLocks noChangeArrowheads="1"/>
            </p:cNvSpPr>
            <p:nvPr/>
          </p:nvSpPr>
          <p:spPr bwMode="auto">
            <a:xfrm>
              <a:off x="1925" y="1480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f(z)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390525" y="1557338"/>
            <a:ext cx="96012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是字母表，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C，c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具有频率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f(c),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x、y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中具有最小频率的两个字符，则存在一个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的编码具有相同长度，且仅在最末一位不同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6727825" y="115888"/>
            <a:ext cx="3478213" cy="70643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贪心</a:t>
            </a: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选择性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43050" y="1773238"/>
            <a:ext cx="7777163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若一个优化问题的全局优化解可以通过局部优化选择得到，则该问题称为具有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一个问题是否具有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选择性需证明</a:t>
            </a:r>
          </a:p>
        </p:txBody>
      </p:sp>
      <p:pic>
        <p:nvPicPr>
          <p:cNvPr id="78852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19763" y="836613"/>
            <a:ext cx="4552950" cy="1444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/>
          <p:nvPr/>
        </p:nvSpPr>
        <p:spPr>
          <a:xfrm>
            <a:off x="3424238" y="2143125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1039813" y="5043488"/>
            <a:ext cx="87836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不失一般性，设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f(b)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f(c), f(x)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f(y). 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因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是具有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最低频率的字符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f(b)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f(x), f(c)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f(y)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从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1" lang="zh-CN" altLang="en-US" sz="3200" b="1" kern="1200" cap="none" spc="0" normalizeH="0" baseline="0" noProof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-41275" y="981075"/>
            <a:ext cx="99679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的优化前缀树，且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是具有最大深度的两个兄弟字符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7767" name="Group 7"/>
          <p:cNvGrpSpPr/>
          <p:nvPr/>
        </p:nvGrpSpPr>
        <p:grpSpPr>
          <a:xfrm>
            <a:off x="3343275" y="1773238"/>
            <a:ext cx="2881313" cy="3095625"/>
            <a:chOff x="2106" y="1117"/>
            <a:chExt cx="1815" cy="1950"/>
          </a:xfrm>
        </p:grpSpPr>
        <p:grpSp>
          <p:nvGrpSpPr>
            <p:cNvPr id="104454" name="Group 8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7769" name="Rectangle 9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104457" name="Oval 10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58" name="Oval 11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7772" name="Rectangle 12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757773" name="Rectangle 13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57774" name="Rectangle 14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04462" name="Line 15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3" name="Line 16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4" name="Line 17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5" name="Line 18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6" name="Line 19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7" name="Line 20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8" name="Oval 21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2877" y="1117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/>
          <p:nvPr/>
        </p:nvSpPr>
        <p:spPr>
          <a:xfrm>
            <a:off x="2843213" y="2043113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5475" name="Group 5"/>
          <p:cNvGrpSpPr/>
          <p:nvPr/>
        </p:nvGrpSpPr>
        <p:grpSpPr>
          <a:xfrm>
            <a:off x="822325" y="1412875"/>
            <a:ext cx="2881313" cy="3095625"/>
            <a:chOff x="2106" y="1117"/>
            <a:chExt cx="1815" cy="1950"/>
          </a:xfrm>
        </p:grpSpPr>
        <p:grpSp>
          <p:nvGrpSpPr>
            <p:cNvPr id="105493" name="Group 6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8791" name="Rectangle 7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5496" name="Oval 8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97" name="Oval 9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794" name="Rectangle 10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758795" name="Rectangle 11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758796" name="Rectangle 12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05501" name="Line 13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2" name="Line 14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3" name="Line 15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4" name="Line 16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5" name="Line 17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6" name="Line 18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7" name="Oval 19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04" name="Text Box 20"/>
            <p:cNvSpPr txBox="1">
              <a:spLocks noChangeArrowheads="1"/>
            </p:cNvSpPr>
            <p:nvPr/>
          </p:nvSpPr>
          <p:spPr bwMode="auto">
            <a:xfrm>
              <a:off x="2877" y="1117"/>
              <a:ext cx="3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</a:p>
          </p:txBody>
        </p:sp>
      </p:grpSp>
      <p:sp>
        <p:nvSpPr>
          <p:cNvPr id="758805" name="AutoShape 21"/>
          <p:cNvSpPr>
            <a:spLocks noChangeArrowheads="1"/>
          </p:cNvSpPr>
          <p:nvPr/>
        </p:nvSpPr>
        <p:spPr bwMode="auto">
          <a:xfrm>
            <a:off x="3919538" y="2924175"/>
            <a:ext cx="2592388" cy="1008063"/>
          </a:xfrm>
          <a:prstGeom prst="rightArrowCallout">
            <a:avLst>
              <a:gd name="adj1" fmla="val 25000"/>
              <a:gd name="adj2" fmla="val 25000"/>
              <a:gd name="adj3" fmla="val 42861"/>
              <a:gd name="adj4" fmla="val 6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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58806" name="Group 22"/>
          <p:cNvGrpSpPr/>
          <p:nvPr/>
        </p:nvGrpSpPr>
        <p:grpSpPr>
          <a:xfrm>
            <a:off x="6656388" y="1485900"/>
            <a:ext cx="2881312" cy="3095625"/>
            <a:chOff x="2106" y="1117"/>
            <a:chExt cx="1815" cy="1950"/>
          </a:xfrm>
        </p:grpSpPr>
        <p:grpSp>
          <p:nvGrpSpPr>
            <p:cNvPr id="105478" name="Group 23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8808" name="Rectangle 24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05481" name="Oval 25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82" name="Oval 26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811" name="Rectangle 27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58812" name="Rectangle 28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</a:p>
            </p:txBody>
          </p:sp>
          <p:sp>
            <p:nvSpPr>
              <p:cNvPr id="758813" name="Rectangle 29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</a:p>
            </p:txBody>
          </p:sp>
          <p:sp>
            <p:nvSpPr>
              <p:cNvPr id="105486" name="Line 30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7" name="Line 31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8" name="Line 32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9" name="Line 33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0" name="Line 34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1" name="Line 35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2" name="Oval 36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21" name="Text Box 37"/>
            <p:cNvSpPr txBox="1">
              <a:spLocks noChangeArrowheads="1"/>
            </p:cNvSpPr>
            <p:nvPr/>
          </p:nvSpPr>
          <p:spPr bwMode="auto">
            <a:xfrm>
              <a:off x="2877" y="1117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/>
          <p:nvPr/>
        </p:nvSpPr>
        <p:spPr>
          <a:xfrm>
            <a:off x="4214813" y="325755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59813" name="Object 5"/>
          <p:cNvGraphicFramePr>
            <a:graphicFrameLocks noChangeAspect="1"/>
          </p:cNvGraphicFramePr>
          <p:nvPr/>
        </p:nvGraphicFramePr>
        <p:xfrm>
          <a:off x="822325" y="1303338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54200" imgH="342900" progId="Equation.3">
                  <p:embed/>
                </p:oleObj>
              </mc:Choice>
              <mc:Fallback>
                <p:oleObj r:id="rId3" imgW="1854200" imgH="342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2325" y="1303338"/>
                        <a:ext cx="3581400" cy="685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6"/>
          <p:cNvSpPr/>
          <p:nvPr/>
        </p:nvSpPr>
        <p:spPr>
          <a:xfrm>
            <a:off x="71438" y="71438"/>
            <a:ext cx="1903412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815" name="Rectangle 7"/>
          <p:cNvSpPr>
            <a:spLocks noChangeArrowheads="1"/>
          </p:cNvSpPr>
          <p:nvPr/>
        </p:nvSpPr>
        <p:spPr bwMode="auto">
          <a:xfrm>
            <a:off x="390525" y="403225"/>
            <a:ext cx="97932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证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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是最优化前缀树.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B(T)-B(T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+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-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-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+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-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-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(f(b)-f(x))(d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(b)-d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(x)).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∵ f(b)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f(x), 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因为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的深度最大</a:t>
            </a:r>
            <a:r>
              <a: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∴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B(T)-B(T’)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0, B(T)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B(T’)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同理可证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B(T’’)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B(T’’).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是最优化的，所以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B(T’’).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B(T)=B(T’’)，T’’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的最优化前缀编码树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T’’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具有相同长度编码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且仅最后一位不同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9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9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9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9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59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9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304800" y="2362200"/>
            <a:ext cx="93726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循环地选择具有最低频率的两个结点，生成一棵子树，直至形成树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初始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f:5,  e:9,  c:12,  b:13,  d:16,  a:45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7448550" y="188913"/>
            <a:ext cx="27559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算法的设计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07524" name="Picture 7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8" y="933450"/>
            <a:ext cx="4033837" cy="11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/>
          <p:nvPr/>
        </p:nvSpPr>
        <p:spPr>
          <a:xfrm>
            <a:off x="2524125" y="173355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8547" name="Object 5"/>
          <p:cNvGraphicFramePr>
            <a:graphicFrameLocks noChangeAspect="1"/>
          </p:cNvGraphicFramePr>
          <p:nvPr/>
        </p:nvGraphicFramePr>
        <p:xfrm>
          <a:off x="0" y="0"/>
          <a:ext cx="10287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37480" imgH="3395980" progId="MSDraw">
                  <p:embed/>
                </p:oleObj>
              </mc:Choice>
              <mc:Fallback>
                <p:oleObj r:id="rId3" imgW="5237480" imgH="3395980" progId="MSDraw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287000" cy="68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2" name="Rectangle 4"/>
          <p:cNvSpPr>
            <a:spLocks noChangeArrowheads="1"/>
          </p:cNvSpPr>
          <p:nvPr/>
        </p:nvSpPr>
        <p:spPr bwMode="auto">
          <a:xfrm>
            <a:off x="822325" y="209550"/>
            <a:ext cx="9288463" cy="6172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算法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使用堆操作实现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C，F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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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BUILD-HEAP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建立堆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Do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4.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Allocate-Node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5.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left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[z]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Extract-MIN(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堆操作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6.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right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[z]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Extract-MIN(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堆操作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7.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f(z)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f(x)+f(y)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8.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  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Insert(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Q, z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堆操作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9.    Return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463550" y="1808163"/>
            <a:ext cx="9664700" cy="284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由一个堆实现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步用堆排序的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BUILD-HEAP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实现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O(n)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每个堆操作要求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O(logn)，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循环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n-1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次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O(nlogn)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T(n)=O(n)+O(nlogn) =O(nlogn)</a:t>
            </a:r>
            <a:endParaRPr kumimoji="0" lang="zh-CN" altLang="en-US" sz="36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5717" name="Rectangle 5"/>
          <p:cNvSpPr>
            <a:spLocks noChangeArrowheads="1"/>
          </p:cNvSpPr>
          <p:nvPr/>
        </p:nvSpPr>
        <p:spPr bwMode="auto">
          <a:xfrm>
            <a:off x="7448550" y="188913"/>
            <a:ext cx="27559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复杂性分析</a:t>
            </a:r>
          </a:p>
        </p:txBody>
      </p:sp>
      <p:pic>
        <p:nvPicPr>
          <p:cNvPr id="110596" name="Picture 6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8" y="933450"/>
            <a:ext cx="4033837" cy="11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773238"/>
            <a:ext cx="9736138" cy="350520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定理.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Huffman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算法产生一个优化前缀编码树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证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由于引理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、引理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成立,而且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Huffman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算法按照引理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选择性确定的规则进行局部优化选择，所以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Huffman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算法产生一个优化前缀编码树。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7448550" y="188913"/>
            <a:ext cx="27559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正确性证明</a:t>
            </a:r>
          </a:p>
        </p:txBody>
      </p:sp>
      <p:pic>
        <p:nvPicPr>
          <p:cNvPr id="111620" name="Picture 5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8" y="933450"/>
            <a:ext cx="4033837" cy="11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75" y="2060575"/>
            <a:ext cx="5434013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贪心法的基本原理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5.2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任务安排问题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哈夫曼编码问题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最小生成树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/>
          <p:nvPr/>
        </p:nvSpPr>
        <p:spPr>
          <a:xfrm>
            <a:off x="5954713" y="131763"/>
            <a:ext cx="424973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01613" y="1052513"/>
            <a:ext cx="10002838" cy="5607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生成树</a:t>
            </a:r>
            <a:endParaRPr kumimoji="0" lang="zh-CN" altLang="en-US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是一个边加权无向连通图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的生成树是无向树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S=(V, T),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以下用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如果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W: E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实数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权函数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的权值定义为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W(T)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u,v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)T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u,v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 </a:t>
            </a: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最小生成树</a:t>
            </a:r>
            <a:endParaRPr kumimoji="0" lang="en-US" altLang="zh-CN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的最小生成树是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W(T)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最小的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之生成树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</a:p>
          <a:p>
            <a:pPr marR="0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问题的定义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无向连通图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权函数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的最小生成树</a:t>
            </a:r>
          </a:p>
        </p:txBody>
      </p:sp>
      <p:sp>
        <p:nvSpPr>
          <p:cNvPr id="113668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xfrm>
            <a:off x="1687513" y="2133600"/>
            <a:ext cx="7473950" cy="20399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若一个优化问题的优化解包含它的子问题的优化解，则称其具有优化子结构</a:t>
            </a:r>
          </a:p>
        </p:txBody>
      </p:sp>
      <p:sp>
        <p:nvSpPr>
          <p:cNvPr id="79875" name="Rectangle 4"/>
          <p:cNvSpPr/>
          <p:nvPr/>
        </p:nvSpPr>
        <p:spPr>
          <a:xfrm>
            <a:off x="7375525" y="115888"/>
            <a:ext cx="2830513" cy="7064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优化子结构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79876" name="Picture 5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763" y="836613"/>
            <a:ext cx="4552950" cy="14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103188" y="66675"/>
            <a:ext cx="1871663" cy="11303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endParaRPr kumimoji="0" lang="zh-CN" altLang="en-US" sz="1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实例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14691" name="Group 5"/>
          <p:cNvGrpSpPr/>
          <p:nvPr/>
        </p:nvGrpSpPr>
        <p:grpSpPr>
          <a:xfrm>
            <a:off x="1220788" y="1238250"/>
            <a:ext cx="3851275" cy="2051050"/>
            <a:chOff x="1766" y="155"/>
            <a:chExt cx="2426" cy="1292"/>
          </a:xfrm>
        </p:grpSpPr>
        <p:sp>
          <p:nvSpPr>
            <p:cNvPr id="787462" name="Oval 6"/>
            <p:cNvSpPr>
              <a:spLocks noChangeArrowheads="1"/>
            </p:cNvSpPr>
            <p:nvPr/>
          </p:nvSpPr>
          <p:spPr bwMode="auto">
            <a:xfrm>
              <a:off x="3059" y="16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87463" name="Oval 7"/>
            <p:cNvSpPr>
              <a:spLocks noChangeArrowheads="1"/>
            </p:cNvSpPr>
            <p:nvPr/>
          </p:nvSpPr>
          <p:spPr bwMode="auto">
            <a:xfrm>
              <a:off x="3920" y="61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87464" name="Oval 8"/>
            <p:cNvSpPr>
              <a:spLocks noChangeArrowheads="1"/>
            </p:cNvSpPr>
            <p:nvPr/>
          </p:nvSpPr>
          <p:spPr bwMode="auto">
            <a:xfrm>
              <a:off x="1970" y="21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7465" name="Oval 9"/>
            <p:cNvSpPr>
              <a:spLocks noChangeArrowheads="1"/>
            </p:cNvSpPr>
            <p:nvPr/>
          </p:nvSpPr>
          <p:spPr bwMode="auto">
            <a:xfrm>
              <a:off x="1970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4738" name="Line 10"/>
            <p:cNvSpPr/>
            <p:nvPr/>
          </p:nvSpPr>
          <p:spPr>
            <a:xfrm>
              <a:off x="3331" y="300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9" name="Line 11"/>
            <p:cNvSpPr/>
            <p:nvPr/>
          </p:nvSpPr>
          <p:spPr>
            <a:xfrm>
              <a:off x="3240" y="436"/>
              <a:ext cx="0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0" name="Line 12"/>
            <p:cNvSpPr/>
            <p:nvPr/>
          </p:nvSpPr>
          <p:spPr>
            <a:xfrm flipH="1">
              <a:off x="3331" y="845"/>
              <a:ext cx="635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69" name="Oval 13"/>
            <p:cNvSpPr>
              <a:spLocks noChangeArrowheads="1"/>
            </p:cNvSpPr>
            <p:nvPr/>
          </p:nvSpPr>
          <p:spPr bwMode="auto">
            <a:xfrm>
              <a:off x="3104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4742" name="Line 14"/>
            <p:cNvSpPr/>
            <p:nvPr/>
          </p:nvSpPr>
          <p:spPr>
            <a:xfrm>
              <a:off x="2106" y="482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3" name="Line 15"/>
            <p:cNvSpPr/>
            <p:nvPr/>
          </p:nvSpPr>
          <p:spPr>
            <a:xfrm>
              <a:off x="2242" y="1162"/>
              <a:ext cx="86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4" name="Line 16"/>
            <p:cNvSpPr/>
            <p:nvPr/>
          </p:nvSpPr>
          <p:spPr>
            <a:xfrm flipV="1">
              <a:off x="2197" y="391"/>
              <a:ext cx="907" cy="68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5" name="Line 17"/>
            <p:cNvSpPr/>
            <p:nvPr/>
          </p:nvSpPr>
          <p:spPr>
            <a:xfrm>
              <a:off x="2197" y="436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6" name="Line 18"/>
            <p:cNvSpPr/>
            <p:nvPr/>
          </p:nvSpPr>
          <p:spPr>
            <a:xfrm>
              <a:off x="2242" y="346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3535" y="20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3580" y="926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2174" y="482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1766" y="618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2537" y="1117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90</a:t>
              </a: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3195" y="69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75</a:t>
              </a:r>
            </a:p>
          </p:txBody>
        </p:sp>
        <p:sp>
          <p:nvSpPr>
            <p:cNvPr id="787481" name="Text Box 25"/>
            <p:cNvSpPr txBox="1">
              <a:spLocks noChangeArrowheads="1"/>
            </p:cNvSpPr>
            <p:nvPr/>
          </p:nvSpPr>
          <p:spPr bwMode="auto">
            <a:xfrm>
              <a:off x="2395" y="155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</a:p>
          </p:txBody>
        </p:sp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2348" y="790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200</a:t>
              </a: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219200" y="3789363"/>
            <a:ext cx="3851275" cy="2051050"/>
            <a:chOff x="42" y="2387"/>
            <a:chExt cx="2426" cy="1292"/>
          </a:xfrm>
        </p:grpSpPr>
        <p:sp>
          <p:nvSpPr>
            <p:cNvPr id="787484" name="Oval 28"/>
            <p:cNvSpPr>
              <a:spLocks noChangeArrowheads="1"/>
            </p:cNvSpPr>
            <p:nvPr/>
          </p:nvSpPr>
          <p:spPr bwMode="auto">
            <a:xfrm>
              <a:off x="1335" y="23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87485" name="Oval 29"/>
            <p:cNvSpPr>
              <a:spLocks noChangeArrowheads="1"/>
            </p:cNvSpPr>
            <p:nvPr/>
          </p:nvSpPr>
          <p:spPr bwMode="auto">
            <a:xfrm>
              <a:off x="2196" y="285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87486" name="Oval 30"/>
            <p:cNvSpPr>
              <a:spLocks noChangeArrowheads="1"/>
            </p:cNvSpPr>
            <p:nvPr/>
          </p:nvSpPr>
          <p:spPr bwMode="auto">
            <a:xfrm>
              <a:off x="246" y="24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7487" name="Oval 31"/>
            <p:cNvSpPr>
              <a:spLocks noChangeArrowheads="1"/>
            </p:cNvSpPr>
            <p:nvPr/>
          </p:nvSpPr>
          <p:spPr bwMode="auto">
            <a:xfrm>
              <a:off x="246" y="325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4725" name="Line 32"/>
            <p:cNvSpPr/>
            <p:nvPr/>
          </p:nvSpPr>
          <p:spPr>
            <a:xfrm>
              <a:off x="1607" y="2532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89" name="Oval 33"/>
            <p:cNvSpPr>
              <a:spLocks noChangeArrowheads="1"/>
            </p:cNvSpPr>
            <p:nvPr/>
          </p:nvSpPr>
          <p:spPr bwMode="auto">
            <a:xfrm>
              <a:off x="1380" y="325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4727" name="Line 34"/>
            <p:cNvSpPr/>
            <p:nvPr/>
          </p:nvSpPr>
          <p:spPr>
            <a:xfrm>
              <a:off x="382" y="2714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8" name="Line 35"/>
            <p:cNvSpPr/>
            <p:nvPr/>
          </p:nvSpPr>
          <p:spPr>
            <a:xfrm>
              <a:off x="518" y="3394"/>
              <a:ext cx="86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9" name="Line 36"/>
            <p:cNvSpPr/>
            <p:nvPr/>
          </p:nvSpPr>
          <p:spPr>
            <a:xfrm>
              <a:off x="518" y="2578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93" name="Text Box 37"/>
            <p:cNvSpPr txBox="1">
              <a:spLocks noChangeArrowheads="1"/>
            </p:cNvSpPr>
            <p:nvPr/>
          </p:nvSpPr>
          <p:spPr bwMode="auto">
            <a:xfrm>
              <a:off x="1811" y="2432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87494" name="Text Box 38"/>
            <p:cNvSpPr txBox="1">
              <a:spLocks noChangeArrowheads="1"/>
            </p:cNvSpPr>
            <p:nvPr/>
          </p:nvSpPr>
          <p:spPr bwMode="auto">
            <a:xfrm>
              <a:off x="42" y="285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  <p:sp>
          <p:nvSpPr>
            <p:cNvPr id="787495" name="Text Box 39"/>
            <p:cNvSpPr txBox="1">
              <a:spLocks noChangeArrowheads="1"/>
            </p:cNvSpPr>
            <p:nvPr/>
          </p:nvSpPr>
          <p:spPr bwMode="auto">
            <a:xfrm>
              <a:off x="813" y="334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90</a:t>
              </a:r>
            </a:p>
          </p:txBody>
        </p:sp>
        <p:sp>
          <p:nvSpPr>
            <p:cNvPr id="787496" name="Text Box 40"/>
            <p:cNvSpPr txBox="1">
              <a:spLocks noChangeArrowheads="1"/>
            </p:cNvSpPr>
            <p:nvPr/>
          </p:nvSpPr>
          <p:spPr bwMode="auto">
            <a:xfrm>
              <a:off x="671" y="2387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5900738" y="3687763"/>
            <a:ext cx="3851275" cy="1814512"/>
            <a:chOff x="2583" y="2323"/>
            <a:chExt cx="2426" cy="1143"/>
          </a:xfrm>
        </p:grpSpPr>
        <p:sp>
          <p:nvSpPr>
            <p:cNvPr id="787498" name="Oval 42"/>
            <p:cNvSpPr>
              <a:spLocks noChangeArrowheads="1"/>
            </p:cNvSpPr>
            <p:nvPr/>
          </p:nvSpPr>
          <p:spPr bwMode="auto">
            <a:xfrm>
              <a:off x="3876" y="233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87499" name="Oval 43"/>
            <p:cNvSpPr>
              <a:spLocks noChangeArrowheads="1"/>
            </p:cNvSpPr>
            <p:nvPr/>
          </p:nvSpPr>
          <p:spPr bwMode="auto">
            <a:xfrm>
              <a:off x="4737" y="278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87500" name="Oval 44"/>
            <p:cNvSpPr>
              <a:spLocks noChangeArrowheads="1"/>
            </p:cNvSpPr>
            <p:nvPr/>
          </p:nvSpPr>
          <p:spPr bwMode="auto">
            <a:xfrm>
              <a:off x="2787" y="237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7501" name="Oval 45"/>
            <p:cNvSpPr>
              <a:spLocks noChangeArrowheads="1"/>
            </p:cNvSpPr>
            <p:nvPr/>
          </p:nvSpPr>
          <p:spPr bwMode="auto">
            <a:xfrm>
              <a:off x="2787" y="319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4712" name="Line 46"/>
            <p:cNvSpPr/>
            <p:nvPr/>
          </p:nvSpPr>
          <p:spPr>
            <a:xfrm>
              <a:off x="4148" y="2468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03" name="Oval 47"/>
            <p:cNvSpPr>
              <a:spLocks noChangeArrowheads="1"/>
            </p:cNvSpPr>
            <p:nvPr/>
          </p:nvSpPr>
          <p:spPr bwMode="auto">
            <a:xfrm>
              <a:off x="3921" y="319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4714" name="Line 48"/>
            <p:cNvSpPr/>
            <p:nvPr/>
          </p:nvSpPr>
          <p:spPr>
            <a:xfrm>
              <a:off x="2923" y="2650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15" name="Line 49"/>
            <p:cNvSpPr/>
            <p:nvPr/>
          </p:nvSpPr>
          <p:spPr>
            <a:xfrm>
              <a:off x="3014" y="2604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16" name="Line 50"/>
            <p:cNvSpPr/>
            <p:nvPr/>
          </p:nvSpPr>
          <p:spPr>
            <a:xfrm>
              <a:off x="3059" y="2514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07" name="Text Box 51"/>
            <p:cNvSpPr txBox="1">
              <a:spLocks noChangeArrowheads="1"/>
            </p:cNvSpPr>
            <p:nvPr/>
          </p:nvSpPr>
          <p:spPr bwMode="auto">
            <a:xfrm>
              <a:off x="4352" y="2368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87508" name="Text Box 52"/>
            <p:cNvSpPr txBox="1">
              <a:spLocks noChangeArrowheads="1"/>
            </p:cNvSpPr>
            <p:nvPr/>
          </p:nvSpPr>
          <p:spPr bwMode="auto">
            <a:xfrm>
              <a:off x="2991" y="265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</a:p>
          </p:txBody>
        </p:sp>
        <p:sp>
          <p:nvSpPr>
            <p:cNvPr id="787509" name="Text Box 53"/>
            <p:cNvSpPr txBox="1">
              <a:spLocks noChangeArrowheads="1"/>
            </p:cNvSpPr>
            <p:nvPr/>
          </p:nvSpPr>
          <p:spPr bwMode="auto">
            <a:xfrm>
              <a:off x="2583" y="2786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  <p:sp>
          <p:nvSpPr>
            <p:cNvPr id="787510" name="Text Box 54"/>
            <p:cNvSpPr txBox="1">
              <a:spLocks noChangeArrowheads="1"/>
            </p:cNvSpPr>
            <p:nvPr/>
          </p:nvSpPr>
          <p:spPr bwMode="auto">
            <a:xfrm>
              <a:off x="3212" y="2323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</a:p>
          </p:txBody>
        </p:sp>
      </p:grpSp>
      <p:grpSp>
        <p:nvGrpSpPr>
          <p:cNvPr id="5" name="Group 55"/>
          <p:cNvGrpSpPr/>
          <p:nvPr/>
        </p:nvGrpSpPr>
        <p:grpSpPr>
          <a:xfrm>
            <a:off x="5829300" y="1196975"/>
            <a:ext cx="3849688" cy="1800225"/>
            <a:chOff x="4035" y="1061"/>
            <a:chExt cx="2426" cy="1134"/>
          </a:xfrm>
        </p:grpSpPr>
        <p:sp>
          <p:nvSpPr>
            <p:cNvPr id="787512" name="Oval 56"/>
            <p:cNvSpPr>
              <a:spLocks noChangeArrowheads="1"/>
            </p:cNvSpPr>
            <p:nvPr/>
          </p:nvSpPr>
          <p:spPr bwMode="auto">
            <a:xfrm>
              <a:off x="5328" y="1061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87513" name="Oval 57"/>
            <p:cNvSpPr>
              <a:spLocks noChangeArrowheads="1"/>
            </p:cNvSpPr>
            <p:nvPr/>
          </p:nvSpPr>
          <p:spPr bwMode="auto">
            <a:xfrm>
              <a:off x="6189" y="1515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87514" name="Oval 58"/>
            <p:cNvSpPr>
              <a:spLocks noChangeArrowheads="1"/>
            </p:cNvSpPr>
            <p:nvPr/>
          </p:nvSpPr>
          <p:spPr bwMode="auto">
            <a:xfrm>
              <a:off x="4239" y="1107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7515" name="Oval 59"/>
            <p:cNvSpPr>
              <a:spLocks noChangeArrowheads="1"/>
            </p:cNvSpPr>
            <p:nvPr/>
          </p:nvSpPr>
          <p:spPr bwMode="auto">
            <a:xfrm>
              <a:off x="4239" y="1923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4699" name="Line 60"/>
            <p:cNvSpPr/>
            <p:nvPr/>
          </p:nvSpPr>
          <p:spPr>
            <a:xfrm>
              <a:off x="5600" y="1197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0" name="Line 61"/>
            <p:cNvSpPr/>
            <p:nvPr/>
          </p:nvSpPr>
          <p:spPr>
            <a:xfrm flipH="1">
              <a:off x="5600" y="1742"/>
              <a:ext cx="635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18" name="Oval 62"/>
            <p:cNvSpPr>
              <a:spLocks noChangeArrowheads="1"/>
            </p:cNvSpPr>
            <p:nvPr/>
          </p:nvSpPr>
          <p:spPr bwMode="auto">
            <a:xfrm>
              <a:off x="5373" y="1923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4702" name="Line 63"/>
            <p:cNvSpPr/>
            <p:nvPr/>
          </p:nvSpPr>
          <p:spPr>
            <a:xfrm>
              <a:off x="4375" y="1379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3" name="Line 64"/>
            <p:cNvSpPr/>
            <p:nvPr/>
          </p:nvSpPr>
          <p:spPr>
            <a:xfrm>
              <a:off x="4466" y="1333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21" name="Text Box 65"/>
            <p:cNvSpPr txBox="1">
              <a:spLocks noChangeArrowheads="1"/>
            </p:cNvSpPr>
            <p:nvPr/>
          </p:nvSpPr>
          <p:spPr bwMode="auto">
            <a:xfrm>
              <a:off x="5804" y="1097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87522" name="Text Box 66"/>
            <p:cNvSpPr txBox="1">
              <a:spLocks noChangeArrowheads="1"/>
            </p:cNvSpPr>
            <p:nvPr/>
          </p:nvSpPr>
          <p:spPr bwMode="auto">
            <a:xfrm>
              <a:off x="5849" y="1823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</a:p>
          </p:txBody>
        </p:sp>
        <p:sp>
          <p:nvSpPr>
            <p:cNvPr id="787523" name="Text Box 67"/>
            <p:cNvSpPr txBox="1">
              <a:spLocks noChangeArrowheads="1"/>
            </p:cNvSpPr>
            <p:nvPr/>
          </p:nvSpPr>
          <p:spPr bwMode="auto">
            <a:xfrm>
              <a:off x="4443" y="137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</a:p>
          </p:txBody>
        </p:sp>
        <p:sp>
          <p:nvSpPr>
            <p:cNvPr id="787524" name="Text Box 68"/>
            <p:cNvSpPr txBox="1">
              <a:spLocks noChangeArrowheads="1"/>
            </p:cNvSpPr>
            <p:nvPr/>
          </p:nvSpPr>
          <p:spPr bwMode="auto">
            <a:xfrm>
              <a:off x="4035" y="1515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103188" y="44450"/>
            <a:ext cx="4797425" cy="113823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endParaRPr kumimoji="0" lang="zh-CN" altLang="en-US" sz="1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算法思想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15715" name="Group 5"/>
          <p:cNvGrpSpPr/>
          <p:nvPr/>
        </p:nvGrpSpPr>
        <p:grpSpPr>
          <a:xfrm>
            <a:off x="498475" y="1557338"/>
            <a:ext cx="3852863" cy="2051050"/>
            <a:chOff x="1766" y="155"/>
            <a:chExt cx="2426" cy="1292"/>
          </a:xfrm>
        </p:grpSpPr>
        <p:sp>
          <p:nvSpPr>
            <p:cNvPr id="788486" name="Oval 6"/>
            <p:cNvSpPr>
              <a:spLocks noChangeArrowheads="1"/>
            </p:cNvSpPr>
            <p:nvPr/>
          </p:nvSpPr>
          <p:spPr bwMode="auto">
            <a:xfrm>
              <a:off x="3059" y="164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88487" name="Oval 7"/>
            <p:cNvSpPr>
              <a:spLocks noChangeArrowheads="1"/>
            </p:cNvSpPr>
            <p:nvPr/>
          </p:nvSpPr>
          <p:spPr bwMode="auto">
            <a:xfrm>
              <a:off x="3920" y="61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88488" name="Oval 8"/>
            <p:cNvSpPr>
              <a:spLocks noChangeArrowheads="1"/>
            </p:cNvSpPr>
            <p:nvPr/>
          </p:nvSpPr>
          <p:spPr bwMode="auto">
            <a:xfrm>
              <a:off x="1970" y="21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88489" name="Oval 9"/>
            <p:cNvSpPr>
              <a:spLocks noChangeArrowheads="1"/>
            </p:cNvSpPr>
            <p:nvPr/>
          </p:nvSpPr>
          <p:spPr bwMode="auto">
            <a:xfrm>
              <a:off x="1970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15733" name="Line 10"/>
            <p:cNvSpPr/>
            <p:nvPr/>
          </p:nvSpPr>
          <p:spPr>
            <a:xfrm>
              <a:off x="3331" y="300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4" name="Line 11"/>
            <p:cNvSpPr/>
            <p:nvPr/>
          </p:nvSpPr>
          <p:spPr>
            <a:xfrm>
              <a:off x="3240" y="436"/>
              <a:ext cx="0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5" name="Line 12"/>
            <p:cNvSpPr/>
            <p:nvPr/>
          </p:nvSpPr>
          <p:spPr>
            <a:xfrm flipH="1">
              <a:off x="3331" y="845"/>
              <a:ext cx="635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8493" name="Oval 13"/>
            <p:cNvSpPr>
              <a:spLocks noChangeArrowheads="1"/>
            </p:cNvSpPr>
            <p:nvPr/>
          </p:nvSpPr>
          <p:spPr bwMode="auto">
            <a:xfrm>
              <a:off x="3104" y="1026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15737" name="Line 14"/>
            <p:cNvSpPr/>
            <p:nvPr/>
          </p:nvSpPr>
          <p:spPr>
            <a:xfrm>
              <a:off x="2106" y="482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8" name="Line 15"/>
            <p:cNvSpPr/>
            <p:nvPr/>
          </p:nvSpPr>
          <p:spPr>
            <a:xfrm>
              <a:off x="2242" y="1162"/>
              <a:ext cx="86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9" name="Line 16"/>
            <p:cNvSpPr/>
            <p:nvPr/>
          </p:nvSpPr>
          <p:spPr>
            <a:xfrm flipV="1">
              <a:off x="2197" y="391"/>
              <a:ext cx="907" cy="68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40" name="Line 17"/>
            <p:cNvSpPr/>
            <p:nvPr/>
          </p:nvSpPr>
          <p:spPr>
            <a:xfrm>
              <a:off x="2197" y="436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41" name="Line 18"/>
            <p:cNvSpPr/>
            <p:nvPr/>
          </p:nvSpPr>
          <p:spPr>
            <a:xfrm>
              <a:off x="2242" y="346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8499" name="Text Box 19"/>
            <p:cNvSpPr txBox="1">
              <a:spLocks noChangeArrowheads="1"/>
            </p:cNvSpPr>
            <p:nvPr/>
          </p:nvSpPr>
          <p:spPr bwMode="auto">
            <a:xfrm>
              <a:off x="3535" y="20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</a:p>
          </p:txBody>
        </p:sp>
        <p:sp>
          <p:nvSpPr>
            <p:cNvPr id="788500" name="Text Box 20"/>
            <p:cNvSpPr txBox="1">
              <a:spLocks noChangeArrowheads="1"/>
            </p:cNvSpPr>
            <p:nvPr/>
          </p:nvSpPr>
          <p:spPr bwMode="auto">
            <a:xfrm>
              <a:off x="3580" y="926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</a:p>
          </p:txBody>
        </p:sp>
        <p:sp>
          <p:nvSpPr>
            <p:cNvPr id="788501" name="Text Box 21"/>
            <p:cNvSpPr txBox="1">
              <a:spLocks noChangeArrowheads="1"/>
            </p:cNvSpPr>
            <p:nvPr/>
          </p:nvSpPr>
          <p:spPr bwMode="auto">
            <a:xfrm>
              <a:off x="2174" y="482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</a:p>
          </p:txBody>
        </p:sp>
        <p:sp>
          <p:nvSpPr>
            <p:cNvPr id="788502" name="Text Box 22"/>
            <p:cNvSpPr txBox="1">
              <a:spLocks noChangeArrowheads="1"/>
            </p:cNvSpPr>
            <p:nvPr/>
          </p:nvSpPr>
          <p:spPr bwMode="auto">
            <a:xfrm>
              <a:off x="1766" y="618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</a:p>
          </p:txBody>
        </p:sp>
        <p:sp>
          <p:nvSpPr>
            <p:cNvPr id="788503" name="Text Box 23"/>
            <p:cNvSpPr txBox="1">
              <a:spLocks noChangeArrowheads="1"/>
            </p:cNvSpPr>
            <p:nvPr/>
          </p:nvSpPr>
          <p:spPr bwMode="auto">
            <a:xfrm>
              <a:off x="2538" y="1117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90</a:t>
              </a:r>
            </a:p>
          </p:txBody>
        </p:sp>
        <p:sp>
          <p:nvSpPr>
            <p:cNvPr id="788504" name="Text Box 24"/>
            <p:cNvSpPr txBox="1">
              <a:spLocks noChangeArrowheads="1"/>
            </p:cNvSpPr>
            <p:nvPr/>
          </p:nvSpPr>
          <p:spPr bwMode="auto">
            <a:xfrm>
              <a:off x="3196" y="69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75</a:t>
              </a:r>
            </a:p>
          </p:txBody>
        </p:sp>
        <p:sp>
          <p:nvSpPr>
            <p:cNvPr id="788505" name="Text Box 25"/>
            <p:cNvSpPr txBox="1">
              <a:spLocks noChangeArrowheads="1"/>
            </p:cNvSpPr>
            <p:nvPr/>
          </p:nvSpPr>
          <p:spPr bwMode="auto">
            <a:xfrm>
              <a:off x="2395" y="155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</a:p>
          </p:txBody>
        </p:sp>
        <p:sp>
          <p:nvSpPr>
            <p:cNvPr id="788506" name="Text Box 26"/>
            <p:cNvSpPr txBox="1">
              <a:spLocks noChangeArrowheads="1"/>
            </p:cNvSpPr>
            <p:nvPr/>
          </p:nvSpPr>
          <p:spPr bwMode="auto">
            <a:xfrm>
              <a:off x="2347" y="790"/>
              <a:ext cx="514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200</a:t>
              </a:r>
            </a:p>
          </p:txBody>
        </p:sp>
      </p:grpSp>
      <p:sp>
        <p:nvSpPr>
          <p:cNvPr id="788536" name="Oval 56"/>
          <p:cNvSpPr>
            <a:spLocks noChangeArrowheads="1"/>
          </p:cNvSpPr>
          <p:nvPr/>
        </p:nvSpPr>
        <p:spPr bwMode="auto">
          <a:xfrm>
            <a:off x="6800850" y="3500438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788537" name="Oval 57"/>
          <p:cNvSpPr>
            <a:spLocks noChangeArrowheads="1"/>
          </p:cNvSpPr>
          <p:nvPr/>
        </p:nvSpPr>
        <p:spPr bwMode="auto">
          <a:xfrm>
            <a:off x="8167688" y="42211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</a:p>
        </p:txBody>
      </p:sp>
      <p:sp>
        <p:nvSpPr>
          <p:cNvPr id="788538" name="Oval 58"/>
          <p:cNvSpPr>
            <a:spLocks noChangeArrowheads="1"/>
          </p:cNvSpPr>
          <p:nvPr/>
        </p:nvSpPr>
        <p:spPr bwMode="auto">
          <a:xfrm>
            <a:off x="5072063" y="35734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p:sp>
        <p:nvSpPr>
          <p:cNvPr id="788539" name="Oval 59"/>
          <p:cNvSpPr>
            <a:spLocks noChangeArrowheads="1"/>
          </p:cNvSpPr>
          <p:nvPr/>
        </p:nvSpPr>
        <p:spPr bwMode="auto">
          <a:xfrm>
            <a:off x="5072063" y="48688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</p:txBody>
      </p:sp>
      <p:sp>
        <p:nvSpPr>
          <p:cNvPr id="788540" name="Line 60"/>
          <p:cNvSpPr/>
          <p:nvPr/>
        </p:nvSpPr>
        <p:spPr>
          <a:xfrm>
            <a:off x="7232650" y="3716338"/>
            <a:ext cx="10080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1" name="Line 61"/>
          <p:cNvSpPr/>
          <p:nvPr/>
        </p:nvSpPr>
        <p:spPr>
          <a:xfrm flipH="1">
            <a:off x="7232650" y="4581525"/>
            <a:ext cx="1008063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2" name="Oval 62"/>
          <p:cNvSpPr>
            <a:spLocks noChangeArrowheads="1"/>
          </p:cNvSpPr>
          <p:nvPr/>
        </p:nvSpPr>
        <p:spPr bwMode="auto">
          <a:xfrm>
            <a:off x="6872288" y="48688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</a:p>
        </p:txBody>
      </p:sp>
      <p:sp>
        <p:nvSpPr>
          <p:cNvPr id="788543" name="Line 63"/>
          <p:cNvSpPr/>
          <p:nvPr/>
        </p:nvSpPr>
        <p:spPr>
          <a:xfrm>
            <a:off x="5287963" y="40052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4" name="Line 64"/>
          <p:cNvSpPr/>
          <p:nvPr/>
        </p:nvSpPr>
        <p:spPr>
          <a:xfrm>
            <a:off x="5432425" y="3932238"/>
            <a:ext cx="1511300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5" name="Text Box 65"/>
          <p:cNvSpPr txBox="1">
            <a:spLocks noChangeArrowheads="1"/>
          </p:cNvSpPr>
          <p:nvPr/>
        </p:nvSpPr>
        <p:spPr bwMode="auto">
          <a:xfrm>
            <a:off x="7556500" y="3557588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</a:p>
        </p:txBody>
      </p:sp>
      <p:sp>
        <p:nvSpPr>
          <p:cNvPr id="788546" name="Text Box 66"/>
          <p:cNvSpPr txBox="1">
            <a:spLocks noChangeArrowheads="1"/>
          </p:cNvSpPr>
          <p:nvPr/>
        </p:nvSpPr>
        <p:spPr bwMode="auto">
          <a:xfrm>
            <a:off x="7627938" y="4710113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60</a:t>
            </a:r>
          </a:p>
        </p:txBody>
      </p:sp>
      <p:sp>
        <p:nvSpPr>
          <p:cNvPr id="788547" name="Text Box 67"/>
          <p:cNvSpPr txBox="1">
            <a:spLocks noChangeArrowheads="1"/>
          </p:cNvSpPr>
          <p:nvPr/>
        </p:nvSpPr>
        <p:spPr bwMode="auto">
          <a:xfrm>
            <a:off x="5397500" y="4005263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80</a:t>
            </a:r>
          </a:p>
        </p:txBody>
      </p:sp>
      <p:sp>
        <p:nvSpPr>
          <p:cNvPr id="788548" name="Text Box 68"/>
          <p:cNvSpPr txBox="1">
            <a:spLocks noChangeArrowheads="1"/>
          </p:cNvSpPr>
          <p:nvPr/>
        </p:nvSpPr>
        <p:spPr bwMode="auto">
          <a:xfrm>
            <a:off x="4748213" y="4221163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8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8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6" grpId="0" animBg="1"/>
      <p:bldP spid="788537" grpId="0" animBg="1"/>
      <p:bldP spid="788538" grpId="0" animBg="1"/>
      <p:bldP spid="788539" grpId="0" animBg="1"/>
      <p:bldP spid="788542" grpId="0" animBg="1"/>
      <p:bldP spid="788545" grpId="0"/>
      <p:bldP spid="788546" grpId="0"/>
      <p:bldP spid="788547" grpId="0"/>
      <p:bldP spid="78854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5872163" y="131763"/>
            <a:ext cx="4332288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Kruskal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957263" y="1412875"/>
            <a:ext cx="8510588" cy="4524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Kruskal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   A=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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   For  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[G]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Do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Make-Set(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);   /* 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按照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值的递增顺序排序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E[G]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For 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(u, v)E[G] 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值的递增顺序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  Do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If   Find-Set(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)Find-Set(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Then  A=A{(u, v)};  Union(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u, v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Return  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6115050" y="131763"/>
            <a:ext cx="4089400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算法复杂性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1614488" y="1484313"/>
            <a:ext cx="7904163" cy="4622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令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n=|V|, m=|E|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第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步需要时间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第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2-3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步执行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O(n)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Make-Set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操作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第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5-8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步执行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O(m)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Find-Set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Union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操作</a:t>
            </a:r>
            <a:endParaRPr kumimoji="0" lang="zh-CN" altLang="en-US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需要时间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n+m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)(n))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mn-1(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连通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), (n)=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kumimoji="0" lang="en-US" altLang="zh-CN" sz="32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总时间复杂性：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6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6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6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6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6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6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6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6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6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6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6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6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1268413"/>
            <a:ext cx="10039350" cy="1089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中权值最小的边，则必有一棵最小生成树包含边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6256338" y="173038"/>
            <a:ext cx="3927475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贪心选择性</a:t>
            </a:r>
          </a:p>
        </p:txBody>
      </p:sp>
      <p:grpSp>
        <p:nvGrpSpPr>
          <p:cNvPr id="118788" name="Group 65"/>
          <p:cNvGrpSpPr/>
          <p:nvPr/>
        </p:nvGrpSpPr>
        <p:grpSpPr>
          <a:xfrm>
            <a:off x="428625" y="2714625"/>
            <a:ext cx="3214688" cy="3878263"/>
            <a:chOff x="197" y="734"/>
            <a:chExt cx="2025" cy="2385"/>
          </a:xfrm>
        </p:grpSpPr>
        <p:sp>
          <p:nvSpPr>
            <p:cNvPr id="48138" name="Oval 67"/>
            <p:cNvSpPr>
              <a:spLocks noChangeArrowheads="1"/>
            </p:cNvSpPr>
            <p:nvPr/>
          </p:nvSpPr>
          <p:spPr bwMode="auto">
            <a:xfrm>
              <a:off x="2023" y="80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39" name="Line 68"/>
            <p:cNvSpPr>
              <a:spLocks noChangeShapeType="1"/>
            </p:cNvSpPr>
            <p:nvPr/>
          </p:nvSpPr>
          <p:spPr bwMode="auto">
            <a:xfrm>
              <a:off x="467" y="935"/>
              <a:ext cx="320" cy="50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0" name="Line 69"/>
            <p:cNvSpPr>
              <a:spLocks noChangeShapeType="1"/>
            </p:cNvSpPr>
            <p:nvPr/>
          </p:nvSpPr>
          <p:spPr bwMode="auto">
            <a:xfrm flipH="1">
              <a:off x="387" y="1587"/>
              <a:ext cx="359" cy="392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1" name="Line 70"/>
            <p:cNvSpPr>
              <a:spLocks noChangeShapeType="1"/>
            </p:cNvSpPr>
            <p:nvPr/>
          </p:nvSpPr>
          <p:spPr bwMode="auto">
            <a:xfrm flipV="1">
              <a:off x="906" y="1286"/>
              <a:ext cx="520" cy="20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2" name="Line 71"/>
            <p:cNvSpPr>
              <a:spLocks noChangeShapeType="1"/>
            </p:cNvSpPr>
            <p:nvPr/>
          </p:nvSpPr>
          <p:spPr bwMode="auto">
            <a:xfrm flipV="1">
              <a:off x="1584" y="967"/>
              <a:ext cx="453" cy="218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3" name="Line 73"/>
            <p:cNvSpPr>
              <a:spLocks noChangeShapeType="1"/>
            </p:cNvSpPr>
            <p:nvPr/>
          </p:nvSpPr>
          <p:spPr bwMode="auto">
            <a:xfrm flipH="1">
              <a:off x="1574" y="1766"/>
              <a:ext cx="279" cy="5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4" name="Line 74"/>
            <p:cNvSpPr>
              <a:spLocks noChangeShapeType="1"/>
            </p:cNvSpPr>
            <p:nvPr/>
          </p:nvSpPr>
          <p:spPr bwMode="auto">
            <a:xfrm flipH="1">
              <a:off x="935" y="2468"/>
              <a:ext cx="559" cy="35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75"/>
            <p:cNvSpPr>
              <a:spLocks noChangeShapeType="1"/>
            </p:cNvSpPr>
            <p:nvPr/>
          </p:nvSpPr>
          <p:spPr bwMode="auto">
            <a:xfrm>
              <a:off x="1613" y="2468"/>
              <a:ext cx="360" cy="4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auto">
            <a:xfrm>
              <a:off x="1813" y="1515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1424" y="113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8148" name="Oval 78"/>
            <p:cNvSpPr>
              <a:spLocks noChangeArrowheads="1"/>
            </p:cNvSpPr>
            <p:nvPr/>
          </p:nvSpPr>
          <p:spPr bwMode="auto">
            <a:xfrm>
              <a:off x="307" y="734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9" name="Oval 79"/>
            <p:cNvSpPr>
              <a:spLocks noChangeArrowheads="1"/>
            </p:cNvSpPr>
            <p:nvPr/>
          </p:nvSpPr>
          <p:spPr bwMode="auto">
            <a:xfrm>
              <a:off x="706" y="1387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197" y="1994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18806" name="Oval 81"/>
            <p:cNvSpPr/>
            <p:nvPr/>
          </p:nvSpPr>
          <p:spPr>
            <a:xfrm>
              <a:off x="776" y="2718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 cmpd="sng">
              <a:solidFill>
                <a:srgbClr val="0033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48152" name="Oval 82"/>
            <p:cNvSpPr>
              <a:spLocks noChangeArrowheads="1"/>
            </p:cNvSpPr>
            <p:nvPr/>
          </p:nvSpPr>
          <p:spPr bwMode="auto">
            <a:xfrm>
              <a:off x="1454" y="2267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53" name="Oval 83"/>
            <p:cNvSpPr>
              <a:spLocks noChangeArrowheads="1"/>
            </p:cNvSpPr>
            <p:nvPr/>
          </p:nvSpPr>
          <p:spPr bwMode="auto">
            <a:xfrm>
              <a:off x="1932" y="2868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1214" y="2714"/>
              <a:ext cx="294" cy="397"/>
            </a:xfrm>
            <a:prstGeom prst="rect">
              <a:avLst/>
            </a:prstGeom>
            <a:noFill/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00500" y="2357438"/>
            <a:ext cx="600075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证明：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若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∈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结论成立；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否则，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如右图所示</a:t>
            </a: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中添加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边，产生环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删除环中不同于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的权值最小的边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得到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)=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)-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)+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≤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      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>
            <a:off x="714375" y="5143500"/>
            <a:ext cx="642938" cy="8572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2643188" y="3714750"/>
            <a:ext cx="357188" cy="357188"/>
          </a:xfrm>
          <a:prstGeom prst="line">
            <a:avLst/>
          </a:prstGeom>
          <a:noFill/>
          <a:ln w="381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Text Box 85"/>
          <p:cNvSpPr txBox="1">
            <a:spLocks noChangeArrowheads="1"/>
          </p:cNvSpPr>
          <p:nvPr/>
        </p:nvSpPr>
        <p:spPr bwMode="auto">
          <a:xfrm>
            <a:off x="2071688" y="5929313"/>
            <a:ext cx="633413" cy="646113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954713" y="188913"/>
            <a:ext cx="4249738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优化子结构</a:t>
            </a:r>
          </a:p>
        </p:txBody>
      </p:sp>
      <p:sp>
        <p:nvSpPr>
          <p:cNvPr id="119811" name="Rectangle 2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9812" name="Object 1"/>
          <p:cNvGraphicFramePr>
            <a:graphicFrameLocks noChangeAspect="1"/>
          </p:cNvGraphicFramePr>
          <p:nvPr/>
        </p:nvGraphicFramePr>
        <p:xfrm>
          <a:off x="390525" y="1125538"/>
          <a:ext cx="259238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03500" imgH="1540510" progId="SmartDraw.2">
                  <p:embed/>
                </p:oleObj>
              </mc:Choice>
              <mc:Fallback>
                <p:oleObj r:id="rId3" imgW="2603500" imgH="1540510" progId="SmartDraw.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1125538"/>
                        <a:ext cx="2592388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4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3271838" y="1196975"/>
          <a:ext cx="21590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15565" imgH="1540510" progId="SmartDraw.2">
                  <p:embed/>
                </p:oleObj>
              </mc:Choice>
              <mc:Fallback>
                <p:oleObj r:id="rId5" imgW="2615565" imgH="1540510" progId="SmartDraw.2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1838" y="1196975"/>
                        <a:ext cx="2159000" cy="180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6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5648325" y="1268413"/>
          <a:ext cx="20177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552065" imgH="1540510" progId="SmartDraw.2">
                  <p:embed/>
                </p:oleObj>
              </mc:Choice>
              <mc:Fallback>
                <p:oleObj r:id="rId7" imgW="2552065" imgH="1540510" progId="SmartDraw.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8325" y="1268413"/>
                        <a:ext cx="2017713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8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7950200" y="1268413"/>
          <a:ext cx="20891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03500" imgH="1540510" progId="SmartDraw.2">
                  <p:embed/>
                </p:oleObj>
              </mc:Choice>
              <mc:Fallback>
                <p:oleObj r:id="rId9" imgW="2603500" imgH="1540510" progId="SmartDraw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0200" y="1268413"/>
                        <a:ext cx="2089150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38" y="2997200"/>
            <a:ext cx="7558088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收缩图</a:t>
            </a:r>
            <a:r>
              <a:rPr kumimoji="0" lang="en-US" altLang="zh-CN" sz="3200" b="1" i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的边</a:t>
            </a:r>
            <a:r>
              <a:rPr kumimoji="0" lang="en-US" altLang="zh-CN" sz="3200" b="1" i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—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en-US" altLang="zh-CN" sz="3200" b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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用新顶点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代替边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中原来与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或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关联的边与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删除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到其自身的边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上述操作的逆操作称为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扩张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836613"/>
            <a:ext cx="10039350" cy="5688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给定加权无向连通图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权值函数为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中权值最小的边。设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的包含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的一棵最小生成树，则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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是不含回路的连通图且包含了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的所有顶点，因此，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的一棵生成树。下面证明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的代价最小的生成树。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若不然，存在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的生成树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。显然，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中包含顶点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且是连通的，因此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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的所有顶点且不含回路，故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T''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的一棵生成树。但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的最小生成树矛盾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954713" y="131763"/>
            <a:ext cx="4249738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算法正确性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1543050" y="1989138"/>
            <a:ext cx="7904163" cy="3100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Kruskal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算法能够产生图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的最小生成树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因为算法按照贪心选择性进行局部优化选择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" y="741363"/>
            <a:ext cx="2592388" cy="11303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endParaRPr kumimoji="0" lang="zh-CN" altLang="en-US" sz="1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+mn-cs"/>
              </a:rPr>
              <a:t>算法思想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+mn-cs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375525" y="131763"/>
            <a:ext cx="2828925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Prim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</a:t>
            </a:r>
          </a:p>
        </p:txBody>
      </p:sp>
      <p:sp>
        <p:nvSpPr>
          <p:cNvPr id="122884" name="Rectangle 2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885" name="Object 1"/>
          <p:cNvGraphicFramePr>
            <a:graphicFrameLocks noChangeAspect="1"/>
          </p:cNvGraphicFramePr>
          <p:nvPr/>
        </p:nvGraphicFramePr>
        <p:xfrm>
          <a:off x="849313" y="2205038"/>
          <a:ext cx="25320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03500" imgH="1540510" progId="SmartDraw.2">
                  <p:embed/>
                </p:oleObj>
              </mc:Choice>
              <mc:Fallback>
                <p:oleObj r:id="rId3" imgW="2603500" imgH="1540510" progId="SmartDraw.2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13" y="2205038"/>
                        <a:ext cx="2532062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Rectangle 4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094163" y="2205038"/>
          <a:ext cx="27654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834640" imgH="1905000" progId="SmartDraw.2">
                  <p:embed/>
                </p:oleObj>
              </mc:Choice>
              <mc:Fallback>
                <p:oleObj r:id="rId5" imgW="2834640" imgH="1905000" progId="SmartDraw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4163" y="2205038"/>
                        <a:ext cx="2765425" cy="208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6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7116763" y="2205038"/>
          <a:ext cx="239395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724785" imgH="1779905" progId="SmartDraw.2">
                  <p:embed/>
                </p:oleObj>
              </mc:Choice>
              <mc:Fallback>
                <p:oleObj r:id="rId7" imgW="2724785" imgH="1779905" progId="SmartDraw.2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6763" y="2205038"/>
                        <a:ext cx="2393950" cy="175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Rectangle 8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731838" y="4725988"/>
          <a:ext cx="2547937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766060" imgH="1734820" progId="SmartDraw.2">
                  <p:embed/>
                </p:oleObj>
              </mc:Choice>
              <mc:Fallback>
                <p:oleObj r:id="rId9" imgW="2766060" imgH="1734820" progId="SmartDraw.2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838" y="4725988"/>
                        <a:ext cx="2547937" cy="188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2" name="Rectangle 10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4332288" y="4437063"/>
          <a:ext cx="25939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854325" imgH="1933575" progId="SmartDraw.2">
                  <p:embed/>
                </p:oleObj>
              </mc:Choice>
              <mc:Fallback>
                <p:oleObj r:id="rId11" imgW="2854325" imgH="1933575" progId="SmartDraw.2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32288" y="4437063"/>
                        <a:ext cx="2593975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5711825" y="131763"/>
            <a:ext cx="4492625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算法描述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(1)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103188" y="836613"/>
            <a:ext cx="8353425" cy="3632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MST-Prim(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G,W,r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Input   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连通图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，权值函数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，树根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Output 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的一棵以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为根的生成树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1.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{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;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建堆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维护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之间的边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While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do</a:t>
            </a: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Extract_Min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                   //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C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    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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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6.          for 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Adj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do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7.                  if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then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vx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中删除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8.                  Else            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vx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插入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9.  Return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xfrm>
            <a:off x="4856163" y="188913"/>
            <a:ext cx="5349875" cy="5619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与动态规划方法的比较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341438"/>
            <a:ext cx="9793288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动态规划方法可用的条件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优化子结构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子问题重叠性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子问题空间小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方法可用的条件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优化子结构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可用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方法时，动态规划方法可能不适用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可用动态规划方法时，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方法可能不适用</a:t>
            </a:r>
          </a:p>
        </p:txBody>
      </p:sp>
      <p:pic>
        <p:nvPicPr>
          <p:cNvPr id="80900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5800" y="860425"/>
            <a:ext cx="5791200" cy="1206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6357938" y="131763"/>
            <a:ext cx="384651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算法描述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(2)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103188" y="836613"/>
            <a:ext cx="8353425" cy="44624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MST-Prim(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G,W,r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Input   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连通图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，权值函数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，树根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Output 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的一棵以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为根的生成树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For  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 Do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key[v]+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[v] null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key[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0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While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do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Extract_Min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for 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Adj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do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     if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)&lt;key[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 then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    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key[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w(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           //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更新信息</a:t>
            </a: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Return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{(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])|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en-US" altLang="zh-CN" b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-</a:t>
            </a:r>
            <a:r>
              <a:rPr kumimoji="0" lang="en-US" altLang="zh-CN" b="1" i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4"/>
          <p:cNvSpPr/>
          <p:nvPr/>
        </p:nvSpPr>
        <p:spPr>
          <a:xfrm>
            <a:off x="390525" y="23495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5955" name="Oval 5"/>
          <p:cNvSpPr/>
          <p:nvPr/>
        </p:nvSpPr>
        <p:spPr>
          <a:xfrm>
            <a:off x="1471613" y="1412875"/>
            <a:ext cx="431800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5956" name="Oval 6"/>
          <p:cNvSpPr/>
          <p:nvPr/>
        </p:nvSpPr>
        <p:spPr>
          <a:xfrm>
            <a:off x="1471613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25957" name="Oval 7"/>
          <p:cNvSpPr/>
          <p:nvPr/>
        </p:nvSpPr>
        <p:spPr>
          <a:xfrm>
            <a:off x="2551113" y="2420938"/>
            <a:ext cx="431800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25958" name="Oval 8"/>
          <p:cNvSpPr/>
          <p:nvPr/>
        </p:nvSpPr>
        <p:spPr>
          <a:xfrm>
            <a:off x="3703638" y="1196975"/>
            <a:ext cx="433387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25959" name="Oval 9"/>
          <p:cNvSpPr/>
          <p:nvPr/>
        </p:nvSpPr>
        <p:spPr>
          <a:xfrm>
            <a:off x="3703638" y="3141663"/>
            <a:ext cx="433387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125960" name="Oval 10"/>
          <p:cNvSpPr/>
          <p:nvPr/>
        </p:nvSpPr>
        <p:spPr>
          <a:xfrm>
            <a:off x="5503863" y="1196975"/>
            <a:ext cx="433387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25961" name="Oval 11"/>
          <p:cNvSpPr/>
          <p:nvPr/>
        </p:nvSpPr>
        <p:spPr>
          <a:xfrm>
            <a:off x="5503863" y="3141663"/>
            <a:ext cx="433387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5962" name="Oval 12"/>
          <p:cNvSpPr/>
          <p:nvPr/>
        </p:nvSpPr>
        <p:spPr>
          <a:xfrm>
            <a:off x="7088188" y="2276475"/>
            <a:ext cx="431800" cy="4318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5963" name="Line 13"/>
          <p:cNvSpPr/>
          <p:nvPr/>
        </p:nvSpPr>
        <p:spPr>
          <a:xfrm flipV="1">
            <a:off x="750888" y="1773238"/>
            <a:ext cx="792162" cy="6477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64" name="Line 14"/>
          <p:cNvSpPr/>
          <p:nvPr/>
        </p:nvSpPr>
        <p:spPr>
          <a:xfrm>
            <a:off x="750888" y="2708275"/>
            <a:ext cx="792162" cy="5762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65" name="Line 15"/>
          <p:cNvSpPr/>
          <p:nvPr/>
        </p:nvSpPr>
        <p:spPr>
          <a:xfrm>
            <a:off x="1687513" y="1844675"/>
            <a:ext cx="0" cy="1368425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66" name="Line 16"/>
          <p:cNvSpPr/>
          <p:nvPr/>
        </p:nvSpPr>
        <p:spPr>
          <a:xfrm flipV="1">
            <a:off x="1903413" y="2781300"/>
            <a:ext cx="719137" cy="50323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67" name="Line 17"/>
          <p:cNvSpPr/>
          <p:nvPr/>
        </p:nvSpPr>
        <p:spPr>
          <a:xfrm flipV="1">
            <a:off x="2911475" y="1628775"/>
            <a:ext cx="863600" cy="8636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68" name="Line 18"/>
          <p:cNvSpPr/>
          <p:nvPr/>
        </p:nvSpPr>
        <p:spPr>
          <a:xfrm flipV="1">
            <a:off x="1903413" y="1484313"/>
            <a:ext cx="1800225" cy="144462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69" name="Line 19"/>
          <p:cNvSpPr/>
          <p:nvPr/>
        </p:nvSpPr>
        <p:spPr>
          <a:xfrm>
            <a:off x="4137025" y="1412875"/>
            <a:ext cx="1366838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0" name="Line 20"/>
          <p:cNvSpPr/>
          <p:nvPr/>
        </p:nvSpPr>
        <p:spPr>
          <a:xfrm>
            <a:off x="5935663" y="1484313"/>
            <a:ext cx="1223962" cy="865187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1" name="Line 21"/>
          <p:cNvSpPr/>
          <p:nvPr/>
        </p:nvSpPr>
        <p:spPr>
          <a:xfrm flipV="1">
            <a:off x="5862638" y="2708275"/>
            <a:ext cx="1296987" cy="576263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2" name="Line 22"/>
          <p:cNvSpPr/>
          <p:nvPr/>
        </p:nvSpPr>
        <p:spPr>
          <a:xfrm>
            <a:off x="4062413" y="1628775"/>
            <a:ext cx="1512887" cy="15128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3" name="Line 23"/>
          <p:cNvSpPr/>
          <p:nvPr/>
        </p:nvSpPr>
        <p:spPr>
          <a:xfrm>
            <a:off x="2982913" y="2781300"/>
            <a:ext cx="720725" cy="43180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4" name="Line 24"/>
          <p:cNvSpPr/>
          <p:nvPr/>
        </p:nvSpPr>
        <p:spPr>
          <a:xfrm>
            <a:off x="4137025" y="3429000"/>
            <a:ext cx="1366838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5" name="Line 25"/>
          <p:cNvSpPr/>
          <p:nvPr/>
        </p:nvSpPr>
        <p:spPr>
          <a:xfrm>
            <a:off x="5719763" y="1628775"/>
            <a:ext cx="0" cy="1512888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6" name="Line 26"/>
          <p:cNvSpPr/>
          <p:nvPr/>
        </p:nvSpPr>
        <p:spPr>
          <a:xfrm>
            <a:off x="1974850" y="3500438"/>
            <a:ext cx="1728788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125977" name="Text Box 27"/>
          <p:cNvSpPr txBox="1"/>
          <p:nvPr/>
        </p:nvSpPr>
        <p:spPr>
          <a:xfrm>
            <a:off x="895350" y="1844675"/>
            <a:ext cx="431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25978" name="Text Box 28"/>
          <p:cNvSpPr txBox="1"/>
          <p:nvPr/>
        </p:nvSpPr>
        <p:spPr>
          <a:xfrm>
            <a:off x="2551113" y="1125538"/>
            <a:ext cx="4318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25979" name="Text Box 29"/>
          <p:cNvSpPr txBox="1"/>
          <p:nvPr/>
        </p:nvSpPr>
        <p:spPr>
          <a:xfrm>
            <a:off x="4711700" y="981075"/>
            <a:ext cx="431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5980" name="Text Box 30"/>
          <p:cNvSpPr txBox="1"/>
          <p:nvPr/>
        </p:nvSpPr>
        <p:spPr>
          <a:xfrm>
            <a:off x="6583363" y="1628775"/>
            <a:ext cx="431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25981" name="Text Box 31"/>
          <p:cNvSpPr txBox="1"/>
          <p:nvPr/>
        </p:nvSpPr>
        <p:spPr>
          <a:xfrm>
            <a:off x="5719763" y="2276475"/>
            <a:ext cx="503237" cy="830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25982" name="Text Box 32"/>
          <p:cNvSpPr txBox="1"/>
          <p:nvPr/>
        </p:nvSpPr>
        <p:spPr>
          <a:xfrm>
            <a:off x="6367463" y="2997200"/>
            <a:ext cx="504825" cy="8302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5983" name="Text Box 33"/>
          <p:cNvSpPr txBox="1"/>
          <p:nvPr/>
        </p:nvSpPr>
        <p:spPr>
          <a:xfrm>
            <a:off x="4638675" y="3429000"/>
            <a:ext cx="431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5984" name="Text Box 34"/>
          <p:cNvSpPr txBox="1"/>
          <p:nvPr/>
        </p:nvSpPr>
        <p:spPr>
          <a:xfrm>
            <a:off x="2622550" y="3500438"/>
            <a:ext cx="4318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5985" name="Text Box 35"/>
          <p:cNvSpPr txBox="1"/>
          <p:nvPr/>
        </p:nvSpPr>
        <p:spPr>
          <a:xfrm>
            <a:off x="822325" y="2997200"/>
            <a:ext cx="431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25986" name="Text Box 36"/>
          <p:cNvSpPr txBox="1"/>
          <p:nvPr/>
        </p:nvSpPr>
        <p:spPr>
          <a:xfrm>
            <a:off x="3198813" y="2636838"/>
            <a:ext cx="4318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25987" name="Text Box 37"/>
          <p:cNvSpPr txBox="1"/>
          <p:nvPr/>
        </p:nvSpPr>
        <p:spPr>
          <a:xfrm>
            <a:off x="2982913" y="1773238"/>
            <a:ext cx="4318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5988" name="Text Box 38"/>
          <p:cNvSpPr txBox="1"/>
          <p:nvPr/>
        </p:nvSpPr>
        <p:spPr>
          <a:xfrm>
            <a:off x="4495800" y="2276475"/>
            <a:ext cx="431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25989" name="Text Box 39"/>
          <p:cNvSpPr txBox="1"/>
          <p:nvPr/>
        </p:nvSpPr>
        <p:spPr>
          <a:xfrm>
            <a:off x="1974850" y="2708275"/>
            <a:ext cx="433388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25990" name="Text Box 40"/>
          <p:cNvSpPr txBox="1"/>
          <p:nvPr/>
        </p:nvSpPr>
        <p:spPr>
          <a:xfrm>
            <a:off x="1325563" y="2341563"/>
            <a:ext cx="504825" cy="830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804905" name="Oval 41"/>
          <p:cNvSpPr/>
          <p:nvPr/>
        </p:nvSpPr>
        <p:spPr>
          <a:xfrm>
            <a:off x="390525" y="2354263"/>
            <a:ext cx="431800" cy="431800"/>
          </a:xfrm>
          <a:prstGeom prst="ellipse">
            <a:avLst/>
          </a:prstGeom>
          <a:solidFill>
            <a:schemeClr val="bg2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750888" y="1419225"/>
            <a:ext cx="1152525" cy="1008063"/>
            <a:chOff x="836" y="1752"/>
            <a:chExt cx="726" cy="635"/>
          </a:xfrm>
        </p:grpSpPr>
        <p:sp>
          <p:nvSpPr>
            <p:cNvPr id="126089" name="Line 43"/>
            <p:cNvSpPr/>
            <p:nvPr/>
          </p:nvSpPr>
          <p:spPr>
            <a:xfrm flipV="1">
              <a:off x="836" y="1979"/>
              <a:ext cx="499" cy="408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6090" name="Oval 44"/>
            <p:cNvSpPr/>
            <p:nvPr/>
          </p:nvSpPr>
          <p:spPr>
            <a:xfrm>
              <a:off x="1290" y="1752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1903413" y="1203325"/>
            <a:ext cx="2233612" cy="431800"/>
            <a:chOff x="1562" y="1616"/>
            <a:chExt cx="1406" cy="272"/>
          </a:xfrm>
        </p:grpSpPr>
        <p:sp>
          <p:nvSpPr>
            <p:cNvPr id="126087" name="Oval 46"/>
            <p:cNvSpPr/>
            <p:nvPr/>
          </p:nvSpPr>
          <p:spPr>
            <a:xfrm>
              <a:off x="2696" y="161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6088" name="Line 47"/>
            <p:cNvSpPr/>
            <p:nvPr/>
          </p:nvSpPr>
          <p:spPr>
            <a:xfrm flipV="1">
              <a:off x="1562" y="1797"/>
              <a:ext cx="1134" cy="91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4" name="Group 48"/>
          <p:cNvGrpSpPr/>
          <p:nvPr/>
        </p:nvGrpSpPr>
        <p:grpSpPr>
          <a:xfrm>
            <a:off x="2551113" y="1635125"/>
            <a:ext cx="1223962" cy="1223963"/>
            <a:chOff x="1970" y="1888"/>
            <a:chExt cx="771" cy="771"/>
          </a:xfrm>
        </p:grpSpPr>
        <p:sp>
          <p:nvSpPr>
            <p:cNvPr id="126085" name="Oval 49"/>
            <p:cNvSpPr/>
            <p:nvPr/>
          </p:nvSpPr>
          <p:spPr>
            <a:xfrm>
              <a:off x="1970" y="2387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26086" name="Line 50"/>
            <p:cNvSpPr/>
            <p:nvPr/>
          </p:nvSpPr>
          <p:spPr>
            <a:xfrm flipV="1">
              <a:off x="2197" y="1888"/>
              <a:ext cx="544" cy="544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5" name="Group 51"/>
          <p:cNvGrpSpPr/>
          <p:nvPr/>
        </p:nvGrpSpPr>
        <p:grpSpPr>
          <a:xfrm>
            <a:off x="4062413" y="1635125"/>
            <a:ext cx="1874837" cy="1943100"/>
            <a:chOff x="2922" y="1888"/>
            <a:chExt cx="1180" cy="1224"/>
          </a:xfrm>
        </p:grpSpPr>
        <p:sp>
          <p:nvSpPr>
            <p:cNvPr id="126083" name="Oval 52"/>
            <p:cNvSpPr/>
            <p:nvPr/>
          </p:nvSpPr>
          <p:spPr>
            <a:xfrm>
              <a:off x="3830" y="2840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26084" name="Line 53"/>
            <p:cNvSpPr/>
            <p:nvPr/>
          </p:nvSpPr>
          <p:spPr>
            <a:xfrm>
              <a:off x="2922" y="1888"/>
              <a:ext cx="953" cy="952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6" name="Group 54"/>
          <p:cNvGrpSpPr/>
          <p:nvPr/>
        </p:nvGrpSpPr>
        <p:grpSpPr>
          <a:xfrm>
            <a:off x="3703638" y="3146425"/>
            <a:ext cx="1871662" cy="431800"/>
            <a:chOff x="2696" y="2840"/>
            <a:chExt cx="1179" cy="272"/>
          </a:xfrm>
        </p:grpSpPr>
        <p:sp>
          <p:nvSpPr>
            <p:cNvPr id="126081" name="Oval 55"/>
            <p:cNvSpPr/>
            <p:nvPr/>
          </p:nvSpPr>
          <p:spPr>
            <a:xfrm>
              <a:off x="2696" y="2840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26082" name="Line 56"/>
            <p:cNvSpPr/>
            <p:nvPr/>
          </p:nvSpPr>
          <p:spPr>
            <a:xfrm>
              <a:off x="2968" y="3022"/>
              <a:ext cx="907" cy="0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7" name="Group 57"/>
          <p:cNvGrpSpPr/>
          <p:nvPr/>
        </p:nvGrpSpPr>
        <p:grpSpPr>
          <a:xfrm>
            <a:off x="1471613" y="3219450"/>
            <a:ext cx="2232025" cy="431800"/>
            <a:chOff x="1290" y="2886"/>
            <a:chExt cx="1406" cy="272"/>
          </a:xfrm>
        </p:grpSpPr>
        <p:sp>
          <p:nvSpPr>
            <p:cNvPr id="126079" name="Oval 58"/>
            <p:cNvSpPr/>
            <p:nvPr/>
          </p:nvSpPr>
          <p:spPr>
            <a:xfrm>
              <a:off x="1290" y="288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26080" name="Line 59"/>
            <p:cNvSpPr/>
            <p:nvPr/>
          </p:nvSpPr>
          <p:spPr>
            <a:xfrm flipH="1">
              <a:off x="1516" y="3067"/>
              <a:ext cx="1180" cy="0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8" name="Group 60"/>
          <p:cNvGrpSpPr/>
          <p:nvPr/>
        </p:nvGrpSpPr>
        <p:grpSpPr>
          <a:xfrm>
            <a:off x="4135438" y="1203325"/>
            <a:ext cx="1800225" cy="431800"/>
            <a:chOff x="2968" y="1616"/>
            <a:chExt cx="1134" cy="272"/>
          </a:xfrm>
        </p:grpSpPr>
        <p:sp>
          <p:nvSpPr>
            <p:cNvPr id="126077" name="Oval 61"/>
            <p:cNvSpPr/>
            <p:nvPr/>
          </p:nvSpPr>
          <p:spPr>
            <a:xfrm>
              <a:off x="3830" y="161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26078" name="Line 62"/>
            <p:cNvSpPr/>
            <p:nvPr/>
          </p:nvSpPr>
          <p:spPr>
            <a:xfrm>
              <a:off x="2968" y="1752"/>
              <a:ext cx="862" cy="0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grpSp>
        <p:nvGrpSpPr>
          <p:cNvPr id="9" name="Group 63"/>
          <p:cNvGrpSpPr/>
          <p:nvPr/>
        </p:nvGrpSpPr>
        <p:grpSpPr>
          <a:xfrm>
            <a:off x="5937250" y="1490663"/>
            <a:ext cx="1582738" cy="1223962"/>
            <a:chOff x="4102" y="1797"/>
            <a:chExt cx="998" cy="771"/>
          </a:xfrm>
        </p:grpSpPr>
        <p:sp>
          <p:nvSpPr>
            <p:cNvPr id="126075" name="Oval 64"/>
            <p:cNvSpPr/>
            <p:nvPr/>
          </p:nvSpPr>
          <p:spPr>
            <a:xfrm>
              <a:off x="4828" y="229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26076" name="Line 65"/>
            <p:cNvSpPr/>
            <p:nvPr/>
          </p:nvSpPr>
          <p:spPr>
            <a:xfrm>
              <a:off x="4102" y="1797"/>
              <a:ext cx="771" cy="544"/>
            </a:xfrm>
            <a:prstGeom prst="line">
              <a:avLst/>
            </a:prstGeom>
            <a:ln w="57150" cap="sq" cmpd="sng">
              <a:solidFill>
                <a:srgbClr val="FF3300"/>
              </a:solidFill>
              <a:prstDash val="solid"/>
              <a:miter/>
              <a:headEnd type="none" w="sm" len="sm"/>
              <a:tailEnd type="none" w="sm" len="sm"/>
            </a:ln>
          </p:spPr>
        </p:sp>
      </p:grpSp>
      <p:sp>
        <p:nvSpPr>
          <p:cNvPr id="126000" name="Text Box 66"/>
          <p:cNvSpPr txBox="1"/>
          <p:nvPr/>
        </p:nvSpPr>
        <p:spPr>
          <a:xfrm>
            <a:off x="8240713" y="1268413"/>
            <a:ext cx="792162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[v]</a:t>
            </a:r>
          </a:p>
        </p:txBody>
      </p:sp>
      <p:sp>
        <p:nvSpPr>
          <p:cNvPr id="126001" name="Text Box 129"/>
          <p:cNvSpPr txBox="1"/>
          <p:nvPr/>
        </p:nvSpPr>
        <p:spPr>
          <a:xfrm>
            <a:off x="9032875" y="1268413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key[v]</a:t>
            </a:r>
          </a:p>
        </p:txBody>
      </p:sp>
      <p:sp>
        <p:nvSpPr>
          <p:cNvPr id="126002" name="Text Box 130"/>
          <p:cNvSpPr txBox="1"/>
          <p:nvPr/>
        </p:nvSpPr>
        <p:spPr>
          <a:xfrm>
            <a:off x="7666038" y="1817688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126003" name="Text Box 131"/>
          <p:cNvSpPr txBox="1"/>
          <p:nvPr/>
        </p:nvSpPr>
        <p:spPr>
          <a:xfrm>
            <a:off x="7666038" y="2349500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126004" name="Text Box 132"/>
          <p:cNvSpPr txBox="1"/>
          <p:nvPr/>
        </p:nvSpPr>
        <p:spPr>
          <a:xfrm>
            <a:off x="7666038" y="2897188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26005" name="Text Box 133"/>
          <p:cNvSpPr txBox="1"/>
          <p:nvPr/>
        </p:nvSpPr>
        <p:spPr>
          <a:xfrm>
            <a:off x="7666038" y="3429000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126006" name="Text Box 134"/>
          <p:cNvSpPr txBox="1"/>
          <p:nvPr/>
        </p:nvSpPr>
        <p:spPr>
          <a:xfrm>
            <a:off x="7666038" y="3960813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</a:p>
        </p:txBody>
      </p:sp>
      <p:sp>
        <p:nvSpPr>
          <p:cNvPr id="126007" name="Text Box 135"/>
          <p:cNvSpPr txBox="1"/>
          <p:nvPr/>
        </p:nvSpPr>
        <p:spPr>
          <a:xfrm>
            <a:off x="7666038" y="4508500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</a:p>
        </p:txBody>
      </p:sp>
      <p:sp>
        <p:nvSpPr>
          <p:cNvPr id="126008" name="Text Box 136"/>
          <p:cNvSpPr txBox="1"/>
          <p:nvPr/>
        </p:nvSpPr>
        <p:spPr>
          <a:xfrm>
            <a:off x="7666038" y="5057775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</a:p>
        </p:txBody>
      </p:sp>
      <p:sp>
        <p:nvSpPr>
          <p:cNvPr id="126009" name="Text Box 137"/>
          <p:cNvSpPr txBox="1"/>
          <p:nvPr/>
        </p:nvSpPr>
        <p:spPr>
          <a:xfrm>
            <a:off x="7666038" y="5561013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</a:p>
        </p:txBody>
      </p:sp>
      <p:sp>
        <p:nvSpPr>
          <p:cNvPr id="126010" name="Text Box 138"/>
          <p:cNvSpPr txBox="1"/>
          <p:nvPr/>
        </p:nvSpPr>
        <p:spPr>
          <a:xfrm>
            <a:off x="7666038" y="6092825"/>
            <a:ext cx="573087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126011" name="Text Box 139"/>
          <p:cNvSpPr txBox="1"/>
          <p:nvPr/>
        </p:nvSpPr>
        <p:spPr>
          <a:xfrm>
            <a:off x="8239125" y="1784350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2" name="Text Box 140"/>
          <p:cNvSpPr txBox="1"/>
          <p:nvPr/>
        </p:nvSpPr>
        <p:spPr>
          <a:xfrm>
            <a:off x="8239125" y="2374900"/>
            <a:ext cx="792163" cy="493713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3" name="Text Box 141"/>
          <p:cNvSpPr txBox="1"/>
          <p:nvPr/>
        </p:nvSpPr>
        <p:spPr>
          <a:xfrm>
            <a:off x="8239125" y="2922588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4" name="Text Box 142"/>
          <p:cNvSpPr txBox="1"/>
          <p:nvPr/>
        </p:nvSpPr>
        <p:spPr>
          <a:xfrm>
            <a:off x="8239125" y="3429000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5" name="Text Box 143"/>
          <p:cNvSpPr txBox="1"/>
          <p:nvPr/>
        </p:nvSpPr>
        <p:spPr>
          <a:xfrm>
            <a:off x="8239125" y="3976688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6" name="Text Box 144"/>
          <p:cNvSpPr txBox="1"/>
          <p:nvPr/>
        </p:nvSpPr>
        <p:spPr>
          <a:xfrm>
            <a:off x="8239125" y="4508500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7" name="Text Box 145"/>
          <p:cNvSpPr txBox="1"/>
          <p:nvPr/>
        </p:nvSpPr>
        <p:spPr>
          <a:xfrm>
            <a:off x="8239125" y="5040313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8" name="Text Box 146"/>
          <p:cNvSpPr txBox="1"/>
          <p:nvPr/>
        </p:nvSpPr>
        <p:spPr>
          <a:xfrm>
            <a:off x="8239125" y="5545138"/>
            <a:ext cx="792163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19" name="Text Box 150"/>
          <p:cNvSpPr txBox="1"/>
          <p:nvPr/>
        </p:nvSpPr>
        <p:spPr>
          <a:xfrm>
            <a:off x="8239125" y="6092825"/>
            <a:ext cx="79375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null</a:t>
            </a:r>
          </a:p>
        </p:txBody>
      </p:sp>
      <p:sp>
        <p:nvSpPr>
          <p:cNvPr id="126020" name="Text Box 151"/>
          <p:cNvSpPr txBox="1"/>
          <p:nvPr/>
        </p:nvSpPr>
        <p:spPr>
          <a:xfrm>
            <a:off x="9032875" y="1817688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26021" name="Text Box 152"/>
          <p:cNvSpPr txBox="1"/>
          <p:nvPr/>
        </p:nvSpPr>
        <p:spPr>
          <a:xfrm>
            <a:off x="9032875" y="2349500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2" name="Text Box 153"/>
          <p:cNvSpPr txBox="1"/>
          <p:nvPr/>
        </p:nvSpPr>
        <p:spPr>
          <a:xfrm>
            <a:off x="9032875" y="2897188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3" name="Text Box 154"/>
          <p:cNvSpPr txBox="1"/>
          <p:nvPr/>
        </p:nvSpPr>
        <p:spPr>
          <a:xfrm>
            <a:off x="9032875" y="3429000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4" name="Text Box 155"/>
          <p:cNvSpPr txBox="1"/>
          <p:nvPr/>
        </p:nvSpPr>
        <p:spPr>
          <a:xfrm>
            <a:off x="9032875" y="3976688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5" name="Text Box 156"/>
          <p:cNvSpPr txBox="1"/>
          <p:nvPr/>
        </p:nvSpPr>
        <p:spPr>
          <a:xfrm>
            <a:off x="9032875" y="4508500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6" name="Text Box 157"/>
          <p:cNvSpPr txBox="1"/>
          <p:nvPr/>
        </p:nvSpPr>
        <p:spPr>
          <a:xfrm>
            <a:off x="9032875" y="5057775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7" name="Text Box 158"/>
          <p:cNvSpPr txBox="1"/>
          <p:nvPr/>
        </p:nvSpPr>
        <p:spPr>
          <a:xfrm>
            <a:off x="9032875" y="5561013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sp>
        <p:nvSpPr>
          <p:cNvPr id="126028" name="Text Box 159"/>
          <p:cNvSpPr txBox="1"/>
          <p:nvPr/>
        </p:nvSpPr>
        <p:spPr>
          <a:xfrm>
            <a:off x="9032875" y="6092825"/>
            <a:ext cx="1079500" cy="49212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+</a:t>
            </a:r>
          </a:p>
        </p:txBody>
      </p:sp>
      <p:grpSp>
        <p:nvGrpSpPr>
          <p:cNvPr id="10" name="Group 165"/>
          <p:cNvGrpSpPr/>
          <p:nvPr/>
        </p:nvGrpSpPr>
        <p:grpSpPr>
          <a:xfrm>
            <a:off x="8240713" y="2349500"/>
            <a:ext cx="1871662" cy="496888"/>
            <a:chOff x="5191" y="1480"/>
            <a:chExt cx="1179" cy="313"/>
          </a:xfrm>
        </p:grpSpPr>
        <p:sp>
          <p:nvSpPr>
            <p:cNvPr id="126073" name="Text Box 160"/>
            <p:cNvSpPr txBox="1"/>
            <p:nvPr/>
          </p:nvSpPr>
          <p:spPr>
            <a:xfrm>
              <a:off x="5690" y="1480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26074" name="Text Box 163"/>
            <p:cNvSpPr txBox="1"/>
            <p:nvPr/>
          </p:nvSpPr>
          <p:spPr>
            <a:xfrm>
              <a:off x="5191" y="148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</a:p>
          </p:txBody>
        </p:sp>
      </p:grpSp>
      <p:grpSp>
        <p:nvGrpSpPr>
          <p:cNvPr id="11" name="Group 166"/>
          <p:cNvGrpSpPr/>
          <p:nvPr/>
        </p:nvGrpSpPr>
        <p:grpSpPr>
          <a:xfrm>
            <a:off x="8239125" y="5589588"/>
            <a:ext cx="1873250" cy="492125"/>
            <a:chOff x="5190" y="3503"/>
            <a:chExt cx="1180" cy="310"/>
          </a:xfrm>
        </p:grpSpPr>
        <p:sp>
          <p:nvSpPr>
            <p:cNvPr id="126071" name="Text Box 161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26072" name="Text Box 164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</a:p>
          </p:txBody>
        </p:sp>
      </p:grpSp>
      <p:sp>
        <p:nvSpPr>
          <p:cNvPr id="805031" name="Text Box 167"/>
          <p:cNvSpPr txBox="1"/>
          <p:nvPr/>
        </p:nvSpPr>
        <p:spPr>
          <a:xfrm>
            <a:off x="9031288" y="1817688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805032" name="Text Box 168"/>
          <p:cNvSpPr txBox="1"/>
          <p:nvPr/>
        </p:nvSpPr>
        <p:spPr>
          <a:xfrm>
            <a:off x="9031288" y="2349500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</a:p>
        </p:txBody>
      </p:sp>
      <p:grpSp>
        <p:nvGrpSpPr>
          <p:cNvPr id="12" name="Group 172"/>
          <p:cNvGrpSpPr/>
          <p:nvPr/>
        </p:nvGrpSpPr>
        <p:grpSpPr>
          <a:xfrm>
            <a:off x="8237538" y="2897188"/>
            <a:ext cx="1874837" cy="492125"/>
            <a:chOff x="5189" y="3503"/>
            <a:chExt cx="1181" cy="310"/>
          </a:xfrm>
        </p:grpSpPr>
        <p:sp>
          <p:nvSpPr>
            <p:cNvPr id="126069" name="Text Box 173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26070" name="Text Box 174"/>
            <p:cNvSpPr txBox="1"/>
            <p:nvPr/>
          </p:nvSpPr>
          <p:spPr>
            <a:xfrm>
              <a:off x="5189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</a:p>
          </p:txBody>
        </p:sp>
      </p:grpSp>
      <p:sp>
        <p:nvSpPr>
          <p:cNvPr id="805039" name="Text Box 175"/>
          <p:cNvSpPr txBox="1"/>
          <p:nvPr/>
        </p:nvSpPr>
        <p:spPr>
          <a:xfrm>
            <a:off x="9031288" y="2897188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</a:p>
        </p:txBody>
      </p:sp>
      <p:grpSp>
        <p:nvGrpSpPr>
          <p:cNvPr id="13" name="Group 176"/>
          <p:cNvGrpSpPr/>
          <p:nvPr/>
        </p:nvGrpSpPr>
        <p:grpSpPr>
          <a:xfrm>
            <a:off x="8239125" y="3429000"/>
            <a:ext cx="1873250" cy="492125"/>
            <a:chOff x="5190" y="3503"/>
            <a:chExt cx="1180" cy="310"/>
          </a:xfrm>
        </p:grpSpPr>
        <p:sp>
          <p:nvSpPr>
            <p:cNvPr id="126067" name="Text Box 177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26068" name="Text Box 178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</a:p>
          </p:txBody>
        </p:sp>
      </p:grpSp>
      <p:grpSp>
        <p:nvGrpSpPr>
          <p:cNvPr id="14" name="Group 179"/>
          <p:cNvGrpSpPr/>
          <p:nvPr/>
        </p:nvGrpSpPr>
        <p:grpSpPr>
          <a:xfrm>
            <a:off x="8239125" y="4508500"/>
            <a:ext cx="1873250" cy="492125"/>
            <a:chOff x="5190" y="3503"/>
            <a:chExt cx="1180" cy="310"/>
          </a:xfrm>
        </p:grpSpPr>
        <p:sp>
          <p:nvSpPr>
            <p:cNvPr id="126065" name="Text Box 180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26066" name="Text Box 181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</a:p>
          </p:txBody>
        </p:sp>
      </p:grpSp>
      <p:grpSp>
        <p:nvGrpSpPr>
          <p:cNvPr id="15" name="Group 182"/>
          <p:cNvGrpSpPr/>
          <p:nvPr/>
        </p:nvGrpSpPr>
        <p:grpSpPr>
          <a:xfrm>
            <a:off x="8237538" y="6092825"/>
            <a:ext cx="1874837" cy="492125"/>
            <a:chOff x="5189" y="3503"/>
            <a:chExt cx="1181" cy="310"/>
          </a:xfrm>
        </p:grpSpPr>
        <p:sp>
          <p:nvSpPr>
            <p:cNvPr id="126063" name="Text Box 183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26064" name="Text Box 184"/>
            <p:cNvSpPr txBox="1"/>
            <p:nvPr/>
          </p:nvSpPr>
          <p:spPr>
            <a:xfrm>
              <a:off x="5189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c</a:t>
              </a:r>
            </a:p>
          </p:txBody>
        </p:sp>
      </p:grpSp>
      <p:sp>
        <p:nvSpPr>
          <p:cNvPr id="805049" name="Text Box 185"/>
          <p:cNvSpPr txBox="1"/>
          <p:nvPr/>
        </p:nvSpPr>
        <p:spPr>
          <a:xfrm>
            <a:off x="9032875" y="6092825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grpSp>
        <p:nvGrpSpPr>
          <p:cNvPr id="16" name="Group 186"/>
          <p:cNvGrpSpPr/>
          <p:nvPr/>
        </p:nvGrpSpPr>
        <p:grpSpPr>
          <a:xfrm>
            <a:off x="8239125" y="5589588"/>
            <a:ext cx="1873250" cy="492125"/>
            <a:chOff x="5190" y="3503"/>
            <a:chExt cx="1180" cy="310"/>
          </a:xfrm>
        </p:grpSpPr>
        <p:sp>
          <p:nvSpPr>
            <p:cNvPr id="126061" name="Text Box 187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126062" name="Text Box 188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grpSp>
        <p:nvGrpSpPr>
          <p:cNvPr id="17" name="Group 189"/>
          <p:cNvGrpSpPr/>
          <p:nvPr/>
        </p:nvGrpSpPr>
        <p:grpSpPr>
          <a:xfrm>
            <a:off x="8239125" y="5057775"/>
            <a:ext cx="1873250" cy="492125"/>
            <a:chOff x="5190" y="3503"/>
            <a:chExt cx="1180" cy="310"/>
          </a:xfrm>
        </p:grpSpPr>
        <p:sp>
          <p:nvSpPr>
            <p:cNvPr id="126059" name="Text Box 190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26060" name="Text Box 191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805056" name="Text Box 192"/>
          <p:cNvSpPr txBox="1"/>
          <p:nvPr/>
        </p:nvSpPr>
        <p:spPr>
          <a:xfrm>
            <a:off x="9032875" y="4508500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</a:p>
        </p:txBody>
      </p:sp>
      <p:grpSp>
        <p:nvGrpSpPr>
          <p:cNvPr id="18" name="Group 193"/>
          <p:cNvGrpSpPr/>
          <p:nvPr/>
        </p:nvGrpSpPr>
        <p:grpSpPr>
          <a:xfrm>
            <a:off x="8239125" y="5057775"/>
            <a:ext cx="1873250" cy="492125"/>
            <a:chOff x="5190" y="3503"/>
            <a:chExt cx="1180" cy="310"/>
          </a:xfrm>
        </p:grpSpPr>
        <p:sp>
          <p:nvSpPr>
            <p:cNvPr id="126057" name="Text Box 194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26058" name="Text Box 195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</a:p>
          </p:txBody>
        </p:sp>
      </p:grpSp>
      <p:grpSp>
        <p:nvGrpSpPr>
          <p:cNvPr id="19" name="Group 196"/>
          <p:cNvGrpSpPr/>
          <p:nvPr/>
        </p:nvGrpSpPr>
        <p:grpSpPr>
          <a:xfrm>
            <a:off x="8239125" y="3976688"/>
            <a:ext cx="1873250" cy="492125"/>
            <a:chOff x="5190" y="3503"/>
            <a:chExt cx="1180" cy="310"/>
          </a:xfrm>
        </p:grpSpPr>
        <p:sp>
          <p:nvSpPr>
            <p:cNvPr id="126055" name="Text Box 197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26056" name="Text Box 198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</a:p>
          </p:txBody>
        </p:sp>
      </p:grpSp>
      <p:grpSp>
        <p:nvGrpSpPr>
          <p:cNvPr id="20" name="Group 200"/>
          <p:cNvGrpSpPr/>
          <p:nvPr/>
        </p:nvGrpSpPr>
        <p:grpSpPr>
          <a:xfrm>
            <a:off x="8239125" y="5589588"/>
            <a:ext cx="1873250" cy="492125"/>
            <a:chOff x="5190" y="3503"/>
            <a:chExt cx="1180" cy="310"/>
          </a:xfrm>
        </p:grpSpPr>
        <p:sp>
          <p:nvSpPr>
            <p:cNvPr id="126053" name="Text Box 201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26054" name="Text Box 202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g</a:t>
              </a:r>
            </a:p>
          </p:txBody>
        </p:sp>
      </p:grpSp>
      <p:sp>
        <p:nvSpPr>
          <p:cNvPr id="805067" name="Text Box 203"/>
          <p:cNvSpPr txBox="1"/>
          <p:nvPr/>
        </p:nvSpPr>
        <p:spPr>
          <a:xfrm>
            <a:off x="9032875" y="5589588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05068" name="Text Box 204"/>
          <p:cNvSpPr txBox="1"/>
          <p:nvPr/>
        </p:nvSpPr>
        <p:spPr>
          <a:xfrm>
            <a:off x="9032875" y="5057775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05069" name="Text Box 205"/>
          <p:cNvSpPr txBox="1"/>
          <p:nvPr/>
        </p:nvSpPr>
        <p:spPr>
          <a:xfrm>
            <a:off x="9032875" y="3429000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</a:p>
        </p:txBody>
      </p:sp>
      <p:grpSp>
        <p:nvGrpSpPr>
          <p:cNvPr id="21" name="Group 206"/>
          <p:cNvGrpSpPr/>
          <p:nvPr/>
        </p:nvGrpSpPr>
        <p:grpSpPr>
          <a:xfrm>
            <a:off x="8239125" y="3976688"/>
            <a:ext cx="1873250" cy="492125"/>
            <a:chOff x="5190" y="3503"/>
            <a:chExt cx="1180" cy="310"/>
          </a:xfrm>
        </p:grpSpPr>
        <p:sp>
          <p:nvSpPr>
            <p:cNvPr id="126051" name="Text Box 207"/>
            <p:cNvSpPr txBox="1"/>
            <p:nvPr/>
          </p:nvSpPr>
          <p:spPr>
            <a:xfrm>
              <a:off x="5690" y="3503"/>
              <a:ext cx="680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</a:p>
          </p:txBody>
        </p:sp>
        <p:sp>
          <p:nvSpPr>
            <p:cNvPr id="126052" name="Text Box 208"/>
            <p:cNvSpPr txBox="1"/>
            <p:nvPr/>
          </p:nvSpPr>
          <p:spPr>
            <a:xfrm>
              <a:off x="5190" y="3503"/>
              <a:ext cx="499" cy="310"/>
            </a:xfrm>
            <a:prstGeom prst="rect">
              <a:avLst/>
            </a:prstGeom>
            <a:solidFill>
              <a:schemeClr val="bg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</a:p>
          </p:txBody>
        </p:sp>
      </p:grpSp>
      <p:sp>
        <p:nvSpPr>
          <p:cNvPr id="805073" name="Text Box 209"/>
          <p:cNvSpPr txBox="1"/>
          <p:nvPr/>
        </p:nvSpPr>
        <p:spPr>
          <a:xfrm>
            <a:off x="9032875" y="4005263"/>
            <a:ext cx="1079500" cy="4921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05074" name="Rectangle 210"/>
          <p:cNvSpPr>
            <a:spLocks noChangeArrowheads="1"/>
          </p:cNvSpPr>
          <p:nvPr/>
        </p:nvSpPr>
        <p:spPr bwMode="auto">
          <a:xfrm>
            <a:off x="7088188" y="131763"/>
            <a:ext cx="311626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实例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5" grpId="0" animBg="1"/>
      <p:bldP spid="805031" grpId="0" animBg="1"/>
      <p:bldP spid="805032" grpId="0" animBg="1"/>
      <p:bldP spid="805039" grpId="0" animBg="1"/>
      <p:bldP spid="805049" grpId="0" build="allAtOnce" animBg="1"/>
      <p:bldP spid="805056" grpId="0" animBg="1"/>
      <p:bldP spid="805067" grpId="0" animBg="1"/>
      <p:bldP spid="805068" grpId="0" build="allAtOnce" animBg="1"/>
      <p:bldP spid="805069" grpId="0" build="allAtOnce" animBg="1"/>
      <p:bldP spid="805073" grpId="0" build="allAtOnce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309563" y="1052513"/>
            <a:ext cx="3492500" cy="58578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算法复杂性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1122363" y="1666875"/>
            <a:ext cx="8710613" cy="784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假设用最小堆实现</a:t>
            </a:r>
            <a:r>
              <a:rPr kumimoji="0" lang="en-US" altLang="zh-CN" b="1" i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Q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总的时间开销为</a:t>
            </a:r>
            <a:r>
              <a:rPr kumimoji="0" lang="en-US" altLang="zh-CN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O(</a:t>
            </a:r>
            <a:r>
              <a:rPr kumimoji="0" lang="en-US" altLang="zh-CN" b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VlogV+ElogV</a:t>
            </a:r>
            <a:r>
              <a:rPr kumimoji="0" lang="en-US" altLang="zh-CN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)=O(</a:t>
            </a:r>
            <a:r>
              <a:rPr kumimoji="0" lang="en-US" altLang="zh-CN" b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ElogV</a:t>
            </a:r>
            <a:r>
              <a:rPr kumimoji="0" lang="en-US" altLang="zh-CN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1268413"/>
            <a:ext cx="10039350" cy="1089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中与顶点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关联的权值最小的边，则必有一棵最小生成树包含边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6276975" y="188913"/>
            <a:ext cx="3927475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贪心选择性</a:t>
            </a:r>
          </a:p>
        </p:txBody>
      </p:sp>
      <p:grpSp>
        <p:nvGrpSpPr>
          <p:cNvPr id="128004" name="Group 65"/>
          <p:cNvGrpSpPr/>
          <p:nvPr/>
        </p:nvGrpSpPr>
        <p:grpSpPr>
          <a:xfrm>
            <a:off x="428625" y="2714625"/>
            <a:ext cx="3214688" cy="3878263"/>
            <a:chOff x="197" y="734"/>
            <a:chExt cx="2025" cy="2385"/>
          </a:xfrm>
        </p:grpSpPr>
        <p:sp>
          <p:nvSpPr>
            <p:cNvPr id="48138" name="Oval 67"/>
            <p:cNvSpPr>
              <a:spLocks noChangeArrowheads="1"/>
            </p:cNvSpPr>
            <p:nvPr/>
          </p:nvSpPr>
          <p:spPr bwMode="auto">
            <a:xfrm>
              <a:off x="2023" y="80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39" name="Line 68"/>
            <p:cNvSpPr>
              <a:spLocks noChangeShapeType="1"/>
            </p:cNvSpPr>
            <p:nvPr/>
          </p:nvSpPr>
          <p:spPr bwMode="auto">
            <a:xfrm>
              <a:off x="467" y="935"/>
              <a:ext cx="320" cy="50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1" name="Line 70"/>
            <p:cNvSpPr>
              <a:spLocks noChangeShapeType="1"/>
            </p:cNvSpPr>
            <p:nvPr/>
          </p:nvSpPr>
          <p:spPr bwMode="auto">
            <a:xfrm flipV="1">
              <a:off x="906" y="1286"/>
              <a:ext cx="520" cy="20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2" name="Line 71"/>
            <p:cNvSpPr>
              <a:spLocks noChangeShapeType="1"/>
            </p:cNvSpPr>
            <p:nvPr/>
          </p:nvSpPr>
          <p:spPr bwMode="auto">
            <a:xfrm flipV="1">
              <a:off x="1584" y="967"/>
              <a:ext cx="453" cy="218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3" name="Line 73"/>
            <p:cNvSpPr>
              <a:spLocks noChangeShapeType="1"/>
            </p:cNvSpPr>
            <p:nvPr/>
          </p:nvSpPr>
          <p:spPr bwMode="auto">
            <a:xfrm flipH="1">
              <a:off x="1574" y="1766"/>
              <a:ext cx="279" cy="5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4" name="Line 74"/>
            <p:cNvSpPr>
              <a:spLocks noChangeShapeType="1"/>
            </p:cNvSpPr>
            <p:nvPr/>
          </p:nvSpPr>
          <p:spPr bwMode="auto">
            <a:xfrm flipH="1">
              <a:off x="935" y="2468"/>
              <a:ext cx="559" cy="35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75"/>
            <p:cNvSpPr>
              <a:spLocks noChangeShapeType="1"/>
            </p:cNvSpPr>
            <p:nvPr/>
          </p:nvSpPr>
          <p:spPr bwMode="auto">
            <a:xfrm>
              <a:off x="1613" y="2468"/>
              <a:ext cx="360" cy="4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auto">
            <a:xfrm>
              <a:off x="1813" y="1515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1424" y="113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8" name="Oval 78"/>
            <p:cNvSpPr>
              <a:spLocks noChangeArrowheads="1"/>
            </p:cNvSpPr>
            <p:nvPr/>
          </p:nvSpPr>
          <p:spPr bwMode="auto">
            <a:xfrm>
              <a:off x="307" y="734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9" name="Oval 79"/>
            <p:cNvSpPr>
              <a:spLocks noChangeArrowheads="1"/>
            </p:cNvSpPr>
            <p:nvPr/>
          </p:nvSpPr>
          <p:spPr bwMode="auto">
            <a:xfrm>
              <a:off x="706" y="1387"/>
              <a:ext cx="288" cy="25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v’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197" y="1994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8022" name="Oval 81"/>
            <p:cNvSpPr/>
            <p:nvPr/>
          </p:nvSpPr>
          <p:spPr>
            <a:xfrm>
              <a:off x="776" y="2718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 cmpd="sng">
              <a:solidFill>
                <a:srgbClr val="0033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48152" name="Oval 82"/>
            <p:cNvSpPr>
              <a:spLocks noChangeArrowheads="1"/>
            </p:cNvSpPr>
            <p:nvPr/>
          </p:nvSpPr>
          <p:spPr bwMode="auto">
            <a:xfrm>
              <a:off x="1454" y="2267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53" name="Oval 83"/>
            <p:cNvSpPr>
              <a:spLocks noChangeArrowheads="1"/>
            </p:cNvSpPr>
            <p:nvPr/>
          </p:nvSpPr>
          <p:spPr bwMode="auto">
            <a:xfrm>
              <a:off x="1932" y="2868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1214" y="2714"/>
              <a:ext cx="294" cy="397"/>
            </a:xfrm>
            <a:prstGeom prst="rect">
              <a:avLst/>
            </a:prstGeom>
            <a:noFill/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00500" y="2357438"/>
            <a:ext cx="6111875" cy="4584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证明：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若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∈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结论成立；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否则，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如左图所示</a:t>
            </a: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中添加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边，产生环，环中顶点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的度为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，即存在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’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T.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删除环中边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得到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)=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)-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)+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≤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      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>
            <a:off x="714375" y="5143500"/>
            <a:ext cx="642938" cy="8572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2643188" y="3714750"/>
            <a:ext cx="357188" cy="357188"/>
          </a:xfrm>
          <a:prstGeom prst="line">
            <a:avLst/>
          </a:prstGeom>
          <a:noFill/>
          <a:ln w="381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Text Box 85"/>
          <p:cNvSpPr txBox="1">
            <a:spLocks noChangeArrowheads="1"/>
          </p:cNvSpPr>
          <p:nvPr/>
        </p:nvSpPr>
        <p:spPr bwMode="auto">
          <a:xfrm>
            <a:off x="2071688" y="5929313"/>
            <a:ext cx="633413" cy="646113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</a:p>
        </p:txBody>
      </p:sp>
      <p:sp>
        <p:nvSpPr>
          <p:cNvPr id="27" name="Line 69"/>
          <p:cNvSpPr>
            <a:spLocks noChangeShapeType="1"/>
          </p:cNvSpPr>
          <p:nvPr/>
        </p:nvSpPr>
        <p:spPr bwMode="auto">
          <a:xfrm flipH="1">
            <a:off x="677863" y="4149725"/>
            <a:ext cx="571500" cy="649288"/>
          </a:xfrm>
          <a:prstGeom prst="line">
            <a:avLst/>
          </a:prstGeom>
          <a:noFill/>
          <a:ln w="381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600825" y="188913"/>
            <a:ext cx="3603625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优化子结构</a:t>
            </a:r>
          </a:p>
        </p:txBody>
      </p:sp>
      <p:sp>
        <p:nvSpPr>
          <p:cNvPr id="129027" name="Rectangle 2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Rectangle 4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Rectangle 6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0" name="Rectangle 8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8" y="2997200"/>
            <a:ext cx="7558088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收缩图</a:t>
            </a:r>
            <a:r>
              <a:rPr kumimoji="0" lang="en-US" altLang="zh-CN" sz="3200" b="1" i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的边</a:t>
            </a:r>
            <a:r>
              <a:rPr kumimoji="0" lang="en-US" altLang="zh-CN" sz="3200" b="1" i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—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en-US" altLang="zh-CN" sz="3200" b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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用新顶点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代替边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中原来与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或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关联的边与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删除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到其自身的边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上述操作的逆操作称为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扩张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9032" name="Rectangle 7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19088" y="1052513"/>
          <a:ext cx="22320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03500" imgH="1540510" progId="SmartDraw.2">
                  <p:embed/>
                </p:oleObj>
              </mc:Choice>
              <mc:Fallback>
                <p:oleObj r:id="rId3" imgW="2603500" imgH="1540510" progId="SmartDraw.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9088" y="1052513"/>
                        <a:ext cx="2232025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9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840038" y="1052513"/>
          <a:ext cx="215900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5165" imgH="1576705" progId="SmartDraw.2">
                  <p:embed/>
                </p:oleObj>
              </mc:Choice>
              <mc:Fallback>
                <p:oleObj r:id="rId5" imgW="1955165" imgH="1576705" progId="SmartDraw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0038" y="1052513"/>
                        <a:ext cx="2159000" cy="172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1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5359400" y="1125538"/>
          <a:ext cx="171767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46555" imgH="1576705" progId="SmartDraw.2">
                  <p:embed/>
                </p:oleObj>
              </mc:Choice>
              <mc:Fallback>
                <p:oleObj r:id="rId7" imgW="1646555" imgH="1576705" progId="SmartDraw.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9400" y="1125538"/>
                        <a:ext cx="1717675" cy="158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Rectangle 13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7591425" y="1052513"/>
          <a:ext cx="23764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603500" imgH="1540510" progId="SmartDraw.2">
                  <p:embed/>
                </p:oleObj>
              </mc:Choice>
              <mc:Fallback>
                <p:oleObj r:id="rId9" imgW="2603500" imgH="1540510" progId="SmartDraw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91425" y="1052513"/>
                        <a:ext cx="2376488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836613"/>
            <a:ext cx="10039350" cy="5688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给定加权无向连通图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权值函数为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顶点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关联的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权值最小的边。设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的包含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的一棵最小生成树，则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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算法优化子结构的证明。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6440488" y="131763"/>
            <a:ext cx="376396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算法正确性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1039813" y="1844675"/>
            <a:ext cx="7904163" cy="3100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MST-Prim(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算法能够产生图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的最小生成树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因为算法按照贪心选择性进行局部优化选择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2426493" y="2708920"/>
            <a:ext cx="5434013" cy="21891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/>
              <a:t>附加例题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/>
          <p:nvPr/>
        </p:nvSpPr>
        <p:spPr>
          <a:xfrm>
            <a:off x="5954713" y="131763"/>
            <a:ext cx="424973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01613" y="1052513"/>
            <a:ext cx="10002838" cy="35394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给定一个非负整数 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N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，找出小于或等于 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N 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的最大的整数，同时这个整数需要满足其各个位数上的数字是单调递增。</a:t>
            </a:r>
          </a:p>
          <a:p>
            <a:pPr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（当且仅当每个相邻位数上的数字 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 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和 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y 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满足 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 &lt;= y 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时，我们称这个整数是单调递增的。）</a:t>
            </a:r>
          </a:p>
          <a:p>
            <a:pPr>
              <a:buFontTx/>
              <a:buChar char="•"/>
              <a:defRPr/>
            </a:pP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例：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	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668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80CBF-DC3F-D042-90ED-52905173B187}"/>
              </a:ext>
            </a:extLst>
          </p:cNvPr>
          <p:cNvSpPr/>
          <p:nvPr/>
        </p:nvSpPr>
        <p:spPr>
          <a:xfrm>
            <a:off x="6692746" y="6165652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来源：力扣（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LeetCode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94DD04-AA5D-AA40-A2D0-AD078F365416}"/>
              </a:ext>
            </a:extLst>
          </p:cNvPr>
          <p:cNvSpPr/>
          <p:nvPr/>
        </p:nvSpPr>
        <p:spPr>
          <a:xfrm>
            <a:off x="1327076" y="4005064"/>
            <a:ext cx="3361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输入</a:t>
            </a:r>
            <a:r>
              <a:rPr lang="en-US" altLang="zh-CN" sz="2400" b="1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N = 10</a:t>
            </a:r>
            <a:r>
              <a:rPr lang="zh-CN" altLang="en-US" sz="2400" dirty="0"/>
              <a:t>， </a:t>
            </a:r>
            <a:r>
              <a:rPr lang="en-US" sz="2400" dirty="0"/>
              <a:t>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9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42179-5A87-4546-A86C-228B6F770D20}"/>
              </a:ext>
            </a:extLst>
          </p:cNvPr>
          <p:cNvSpPr/>
          <p:nvPr/>
        </p:nvSpPr>
        <p:spPr>
          <a:xfrm>
            <a:off x="1331212" y="4591943"/>
            <a:ext cx="40495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输入</a:t>
            </a:r>
            <a:r>
              <a:rPr lang="en-US" altLang="zh-CN" sz="2400" b="1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N = </a:t>
            </a:r>
            <a:r>
              <a:rPr lang="en-US" altLang="zh-CN" sz="2400" dirty="0"/>
              <a:t>2454</a:t>
            </a:r>
            <a:r>
              <a:rPr lang="zh-CN" altLang="en-US" sz="2400" dirty="0"/>
              <a:t>，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2449</a:t>
            </a:r>
            <a:endParaRPr lang="en-C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4AB9A-87F1-F34E-ADE3-0AF334A3FD65}"/>
              </a:ext>
            </a:extLst>
          </p:cNvPr>
          <p:cNvSpPr/>
          <p:nvPr/>
        </p:nvSpPr>
        <p:spPr>
          <a:xfrm>
            <a:off x="1338077" y="5233777"/>
            <a:ext cx="4735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输入</a:t>
            </a:r>
            <a:r>
              <a:rPr lang="en-US" altLang="zh-CN" sz="2400" b="1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N = </a:t>
            </a:r>
            <a:r>
              <a:rPr lang="en-US" altLang="zh-CN" sz="2400" dirty="0"/>
              <a:t>233332</a:t>
            </a:r>
            <a:r>
              <a:rPr lang="zh-CN" altLang="en-US" sz="2400" dirty="0"/>
              <a:t>，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229999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4231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/>
          <p:nvPr/>
        </p:nvSpPr>
        <p:spPr>
          <a:xfrm>
            <a:off x="5954713" y="131763"/>
            <a:ext cx="424973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算法设计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01613" y="1052513"/>
            <a:ext cx="9334375" cy="30469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/>
              <a:t>记 </a:t>
            </a:r>
            <a:r>
              <a:rPr lang="en-US" sz="2400" dirty="0" err="1"/>
              <a:t>str</a:t>
            </a:r>
            <a:r>
              <a:rPr lang="en-US" altLang="zh-CN" sz="2400" dirty="0" err="1"/>
              <a:t>N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zh-CN" altLang="en-US" sz="2400" dirty="0"/>
              <a:t>表示数字 </a:t>
            </a:r>
            <a:r>
              <a:rPr lang="en-US" altLang="zh-CN" sz="2400" dirty="0"/>
              <a:t>N</a:t>
            </a:r>
            <a:r>
              <a:rPr lang="en-US" sz="2400" dirty="0"/>
              <a:t> </a:t>
            </a:r>
            <a:r>
              <a:rPr lang="zh-CN" altLang="en-US" sz="2400" dirty="0"/>
              <a:t>从低位到高位的第 </a:t>
            </a:r>
            <a:r>
              <a:rPr lang="en-US" sz="2400" dirty="0" err="1"/>
              <a:t>i</a:t>
            </a:r>
            <a:r>
              <a:rPr lang="zh-CN" altLang="en-US" sz="2400" dirty="0"/>
              <a:t>位的数（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zh-CN" altLang="en-US" sz="2400" dirty="0"/>
              <a:t>从 </a:t>
            </a:r>
            <a:r>
              <a:rPr lang="en-US" altLang="zh-CN" sz="2400" dirty="0"/>
              <a:t>0</a:t>
            </a:r>
            <a:r>
              <a:rPr lang="zh-CN" altLang="en-US" sz="2400" dirty="0"/>
              <a:t> 开始）。</a:t>
            </a:r>
            <a:endParaRPr lang="en-US" altLang="zh-CN" sz="2400" dirty="0"/>
          </a:p>
          <a:p>
            <a:pPr>
              <a:defRPr/>
            </a:pP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如果整个数字 </a:t>
            </a:r>
            <a:r>
              <a:rPr lang="en-US" altLang="zh-CN" sz="2400" dirty="0"/>
              <a:t>N</a:t>
            </a:r>
            <a:r>
              <a:rPr lang="en-US" sz="2400" dirty="0"/>
              <a:t> </a:t>
            </a:r>
            <a:r>
              <a:rPr lang="zh-CN" altLang="en-US" sz="2400" dirty="0"/>
              <a:t>本身已经是按位单调递增的，那么最大的数字即为 </a:t>
            </a:r>
            <a:r>
              <a:rPr lang="en-US" altLang="zh-CN" sz="2400" dirty="0"/>
              <a:t>N</a:t>
            </a:r>
            <a:r>
              <a:rPr lang="en-US" sz="2400" dirty="0"/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既然要尽可能的大，那么这个数从高位开始要尽可能地保持不变。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那么我们找到从低位到高位第一个满足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[i-1]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 的位置，然后把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- 1</a:t>
            </a:r>
            <a:r>
              <a:rPr lang="zh-CN" altLang="en-US" sz="2400" dirty="0"/>
              <a:t>，再把后面的位置都变成 </a:t>
            </a:r>
            <a:r>
              <a:rPr lang="en-US" altLang="zh-CN" sz="2400" dirty="0"/>
              <a:t>9 </a:t>
            </a:r>
            <a:r>
              <a:rPr lang="zh-CN" altLang="en-US" sz="2400" dirty="0"/>
              <a:t>即可。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	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668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DE9CF-B63A-C14D-A184-5843B7CA6F9C}"/>
              </a:ext>
            </a:extLst>
          </p:cNvPr>
          <p:cNvSpPr txBox="1"/>
          <p:nvPr/>
        </p:nvSpPr>
        <p:spPr>
          <a:xfrm>
            <a:off x="2047156" y="4509120"/>
            <a:ext cx="619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2400" dirty="0">
                <a:solidFill>
                  <a:srgbClr val="C00000"/>
                </a:solidFill>
              </a:rPr>
              <a:t>潜在的问题</a:t>
            </a:r>
            <a:r>
              <a:rPr lang="zh-CN" altLang="en-US" sz="2400" dirty="0">
                <a:solidFill>
                  <a:srgbClr val="C00000"/>
                </a:solidFill>
              </a:rPr>
              <a:t>：当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>
                <a:solidFill>
                  <a:srgbClr val="C00000"/>
                </a:solidFill>
              </a:rPr>
              <a:t>自身减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后，可能使得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[i+1]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>
                <a:solidFill>
                  <a:srgbClr val="C00000"/>
                </a:solidFill>
              </a:rPr>
              <a:t>不再满足递增的关系：</a:t>
            </a:r>
            <a:r>
              <a:rPr lang="en-US" altLang="zh-CN" sz="2400" dirty="0">
                <a:solidFill>
                  <a:srgbClr val="C00000"/>
                </a:solidFill>
              </a:rPr>
              <a:t>2332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2329?</a:t>
            </a:r>
            <a:endParaRPr lang="en-CN" sz="24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DD3B0-CDF4-014B-A5FE-D81D1BAB1E39}"/>
              </a:ext>
            </a:extLst>
          </p:cNvPr>
          <p:cNvSpPr/>
          <p:nvPr/>
        </p:nvSpPr>
        <p:spPr>
          <a:xfrm>
            <a:off x="6692746" y="6165652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来源：力扣（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LeetCode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629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1255713" y="1989138"/>
            <a:ext cx="8353425" cy="3529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证明算法所求解的问题具有优化子结构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证明算法所求解的问题具有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证明算法确实按照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选择性进行局部优化选择</a:t>
            </a:r>
          </a:p>
        </p:txBody>
      </p:sp>
      <p:sp>
        <p:nvSpPr>
          <p:cNvPr id="81923" name="Rectangle 4"/>
          <p:cNvSpPr/>
          <p:nvPr/>
        </p:nvSpPr>
        <p:spPr>
          <a:xfrm>
            <a:off x="4206875" y="188913"/>
            <a:ext cx="599916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Monotype Corsiva" panose="03010101010201010101" pitchFamily="66" charset="0"/>
                <a:ea typeface="华文行楷" panose="02010800040101010101" pitchFamily="2" charset="-122"/>
              </a:rPr>
              <a:t>贪心</a:t>
            </a: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算法正确性证明方法</a:t>
            </a:r>
          </a:p>
        </p:txBody>
      </p:sp>
      <p:pic>
        <p:nvPicPr>
          <p:cNvPr id="81924" name="Picture 5" descr="BD21313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738" y="911225"/>
            <a:ext cx="6799262" cy="141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/>
          <p:nvPr/>
        </p:nvSpPr>
        <p:spPr>
          <a:xfrm>
            <a:off x="5954713" y="131763"/>
            <a:ext cx="424973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算法设计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01613" y="1052513"/>
            <a:ext cx="9406383" cy="267765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/>
              <a:t>记 </a:t>
            </a:r>
            <a:r>
              <a:rPr lang="en-US" sz="2400" dirty="0" err="1"/>
              <a:t>str</a:t>
            </a:r>
            <a:r>
              <a:rPr lang="en-US" altLang="zh-CN" sz="2400" dirty="0" err="1"/>
              <a:t>N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zh-CN" altLang="en-US" sz="2400" dirty="0"/>
              <a:t>表示数字 </a:t>
            </a:r>
            <a:r>
              <a:rPr lang="en-US" altLang="zh-CN" sz="2400" dirty="0"/>
              <a:t>N</a:t>
            </a:r>
            <a:r>
              <a:rPr lang="en-US" sz="2400" dirty="0"/>
              <a:t> </a:t>
            </a:r>
            <a:r>
              <a:rPr lang="zh-CN" altLang="en-US" sz="2400" dirty="0"/>
              <a:t>从低位到高位的第 </a:t>
            </a:r>
            <a:r>
              <a:rPr lang="en-US" sz="2400" dirty="0" err="1"/>
              <a:t>i</a:t>
            </a:r>
            <a:r>
              <a:rPr lang="zh-CN" altLang="en-US" sz="2400" dirty="0"/>
              <a:t>位的数（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zh-CN" altLang="en-US" sz="2400" dirty="0"/>
              <a:t>从 </a:t>
            </a:r>
            <a:r>
              <a:rPr lang="en-US" altLang="zh-CN" sz="2400" dirty="0"/>
              <a:t>0</a:t>
            </a:r>
            <a:r>
              <a:rPr lang="zh-CN" altLang="en-US" sz="2400" dirty="0"/>
              <a:t> 开始）。</a:t>
            </a:r>
            <a:endParaRPr lang="en-US" altLang="zh-CN" sz="2400" dirty="0"/>
          </a:p>
          <a:p>
            <a:pPr>
              <a:defRPr/>
            </a:pP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400" dirty="0"/>
              <a:t>我们找到从低位到高位第一个满足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[i-1]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 的位置，然后把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</a:t>
            </a:r>
            <a:r>
              <a:rPr lang="zh-CN" altLang="en-US" sz="2400" dirty="0"/>
              <a:t>减</a:t>
            </a:r>
            <a:r>
              <a:rPr lang="en-US" altLang="zh-CN" sz="2400" dirty="0"/>
              <a:t> 1</a:t>
            </a:r>
            <a:r>
              <a:rPr lang="zh-CN" altLang="en-US" sz="2400" dirty="0"/>
              <a:t>，再把后面的位置都变成 </a:t>
            </a:r>
            <a:r>
              <a:rPr lang="en-US" altLang="zh-CN" sz="2400" dirty="0"/>
              <a:t>9 </a:t>
            </a:r>
            <a:r>
              <a:rPr lang="zh-CN" altLang="en-US" sz="2400" dirty="0"/>
              <a:t>即可。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 err="1"/>
              <a:t>继续</a:t>
            </a:r>
            <a:r>
              <a:rPr lang="en-US" altLang="zh-CN" sz="2400" dirty="0" err="1"/>
              <a:t>check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[i+1],</a:t>
            </a:r>
            <a:r>
              <a:rPr lang="zh-CN" altLang="en-US" sz="2400" dirty="0"/>
              <a:t>如果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[i+1],</a:t>
            </a:r>
            <a:r>
              <a:rPr lang="zh-CN" altLang="en-US" sz="2400" dirty="0"/>
              <a:t> 把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[i+1]</a:t>
            </a:r>
            <a:r>
              <a:rPr lang="zh-CN" altLang="en-US" sz="2400" dirty="0"/>
              <a:t>减</a:t>
            </a:r>
            <a:r>
              <a:rPr lang="en-US" altLang="zh-CN" sz="2400" dirty="0"/>
              <a:t>1</a:t>
            </a:r>
            <a:r>
              <a:rPr lang="zh-CN" altLang="en-US" sz="2400" dirty="0"/>
              <a:t>，把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变为</a:t>
            </a:r>
            <a:r>
              <a:rPr lang="en-US" altLang="zh-CN" sz="2400" dirty="0"/>
              <a:t>9,……,</a:t>
            </a:r>
            <a:r>
              <a:rPr lang="zh-CN" altLang="en-US" sz="2400" dirty="0"/>
              <a:t>从低位往高位遍历依次执行此</a:t>
            </a:r>
            <a:r>
              <a:rPr lang="zh-CN" altLang="en-US" sz="2400" dirty="0">
                <a:solidFill>
                  <a:srgbClr val="C00000"/>
                </a:solidFill>
              </a:rPr>
              <a:t>贪心操作</a:t>
            </a:r>
            <a:r>
              <a:rPr lang="zh-CN" altLang="en-US" sz="2400" dirty="0"/>
              <a:t>，直到找到</a:t>
            </a:r>
            <a:r>
              <a:rPr lang="en-US" altLang="zh-CN" sz="2400" dirty="0"/>
              <a:t>N</a:t>
            </a:r>
            <a:r>
              <a:rPr lang="zh-CN" altLang="en-US" sz="2400" dirty="0"/>
              <a:t>的最高位</a:t>
            </a:r>
            <a:r>
              <a:rPr lang="en-US" altLang="zh-CN" sz="2400" dirty="0"/>
              <a:t>j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[j-1]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[j]</a:t>
            </a:r>
            <a:r>
              <a:rPr lang="zh-CN" altLang="en-US" sz="2400" dirty="0"/>
              <a:t>依然满足递增关系</a:t>
            </a:r>
            <a:r>
              <a:rPr lang="en-US" altLang="zh-CN" sz="2400" dirty="0"/>
              <a:t>,</a:t>
            </a:r>
            <a:r>
              <a:rPr lang="zh-CN" altLang="en-US" sz="2400" dirty="0"/>
              <a:t>此时停止遍历。</a:t>
            </a:r>
          </a:p>
        </p:txBody>
      </p:sp>
      <p:sp>
        <p:nvSpPr>
          <p:cNvPr id="113668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E68F9-B774-CE40-B0D4-788AF76C668D}"/>
              </a:ext>
            </a:extLst>
          </p:cNvPr>
          <p:cNvSpPr txBox="1"/>
          <p:nvPr/>
        </p:nvSpPr>
        <p:spPr>
          <a:xfrm>
            <a:off x="246956" y="4391912"/>
            <a:ext cx="5589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C00000"/>
                </a:solidFill>
              </a:rPr>
              <a:t>针对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zh-CN" altLang="en-US" sz="2400" dirty="0">
                <a:solidFill>
                  <a:srgbClr val="C00000"/>
                </a:solidFill>
              </a:rPr>
              <a:t>位的</a:t>
            </a:r>
            <a:r>
              <a:rPr lang="zh-CN" altLang="en-CN" sz="2400" dirty="0">
                <a:solidFill>
                  <a:srgbClr val="C00000"/>
                </a:solidFill>
              </a:rPr>
              <a:t>贪心</a:t>
            </a:r>
            <a:r>
              <a:rPr lang="zh-CN" altLang="en-US" sz="2400" dirty="0">
                <a:solidFill>
                  <a:srgbClr val="C00000"/>
                </a:solidFill>
              </a:rPr>
              <a:t>操作：如果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[i+1]&lt;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],</a:t>
            </a:r>
            <a:r>
              <a:rPr lang="zh-CN" altLang="en-US" sz="2400" dirty="0">
                <a:solidFill>
                  <a:srgbClr val="C00000"/>
                </a:solidFill>
              </a:rPr>
              <a:t> 那么将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[i+1]</a:t>
            </a:r>
            <a:r>
              <a:rPr lang="zh-CN" altLang="en-US" sz="2400" dirty="0">
                <a:solidFill>
                  <a:srgbClr val="C00000"/>
                </a:solidFill>
              </a:rPr>
              <a:t>自身减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，并将</a:t>
            </a:r>
            <a:r>
              <a:rPr lang="en-US" altLang="zh-CN" sz="2400" dirty="0" err="1">
                <a:solidFill>
                  <a:srgbClr val="C00000"/>
                </a:solidFill>
              </a:rPr>
              <a:t>strN</a:t>
            </a:r>
            <a:r>
              <a:rPr lang="en-US" altLang="zh-CN" sz="2400" dirty="0">
                <a:solidFill>
                  <a:srgbClr val="C00000"/>
                </a:solidFill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r>
              <a:rPr lang="zh-CN" altLang="en-US" sz="2400" dirty="0">
                <a:solidFill>
                  <a:srgbClr val="C00000"/>
                </a:solidFill>
              </a:rPr>
              <a:t>变为</a:t>
            </a:r>
            <a:r>
              <a:rPr lang="en-US" altLang="zh-CN" sz="2400" dirty="0">
                <a:solidFill>
                  <a:srgbClr val="C00000"/>
                </a:solidFill>
              </a:rPr>
              <a:t>9.</a:t>
            </a:r>
            <a:endParaRPr lang="en-CN" sz="2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D401C-3A5B-174E-A12A-9F08D5C5DDC5}"/>
              </a:ext>
            </a:extLst>
          </p:cNvPr>
          <p:cNvSpPr/>
          <p:nvPr/>
        </p:nvSpPr>
        <p:spPr>
          <a:xfrm>
            <a:off x="6852435" y="6413549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来源：力扣（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LeetCode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2873-014E-ED47-9A94-B1B6AC6DC4AC}"/>
              </a:ext>
            </a:extLst>
          </p:cNvPr>
          <p:cNvSpPr txBox="1"/>
          <p:nvPr/>
        </p:nvSpPr>
        <p:spPr>
          <a:xfrm>
            <a:off x="7087713" y="4406182"/>
            <a:ext cx="17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C00000"/>
                </a:solidFill>
              </a:rPr>
              <a:t>223333244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3E542-922B-F042-A1A3-BDC4D2D275FF}"/>
              </a:ext>
            </a:extLst>
          </p:cNvPr>
          <p:cNvSpPr txBox="1"/>
          <p:nvPr/>
        </p:nvSpPr>
        <p:spPr>
          <a:xfrm>
            <a:off x="7087716" y="4788965"/>
            <a:ext cx="17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C00000"/>
                </a:solidFill>
              </a:rPr>
              <a:t>223332999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F954D-75C6-9B4D-B23B-9D7D0F003C87}"/>
              </a:ext>
            </a:extLst>
          </p:cNvPr>
          <p:cNvSpPr txBox="1"/>
          <p:nvPr/>
        </p:nvSpPr>
        <p:spPr>
          <a:xfrm>
            <a:off x="7087715" y="5204659"/>
            <a:ext cx="17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C00000"/>
                </a:solidFill>
              </a:rPr>
              <a:t>223329999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63EE7-FCC2-E944-A82F-56478FD9650B}"/>
              </a:ext>
            </a:extLst>
          </p:cNvPr>
          <p:cNvSpPr txBox="1"/>
          <p:nvPr/>
        </p:nvSpPr>
        <p:spPr>
          <a:xfrm>
            <a:off x="7087714" y="5594689"/>
            <a:ext cx="17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C00000"/>
                </a:solidFill>
              </a:rPr>
              <a:t>223299999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692D4-6FDC-934D-9E79-66B4D9E29A8F}"/>
              </a:ext>
            </a:extLst>
          </p:cNvPr>
          <p:cNvSpPr txBox="1"/>
          <p:nvPr/>
        </p:nvSpPr>
        <p:spPr>
          <a:xfrm>
            <a:off x="7087713" y="5991671"/>
            <a:ext cx="17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rgbClr val="C00000"/>
                </a:solidFill>
              </a:rPr>
              <a:t>222999999</a:t>
            </a:r>
          </a:p>
        </p:txBody>
      </p:sp>
    </p:spTree>
    <p:extLst>
      <p:ext uri="{BB962C8B-B14F-4D97-AF65-F5344CB8AC3E}">
        <p14:creationId xmlns:p14="http://schemas.microsoft.com/office/powerpoint/2010/main" val="21664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/>
          <p:nvPr/>
        </p:nvSpPr>
        <p:spPr>
          <a:xfrm>
            <a:off x="5954714" y="188640"/>
            <a:ext cx="424973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算法设计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01613" y="1052513"/>
            <a:ext cx="10002838" cy="60631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/>
              <a:t>记 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en-US" altLang="zh-CN" sz="2400" i="1" dirty="0"/>
              <a:t> </a:t>
            </a:r>
            <a:r>
              <a:rPr lang="zh-CN" altLang="en-US" sz="2400" dirty="0"/>
              <a:t>表示数字 </a:t>
            </a:r>
            <a:r>
              <a:rPr lang="en-US" altLang="zh-CN" sz="2400" dirty="0"/>
              <a:t>N </a:t>
            </a:r>
            <a:r>
              <a:rPr lang="zh-CN" altLang="en-US" sz="2400" dirty="0"/>
              <a:t>从低位到高位的第 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位的数（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zh-CN" altLang="en-US" sz="2400" dirty="0"/>
              <a:t>从 </a:t>
            </a:r>
            <a:r>
              <a:rPr lang="en-US" altLang="zh-CN" sz="2400" dirty="0"/>
              <a:t>0</a:t>
            </a:r>
            <a:r>
              <a:rPr lang="zh-CN" altLang="en-US" sz="2400" dirty="0"/>
              <a:t> 开始）。</a:t>
            </a:r>
            <a:endParaRPr lang="en-US" altLang="zh-CN" sz="2400" dirty="0"/>
          </a:p>
          <a:p>
            <a:pPr>
              <a:defRPr/>
            </a:pP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优化子结构：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zh-CN" altLang="en-US" sz="2400" dirty="0"/>
              <a:t>记数字</a:t>
            </a:r>
            <a:r>
              <a:rPr lang="en-US" altLang="zh-CN" sz="2400" dirty="0"/>
              <a:t>N</a:t>
            </a:r>
            <a:r>
              <a:rPr lang="zh-CN" altLang="en-US" sz="2400" dirty="0"/>
              <a:t>的最优解</a:t>
            </a:r>
            <a:r>
              <a:rPr lang="en-US" altLang="zh-CN" sz="2400" dirty="0"/>
              <a:t>M</a:t>
            </a:r>
            <a:r>
              <a:rPr lang="zh-CN" altLang="en-US" sz="2400" dirty="0"/>
              <a:t>，减一的最高位为</a:t>
            </a:r>
            <a:r>
              <a:rPr lang="en-US" altLang="zh-CN" sz="2400" dirty="0"/>
              <a:t>k(k&gt;=0), </a:t>
            </a:r>
            <a:r>
              <a:rPr lang="zh-CN" altLang="en-US" sz="2400" dirty="0"/>
              <a:t>那么最优解包括两部分，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[0,k], 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[k+1, j]</a:t>
            </a:r>
            <a:r>
              <a:rPr lang="zh-CN" altLang="en-US" sz="2400" dirty="0"/>
              <a:t>，这里</a:t>
            </a:r>
            <a:r>
              <a:rPr lang="en-US" altLang="zh-CN" sz="2400" dirty="0"/>
              <a:t>j</a:t>
            </a:r>
            <a:r>
              <a:rPr lang="zh-CN" altLang="en-US" sz="2400" dirty="0"/>
              <a:t>为数字</a:t>
            </a:r>
            <a:r>
              <a:rPr lang="en-US" altLang="zh-CN" sz="2400" dirty="0"/>
              <a:t>N</a:t>
            </a:r>
            <a:r>
              <a:rPr lang="zh-CN" altLang="en-US" sz="2400" dirty="0"/>
              <a:t>的最高位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[0,k]</a:t>
            </a:r>
            <a:r>
              <a:rPr lang="zh-CN" altLang="en-US" sz="2400" dirty="0"/>
              <a:t>表示</a:t>
            </a:r>
            <a:r>
              <a:rPr lang="en-US" altLang="zh-CN" sz="2400" dirty="0"/>
              <a:t>M</a:t>
            </a:r>
            <a:r>
              <a:rPr lang="zh-CN" altLang="en-US" sz="2400" dirty="0"/>
              <a:t>中从</a:t>
            </a:r>
            <a:r>
              <a:rPr lang="en-US" altLang="zh-CN" sz="2400" dirty="0"/>
              <a:t>0</a:t>
            </a:r>
            <a:r>
              <a:rPr lang="zh-CN" altLang="en-US" sz="2400" dirty="0"/>
              <a:t>位到第</a:t>
            </a:r>
            <a:r>
              <a:rPr lang="en-US" altLang="zh-CN" sz="2400" dirty="0"/>
              <a:t>k</a:t>
            </a:r>
            <a:r>
              <a:rPr lang="zh-CN" altLang="en-US" sz="2400" dirty="0"/>
              <a:t>位的数字串。 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[k+1, j]= 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[k+1, j]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显然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[k+1, j]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[k+1, j]</a:t>
            </a:r>
            <a:r>
              <a:rPr lang="zh-CN" altLang="en-US" sz="2400" dirty="0"/>
              <a:t>的最优解；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[0,k]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[k]=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[k]-1, 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[0,k-1]</a:t>
            </a:r>
            <a:r>
              <a:rPr lang="zh-CN" altLang="en-US" sz="2400" dirty="0"/>
              <a:t>中各位均为</a:t>
            </a:r>
            <a:r>
              <a:rPr lang="en-US" altLang="zh-CN" sz="2400" dirty="0"/>
              <a:t>9</a:t>
            </a:r>
            <a:r>
              <a:rPr lang="zh-CN" altLang="en-US" sz="2400" dirty="0"/>
              <a:t>，显然</a:t>
            </a:r>
            <a:r>
              <a:rPr lang="en-US" altLang="zh-CN" sz="2400" dirty="0" err="1"/>
              <a:t>strM</a:t>
            </a:r>
            <a:r>
              <a:rPr lang="en-US" altLang="zh-CN" sz="2400" dirty="0"/>
              <a:t>[0,k]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[0,k]</a:t>
            </a:r>
            <a:r>
              <a:rPr lang="zh-CN" altLang="en-US" sz="2400" dirty="0"/>
              <a:t>的最优解。故，得证。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贪心选择性：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>
              <a:defRPr/>
            </a:pPr>
            <a:r>
              <a:rPr lang="zh-CN" altLang="en-US" sz="2400" dirty="0"/>
              <a:t>局部最优：如果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[i-1]&lt;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</a:t>
            </a:r>
            <a:r>
              <a:rPr lang="zh-CN" altLang="en-US" sz="2400" dirty="0"/>
              <a:t> 那么将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自身减</a:t>
            </a:r>
            <a:r>
              <a:rPr lang="en-US" altLang="zh-CN" sz="2400" dirty="0"/>
              <a:t>1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strN</a:t>
            </a:r>
            <a:r>
              <a:rPr lang="en-US" altLang="zh-CN" sz="2400" dirty="0"/>
              <a:t>[i-1]</a:t>
            </a:r>
            <a:r>
              <a:rPr lang="zh-CN" altLang="en-US" sz="2400" dirty="0"/>
              <a:t>变为</a:t>
            </a:r>
            <a:r>
              <a:rPr lang="en-US" altLang="zh-CN" sz="2400" dirty="0"/>
              <a:t>9</a:t>
            </a:r>
            <a:r>
              <a:rPr lang="zh-CN" altLang="en-US" sz="2400" dirty="0"/>
              <a:t>，可以保证第</a:t>
            </a:r>
            <a:r>
              <a:rPr lang="en-US" altLang="zh-CN" sz="2400" dirty="0"/>
              <a:t>i-1</a:t>
            </a:r>
            <a:r>
              <a:rPr lang="zh-CN" altLang="en-US" sz="2400" dirty="0"/>
              <a:t>位和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位这两位变成最大单调递增整数；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全局最优：按照从低位往高位依次执行贪心操作，可以保证局部最优便是全局最优（可以用反证法）。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endParaRPr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</p:txBody>
      </p:sp>
      <p:sp>
        <p:nvSpPr>
          <p:cNvPr id="113668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D7F94-501D-7F46-B5FF-3E73C32E2045}"/>
              </a:ext>
            </a:extLst>
          </p:cNvPr>
          <p:cNvSpPr/>
          <p:nvPr/>
        </p:nvSpPr>
        <p:spPr>
          <a:xfrm>
            <a:off x="6692746" y="6207695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来源：力扣（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LeetCode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5580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47756" y="4365104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时间复杂度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O(</a:t>
            </a:r>
            <a:r>
              <a:rPr lang="en-US" altLang="zh-CN" dirty="0" err="1">
                <a:solidFill>
                  <a:srgbClr val="C00000"/>
                </a:solidFill>
              </a:rPr>
              <a:t>logN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logN</a:t>
            </a:r>
            <a:r>
              <a:rPr lang="zh-CN" altLang="en-US" dirty="0">
                <a:solidFill>
                  <a:srgbClr val="C00000"/>
                </a:solidFill>
              </a:rPr>
              <a:t>为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的位数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92746" y="6165652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来源：力扣（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LeetCode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1081194" y="836712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monotoneIncreasingDigits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 &amp;&amp;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&lt;=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-=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-=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 ++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'9'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stoi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6996" y="207417"/>
            <a:ext cx="70362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67F99"/>
                </a:solidFill>
                <a:latin typeface="Consolas" panose="020B0609020204030204" pitchFamily="49" charset="0"/>
              </a:rPr>
              <a:t>Solution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monotoneIncreasingDigits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to_string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to find the 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postition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&amp;&amp;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 &lt;=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b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 &gt;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j =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while(j &gt; 0 &amp;&amp; 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[j] == </a:t>
            </a:r>
            <a:r>
              <a:rPr lang="en-US" altLang="zh-C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[j-1])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            j--;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[j] -=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j;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altLang="zh-CN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++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</a:rPr>
              <a:t>'9'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stoi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675" y="2060575"/>
            <a:ext cx="5434013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5.1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贪心法的基本原理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5.2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任务安排问题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5.3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哈夫曼编码问题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最小生成树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6719570" y="132080"/>
            <a:ext cx="3484880" cy="63309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运动安排问题</a:t>
            </a:r>
          </a:p>
        </p:txBody>
      </p:sp>
      <p:pic>
        <p:nvPicPr>
          <p:cNvPr id="83971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83973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标题 3"/>
          <p:cNvSpPr txBox="1"/>
          <p:nvPr/>
        </p:nvSpPr>
        <p:spPr>
          <a:xfrm>
            <a:off x="225967" y="110141"/>
            <a:ext cx="6375977" cy="143028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第一个例子：活动选择</a:t>
            </a:r>
          </a:p>
        </p:txBody>
      </p:sp>
      <p:sp>
        <p:nvSpPr>
          <p:cNvPr id="7" name="内容占位符 4"/>
          <p:cNvSpPr txBox="1"/>
          <p:nvPr/>
        </p:nvSpPr>
        <p:spPr>
          <a:xfrm>
            <a:off x="462980" y="4026488"/>
            <a:ext cx="9158287" cy="2994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200" b="0" i="0" u="none" kern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如何安排能进行尽可能多的活动？</a:t>
            </a:r>
            <a:endParaRPr lang="en-US" altLang="zh-CN" sz="20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  <a:p>
            <a:pPr marL="356870" indent="-344805" algn="l">
              <a:spcBef>
                <a:spcPts val="55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S1. </a:t>
            </a:r>
            <a:r>
              <a:rPr lang="zh-CN" altLang="en-US" sz="2000" b="1" spc="-5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最短活动优先原则</a:t>
            </a:r>
            <a:endParaRPr lang="zh-CN" altLang="en-US" sz="2000" b="1" spc="7" baseline="2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26770" algn="l">
              <a:spcBef>
                <a:spcPts val="450"/>
              </a:spcBef>
            </a:pPr>
            <a:r>
              <a:rPr lang="zh-CN" altLang="en-US" sz="2000" b="1" spc="-5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游泳，卡丁车</a:t>
            </a:r>
            <a:endParaRPr lang="en-US" altLang="zh-CN" sz="2000" b="1" spc="-5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  <a:p>
            <a:pPr marL="356870" indent="-344805" algn="l">
              <a:spcBef>
                <a:spcPts val="515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S2.</a:t>
            </a:r>
            <a:r>
              <a:rPr lang="en-US" altLang="zh-CN" sz="2000" b="1" spc="1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</a:t>
            </a:r>
            <a:r>
              <a:rPr lang="zh-CN" altLang="en-US" sz="2000" b="1" spc="-15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最早开始活动优先原则</a:t>
            </a:r>
            <a:endParaRPr lang="zh-CN" altLang="en-US" sz="2000" b="1" spc="7" baseline="2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26770" algn="l">
              <a:spcBef>
                <a:spcPts val="485"/>
              </a:spcBef>
            </a:pPr>
            <a:r>
              <a:rPr lang="zh-CN" altLang="en-US" sz="2000" b="1" spc="-5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骑马，卡丁车</a:t>
            </a:r>
            <a:endParaRPr lang="en-US" altLang="zh-CN" sz="20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  <a:p>
            <a:pPr marL="356870" indent="-344805" algn="l">
              <a:spcBef>
                <a:spcPts val="500"/>
              </a:spcBef>
              <a:buClr>
                <a:srgbClr val="3B435B"/>
              </a:buClr>
              <a:buSzPct val="50000"/>
              <a:buFont typeface="Wingdings" panose="05000000000000000000"/>
              <a:buChar char=""/>
              <a:tabLst>
                <a:tab pos="356870" algn="l"/>
                <a:tab pos="357505" algn="l"/>
              </a:tabLst>
            </a:pPr>
            <a:r>
              <a:rPr lang="en-US" altLang="zh-CN" sz="2000" b="1" spc="-5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S3.</a:t>
            </a:r>
            <a:r>
              <a:rPr lang="en-US" altLang="zh-CN" sz="2000" b="1" spc="1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最早结束活动优先原则</a:t>
            </a:r>
            <a:endParaRPr lang="zh-CN" altLang="en-US" sz="2000" b="1" spc="7" baseline="20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826770" algn="l">
              <a:spcBef>
                <a:spcPts val="495"/>
              </a:spcBef>
            </a:pPr>
            <a:r>
              <a:rPr lang="zh-CN" altLang="en-US" sz="2000" b="1" spc="-1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游泳，攀岩，冲浪</a:t>
            </a:r>
            <a:endParaRPr lang="en-US" altLang="zh-CN" sz="2000" dirty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/>
            </a:endParaRPr>
          </a:p>
          <a:p>
            <a:pPr algn="l"/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097974" y="3548726"/>
            <a:ext cx="632297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097974" y="1792243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67816" y="2362932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469959" y="2362932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17423" y="3254634"/>
            <a:ext cx="2052536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33812" y="3254634"/>
            <a:ext cx="790430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74744" y="2813646"/>
            <a:ext cx="790430" cy="0"/>
          </a:xfrm>
          <a:prstGeom prst="line">
            <a:avLst/>
          </a:prstGeom>
          <a:ln w="28575">
            <a:solidFill>
              <a:srgbClr val="03017B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97974" y="1792243"/>
            <a:ext cx="0" cy="1746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150510" y="1792243"/>
            <a:ext cx="0" cy="174675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667816" y="2362932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720352" y="2362932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469959" y="2362932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522495" y="2362932"/>
            <a:ext cx="0" cy="11760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333812" y="3254634"/>
            <a:ext cx="0" cy="2843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24242" y="3254634"/>
            <a:ext cx="0" cy="2843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417423" y="3254634"/>
            <a:ext cx="0" cy="29409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74744" y="2813646"/>
            <a:ext cx="0" cy="7253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865174" y="2813646"/>
            <a:ext cx="0" cy="7253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20445" y="1385916"/>
            <a:ext cx="2648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575F6D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骑马</a:t>
            </a:r>
            <a:endParaRPr lang="zh-CN" altLang="en-US" sz="2000" b="1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19842" y="1956631"/>
            <a:ext cx="1900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575F6D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独木舟</a:t>
            </a:r>
            <a:endParaRPr lang="zh-CN" altLang="en-US" sz="2000" b="1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90167" y="1937737"/>
            <a:ext cx="1432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575F6D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冲浪</a:t>
            </a:r>
            <a:endParaRPr lang="zh-CN" altLang="en-US" sz="2000" b="1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937443" y="2408673"/>
            <a:ext cx="1087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000" b="1" spc="-5" dirty="0">
                <a:solidFill>
                  <a:srgbClr val="575F6D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卡丁车</a:t>
            </a:r>
            <a:endParaRPr lang="zh-CN" altLang="en-US" sz="2000" b="1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93535" y="2858953"/>
            <a:ext cx="2453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575F6D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攀岩</a:t>
            </a:r>
            <a:endParaRPr lang="zh-CN" altLang="en-US" sz="2000" b="1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48806" y="2848744"/>
            <a:ext cx="1444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b="1" dirty="0">
                <a:solidFill>
                  <a:srgbClr val="575F6D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/>
              </a:rPr>
              <a:t>游泳</a:t>
            </a:r>
            <a:endParaRPr lang="zh-CN" altLang="en-US" sz="2000" b="1" spc="7" baseline="2000" dirty="0">
              <a:solidFill>
                <a:srgbClr val="CC9A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767236" y="3531594"/>
          <a:ext cx="6089514" cy="396240"/>
        </p:xfrm>
        <a:graphic>
          <a:graphicData uri="http://schemas.openxmlformats.org/drawingml/2006/table">
            <a:tbl>
              <a:tblPr/>
              <a:tblGrid>
                <a:gridCol w="67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6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6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9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9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10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11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12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14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15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16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802005" rtl="0" eaLnBrk="1" latinLnBrk="0" hangingPunct="1"/>
                      <a:r>
                        <a:rPr lang="en-US" altLang="zh-CN" sz="2000" b="1" kern="1200" dirty="0">
                          <a:solidFill>
                            <a:srgbClr val="575F6D"/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17</a:t>
                      </a:r>
                      <a:endParaRPr lang="zh-CN" altLang="en-US" sz="2000" b="1" kern="1200" dirty="0">
                        <a:solidFill>
                          <a:srgbClr val="575F6D"/>
                        </a:solidFill>
                        <a:latin typeface="Times New Roman" panose="02020603050405020304"/>
                        <a:ea typeface="+mn-ea"/>
                        <a:cs typeface="Times New Roman" panose="020206030504050203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ch4</Template>
  <TotalTime>995</TotalTime>
  <Words>6781</Words>
  <Application>Microsoft Office PowerPoint</Application>
  <PresentationFormat>35 毫米幻灯片</PresentationFormat>
  <Paragraphs>1069</Paragraphs>
  <Slides>73</Slides>
  <Notes>45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73</vt:i4>
      </vt:variant>
    </vt:vector>
  </HeadingPairs>
  <TitlesOfParts>
    <vt:vector size="106" baseType="lpstr">
      <vt:lpstr>Noto Sans CJK JP Black</vt:lpstr>
      <vt:lpstr>方正姚体</vt:lpstr>
      <vt:lpstr>华文琥珀</vt:lpstr>
      <vt:lpstr>华文新魏</vt:lpstr>
      <vt:lpstr>华文行楷</vt:lpstr>
      <vt:lpstr>楷体_GB2312</vt:lpstr>
      <vt:lpstr>SimSun</vt:lpstr>
      <vt:lpstr>SimSun</vt:lpstr>
      <vt:lpstr>Arial</vt:lpstr>
      <vt:lpstr>Calibri</vt:lpstr>
      <vt:lpstr>Consolas</vt:lpstr>
      <vt:lpstr>Monotype Corsiva</vt:lpstr>
      <vt:lpstr>Symbol</vt:lpstr>
      <vt:lpstr>Tahoma</vt:lpstr>
      <vt:lpstr>Times New Roman</vt:lpstr>
      <vt:lpstr>Wingdings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2_量质融合大数据管理</vt:lpstr>
      <vt:lpstr>Bitmap Image</vt:lpstr>
      <vt:lpstr>Microsoft Equation 2.0</vt:lpstr>
      <vt:lpstr>Microsoft 公式 3.0</vt:lpstr>
      <vt:lpstr>MSDraw</vt:lpstr>
      <vt:lpstr>SmartDraw.2</vt:lpstr>
      <vt:lpstr>PowerPoint 演示文稿</vt:lpstr>
      <vt:lpstr>提纲</vt:lpstr>
      <vt:lpstr>PowerPoint 演示文稿</vt:lpstr>
      <vt:lpstr>贪心选择性 </vt:lpstr>
      <vt:lpstr>PowerPoint 演示文稿</vt:lpstr>
      <vt:lpstr>与动态规划方法的比较</vt:lpstr>
      <vt:lpstr>PowerPoint 演示文稿</vt:lpstr>
      <vt:lpstr>提纲</vt:lpstr>
      <vt:lpstr>运动安排问题</vt:lpstr>
      <vt:lpstr>运动安排问题</vt:lpstr>
      <vt:lpstr>问题的定义</vt:lpstr>
      <vt:lpstr>运动安排问题</vt:lpstr>
      <vt:lpstr>运动安排问题</vt:lpstr>
      <vt:lpstr>运动安排问题</vt:lpstr>
      <vt:lpstr>运动安排问题</vt:lpstr>
      <vt:lpstr>运动安排问题</vt:lpstr>
      <vt:lpstr>运动安排问题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优化解的结构分析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</dc:title>
  <dc:creator>tan</dc:creator>
  <cp:lastModifiedBy>DELL</cp:lastModifiedBy>
  <cp:revision>992</cp:revision>
  <cp:lastPrinted>1999-08-19T03:14:00Z</cp:lastPrinted>
  <dcterms:created xsi:type="dcterms:W3CDTF">1999-08-16T04:20:00Z</dcterms:created>
  <dcterms:modified xsi:type="dcterms:W3CDTF">2022-10-11T05:03:22Z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31076AF0A3B6464A882E04F670F293AC</vt:lpwstr>
  </property>
</Properties>
</file>