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77" r:id="rId4"/>
    <p:sldMasterId id="2147483689" r:id="rId5"/>
    <p:sldMasterId id="2147483701" r:id="rId6"/>
    <p:sldMasterId id="2147483713" r:id="rId7"/>
    <p:sldMasterId id="2147483725" r:id="rId8"/>
    <p:sldMasterId id="2147483737" r:id="rId9"/>
    <p:sldMasterId id="2147483749" r:id="rId10"/>
    <p:sldMasterId id="2147483761" r:id="rId11"/>
    <p:sldMasterId id="2147483773" r:id="rId12"/>
  </p:sldMasterIdLst>
  <p:notesMasterIdLst>
    <p:notesMasterId r:id="rId14"/>
  </p:notesMasterIdLst>
  <p:handoutMasterIdLst>
    <p:handoutMasterId r:id="rId90"/>
  </p:handoutMasterIdLst>
  <p:sldIdLst>
    <p:sldId id="931" r:id="rId13"/>
    <p:sldId id="932" r:id="rId15"/>
    <p:sldId id="747" r:id="rId16"/>
    <p:sldId id="811" r:id="rId17"/>
    <p:sldId id="812" r:id="rId18"/>
    <p:sldId id="901" r:id="rId19"/>
    <p:sldId id="813" r:id="rId20"/>
    <p:sldId id="903" r:id="rId21"/>
    <p:sldId id="902" r:id="rId22"/>
    <p:sldId id="904" r:id="rId23"/>
    <p:sldId id="933" r:id="rId24"/>
    <p:sldId id="814" r:id="rId25"/>
    <p:sldId id="906" r:id="rId26"/>
    <p:sldId id="816" r:id="rId27"/>
    <p:sldId id="817" r:id="rId28"/>
    <p:sldId id="907" r:id="rId29"/>
    <p:sldId id="934" r:id="rId30"/>
    <p:sldId id="852" r:id="rId31"/>
    <p:sldId id="854" r:id="rId32"/>
    <p:sldId id="853" r:id="rId33"/>
    <p:sldId id="780" r:id="rId34"/>
    <p:sldId id="850" r:id="rId35"/>
    <p:sldId id="928" r:id="rId36"/>
    <p:sldId id="909" r:id="rId37"/>
    <p:sldId id="818" r:id="rId38"/>
    <p:sldId id="823" r:id="rId39"/>
    <p:sldId id="911" r:id="rId40"/>
    <p:sldId id="912" r:id="rId41"/>
    <p:sldId id="913" r:id="rId42"/>
    <p:sldId id="978" r:id="rId43"/>
    <p:sldId id="935" r:id="rId44"/>
    <p:sldId id="936" r:id="rId45"/>
    <p:sldId id="937" r:id="rId46"/>
    <p:sldId id="938" r:id="rId47"/>
    <p:sldId id="939" r:id="rId48"/>
    <p:sldId id="940" r:id="rId49"/>
    <p:sldId id="941" r:id="rId50"/>
    <p:sldId id="942" r:id="rId51"/>
    <p:sldId id="943" r:id="rId52"/>
    <p:sldId id="1024" r:id="rId53"/>
    <p:sldId id="944" r:id="rId54"/>
    <p:sldId id="945" r:id="rId55"/>
    <p:sldId id="979" r:id="rId56"/>
    <p:sldId id="947" r:id="rId57"/>
    <p:sldId id="948" r:id="rId58"/>
    <p:sldId id="949" r:id="rId59"/>
    <p:sldId id="950" r:id="rId60"/>
    <p:sldId id="951" r:id="rId61"/>
    <p:sldId id="952" r:id="rId62"/>
    <p:sldId id="953" r:id="rId63"/>
    <p:sldId id="954" r:id="rId64"/>
    <p:sldId id="955" r:id="rId65"/>
    <p:sldId id="956" r:id="rId66"/>
    <p:sldId id="957" r:id="rId67"/>
    <p:sldId id="958" r:id="rId68"/>
    <p:sldId id="959" r:id="rId69"/>
    <p:sldId id="960" r:id="rId70"/>
    <p:sldId id="961" r:id="rId71"/>
    <p:sldId id="962" r:id="rId72"/>
    <p:sldId id="980" r:id="rId73"/>
    <p:sldId id="964" r:id="rId74"/>
    <p:sldId id="965" r:id="rId75"/>
    <p:sldId id="966" r:id="rId76"/>
    <p:sldId id="967" r:id="rId77"/>
    <p:sldId id="968" r:id="rId78"/>
    <p:sldId id="1060" r:id="rId79"/>
    <p:sldId id="969" r:id="rId80"/>
    <p:sldId id="970" r:id="rId81"/>
    <p:sldId id="971" r:id="rId82"/>
    <p:sldId id="972" r:id="rId83"/>
    <p:sldId id="973" r:id="rId84"/>
    <p:sldId id="974" r:id="rId85"/>
    <p:sldId id="975" r:id="rId86"/>
    <p:sldId id="976" r:id="rId87"/>
    <p:sldId id="1070" r:id="rId88"/>
    <p:sldId id="1071" r:id="rId89"/>
  </p:sldIdLst>
  <p:sldSz cx="10287000" cy="6858000" type="35mm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0099FF"/>
    <a:srgbClr val="FFFF99"/>
    <a:srgbClr val="0000FF"/>
    <a:srgbClr val="663300"/>
    <a:srgbClr val="FF3300"/>
    <a:srgbClr val="FF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9"/>
    <p:restoredTop sz="73036" autoAdjust="0"/>
  </p:normalViewPr>
  <p:slideViewPr>
    <p:cSldViewPr showGuides="1">
      <p:cViewPr varScale="1">
        <p:scale>
          <a:sx n="83" d="100"/>
          <a:sy n="83" d="100"/>
        </p:scale>
        <p:origin x="2370" y="90"/>
      </p:cViewPr>
      <p:guideLst>
        <p:guide orient="horz" pos="4250"/>
        <p:guide pos="63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handoutMaster" Target="handoutMasters/handoutMaster1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76.xml"/><Relationship Id="rId88" Type="http://schemas.openxmlformats.org/officeDocument/2006/relationships/slide" Target="slides/slide75.xml"/><Relationship Id="rId87" Type="http://schemas.openxmlformats.org/officeDocument/2006/relationships/slide" Target="slides/slide74.xml"/><Relationship Id="rId86" Type="http://schemas.openxmlformats.org/officeDocument/2006/relationships/slide" Target="slides/slide73.xml"/><Relationship Id="rId85" Type="http://schemas.openxmlformats.org/officeDocument/2006/relationships/slide" Target="slides/slide72.xml"/><Relationship Id="rId84" Type="http://schemas.openxmlformats.org/officeDocument/2006/relationships/slide" Target="slides/slide71.xml"/><Relationship Id="rId83" Type="http://schemas.openxmlformats.org/officeDocument/2006/relationships/slide" Target="slides/slide70.xml"/><Relationship Id="rId82" Type="http://schemas.openxmlformats.org/officeDocument/2006/relationships/slide" Target="slides/slide69.xml"/><Relationship Id="rId81" Type="http://schemas.openxmlformats.org/officeDocument/2006/relationships/slide" Target="slides/slide68.xml"/><Relationship Id="rId80" Type="http://schemas.openxmlformats.org/officeDocument/2006/relationships/slide" Target="slides/slide67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66.xml"/><Relationship Id="rId78" Type="http://schemas.openxmlformats.org/officeDocument/2006/relationships/slide" Target="slides/slide65.xml"/><Relationship Id="rId77" Type="http://schemas.openxmlformats.org/officeDocument/2006/relationships/slide" Target="slides/slide64.xml"/><Relationship Id="rId76" Type="http://schemas.openxmlformats.org/officeDocument/2006/relationships/slide" Target="slides/slide63.xml"/><Relationship Id="rId75" Type="http://schemas.openxmlformats.org/officeDocument/2006/relationships/slide" Target="slides/slide62.xml"/><Relationship Id="rId74" Type="http://schemas.openxmlformats.org/officeDocument/2006/relationships/slide" Target="slides/slide61.xml"/><Relationship Id="rId73" Type="http://schemas.openxmlformats.org/officeDocument/2006/relationships/slide" Target="slides/slide60.xml"/><Relationship Id="rId72" Type="http://schemas.openxmlformats.org/officeDocument/2006/relationships/slide" Target="slides/slide59.xml"/><Relationship Id="rId71" Type="http://schemas.openxmlformats.org/officeDocument/2006/relationships/slide" Target="slides/slide58.xml"/><Relationship Id="rId70" Type="http://schemas.openxmlformats.org/officeDocument/2006/relationships/slide" Target="slides/slide57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56.xml"/><Relationship Id="rId68" Type="http://schemas.openxmlformats.org/officeDocument/2006/relationships/slide" Target="slides/slide55.xml"/><Relationship Id="rId67" Type="http://schemas.openxmlformats.org/officeDocument/2006/relationships/slide" Target="slides/slide54.xml"/><Relationship Id="rId66" Type="http://schemas.openxmlformats.org/officeDocument/2006/relationships/slide" Target="slides/slide53.xml"/><Relationship Id="rId65" Type="http://schemas.openxmlformats.org/officeDocument/2006/relationships/slide" Target="slides/slide52.xml"/><Relationship Id="rId64" Type="http://schemas.openxmlformats.org/officeDocument/2006/relationships/slide" Target="slides/slide51.xml"/><Relationship Id="rId63" Type="http://schemas.openxmlformats.org/officeDocument/2006/relationships/slide" Target="slides/slide50.xml"/><Relationship Id="rId62" Type="http://schemas.openxmlformats.org/officeDocument/2006/relationships/slide" Target="slides/slide49.xml"/><Relationship Id="rId61" Type="http://schemas.openxmlformats.org/officeDocument/2006/relationships/slide" Target="slides/slide48.xml"/><Relationship Id="rId60" Type="http://schemas.openxmlformats.org/officeDocument/2006/relationships/slide" Target="slides/slide47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6.xml"/><Relationship Id="rId58" Type="http://schemas.openxmlformats.org/officeDocument/2006/relationships/slide" Target="slides/slide45.xml"/><Relationship Id="rId57" Type="http://schemas.openxmlformats.org/officeDocument/2006/relationships/slide" Target="slides/slide44.xml"/><Relationship Id="rId56" Type="http://schemas.openxmlformats.org/officeDocument/2006/relationships/slide" Target="slides/slide43.xml"/><Relationship Id="rId55" Type="http://schemas.openxmlformats.org/officeDocument/2006/relationships/slide" Target="slides/slide42.xml"/><Relationship Id="rId54" Type="http://schemas.openxmlformats.org/officeDocument/2006/relationships/slide" Target="slides/slide41.xml"/><Relationship Id="rId53" Type="http://schemas.openxmlformats.org/officeDocument/2006/relationships/slide" Target="slides/slide40.xml"/><Relationship Id="rId52" Type="http://schemas.openxmlformats.org/officeDocument/2006/relationships/slide" Target="slides/slide39.xml"/><Relationship Id="rId51" Type="http://schemas.openxmlformats.org/officeDocument/2006/relationships/slide" Target="slides/slide38.xml"/><Relationship Id="rId50" Type="http://schemas.openxmlformats.org/officeDocument/2006/relationships/slide" Target="slides/slide37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6.xml"/><Relationship Id="rId48" Type="http://schemas.openxmlformats.org/officeDocument/2006/relationships/slide" Target="slides/slide35.xml"/><Relationship Id="rId47" Type="http://schemas.openxmlformats.org/officeDocument/2006/relationships/slide" Target="slides/slide34.xml"/><Relationship Id="rId46" Type="http://schemas.openxmlformats.org/officeDocument/2006/relationships/slide" Target="slides/slide33.xml"/><Relationship Id="rId45" Type="http://schemas.openxmlformats.org/officeDocument/2006/relationships/slide" Target="slides/slide32.xml"/><Relationship Id="rId44" Type="http://schemas.openxmlformats.org/officeDocument/2006/relationships/slide" Target="slides/slide31.xml"/><Relationship Id="rId43" Type="http://schemas.openxmlformats.org/officeDocument/2006/relationships/slide" Target="slides/slide30.xml"/><Relationship Id="rId42" Type="http://schemas.openxmlformats.org/officeDocument/2006/relationships/slide" Target="slides/slide29.xml"/><Relationship Id="rId41" Type="http://schemas.openxmlformats.org/officeDocument/2006/relationships/slide" Target="slides/slide28.xml"/><Relationship Id="rId40" Type="http://schemas.openxmlformats.org/officeDocument/2006/relationships/slide" Target="slides/slide27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6.xml"/><Relationship Id="rId38" Type="http://schemas.openxmlformats.org/officeDocument/2006/relationships/slide" Target="slides/slide25.xml"/><Relationship Id="rId37" Type="http://schemas.openxmlformats.org/officeDocument/2006/relationships/slide" Target="slides/slide24.xml"/><Relationship Id="rId36" Type="http://schemas.openxmlformats.org/officeDocument/2006/relationships/slide" Target="slides/slide23.xml"/><Relationship Id="rId35" Type="http://schemas.openxmlformats.org/officeDocument/2006/relationships/slide" Target="slides/slide22.xml"/><Relationship Id="rId34" Type="http://schemas.openxmlformats.org/officeDocument/2006/relationships/slide" Target="slides/slide21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zhang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兰州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spcBef>
                <a:spcPct val="20000"/>
              </a:spcBef>
            </a:pPr>
            <a:fld id="{9A0DB2DC-4C9A-4742-B13C-FB6460FD3503}" type="slidenum">
              <a:rPr lang="zh-CN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4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•"/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3" name="Rectangle 9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2506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2507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buFontTx/>
              <a:buChar char="•"/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2508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buFontTx/>
              <a:buChar char="•"/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2509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spcBef>
                <a:spcPct val="20000"/>
              </a:spcBef>
            </a:pPr>
            <a:fld id="{9A0DB2DC-4C9A-4742-B13C-FB6460FD3503}" type="slidenum">
              <a:rPr lang="zh-CN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830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035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0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aseline="0" dirty="0"/>
          </a:p>
          <a:p>
            <a:pPr lvl="0"/>
            <a:endParaRPr lang="en-US" altLang="zh-CN" baseline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kumimoji="0" lang="zh-CN" altLang="en-US" b="1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649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854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059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366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571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fontAlgn="base"/>
            <a:endParaRPr kumimoji="0" lang="zh-CN" altLang="en-US" b="1" strike="noStrike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  <a:p>
            <a:pPr fontAlgn="base"/>
            <a:endParaRPr kumimoji="0" lang="zh-CN" altLang="en-US" b="1" strike="noStrike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981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185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kumimoji="0" lang="zh-CN" altLang="en-US" b="1" i="1" noProof="0" dirty="0" err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2595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  <a:ea typeface="宋体" panose="02010600030101010101" pitchFamily="2" charset="-122"/>
              </a:rPr>
              <a:t>© DB-LAB (2003)</a:t>
            </a:r>
            <a:endParaRPr lang="en-US" altLang="zh-CN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595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800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kumimoji="0" lang="en-US" altLang="zh-CN" b="1" strike="noStrike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2800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2800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1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3005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3005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20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20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321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414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414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3414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619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619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3619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824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3824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2946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029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4029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>
              <a:sym typeface="+mn-ea"/>
            </a:endParaRPr>
          </a:p>
        </p:txBody>
      </p:sp>
      <p:sp>
        <p:nvSpPr>
          <p:cNvPr id="1423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423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>
              <a:sym typeface="+mn-ea"/>
            </a:endParaRPr>
          </a:p>
        </p:txBody>
      </p:sp>
      <p:sp>
        <p:nvSpPr>
          <p:cNvPr id="1423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423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438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4438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643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643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4643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950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950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4950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15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155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5155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0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360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5360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56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565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5565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499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76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576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577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974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5974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5974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en-US" altLang="zh-CN" b="1" strike="noStrike" noProof="0" dirty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6179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6179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4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6384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6384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58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zh-CN" altLang="en-US" b="1" strike="noStrike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6589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6589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793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16793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6794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998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6998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6998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203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7203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7203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08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7408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7408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613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7613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7613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704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817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lang="zh-CN" altLang="en-US" strike="noStrike" noProof="1"/>
          </a:p>
          <a:p>
            <a:pPr lvl="0" fontAlgn="base"/>
            <a:endParaRPr lang="zh-CN" altLang="en-US" strike="noStrike" noProof="1"/>
          </a:p>
          <a:p>
            <a:pPr lvl="0" fontAlgn="base"/>
            <a:endParaRPr lang="zh-CN" altLang="en-US" strike="noStrike" noProof="1"/>
          </a:p>
        </p:txBody>
      </p:sp>
      <p:sp>
        <p:nvSpPr>
          <p:cNvPr id="17817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7818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022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18022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8022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82274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2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8432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8432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637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8637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8637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841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8841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8842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046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9046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9046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149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kumimoji="0" lang="en-US" altLang="zh-CN" b="1" i="1" strike="noStrike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lvl="0" fontAlgn="base"/>
            <a:endParaRPr kumimoji="0" lang="en-US" altLang="zh-CN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 fontAlgn="base"/>
            <a:endParaRPr kumimoji="0" lang="en-US" altLang="zh-CN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 fontAlgn="base"/>
            <a:endParaRPr kumimoji="0" lang="zh-CN" altLang="en-US" b="1" strike="noStrike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9251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9251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6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9456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9456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661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9661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9661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865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9865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19866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0706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00707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200708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2754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02755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202756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02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204803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204804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6850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06851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206852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88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088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2089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88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2088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2089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8898" name="Notes Placeholder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208899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>
              <a:spcBef>
                <a:spcPct val="20000"/>
              </a:spcBef>
            </a:pPr>
            <a:r>
              <a:rPr lang="en-US" altLang="zh-CN" sz="1200" dirty="0">
                <a:latin typeface="Tahoma" panose="020B0604030504040204" pitchFamily="34" charset="0"/>
              </a:rPr>
              <a:t>© DB-LAB (2003)</a:t>
            </a:r>
            <a:endParaRPr lang="en-US" altLang="zh-CN" sz="1200" dirty="0">
              <a:latin typeface="Tahoma" panose="020B0604030504040204" pitchFamily="34" charset="0"/>
            </a:endParaRPr>
          </a:p>
        </p:txBody>
      </p:sp>
      <p:sp>
        <p:nvSpPr>
          <p:cNvPr id="208900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/>
          <a:p>
            <a:pPr lvl="0" indent="0"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113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625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numCol="1" anchor="t" anchorCtr="0" compatLnSpc="1"/>
          <a:lstStyle/>
          <a:p>
            <a:pPr lvl="0" fontAlgn="base"/>
            <a:endParaRPr kumimoji="0" lang="zh-CN" altLang="en-US" b="1" i="1" strike="noStrike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3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295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2296" name="组合 5"/>
          <p:cNvGrpSpPr/>
          <p:nvPr/>
        </p:nvGrpSpPr>
        <p:grpSpPr>
          <a:xfrm>
            <a:off x="87313" y="47625"/>
            <a:ext cx="5708650" cy="752475"/>
            <a:chOff x="77788" y="47625"/>
            <a:chExt cx="5073649" cy="752879"/>
          </a:xfrm>
        </p:grpSpPr>
        <p:pic>
          <p:nvPicPr>
            <p:cNvPr id="12297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317" y="133396"/>
              <a:ext cx="2730120" cy="37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海量数据计算研究中心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412" y="492364"/>
              <a:ext cx="3610530" cy="308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Massive Data Computing Lab @ HIT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8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95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83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83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5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82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82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1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41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0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89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89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82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57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8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8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07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95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95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71525" y="609600"/>
            <a:ext cx="8743950" cy="5486400"/>
          </a:xfr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286250" cy="4114800"/>
          </a:xfr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981200"/>
            <a:ext cx="4286250" cy="1981200"/>
          </a:xfr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4114800"/>
            <a:ext cx="4286250" cy="1981200"/>
          </a:xfr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1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9700" y="1600200"/>
            <a:ext cx="4552950" cy="218598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9700" y="3938590"/>
            <a:ext cx="4552950" cy="218757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宋体" panose="02010600030101010101" pitchFamily="2" charset="-122"/>
                <a:cs typeface="+mn-cs"/>
              </a:rPr>
              <a:t>DKE-LAB(2009)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1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宋体" panose="02010600030101010101" pitchFamily="2" charset="-122"/>
                <a:cs typeface="+mn-cs"/>
              </a:rPr>
              <a:t>DKE-LAB(2009)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7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8439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8440" name="组合 5"/>
          <p:cNvGrpSpPr/>
          <p:nvPr/>
        </p:nvGrpSpPr>
        <p:grpSpPr>
          <a:xfrm>
            <a:off x="87313" y="47625"/>
            <a:ext cx="5708650" cy="752475"/>
            <a:chOff x="77788" y="47625"/>
            <a:chExt cx="5073649" cy="752898"/>
          </a:xfrm>
        </p:grpSpPr>
        <p:pic>
          <p:nvPicPr>
            <p:cNvPr id="18441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317" y="133398"/>
              <a:ext cx="2730120" cy="37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海量数据计算研究中心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412" y="492375"/>
              <a:ext cx="3610530" cy="308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Massive Data Computing Lab @ HIT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46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strike="noStrike" noProof="1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04800"/>
            <a:ext cx="92583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9258300" cy="4572000"/>
          </a:xfr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2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04800"/>
            <a:ext cx="92583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9258300" cy="4572000"/>
          </a:xfrm>
        </p:spPr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6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6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7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59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59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54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3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29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69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69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79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67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67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60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3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3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35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3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3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85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3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3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66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4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6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6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9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9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9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72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47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80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80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97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85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85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58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85E156-5C43-4E77-B946-6D78DE35ADE9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738" y="6356350"/>
            <a:ext cx="911225" cy="349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z="2800" b="1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2800" b="1" strike="noStrike" noProof="1">
              <a:latin typeface="Calibri" panose="020F050202020403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DC4412-EE9F-4CC4-92F3-5E8A46A2A95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33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7CDC11D-4244-4DC7-8CB2-97C984EACCE2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014A6F-7F6A-4C99-930E-05013778B654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2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2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42FBA8-C587-42CD-B4F5-BEA399DCEB79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2BA1B47-7191-48AC-B2A8-B80D7080B511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AC532CD-98C3-4952-AAB3-FBCDFF762D1E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83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813C15-49C2-422E-A2D3-A81EB316DFC2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3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2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858FDA-DBF9-43C2-9B09-30097CBD3B36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EBDF3-3C46-4143-8074-B4729B33C525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1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1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F82ABB0-38E1-4AB9-8934-25141D42B35A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64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39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89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7"/>
            <a:ext cx="2314575" cy="5851525"/>
          </a:xfrm>
        </p:spPr>
        <p:txBody>
          <a:bodyPr vert="eaVert"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7"/>
            <a:ext cx="6772275" cy="5851525"/>
          </a:xfrm>
        </p:spPr>
        <p:txBody>
          <a:bodyPr vert="eaVert"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70"/>
            <a:ext cx="8743950" cy="1470025"/>
          </a:xfrm>
        </p:spPr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45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8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8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altLang="zh-CN" strike="noStrike" noProof="1"/>
              <a:t>Click to edit Master text styles</a:t>
            </a:r>
            <a:endParaRPr lang="en-US" altLang="zh-CN" strike="noStrike" noProof="1"/>
          </a:p>
          <a:p>
            <a:pPr lvl="1" fontAlgn="base"/>
            <a:r>
              <a:rPr lang="en-US" altLang="zh-CN" strike="noStrike" noProof="1"/>
              <a:t>Second level</a:t>
            </a:r>
            <a:endParaRPr lang="en-US" altLang="zh-CN" strike="noStrike" noProof="1"/>
          </a:p>
          <a:p>
            <a:pPr lvl="2" fontAlgn="base"/>
            <a:r>
              <a:rPr lang="en-US" altLang="zh-CN" strike="noStrike" noProof="1"/>
              <a:t>Third level</a:t>
            </a:r>
            <a:endParaRPr lang="en-US" altLang="zh-CN" strike="noStrike" noProof="1"/>
          </a:p>
          <a:p>
            <a:pPr lvl="3" fontAlgn="base"/>
            <a:r>
              <a:rPr lang="en-US" altLang="zh-CN" strike="noStrike" noProof="1"/>
              <a:t>Fourth level</a:t>
            </a:r>
            <a:endParaRPr lang="en-US" altLang="zh-CN" strike="noStrike" noProof="1"/>
          </a:p>
          <a:p>
            <a:pPr lvl="4" fontAlgn="base"/>
            <a:r>
              <a:rPr lang="en-US" altLang="zh-CN" strike="noStrike" noProof="1"/>
              <a:t>Fifth level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zh-CN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05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16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0.xml"/><Relationship Id="rId8" Type="http://schemas.openxmlformats.org/officeDocument/2006/relationships/slideLayout" Target="../slideLayouts/slideLayout79.xml"/><Relationship Id="rId7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0.xml"/><Relationship Id="rId7" Type="http://schemas.openxmlformats.org/officeDocument/2006/relationships/slideLayout" Target="../slideLayouts/slideLayout89.xml"/><Relationship Id="rId6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2.xml"/><Relationship Id="rId1" Type="http://schemas.openxmlformats.org/officeDocument/2006/relationships/slideLayout" Target="../slideLayouts/slideLayout83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  <p:grpSp>
        <p:nvGrpSpPr>
          <p:cNvPr id="1031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43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267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grpSp>
        <p:nvGrpSpPr>
          <p:cNvPr id="2055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57" name="图片 1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7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1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defTabSz="914400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DC4412-EE9F-4CC4-92F3-5E8A46A2A95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195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二级</a:t>
            </a:r>
            <a:endParaRPr lang="zh-CN" altLang="en-US" dirty="0"/>
          </a:p>
          <a:p>
            <a:pPr lvl="2" indent="-228600"/>
            <a:r>
              <a:rPr lang="zh-CN" altLang="en-US" dirty="0"/>
              <a:t>三级</a:t>
            </a:r>
            <a:endParaRPr lang="zh-CN" altLang="en-US" dirty="0"/>
          </a:p>
          <a:p>
            <a:pPr lvl="3" indent="-228600"/>
            <a:r>
              <a:rPr lang="zh-CN" altLang="en-US" dirty="0"/>
              <a:t>四级</a:t>
            </a:r>
            <a:endParaRPr lang="zh-CN" altLang="en-US" dirty="0"/>
          </a:p>
          <a:p>
            <a:pPr lvl="4" indent="-228600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19" name="文本占位符 2"/>
          <p:cNvSpPr>
            <a:spLocks noGrp="1"/>
          </p:cNvSpPr>
          <p:nvPr>
            <p:ph type="body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6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0.bin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1.bin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2.bin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3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54150" y="1433513"/>
            <a:ext cx="7732713" cy="193833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算法设计与分析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第六章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A9EE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</a:rPr>
              <a:t>搜索策略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A9EE9"/>
              </a:solidFill>
              <a:effectLst/>
              <a:uLnTx/>
              <a:uFillTx/>
              <a:latin typeface="华文琥珀" panose="02010800040101010101" pitchFamily="2" charset="-122"/>
              <a:ea typeface="华文琥珀" panose="02010800040101010101" pitchFamily="2" charset="-122"/>
              <a:cs typeface="+mn-cs"/>
            </a:endParaRPr>
          </a:p>
        </p:txBody>
      </p:sp>
      <p:sp>
        <p:nvSpPr>
          <p:cNvPr id="77826" name="TextBox 8"/>
          <p:cNvSpPr txBox="1"/>
          <p:nvPr/>
        </p:nvSpPr>
        <p:spPr>
          <a:xfrm>
            <a:off x="1665288" y="3948113"/>
            <a:ext cx="7121525" cy="1383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哈尔滨工业大学</a:t>
            </a:r>
            <a:endParaRPr lang="en-US" altLang="zh-CN" sz="2800" dirty="0">
              <a:latin typeface="Calibri" panose="020F0502020204030204" pitchFamily="34" charset="0"/>
            </a:endParaRPr>
          </a:p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何震宇 </a:t>
            </a:r>
            <a:endParaRPr lang="en-US" altLang="zh-CN" sz="2800" dirty="0">
              <a:latin typeface="Calibri" panose="020F0502020204030204" pitchFamily="34" charset="0"/>
            </a:endParaRPr>
          </a:p>
          <a:p>
            <a:pPr algn="ctr" eaLnBrk="0" hangingPunct="0">
              <a:buFont typeface="Arial" panose="020B0604020202020204" pitchFamily="34" charset="0"/>
              <a:buNone/>
            </a:pPr>
            <a:endParaRPr lang="zh-CN" altLang="en-US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70" name="Line 6"/>
          <p:cNvSpPr/>
          <p:nvPr/>
        </p:nvSpPr>
        <p:spPr>
          <a:xfrm>
            <a:off x="6511925" y="191611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889" name="Line 25"/>
          <p:cNvSpPr/>
          <p:nvPr/>
        </p:nvSpPr>
        <p:spPr>
          <a:xfrm>
            <a:off x="6511925" y="2636838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0" name="Line 66"/>
          <p:cNvSpPr/>
          <p:nvPr/>
        </p:nvSpPr>
        <p:spPr>
          <a:xfrm flipH="1">
            <a:off x="6078538" y="3429000"/>
            <a:ext cx="360362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1" name="Line 67"/>
          <p:cNvSpPr/>
          <p:nvPr/>
        </p:nvSpPr>
        <p:spPr>
          <a:xfrm>
            <a:off x="6654800" y="3429000"/>
            <a:ext cx="288925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2" name="Line 68"/>
          <p:cNvSpPr/>
          <p:nvPr/>
        </p:nvSpPr>
        <p:spPr>
          <a:xfrm flipH="1">
            <a:off x="5286375" y="2563813"/>
            <a:ext cx="1152525" cy="64928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3" name="Line 69"/>
          <p:cNvSpPr/>
          <p:nvPr/>
        </p:nvSpPr>
        <p:spPr>
          <a:xfrm>
            <a:off x="6727825" y="2563813"/>
            <a:ext cx="935038" cy="64928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4" name="Line 70"/>
          <p:cNvSpPr/>
          <p:nvPr/>
        </p:nvSpPr>
        <p:spPr>
          <a:xfrm>
            <a:off x="5214938" y="35004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5" name="Line 71"/>
          <p:cNvSpPr/>
          <p:nvPr/>
        </p:nvSpPr>
        <p:spPr>
          <a:xfrm>
            <a:off x="5214938" y="4292600"/>
            <a:ext cx="0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6" name="Line 72"/>
          <p:cNvSpPr/>
          <p:nvPr/>
        </p:nvSpPr>
        <p:spPr>
          <a:xfrm>
            <a:off x="7735888" y="35004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937" name="Line 73"/>
          <p:cNvSpPr/>
          <p:nvPr/>
        </p:nvSpPr>
        <p:spPr>
          <a:xfrm>
            <a:off x="7735888" y="4292600"/>
            <a:ext cx="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4880" name="Oval 16"/>
          <p:cNvSpPr>
            <a:spLocks noChangeArrowheads="1"/>
          </p:cNvSpPr>
          <p:nvPr/>
        </p:nvSpPr>
        <p:spPr bwMode="auto">
          <a:xfrm>
            <a:off x="6367463" y="1555750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09" name="Oval 45"/>
          <p:cNvSpPr>
            <a:spLocks noChangeArrowheads="1"/>
          </p:cNvSpPr>
          <p:nvPr/>
        </p:nvSpPr>
        <p:spPr bwMode="auto">
          <a:xfrm>
            <a:off x="6367463" y="234791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881" name="Oval 17"/>
          <p:cNvSpPr>
            <a:spLocks noChangeArrowheads="1"/>
          </p:cNvSpPr>
          <p:nvPr/>
        </p:nvSpPr>
        <p:spPr bwMode="auto">
          <a:xfrm>
            <a:off x="4999038" y="31400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10" name="Oval 46"/>
          <p:cNvSpPr>
            <a:spLocks noChangeArrowheads="1"/>
          </p:cNvSpPr>
          <p:nvPr/>
        </p:nvSpPr>
        <p:spPr bwMode="auto">
          <a:xfrm>
            <a:off x="6367463" y="31400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11" name="Oval 47"/>
          <p:cNvSpPr>
            <a:spLocks noChangeArrowheads="1"/>
          </p:cNvSpPr>
          <p:nvPr/>
        </p:nvSpPr>
        <p:spPr bwMode="auto">
          <a:xfrm>
            <a:off x="7591425" y="31400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882" name="Oval 18"/>
          <p:cNvSpPr>
            <a:spLocks noChangeArrowheads="1"/>
          </p:cNvSpPr>
          <p:nvPr/>
        </p:nvSpPr>
        <p:spPr bwMode="auto">
          <a:xfrm>
            <a:off x="4999038" y="39322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12" name="Oval 48"/>
          <p:cNvSpPr>
            <a:spLocks noChangeArrowheads="1"/>
          </p:cNvSpPr>
          <p:nvPr/>
        </p:nvSpPr>
        <p:spPr bwMode="auto">
          <a:xfrm>
            <a:off x="7591425" y="39322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13" name="Oval 49"/>
          <p:cNvSpPr>
            <a:spLocks noChangeArrowheads="1"/>
          </p:cNvSpPr>
          <p:nvPr/>
        </p:nvSpPr>
        <p:spPr bwMode="auto">
          <a:xfrm>
            <a:off x="6799263" y="3932238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14" name="Oval 50"/>
          <p:cNvSpPr>
            <a:spLocks noChangeArrowheads="1"/>
          </p:cNvSpPr>
          <p:nvPr/>
        </p:nvSpPr>
        <p:spPr bwMode="auto">
          <a:xfrm>
            <a:off x="5862638" y="3932238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07" name="Oval 43"/>
          <p:cNvSpPr>
            <a:spLocks noChangeArrowheads="1"/>
          </p:cNvSpPr>
          <p:nvPr/>
        </p:nvSpPr>
        <p:spPr bwMode="auto">
          <a:xfrm>
            <a:off x="7591425" y="48688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4919" name="Oval 55"/>
          <p:cNvSpPr>
            <a:spLocks noChangeArrowheads="1"/>
          </p:cNvSpPr>
          <p:nvPr/>
        </p:nvSpPr>
        <p:spPr bwMode="auto">
          <a:xfrm>
            <a:off x="4999038" y="4795838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2182" name="Group 74"/>
          <p:cNvGrpSpPr/>
          <p:nvPr/>
        </p:nvGrpSpPr>
        <p:grpSpPr>
          <a:xfrm>
            <a:off x="247650" y="908050"/>
            <a:ext cx="3311525" cy="1512888"/>
            <a:chOff x="1607" y="2386"/>
            <a:chExt cx="2314" cy="1135"/>
          </a:xfrm>
        </p:grpSpPr>
        <p:sp>
          <p:nvSpPr>
            <p:cNvPr id="804939" name="Oval 75"/>
            <p:cNvSpPr>
              <a:spLocks noChangeArrowheads="1"/>
            </p:cNvSpPr>
            <p:nvPr/>
          </p:nvSpPr>
          <p:spPr bwMode="auto">
            <a:xfrm>
              <a:off x="1607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4940" name="Oval 76"/>
            <p:cNvSpPr>
              <a:spLocks noChangeArrowheads="1"/>
            </p:cNvSpPr>
            <p:nvPr/>
          </p:nvSpPr>
          <p:spPr bwMode="auto">
            <a:xfrm>
              <a:off x="2650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4941" name="Oval 77"/>
            <p:cNvSpPr>
              <a:spLocks noChangeArrowheads="1"/>
            </p:cNvSpPr>
            <p:nvPr/>
          </p:nvSpPr>
          <p:spPr bwMode="auto">
            <a:xfrm>
              <a:off x="3602" y="2386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186" name="Line 78"/>
            <p:cNvSpPr/>
            <p:nvPr/>
          </p:nvSpPr>
          <p:spPr>
            <a:xfrm>
              <a:off x="1925" y="2524"/>
              <a:ext cx="72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2187" name="Line 79"/>
            <p:cNvSpPr/>
            <p:nvPr/>
          </p:nvSpPr>
          <p:spPr>
            <a:xfrm>
              <a:off x="2786" y="2705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2188" name="Line 80"/>
            <p:cNvSpPr/>
            <p:nvPr/>
          </p:nvSpPr>
          <p:spPr>
            <a:xfrm>
              <a:off x="2968" y="2523"/>
              <a:ext cx="63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4945" name="Oval 81"/>
            <p:cNvSpPr>
              <a:spLocks noChangeArrowheads="1"/>
            </p:cNvSpPr>
            <p:nvPr/>
          </p:nvSpPr>
          <p:spPr bwMode="auto">
            <a:xfrm>
              <a:off x="2650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190" name="Line 82"/>
            <p:cNvSpPr/>
            <p:nvPr/>
          </p:nvSpPr>
          <p:spPr>
            <a:xfrm>
              <a:off x="3739" y="2704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2191" name="Line 83"/>
            <p:cNvSpPr/>
            <p:nvPr/>
          </p:nvSpPr>
          <p:spPr>
            <a:xfrm>
              <a:off x="2922" y="2659"/>
              <a:ext cx="726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2192" name="Line 84"/>
            <p:cNvSpPr/>
            <p:nvPr/>
          </p:nvSpPr>
          <p:spPr>
            <a:xfrm flipH="1">
              <a:off x="2922" y="2659"/>
              <a:ext cx="726" cy="59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4949" name="Oval 85"/>
            <p:cNvSpPr>
              <a:spLocks noChangeArrowheads="1"/>
            </p:cNvSpPr>
            <p:nvPr/>
          </p:nvSpPr>
          <p:spPr bwMode="auto">
            <a:xfrm>
              <a:off x="3603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0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0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0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0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0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0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0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04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0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0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0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0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0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0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880" grpId="0" animBg="1"/>
      <p:bldP spid="804909" grpId="0" animBg="1"/>
      <p:bldP spid="804881" grpId="0" animBg="1"/>
      <p:bldP spid="804910" grpId="0" animBg="1"/>
      <p:bldP spid="804911" grpId="0" animBg="1"/>
      <p:bldP spid="804882" grpId="0" animBg="1"/>
      <p:bldP spid="804912" grpId="0" animBg="1"/>
      <p:bldP spid="804913" grpId="0" animBg="1"/>
      <p:bldP spid="804914" grpId="0" animBg="1"/>
      <p:bldP spid="804907" grpId="0" animBg="1"/>
      <p:bldP spid="8049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Content Placeholder 2"/>
          <p:cNvSpPr>
            <a:spLocks noGrp="1"/>
          </p:cNvSpPr>
          <p:nvPr>
            <p:ph idx="1"/>
          </p:nvPr>
        </p:nvSpPr>
        <p:spPr>
          <a:xfrm>
            <a:off x="1614488" y="2852738"/>
            <a:ext cx="7345362" cy="649287"/>
          </a:xfrm>
        </p:spPr>
        <p:txBody>
          <a:bodyPr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6.2 </a:t>
            </a:r>
            <a:r>
              <a:rPr lang="zh-CN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深度优先与广度优先</a:t>
            </a:r>
            <a:endParaRPr lang="zh-CN" altLang="zh-CN" sz="4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endParaRPr lang="zh-CN" altLang="en-US" kern="1200" dirty="0">
              <a:solidFill>
                <a:srgbClr val="0070C0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5" name="Rectangle 3"/>
          <p:cNvSpPr>
            <a:spLocks noGrp="1" noChangeArrowheads="1"/>
          </p:cNvSpPr>
          <p:nvPr>
            <p:ph idx="1"/>
          </p:nvPr>
        </p:nvSpPr>
        <p:spPr>
          <a:xfrm>
            <a:off x="606425" y="1844675"/>
            <a:ext cx="9217025" cy="39608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1.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构造由根组成的队列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Q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；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2.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If 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Q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的第一个元素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是目标节点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停止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3.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从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Q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中删除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，把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的所有子节点加入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Q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的末尾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4. If 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Q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空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失败 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Else 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goto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2.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4206875" y="188913"/>
            <a:ext cx="599916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Breadth-First Search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4211" name="Picture 5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7738" y="911225"/>
            <a:ext cx="6799262" cy="141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6" name="Rectangle 4"/>
          <p:cNvSpPr>
            <a:spLocks noChangeArrowheads="1"/>
          </p:cNvSpPr>
          <p:nvPr/>
        </p:nvSpPr>
        <p:spPr bwMode="auto">
          <a:xfrm>
            <a:off x="103188" y="73025"/>
            <a:ext cx="9217025" cy="908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例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求解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8-Puzzle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问题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807086" name="Group 174"/>
          <p:cNvGrpSpPr/>
          <p:nvPr/>
        </p:nvGrpSpPr>
        <p:grpSpPr>
          <a:xfrm>
            <a:off x="4567238" y="692150"/>
            <a:ext cx="1439862" cy="1519238"/>
            <a:chOff x="2877" y="436"/>
            <a:chExt cx="907" cy="957"/>
          </a:xfrm>
        </p:grpSpPr>
        <p:sp>
          <p:nvSpPr>
            <p:cNvPr id="95235" name="Rectangle 60"/>
            <p:cNvSpPr/>
            <p:nvPr/>
          </p:nvSpPr>
          <p:spPr>
            <a:xfrm>
              <a:off x="2877" y="463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236" name="Line 61"/>
            <p:cNvSpPr/>
            <p:nvPr/>
          </p:nvSpPr>
          <p:spPr>
            <a:xfrm>
              <a:off x="2877" y="767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37" name="Line 62"/>
            <p:cNvSpPr/>
            <p:nvPr/>
          </p:nvSpPr>
          <p:spPr>
            <a:xfrm>
              <a:off x="2877" y="1071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38" name="Line 63"/>
            <p:cNvSpPr/>
            <p:nvPr/>
          </p:nvSpPr>
          <p:spPr>
            <a:xfrm>
              <a:off x="3179" y="46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39" name="Line 64"/>
            <p:cNvSpPr/>
            <p:nvPr/>
          </p:nvSpPr>
          <p:spPr>
            <a:xfrm>
              <a:off x="3482" y="46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6977" name="Text Box 65"/>
            <p:cNvSpPr txBox="1">
              <a:spLocks noChangeArrowheads="1"/>
            </p:cNvSpPr>
            <p:nvPr/>
          </p:nvSpPr>
          <p:spPr bwMode="auto">
            <a:xfrm>
              <a:off x="3240" y="4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6978" name="Text Box 66"/>
            <p:cNvSpPr txBox="1">
              <a:spLocks noChangeArrowheads="1"/>
            </p:cNvSpPr>
            <p:nvPr/>
          </p:nvSpPr>
          <p:spPr bwMode="auto">
            <a:xfrm>
              <a:off x="2914" y="75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6979" name="Text Box 67"/>
            <p:cNvSpPr txBox="1">
              <a:spLocks noChangeArrowheads="1"/>
            </p:cNvSpPr>
            <p:nvPr/>
          </p:nvSpPr>
          <p:spPr bwMode="auto">
            <a:xfrm>
              <a:off x="3240" y="7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6980" name="Text Box 68"/>
            <p:cNvSpPr txBox="1">
              <a:spLocks noChangeArrowheads="1"/>
            </p:cNvSpPr>
            <p:nvPr/>
          </p:nvSpPr>
          <p:spPr bwMode="auto">
            <a:xfrm>
              <a:off x="3519" y="7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6981" name="Text Box 69"/>
            <p:cNvSpPr txBox="1">
              <a:spLocks noChangeArrowheads="1"/>
            </p:cNvSpPr>
            <p:nvPr/>
          </p:nvSpPr>
          <p:spPr bwMode="auto">
            <a:xfrm>
              <a:off x="3512" y="10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6982" name="Text Box 70"/>
            <p:cNvSpPr txBox="1">
              <a:spLocks noChangeArrowheads="1"/>
            </p:cNvSpPr>
            <p:nvPr/>
          </p:nvSpPr>
          <p:spPr bwMode="auto">
            <a:xfrm>
              <a:off x="3240" y="10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6983" name="Text Box 71"/>
            <p:cNvSpPr txBox="1">
              <a:spLocks noChangeArrowheads="1"/>
            </p:cNvSpPr>
            <p:nvPr/>
          </p:nvSpPr>
          <p:spPr bwMode="auto">
            <a:xfrm>
              <a:off x="2914" y="10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6984" name="Text Box 72"/>
            <p:cNvSpPr txBox="1">
              <a:spLocks noChangeArrowheads="1"/>
            </p:cNvSpPr>
            <p:nvPr/>
          </p:nvSpPr>
          <p:spPr bwMode="auto">
            <a:xfrm>
              <a:off x="3519" y="4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7026" name="Group 114"/>
          <p:cNvGrpSpPr/>
          <p:nvPr/>
        </p:nvGrpSpPr>
        <p:grpSpPr>
          <a:xfrm>
            <a:off x="2190750" y="2708275"/>
            <a:ext cx="1439863" cy="1519238"/>
            <a:chOff x="1516" y="1706"/>
            <a:chExt cx="907" cy="957"/>
          </a:xfrm>
        </p:grpSpPr>
        <p:sp>
          <p:nvSpPr>
            <p:cNvPr id="95249" name="Rectangle 87"/>
            <p:cNvSpPr/>
            <p:nvPr/>
          </p:nvSpPr>
          <p:spPr>
            <a:xfrm>
              <a:off x="1516" y="1733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250" name="Line 88"/>
            <p:cNvSpPr/>
            <p:nvPr/>
          </p:nvSpPr>
          <p:spPr>
            <a:xfrm>
              <a:off x="1516" y="2037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51" name="Line 89"/>
            <p:cNvSpPr/>
            <p:nvPr/>
          </p:nvSpPr>
          <p:spPr>
            <a:xfrm>
              <a:off x="1516" y="2341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52" name="Line 90"/>
            <p:cNvSpPr/>
            <p:nvPr/>
          </p:nvSpPr>
          <p:spPr>
            <a:xfrm>
              <a:off x="1818" y="173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53" name="Line 91"/>
            <p:cNvSpPr/>
            <p:nvPr/>
          </p:nvSpPr>
          <p:spPr>
            <a:xfrm>
              <a:off x="2121" y="173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04" name="Text Box 92"/>
            <p:cNvSpPr txBox="1">
              <a:spLocks noChangeArrowheads="1"/>
            </p:cNvSpPr>
            <p:nvPr/>
          </p:nvSpPr>
          <p:spPr bwMode="auto">
            <a:xfrm>
              <a:off x="1562" y="17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05" name="Text Box 93"/>
            <p:cNvSpPr txBox="1">
              <a:spLocks noChangeArrowheads="1"/>
            </p:cNvSpPr>
            <p:nvPr/>
          </p:nvSpPr>
          <p:spPr bwMode="auto">
            <a:xfrm>
              <a:off x="1553" y="202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06" name="Text Box 94"/>
            <p:cNvSpPr txBox="1">
              <a:spLocks noChangeArrowheads="1"/>
            </p:cNvSpPr>
            <p:nvPr/>
          </p:nvSpPr>
          <p:spPr bwMode="auto">
            <a:xfrm>
              <a:off x="1879" y="20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07" name="Text Box 95"/>
            <p:cNvSpPr txBox="1">
              <a:spLocks noChangeArrowheads="1"/>
            </p:cNvSpPr>
            <p:nvPr/>
          </p:nvSpPr>
          <p:spPr bwMode="auto">
            <a:xfrm>
              <a:off x="2158" y="20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08" name="Text Box 96"/>
            <p:cNvSpPr txBox="1">
              <a:spLocks noChangeArrowheads="1"/>
            </p:cNvSpPr>
            <p:nvPr/>
          </p:nvSpPr>
          <p:spPr bwMode="auto">
            <a:xfrm>
              <a:off x="2151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09" name="Text Box 97"/>
            <p:cNvSpPr txBox="1">
              <a:spLocks noChangeArrowheads="1"/>
            </p:cNvSpPr>
            <p:nvPr/>
          </p:nvSpPr>
          <p:spPr bwMode="auto">
            <a:xfrm>
              <a:off x="1879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10" name="Text Box 98"/>
            <p:cNvSpPr txBox="1">
              <a:spLocks noChangeArrowheads="1"/>
            </p:cNvSpPr>
            <p:nvPr/>
          </p:nvSpPr>
          <p:spPr bwMode="auto">
            <a:xfrm>
              <a:off x="1553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11" name="Text Box 99"/>
            <p:cNvSpPr txBox="1">
              <a:spLocks noChangeArrowheads="1"/>
            </p:cNvSpPr>
            <p:nvPr/>
          </p:nvSpPr>
          <p:spPr bwMode="auto">
            <a:xfrm>
              <a:off x="2158" y="17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7053" name="Group 141"/>
          <p:cNvGrpSpPr/>
          <p:nvPr/>
        </p:nvGrpSpPr>
        <p:grpSpPr>
          <a:xfrm>
            <a:off x="6727825" y="2708275"/>
            <a:ext cx="1439863" cy="1519238"/>
            <a:chOff x="4056" y="1706"/>
            <a:chExt cx="907" cy="957"/>
          </a:xfrm>
        </p:grpSpPr>
        <p:sp>
          <p:nvSpPr>
            <p:cNvPr id="95263" name="Rectangle 101"/>
            <p:cNvSpPr/>
            <p:nvPr/>
          </p:nvSpPr>
          <p:spPr>
            <a:xfrm>
              <a:off x="4056" y="1733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264" name="Line 102"/>
            <p:cNvSpPr/>
            <p:nvPr/>
          </p:nvSpPr>
          <p:spPr>
            <a:xfrm>
              <a:off x="4056" y="2037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65" name="Line 103"/>
            <p:cNvSpPr/>
            <p:nvPr/>
          </p:nvSpPr>
          <p:spPr>
            <a:xfrm>
              <a:off x="4056" y="2341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66" name="Line 104"/>
            <p:cNvSpPr/>
            <p:nvPr/>
          </p:nvSpPr>
          <p:spPr>
            <a:xfrm>
              <a:off x="4358" y="173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67" name="Line 105"/>
            <p:cNvSpPr/>
            <p:nvPr/>
          </p:nvSpPr>
          <p:spPr>
            <a:xfrm>
              <a:off x="4661" y="1733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18" name="Text Box 106"/>
            <p:cNvSpPr txBox="1">
              <a:spLocks noChangeArrowheads="1"/>
            </p:cNvSpPr>
            <p:nvPr/>
          </p:nvSpPr>
          <p:spPr bwMode="auto">
            <a:xfrm>
              <a:off x="4402" y="17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19" name="Text Box 107"/>
            <p:cNvSpPr txBox="1">
              <a:spLocks noChangeArrowheads="1"/>
            </p:cNvSpPr>
            <p:nvPr/>
          </p:nvSpPr>
          <p:spPr bwMode="auto">
            <a:xfrm>
              <a:off x="4093" y="17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20" name="Text Box 108"/>
            <p:cNvSpPr txBox="1">
              <a:spLocks noChangeArrowheads="1"/>
            </p:cNvSpPr>
            <p:nvPr/>
          </p:nvSpPr>
          <p:spPr bwMode="auto">
            <a:xfrm>
              <a:off x="4419" y="20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21" name="Text Box 109"/>
            <p:cNvSpPr txBox="1">
              <a:spLocks noChangeArrowheads="1"/>
            </p:cNvSpPr>
            <p:nvPr/>
          </p:nvSpPr>
          <p:spPr bwMode="auto">
            <a:xfrm>
              <a:off x="4698" y="20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22" name="Text Box 110"/>
            <p:cNvSpPr txBox="1">
              <a:spLocks noChangeArrowheads="1"/>
            </p:cNvSpPr>
            <p:nvPr/>
          </p:nvSpPr>
          <p:spPr bwMode="auto">
            <a:xfrm>
              <a:off x="4691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23" name="Text Box 111"/>
            <p:cNvSpPr txBox="1">
              <a:spLocks noChangeArrowheads="1"/>
            </p:cNvSpPr>
            <p:nvPr/>
          </p:nvSpPr>
          <p:spPr bwMode="auto">
            <a:xfrm>
              <a:off x="4419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24" name="Text Box 112"/>
            <p:cNvSpPr txBox="1">
              <a:spLocks noChangeArrowheads="1"/>
            </p:cNvSpPr>
            <p:nvPr/>
          </p:nvSpPr>
          <p:spPr bwMode="auto">
            <a:xfrm>
              <a:off x="4093" y="22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25" name="Text Box 113"/>
            <p:cNvSpPr txBox="1">
              <a:spLocks noChangeArrowheads="1"/>
            </p:cNvSpPr>
            <p:nvPr/>
          </p:nvSpPr>
          <p:spPr bwMode="auto">
            <a:xfrm>
              <a:off x="4698" y="17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7055" name="Group 143"/>
          <p:cNvGrpSpPr/>
          <p:nvPr/>
        </p:nvGrpSpPr>
        <p:grpSpPr>
          <a:xfrm>
            <a:off x="5503863" y="4933950"/>
            <a:ext cx="1439862" cy="1519238"/>
            <a:chOff x="3240" y="3108"/>
            <a:chExt cx="907" cy="957"/>
          </a:xfrm>
        </p:grpSpPr>
        <p:sp>
          <p:nvSpPr>
            <p:cNvPr id="95277" name="Rectangle 115"/>
            <p:cNvSpPr/>
            <p:nvPr/>
          </p:nvSpPr>
          <p:spPr>
            <a:xfrm>
              <a:off x="3240" y="3135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278" name="Line 116"/>
            <p:cNvSpPr/>
            <p:nvPr/>
          </p:nvSpPr>
          <p:spPr>
            <a:xfrm>
              <a:off x="3240" y="3439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79" name="Line 117"/>
            <p:cNvSpPr/>
            <p:nvPr/>
          </p:nvSpPr>
          <p:spPr>
            <a:xfrm>
              <a:off x="3240" y="3743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80" name="Line 118"/>
            <p:cNvSpPr/>
            <p:nvPr/>
          </p:nvSpPr>
          <p:spPr>
            <a:xfrm>
              <a:off x="3542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81" name="Line 119"/>
            <p:cNvSpPr/>
            <p:nvPr/>
          </p:nvSpPr>
          <p:spPr>
            <a:xfrm>
              <a:off x="3845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32" name="Text Box 120"/>
            <p:cNvSpPr txBox="1">
              <a:spLocks noChangeArrowheads="1"/>
            </p:cNvSpPr>
            <p:nvPr/>
          </p:nvSpPr>
          <p:spPr bwMode="auto">
            <a:xfrm>
              <a:off x="3586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33" name="Text Box 121"/>
            <p:cNvSpPr txBox="1">
              <a:spLocks noChangeArrowheads="1"/>
            </p:cNvSpPr>
            <p:nvPr/>
          </p:nvSpPr>
          <p:spPr bwMode="auto">
            <a:xfrm>
              <a:off x="3277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34" name="Text Box 122"/>
            <p:cNvSpPr txBox="1">
              <a:spLocks noChangeArrowheads="1"/>
            </p:cNvSpPr>
            <p:nvPr/>
          </p:nvSpPr>
          <p:spPr bwMode="auto">
            <a:xfrm>
              <a:off x="3285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35" name="Text Box 123"/>
            <p:cNvSpPr txBox="1">
              <a:spLocks noChangeArrowheads="1"/>
            </p:cNvSpPr>
            <p:nvPr/>
          </p:nvSpPr>
          <p:spPr bwMode="auto">
            <a:xfrm>
              <a:off x="3882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36" name="Text Box 124"/>
            <p:cNvSpPr txBox="1">
              <a:spLocks noChangeArrowheads="1"/>
            </p:cNvSpPr>
            <p:nvPr/>
          </p:nvSpPr>
          <p:spPr bwMode="auto">
            <a:xfrm>
              <a:off x="3875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37" name="Text Box 125"/>
            <p:cNvSpPr txBox="1">
              <a:spLocks noChangeArrowheads="1"/>
            </p:cNvSpPr>
            <p:nvPr/>
          </p:nvSpPr>
          <p:spPr bwMode="auto">
            <a:xfrm>
              <a:off x="3603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38" name="Text Box 126"/>
            <p:cNvSpPr txBox="1">
              <a:spLocks noChangeArrowheads="1"/>
            </p:cNvSpPr>
            <p:nvPr/>
          </p:nvSpPr>
          <p:spPr bwMode="auto">
            <a:xfrm>
              <a:off x="3277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39" name="Text Box 127"/>
            <p:cNvSpPr txBox="1">
              <a:spLocks noChangeArrowheads="1"/>
            </p:cNvSpPr>
            <p:nvPr/>
          </p:nvSpPr>
          <p:spPr bwMode="auto">
            <a:xfrm>
              <a:off x="3882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7054" name="Group 142"/>
          <p:cNvGrpSpPr/>
          <p:nvPr/>
        </p:nvGrpSpPr>
        <p:grpSpPr>
          <a:xfrm>
            <a:off x="8023225" y="4933950"/>
            <a:ext cx="1439863" cy="1519238"/>
            <a:chOff x="4873" y="3108"/>
            <a:chExt cx="907" cy="957"/>
          </a:xfrm>
        </p:grpSpPr>
        <p:sp>
          <p:nvSpPr>
            <p:cNvPr id="95291" name="Rectangle 128"/>
            <p:cNvSpPr/>
            <p:nvPr/>
          </p:nvSpPr>
          <p:spPr>
            <a:xfrm>
              <a:off x="4873" y="3135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292" name="Line 129"/>
            <p:cNvSpPr/>
            <p:nvPr/>
          </p:nvSpPr>
          <p:spPr>
            <a:xfrm>
              <a:off x="4873" y="3439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93" name="Line 130"/>
            <p:cNvSpPr/>
            <p:nvPr/>
          </p:nvSpPr>
          <p:spPr>
            <a:xfrm>
              <a:off x="4873" y="3743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94" name="Line 131"/>
            <p:cNvSpPr/>
            <p:nvPr/>
          </p:nvSpPr>
          <p:spPr>
            <a:xfrm>
              <a:off x="5175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295" name="Line 132"/>
            <p:cNvSpPr/>
            <p:nvPr/>
          </p:nvSpPr>
          <p:spPr>
            <a:xfrm>
              <a:off x="5478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45" name="Text Box 133"/>
            <p:cNvSpPr txBox="1">
              <a:spLocks noChangeArrowheads="1"/>
            </p:cNvSpPr>
            <p:nvPr/>
          </p:nvSpPr>
          <p:spPr bwMode="auto">
            <a:xfrm>
              <a:off x="5219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46" name="Text Box 134"/>
            <p:cNvSpPr txBox="1">
              <a:spLocks noChangeArrowheads="1"/>
            </p:cNvSpPr>
            <p:nvPr/>
          </p:nvSpPr>
          <p:spPr bwMode="auto">
            <a:xfrm>
              <a:off x="4910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47" name="Text Box 135"/>
            <p:cNvSpPr txBox="1">
              <a:spLocks noChangeArrowheads="1"/>
            </p:cNvSpPr>
            <p:nvPr/>
          </p:nvSpPr>
          <p:spPr bwMode="auto">
            <a:xfrm>
              <a:off x="5236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48" name="Text Box 136"/>
            <p:cNvSpPr txBox="1">
              <a:spLocks noChangeArrowheads="1"/>
            </p:cNvSpPr>
            <p:nvPr/>
          </p:nvSpPr>
          <p:spPr bwMode="auto">
            <a:xfrm>
              <a:off x="5515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49" name="Text Box 137"/>
            <p:cNvSpPr txBox="1">
              <a:spLocks noChangeArrowheads="1"/>
            </p:cNvSpPr>
            <p:nvPr/>
          </p:nvSpPr>
          <p:spPr bwMode="auto">
            <a:xfrm>
              <a:off x="5508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50" name="Text Box 138"/>
            <p:cNvSpPr txBox="1">
              <a:spLocks noChangeArrowheads="1"/>
            </p:cNvSpPr>
            <p:nvPr/>
          </p:nvSpPr>
          <p:spPr bwMode="auto">
            <a:xfrm>
              <a:off x="5236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51" name="Text Box 139"/>
            <p:cNvSpPr txBox="1">
              <a:spLocks noChangeArrowheads="1"/>
            </p:cNvSpPr>
            <p:nvPr/>
          </p:nvSpPr>
          <p:spPr bwMode="auto">
            <a:xfrm>
              <a:off x="4910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52" name="Text Box 140"/>
            <p:cNvSpPr txBox="1">
              <a:spLocks noChangeArrowheads="1"/>
            </p:cNvSpPr>
            <p:nvPr/>
          </p:nvSpPr>
          <p:spPr bwMode="auto">
            <a:xfrm>
              <a:off x="5515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7085" name="Group 173"/>
          <p:cNvGrpSpPr/>
          <p:nvPr/>
        </p:nvGrpSpPr>
        <p:grpSpPr>
          <a:xfrm>
            <a:off x="3416300" y="4933950"/>
            <a:ext cx="1439863" cy="1519238"/>
            <a:chOff x="2152" y="3108"/>
            <a:chExt cx="907" cy="957"/>
          </a:xfrm>
        </p:grpSpPr>
        <p:sp>
          <p:nvSpPr>
            <p:cNvPr id="95305" name="Rectangle 145"/>
            <p:cNvSpPr/>
            <p:nvPr/>
          </p:nvSpPr>
          <p:spPr>
            <a:xfrm>
              <a:off x="2152" y="3135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306" name="Line 146"/>
            <p:cNvSpPr/>
            <p:nvPr/>
          </p:nvSpPr>
          <p:spPr>
            <a:xfrm>
              <a:off x="2152" y="3439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07" name="Line 147"/>
            <p:cNvSpPr/>
            <p:nvPr/>
          </p:nvSpPr>
          <p:spPr>
            <a:xfrm>
              <a:off x="2152" y="3743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08" name="Line 148"/>
            <p:cNvSpPr/>
            <p:nvPr/>
          </p:nvSpPr>
          <p:spPr>
            <a:xfrm>
              <a:off x="2454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09" name="Line 149"/>
            <p:cNvSpPr/>
            <p:nvPr/>
          </p:nvSpPr>
          <p:spPr>
            <a:xfrm>
              <a:off x="2757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62" name="Text Box 150"/>
            <p:cNvSpPr txBox="1">
              <a:spLocks noChangeArrowheads="1"/>
            </p:cNvSpPr>
            <p:nvPr/>
          </p:nvSpPr>
          <p:spPr bwMode="auto">
            <a:xfrm>
              <a:off x="2198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63" name="Text Box 151"/>
            <p:cNvSpPr txBox="1">
              <a:spLocks noChangeArrowheads="1"/>
            </p:cNvSpPr>
            <p:nvPr/>
          </p:nvSpPr>
          <p:spPr bwMode="auto">
            <a:xfrm>
              <a:off x="2189" y="342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64" name="Text Box 152"/>
            <p:cNvSpPr txBox="1">
              <a:spLocks noChangeArrowheads="1"/>
            </p:cNvSpPr>
            <p:nvPr/>
          </p:nvSpPr>
          <p:spPr bwMode="auto">
            <a:xfrm>
              <a:off x="2515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65" name="Text Box 153"/>
            <p:cNvSpPr txBox="1">
              <a:spLocks noChangeArrowheads="1"/>
            </p:cNvSpPr>
            <p:nvPr/>
          </p:nvSpPr>
          <p:spPr bwMode="auto">
            <a:xfrm>
              <a:off x="2794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66" name="Text Box 154"/>
            <p:cNvSpPr txBox="1">
              <a:spLocks noChangeArrowheads="1"/>
            </p:cNvSpPr>
            <p:nvPr/>
          </p:nvSpPr>
          <p:spPr bwMode="auto">
            <a:xfrm>
              <a:off x="2787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67" name="Text Box 155"/>
            <p:cNvSpPr txBox="1">
              <a:spLocks noChangeArrowheads="1"/>
            </p:cNvSpPr>
            <p:nvPr/>
          </p:nvSpPr>
          <p:spPr bwMode="auto">
            <a:xfrm>
              <a:off x="2515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68" name="Text Box 156"/>
            <p:cNvSpPr txBox="1">
              <a:spLocks noChangeArrowheads="1"/>
            </p:cNvSpPr>
            <p:nvPr/>
          </p:nvSpPr>
          <p:spPr bwMode="auto">
            <a:xfrm>
              <a:off x="2189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69" name="Text Box 157"/>
            <p:cNvSpPr txBox="1">
              <a:spLocks noChangeArrowheads="1"/>
            </p:cNvSpPr>
            <p:nvPr/>
          </p:nvSpPr>
          <p:spPr bwMode="auto">
            <a:xfrm>
              <a:off x="2469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7084" name="Group 172"/>
          <p:cNvGrpSpPr/>
          <p:nvPr/>
        </p:nvGrpSpPr>
        <p:grpSpPr>
          <a:xfrm>
            <a:off x="895350" y="4868863"/>
            <a:ext cx="1439863" cy="1519237"/>
            <a:chOff x="564" y="3108"/>
            <a:chExt cx="907" cy="957"/>
          </a:xfrm>
        </p:grpSpPr>
        <p:sp>
          <p:nvSpPr>
            <p:cNvPr id="95319" name="Rectangle 159"/>
            <p:cNvSpPr/>
            <p:nvPr/>
          </p:nvSpPr>
          <p:spPr>
            <a:xfrm>
              <a:off x="564" y="3135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5320" name="Line 160"/>
            <p:cNvSpPr/>
            <p:nvPr/>
          </p:nvSpPr>
          <p:spPr>
            <a:xfrm>
              <a:off x="564" y="3439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21" name="Line 161"/>
            <p:cNvSpPr/>
            <p:nvPr/>
          </p:nvSpPr>
          <p:spPr>
            <a:xfrm>
              <a:off x="564" y="3743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22" name="Line 162"/>
            <p:cNvSpPr/>
            <p:nvPr/>
          </p:nvSpPr>
          <p:spPr>
            <a:xfrm>
              <a:off x="866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5323" name="Line 163"/>
            <p:cNvSpPr/>
            <p:nvPr/>
          </p:nvSpPr>
          <p:spPr>
            <a:xfrm>
              <a:off x="1169" y="3135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7076" name="Text Box 164"/>
            <p:cNvSpPr txBox="1">
              <a:spLocks noChangeArrowheads="1"/>
            </p:cNvSpPr>
            <p:nvPr/>
          </p:nvSpPr>
          <p:spPr bwMode="auto">
            <a:xfrm>
              <a:off x="610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77" name="Text Box 165"/>
            <p:cNvSpPr txBox="1">
              <a:spLocks noChangeArrowheads="1"/>
            </p:cNvSpPr>
            <p:nvPr/>
          </p:nvSpPr>
          <p:spPr bwMode="auto">
            <a:xfrm>
              <a:off x="601" y="342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78" name="Text Box 166"/>
            <p:cNvSpPr txBox="1">
              <a:spLocks noChangeArrowheads="1"/>
            </p:cNvSpPr>
            <p:nvPr/>
          </p:nvSpPr>
          <p:spPr bwMode="auto">
            <a:xfrm>
              <a:off x="927" y="311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79" name="Text Box 167"/>
            <p:cNvSpPr txBox="1">
              <a:spLocks noChangeArrowheads="1"/>
            </p:cNvSpPr>
            <p:nvPr/>
          </p:nvSpPr>
          <p:spPr bwMode="auto">
            <a:xfrm>
              <a:off x="1206" y="342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80" name="Text Box 168"/>
            <p:cNvSpPr txBox="1">
              <a:spLocks noChangeArrowheads="1"/>
            </p:cNvSpPr>
            <p:nvPr/>
          </p:nvSpPr>
          <p:spPr bwMode="auto">
            <a:xfrm>
              <a:off x="1199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81" name="Text Box 169"/>
            <p:cNvSpPr txBox="1">
              <a:spLocks noChangeArrowheads="1"/>
            </p:cNvSpPr>
            <p:nvPr/>
          </p:nvSpPr>
          <p:spPr bwMode="auto">
            <a:xfrm>
              <a:off x="927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82" name="Text Box 170"/>
            <p:cNvSpPr txBox="1">
              <a:spLocks noChangeArrowheads="1"/>
            </p:cNvSpPr>
            <p:nvPr/>
          </p:nvSpPr>
          <p:spPr bwMode="auto">
            <a:xfrm>
              <a:off x="601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083" name="Text Box 171"/>
            <p:cNvSpPr txBox="1">
              <a:spLocks noChangeArrowheads="1"/>
            </p:cNvSpPr>
            <p:nvPr/>
          </p:nvSpPr>
          <p:spPr bwMode="auto">
            <a:xfrm>
              <a:off x="1206" y="31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07087" name="Line 175"/>
          <p:cNvSpPr/>
          <p:nvPr/>
        </p:nvSpPr>
        <p:spPr>
          <a:xfrm flipH="1">
            <a:off x="2911475" y="1628775"/>
            <a:ext cx="1655763" cy="11525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07088" name="Line 176"/>
          <p:cNvSpPr/>
          <p:nvPr/>
        </p:nvSpPr>
        <p:spPr>
          <a:xfrm>
            <a:off x="6007100" y="1628775"/>
            <a:ext cx="1512888" cy="11525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07089" name="Line 177"/>
          <p:cNvSpPr/>
          <p:nvPr/>
        </p:nvSpPr>
        <p:spPr>
          <a:xfrm flipH="1">
            <a:off x="1471613" y="3860800"/>
            <a:ext cx="719137" cy="108108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07090" name="Line 178"/>
          <p:cNvSpPr/>
          <p:nvPr/>
        </p:nvSpPr>
        <p:spPr>
          <a:xfrm>
            <a:off x="3630613" y="3860800"/>
            <a:ext cx="576262" cy="11525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07091" name="Line 179"/>
          <p:cNvSpPr/>
          <p:nvPr/>
        </p:nvSpPr>
        <p:spPr>
          <a:xfrm flipH="1">
            <a:off x="6151563" y="3933825"/>
            <a:ext cx="576262" cy="10795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07092" name="Line 180"/>
          <p:cNvSpPr/>
          <p:nvPr/>
        </p:nvSpPr>
        <p:spPr>
          <a:xfrm>
            <a:off x="8167688" y="3860800"/>
            <a:ext cx="576262" cy="11525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0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0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0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0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0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0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0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0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/>
          </p:cNvSpPr>
          <p:nvPr>
            <p:ph type="title"/>
          </p:nvPr>
        </p:nvSpPr>
        <p:spPr>
          <a:xfrm>
            <a:off x="5503863" y="131763"/>
            <a:ext cx="4700587" cy="633412"/>
          </a:xfrm>
        </p:spPr>
        <p:txBody>
          <a:bodyPr wrap="square" lIns="91440" tIns="45720" rIns="91440" bIns="45720" anchor="t"/>
          <a:lstStyle/>
          <a:p>
            <a:pPr algn="r" eaLnBrk="1" hangingPunct="1"/>
            <a:r>
              <a:rPr lang="en-US" altLang="zh-CN" sz="40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Depth-First Search</a:t>
            </a:r>
            <a:endParaRPr lang="en-US" altLang="zh-CN" sz="4000" b="1" dirty="0">
              <a:solidFill>
                <a:srgbClr val="6633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pic>
        <p:nvPicPr>
          <p:cNvPr id="97282" name="Picture 7" descr="BD21313_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03863" y="765175"/>
            <a:ext cx="4783137" cy="142875"/>
          </a:xfrm>
        </p:spPr>
      </p:pic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1111250" y="1601788"/>
            <a:ext cx="8496300" cy="36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Char char="•"/>
              <a:defRPr/>
            </a:pPr>
            <a:r>
              <a:rPr kumimoji="1" lang="zh-CN" altLang="en-US" sz="36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6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</a:t>
            </a:r>
            <a:endParaRPr kumimoji="1" lang="zh-CN" altLang="en-US" sz="36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1" lang="en-US" altLang="zh-CN" sz="36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1.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构造一个由根构成的单元素栈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2.  If 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Top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是目标节点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停止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3. 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Pop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),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把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Top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的所有子节点压入栈顶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4.  If  S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空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失败   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Else  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goto 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2.</a:t>
            </a: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97284" name="Rectangle 6"/>
          <p:cNvSpPr/>
          <p:nvPr/>
        </p:nvSpPr>
        <p:spPr>
          <a:xfrm>
            <a:off x="3490913" y="278130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>
          <a:xfrm>
            <a:off x="103188" y="44450"/>
            <a:ext cx="9504363" cy="18716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例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1.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求解子集合和问题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S={7, 5, 1, 2, 10}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  输出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是否存在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S’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使得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Sum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S’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)=9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97356" name="Line 12"/>
          <p:cNvSpPr/>
          <p:nvPr/>
        </p:nvSpPr>
        <p:spPr>
          <a:xfrm flipH="1">
            <a:off x="4495800" y="2420938"/>
            <a:ext cx="576263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57" name="Line 13"/>
          <p:cNvSpPr/>
          <p:nvPr/>
        </p:nvSpPr>
        <p:spPr>
          <a:xfrm flipH="1">
            <a:off x="3198813" y="3500438"/>
            <a:ext cx="1081087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58" name="Line 14"/>
          <p:cNvSpPr/>
          <p:nvPr/>
        </p:nvSpPr>
        <p:spPr>
          <a:xfrm>
            <a:off x="4422775" y="3644900"/>
            <a:ext cx="0" cy="7207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59" name="Line 15"/>
          <p:cNvSpPr/>
          <p:nvPr/>
        </p:nvSpPr>
        <p:spPr>
          <a:xfrm>
            <a:off x="4638675" y="3500438"/>
            <a:ext cx="936625" cy="86518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60" name="Line 16"/>
          <p:cNvSpPr/>
          <p:nvPr/>
        </p:nvSpPr>
        <p:spPr>
          <a:xfrm flipH="1">
            <a:off x="3919538" y="4724400"/>
            <a:ext cx="360362" cy="7207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61" name="Line 17"/>
          <p:cNvSpPr/>
          <p:nvPr/>
        </p:nvSpPr>
        <p:spPr>
          <a:xfrm>
            <a:off x="4567238" y="4724400"/>
            <a:ext cx="360362" cy="7207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7349" name="Oval 5"/>
          <p:cNvSpPr>
            <a:spLocks noChangeArrowheads="1"/>
          </p:cNvSpPr>
          <p:nvPr/>
        </p:nvSpPr>
        <p:spPr bwMode="auto">
          <a:xfrm>
            <a:off x="4927600" y="2060575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50" name="Oval 6"/>
          <p:cNvSpPr>
            <a:spLocks noChangeArrowheads="1"/>
          </p:cNvSpPr>
          <p:nvPr/>
        </p:nvSpPr>
        <p:spPr bwMode="auto">
          <a:xfrm>
            <a:off x="4206875" y="32131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51" name="Oval 7"/>
          <p:cNvSpPr>
            <a:spLocks noChangeArrowheads="1"/>
          </p:cNvSpPr>
          <p:nvPr/>
        </p:nvSpPr>
        <p:spPr bwMode="auto">
          <a:xfrm>
            <a:off x="4206875" y="4365625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54" name="Oval 10"/>
          <p:cNvSpPr>
            <a:spLocks noChangeArrowheads="1"/>
          </p:cNvSpPr>
          <p:nvPr/>
        </p:nvSpPr>
        <p:spPr bwMode="auto">
          <a:xfrm>
            <a:off x="2911475" y="4365625"/>
            <a:ext cx="431800" cy="431800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55" name="Oval 11"/>
          <p:cNvSpPr>
            <a:spLocks noChangeArrowheads="1"/>
          </p:cNvSpPr>
          <p:nvPr/>
        </p:nvSpPr>
        <p:spPr bwMode="auto">
          <a:xfrm>
            <a:off x="5432425" y="4365625"/>
            <a:ext cx="431800" cy="4318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52" name="Oval 8"/>
          <p:cNvSpPr>
            <a:spLocks noChangeArrowheads="1"/>
          </p:cNvSpPr>
          <p:nvPr/>
        </p:nvSpPr>
        <p:spPr bwMode="auto">
          <a:xfrm>
            <a:off x="3632200" y="5445125"/>
            <a:ext cx="431800" cy="431800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53" name="Oval 9"/>
          <p:cNvSpPr>
            <a:spLocks noChangeArrowheads="1"/>
          </p:cNvSpPr>
          <p:nvPr/>
        </p:nvSpPr>
        <p:spPr bwMode="auto">
          <a:xfrm>
            <a:off x="4711700" y="5445125"/>
            <a:ext cx="431800" cy="431800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18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62" name="Text Box 18"/>
          <p:cNvSpPr txBox="1">
            <a:spLocks noChangeArrowheads="1"/>
          </p:cNvSpPr>
          <p:nvPr/>
        </p:nvSpPr>
        <p:spPr bwMode="auto">
          <a:xfrm>
            <a:off x="4422775" y="24923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63" name="Text Box 19"/>
          <p:cNvSpPr txBox="1">
            <a:spLocks noChangeArrowheads="1"/>
          </p:cNvSpPr>
          <p:nvPr/>
        </p:nvSpPr>
        <p:spPr bwMode="auto">
          <a:xfrm>
            <a:off x="3413125" y="35734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64" name="Text Box 20"/>
          <p:cNvSpPr txBox="1">
            <a:spLocks noChangeArrowheads="1"/>
          </p:cNvSpPr>
          <p:nvPr/>
        </p:nvSpPr>
        <p:spPr bwMode="auto">
          <a:xfrm>
            <a:off x="4133850" y="37020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65" name="Text Box 21"/>
          <p:cNvSpPr txBox="1">
            <a:spLocks noChangeArrowheads="1"/>
          </p:cNvSpPr>
          <p:nvPr/>
        </p:nvSpPr>
        <p:spPr bwMode="auto">
          <a:xfrm>
            <a:off x="5141913" y="35734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66" name="Text Box 22"/>
          <p:cNvSpPr txBox="1">
            <a:spLocks noChangeArrowheads="1"/>
          </p:cNvSpPr>
          <p:nvPr/>
        </p:nvSpPr>
        <p:spPr bwMode="auto">
          <a:xfrm>
            <a:off x="3775075" y="4724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7367" name="Text Box 23"/>
          <p:cNvSpPr txBox="1">
            <a:spLocks noChangeArrowheads="1"/>
          </p:cNvSpPr>
          <p:nvPr/>
        </p:nvSpPr>
        <p:spPr bwMode="auto">
          <a:xfrm>
            <a:off x="4711700" y="47244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9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9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9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9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9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9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9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9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9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9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9" grpId="0" animBg="1"/>
      <p:bldP spid="697350" grpId="0" animBg="1"/>
      <p:bldP spid="697351" grpId="0" animBg="1"/>
      <p:bldP spid="697354" grpId="0" animBg="1"/>
      <p:bldP spid="697355" grpId="0" animBg="1"/>
      <p:bldP spid="697352" grpId="0" animBg="1"/>
      <p:bldP spid="697353" grpId="0" animBg="1"/>
      <p:bldP spid="697362" grpId="0"/>
      <p:bldP spid="697363" grpId="0"/>
      <p:bldP spid="697364" grpId="0"/>
      <p:bldP spid="697365" grpId="0"/>
      <p:bldP spid="697366" grpId="0"/>
      <p:bldP spid="6973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40" name="Rectangle 4"/>
          <p:cNvSpPr>
            <a:spLocks noChangeArrowheads="1"/>
          </p:cNvSpPr>
          <p:nvPr/>
        </p:nvSpPr>
        <p:spPr bwMode="auto">
          <a:xfrm>
            <a:off x="103188" y="44450"/>
            <a:ext cx="9504363" cy="86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例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2.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求解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Hamiltonian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环问题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101378" name="Group 37"/>
          <p:cNvGrpSpPr/>
          <p:nvPr/>
        </p:nvGrpSpPr>
        <p:grpSpPr>
          <a:xfrm>
            <a:off x="565150" y="1052513"/>
            <a:ext cx="3138488" cy="2303462"/>
            <a:chOff x="356" y="663"/>
            <a:chExt cx="1977" cy="1451"/>
          </a:xfrm>
        </p:grpSpPr>
        <p:sp>
          <p:nvSpPr>
            <p:cNvPr id="101379" name="Line 28"/>
            <p:cNvSpPr/>
            <p:nvPr/>
          </p:nvSpPr>
          <p:spPr>
            <a:xfrm>
              <a:off x="745" y="799"/>
              <a:ext cx="49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0" name="Line 29"/>
            <p:cNvSpPr/>
            <p:nvPr/>
          </p:nvSpPr>
          <p:spPr>
            <a:xfrm>
              <a:off x="1516" y="799"/>
              <a:ext cx="54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1" name="Line 30"/>
            <p:cNvSpPr/>
            <p:nvPr/>
          </p:nvSpPr>
          <p:spPr>
            <a:xfrm>
              <a:off x="609" y="935"/>
              <a:ext cx="0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2" name="Line 31"/>
            <p:cNvSpPr/>
            <p:nvPr/>
          </p:nvSpPr>
          <p:spPr>
            <a:xfrm>
              <a:off x="745" y="1389"/>
              <a:ext cx="49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3" name="Line 32"/>
            <p:cNvSpPr/>
            <p:nvPr/>
          </p:nvSpPr>
          <p:spPr>
            <a:xfrm>
              <a:off x="700" y="845"/>
              <a:ext cx="590" cy="45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4" name="Line 33"/>
            <p:cNvSpPr/>
            <p:nvPr/>
          </p:nvSpPr>
          <p:spPr>
            <a:xfrm flipV="1">
              <a:off x="700" y="845"/>
              <a:ext cx="590" cy="45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5" name="Line 34"/>
            <p:cNvSpPr/>
            <p:nvPr/>
          </p:nvSpPr>
          <p:spPr>
            <a:xfrm flipH="1">
              <a:off x="1471" y="890"/>
              <a:ext cx="635" cy="45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6" name="Line 35"/>
            <p:cNvSpPr/>
            <p:nvPr/>
          </p:nvSpPr>
          <p:spPr>
            <a:xfrm flipH="1">
              <a:off x="700" y="1480"/>
              <a:ext cx="590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7" name="Freeform 36"/>
            <p:cNvSpPr/>
            <p:nvPr/>
          </p:nvSpPr>
          <p:spPr>
            <a:xfrm>
              <a:off x="356" y="820"/>
              <a:ext cx="124" cy="1117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89" y="53"/>
                </a:cxn>
                <a:cxn ang="0">
                  <a:pos x="72" y="79"/>
                </a:cxn>
                <a:cxn ang="0">
                  <a:pos x="37" y="149"/>
                </a:cxn>
                <a:cxn ang="0">
                  <a:pos x="11" y="376"/>
                </a:cxn>
                <a:cxn ang="0">
                  <a:pos x="37" y="891"/>
                </a:cxn>
                <a:cxn ang="0">
                  <a:pos x="89" y="1048"/>
                </a:cxn>
                <a:cxn ang="0">
                  <a:pos x="124" y="1091"/>
                </a:cxn>
                <a:cxn ang="0">
                  <a:pos x="115" y="1117"/>
                </a:cxn>
              </a:cxnLst>
              <a:rect l="0" t="0" r="0" b="0"/>
              <a:pathLst>
                <a:path w="124" h="1117">
                  <a:moveTo>
                    <a:pt x="107" y="0"/>
                  </a:moveTo>
                  <a:cubicBezTo>
                    <a:pt x="101" y="18"/>
                    <a:pt x="99" y="37"/>
                    <a:pt x="89" y="53"/>
                  </a:cubicBezTo>
                  <a:cubicBezTo>
                    <a:pt x="83" y="62"/>
                    <a:pt x="76" y="70"/>
                    <a:pt x="72" y="79"/>
                  </a:cubicBezTo>
                  <a:cubicBezTo>
                    <a:pt x="40" y="151"/>
                    <a:pt x="72" y="112"/>
                    <a:pt x="37" y="149"/>
                  </a:cubicBezTo>
                  <a:cubicBezTo>
                    <a:pt x="0" y="256"/>
                    <a:pt x="20" y="183"/>
                    <a:pt x="11" y="376"/>
                  </a:cubicBezTo>
                  <a:cubicBezTo>
                    <a:pt x="19" y="548"/>
                    <a:pt x="21" y="720"/>
                    <a:pt x="37" y="891"/>
                  </a:cubicBezTo>
                  <a:cubicBezTo>
                    <a:pt x="41" y="940"/>
                    <a:pt x="74" y="1000"/>
                    <a:pt x="89" y="1048"/>
                  </a:cubicBezTo>
                  <a:cubicBezTo>
                    <a:pt x="95" y="1066"/>
                    <a:pt x="114" y="1076"/>
                    <a:pt x="124" y="1091"/>
                  </a:cubicBezTo>
                  <a:cubicBezTo>
                    <a:pt x="121" y="1100"/>
                    <a:pt x="115" y="1117"/>
                    <a:pt x="115" y="1117"/>
                  </a:cubicBezTo>
                </a:path>
              </a:pathLst>
            </a:custGeom>
            <a:noFill/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7947" name="Oval 11"/>
            <p:cNvSpPr>
              <a:spLocks noChangeArrowheads="1"/>
            </p:cNvSpPr>
            <p:nvPr/>
          </p:nvSpPr>
          <p:spPr bwMode="auto">
            <a:xfrm>
              <a:off x="473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960" name="Oval 24"/>
            <p:cNvSpPr>
              <a:spLocks noChangeArrowheads="1"/>
            </p:cNvSpPr>
            <p:nvPr/>
          </p:nvSpPr>
          <p:spPr bwMode="auto">
            <a:xfrm>
              <a:off x="1244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948" name="Oval 12"/>
            <p:cNvSpPr>
              <a:spLocks noChangeArrowheads="1"/>
            </p:cNvSpPr>
            <p:nvPr/>
          </p:nvSpPr>
          <p:spPr bwMode="auto">
            <a:xfrm>
              <a:off x="473" y="125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962" name="Oval 26"/>
            <p:cNvSpPr>
              <a:spLocks noChangeArrowheads="1"/>
            </p:cNvSpPr>
            <p:nvPr/>
          </p:nvSpPr>
          <p:spPr bwMode="auto">
            <a:xfrm>
              <a:off x="1244" y="125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961" name="Oval 25"/>
            <p:cNvSpPr>
              <a:spLocks noChangeArrowheads="1"/>
            </p:cNvSpPr>
            <p:nvPr/>
          </p:nvSpPr>
          <p:spPr bwMode="auto">
            <a:xfrm>
              <a:off x="2061" y="66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7963" name="Oval 27"/>
            <p:cNvSpPr>
              <a:spLocks noChangeArrowheads="1"/>
            </p:cNvSpPr>
            <p:nvPr/>
          </p:nvSpPr>
          <p:spPr bwMode="auto">
            <a:xfrm>
              <a:off x="473" y="1842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07990" name="Line 54"/>
          <p:cNvSpPr/>
          <p:nvPr/>
        </p:nvSpPr>
        <p:spPr>
          <a:xfrm flipH="1">
            <a:off x="4567238" y="1125538"/>
            <a:ext cx="1439862" cy="7191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7991" name="Line 55"/>
          <p:cNvSpPr/>
          <p:nvPr/>
        </p:nvSpPr>
        <p:spPr>
          <a:xfrm>
            <a:off x="6223000" y="1268413"/>
            <a:ext cx="360363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7992" name="Line 56"/>
          <p:cNvSpPr/>
          <p:nvPr/>
        </p:nvSpPr>
        <p:spPr>
          <a:xfrm>
            <a:off x="6367463" y="1125538"/>
            <a:ext cx="1871662" cy="7191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1" name="Line 65"/>
          <p:cNvSpPr/>
          <p:nvPr/>
        </p:nvSpPr>
        <p:spPr>
          <a:xfrm flipH="1">
            <a:off x="3919538" y="2060575"/>
            <a:ext cx="4318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2" name="Line 66"/>
          <p:cNvSpPr/>
          <p:nvPr/>
        </p:nvSpPr>
        <p:spPr>
          <a:xfrm>
            <a:off x="4567238" y="2060575"/>
            <a:ext cx="360362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3" name="Line 67"/>
          <p:cNvSpPr/>
          <p:nvPr/>
        </p:nvSpPr>
        <p:spPr>
          <a:xfrm>
            <a:off x="3848100" y="2852738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4" name="Line 68"/>
          <p:cNvSpPr/>
          <p:nvPr/>
        </p:nvSpPr>
        <p:spPr>
          <a:xfrm flipH="1">
            <a:off x="3559175" y="3500438"/>
            <a:ext cx="21590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5" name="Line 69"/>
          <p:cNvSpPr/>
          <p:nvPr/>
        </p:nvSpPr>
        <p:spPr>
          <a:xfrm>
            <a:off x="3990975" y="3500438"/>
            <a:ext cx="144463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6" name="Line 70"/>
          <p:cNvSpPr/>
          <p:nvPr/>
        </p:nvSpPr>
        <p:spPr>
          <a:xfrm>
            <a:off x="4927600" y="28527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7" name="Line 71"/>
          <p:cNvSpPr/>
          <p:nvPr/>
        </p:nvSpPr>
        <p:spPr>
          <a:xfrm flipH="1">
            <a:off x="4638675" y="3500438"/>
            <a:ext cx="217488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8" name="Line 72"/>
          <p:cNvSpPr/>
          <p:nvPr/>
        </p:nvSpPr>
        <p:spPr>
          <a:xfrm>
            <a:off x="5072063" y="3500438"/>
            <a:ext cx="142875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09" name="Line 73"/>
          <p:cNvSpPr/>
          <p:nvPr/>
        </p:nvSpPr>
        <p:spPr>
          <a:xfrm flipH="1">
            <a:off x="5935663" y="2060575"/>
            <a:ext cx="576262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0" name="Line 74"/>
          <p:cNvSpPr/>
          <p:nvPr/>
        </p:nvSpPr>
        <p:spPr>
          <a:xfrm>
            <a:off x="6583363" y="21336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1" name="Line 75"/>
          <p:cNvSpPr/>
          <p:nvPr/>
        </p:nvSpPr>
        <p:spPr>
          <a:xfrm>
            <a:off x="6727825" y="2060575"/>
            <a:ext cx="576263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2" name="Line 76"/>
          <p:cNvSpPr/>
          <p:nvPr/>
        </p:nvSpPr>
        <p:spPr>
          <a:xfrm>
            <a:off x="5864225" y="28527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3" name="Line 77"/>
          <p:cNvSpPr/>
          <p:nvPr/>
        </p:nvSpPr>
        <p:spPr>
          <a:xfrm>
            <a:off x="5864225" y="357346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4" name="Line 78"/>
          <p:cNvSpPr/>
          <p:nvPr/>
        </p:nvSpPr>
        <p:spPr>
          <a:xfrm>
            <a:off x="6583363" y="357346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5" name="Line 79"/>
          <p:cNvSpPr/>
          <p:nvPr/>
        </p:nvSpPr>
        <p:spPr>
          <a:xfrm>
            <a:off x="6583363" y="28527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6" name="Line 80"/>
          <p:cNvSpPr/>
          <p:nvPr/>
        </p:nvSpPr>
        <p:spPr>
          <a:xfrm>
            <a:off x="8743950" y="28527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7" name="Line 81"/>
          <p:cNvSpPr/>
          <p:nvPr/>
        </p:nvSpPr>
        <p:spPr>
          <a:xfrm>
            <a:off x="8743950" y="36449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8" name="Line 82"/>
          <p:cNvSpPr/>
          <p:nvPr/>
        </p:nvSpPr>
        <p:spPr>
          <a:xfrm>
            <a:off x="8456613" y="2060575"/>
            <a:ext cx="287337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19" name="Line 83"/>
          <p:cNvSpPr/>
          <p:nvPr/>
        </p:nvSpPr>
        <p:spPr>
          <a:xfrm>
            <a:off x="8743950" y="443706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8020" name="Line 84"/>
          <p:cNvSpPr/>
          <p:nvPr/>
        </p:nvSpPr>
        <p:spPr>
          <a:xfrm>
            <a:off x="8743950" y="5229225"/>
            <a:ext cx="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7974" name="Oval 38"/>
          <p:cNvSpPr>
            <a:spLocks noChangeArrowheads="1"/>
          </p:cNvSpPr>
          <p:nvPr/>
        </p:nvSpPr>
        <p:spPr bwMode="auto">
          <a:xfrm>
            <a:off x="6007100" y="90805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75" name="Oval 39"/>
          <p:cNvSpPr>
            <a:spLocks noChangeArrowheads="1"/>
          </p:cNvSpPr>
          <p:nvPr/>
        </p:nvSpPr>
        <p:spPr bwMode="auto">
          <a:xfrm>
            <a:off x="6438900" y="1773238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76" name="Oval 40"/>
          <p:cNvSpPr>
            <a:spLocks noChangeArrowheads="1"/>
          </p:cNvSpPr>
          <p:nvPr/>
        </p:nvSpPr>
        <p:spPr bwMode="auto">
          <a:xfrm>
            <a:off x="8166100" y="1773238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2" name="Oval 46"/>
          <p:cNvSpPr>
            <a:spLocks noChangeArrowheads="1"/>
          </p:cNvSpPr>
          <p:nvPr/>
        </p:nvSpPr>
        <p:spPr bwMode="auto">
          <a:xfrm>
            <a:off x="4279900" y="1773238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77" name="Oval 41"/>
          <p:cNvSpPr>
            <a:spLocks noChangeArrowheads="1"/>
          </p:cNvSpPr>
          <p:nvPr/>
        </p:nvSpPr>
        <p:spPr bwMode="auto">
          <a:xfrm>
            <a:off x="8597900" y="2492375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3" name="Oval 47"/>
          <p:cNvSpPr>
            <a:spLocks noChangeArrowheads="1"/>
          </p:cNvSpPr>
          <p:nvPr/>
        </p:nvSpPr>
        <p:spPr bwMode="auto">
          <a:xfrm>
            <a:off x="5719763" y="2492375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4" name="Oval 48"/>
          <p:cNvSpPr>
            <a:spLocks noChangeArrowheads="1"/>
          </p:cNvSpPr>
          <p:nvPr/>
        </p:nvSpPr>
        <p:spPr bwMode="auto">
          <a:xfrm>
            <a:off x="6438900" y="2492375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5" name="Oval 49"/>
          <p:cNvSpPr>
            <a:spLocks noChangeArrowheads="1"/>
          </p:cNvSpPr>
          <p:nvPr/>
        </p:nvSpPr>
        <p:spPr bwMode="auto">
          <a:xfrm>
            <a:off x="7159625" y="2492375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93" name="Oval 57"/>
          <p:cNvSpPr>
            <a:spLocks noChangeArrowheads="1"/>
          </p:cNvSpPr>
          <p:nvPr/>
        </p:nvSpPr>
        <p:spPr bwMode="auto">
          <a:xfrm>
            <a:off x="4783138" y="2492375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94" name="Oval 58"/>
          <p:cNvSpPr>
            <a:spLocks noChangeArrowheads="1"/>
          </p:cNvSpPr>
          <p:nvPr/>
        </p:nvSpPr>
        <p:spPr bwMode="auto">
          <a:xfrm>
            <a:off x="3703638" y="2492375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78" name="Oval 42"/>
          <p:cNvSpPr>
            <a:spLocks noChangeArrowheads="1"/>
          </p:cNvSpPr>
          <p:nvPr/>
        </p:nvSpPr>
        <p:spPr bwMode="auto">
          <a:xfrm>
            <a:off x="8599488" y="3284538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6" name="Oval 50"/>
          <p:cNvSpPr>
            <a:spLocks noChangeArrowheads="1"/>
          </p:cNvSpPr>
          <p:nvPr/>
        </p:nvSpPr>
        <p:spPr bwMode="auto">
          <a:xfrm>
            <a:off x="5719763" y="321310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7" name="Oval 51"/>
          <p:cNvSpPr>
            <a:spLocks noChangeArrowheads="1"/>
          </p:cNvSpPr>
          <p:nvPr/>
        </p:nvSpPr>
        <p:spPr bwMode="auto">
          <a:xfrm>
            <a:off x="6438900" y="321310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95" name="Oval 59"/>
          <p:cNvSpPr>
            <a:spLocks noChangeArrowheads="1"/>
          </p:cNvSpPr>
          <p:nvPr/>
        </p:nvSpPr>
        <p:spPr bwMode="auto">
          <a:xfrm>
            <a:off x="3703638" y="321310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96" name="Oval 60"/>
          <p:cNvSpPr>
            <a:spLocks noChangeArrowheads="1"/>
          </p:cNvSpPr>
          <p:nvPr/>
        </p:nvSpPr>
        <p:spPr bwMode="auto">
          <a:xfrm>
            <a:off x="4783138" y="321310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79" name="Oval 43"/>
          <p:cNvSpPr>
            <a:spLocks noChangeArrowheads="1"/>
          </p:cNvSpPr>
          <p:nvPr/>
        </p:nvSpPr>
        <p:spPr bwMode="auto">
          <a:xfrm>
            <a:off x="8597900" y="4076700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8" name="Oval 52"/>
          <p:cNvSpPr>
            <a:spLocks noChangeArrowheads="1"/>
          </p:cNvSpPr>
          <p:nvPr/>
        </p:nvSpPr>
        <p:spPr bwMode="auto">
          <a:xfrm>
            <a:off x="5719763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9" name="Oval 53"/>
          <p:cNvSpPr>
            <a:spLocks noChangeArrowheads="1"/>
          </p:cNvSpPr>
          <p:nvPr/>
        </p:nvSpPr>
        <p:spPr bwMode="auto">
          <a:xfrm>
            <a:off x="6438900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97" name="Oval 61"/>
          <p:cNvSpPr>
            <a:spLocks noChangeArrowheads="1"/>
          </p:cNvSpPr>
          <p:nvPr/>
        </p:nvSpPr>
        <p:spPr bwMode="auto">
          <a:xfrm>
            <a:off x="5070475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98" name="Oval 62"/>
          <p:cNvSpPr>
            <a:spLocks noChangeArrowheads="1"/>
          </p:cNvSpPr>
          <p:nvPr/>
        </p:nvSpPr>
        <p:spPr bwMode="auto">
          <a:xfrm>
            <a:off x="4495800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99" name="Oval 63"/>
          <p:cNvSpPr>
            <a:spLocks noChangeArrowheads="1"/>
          </p:cNvSpPr>
          <p:nvPr/>
        </p:nvSpPr>
        <p:spPr bwMode="auto">
          <a:xfrm>
            <a:off x="3990975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8000" name="Oval 64"/>
          <p:cNvSpPr>
            <a:spLocks noChangeArrowheads="1"/>
          </p:cNvSpPr>
          <p:nvPr/>
        </p:nvSpPr>
        <p:spPr bwMode="auto">
          <a:xfrm>
            <a:off x="3343275" y="40052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0" name="Oval 44"/>
          <p:cNvSpPr>
            <a:spLocks noChangeArrowheads="1"/>
          </p:cNvSpPr>
          <p:nvPr/>
        </p:nvSpPr>
        <p:spPr bwMode="auto">
          <a:xfrm>
            <a:off x="8597900" y="4868863"/>
            <a:ext cx="360363" cy="360363"/>
          </a:xfrm>
          <a:prstGeom prst="ellipse">
            <a:avLst/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7981" name="Oval 45"/>
          <p:cNvSpPr>
            <a:spLocks noChangeArrowheads="1"/>
          </p:cNvSpPr>
          <p:nvPr/>
        </p:nvSpPr>
        <p:spPr bwMode="auto">
          <a:xfrm>
            <a:off x="8599488" y="5732463"/>
            <a:ext cx="360363" cy="360363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0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0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0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0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0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0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0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0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0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0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0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0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0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0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0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0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0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0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0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0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0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0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80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0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0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0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0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0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0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80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80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80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80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80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80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80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80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80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80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80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80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74" grpId="0" animBg="1"/>
      <p:bldP spid="807975" grpId="0" animBg="1"/>
      <p:bldP spid="807976" grpId="0" animBg="1"/>
      <p:bldP spid="807982" grpId="0" animBg="1"/>
      <p:bldP spid="807977" grpId="0" animBg="1"/>
      <p:bldP spid="807983" grpId="0" animBg="1"/>
      <p:bldP spid="807984" grpId="0" animBg="1"/>
      <p:bldP spid="807985" grpId="0" animBg="1"/>
      <p:bldP spid="807993" grpId="0" animBg="1"/>
      <p:bldP spid="807994" grpId="0" animBg="1"/>
      <p:bldP spid="807978" grpId="0" animBg="1"/>
      <p:bldP spid="807986" grpId="0" animBg="1"/>
      <p:bldP spid="807987" grpId="0" animBg="1"/>
      <p:bldP spid="807995" grpId="0" animBg="1"/>
      <p:bldP spid="807996" grpId="0" animBg="1"/>
      <p:bldP spid="807979" grpId="0" animBg="1"/>
      <p:bldP spid="807988" grpId="0" animBg="1"/>
      <p:bldP spid="807989" grpId="0" animBg="1"/>
      <p:bldP spid="807997" grpId="0" animBg="1"/>
      <p:bldP spid="807998" grpId="0" animBg="1"/>
      <p:bldP spid="807999" grpId="0" animBg="1"/>
      <p:bldP spid="808000" grpId="0" animBg="1"/>
      <p:bldP spid="807980" grpId="0" animBg="1"/>
      <p:bldP spid="80798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Content Placeholder 2"/>
          <p:cNvSpPr>
            <a:spLocks noGrp="1"/>
          </p:cNvSpPr>
          <p:nvPr>
            <p:ph idx="1"/>
          </p:nvPr>
        </p:nvSpPr>
        <p:spPr>
          <a:xfrm>
            <a:off x="2622550" y="3068638"/>
            <a:ext cx="5434013" cy="2189162"/>
          </a:xfrm>
        </p:spPr>
        <p:txBody>
          <a:bodyPr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6.3 </a:t>
            </a:r>
            <a:r>
              <a:rPr lang="zh-CN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搜索的优化</a:t>
            </a:r>
            <a:endParaRPr lang="zh-CN" altLang="zh-CN" sz="4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822325" y="1484313"/>
            <a:ext cx="8642350" cy="3816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基本思想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在深度优先搜索过程中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我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们经常遇到多个节点可以扩展的情况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首先扩展哪个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?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爬山策略使用贪心方法确定搜索的方向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是优化的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深度优先搜索策略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爬山策略使用启发式测度来排序节点扩展的顺序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04450" name="Rectangle 5"/>
          <p:cNvSpPr/>
          <p:nvPr/>
        </p:nvSpPr>
        <p:spPr>
          <a:xfrm>
            <a:off x="6367463" y="131763"/>
            <a:ext cx="3836987" cy="6334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爬山法</a:t>
            </a:r>
            <a:endParaRPr lang="en-US" altLang="zh-CN" sz="4000" b="1" dirty="0">
              <a:solidFill>
                <a:srgbClr val="6633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pic>
        <p:nvPicPr>
          <p:cNvPr id="104451" name="Picture 6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3863" y="765175"/>
            <a:ext cx="4783137" cy="142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534988" y="1339850"/>
            <a:ext cx="9536113" cy="2736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用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8-Puzzle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问题来说明爬山策略的思想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启发式测度函数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f(n)=W(n)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W(n)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是节点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中处于错误位置的方块数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例如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如果节点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如下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则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f(n)=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因为方块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8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处于错误位置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45492" name="Group 20"/>
          <p:cNvGrpSpPr/>
          <p:nvPr/>
        </p:nvGrpSpPr>
        <p:grpSpPr>
          <a:xfrm>
            <a:off x="4135438" y="4076700"/>
            <a:ext cx="1439862" cy="1519238"/>
            <a:chOff x="2514" y="2432"/>
            <a:chExt cx="907" cy="957"/>
          </a:xfrm>
        </p:grpSpPr>
        <p:sp>
          <p:nvSpPr>
            <p:cNvPr id="105475" name="Rectangle 7"/>
            <p:cNvSpPr/>
            <p:nvPr/>
          </p:nvSpPr>
          <p:spPr>
            <a:xfrm>
              <a:off x="2514" y="2459"/>
              <a:ext cx="907" cy="91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05476" name="Line 8"/>
            <p:cNvSpPr/>
            <p:nvPr/>
          </p:nvSpPr>
          <p:spPr>
            <a:xfrm>
              <a:off x="2514" y="2763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5477" name="Line 9"/>
            <p:cNvSpPr/>
            <p:nvPr/>
          </p:nvSpPr>
          <p:spPr>
            <a:xfrm>
              <a:off x="2514" y="3067"/>
              <a:ext cx="90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5478" name="Line 10"/>
            <p:cNvSpPr/>
            <p:nvPr/>
          </p:nvSpPr>
          <p:spPr>
            <a:xfrm>
              <a:off x="2816" y="2459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5479" name="Line 11"/>
            <p:cNvSpPr/>
            <p:nvPr/>
          </p:nvSpPr>
          <p:spPr>
            <a:xfrm>
              <a:off x="3119" y="2459"/>
              <a:ext cx="0" cy="91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5484" name="Text Box 12"/>
            <p:cNvSpPr txBox="1">
              <a:spLocks noChangeArrowheads="1"/>
            </p:cNvSpPr>
            <p:nvPr/>
          </p:nvSpPr>
          <p:spPr bwMode="auto">
            <a:xfrm>
              <a:off x="2860" y="243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5485" name="Text Box 13"/>
            <p:cNvSpPr txBox="1">
              <a:spLocks noChangeArrowheads="1"/>
            </p:cNvSpPr>
            <p:nvPr/>
          </p:nvSpPr>
          <p:spPr bwMode="auto">
            <a:xfrm>
              <a:off x="2551" y="24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5486" name="Text Box 14"/>
            <p:cNvSpPr txBox="1">
              <a:spLocks noChangeArrowheads="1"/>
            </p:cNvSpPr>
            <p:nvPr/>
          </p:nvSpPr>
          <p:spPr bwMode="auto">
            <a:xfrm>
              <a:off x="2560" y="27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5487" name="Text Box 15"/>
            <p:cNvSpPr txBox="1">
              <a:spLocks noChangeArrowheads="1"/>
            </p:cNvSpPr>
            <p:nvPr/>
          </p:nvSpPr>
          <p:spPr bwMode="auto">
            <a:xfrm>
              <a:off x="3156" y="27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5488" name="Text Box 16"/>
            <p:cNvSpPr txBox="1">
              <a:spLocks noChangeArrowheads="1"/>
            </p:cNvSpPr>
            <p:nvPr/>
          </p:nvSpPr>
          <p:spPr bwMode="auto">
            <a:xfrm>
              <a:off x="3149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5489" name="Text Box 17"/>
            <p:cNvSpPr txBox="1">
              <a:spLocks noChangeArrowheads="1"/>
            </p:cNvSpPr>
            <p:nvPr/>
          </p:nvSpPr>
          <p:spPr bwMode="auto">
            <a:xfrm>
              <a:off x="2877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5490" name="Text Box 18"/>
            <p:cNvSpPr txBox="1">
              <a:spLocks noChangeArrowheads="1"/>
            </p:cNvSpPr>
            <p:nvPr/>
          </p:nvSpPr>
          <p:spPr bwMode="auto">
            <a:xfrm>
              <a:off x="2551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5491" name="Text Box 19"/>
            <p:cNvSpPr txBox="1">
              <a:spLocks noChangeArrowheads="1"/>
            </p:cNvSpPr>
            <p:nvPr/>
          </p:nvSpPr>
          <p:spPr bwMode="auto">
            <a:xfrm>
              <a:off x="3156" y="24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5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5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5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pPr eaLnBrk="1" hangingPunct="1"/>
            <a:r>
              <a:rPr lang="zh-CN" altLang="en-US" kern="1200" dirty="0">
                <a:solidFill>
                  <a:srgbClr val="0070C0"/>
                </a:solidFill>
                <a:latin typeface="+mj-lt"/>
                <a:ea typeface="宋体" panose="02010600030101010101" pitchFamily="2" charset="-122"/>
                <a:cs typeface="+mj-cs"/>
              </a:rPr>
              <a:t>提纲</a:t>
            </a:r>
            <a:endParaRPr lang="zh-CN" altLang="en-US" kern="1200" dirty="0">
              <a:solidFill>
                <a:srgbClr val="0070C0"/>
              </a:solidFill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8950" y="1989138"/>
            <a:ext cx="6696075" cy="21891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6.1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暴力美学：搜索漫谈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6.2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深度优先与广度优先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6.3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搜索的优化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6.4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剪枝方法论与人员安排问题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6.6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旅行商问题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6.6 A*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算法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682" name="Group 234"/>
          <p:cNvGrpSpPr/>
          <p:nvPr/>
        </p:nvGrpSpPr>
        <p:grpSpPr>
          <a:xfrm>
            <a:off x="4711700" y="-26987"/>
            <a:ext cx="1128713" cy="1203325"/>
            <a:chOff x="2968" y="-17"/>
            <a:chExt cx="711" cy="758"/>
          </a:xfrm>
        </p:grpSpPr>
        <p:sp>
          <p:nvSpPr>
            <p:cNvPr id="107522" name="Rectangle 10"/>
            <p:cNvSpPr/>
            <p:nvPr/>
          </p:nvSpPr>
          <p:spPr>
            <a:xfrm>
              <a:off x="2968" y="19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07523" name="Line 11"/>
            <p:cNvSpPr/>
            <p:nvPr/>
          </p:nvSpPr>
          <p:spPr>
            <a:xfrm>
              <a:off x="2968" y="250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24" name="Line 12"/>
            <p:cNvSpPr/>
            <p:nvPr/>
          </p:nvSpPr>
          <p:spPr>
            <a:xfrm>
              <a:off x="2968" y="48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25" name="Line 13"/>
            <p:cNvSpPr/>
            <p:nvPr/>
          </p:nvSpPr>
          <p:spPr>
            <a:xfrm>
              <a:off x="3203" y="19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26" name="Line 14"/>
            <p:cNvSpPr/>
            <p:nvPr/>
          </p:nvSpPr>
          <p:spPr>
            <a:xfrm>
              <a:off x="3439" y="19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463" name="Text Box 15"/>
            <p:cNvSpPr txBox="1">
              <a:spLocks noChangeArrowheads="1"/>
            </p:cNvSpPr>
            <p:nvPr/>
          </p:nvSpPr>
          <p:spPr bwMode="auto">
            <a:xfrm>
              <a:off x="3013" y="-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464" name="Text Box 16"/>
            <p:cNvSpPr txBox="1">
              <a:spLocks noChangeArrowheads="1"/>
            </p:cNvSpPr>
            <p:nvPr/>
          </p:nvSpPr>
          <p:spPr bwMode="auto">
            <a:xfrm>
              <a:off x="2997" y="2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465" name="Text Box 17"/>
            <p:cNvSpPr txBox="1">
              <a:spLocks noChangeArrowheads="1"/>
            </p:cNvSpPr>
            <p:nvPr/>
          </p:nvSpPr>
          <p:spPr bwMode="auto">
            <a:xfrm>
              <a:off x="3240" y="-17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466" name="Text Box 18"/>
            <p:cNvSpPr txBox="1">
              <a:spLocks noChangeArrowheads="1"/>
            </p:cNvSpPr>
            <p:nvPr/>
          </p:nvSpPr>
          <p:spPr bwMode="auto">
            <a:xfrm>
              <a:off x="3467" y="2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467" name="Text Box 19"/>
            <p:cNvSpPr txBox="1">
              <a:spLocks noChangeArrowheads="1"/>
            </p:cNvSpPr>
            <p:nvPr/>
          </p:nvSpPr>
          <p:spPr bwMode="auto">
            <a:xfrm>
              <a:off x="3463" y="43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468" name="Text Box 20"/>
            <p:cNvSpPr txBox="1">
              <a:spLocks noChangeArrowheads="1"/>
            </p:cNvSpPr>
            <p:nvPr/>
          </p:nvSpPr>
          <p:spPr bwMode="auto">
            <a:xfrm>
              <a:off x="3251" y="4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469" name="Text Box 21"/>
            <p:cNvSpPr txBox="1">
              <a:spLocks noChangeArrowheads="1"/>
            </p:cNvSpPr>
            <p:nvPr/>
          </p:nvSpPr>
          <p:spPr bwMode="auto">
            <a:xfrm>
              <a:off x="2997" y="4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470" name="Text Box 22"/>
            <p:cNvSpPr txBox="1">
              <a:spLocks noChangeArrowheads="1"/>
            </p:cNvSpPr>
            <p:nvPr/>
          </p:nvSpPr>
          <p:spPr bwMode="auto">
            <a:xfrm>
              <a:off x="3467" y="-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44689" name="Group 241"/>
          <p:cNvGrpSpPr/>
          <p:nvPr/>
        </p:nvGrpSpPr>
        <p:grpSpPr>
          <a:xfrm>
            <a:off x="3775075" y="1362075"/>
            <a:ext cx="1128713" cy="1203325"/>
            <a:chOff x="2378" y="858"/>
            <a:chExt cx="711" cy="758"/>
          </a:xfrm>
        </p:grpSpPr>
        <p:sp>
          <p:nvSpPr>
            <p:cNvPr id="107536" name="Rectangle 113"/>
            <p:cNvSpPr/>
            <p:nvPr/>
          </p:nvSpPr>
          <p:spPr>
            <a:xfrm>
              <a:off x="2378" y="894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07537" name="Line 114"/>
            <p:cNvSpPr/>
            <p:nvPr/>
          </p:nvSpPr>
          <p:spPr>
            <a:xfrm>
              <a:off x="2378" y="1125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38" name="Line 115"/>
            <p:cNvSpPr/>
            <p:nvPr/>
          </p:nvSpPr>
          <p:spPr>
            <a:xfrm>
              <a:off x="2378" y="1356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39" name="Line 116"/>
            <p:cNvSpPr/>
            <p:nvPr/>
          </p:nvSpPr>
          <p:spPr>
            <a:xfrm>
              <a:off x="2613" y="894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40" name="Line 117"/>
            <p:cNvSpPr/>
            <p:nvPr/>
          </p:nvSpPr>
          <p:spPr>
            <a:xfrm>
              <a:off x="2849" y="894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566" name="Text Box 118"/>
            <p:cNvSpPr txBox="1">
              <a:spLocks noChangeArrowheads="1"/>
            </p:cNvSpPr>
            <p:nvPr/>
          </p:nvSpPr>
          <p:spPr bwMode="auto">
            <a:xfrm>
              <a:off x="2423" y="8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567" name="Text Box 119"/>
            <p:cNvSpPr txBox="1">
              <a:spLocks noChangeArrowheads="1"/>
            </p:cNvSpPr>
            <p:nvPr/>
          </p:nvSpPr>
          <p:spPr bwMode="auto">
            <a:xfrm>
              <a:off x="2650" y="110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568" name="Text Box 120"/>
            <p:cNvSpPr txBox="1">
              <a:spLocks noChangeArrowheads="1"/>
            </p:cNvSpPr>
            <p:nvPr/>
          </p:nvSpPr>
          <p:spPr bwMode="auto">
            <a:xfrm>
              <a:off x="2650" y="858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569" name="Text Box 121"/>
            <p:cNvSpPr txBox="1">
              <a:spLocks noChangeArrowheads="1"/>
            </p:cNvSpPr>
            <p:nvPr/>
          </p:nvSpPr>
          <p:spPr bwMode="auto">
            <a:xfrm>
              <a:off x="2877" y="108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570" name="Text Box 122"/>
            <p:cNvSpPr txBox="1">
              <a:spLocks noChangeArrowheads="1"/>
            </p:cNvSpPr>
            <p:nvPr/>
          </p:nvSpPr>
          <p:spPr bwMode="auto">
            <a:xfrm>
              <a:off x="2873" y="13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571" name="Text Box 123"/>
            <p:cNvSpPr txBox="1">
              <a:spLocks noChangeArrowheads="1"/>
            </p:cNvSpPr>
            <p:nvPr/>
          </p:nvSpPr>
          <p:spPr bwMode="auto">
            <a:xfrm>
              <a:off x="2661" y="13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572" name="Text Box 124"/>
            <p:cNvSpPr txBox="1">
              <a:spLocks noChangeArrowheads="1"/>
            </p:cNvSpPr>
            <p:nvPr/>
          </p:nvSpPr>
          <p:spPr bwMode="auto">
            <a:xfrm>
              <a:off x="2407" y="13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573" name="Text Box 125"/>
            <p:cNvSpPr txBox="1">
              <a:spLocks noChangeArrowheads="1"/>
            </p:cNvSpPr>
            <p:nvPr/>
          </p:nvSpPr>
          <p:spPr bwMode="auto">
            <a:xfrm>
              <a:off x="2877" y="8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44692" name="Group 244"/>
          <p:cNvGrpSpPr/>
          <p:nvPr/>
        </p:nvGrpSpPr>
        <p:grpSpPr>
          <a:xfrm>
            <a:off x="1111250" y="2732088"/>
            <a:ext cx="1128713" cy="1201737"/>
            <a:chOff x="700" y="1721"/>
            <a:chExt cx="711" cy="757"/>
          </a:xfrm>
        </p:grpSpPr>
        <p:sp>
          <p:nvSpPr>
            <p:cNvPr id="107550" name="Rectangle 126"/>
            <p:cNvSpPr/>
            <p:nvPr/>
          </p:nvSpPr>
          <p:spPr>
            <a:xfrm>
              <a:off x="700" y="1756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07551" name="Line 127"/>
            <p:cNvSpPr/>
            <p:nvPr/>
          </p:nvSpPr>
          <p:spPr>
            <a:xfrm>
              <a:off x="700" y="1987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52" name="Line 128"/>
            <p:cNvSpPr/>
            <p:nvPr/>
          </p:nvSpPr>
          <p:spPr>
            <a:xfrm>
              <a:off x="700" y="2218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53" name="Line 129"/>
            <p:cNvSpPr/>
            <p:nvPr/>
          </p:nvSpPr>
          <p:spPr>
            <a:xfrm>
              <a:off x="935" y="1756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54" name="Line 130"/>
            <p:cNvSpPr/>
            <p:nvPr/>
          </p:nvSpPr>
          <p:spPr>
            <a:xfrm>
              <a:off x="1171" y="1756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579" name="Text Box 131"/>
            <p:cNvSpPr txBox="1">
              <a:spLocks noChangeArrowheads="1"/>
            </p:cNvSpPr>
            <p:nvPr/>
          </p:nvSpPr>
          <p:spPr bwMode="auto">
            <a:xfrm>
              <a:off x="972" y="172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56" name="Text Box 132"/>
            <p:cNvSpPr txBox="1"/>
            <p:nvPr/>
          </p:nvSpPr>
          <p:spPr>
            <a:xfrm>
              <a:off x="729" y="1963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57" name="Text Box 133"/>
            <p:cNvSpPr txBox="1"/>
            <p:nvPr/>
          </p:nvSpPr>
          <p:spPr>
            <a:xfrm>
              <a:off x="972" y="1962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58" name="Text Box 134"/>
            <p:cNvSpPr txBox="1"/>
            <p:nvPr/>
          </p:nvSpPr>
          <p:spPr>
            <a:xfrm>
              <a:off x="1199" y="194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59" name="Text Box 135"/>
            <p:cNvSpPr txBox="1"/>
            <p:nvPr/>
          </p:nvSpPr>
          <p:spPr>
            <a:xfrm>
              <a:off x="1195" y="217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60" name="Text Box 136"/>
            <p:cNvSpPr txBox="1"/>
            <p:nvPr/>
          </p:nvSpPr>
          <p:spPr>
            <a:xfrm>
              <a:off x="983" y="219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61" name="Text Box 137"/>
            <p:cNvSpPr txBox="1"/>
            <p:nvPr/>
          </p:nvSpPr>
          <p:spPr>
            <a:xfrm>
              <a:off x="729" y="219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44586" name="Text Box 138"/>
            <p:cNvSpPr txBox="1">
              <a:spLocks noChangeArrowheads="1"/>
            </p:cNvSpPr>
            <p:nvPr/>
          </p:nvSpPr>
          <p:spPr bwMode="auto">
            <a:xfrm>
              <a:off x="1199" y="172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44693" name="Group 245"/>
          <p:cNvGrpSpPr/>
          <p:nvPr/>
        </p:nvGrpSpPr>
        <p:grpSpPr>
          <a:xfrm>
            <a:off x="2862263" y="2709863"/>
            <a:ext cx="1128712" cy="1201737"/>
            <a:chOff x="1803" y="1707"/>
            <a:chExt cx="711" cy="757"/>
          </a:xfrm>
        </p:grpSpPr>
        <p:sp>
          <p:nvSpPr>
            <p:cNvPr id="107564" name="Rectangle 139"/>
            <p:cNvSpPr/>
            <p:nvPr/>
          </p:nvSpPr>
          <p:spPr>
            <a:xfrm>
              <a:off x="1803" y="1742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07565" name="Line 140"/>
            <p:cNvSpPr/>
            <p:nvPr/>
          </p:nvSpPr>
          <p:spPr>
            <a:xfrm>
              <a:off x="1803" y="197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66" name="Line 141"/>
            <p:cNvSpPr/>
            <p:nvPr/>
          </p:nvSpPr>
          <p:spPr>
            <a:xfrm>
              <a:off x="1803" y="2204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67" name="Line 142"/>
            <p:cNvSpPr/>
            <p:nvPr/>
          </p:nvSpPr>
          <p:spPr>
            <a:xfrm>
              <a:off x="2038" y="1742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68" name="Line 143"/>
            <p:cNvSpPr/>
            <p:nvPr/>
          </p:nvSpPr>
          <p:spPr>
            <a:xfrm>
              <a:off x="2274" y="1742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69" name="Text Box 144"/>
            <p:cNvSpPr txBox="1"/>
            <p:nvPr/>
          </p:nvSpPr>
          <p:spPr>
            <a:xfrm>
              <a:off x="1848" y="170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70" name="Text Box 145"/>
            <p:cNvSpPr txBox="1"/>
            <p:nvPr/>
          </p:nvSpPr>
          <p:spPr>
            <a:xfrm>
              <a:off x="1832" y="1949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71" name="Text Box 146"/>
            <p:cNvSpPr txBox="1"/>
            <p:nvPr/>
          </p:nvSpPr>
          <p:spPr>
            <a:xfrm>
              <a:off x="2075" y="1933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72" name="Text Box 147"/>
            <p:cNvSpPr txBox="1"/>
            <p:nvPr/>
          </p:nvSpPr>
          <p:spPr>
            <a:xfrm>
              <a:off x="2302" y="1933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73" name="Text Box 148"/>
            <p:cNvSpPr txBox="1"/>
            <p:nvPr/>
          </p:nvSpPr>
          <p:spPr>
            <a:xfrm>
              <a:off x="2298" y="216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74" name="Text Box 149"/>
            <p:cNvSpPr txBox="1"/>
            <p:nvPr/>
          </p:nvSpPr>
          <p:spPr>
            <a:xfrm>
              <a:off x="2086" y="217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75" name="Text Box 150"/>
            <p:cNvSpPr txBox="1"/>
            <p:nvPr/>
          </p:nvSpPr>
          <p:spPr>
            <a:xfrm>
              <a:off x="1832" y="217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76" name="Text Box 151"/>
            <p:cNvSpPr txBox="1"/>
            <p:nvPr/>
          </p:nvSpPr>
          <p:spPr>
            <a:xfrm>
              <a:off x="2061" y="170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44694" name="Group 246"/>
          <p:cNvGrpSpPr/>
          <p:nvPr/>
        </p:nvGrpSpPr>
        <p:grpSpPr>
          <a:xfrm>
            <a:off x="1927225" y="4149725"/>
            <a:ext cx="1128713" cy="1203325"/>
            <a:chOff x="1214" y="2614"/>
            <a:chExt cx="711" cy="758"/>
          </a:xfrm>
        </p:grpSpPr>
        <p:sp>
          <p:nvSpPr>
            <p:cNvPr id="107578" name="Rectangle 152"/>
            <p:cNvSpPr/>
            <p:nvPr/>
          </p:nvSpPr>
          <p:spPr>
            <a:xfrm>
              <a:off x="1214" y="265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07579" name="Line 153"/>
            <p:cNvSpPr/>
            <p:nvPr/>
          </p:nvSpPr>
          <p:spPr>
            <a:xfrm>
              <a:off x="1214" y="288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80" name="Line 154"/>
            <p:cNvSpPr/>
            <p:nvPr/>
          </p:nvSpPr>
          <p:spPr>
            <a:xfrm>
              <a:off x="1214" y="3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81" name="Line 155"/>
            <p:cNvSpPr/>
            <p:nvPr/>
          </p:nvSpPr>
          <p:spPr>
            <a:xfrm>
              <a:off x="1449" y="265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82" name="Line 156"/>
            <p:cNvSpPr/>
            <p:nvPr/>
          </p:nvSpPr>
          <p:spPr>
            <a:xfrm>
              <a:off x="1685" y="265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83" name="Text Box 157"/>
            <p:cNvSpPr txBox="1"/>
            <p:nvPr/>
          </p:nvSpPr>
          <p:spPr>
            <a:xfrm>
              <a:off x="1486" y="261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84" name="Text Box 158"/>
            <p:cNvSpPr txBox="1"/>
            <p:nvPr/>
          </p:nvSpPr>
          <p:spPr>
            <a:xfrm>
              <a:off x="1243" y="261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85" name="Text Box 159"/>
            <p:cNvSpPr txBox="1"/>
            <p:nvPr/>
          </p:nvSpPr>
          <p:spPr>
            <a:xfrm>
              <a:off x="1486" y="2840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86" name="Text Box 160"/>
            <p:cNvSpPr txBox="1"/>
            <p:nvPr/>
          </p:nvSpPr>
          <p:spPr>
            <a:xfrm>
              <a:off x="1713" y="284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87" name="Text Box 161"/>
            <p:cNvSpPr txBox="1"/>
            <p:nvPr/>
          </p:nvSpPr>
          <p:spPr>
            <a:xfrm>
              <a:off x="1709" y="306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88" name="Text Box 162"/>
            <p:cNvSpPr txBox="1"/>
            <p:nvPr/>
          </p:nvSpPr>
          <p:spPr>
            <a:xfrm>
              <a:off x="1497" y="308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89" name="Text Box 163"/>
            <p:cNvSpPr txBox="1"/>
            <p:nvPr/>
          </p:nvSpPr>
          <p:spPr>
            <a:xfrm>
              <a:off x="1243" y="308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590" name="Text Box 164"/>
            <p:cNvSpPr txBox="1"/>
            <p:nvPr/>
          </p:nvSpPr>
          <p:spPr>
            <a:xfrm>
              <a:off x="1713" y="261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44695" name="Group 247"/>
          <p:cNvGrpSpPr/>
          <p:nvPr/>
        </p:nvGrpSpPr>
        <p:grpSpPr>
          <a:xfrm>
            <a:off x="968375" y="5589588"/>
            <a:ext cx="1128713" cy="1223962"/>
            <a:chOff x="610" y="3521"/>
            <a:chExt cx="711" cy="771"/>
          </a:xfrm>
        </p:grpSpPr>
        <p:sp>
          <p:nvSpPr>
            <p:cNvPr id="107592" name="Rectangle 165"/>
            <p:cNvSpPr/>
            <p:nvPr/>
          </p:nvSpPr>
          <p:spPr>
            <a:xfrm>
              <a:off x="610" y="357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593" name="Line 166"/>
            <p:cNvSpPr/>
            <p:nvPr/>
          </p:nvSpPr>
          <p:spPr>
            <a:xfrm>
              <a:off x="610" y="380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94" name="Line 167"/>
            <p:cNvSpPr/>
            <p:nvPr/>
          </p:nvSpPr>
          <p:spPr>
            <a:xfrm>
              <a:off x="610" y="403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95" name="Line 168"/>
            <p:cNvSpPr/>
            <p:nvPr/>
          </p:nvSpPr>
          <p:spPr>
            <a:xfrm>
              <a:off x="845" y="357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96" name="Line 169"/>
            <p:cNvSpPr/>
            <p:nvPr/>
          </p:nvSpPr>
          <p:spPr>
            <a:xfrm>
              <a:off x="1081" y="357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597" name="Text Box 170"/>
            <p:cNvSpPr txBox="1"/>
            <p:nvPr/>
          </p:nvSpPr>
          <p:spPr>
            <a:xfrm>
              <a:off x="881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98" name="Text Box 171"/>
            <p:cNvSpPr txBox="1"/>
            <p:nvPr/>
          </p:nvSpPr>
          <p:spPr>
            <a:xfrm>
              <a:off x="639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99" name="Text Box 172"/>
            <p:cNvSpPr txBox="1"/>
            <p:nvPr/>
          </p:nvSpPr>
          <p:spPr>
            <a:xfrm>
              <a:off x="646" y="3776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600" name="Text Box 173"/>
            <p:cNvSpPr txBox="1"/>
            <p:nvPr/>
          </p:nvSpPr>
          <p:spPr>
            <a:xfrm>
              <a:off x="1109" y="376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601" name="Text Box 174"/>
            <p:cNvSpPr txBox="1"/>
            <p:nvPr/>
          </p:nvSpPr>
          <p:spPr>
            <a:xfrm>
              <a:off x="1105" y="398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602" name="Text Box 175"/>
            <p:cNvSpPr txBox="1"/>
            <p:nvPr/>
          </p:nvSpPr>
          <p:spPr>
            <a:xfrm>
              <a:off x="893" y="400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603" name="Text Box 176"/>
            <p:cNvSpPr txBox="1"/>
            <p:nvPr/>
          </p:nvSpPr>
          <p:spPr>
            <a:xfrm>
              <a:off x="639" y="400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604" name="Text Box 177"/>
            <p:cNvSpPr txBox="1"/>
            <p:nvPr/>
          </p:nvSpPr>
          <p:spPr>
            <a:xfrm>
              <a:off x="1109" y="353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44696" name="Group 248"/>
          <p:cNvGrpSpPr/>
          <p:nvPr/>
        </p:nvGrpSpPr>
        <p:grpSpPr>
          <a:xfrm>
            <a:off x="2935288" y="5589588"/>
            <a:ext cx="1128712" cy="1203325"/>
            <a:chOff x="1849" y="3521"/>
            <a:chExt cx="711" cy="758"/>
          </a:xfrm>
        </p:grpSpPr>
        <p:sp>
          <p:nvSpPr>
            <p:cNvPr id="107606" name="Rectangle 178"/>
            <p:cNvSpPr/>
            <p:nvPr/>
          </p:nvSpPr>
          <p:spPr>
            <a:xfrm>
              <a:off x="1849" y="3557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07607" name="Line 179"/>
            <p:cNvSpPr/>
            <p:nvPr/>
          </p:nvSpPr>
          <p:spPr>
            <a:xfrm>
              <a:off x="1849" y="3788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08" name="Line 180"/>
            <p:cNvSpPr/>
            <p:nvPr/>
          </p:nvSpPr>
          <p:spPr>
            <a:xfrm>
              <a:off x="1849" y="4019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09" name="Line 181"/>
            <p:cNvSpPr/>
            <p:nvPr/>
          </p:nvSpPr>
          <p:spPr>
            <a:xfrm>
              <a:off x="2084" y="3557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10" name="Line 182"/>
            <p:cNvSpPr/>
            <p:nvPr/>
          </p:nvSpPr>
          <p:spPr>
            <a:xfrm>
              <a:off x="2320" y="3557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11" name="Text Box 183"/>
            <p:cNvSpPr txBox="1"/>
            <p:nvPr/>
          </p:nvSpPr>
          <p:spPr>
            <a:xfrm>
              <a:off x="2106" y="352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612" name="Text Box 184"/>
            <p:cNvSpPr txBox="1"/>
            <p:nvPr/>
          </p:nvSpPr>
          <p:spPr>
            <a:xfrm>
              <a:off x="1878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613" name="Text Box 185"/>
            <p:cNvSpPr txBox="1"/>
            <p:nvPr/>
          </p:nvSpPr>
          <p:spPr>
            <a:xfrm>
              <a:off x="2106" y="3748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614" name="Text Box 186"/>
            <p:cNvSpPr txBox="1"/>
            <p:nvPr/>
          </p:nvSpPr>
          <p:spPr>
            <a:xfrm>
              <a:off x="2348" y="374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615" name="Text Box 187"/>
            <p:cNvSpPr txBox="1"/>
            <p:nvPr/>
          </p:nvSpPr>
          <p:spPr>
            <a:xfrm>
              <a:off x="2344" y="397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616" name="Text Box 188"/>
            <p:cNvSpPr txBox="1"/>
            <p:nvPr/>
          </p:nvSpPr>
          <p:spPr>
            <a:xfrm>
              <a:off x="2106" y="399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617" name="Text Box 189"/>
            <p:cNvSpPr txBox="1"/>
            <p:nvPr/>
          </p:nvSpPr>
          <p:spPr>
            <a:xfrm>
              <a:off x="1878" y="374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07618" name="Text Box 190"/>
            <p:cNvSpPr txBox="1"/>
            <p:nvPr/>
          </p:nvSpPr>
          <p:spPr>
            <a:xfrm>
              <a:off x="2348" y="352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44690" name="Group 242"/>
          <p:cNvGrpSpPr/>
          <p:nvPr/>
        </p:nvGrpSpPr>
        <p:grpSpPr>
          <a:xfrm>
            <a:off x="5648325" y="1341438"/>
            <a:ext cx="1128713" cy="1203325"/>
            <a:chOff x="3558" y="845"/>
            <a:chExt cx="711" cy="758"/>
          </a:xfrm>
        </p:grpSpPr>
        <p:sp>
          <p:nvSpPr>
            <p:cNvPr id="107620" name="Rectangle 191"/>
            <p:cNvSpPr/>
            <p:nvPr/>
          </p:nvSpPr>
          <p:spPr>
            <a:xfrm>
              <a:off x="3558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07621" name="Line 192"/>
            <p:cNvSpPr/>
            <p:nvPr/>
          </p:nvSpPr>
          <p:spPr>
            <a:xfrm>
              <a:off x="3558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22" name="Line 193"/>
            <p:cNvSpPr/>
            <p:nvPr/>
          </p:nvSpPr>
          <p:spPr>
            <a:xfrm>
              <a:off x="3558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23" name="Line 194"/>
            <p:cNvSpPr/>
            <p:nvPr/>
          </p:nvSpPr>
          <p:spPr>
            <a:xfrm>
              <a:off x="3793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24" name="Line 195"/>
            <p:cNvSpPr/>
            <p:nvPr/>
          </p:nvSpPr>
          <p:spPr>
            <a:xfrm>
              <a:off x="4029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644" name="Text Box 196"/>
            <p:cNvSpPr txBox="1">
              <a:spLocks noChangeArrowheads="1"/>
            </p:cNvSpPr>
            <p:nvPr/>
          </p:nvSpPr>
          <p:spPr bwMode="auto">
            <a:xfrm>
              <a:off x="3603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45" name="Text Box 197"/>
            <p:cNvSpPr txBox="1">
              <a:spLocks noChangeArrowheads="1"/>
            </p:cNvSpPr>
            <p:nvPr/>
          </p:nvSpPr>
          <p:spPr bwMode="auto">
            <a:xfrm>
              <a:off x="3587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46" name="Text Box 198"/>
            <p:cNvSpPr txBox="1">
              <a:spLocks noChangeArrowheads="1"/>
            </p:cNvSpPr>
            <p:nvPr/>
          </p:nvSpPr>
          <p:spPr bwMode="auto">
            <a:xfrm>
              <a:off x="3830" y="845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47" name="Text Box 199"/>
            <p:cNvSpPr txBox="1">
              <a:spLocks noChangeArrowheads="1"/>
            </p:cNvSpPr>
            <p:nvPr/>
          </p:nvSpPr>
          <p:spPr bwMode="auto">
            <a:xfrm>
              <a:off x="3830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48" name="Text Box 200"/>
            <p:cNvSpPr txBox="1">
              <a:spLocks noChangeArrowheads="1"/>
            </p:cNvSpPr>
            <p:nvPr/>
          </p:nvSpPr>
          <p:spPr bwMode="auto">
            <a:xfrm>
              <a:off x="4053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49" name="Text Box 201"/>
            <p:cNvSpPr txBox="1">
              <a:spLocks noChangeArrowheads="1"/>
            </p:cNvSpPr>
            <p:nvPr/>
          </p:nvSpPr>
          <p:spPr bwMode="auto">
            <a:xfrm>
              <a:off x="3841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50" name="Text Box 202"/>
            <p:cNvSpPr txBox="1">
              <a:spLocks noChangeArrowheads="1"/>
            </p:cNvSpPr>
            <p:nvPr/>
          </p:nvSpPr>
          <p:spPr bwMode="auto">
            <a:xfrm>
              <a:off x="3587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51" name="Text Box 203"/>
            <p:cNvSpPr txBox="1">
              <a:spLocks noChangeArrowheads="1"/>
            </p:cNvSpPr>
            <p:nvPr/>
          </p:nvSpPr>
          <p:spPr bwMode="auto">
            <a:xfrm>
              <a:off x="4057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44691" name="Group 243"/>
          <p:cNvGrpSpPr/>
          <p:nvPr/>
        </p:nvGrpSpPr>
        <p:grpSpPr>
          <a:xfrm>
            <a:off x="7327900" y="1341438"/>
            <a:ext cx="1128713" cy="1203325"/>
            <a:chOff x="4616" y="845"/>
            <a:chExt cx="711" cy="758"/>
          </a:xfrm>
        </p:grpSpPr>
        <p:sp>
          <p:nvSpPr>
            <p:cNvPr id="107634" name="Rectangle 217"/>
            <p:cNvSpPr/>
            <p:nvPr/>
          </p:nvSpPr>
          <p:spPr>
            <a:xfrm>
              <a:off x="4616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07635" name="Line 218"/>
            <p:cNvSpPr/>
            <p:nvPr/>
          </p:nvSpPr>
          <p:spPr>
            <a:xfrm>
              <a:off x="4616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36" name="Line 219"/>
            <p:cNvSpPr/>
            <p:nvPr/>
          </p:nvSpPr>
          <p:spPr>
            <a:xfrm>
              <a:off x="4616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37" name="Line 220"/>
            <p:cNvSpPr/>
            <p:nvPr/>
          </p:nvSpPr>
          <p:spPr>
            <a:xfrm>
              <a:off x="4851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38" name="Line 221"/>
            <p:cNvSpPr/>
            <p:nvPr/>
          </p:nvSpPr>
          <p:spPr>
            <a:xfrm>
              <a:off x="5087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670" name="Text Box 222"/>
            <p:cNvSpPr txBox="1">
              <a:spLocks noChangeArrowheads="1"/>
            </p:cNvSpPr>
            <p:nvPr/>
          </p:nvSpPr>
          <p:spPr bwMode="auto">
            <a:xfrm>
              <a:off x="4661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71" name="Text Box 223"/>
            <p:cNvSpPr txBox="1">
              <a:spLocks noChangeArrowheads="1"/>
            </p:cNvSpPr>
            <p:nvPr/>
          </p:nvSpPr>
          <p:spPr bwMode="auto">
            <a:xfrm>
              <a:off x="4645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72" name="Text Box 224"/>
            <p:cNvSpPr txBox="1">
              <a:spLocks noChangeArrowheads="1"/>
            </p:cNvSpPr>
            <p:nvPr/>
          </p:nvSpPr>
          <p:spPr bwMode="auto">
            <a:xfrm>
              <a:off x="4888" y="845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73" name="Text Box 225"/>
            <p:cNvSpPr txBox="1">
              <a:spLocks noChangeArrowheads="1"/>
            </p:cNvSpPr>
            <p:nvPr/>
          </p:nvSpPr>
          <p:spPr bwMode="auto">
            <a:xfrm>
              <a:off x="5115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74" name="Text Box 226"/>
            <p:cNvSpPr txBox="1">
              <a:spLocks noChangeArrowheads="1"/>
            </p:cNvSpPr>
            <p:nvPr/>
          </p:nvSpPr>
          <p:spPr bwMode="auto">
            <a:xfrm>
              <a:off x="5111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75" name="Text Box 227"/>
            <p:cNvSpPr txBox="1">
              <a:spLocks noChangeArrowheads="1"/>
            </p:cNvSpPr>
            <p:nvPr/>
          </p:nvSpPr>
          <p:spPr bwMode="auto">
            <a:xfrm>
              <a:off x="4899" y="107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76" name="Text Box 228"/>
            <p:cNvSpPr txBox="1">
              <a:spLocks noChangeArrowheads="1"/>
            </p:cNvSpPr>
            <p:nvPr/>
          </p:nvSpPr>
          <p:spPr bwMode="auto">
            <a:xfrm>
              <a:off x="4645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77" name="Text Box 229"/>
            <p:cNvSpPr txBox="1">
              <a:spLocks noChangeArrowheads="1"/>
            </p:cNvSpPr>
            <p:nvPr/>
          </p:nvSpPr>
          <p:spPr bwMode="auto">
            <a:xfrm>
              <a:off x="5115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4678" name="Line 230"/>
          <p:cNvSpPr/>
          <p:nvPr/>
        </p:nvSpPr>
        <p:spPr>
          <a:xfrm flipH="1">
            <a:off x="2551113" y="620713"/>
            <a:ext cx="2160587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79" name="Line 231"/>
          <p:cNvSpPr/>
          <p:nvPr/>
        </p:nvSpPr>
        <p:spPr>
          <a:xfrm flipH="1">
            <a:off x="4351338" y="836613"/>
            <a:ext cx="360362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0" name="Line 232"/>
          <p:cNvSpPr/>
          <p:nvPr/>
        </p:nvSpPr>
        <p:spPr>
          <a:xfrm>
            <a:off x="5791200" y="836613"/>
            <a:ext cx="43180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1" name="Line 233"/>
          <p:cNvSpPr/>
          <p:nvPr/>
        </p:nvSpPr>
        <p:spPr>
          <a:xfrm>
            <a:off x="5791200" y="620713"/>
            <a:ext cx="2089150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grpSp>
        <p:nvGrpSpPr>
          <p:cNvPr id="744697" name="Group 249"/>
          <p:cNvGrpSpPr/>
          <p:nvPr/>
        </p:nvGrpSpPr>
        <p:grpSpPr>
          <a:xfrm>
            <a:off x="1974850" y="1343025"/>
            <a:ext cx="1128713" cy="1201738"/>
            <a:chOff x="1244" y="846"/>
            <a:chExt cx="711" cy="757"/>
          </a:xfrm>
        </p:grpSpPr>
        <p:sp>
          <p:nvSpPr>
            <p:cNvPr id="107652" name="Rectangle 204"/>
            <p:cNvSpPr/>
            <p:nvPr/>
          </p:nvSpPr>
          <p:spPr>
            <a:xfrm>
              <a:off x="1244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07653" name="Line 205"/>
            <p:cNvSpPr/>
            <p:nvPr/>
          </p:nvSpPr>
          <p:spPr>
            <a:xfrm>
              <a:off x="1244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54" name="Line 206"/>
            <p:cNvSpPr/>
            <p:nvPr/>
          </p:nvSpPr>
          <p:spPr>
            <a:xfrm>
              <a:off x="1244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55" name="Line 207"/>
            <p:cNvSpPr/>
            <p:nvPr/>
          </p:nvSpPr>
          <p:spPr>
            <a:xfrm>
              <a:off x="1479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7656" name="Line 208"/>
            <p:cNvSpPr/>
            <p:nvPr/>
          </p:nvSpPr>
          <p:spPr>
            <a:xfrm>
              <a:off x="1715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44657" name="Text Box 209"/>
            <p:cNvSpPr txBox="1">
              <a:spLocks noChangeArrowheads="1"/>
            </p:cNvSpPr>
            <p:nvPr/>
          </p:nvSpPr>
          <p:spPr bwMode="auto">
            <a:xfrm>
              <a:off x="1289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58" name="Text Box 210"/>
            <p:cNvSpPr txBox="1">
              <a:spLocks noChangeArrowheads="1"/>
            </p:cNvSpPr>
            <p:nvPr/>
          </p:nvSpPr>
          <p:spPr bwMode="auto">
            <a:xfrm>
              <a:off x="1273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59" name="Text Box 211"/>
            <p:cNvSpPr txBox="1">
              <a:spLocks noChangeArrowheads="1"/>
            </p:cNvSpPr>
            <p:nvPr/>
          </p:nvSpPr>
          <p:spPr bwMode="auto">
            <a:xfrm>
              <a:off x="1516" y="1071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60" name="Text Box 212"/>
            <p:cNvSpPr txBox="1">
              <a:spLocks noChangeArrowheads="1"/>
            </p:cNvSpPr>
            <p:nvPr/>
          </p:nvSpPr>
          <p:spPr bwMode="auto">
            <a:xfrm>
              <a:off x="1743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61" name="Text Box 213"/>
            <p:cNvSpPr txBox="1">
              <a:spLocks noChangeArrowheads="1"/>
            </p:cNvSpPr>
            <p:nvPr/>
          </p:nvSpPr>
          <p:spPr bwMode="auto">
            <a:xfrm>
              <a:off x="1739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62" name="Text Box 214"/>
            <p:cNvSpPr txBox="1">
              <a:spLocks noChangeArrowheads="1"/>
            </p:cNvSpPr>
            <p:nvPr/>
          </p:nvSpPr>
          <p:spPr bwMode="auto">
            <a:xfrm>
              <a:off x="1527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63" name="Text Box 215"/>
            <p:cNvSpPr txBox="1">
              <a:spLocks noChangeArrowheads="1"/>
            </p:cNvSpPr>
            <p:nvPr/>
          </p:nvSpPr>
          <p:spPr bwMode="auto">
            <a:xfrm>
              <a:off x="1273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4664" name="Text Box 216"/>
            <p:cNvSpPr txBox="1">
              <a:spLocks noChangeArrowheads="1"/>
            </p:cNvSpPr>
            <p:nvPr/>
          </p:nvSpPr>
          <p:spPr bwMode="auto">
            <a:xfrm>
              <a:off x="1743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4683" name="Line 235"/>
          <p:cNvSpPr/>
          <p:nvPr/>
        </p:nvSpPr>
        <p:spPr>
          <a:xfrm flipH="1">
            <a:off x="1687513" y="2276475"/>
            <a:ext cx="287337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4" name="Line 236"/>
          <p:cNvSpPr/>
          <p:nvPr/>
        </p:nvSpPr>
        <p:spPr>
          <a:xfrm>
            <a:off x="3055938" y="2276475"/>
            <a:ext cx="358775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5" name="Line 237"/>
          <p:cNvSpPr/>
          <p:nvPr/>
        </p:nvSpPr>
        <p:spPr>
          <a:xfrm>
            <a:off x="2190750" y="3644900"/>
            <a:ext cx="288925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6" name="Line 238"/>
          <p:cNvSpPr/>
          <p:nvPr/>
        </p:nvSpPr>
        <p:spPr>
          <a:xfrm flipH="1">
            <a:off x="1543050" y="5084763"/>
            <a:ext cx="360363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87" name="Line 239"/>
          <p:cNvSpPr/>
          <p:nvPr/>
        </p:nvSpPr>
        <p:spPr>
          <a:xfrm>
            <a:off x="3055938" y="5013325"/>
            <a:ext cx="43180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744698" name="Text Box 250"/>
          <p:cNvSpPr txBox="1">
            <a:spLocks noChangeArrowheads="1"/>
          </p:cNvSpPr>
          <p:nvPr/>
        </p:nvSpPr>
        <p:spPr bwMode="auto">
          <a:xfrm>
            <a:off x="3055938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699" name="Text Box 251"/>
          <p:cNvSpPr txBox="1">
            <a:spLocks noChangeArrowheads="1"/>
          </p:cNvSpPr>
          <p:nvPr/>
        </p:nvSpPr>
        <p:spPr bwMode="auto">
          <a:xfrm>
            <a:off x="4856163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0" name="Text Box 252"/>
          <p:cNvSpPr txBox="1">
            <a:spLocks noChangeArrowheads="1"/>
          </p:cNvSpPr>
          <p:nvPr/>
        </p:nvSpPr>
        <p:spPr bwMode="auto">
          <a:xfrm>
            <a:off x="6727825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1" name="Text Box 253"/>
          <p:cNvSpPr txBox="1">
            <a:spLocks noChangeArrowheads="1"/>
          </p:cNvSpPr>
          <p:nvPr/>
        </p:nvSpPr>
        <p:spPr bwMode="auto">
          <a:xfrm>
            <a:off x="8383588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2" name="Text Box 254"/>
          <p:cNvSpPr txBox="1">
            <a:spLocks noChangeArrowheads="1"/>
          </p:cNvSpPr>
          <p:nvPr/>
        </p:nvSpPr>
        <p:spPr bwMode="auto">
          <a:xfrm>
            <a:off x="2190750" y="306863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3" name="Text Box 255"/>
          <p:cNvSpPr txBox="1">
            <a:spLocks noChangeArrowheads="1"/>
          </p:cNvSpPr>
          <p:nvPr/>
        </p:nvSpPr>
        <p:spPr bwMode="auto">
          <a:xfrm>
            <a:off x="3919538" y="3054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4" name="Text Box 256"/>
          <p:cNvSpPr txBox="1">
            <a:spLocks noChangeArrowheads="1"/>
          </p:cNvSpPr>
          <p:nvPr/>
        </p:nvSpPr>
        <p:spPr bwMode="auto">
          <a:xfrm>
            <a:off x="2982913" y="44370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5" name="Text Box 257"/>
          <p:cNvSpPr txBox="1">
            <a:spLocks noChangeArrowheads="1"/>
          </p:cNvSpPr>
          <p:nvPr/>
        </p:nvSpPr>
        <p:spPr bwMode="auto">
          <a:xfrm>
            <a:off x="2047875" y="59340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6" name="Text Box 258"/>
          <p:cNvSpPr txBox="1">
            <a:spLocks noChangeArrowheads="1"/>
          </p:cNvSpPr>
          <p:nvPr/>
        </p:nvSpPr>
        <p:spPr bwMode="auto">
          <a:xfrm>
            <a:off x="3989388" y="59340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4708" name="AutoShape 260"/>
          <p:cNvSpPr>
            <a:spLocks noChangeArrowheads="1"/>
          </p:cNvSpPr>
          <p:nvPr/>
        </p:nvSpPr>
        <p:spPr bwMode="auto">
          <a:xfrm>
            <a:off x="5287963" y="3284538"/>
            <a:ext cx="2087563" cy="720725"/>
          </a:xfrm>
          <a:prstGeom prst="wedgeRoundRectCallout">
            <a:avLst>
              <a:gd name="adj1" fmla="val -60417"/>
              <a:gd name="adj2" fmla="val -214537"/>
              <a:gd name="adj3" fmla="val 1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f(n) 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值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4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4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4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4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4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4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4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4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4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4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4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4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4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4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4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4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4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4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4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4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4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4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4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4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4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4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4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698" grpId="0"/>
      <p:bldP spid="744699" grpId="0"/>
      <p:bldP spid="744700" grpId="0"/>
      <p:bldP spid="744701" grpId="0"/>
      <p:bldP spid="744702" grpId="0"/>
      <p:bldP spid="744703" grpId="0"/>
      <p:bldP spid="744704" grpId="0"/>
      <p:bldP spid="744705" grpId="0"/>
      <p:bldP spid="744706" grpId="0"/>
      <p:bldP spid="74470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6425" y="1270000"/>
            <a:ext cx="9432925" cy="4175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</a:rPr>
              <a:t>爬山法算法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1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1.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构造由根组成的单元素栈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2.  If 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Top(S)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是目标节点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停止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3.  Pop(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);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4. 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的子节点按照其启发测度由大到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小的顺序压入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 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5.  If 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空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失败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Else  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goto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2.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09570" name="Rectangle 13"/>
          <p:cNvSpPr/>
          <p:nvPr/>
        </p:nvSpPr>
        <p:spPr>
          <a:xfrm>
            <a:off x="4352925" y="3233738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80" name="Rectangle 4"/>
          <p:cNvSpPr>
            <a:spLocks noChangeArrowheads="1"/>
          </p:cNvSpPr>
          <p:nvPr/>
        </p:nvSpPr>
        <p:spPr bwMode="auto">
          <a:xfrm>
            <a:off x="1039813" y="1700213"/>
            <a:ext cx="8642350" cy="356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基本思想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结合深度优先和广度优先的优点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根据一个评价函数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在目前产生的所有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节点中选择具有最小评价函数值的节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点进行扩展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具有全局优化观念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而爬山策略仅具有局部优化观念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3703638" y="134938"/>
            <a:ext cx="6583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r" defTabSz="914400">
              <a:buClrTx/>
              <a:buSzTx/>
              <a:buFontTx/>
              <a:buNone/>
              <a:defRPr/>
            </a:pPr>
            <a:r>
              <a:rPr kumimoji="1" lang="en-US" altLang="zh-CN" sz="4000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Best-First </a:t>
            </a:r>
            <a:r>
              <a:rPr kumimoji="1" lang="zh-CN" altLang="en-US" sz="4000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搜索策略</a:t>
            </a:r>
            <a:endParaRPr kumimoji="1" lang="en-US" altLang="zh-CN" sz="4000" b="1" kern="1200" cap="none" spc="0" normalizeH="0" baseline="0" noProof="0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111619" name="Picture 6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9175" y="827088"/>
            <a:ext cx="6713538" cy="153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1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1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534988" y="1557338"/>
            <a:ext cx="9361488" cy="44243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Best-First 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搜索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1.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使用评价函数构造一个堆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首先构造由根组成的单元素堆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2.  If  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的根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r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是目标节点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停止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3.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从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中删除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r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把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r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的子节点插入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4.  If  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空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Then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失败 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Else   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goto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2.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8-Puzzle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问题实例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2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2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89" name="Group 5"/>
          <p:cNvGrpSpPr/>
          <p:nvPr/>
        </p:nvGrpSpPr>
        <p:grpSpPr>
          <a:xfrm>
            <a:off x="4927600" y="-26987"/>
            <a:ext cx="1128713" cy="1203325"/>
            <a:chOff x="2968" y="-17"/>
            <a:chExt cx="711" cy="758"/>
          </a:xfrm>
        </p:grpSpPr>
        <p:sp>
          <p:nvSpPr>
            <p:cNvPr id="114690" name="Rectangle 6"/>
            <p:cNvSpPr/>
            <p:nvPr/>
          </p:nvSpPr>
          <p:spPr>
            <a:xfrm>
              <a:off x="2968" y="19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691" name="Line 7"/>
            <p:cNvSpPr/>
            <p:nvPr/>
          </p:nvSpPr>
          <p:spPr>
            <a:xfrm>
              <a:off x="2968" y="250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692" name="Line 8"/>
            <p:cNvSpPr/>
            <p:nvPr/>
          </p:nvSpPr>
          <p:spPr>
            <a:xfrm>
              <a:off x="2968" y="48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693" name="Line 9"/>
            <p:cNvSpPr/>
            <p:nvPr/>
          </p:nvSpPr>
          <p:spPr>
            <a:xfrm>
              <a:off x="3203" y="19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694" name="Line 10"/>
            <p:cNvSpPr/>
            <p:nvPr/>
          </p:nvSpPr>
          <p:spPr>
            <a:xfrm>
              <a:off x="3439" y="19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019" name="Text Box 11"/>
            <p:cNvSpPr txBox="1">
              <a:spLocks noChangeArrowheads="1"/>
            </p:cNvSpPr>
            <p:nvPr/>
          </p:nvSpPr>
          <p:spPr bwMode="auto">
            <a:xfrm>
              <a:off x="3013" y="-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20" name="Text Box 12"/>
            <p:cNvSpPr txBox="1">
              <a:spLocks noChangeArrowheads="1"/>
            </p:cNvSpPr>
            <p:nvPr/>
          </p:nvSpPr>
          <p:spPr bwMode="auto">
            <a:xfrm>
              <a:off x="2997" y="2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21" name="Text Box 13"/>
            <p:cNvSpPr txBox="1">
              <a:spLocks noChangeArrowheads="1"/>
            </p:cNvSpPr>
            <p:nvPr/>
          </p:nvSpPr>
          <p:spPr bwMode="auto">
            <a:xfrm>
              <a:off x="3240" y="-17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22" name="Text Box 14"/>
            <p:cNvSpPr txBox="1">
              <a:spLocks noChangeArrowheads="1"/>
            </p:cNvSpPr>
            <p:nvPr/>
          </p:nvSpPr>
          <p:spPr bwMode="auto">
            <a:xfrm>
              <a:off x="3467" y="21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23" name="Text Box 15"/>
            <p:cNvSpPr txBox="1">
              <a:spLocks noChangeArrowheads="1"/>
            </p:cNvSpPr>
            <p:nvPr/>
          </p:nvSpPr>
          <p:spPr bwMode="auto">
            <a:xfrm>
              <a:off x="3463" y="43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24" name="Text Box 16"/>
            <p:cNvSpPr txBox="1">
              <a:spLocks noChangeArrowheads="1"/>
            </p:cNvSpPr>
            <p:nvPr/>
          </p:nvSpPr>
          <p:spPr bwMode="auto">
            <a:xfrm>
              <a:off x="3251" y="4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25" name="Text Box 17"/>
            <p:cNvSpPr txBox="1">
              <a:spLocks noChangeArrowheads="1"/>
            </p:cNvSpPr>
            <p:nvPr/>
          </p:nvSpPr>
          <p:spPr bwMode="auto">
            <a:xfrm>
              <a:off x="2997" y="4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26" name="Text Box 18"/>
            <p:cNvSpPr txBox="1">
              <a:spLocks noChangeArrowheads="1"/>
            </p:cNvSpPr>
            <p:nvPr/>
          </p:nvSpPr>
          <p:spPr bwMode="auto">
            <a:xfrm>
              <a:off x="3467" y="-1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11027" name="Group 19"/>
          <p:cNvGrpSpPr/>
          <p:nvPr/>
        </p:nvGrpSpPr>
        <p:grpSpPr>
          <a:xfrm>
            <a:off x="1758950" y="1341438"/>
            <a:ext cx="1128713" cy="1203325"/>
            <a:chOff x="2378" y="858"/>
            <a:chExt cx="711" cy="758"/>
          </a:xfrm>
        </p:grpSpPr>
        <p:sp>
          <p:nvSpPr>
            <p:cNvPr id="114704" name="Rectangle 20"/>
            <p:cNvSpPr/>
            <p:nvPr/>
          </p:nvSpPr>
          <p:spPr>
            <a:xfrm>
              <a:off x="2378" y="894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705" name="Line 21"/>
            <p:cNvSpPr/>
            <p:nvPr/>
          </p:nvSpPr>
          <p:spPr>
            <a:xfrm>
              <a:off x="2378" y="1125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06" name="Line 22"/>
            <p:cNvSpPr/>
            <p:nvPr/>
          </p:nvSpPr>
          <p:spPr>
            <a:xfrm>
              <a:off x="2378" y="1356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07" name="Line 23"/>
            <p:cNvSpPr/>
            <p:nvPr/>
          </p:nvSpPr>
          <p:spPr>
            <a:xfrm>
              <a:off x="2613" y="894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08" name="Line 24"/>
            <p:cNvSpPr/>
            <p:nvPr/>
          </p:nvSpPr>
          <p:spPr>
            <a:xfrm>
              <a:off x="2849" y="894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033" name="Text Box 25"/>
            <p:cNvSpPr txBox="1">
              <a:spLocks noChangeArrowheads="1"/>
            </p:cNvSpPr>
            <p:nvPr/>
          </p:nvSpPr>
          <p:spPr bwMode="auto">
            <a:xfrm>
              <a:off x="2423" y="8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34" name="Text Box 26"/>
            <p:cNvSpPr txBox="1">
              <a:spLocks noChangeArrowheads="1"/>
            </p:cNvSpPr>
            <p:nvPr/>
          </p:nvSpPr>
          <p:spPr bwMode="auto">
            <a:xfrm>
              <a:off x="2650" y="110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35" name="Text Box 27"/>
            <p:cNvSpPr txBox="1">
              <a:spLocks noChangeArrowheads="1"/>
            </p:cNvSpPr>
            <p:nvPr/>
          </p:nvSpPr>
          <p:spPr bwMode="auto">
            <a:xfrm>
              <a:off x="2650" y="858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36" name="Text Box 28"/>
            <p:cNvSpPr txBox="1">
              <a:spLocks noChangeArrowheads="1"/>
            </p:cNvSpPr>
            <p:nvPr/>
          </p:nvSpPr>
          <p:spPr bwMode="auto">
            <a:xfrm>
              <a:off x="2877" y="108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37" name="Text Box 29"/>
            <p:cNvSpPr txBox="1">
              <a:spLocks noChangeArrowheads="1"/>
            </p:cNvSpPr>
            <p:nvPr/>
          </p:nvSpPr>
          <p:spPr bwMode="auto">
            <a:xfrm>
              <a:off x="2873" y="13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38" name="Text Box 30"/>
            <p:cNvSpPr txBox="1">
              <a:spLocks noChangeArrowheads="1"/>
            </p:cNvSpPr>
            <p:nvPr/>
          </p:nvSpPr>
          <p:spPr bwMode="auto">
            <a:xfrm>
              <a:off x="2661" y="13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39" name="Text Box 31"/>
            <p:cNvSpPr txBox="1">
              <a:spLocks noChangeArrowheads="1"/>
            </p:cNvSpPr>
            <p:nvPr/>
          </p:nvSpPr>
          <p:spPr bwMode="auto">
            <a:xfrm>
              <a:off x="2407" y="132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040" name="Text Box 32"/>
            <p:cNvSpPr txBox="1">
              <a:spLocks noChangeArrowheads="1"/>
            </p:cNvSpPr>
            <p:nvPr/>
          </p:nvSpPr>
          <p:spPr bwMode="auto">
            <a:xfrm>
              <a:off x="2877" y="85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11111" name="Group 103"/>
          <p:cNvGrpSpPr/>
          <p:nvPr/>
        </p:nvGrpSpPr>
        <p:grpSpPr>
          <a:xfrm>
            <a:off x="5864225" y="1341438"/>
            <a:ext cx="1128713" cy="1203325"/>
            <a:chOff x="3558" y="845"/>
            <a:chExt cx="711" cy="758"/>
          </a:xfrm>
        </p:grpSpPr>
        <p:sp>
          <p:nvSpPr>
            <p:cNvPr id="114718" name="Rectangle 104"/>
            <p:cNvSpPr/>
            <p:nvPr/>
          </p:nvSpPr>
          <p:spPr>
            <a:xfrm>
              <a:off x="3558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719" name="Line 105"/>
            <p:cNvSpPr/>
            <p:nvPr/>
          </p:nvSpPr>
          <p:spPr>
            <a:xfrm>
              <a:off x="3558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20" name="Line 106"/>
            <p:cNvSpPr/>
            <p:nvPr/>
          </p:nvSpPr>
          <p:spPr>
            <a:xfrm>
              <a:off x="3558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21" name="Line 107"/>
            <p:cNvSpPr/>
            <p:nvPr/>
          </p:nvSpPr>
          <p:spPr>
            <a:xfrm>
              <a:off x="3793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22" name="Line 108"/>
            <p:cNvSpPr/>
            <p:nvPr/>
          </p:nvSpPr>
          <p:spPr>
            <a:xfrm>
              <a:off x="4029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117" name="Text Box 109"/>
            <p:cNvSpPr txBox="1">
              <a:spLocks noChangeArrowheads="1"/>
            </p:cNvSpPr>
            <p:nvPr/>
          </p:nvSpPr>
          <p:spPr bwMode="auto">
            <a:xfrm>
              <a:off x="3603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18" name="Text Box 110"/>
            <p:cNvSpPr txBox="1">
              <a:spLocks noChangeArrowheads="1"/>
            </p:cNvSpPr>
            <p:nvPr/>
          </p:nvSpPr>
          <p:spPr bwMode="auto">
            <a:xfrm>
              <a:off x="3587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19" name="Text Box 111"/>
            <p:cNvSpPr txBox="1">
              <a:spLocks noChangeArrowheads="1"/>
            </p:cNvSpPr>
            <p:nvPr/>
          </p:nvSpPr>
          <p:spPr bwMode="auto">
            <a:xfrm>
              <a:off x="3830" y="845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20" name="Text Box 112"/>
            <p:cNvSpPr txBox="1">
              <a:spLocks noChangeArrowheads="1"/>
            </p:cNvSpPr>
            <p:nvPr/>
          </p:nvSpPr>
          <p:spPr bwMode="auto">
            <a:xfrm>
              <a:off x="3830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21" name="Text Box 113"/>
            <p:cNvSpPr txBox="1">
              <a:spLocks noChangeArrowheads="1"/>
            </p:cNvSpPr>
            <p:nvPr/>
          </p:nvSpPr>
          <p:spPr bwMode="auto">
            <a:xfrm>
              <a:off x="4053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22" name="Text Box 114"/>
            <p:cNvSpPr txBox="1">
              <a:spLocks noChangeArrowheads="1"/>
            </p:cNvSpPr>
            <p:nvPr/>
          </p:nvSpPr>
          <p:spPr bwMode="auto">
            <a:xfrm>
              <a:off x="3841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23" name="Text Box 115"/>
            <p:cNvSpPr txBox="1">
              <a:spLocks noChangeArrowheads="1"/>
            </p:cNvSpPr>
            <p:nvPr/>
          </p:nvSpPr>
          <p:spPr bwMode="auto">
            <a:xfrm>
              <a:off x="3587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24" name="Text Box 116"/>
            <p:cNvSpPr txBox="1">
              <a:spLocks noChangeArrowheads="1"/>
            </p:cNvSpPr>
            <p:nvPr/>
          </p:nvSpPr>
          <p:spPr bwMode="auto">
            <a:xfrm>
              <a:off x="4057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11125" name="Group 117"/>
          <p:cNvGrpSpPr/>
          <p:nvPr/>
        </p:nvGrpSpPr>
        <p:grpSpPr>
          <a:xfrm>
            <a:off x="7543800" y="1341438"/>
            <a:ext cx="1128713" cy="1203325"/>
            <a:chOff x="4616" y="845"/>
            <a:chExt cx="711" cy="758"/>
          </a:xfrm>
        </p:grpSpPr>
        <p:sp>
          <p:nvSpPr>
            <p:cNvPr id="114732" name="Rectangle 118"/>
            <p:cNvSpPr/>
            <p:nvPr/>
          </p:nvSpPr>
          <p:spPr>
            <a:xfrm>
              <a:off x="4616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733" name="Line 119"/>
            <p:cNvSpPr/>
            <p:nvPr/>
          </p:nvSpPr>
          <p:spPr>
            <a:xfrm>
              <a:off x="4616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34" name="Line 120"/>
            <p:cNvSpPr/>
            <p:nvPr/>
          </p:nvSpPr>
          <p:spPr>
            <a:xfrm>
              <a:off x="4616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35" name="Line 121"/>
            <p:cNvSpPr/>
            <p:nvPr/>
          </p:nvSpPr>
          <p:spPr>
            <a:xfrm>
              <a:off x="4851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36" name="Line 122"/>
            <p:cNvSpPr/>
            <p:nvPr/>
          </p:nvSpPr>
          <p:spPr>
            <a:xfrm>
              <a:off x="5087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131" name="Text Box 123"/>
            <p:cNvSpPr txBox="1">
              <a:spLocks noChangeArrowheads="1"/>
            </p:cNvSpPr>
            <p:nvPr/>
          </p:nvSpPr>
          <p:spPr bwMode="auto">
            <a:xfrm>
              <a:off x="4661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32" name="Text Box 124"/>
            <p:cNvSpPr txBox="1">
              <a:spLocks noChangeArrowheads="1"/>
            </p:cNvSpPr>
            <p:nvPr/>
          </p:nvSpPr>
          <p:spPr bwMode="auto">
            <a:xfrm>
              <a:off x="4645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33" name="Text Box 125"/>
            <p:cNvSpPr txBox="1">
              <a:spLocks noChangeArrowheads="1"/>
            </p:cNvSpPr>
            <p:nvPr/>
          </p:nvSpPr>
          <p:spPr bwMode="auto">
            <a:xfrm>
              <a:off x="4888" y="845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34" name="Text Box 126"/>
            <p:cNvSpPr txBox="1">
              <a:spLocks noChangeArrowheads="1"/>
            </p:cNvSpPr>
            <p:nvPr/>
          </p:nvSpPr>
          <p:spPr bwMode="auto">
            <a:xfrm>
              <a:off x="5115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35" name="Text Box 127"/>
            <p:cNvSpPr txBox="1">
              <a:spLocks noChangeArrowheads="1"/>
            </p:cNvSpPr>
            <p:nvPr/>
          </p:nvSpPr>
          <p:spPr bwMode="auto">
            <a:xfrm>
              <a:off x="5111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36" name="Text Box 128"/>
            <p:cNvSpPr txBox="1">
              <a:spLocks noChangeArrowheads="1"/>
            </p:cNvSpPr>
            <p:nvPr/>
          </p:nvSpPr>
          <p:spPr bwMode="auto">
            <a:xfrm>
              <a:off x="4899" y="107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37" name="Text Box 129"/>
            <p:cNvSpPr txBox="1">
              <a:spLocks noChangeArrowheads="1"/>
            </p:cNvSpPr>
            <p:nvPr/>
          </p:nvSpPr>
          <p:spPr bwMode="auto">
            <a:xfrm>
              <a:off x="4645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38" name="Text Box 130"/>
            <p:cNvSpPr txBox="1">
              <a:spLocks noChangeArrowheads="1"/>
            </p:cNvSpPr>
            <p:nvPr/>
          </p:nvSpPr>
          <p:spPr bwMode="auto">
            <a:xfrm>
              <a:off x="5115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1139" name="Line 131"/>
          <p:cNvSpPr/>
          <p:nvPr/>
        </p:nvSpPr>
        <p:spPr>
          <a:xfrm flipH="1">
            <a:off x="2335213" y="620713"/>
            <a:ext cx="2592387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40" name="Line 132"/>
          <p:cNvSpPr/>
          <p:nvPr/>
        </p:nvSpPr>
        <p:spPr>
          <a:xfrm flipH="1">
            <a:off x="4567238" y="836613"/>
            <a:ext cx="360362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41" name="Line 133"/>
          <p:cNvSpPr/>
          <p:nvPr/>
        </p:nvSpPr>
        <p:spPr>
          <a:xfrm>
            <a:off x="6007100" y="836613"/>
            <a:ext cx="43180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42" name="Line 134"/>
          <p:cNvSpPr/>
          <p:nvPr/>
        </p:nvSpPr>
        <p:spPr>
          <a:xfrm>
            <a:off x="6007100" y="620713"/>
            <a:ext cx="2089150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63" name="Text Box 155"/>
          <p:cNvSpPr txBox="1">
            <a:spLocks noChangeArrowheads="1"/>
          </p:cNvSpPr>
          <p:nvPr/>
        </p:nvSpPr>
        <p:spPr bwMode="auto">
          <a:xfrm>
            <a:off x="2840038" y="16287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164" name="Text Box 156"/>
          <p:cNvSpPr txBox="1">
            <a:spLocks noChangeArrowheads="1"/>
          </p:cNvSpPr>
          <p:nvPr/>
        </p:nvSpPr>
        <p:spPr bwMode="auto">
          <a:xfrm>
            <a:off x="6943725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165" name="Text Box 157"/>
          <p:cNvSpPr txBox="1">
            <a:spLocks noChangeArrowheads="1"/>
          </p:cNvSpPr>
          <p:nvPr/>
        </p:nvSpPr>
        <p:spPr bwMode="auto">
          <a:xfrm>
            <a:off x="8599488" y="170021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1143" name="Group 135"/>
          <p:cNvGrpSpPr/>
          <p:nvPr/>
        </p:nvGrpSpPr>
        <p:grpSpPr>
          <a:xfrm>
            <a:off x="3989388" y="1341438"/>
            <a:ext cx="1128712" cy="1201737"/>
            <a:chOff x="1244" y="846"/>
            <a:chExt cx="711" cy="757"/>
          </a:xfrm>
        </p:grpSpPr>
        <p:sp>
          <p:nvSpPr>
            <p:cNvPr id="114753" name="Rectangle 136"/>
            <p:cNvSpPr/>
            <p:nvPr/>
          </p:nvSpPr>
          <p:spPr>
            <a:xfrm>
              <a:off x="1244" y="881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754" name="Line 137"/>
            <p:cNvSpPr/>
            <p:nvPr/>
          </p:nvSpPr>
          <p:spPr>
            <a:xfrm>
              <a:off x="1244" y="1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55" name="Line 138"/>
            <p:cNvSpPr/>
            <p:nvPr/>
          </p:nvSpPr>
          <p:spPr>
            <a:xfrm>
              <a:off x="1244" y="134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56" name="Line 139"/>
            <p:cNvSpPr/>
            <p:nvPr/>
          </p:nvSpPr>
          <p:spPr>
            <a:xfrm>
              <a:off x="1479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57" name="Line 140"/>
            <p:cNvSpPr/>
            <p:nvPr/>
          </p:nvSpPr>
          <p:spPr>
            <a:xfrm>
              <a:off x="1715" y="881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149" name="Text Box 141"/>
            <p:cNvSpPr txBox="1">
              <a:spLocks noChangeArrowheads="1"/>
            </p:cNvSpPr>
            <p:nvPr/>
          </p:nvSpPr>
          <p:spPr bwMode="auto">
            <a:xfrm>
              <a:off x="1289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50" name="Text Box 142"/>
            <p:cNvSpPr txBox="1">
              <a:spLocks noChangeArrowheads="1"/>
            </p:cNvSpPr>
            <p:nvPr/>
          </p:nvSpPr>
          <p:spPr bwMode="auto">
            <a:xfrm>
              <a:off x="1273" y="10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51" name="Text Box 143"/>
            <p:cNvSpPr txBox="1">
              <a:spLocks noChangeArrowheads="1"/>
            </p:cNvSpPr>
            <p:nvPr/>
          </p:nvSpPr>
          <p:spPr bwMode="auto">
            <a:xfrm>
              <a:off x="1516" y="1071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52" name="Text Box 144"/>
            <p:cNvSpPr txBox="1">
              <a:spLocks noChangeArrowheads="1"/>
            </p:cNvSpPr>
            <p:nvPr/>
          </p:nvSpPr>
          <p:spPr bwMode="auto">
            <a:xfrm>
              <a:off x="1743" y="107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53" name="Text Box 145"/>
            <p:cNvSpPr txBox="1">
              <a:spLocks noChangeArrowheads="1"/>
            </p:cNvSpPr>
            <p:nvPr/>
          </p:nvSpPr>
          <p:spPr bwMode="auto">
            <a:xfrm>
              <a:off x="1739" y="129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54" name="Text Box 146"/>
            <p:cNvSpPr txBox="1">
              <a:spLocks noChangeArrowheads="1"/>
            </p:cNvSpPr>
            <p:nvPr/>
          </p:nvSpPr>
          <p:spPr bwMode="auto">
            <a:xfrm>
              <a:off x="1527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55" name="Text Box 147"/>
            <p:cNvSpPr txBox="1">
              <a:spLocks noChangeArrowheads="1"/>
            </p:cNvSpPr>
            <p:nvPr/>
          </p:nvSpPr>
          <p:spPr bwMode="auto">
            <a:xfrm>
              <a:off x="1273" y="131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56" name="Text Box 148"/>
            <p:cNvSpPr txBox="1">
              <a:spLocks noChangeArrowheads="1"/>
            </p:cNvSpPr>
            <p:nvPr/>
          </p:nvSpPr>
          <p:spPr bwMode="auto">
            <a:xfrm>
              <a:off x="1743" y="8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1157" name="Line 149"/>
          <p:cNvSpPr/>
          <p:nvPr/>
        </p:nvSpPr>
        <p:spPr>
          <a:xfrm>
            <a:off x="4495800" y="2492375"/>
            <a:ext cx="503238" cy="2889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58" name="Line 150"/>
          <p:cNvSpPr/>
          <p:nvPr/>
        </p:nvSpPr>
        <p:spPr>
          <a:xfrm>
            <a:off x="4927600" y="2492375"/>
            <a:ext cx="1800225" cy="2889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62" name="Text Box 154"/>
          <p:cNvSpPr txBox="1">
            <a:spLocks noChangeArrowheads="1"/>
          </p:cNvSpPr>
          <p:nvPr/>
        </p:nvSpPr>
        <p:spPr bwMode="auto">
          <a:xfrm>
            <a:off x="5070475" y="16986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1041" name="Group 33"/>
          <p:cNvGrpSpPr/>
          <p:nvPr/>
        </p:nvGrpSpPr>
        <p:grpSpPr>
          <a:xfrm>
            <a:off x="4424363" y="2730500"/>
            <a:ext cx="1128712" cy="1201738"/>
            <a:chOff x="700" y="1721"/>
            <a:chExt cx="711" cy="757"/>
          </a:xfrm>
        </p:grpSpPr>
        <p:sp>
          <p:nvSpPr>
            <p:cNvPr id="114770" name="Rectangle 34"/>
            <p:cNvSpPr/>
            <p:nvPr/>
          </p:nvSpPr>
          <p:spPr>
            <a:xfrm>
              <a:off x="700" y="1756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14771" name="Line 35"/>
            <p:cNvSpPr/>
            <p:nvPr/>
          </p:nvSpPr>
          <p:spPr>
            <a:xfrm>
              <a:off x="700" y="1987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72" name="Line 36"/>
            <p:cNvSpPr/>
            <p:nvPr/>
          </p:nvSpPr>
          <p:spPr>
            <a:xfrm>
              <a:off x="700" y="2218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73" name="Line 37"/>
            <p:cNvSpPr/>
            <p:nvPr/>
          </p:nvSpPr>
          <p:spPr>
            <a:xfrm>
              <a:off x="935" y="1756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74" name="Line 38"/>
            <p:cNvSpPr/>
            <p:nvPr/>
          </p:nvSpPr>
          <p:spPr>
            <a:xfrm>
              <a:off x="1171" y="1756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047" name="Text Box 39"/>
            <p:cNvSpPr txBox="1">
              <a:spLocks noChangeArrowheads="1"/>
            </p:cNvSpPr>
            <p:nvPr/>
          </p:nvSpPr>
          <p:spPr bwMode="auto">
            <a:xfrm>
              <a:off x="972" y="172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776" name="Text Box 40"/>
            <p:cNvSpPr txBox="1"/>
            <p:nvPr/>
          </p:nvSpPr>
          <p:spPr>
            <a:xfrm>
              <a:off x="729" y="1963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77" name="Text Box 41"/>
            <p:cNvSpPr txBox="1"/>
            <p:nvPr/>
          </p:nvSpPr>
          <p:spPr>
            <a:xfrm>
              <a:off x="972" y="1962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78" name="Text Box 42"/>
            <p:cNvSpPr txBox="1"/>
            <p:nvPr/>
          </p:nvSpPr>
          <p:spPr>
            <a:xfrm>
              <a:off x="1199" y="194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79" name="Text Box 43"/>
            <p:cNvSpPr txBox="1"/>
            <p:nvPr/>
          </p:nvSpPr>
          <p:spPr>
            <a:xfrm>
              <a:off x="1195" y="217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80" name="Text Box 44"/>
            <p:cNvSpPr txBox="1"/>
            <p:nvPr/>
          </p:nvSpPr>
          <p:spPr>
            <a:xfrm>
              <a:off x="983" y="219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81" name="Text Box 45"/>
            <p:cNvSpPr txBox="1"/>
            <p:nvPr/>
          </p:nvSpPr>
          <p:spPr>
            <a:xfrm>
              <a:off x="729" y="219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11054" name="Text Box 46"/>
            <p:cNvSpPr txBox="1">
              <a:spLocks noChangeArrowheads="1"/>
            </p:cNvSpPr>
            <p:nvPr/>
          </p:nvSpPr>
          <p:spPr bwMode="auto">
            <a:xfrm>
              <a:off x="1199" y="172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11055" name="Group 47"/>
          <p:cNvGrpSpPr/>
          <p:nvPr/>
        </p:nvGrpSpPr>
        <p:grpSpPr>
          <a:xfrm>
            <a:off x="6175375" y="2708275"/>
            <a:ext cx="1128713" cy="1201738"/>
            <a:chOff x="1803" y="1707"/>
            <a:chExt cx="711" cy="757"/>
          </a:xfrm>
        </p:grpSpPr>
        <p:sp>
          <p:nvSpPr>
            <p:cNvPr id="114784" name="Rectangle 48"/>
            <p:cNvSpPr/>
            <p:nvPr/>
          </p:nvSpPr>
          <p:spPr>
            <a:xfrm>
              <a:off x="1803" y="1742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14785" name="Line 49"/>
            <p:cNvSpPr/>
            <p:nvPr/>
          </p:nvSpPr>
          <p:spPr>
            <a:xfrm>
              <a:off x="1803" y="1973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86" name="Line 50"/>
            <p:cNvSpPr/>
            <p:nvPr/>
          </p:nvSpPr>
          <p:spPr>
            <a:xfrm>
              <a:off x="1803" y="2204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87" name="Line 51"/>
            <p:cNvSpPr/>
            <p:nvPr/>
          </p:nvSpPr>
          <p:spPr>
            <a:xfrm>
              <a:off x="2038" y="1742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88" name="Line 52"/>
            <p:cNvSpPr/>
            <p:nvPr/>
          </p:nvSpPr>
          <p:spPr>
            <a:xfrm>
              <a:off x="2274" y="1742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89" name="Text Box 53"/>
            <p:cNvSpPr txBox="1"/>
            <p:nvPr/>
          </p:nvSpPr>
          <p:spPr>
            <a:xfrm>
              <a:off x="1848" y="170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90" name="Text Box 54"/>
            <p:cNvSpPr txBox="1"/>
            <p:nvPr/>
          </p:nvSpPr>
          <p:spPr>
            <a:xfrm>
              <a:off x="1832" y="1949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91" name="Text Box 55"/>
            <p:cNvSpPr txBox="1"/>
            <p:nvPr/>
          </p:nvSpPr>
          <p:spPr>
            <a:xfrm>
              <a:off x="2075" y="1933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92" name="Text Box 56"/>
            <p:cNvSpPr txBox="1"/>
            <p:nvPr/>
          </p:nvSpPr>
          <p:spPr>
            <a:xfrm>
              <a:off x="2302" y="1933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93" name="Text Box 57"/>
            <p:cNvSpPr txBox="1"/>
            <p:nvPr/>
          </p:nvSpPr>
          <p:spPr>
            <a:xfrm>
              <a:off x="2298" y="2160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94" name="Text Box 58"/>
            <p:cNvSpPr txBox="1"/>
            <p:nvPr/>
          </p:nvSpPr>
          <p:spPr>
            <a:xfrm>
              <a:off x="2086" y="217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95" name="Text Box 59"/>
            <p:cNvSpPr txBox="1"/>
            <p:nvPr/>
          </p:nvSpPr>
          <p:spPr>
            <a:xfrm>
              <a:off x="1832" y="2176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796" name="Text Box 60"/>
            <p:cNvSpPr txBox="1"/>
            <p:nvPr/>
          </p:nvSpPr>
          <p:spPr>
            <a:xfrm>
              <a:off x="2061" y="1707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1069" name="Group 61"/>
          <p:cNvGrpSpPr/>
          <p:nvPr/>
        </p:nvGrpSpPr>
        <p:grpSpPr>
          <a:xfrm>
            <a:off x="5240338" y="4148138"/>
            <a:ext cx="1128712" cy="1203325"/>
            <a:chOff x="1214" y="2614"/>
            <a:chExt cx="711" cy="758"/>
          </a:xfrm>
        </p:grpSpPr>
        <p:sp>
          <p:nvSpPr>
            <p:cNvPr id="114798" name="Rectangle 62"/>
            <p:cNvSpPr/>
            <p:nvPr/>
          </p:nvSpPr>
          <p:spPr>
            <a:xfrm>
              <a:off x="1214" y="265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14799" name="Line 63"/>
            <p:cNvSpPr/>
            <p:nvPr/>
          </p:nvSpPr>
          <p:spPr>
            <a:xfrm>
              <a:off x="1214" y="288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00" name="Line 64"/>
            <p:cNvSpPr/>
            <p:nvPr/>
          </p:nvSpPr>
          <p:spPr>
            <a:xfrm>
              <a:off x="1214" y="311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01" name="Line 65"/>
            <p:cNvSpPr/>
            <p:nvPr/>
          </p:nvSpPr>
          <p:spPr>
            <a:xfrm>
              <a:off x="1449" y="265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02" name="Line 66"/>
            <p:cNvSpPr/>
            <p:nvPr/>
          </p:nvSpPr>
          <p:spPr>
            <a:xfrm>
              <a:off x="1685" y="265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03" name="Text Box 67"/>
            <p:cNvSpPr txBox="1"/>
            <p:nvPr/>
          </p:nvSpPr>
          <p:spPr>
            <a:xfrm>
              <a:off x="1486" y="261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04" name="Text Box 68"/>
            <p:cNvSpPr txBox="1"/>
            <p:nvPr/>
          </p:nvSpPr>
          <p:spPr>
            <a:xfrm>
              <a:off x="1243" y="261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05" name="Text Box 69"/>
            <p:cNvSpPr txBox="1"/>
            <p:nvPr/>
          </p:nvSpPr>
          <p:spPr>
            <a:xfrm>
              <a:off x="1486" y="2840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06" name="Text Box 70"/>
            <p:cNvSpPr txBox="1"/>
            <p:nvPr/>
          </p:nvSpPr>
          <p:spPr>
            <a:xfrm>
              <a:off x="1713" y="284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07" name="Text Box 71"/>
            <p:cNvSpPr txBox="1"/>
            <p:nvPr/>
          </p:nvSpPr>
          <p:spPr>
            <a:xfrm>
              <a:off x="1709" y="306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08" name="Text Box 72"/>
            <p:cNvSpPr txBox="1"/>
            <p:nvPr/>
          </p:nvSpPr>
          <p:spPr>
            <a:xfrm>
              <a:off x="1497" y="308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09" name="Text Box 73"/>
            <p:cNvSpPr txBox="1"/>
            <p:nvPr/>
          </p:nvSpPr>
          <p:spPr>
            <a:xfrm>
              <a:off x="1243" y="308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10" name="Text Box 74"/>
            <p:cNvSpPr txBox="1"/>
            <p:nvPr/>
          </p:nvSpPr>
          <p:spPr>
            <a:xfrm>
              <a:off x="1713" y="261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1083" name="Group 75"/>
          <p:cNvGrpSpPr/>
          <p:nvPr/>
        </p:nvGrpSpPr>
        <p:grpSpPr>
          <a:xfrm>
            <a:off x="4281488" y="5588000"/>
            <a:ext cx="1128712" cy="1223963"/>
            <a:chOff x="610" y="3521"/>
            <a:chExt cx="711" cy="771"/>
          </a:xfrm>
        </p:grpSpPr>
        <p:sp>
          <p:nvSpPr>
            <p:cNvPr id="114812" name="Rectangle 76"/>
            <p:cNvSpPr/>
            <p:nvPr/>
          </p:nvSpPr>
          <p:spPr>
            <a:xfrm>
              <a:off x="610" y="3570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813" name="Line 77"/>
            <p:cNvSpPr/>
            <p:nvPr/>
          </p:nvSpPr>
          <p:spPr>
            <a:xfrm>
              <a:off x="610" y="3801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14" name="Line 78"/>
            <p:cNvSpPr/>
            <p:nvPr/>
          </p:nvSpPr>
          <p:spPr>
            <a:xfrm>
              <a:off x="610" y="4032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15" name="Line 79"/>
            <p:cNvSpPr/>
            <p:nvPr/>
          </p:nvSpPr>
          <p:spPr>
            <a:xfrm>
              <a:off x="845" y="357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16" name="Line 80"/>
            <p:cNvSpPr/>
            <p:nvPr/>
          </p:nvSpPr>
          <p:spPr>
            <a:xfrm>
              <a:off x="1081" y="3570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17" name="Text Box 81"/>
            <p:cNvSpPr txBox="1"/>
            <p:nvPr/>
          </p:nvSpPr>
          <p:spPr>
            <a:xfrm>
              <a:off x="881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818" name="Text Box 82"/>
            <p:cNvSpPr txBox="1"/>
            <p:nvPr/>
          </p:nvSpPr>
          <p:spPr>
            <a:xfrm>
              <a:off x="639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819" name="Text Box 83"/>
            <p:cNvSpPr txBox="1"/>
            <p:nvPr/>
          </p:nvSpPr>
          <p:spPr>
            <a:xfrm>
              <a:off x="646" y="3776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820" name="Text Box 84"/>
            <p:cNvSpPr txBox="1"/>
            <p:nvPr/>
          </p:nvSpPr>
          <p:spPr>
            <a:xfrm>
              <a:off x="1109" y="376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821" name="Text Box 85"/>
            <p:cNvSpPr txBox="1"/>
            <p:nvPr/>
          </p:nvSpPr>
          <p:spPr>
            <a:xfrm>
              <a:off x="1105" y="398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822" name="Text Box 86"/>
            <p:cNvSpPr txBox="1"/>
            <p:nvPr/>
          </p:nvSpPr>
          <p:spPr>
            <a:xfrm>
              <a:off x="893" y="400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823" name="Text Box 87"/>
            <p:cNvSpPr txBox="1"/>
            <p:nvPr/>
          </p:nvSpPr>
          <p:spPr>
            <a:xfrm>
              <a:off x="639" y="4004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4824" name="Text Box 88"/>
            <p:cNvSpPr txBox="1"/>
            <p:nvPr/>
          </p:nvSpPr>
          <p:spPr>
            <a:xfrm>
              <a:off x="1109" y="353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1097" name="Group 89"/>
          <p:cNvGrpSpPr/>
          <p:nvPr/>
        </p:nvGrpSpPr>
        <p:grpSpPr>
          <a:xfrm>
            <a:off x="6248400" y="5588000"/>
            <a:ext cx="1128713" cy="1203325"/>
            <a:chOff x="1849" y="3521"/>
            <a:chExt cx="711" cy="758"/>
          </a:xfrm>
        </p:grpSpPr>
        <p:sp>
          <p:nvSpPr>
            <p:cNvPr id="114826" name="Rectangle 90"/>
            <p:cNvSpPr/>
            <p:nvPr/>
          </p:nvSpPr>
          <p:spPr>
            <a:xfrm>
              <a:off x="1849" y="3557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14827" name="Line 91"/>
            <p:cNvSpPr/>
            <p:nvPr/>
          </p:nvSpPr>
          <p:spPr>
            <a:xfrm>
              <a:off x="1849" y="3788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28" name="Line 92"/>
            <p:cNvSpPr/>
            <p:nvPr/>
          </p:nvSpPr>
          <p:spPr>
            <a:xfrm>
              <a:off x="1849" y="4019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29" name="Line 93"/>
            <p:cNvSpPr/>
            <p:nvPr/>
          </p:nvSpPr>
          <p:spPr>
            <a:xfrm>
              <a:off x="2084" y="3557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30" name="Line 94"/>
            <p:cNvSpPr/>
            <p:nvPr/>
          </p:nvSpPr>
          <p:spPr>
            <a:xfrm>
              <a:off x="2320" y="3557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31" name="Text Box 95"/>
            <p:cNvSpPr txBox="1"/>
            <p:nvPr/>
          </p:nvSpPr>
          <p:spPr>
            <a:xfrm>
              <a:off x="2106" y="352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32" name="Text Box 96"/>
            <p:cNvSpPr txBox="1"/>
            <p:nvPr/>
          </p:nvSpPr>
          <p:spPr>
            <a:xfrm>
              <a:off x="1878" y="352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33" name="Text Box 97"/>
            <p:cNvSpPr txBox="1"/>
            <p:nvPr/>
          </p:nvSpPr>
          <p:spPr>
            <a:xfrm>
              <a:off x="2106" y="3748"/>
              <a:ext cx="190" cy="28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8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34" name="Text Box 98"/>
            <p:cNvSpPr txBox="1"/>
            <p:nvPr/>
          </p:nvSpPr>
          <p:spPr>
            <a:xfrm>
              <a:off x="2348" y="374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35" name="Text Box 99"/>
            <p:cNvSpPr txBox="1"/>
            <p:nvPr/>
          </p:nvSpPr>
          <p:spPr>
            <a:xfrm>
              <a:off x="2344" y="3975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5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36" name="Text Box 100"/>
            <p:cNvSpPr txBox="1"/>
            <p:nvPr/>
          </p:nvSpPr>
          <p:spPr>
            <a:xfrm>
              <a:off x="2106" y="3991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6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37" name="Text Box 101"/>
            <p:cNvSpPr txBox="1"/>
            <p:nvPr/>
          </p:nvSpPr>
          <p:spPr>
            <a:xfrm>
              <a:off x="1878" y="3748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4838" name="Text Box 102"/>
            <p:cNvSpPr txBox="1"/>
            <p:nvPr/>
          </p:nvSpPr>
          <p:spPr>
            <a:xfrm>
              <a:off x="2348" y="3522"/>
              <a:ext cx="21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11159" name="Line 151"/>
          <p:cNvSpPr/>
          <p:nvPr/>
        </p:nvSpPr>
        <p:spPr>
          <a:xfrm>
            <a:off x="5072063" y="3860800"/>
            <a:ext cx="720725" cy="3587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60" name="Line 152"/>
          <p:cNvSpPr/>
          <p:nvPr/>
        </p:nvSpPr>
        <p:spPr>
          <a:xfrm flipH="1">
            <a:off x="4856163" y="5083175"/>
            <a:ext cx="360362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61" name="Line 153"/>
          <p:cNvSpPr/>
          <p:nvPr/>
        </p:nvSpPr>
        <p:spPr>
          <a:xfrm>
            <a:off x="6369050" y="5011738"/>
            <a:ext cx="43180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166" name="Text Box 158"/>
          <p:cNvSpPr txBox="1">
            <a:spLocks noChangeArrowheads="1"/>
          </p:cNvSpPr>
          <p:nvPr/>
        </p:nvSpPr>
        <p:spPr bwMode="auto">
          <a:xfrm>
            <a:off x="5503863" y="30670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167" name="Text Box 159"/>
          <p:cNvSpPr txBox="1">
            <a:spLocks noChangeArrowheads="1"/>
          </p:cNvSpPr>
          <p:nvPr/>
        </p:nvSpPr>
        <p:spPr bwMode="auto">
          <a:xfrm>
            <a:off x="7232650" y="30527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168" name="Text Box 160"/>
          <p:cNvSpPr txBox="1">
            <a:spLocks noChangeArrowheads="1"/>
          </p:cNvSpPr>
          <p:nvPr/>
        </p:nvSpPr>
        <p:spPr bwMode="auto">
          <a:xfrm>
            <a:off x="6296025" y="44354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169" name="Text Box 161"/>
          <p:cNvSpPr txBox="1">
            <a:spLocks noChangeArrowheads="1"/>
          </p:cNvSpPr>
          <p:nvPr/>
        </p:nvSpPr>
        <p:spPr bwMode="auto">
          <a:xfrm>
            <a:off x="5360988" y="59324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170" name="Text Box 162"/>
          <p:cNvSpPr txBox="1">
            <a:spLocks noChangeArrowheads="1"/>
          </p:cNvSpPr>
          <p:nvPr/>
        </p:nvSpPr>
        <p:spPr bwMode="auto">
          <a:xfrm>
            <a:off x="7302500" y="59324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1203" name="Group 195"/>
          <p:cNvGrpSpPr/>
          <p:nvPr/>
        </p:nvGrpSpPr>
        <p:grpSpPr>
          <a:xfrm>
            <a:off x="822325" y="2781300"/>
            <a:ext cx="1128713" cy="1203325"/>
            <a:chOff x="836" y="1752"/>
            <a:chExt cx="711" cy="758"/>
          </a:xfrm>
        </p:grpSpPr>
        <p:sp>
          <p:nvSpPr>
            <p:cNvPr id="114848" name="Rectangle 167"/>
            <p:cNvSpPr/>
            <p:nvPr/>
          </p:nvSpPr>
          <p:spPr>
            <a:xfrm>
              <a:off x="836" y="1788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849" name="Line 168"/>
            <p:cNvSpPr/>
            <p:nvPr/>
          </p:nvSpPr>
          <p:spPr>
            <a:xfrm>
              <a:off x="836" y="2019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50" name="Line 169"/>
            <p:cNvSpPr/>
            <p:nvPr/>
          </p:nvSpPr>
          <p:spPr>
            <a:xfrm>
              <a:off x="836" y="2250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51" name="Line 170"/>
            <p:cNvSpPr/>
            <p:nvPr/>
          </p:nvSpPr>
          <p:spPr>
            <a:xfrm>
              <a:off x="1071" y="1788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52" name="Line 171"/>
            <p:cNvSpPr/>
            <p:nvPr/>
          </p:nvSpPr>
          <p:spPr>
            <a:xfrm>
              <a:off x="1307" y="1788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180" name="Text Box 172"/>
            <p:cNvSpPr txBox="1">
              <a:spLocks noChangeArrowheads="1"/>
            </p:cNvSpPr>
            <p:nvPr/>
          </p:nvSpPr>
          <p:spPr bwMode="auto">
            <a:xfrm>
              <a:off x="881" y="19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81" name="Text Box 173"/>
            <p:cNvSpPr txBox="1">
              <a:spLocks noChangeArrowheads="1"/>
            </p:cNvSpPr>
            <p:nvPr/>
          </p:nvSpPr>
          <p:spPr bwMode="auto">
            <a:xfrm>
              <a:off x="1108" y="199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82" name="Text Box 174"/>
            <p:cNvSpPr txBox="1">
              <a:spLocks noChangeArrowheads="1"/>
            </p:cNvSpPr>
            <p:nvPr/>
          </p:nvSpPr>
          <p:spPr bwMode="auto">
            <a:xfrm>
              <a:off x="1108" y="1752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83" name="Text Box 175"/>
            <p:cNvSpPr txBox="1">
              <a:spLocks noChangeArrowheads="1"/>
            </p:cNvSpPr>
            <p:nvPr/>
          </p:nvSpPr>
          <p:spPr bwMode="auto">
            <a:xfrm>
              <a:off x="1335" y="19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84" name="Text Box 176"/>
            <p:cNvSpPr txBox="1">
              <a:spLocks noChangeArrowheads="1"/>
            </p:cNvSpPr>
            <p:nvPr/>
          </p:nvSpPr>
          <p:spPr bwMode="auto">
            <a:xfrm>
              <a:off x="1331" y="22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85" name="Text Box 177"/>
            <p:cNvSpPr txBox="1">
              <a:spLocks noChangeArrowheads="1"/>
            </p:cNvSpPr>
            <p:nvPr/>
          </p:nvSpPr>
          <p:spPr bwMode="auto">
            <a:xfrm>
              <a:off x="1119" y="22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86" name="Text Box 178"/>
            <p:cNvSpPr txBox="1">
              <a:spLocks noChangeArrowheads="1"/>
            </p:cNvSpPr>
            <p:nvPr/>
          </p:nvSpPr>
          <p:spPr bwMode="auto">
            <a:xfrm>
              <a:off x="865" y="22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87" name="Text Box 179"/>
            <p:cNvSpPr txBox="1">
              <a:spLocks noChangeArrowheads="1"/>
            </p:cNvSpPr>
            <p:nvPr/>
          </p:nvSpPr>
          <p:spPr bwMode="auto">
            <a:xfrm>
              <a:off x="1335" y="17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1188" name="Text Box 180"/>
          <p:cNvSpPr txBox="1">
            <a:spLocks noChangeArrowheads="1"/>
          </p:cNvSpPr>
          <p:nvPr/>
        </p:nvSpPr>
        <p:spPr bwMode="auto">
          <a:xfrm>
            <a:off x="1901825" y="31257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1206" name="Group 198"/>
          <p:cNvGrpSpPr/>
          <p:nvPr/>
        </p:nvGrpSpPr>
        <p:grpSpPr>
          <a:xfrm>
            <a:off x="2695575" y="2781300"/>
            <a:ext cx="1128713" cy="1203325"/>
            <a:chOff x="1698" y="1752"/>
            <a:chExt cx="711" cy="758"/>
          </a:xfrm>
        </p:grpSpPr>
        <p:sp>
          <p:nvSpPr>
            <p:cNvPr id="114863" name="Rectangle 181"/>
            <p:cNvSpPr/>
            <p:nvPr/>
          </p:nvSpPr>
          <p:spPr>
            <a:xfrm>
              <a:off x="1698" y="1788"/>
              <a:ext cx="706" cy="692"/>
            </a:xfrm>
            <a:prstGeom prst="rect">
              <a:avLst/>
            </a:prstGeom>
            <a:solidFill>
              <a:schemeClr val="accent1"/>
            </a:solidFill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14864" name="Line 182"/>
            <p:cNvSpPr/>
            <p:nvPr/>
          </p:nvSpPr>
          <p:spPr>
            <a:xfrm>
              <a:off x="1698" y="2019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65" name="Line 183"/>
            <p:cNvSpPr/>
            <p:nvPr/>
          </p:nvSpPr>
          <p:spPr>
            <a:xfrm>
              <a:off x="1698" y="2250"/>
              <a:ext cx="70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66" name="Line 184"/>
            <p:cNvSpPr/>
            <p:nvPr/>
          </p:nvSpPr>
          <p:spPr>
            <a:xfrm>
              <a:off x="1933" y="1788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867" name="Line 185"/>
            <p:cNvSpPr/>
            <p:nvPr/>
          </p:nvSpPr>
          <p:spPr>
            <a:xfrm>
              <a:off x="2169" y="1788"/>
              <a:ext cx="0" cy="6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11194" name="Text Box 186"/>
            <p:cNvSpPr txBox="1">
              <a:spLocks noChangeArrowheads="1"/>
            </p:cNvSpPr>
            <p:nvPr/>
          </p:nvSpPr>
          <p:spPr bwMode="auto">
            <a:xfrm>
              <a:off x="1743" y="17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95" name="Text Box 187"/>
            <p:cNvSpPr txBox="1">
              <a:spLocks noChangeArrowheads="1"/>
            </p:cNvSpPr>
            <p:nvPr/>
          </p:nvSpPr>
          <p:spPr bwMode="auto">
            <a:xfrm>
              <a:off x="1970" y="199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96" name="Text Box 188"/>
            <p:cNvSpPr txBox="1">
              <a:spLocks noChangeArrowheads="1"/>
            </p:cNvSpPr>
            <p:nvPr/>
          </p:nvSpPr>
          <p:spPr bwMode="auto">
            <a:xfrm>
              <a:off x="1970" y="1752"/>
              <a:ext cx="19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97" name="Text Box 189"/>
            <p:cNvSpPr txBox="1">
              <a:spLocks noChangeArrowheads="1"/>
            </p:cNvSpPr>
            <p:nvPr/>
          </p:nvSpPr>
          <p:spPr bwMode="auto">
            <a:xfrm>
              <a:off x="2197" y="19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98" name="Text Box 190"/>
            <p:cNvSpPr txBox="1">
              <a:spLocks noChangeArrowheads="1"/>
            </p:cNvSpPr>
            <p:nvPr/>
          </p:nvSpPr>
          <p:spPr bwMode="auto">
            <a:xfrm>
              <a:off x="2193" y="220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199" name="Text Box 191"/>
            <p:cNvSpPr txBox="1">
              <a:spLocks noChangeArrowheads="1"/>
            </p:cNvSpPr>
            <p:nvPr/>
          </p:nvSpPr>
          <p:spPr bwMode="auto">
            <a:xfrm>
              <a:off x="1981" y="222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200" name="Text Box 192"/>
            <p:cNvSpPr txBox="1">
              <a:spLocks noChangeArrowheads="1"/>
            </p:cNvSpPr>
            <p:nvPr/>
          </p:nvSpPr>
          <p:spPr bwMode="auto">
            <a:xfrm>
              <a:off x="1743" y="20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1201" name="Text Box 193"/>
            <p:cNvSpPr txBox="1">
              <a:spLocks noChangeArrowheads="1"/>
            </p:cNvSpPr>
            <p:nvPr/>
          </p:nvSpPr>
          <p:spPr bwMode="auto">
            <a:xfrm>
              <a:off x="2197" y="17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1202" name="Text Box 194"/>
          <p:cNvSpPr txBox="1">
            <a:spLocks noChangeArrowheads="1"/>
          </p:cNvSpPr>
          <p:nvPr/>
        </p:nvSpPr>
        <p:spPr bwMode="auto">
          <a:xfrm>
            <a:off x="3775075" y="31257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1204" name="Line 196"/>
          <p:cNvSpPr/>
          <p:nvPr/>
        </p:nvSpPr>
        <p:spPr>
          <a:xfrm flipH="1">
            <a:off x="1327150" y="2492375"/>
            <a:ext cx="64770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  <p:sp>
        <p:nvSpPr>
          <p:cNvPr id="811205" name="Line 197"/>
          <p:cNvSpPr/>
          <p:nvPr/>
        </p:nvSpPr>
        <p:spPr>
          <a:xfrm>
            <a:off x="2695575" y="2492375"/>
            <a:ext cx="576263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sm" len="sm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1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1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1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1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1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1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1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1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1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1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1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1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1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1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1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1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1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1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1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1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1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1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1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1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1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1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1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1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163" grpId="0"/>
      <p:bldP spid="811164" grpId="0"/>
      <p:bldP spid="811165" grpId="0"/>
      <p:bldP spid="811162" grpId="0"/>
      <p:bldP spid="811166" grpId="0"/>
      <p:bldP spid="811167" grpId="0"/>
      <p:bldP spid="811168" grpId="0"/>
      <p:bldP spid="811169" grpId="0"/>
      <p:bldP spid="811170" grpId="0"/>
      <p:bldP spid="811188" grpId="0"/>
      <p:bldP spid="8112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1" name="Rectangle 3"/>
          <p:cNvSpPr>
            <a:spLocks noGrp="1" noChangeArrowheads="1"/>
          </p:cNvSpPr>
          <p:nvPr>
            <p:ph idx="1"/>
          </p:nvPr>
        </p:nvSpPr>
        <p:spPr>
          <a:xfrm>
            <a:off x="895350" y="1700213"/>
            <a:ext cx="8785225" cy="40322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基本思想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上述方法很难用于求解优化问题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分支界限策略可以有效地求解组合优化问题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发现优化解的一个界限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缩小解空间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提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高求解的效率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举例说明分支界限策略的原理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16738" name="Text Box 4"/>
          <p:cNvSpPr txBox="1"/>
          <p:nvPr/>
        </p:nvSpPr>
        <p:spPr>
          <a:xfrm>
            <a:off x="2767013" y="188913"/>
            <a:ext cx="7519987" cy="70167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分支界限</a:t>
            </a:r>
            <a:endParaRPr lang="en-US" altLang="zh-CN" sz="4000" b="1" dirty="0">
              <a:solidFill>
                <a:srgbClr val="66330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pic>
        <p:nvPicPr>
          <p:cNvPr id="116739" name="Picture 5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2913" y="836613"/>
            <a:ext cx="7289800" cy="144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1" name="Rectangle 3"/>
          <p:cNvSpPr>
            <a:spLocks noGrp="1" noChangeArrowheads="1"/>
          </p:cNvSpPr>
          <p:nvPr>
            <p:ph idx="1"/>
          </p:nvPr>
        </p:nvSpPr>
        <p:spPr>
          <a:xfrm>
            <a:off x="390525" y="765175"/>
            <a:ext cx="9134475" cy="1223963"/>
          </a:xfrm>
          <a:solidFill>
            <a:srgbClr val="FFFFFF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多阶段图搜索问题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多阶段图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03492" name="Rectangle 4"/>
          <p:cNvSpPr>
            <a:spLocks noChangeArrowheads="1"/>
          </p:cNvSpPr>
          <p:nvPr/>
        </p:nvSpPr>
        <p:spPr bwMode="auto">
          <a:xfrm>
            <a:off x="534988" y="4941888"/>
            <a:ext cx="9134475" cy="151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输出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从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到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的最短路径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03534" name="Group 46"/>
          <p:cNvGrpSpPr/>
          <p:nvPr/>
        </p:nvGrpSpPr>
        <p:grpSpPr>
          <a:xfrm>
            <a:off x="1009650" y="1628775"/>
            <a:ext cx="7169150" cy="3171825"/>
            <a:chOff x="636" y="1389"/>
            <a:chExt cx="4516" cy="1998"/>
          </a:xfrm>
        </p:grpSpPr>
        <p:sp>
          <p:nvSpPr>
            <p:cNvPr id="117764" name="Line 14"/>
            <p:cNvSpPr/>
            <p:nvPr/>
          </p:nvSpPr>
          <p:spPr>
            <a:xfrm flipV="1">
              <a:off x="1063" y="1842"/>
              <a:ext cx="1043" cy="54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65" name="Line 15"/>
            <p:cNvSpPr/>
            <p:nvPr/>
          </p:nvSpPr>
          <p:spPr>
            <a:xfrm flipV="1">
              <a:off x="1108" y="2478"/>
              <a:ext cx="104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66" name="Line 16"/>
            <p:cNvSpPr/>
            <p:nvPr/>
          </p:nvSpPr>
          <p:spPr>
            <a:xfrm>
              <a:off x="1063" y="2523"/>
              <a:ext cx="1088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67" name="Line 17"/>
            <p:cNvSpPr/>
            <p:nvPr/>
          </p:nvSpPr>
          <p:spPr>
            <a:xfrm>
              <a:off x="2287" y="2478"/>
              <a:ext cx="1271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68" name="Line 18"/>
            <p:cNvSpPr/>
            <p:nvPr/>
          </p:nvSpPr>
          <p:spPr>
            <a:xfrm>
              <a:off x="2287" y="3067"/>
              <a:ext cx="1271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69" name="Line 19"/>
            <p:cNvSpPr/>
            <p:nvPr/>
          </p:nvSpPr>
          <p:spPr>
            <a:xfrm>
              <a:off x="2287" y="1842"/>
              <a:ext cx="1271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0" name="Line 20"/>
            <p:cNvSpPr/>
            <p:nvPr/>
          </p:nvSpPr>
          <p:spPr>
            <a:xfrm flipV="1">
              <a:off x="2242" y="1888"/>
              <a:ext cx="1361" cy="54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1" name="Line 21"/>
            <p:cNvSpPr/>
            <p:nvPr/>
          </p:nvSpPr>
          <p:spPr>
            <a:xfrm flipV="1">
              <a:off x="2242" y="2523"/>
              <a:ext cx="1361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2" name="Line 22"/>
            <p:cNvSpPr/>
            <p:nvPr/>
          </p:nvSpPr>
          <p:spPr>
            <a:xfrm>
              <a:off x="2242" y="1888"/>
              <a:ext cx="1361" cy="113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3" name="Line 23"/>
            <p:cNvSpPr/>
            <p:nvPr/>
          </p:nvSpPr>
          <p:spPr>
            <a:xfrm>
              <a:off x="3694" y="1842"/>
              <a:ext cx="1043" cy="54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4" name="Line 24"/>
            <p:cNvSpPr/>
            <p:nvPr/>
          </p:nvSpPr>
          <p:spPr>
            <a:xfrm>
              <a:off x="3739" y="2478"/>
              <a:ext cx="99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5" name="Line 25"/>
            <p:cNvSpPr/>
            <p:nvPr/>
          </p:nvSpPr>
          <p:spPr>
            <a:xfrm flipV="1">
              <a:off x="3739" y="2568"/>
              <a:ext cx="998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7776" name="Oval 6"/>
            <p:cNvSpPr/>
            <p:nvPr/>
          </p:nvSpPr>
          <p:spPr>
            <a:xfrm>
              <a:off x="927" y="238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77" name="Oval 7"/>
            <p:cNvSpPr/>
            <p:nvPr/>
          </p:nvSpPr>
          <p:spPr>
            <a:xfrm>
              <a:off x="2106" y="1751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78" name="Oval 8"/>
            <p:cNvSpPr/>
            <p:nvPr/>
          </p:nvSpPr>
          <p:spPr>
            <a:xfrm>
              <a:off x="2107" y="238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79" name="Oval 9"/>
            <p:cNvSpPr/>
            <p:nvPr/>
          </p:nvSpPr>
          <p:spPr>
            <a:xfrm>
              <a:off x="2106" y="297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80" name="Oval 10"/>
            <p:cNvSpPr/>
            <p:nvPr/>
          </p:nvSpPr>
          <p:spPr>
            <a:xfrm>
              <a:off x="3556" y="1752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81" name="Oval 11"/>
            <p:cNvSpPr/>
            <p:nvPr/>
          </p:nvSpPr>
          <p:spPr>
            <a:xfrm>
              <a:off x="3557" y="238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82" name="Oval 12"/>
            <p:cNvSpPr/>
            <p:nvPr/>
          </p:nvSpPr>
          <p:spPr>
            <a:xfrm>
              <a:off x="3556" y="297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7783" name="Oval 13"/>
            <p:cNvSpPr/>
            <p:nvPr/>
          </p:nvSpPr>
          <p:spPr>
            <a:xfrm>
              <a:off x="4691" y="2386"/>
              <a:ext cx="182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03514" name="Text Box 26"/>
            <p:cNvSpPr txBox="1">
              <a:spLocks noChangeArrowheads="1"/>
            </p:cNvSpPr>
            <p:nvPr/>
          </p:nvSpPr>
          <p:spPr bwMode="auto">
            <a:xfrm>
              <a:off x="636" y="2266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15" name="Text Box 27"/>
            <p:cNvSpPr txBox="1">
              <a:spLocks noChangeArrowheads="1"/>
            </p:cNvSpPr>
            <p:nvPr/>
          </p:nvSpPr>
          <p:spPr bwMode="auto">
            <a:xfrm>
              <a:off x="2064" y="1389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16" name="Text Box 28"/>
            <p:cNvSpPr txBox="1">
              <a:spLocks noChangeArrowheads="1"/>
            </p:cNvSpPr>
            <p:nvPr/>
          </p:nvSpPr>
          <p:spPr bwMode="auto">
            <a:xfrm>
              <a:off x="2015" y="2430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17" name="Text Box 29"/>
            <p:cNvSpPr txBox="1">
              <a:spLocks noChangeArrowheads="1"/>
            </p:cNvSpPr>
            <p:nvPr/>
          </p:nvSpPr>
          <p:spPr bwMode="auto">
            <a:xfrm>
              <a:off x="2015" y="3022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18" name="Text Box 30"/>
            <p:cNvSpPr txBox="1">
              <a:spLocks noChangeArrowheads="1"/>
            </p:cNvSpPr>
            <p:nvPr/>
          </p:nvSpPr>
          <p:spPr bwMode="auto">
            <a:xfrm>
              <a:off x="3477" y="1389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19" name="Text Box 31"/>
            <p:cNvSpPr txBox="1">
              <a:spLocks noChangeArrowheads="1"/>
            </p:cNvSpPr>
            <p:nvPr/>
          </p:nvSpPr>
          <p:spPr bwMode="auto">
            <a:xfrm>
              <a:off x="3512" y="2067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0" name="Text Box 32"/>
            <p:cNvSpPr txBox="1">
              <a:spLocks noChangeArrowheads="1"/>
            </p:cNvSpPr>
            <p:nvPr/>
          </p:nvSpPr>
          <p:spPr bwMode="auto">
            <a:xfrm>
              <a:off x="3512" y="3022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1" name="Text Box 33"/>
            <p:cNvSpPr txBox="1">
              <a:spLocks noChangeArrowheads="1"/>
            </p:cNvSpPr>
            <p:nvPr/>
          </p:nvSpPr>
          <p:spPr bwMode="auto">
            <a:xfrm>
              <a:off x="4838" y="2251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2" name="Text Box 34"/>
            <p:cNvSpPr txBox="1">
              <a:spLocks noChangeArrowheads="1"/>
            </p:cNvSpPr>
            <p:nvPr/>
          </p:nvSpPr>
          <p:spPr bwMode="auto">
            <a:xfrm>
              <a:off x="1363" y="18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3" name="Text Box 35"/>
            <p:cNvSpPr txBox="1">
              <a:spLocks noChangeArrowheads="1"/>
            </p:cNvSpPr>
            <p:nvPr/>
          </p:nvSpPr>
          <p:spPr bwMode="auto">
            <a:xfrm>
              <a:off x="1545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4" name="Text Box 36"/>
            <p:cNvSpPr txBox="1">
              <a:spLocks noChangeArrowheads="1"/>
            </p:cNvSpPr>
            <p:nvPr/>
          </p:nvSpPr>
          <p:spPr bwMode="auto">
            <a:xfrm>
              <a:off x="1290" y="26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5" name="Text Box 37"/>
            <p:cNvSpPr txBox="1">
              <a:spLocks noChangeArrowheads="1"/>
            </p:cNvSpPr>
            <p:nvPr/>
          </p:nvSpPr>
          <p:spPr bwMode="auto">
            <a:xfrm>
              <a:off x="2542" y="25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6" name="Text Box 38"/>
            <p:cNvSpPr txBox="1">
              <a:spLocks noChangeArrowheads="1"/>
            </p:cNvSpPr>
            <p:nvPr/>
          </p:nvSpPr>
          <p:spPr bwMode="auto">
            <a:xfrm>
              <a:off x="3132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7" name="Text Box 39"/>
            <p:cNvSpPr txBox="1">
              <a:spLocks noChangeArrowheads="1"/>
            </p:cNvSpPr>
            <p:nvPr/>
          </p:nvSpPr>
          <p:spPr bwMode="auto">
            <a:xfrm>
              <a:off x="2769" y="152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8" name="Text Box 40"/>
            <p:cNvSpPr txBox="1">
              <a:spLocks noChangeArrowheads="1"/>
            </p:cNvSpPr>
            <p:nvPr/>
          </p:nvSpPr>
          <p:spPr bwMode="auto">
            <a:xfrm>
              <a:off x="2469" y="18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29" name="Text Box 41"/>
            <p:cNvSpPr txBox="1">
              <a:spLocks noChangeArrowheads="1"/>
            </p:cNvSpPr>
            <p:nvPr/>
          </p:nvSpPr>
          <p:spPr bwMode="auto">
            <a:xfrm>
              <a:off x="2951" y="179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30" name="Text Box 42"/>
            <p:cNvSpPr txBox="1">
              <a:spLocks noChangeArrowheads="1"/>
            </p:cNvSpPr>
            <p:nvPr/>
          </p:nvSpPr>
          <p:spPr bwMode="auto">
            <a:xfrm>
              <a:off x="2769" y="29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31" name="Text Box 43"/>
            <p:cNvSpPr txBox="1">
              <a:spLocks noChangeArrowheads="1"/>
            </p:cNvSpPr>
            <p:nvPr/>
          </p:nvSpPr>
          <p:spPr bwMode="auto">
            <a:xfrm>
              <a:off x="4102" y="179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32" name="Text Box 44"/>
            <p:cNvSpPr txBox="1">
              <a:spLocks noChangeArrowheads="1"/>
            </p:cNvSpPr>
            <p:nvPr/>
          </p:nvSpPr>
          <p:spPr bwMode="auto">
            <a:xfrm>
              <a:off x="4039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533" name="Text Box 45"/>
            <p:cNvSpPr txBox="1">
              <a:spLocks noChangeArrowheads="1"/>
            </p:cNvSpPr>
            <p:nvPr/>
          </p:nvSpPr>
          <p:spPr bwMode="auto">
            <a:xfrm>
              <a:off x="4175" y="27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3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3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349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349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2" grpId="0" animBg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46"/>
          <p:cNvSpPr/>
          <p:nvPr/>
        </p:nvSpPr>
        <p:spPr>
          <a:xfrm>
            <a:off x="73025" y="71438"/>
            <a:ext cx="1974850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18786" name="Group 45"/>
          <p:cNvGrpSpPr/>
          <p:nvPr/>
        </p:nvGrpSpPr>
        <p:grpSpPr>
          <a:xfrm>
            <a:off x="5287963" y="111125"/>
            <a:ext cx="5013325" cy="2454275"/>
            <a:chOff x="2514" y="117"/>
            <a:chExt cx="3158" cy="1546"/>
          </a:xfrm>
        </p:grpSpPr>
        <p:sp>
          <p:nvSpPr>
            <p:cNvPr id="118787" name="Line 5"/>
            <p:cNvSpPr/>
            <p:nvPr/>
          </p:nvSpPr>
          <p:spPr>
            <a:xfrm flipV="1">
              <a:off x="2885" y="490"/>
              <a:ext cx="683" cy="39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88" name="Line 6"/>
            <p:cNvSpPr/>
            <p:nvPr/>
          </p:nvSpPr>
          <p:spPr>
            <a:xfrm flipV="1">
              <a:off x="2914" y="947"/>
              <a:ext cx="68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89" name="Line 7"/>
            <p:cNvSpPr/>
            <p:nvPr/>
          </p:nvSpPr>
          <p:spPr>
            <a:xfrm>
              <a:off x="2885" y="980"/>
              <a:ext cx="712" cy="35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0" name="Line 8"/>
            <p:cNvSpPr/>
            <p:nvPr/>
          </p:nvSpPr>
          <p:spPr>
            <a:xfrm>
              <a:off x="3686" y="947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1" name="Line 9"/>
            <p:cNvSpPr/>
            <p:nvPr/>
          </p:nvSpPr>
          <p:spPr>
            <a:xfrm>
              <a:off x="3686" y="1371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2" name="Line 10"/>
            <p:cNvSpPr/>
            <p:nvPr/>
          </p:nvSpPr>
          <p:spPr>
            <a:xfrm>
              <a:off x="3686" y="490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3" name="Line 11"/>
            <p:cNvSpPr/>
            <p:nvPr/>
          </p:nvSpPr>
          <p:spPr>
            <a:xfrm flipV="1">
              <a:off x="3657" y="523"/>
              <a:ext cx="891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4" name="Line 12"/>
            <p:cNvSpPr/>
            <p:nvPr/>
          </p:nvSpPr>
          <p:spPr>
            <a:xfrm flipV="1">
              <a:off x="3657" y="980"/>
              <a:ext cx="891" cy="35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5" name="Line 13"/>
            <p:cNvSpPr/>
            <p:nvPr/>
          </p:nvSpPr>
          <p:spPr>
            <a:xfrm>
              <a:off x="3657" y="523"/>
              <a:ext cx="891" cy="81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6" name="Line 14"/>
            <p:cNvSpPr/>
            <p:nvPr/>
          </p:nvSpPr>
          <p:spPr>
            <a:xfrm>
              <a:off x="4608" y="490"/>
              <a:ext cx="683" cy="39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7" name="Line 15"/>
            <p:cNvSpPr/>
            <p:nvPr/>
          </p:nvSpPr>
          <p:spPr>
            <a:xfrm>
              <a:off x="4637" y="947"/>
              <a:ext cx="654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8" name="Line 16"/>
            <p:cNvSpPr/>
            <p:nvPr/>
          </p:nvSpPr>
          <p:spPr>
            <a:xfrm flipV="1">
              <a:off x="4637" y="1012"/>
              <a:ext cx="654" cy="35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8799" name="Oval 17"/>
            <p:cNvSpPr/>
            <p:nvPr/>
          </p:nvSpPr>
          <p:spPr>
            <a:xfrm>
              <a:off x="2796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0" name="Oval 18"/>
            <p:cNvSpPr/>
            <p:nvPr/>
          </p:nvSpPr>
          <p:spPr>
            <a:xfrm>
              <a:off x="3568" y="424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1" name="Oval 19"/>
            <p:cNvSpPr/>
            <p:nvPr/>
          </p:nvSpPr>
          <p:spPr>
            <a:xfrm>
              <a:off x="3568" y="881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2" name="Oval 20"/>
            <p:cNvSpPr/>
            <p:nvPr/>
          </p:nvSpPr>
          <p:spPr>
            <a:xfrm>
              <a:off x="3568" y="1305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3" name="Oval 21"/>
            <p:cNvSpPr/>
            <p:nvPr/>
          </p:nvSpPr>
          <p:spPr>
            <a:xfrm>
              <a:off x="4517" y="425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4" name="Oval 22"/>
            <p:cNvSpPr/>
            <p:nvPr/>
          </p:nvSpPr>
          <p:spPr>
            <a:xfrm>
              <a:off x="4518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5" name="Oval 23"/>
            <p:cNvSpPr/>
            <p:nvPr/>
          </p:nvSpPr>
          <p:spPr>
            <a:xfrm>
              <a:off x="4517" y="1305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8806" name="Oval 24"/>
            <p:cNvSpPr/>
            <p:nvPr/>
          </p:nvSpPr>
          <p:spPr>
            <a:xfrm>
              <a:off x="5261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13081" name="Text Box 25"/>
            <p:cNvSpPr txBox="1">
              <a:spLocks noChangeArrowheads="1"/>
            </p:cNvSpPr>
            <p:nvPr/>
          </p:nvSpPr>
          <p:spPr bwMode="auto">
            <a:xfrm>
              <a:off x="2514" y="709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2" name="Text Box 26"/>
            <p:cNvSpPr txBox="1">
              <a:spLocks noChangeArrowheads="1"/>
            </p:cNvSpPr>
            <p:nvPr/>
          </p:nvSpPr>
          <p:spPr bwMode="auto">
            <a:xfrm>
              <a:off x="3512" y="119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3" name="Text Box 27"/>
            <p:cNvSpPr txBox="1">
              <a:spLocks noChangeArrowheads="1"/>
            </p:cNvSpPr>
            <p:nvPr/>
          </p:nvSpPr>
          <p:spPr bwMode="auto">
            <a:xfrm>
              <a:off x="3477" y="845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4" name="Text Box 28"/>
            <p:cNvSpPr txBox="1">
              <a:spLocks noChangeArrowheads="1"/>
            </p:cNvSpPr>
            <p:nvPr/>
          </p:nvSpPr>
          <p:spPr bwMode="auto">
            <a:xfrm>
              <a:off x="3467" y="1298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5" name="Text Box 29"/>
            <p:cNvSpPr txBox="1">
              <a:spLocks noChangeArrowheads="1"/>
            </p:cNvSpPr>
            <p:nvPr/>
          </p:nvSpPr>
          <p:spPr bwMode="auto">
            <a:xfrm>
              <a:off x="4465" y="117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6" name="Text Box 30"/>
            <p:cNvSpPr txBox="1">
              <a:spLocks noChangeArrowheads="1"/>
            </p:cNvSpPr>
            <p:nvPr/>
          </p:nvSpPr>
          <p:spPr bwMode="auto">
            <a:xfrm>
              <a:off x="4465" y="572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7" name="Text Box 31"/>
            <p:cNvSpPr txBox="1">
              <a:spLocks noChangeArrowheads="1"/>
            </p:cNvSpPr>
            <p:nvPr/>
          </p:nvSpPr>
          <p:spPr bwMode="auto">
            <a:xfrm>
              <a:off x="4475" y="1298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8" name="Text Box 32"/>
            <p:cNvSpPr txBox="1">
              <a:spLocks noChangeArrowheads="1"/>
            </p:cNvSpPr>
            <p:nvPr/>
          </p:nvSpPr>
          <p:spPr bwMode="auto">
            <a:xfrm>
              <a:off x="5358" y="709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89" name="Text Box 33"/>
            <p:cNvSpPr txBox="1">
              <a:spLocks noChangeArrowheads="1"/>
            </p:cNvSpPr>
            <p:nvPr/>
          </p:nvSpPr>
          <p:spPr bwMode="auto">
            <a:xfrm>
              <a:off x="3081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0" name="Text Box 34"/>
            <p:cNvSpPr txBox="1">
              <a:spLocks noChangeArrowheads="1"/>
            </p:cNvSpPr>
            <p:nvPr/>
          </p:nvSpPr>
          <p:spPr bwMode="auto">
            <a:xfrm>
              <a:off x="3200" y="69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1" name="Text Box 35"/>
            <p:cNvSpPr txBox="1">
              <a:spLocks noChangeArrowheads="1"/>
            </p:cNvSpPr>
            <p:nvPr/>
          </p:nvSpPr>
          <p:spPr bwMode="auto">
            <a:xfrm>
              <a:off x="3033" y="106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2" name="Text Box 36"/>
            <p:cNvSpPr txBox="1">
              <a:spLocks noChangeArrowheads="1"/>
            </p:cNvSpPr>
            <p:nvPr/>
          </p:nvSpPr>
          <p:spPr bwMode="auto">
            <a:xfrm>
              <a:off x="3853" y="97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3" name="Text Box 37"/>
            <p:cNvSpPr txBox="1">
              <a:spLocks noChangeArrowheads="1"/>
            </p:cNvSpPr>
            <p:nvPr/>
          </p:nvSpPr>
          <p:spPr bwMode="auto">
            <a:xfrm>
              <a:off x="4240" y="70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4" name="Text Box 38"/>
            <p:cNvSpPr txBox="1">
              <a:spLocks noChangeArrowheads="1"/>
            </p:cNvSpPr>
            <p:nvPr/>
          </p:nvSpPr>
          <p:spPr bwMode="auto">
            <a:xfrm>
              <a:off x="4002" y="21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5" name="Text Box 39"/>
            <p:cNvSpPr txBox="1">
              <a:spLocks noChangeArrowheads="1"/>
            </p:cNvSpPr>
            <p:nvPr/>
          </p:nvSpPr>
          <p:spPr bwMode="auto">
            <a:xfrm>
              <a:off x="3806" y="4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6" name="Text Box 40"/>
            <p:cNvSpPr txBox="1">
              <a:spLocks noChangeArrowheads="1"/>
            </p:cNvSpPr>
            <p:nvPr/>
          </p:nvSpPr>
          <p:spPr bwMode="auto">
            <a:xfrm>
              <a:off x="4121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7" name="Text Box 41"/>
            <p:cNvSpPr txBox="1">
              <a:spLocks noChangeArrowheads="1"/>
            </p:cNvSpPr>
            <p:nvPr/>
          </p:nvSpPr>
          <p:spPr bwMode="auto">
            <a:xfrm>
              <a:off x="4002" y="129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8" name="Text Box 42"/>
            <p:cNvSpPr txBox="1">
              <a:spLocks noChangeArrowheads="1"/>
            </p:cNvSpPr>
            <p:nvPr/>
          </p:nvSpPr>
          <p:spPr bwMode="auto">
            <a:xfrm>
              <a:off x="4874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099" name="Text Box 43"/>
            <p:cNvSpPr txBox="1">
              <a:spLocks noChangeArrowheads="1"/>
            </p:cNvSpPr>
            <p:nvPr/>
          </p:nvSpPr>
          <p:spPr bwMode="auto">
            <a:xfrm>
              <a:off x="4833" y="70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3100" name="Text Box 44"/>
            <p:cNvSpPr txBox="1">
              <a:spLocks noChangeArrowheads="1"/>
            </p:cNvSpPr>
            <p:nvPr/>
          </p:nvSpPr>
          <p:spPr bwMode="auto">
            <a:xfrm>
              <a:off x="4873" y="110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3120" name="Line 64"/>
          <p:cNvSpPr/>
          <p:nvPr/>
        </p:nvSpPr>
        <p:spPr>
          <a:xfrm flipH="1">
            <a:off x="2338388" y="2565400"/>
            <a:ext cx="2087562" cy="10080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1" name="Line 65"/>
          <p:cNvSpPr/>
          <p:nvPr/>
        </p:nvSpPr>
        <p:spPr>
          <a:xfrm>
            <a:off x="4641850" y="2708275"/>
            <a:ext cx="0" cy="86518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2" name="Line 66"/>
          <p:cNvSpPr/>
          <p:nvPr/>
        </p:nvSpPr>
        <p:spPr>
          <a:xfrm>
            <a:off x="4930775" y="2565400"/>
            <a:ext cx="2087563" cy="10080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3" name="Line 67"/>
          <p:cNvSpPr/>
          <p:nvPr/>
        </p:nvSpPr>
        <p:spPr>
          <a:xfrm flipH="1">
            <a:off x="1617663" y="3860800"/>
            <a:ext cx="433387" cy="7921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4" name="Line 68"/>
          <p:cNvSpPr/>
          <p:nvPr/>
        </p:nvSpPr>
        <p:spPr>
          <a:xfrm flipH="1">
            <a:off x="4065588" y="3860800"/>
            <a:ext cx="433387" cy="7921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5" name="Line 69"/>
          <p:cNvSpPr/>
          <p:nvPr/>
        </p:nvSpPr>
        <p:spPr>
          <a:xfrm flipH="1">
            <a:off x="6657975" y="3860800"/>
            <a:ext cx="433388" cy="7921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6" name="Line 70"/>
          <p:cNvSpPr/>
          <p:nvPr/>
        </p:nvSpPr>
        <p:spPr>
          <a:xfrm>
            <a:off x="2409825" y="3789363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7" name="Line 71"/>
          <p:cNvSpPr/>
          <p:nvPr/>
        </p:nvSpPr>
        <p:spPr>
          <a:xfrm>
            <a:off x="4859338" y="3789363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8" name="Line 72"/>
          <p:cNvSpPr/>
          <p:nvPr/>
        </p:nvSpPr>
        <p:spPr>
          <a:xfrm>
            <a:off x="7378700" y="3789363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29" name="Line 73"/>
          <p:cNvSpPr/>
          <p:nvPr/>
        </p:nvSpPr>
        <p:spPr>
          <a:xfrm>
            <a:off x="1546225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0" name="Line 74"/>
          <p:cNvSpPr/>
          <p:nvPr/>
        </p:nvSpPr>
        <p:spPr>
          <a:xfrm>
            <a:off x="2914650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1" name="Line 75"/>
          <p:cNvSpPr/>
          <p:nvPr/>
        </p:nvSpPr>
        <p:spPr>
          <a:xfrm>
            <a:off x="3994150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2" name="Line 76"/>
          <p:cNvSpPr/>
          <p:nvPr/>
        </p:nvSpPr>
        <p:spPr>
          <a:xfrm>
            <a:off x="5362575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3" name="Line 77"/>
          <p:cNvSpPr/>
          <p:nvPr/>
        </p:nvSpPr>
        <p:spPr>
          <a:xfrm>
            <a:off x="6515100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4" name="Line 78"/>
          <p:cNvSpPr/>
          <p:nvPr/>
        </p:nvSpPr>
        <p:spPr>
          <a:xfrm>
            <a:off x="7883525" y="5013325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3135" name="Text Box 79"/>
          <p:cNvSpPr txBox="1">
            <a:spLocks noChangeArrowheads="1"/>
          </p:cNvSpPr>
          <p:nvPr/>
        </p:nvSpPr>
        <p:spPr bwMode="auto">
          <a:xfrm>
            <a:off x="3128963" y="26209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36" name="Text Box 80"/>
          <p:cNvSpPr txBox="1">
            <a:spLocks noChangeArrowheads="1"/>
          </p:cNvSpPr>
          <p:nvPr/>
        </p:nvSpPr>
        <p:spPr bwMode="auto">
          <a:xfrm>
            <a:off x="4640263" y="28368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37" name="Text Box 81"/>
          <p:cNvSpPr txBox="1">
            <a:spLocks noChangeArrowheads="1"/>
          </p:cNvSpPr>
          <p:nvPr/>
        </p:nvSpPr>
        <p:spPr bwMode="auto">
          <a:xfrm>
            <a:off x="5648325" y="25495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38" name="Text Box 82"/>
          <p:cNvSpPr txBox="1">
            <a:spLocks noChangeArrowheads="1"/>
          </p:cNvSpPr>
          <p:nvPr/>
        </p:nvSpPr>
        <p:spPr bwMode="auto">
          <a:xfrm>
            <a:off x="1546225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39" name="Text Box 83"/>
          <p:cNvSpPr txBox="1">
            <a:spLocks noChangeArrowheads="1"/>
          </p:cNvSpPr>
          <p:nvPr/>
        </p:nvSpPr>
        <p:spPr bwMode="auto">
          <a:xfrm>
            <a:off x="2554288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0" name="Text Box 84"/>
          <p:cNvSpPr txBox="1">
            <a:spLocks noChangeArrowheads="1"/>
          </p:cNvSpPr>
          <p:nvPr/>
        </p:nvSpPr>
        <p:spPr bwMode="auto">
          <a:xfrm>
            <a:off x="3992563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1" name="Text Box 85"/>
          <p:cNvSpPr txBox="1">
            <a:spLocks noChangeArrowheads="1"/>
          </p:cNvSpPr>
          <p:nvPr/>
        </p:nvSpPr>
        <p:spPr bwMode="auto">
          <a:xfrm>
            <a:off x="5002213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2" name="Text Box 86"/>
          <p:cNvSpPr txBox="1">
            <a:spLocks noChangeArrowheads="1"/>
          </p:cNvSpPr>
          <p:nvPr/>
        </p:nvSpPr>
        <p:spPr bwMode="auto">
          <a:xfrm>
            <a:off x="6584950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3" name="Text Box 87"/>
          <p:cNvSpPr txBox="1">
            <a:spLocks noChangeArrowheads="1"/>
          </p:cNvSpPr>
          <p:nvPr/>
        </p:nvSpPr>
        <p:spPr bwMode="auto">
          <a:xfrm>
            <a:off x="7593013" y="3917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4" name="Text Box 88"/>
          <p:cNvSpPr txBox="1">
            <a:spLocks noChangeArrowheads="1"/>
          </p:cNvSpPr>
          <p:nvPr/>
        </p:nvSpPr>
        <p:spPr bwMode="auto">
          <a:xfrm>
            <a:off x="1255713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5" name="Text Box 89"/>
          <p:cNvSpPr txBox="1">
            <a:spLocks noChangeArrowheads="1"/>
          </p:cNvSpPr>
          <p:nvPr/>
        </p:nvSpPr>
        <p:spPr bwMode="auto">
          <a:xfrm>
            <a:off x="3706813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6" name="Text Box 90"/>
          <p:cNvSpPr txBox="1">
            <a:spLocks noChangeArrowheads="1"/>
          </p:cNvSpPr>
          <p:nvPr/>
        </p:nvSpPr>
        <p:spPr bwMode="auto">
          <a:xfrm>
            <a:off x="2624138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7" name="Text Box 91"/>
          <p:cNvSpPr txBox="1">
            <a:spLocks noChangeArrowheads="1"/>
          </p:cNvSpPr>
          <p:nvPr/>
        </p:nvSpPr>
        <p:spPr bwMode="auto">
          <a:xfrm>
            <a:off x="5072063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8" name="Text Box 92"/>
          <p:cNvSpPr txBox="1">
            <a:spLocks noChangeArrowheads="1"/>
          </p:cNvSpPr>
          <p:nvPr/>
        </p:nvSpPr>
        <p:spPr bwMode="auto">
          <a:xfrm>
            <a:off x="6224588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49" name="Text Box 93"/>
          <p:cNvSpPr txBox="1">
            <a:spLocks noChangeArrowheads="1"/>
          </p:cNvSpPr>
          <p:nvPr/>
        </p:nvSpPr>
        <p:spPr bwMode="auto">
          <a:xfrm>
            <a:off x="7593013" y="52133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04" name="Oval 48"/>
          <p:cNvSpPr>
            <a:spLocks noChangeArrowheads="1"/>
          </p:cNvSpPr>
          <p:nvPr/>
        </p:nvSpPr>
        <p:spPr bwMode="auto">
          <a:xfrm>
            <a:off x="4425950" y="22764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05" name="Oval 49"/>
          <p:cNvSpPr>
            <a:spLocks noChangeArrowheads="1"/>
          </p:cNvSpPr>
          <p:nvPr/>
        </p:nvSpPr>
        <p:spPr bwMode="auto">
          <a:xfrm>
            <a:off x="4425950" y="35004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0" name="Oval 54"/>
          <p:cNvSpPr>
            <a:spLocks noChangeArrowheads="1"/>
          </p:cNvSpPr>
          <p:nvPr/>
        </p:nvSpPr>
        <p:spPr bwMode="auto">
          <a:xfrm>
            <a:off x="1978025" y="35004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5" name="Oval 59"/>
          <p:cNvSpPr>
            <a:spLocks noChangeArrowheads="1"/>
          </p:cNvSpPr>
          <p:nvPr/>
        </p:nvSpPr>
        <p:spPr bwMode="auto">
          <a:xfrm>
            <a:off x="6946900" y="35004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06" name="Oval 50"/>
          <p:cNvSpPr>
            <a:spLocks noChangeArrowheads="1"/>
          </p:cNvSpPr>
          <p:nvPr/>
        </p:nvSpPr>
        <p:spPr bwMode="auto">
          <a:xfrm>
            <a:off x="5073650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07" name="Oval 51"/>
          <p:cNvSpPr>
            <a:spLocks noChangeArrowheads="1"/>
          </p:cNvSpPr>
          <p:nvPr/>
        </p:nvSpPr>
        <p:spPr bwMode="auto">
          <a:xfrm>
            <a:off x="3778250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1" name="Oval 55"/>
          <p:cNvSpPr>
            <a:spLocks noChangeArrowheads="1"/>
          </p:cNvSpPr>
          <p:nvPr/>
        </p:nvSpPr>
        <p:spPr bwMode="auto">
          <a:xfrm>
            <a:off x="2625725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2" name="Oval 56"/>
          <p:cNvSpPr>
            <a:spLocks noChangeArrowheads="1"/>
          </p:cNvSpPr>
          <p:nvPr/>
        </p:nvSpPr>
        <p:spPr bwMode="auto">
          <a:xfrm>
            <a:off x="1330325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6" name="Oval 60"/>
          <p:cNvSpPr>
            <a:spLocks noChangeArrowheads="1"/>
          </p:cNvSpPr>
          <p:nvPr/>
        </p:nvSpPr>
        <p:spPr bwMode="auto">
          <a:xfrm>
            <a:off x="7594600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7" name="Oval 61"/>
          <p:cNvSpPr>
            <a:spLocks noChangeArrowheads="1"/>
          </p:cNvSpPr>
          <p:nvPr/>
        </p:nvSpPr>
        <p:spPr bwMode="auto">
          <a:xfrm>
            <a:off x="6299200" y="4579938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08" name="Oval 52"/>
          <p:cNvSpPr>
            <a:spLocks noChangeArrowheads="1"/>
          </p:cNvSpPr>
          <p:nvPr/>
        </p:nvSpPr>
        <p:spPr bwMode="auto">
          <a:xfrm>
            <a:off x="3778250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09" name="Oval 53"/>
          <p:cNvSpPr>
            <a:spLocks noChangeArrowheads="1"/>
          </p:cNvSpPr>
          <p:nvPr/>
        </p:nvSpPr>
        <p:spPr bwMode="auto">
          <a:xfrm>
            <a:off x="5146675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3" name="Oval 57"/>
          <p:cNvSpPr>
            <a:spLocks noChangeArrowheads="1"/>
          </p:cNvSpPr>
          <p:nvPr/>
        </p:nvSpPr>
        <p:spPr bwMode="auto">
          <a:xfrm>
            <a:off x="1330325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4" name="Oval 58"/>
          <p:cNvSpPr>
            <a:spLocks noChangeArrowheads="1"/>
          </p:cNvSpPr>
          <p:nvPr/>
        </p:nvSpPr>
        <p:spPr bwMode="auto">
          <a:xfrm>
            <a:off x="2698750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8" name="Oval 62"/>
          <p:cNvSpPr>
            <a:spLocks noChangeArrowheads="1"/>
          </p:cNvSpPr>
          <p:nvPr/>
        </p:nvSpPr>
        <p:spPr bwMode="auto">
          <a:xfrm>
            <a:off x="6299200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19" name="Oval 63"/>
          <p:cNvSpPr>
            <a:spLocks noChangeArrowheads="1"/>
          </p:cNvSpPr>
          <p:nvPr/>
        </p:nvSpPr>
        <p:spPr bwMode="auto">
          <a:xfrm>
            <a:off x="7667625" y="587692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3151" name="Rectangle 95"/>
          <p:cNvSpPr>
            <a:spLocks noChangeArrowheads="1"/>
          </p:cNvSpPr>
          <p:nvPr/>
        </p:nvSpPr>
        <p:spPr bwMode="auto">
          <a:xfrm>
            <a:off x="247650" y="188913"/>
            <a:ext cx="3384550" cy="719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问题的树表示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1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1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1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1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1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1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1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1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1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1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1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1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1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1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1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1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1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1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1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1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1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1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1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1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1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1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1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1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1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1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1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1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1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1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1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1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81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81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81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81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81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81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135" grpId="0"/>
      <p:bldP spid="813136" grpId="0"/>
      <p:bldP spid="813137" grpId="0"/>
      <p:bldP spid="813138" grpId="0"/>
      <p:bldP spid="813139" grpId="0"/>
      <p:bldP spid="813140" grpId="0"/>
      <p:bldP spid="813141" grpId="0"/>
      <p:bldP spid="813142" grpId="0"/>
      <p:bldP spid="813143" grpId="0"/>
      <p:bldP spid="813144" grpId="0"/>
      <p:bldP spid="813145" grpId="0"/>
      <p:bldP spid="813146" grpId="0"/>
      <p:bldP spid="813147" grpId="0"/>
      <p:bldP spid="813148" grpId="0"/>
      <p:bldP spid="813149" grpId="0"/>
      <p:bldP spid="813104" grpId="0" animBg="1"/>
      <p:bldP spid="813105" grpId="0" animBg="1"/>
      <p:bldP spid="813110" grpId="0" animBg="1"/>
      <p:bldP spid="813115" grpId="0" animBg="1"/>
      <p:bldP spid="813106" grpId="0" animBg="1"/>
      <p:bldP spid="813107" grpId="0" animBg="1"/>
      <p:bldP spid="813111" grpId="0" animBg="1"/>
      <p:bldP spid="813112" grpId="0" animBg="1"/>
      <p:bldP spid="813116" grpId="0" animBg="1"/>
      <p:bldP spid="813117" grpId="0" animBg="1"/>
      <p:bldP spid="813108" grpId="0" animBg="1"/>
      <p:bldP spid="813109" grpId="0" animBg="1"/>
      <p:bldP spid="813113" grpId="0" animBg="1"/>
      <p:bldP spid="813114" grpId="0" animBg="1"/>
      <p:bldP spid="813118" grpId="0" animBg="1"/>
      <p:bldP spid="8131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4"/>
          <p:cNvSpPr/>
          <p:nvPr/>
        </p:nvSpPr>
        <p:spPr>
          <a:xfrm>
            <a:off x="73025" y="71438"/>
            <a:ext cx="1974850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20834" name="Group 5"/>
          <p:cNvGrpSpPr/>
          <p:nvPr/>
        </p:nvGrpSpPr>
        <p:grpSpPr>
          <a:xfrm>
            <a:off x="5143500" y="182563"/>
            <a:ext cx="5013325" cy="2454275"/>
            <a:chOff x="2514" y="117"/>
            <a:chExt cx="3158" cy="1546"/>
          </a:xfrm>
        </p:grpSpPr>
        <p:sp>
          <p:nvSpPr>
            <p:cNvPr id="120835" name="Line 6"/>
            <p:cNvSpPr/>
            <p:nvPr/>
          </p:nvSpPr>
          <p:spPr>
            <a:xfrm flipV="1">
              <a:off x="2885" y="490"/>
              <a:ext cx="683" cy="39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36" name="Line 7"/>
            <p:cNvSpPr/>
            <p:nvPr/>
          </p:nvSpPr>
          <p:spPr>
            <a:xfrm flipV="1">
              <a:off x="2914" y="947"/>
              <a:ext cx="68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37" name="Line 8"/>
            <p:cNvSpPr/>
            <p:nvPr/>
          </p:nvSpPr>
          <p:spPr>
            <a:xfrm>
              <a:off x="2885" y="980"/>
              <a:ext cx="712" cy="35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38" name="Line 9"/>
            <p:cNvSpPr/>
            <p:nvPr/>
          </p:nvSpPr>
          <p:spPr>
            <a:xfrm>
              <a:off x="3686" y="947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39" name="Line 10"/>
            <p:cNvSpPr/>
            <p:nvPr/>
          </p:nvSpPr>
          <p:spPr>
            <a:xfrm>
              <a:off x="3686" y="1371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0" name="Line 11"/>
            <p:cNvSpPr/>
            <p:nvPr/>
          </p:nvSpPr>
          <p:spPr>
            <a:xfrm>
              <a:off x="3686" y="490"/>
              <a:ext cx="833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1" name="Line 12"/>
            <p:cNvSpPr/>
            <p:nvPr/>
          </p:nvSpPr>
          <p:spPr>
            <a:xfrm flipV="1">
              <a:off x="3657" y="523"/>
              <a:ext cx="891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2" name="Line 13"/>
            <p:cNvSpPr/>
            <p:nvPr/>
          </p:nvSpPr>
          <p:spPr>
            <a:xfrm flipV="1">
              <a:off x="3657" y="980"/>
              <a:ext cx="891" cy="35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3" name="Line 14"/>
            <p:cNvSpPr/>
            <p:nvPr/>
          </p:nvSpPr>
          <p:spPr>
            <a:xfrm>
              <a:off x="3657" y="523"/>
              <a:ext cx="891" cy="81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4" name="Line 15"/>
            <p:cNvSpPr/>
            <p:nvPr/>
          </p:nvSpPr>
          <p:spPr>
            <a:xfrm>
              <a:off x="4608" y="490"/>
              <a:ext cx="683" cy="39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5" name="Line 16"/>
            <p:cNvSpPr/>
            <p:nvPr/>
          </p:nvSpPr>
          <p:spPr>
            <a:xfrm>
              <a:off x="4637" y="947"/>
              <a:ext cx="654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6" name="Line 17"/>
            <p:cNvSpPr/>
            <p:nvPr/>
          </p:nvSpPr>
          <p:spPr>
            <a:xfrm flipV="1">
              <a:off x="4637" y="1012"/>
              <a:ext cx="654" cy="35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20847" name="Oval 18"/>
            <p:cNvSpPr/>
            <p:nvPr/>
          </p:nvSpPr>
          <p:spPr>
            <a:xfrm>
              <a:off x="2796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48" name="Oval 19"/>
            <p:cNvSpPr/>
            <p:nvPr/>
          </p:nvSpPr>
          <p:spPr>
            <a:xfrm>
              <a:off x="3568" y="424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49" name="Oval 20"/>
            <p:cNvSpPr/>
            <p:nvPr/>
          </p:nvSpPr>
          <p:spPr>
            <a:xfrm>
              <a:off x="3568" y="881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50" name="Oval 21"/>
            <p:cNvSpPr/>
            <p:nvPr/>
          </p:nvSpPr>
          <p:spPr>
            <a:xfrm>
              <a:off x="3568" y="1305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51" name="Oval 22"/>
            <p:cNvSpPr/>
            <p:nvPr/>
          </p:nvSpPr>
          <p:spPr>
            <a:xfrm>
              <a:off x="4517" y="425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52" name="Oval 23"/>
            <p:cNvSpPr/>
            <p:nvPr/>
          </p:nvSpPr>
          <p:spPr>
            <a:xfrm>
              <a:off x="4518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53" name="Oval 24"/>
            <p:cNvSpPr/>
            <p:nvPr/>
          </p:nvSpPr>
          <p:spPr>
            <a:xfrm>
              <a:off x="4517" y="1305"/>
              <a:ext cx="120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0854" name="Oval 25"/>
            <p:cNvSpPr/>
            <p:nvPr/>
          </p:nvSpPr>
          <p:spPr>
            <a:xfrm>
              <a:off x="5261" y="881"/>
              <a:ext cx="119" cy="131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14106" name="Text Box 26"/>
            <p:cNvSpPr txBox="1">
              <a:spLocks noChangeArrowheads="1"/>
            </p:cNvSpPr>
            <p:nvPr/>
          </p:nvSpPr>
          <p:spPr bwMode="auto">
            <a:xfrm>
              <a:off x="2514" y="709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07" name="Text Box 27"/>
            <p:cNvSpPr txBox="1">
              <a:spLocks noChangeArrowheads="1"/>
            </p:cNvSpPr>
            <p:nvPr/>
          </p:nvSpPr>
          <p:spPr bwMode="auto">
            <a:xfrm>
              <a:off x="3512" y="119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08" name="Text Box 28"/>
            <p:cNvSpPr txBox="1">
              <a:spLocks noChangeArrowheads="1"/>
            </p:cNvSpPr>
            <p:nvPr/>
          </p:nvSpPr>
          <p:spPr bwMode="auto">
            <a:xfrm>
              <a:off x="3477" y="845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09" name="Text Box 29"/>
            <p:cNvSpPr txBox="1">
              <a:spLocks noChangeArrowheads="1"/>
            </p:cNvSpPr>
            <p:nvPr/>
          </p:nvSpPr>
          <p:spPr bwMode="auto">
            <a:xfrm>
              <a:off x="3467" y="1298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0" name="Text Box 30"/>
            <p:cNvSpPr txBox="1">
              <a:spLocks noChangeArrowheads="1"/>
            </p:cNvSpPr>
            <p:nvPr/>
          </p:nvSpPr>
          <p:spPr bwMode="auto">
            <a:xfrm>
              <a:off x="4465" y="117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21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1" name="Text Box 31"/>
            <p:cNvSpPr txBox="1">
              <a:spLocks noChangeArrowheads="1"/>
            </p:cNvSpPr>
            <p:nvPr/>
          </p:nvSpPr>
          <p:spPr bwMode="auto">
            <a:xfrm>
              <a:off x="4465" y="572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22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2" name="Text Box 32"/>
            <p:cNvSpPr txBox="1">
              <a:spLocks noChangeArrowheads="1"/>
            </p:cNvSpPr>
            <p:nvPr/>
          </p:nvSpPr>
          <p:spPr bwMode="auto">
            <a:xfrm>
              <a:off x="4475" y="1298"/>
              <a:ext cx="3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3" name="Text Box 33"/>
            <p:cNvSpPr txBox="1">
              <a:spLocks noChangeArrowheads="1"/>
            </p:cNvSpPr>
            <p:nvPr/>
          </p:nvSpPr>
          <p:spPr bwMode="auto">
            <a:xfrm>
              <a:off x="5358" y="709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32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4" name="Text Box 34"/>
            <p:cNvSpPr txBox="1">
              <a:spLocks noChangeArrowheads="1"/>
            </p:cNvSpPr>
            <p:nvPr/>
          </p:nvSpPr>
          <p:spPr bwMode="auto">
            <a:xfrm>
              <a:off x="3081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5" name="Text Box 35"/>
            <p:cNvSpPr txBox="1">
              <a:spLocks noChangeArrowheads="1"/>
            </p:cNvSpPr>
            <p:nvPr/>
          </p:nvSpPr>
          <p:spPr bwMode="auto">
            <a:xfrm>
              <a:off x="3200" y="69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6" name="Text Box 36"/>
            <p:cNvSpPr txBox="1">
              <a:spLocks noChangeArrowheads="1"/>
            </p:cNvSpPr>
            <p:nvPr/>
          </p:nvSpPr>
          <p:spPr bwMode="auto">
            <a:xfrm>
              <a:off x="3033" y="106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7" name="Text Box 37"/>
            <p:cNvSpPr txBox="1">
              <a:spLocks noChangeArrowheads="1"/>
            </p:cNvSpPr>
            <p:nvPr/>
          </p:nvSpPr>
          <p:spPr bwMode="auto">
            <a:xfrm>
              <a:off x="3853" y="97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8" name="Text Box 38"/>
            <p:cNvSpPr txBox="1">
              <a:spLocks noChangeArrowheads="1"/>
            </p:cNvSpPr>
            <p:nvPr/>
          </p:nvSpPr>
          <p:spPr bwMode="auto">
            <a:xfrm>
              <a:off x="4240" y="70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19" name="Text Box 39"/>
            <p:cNvSpPr txBox="1">
              <a:spLocks noChangeArrowheads="1"/>
            </p:cNvSpPr>
            <p:nvPr/>
          </p:nvSpPr>
          <p:spPr bwMode="auto">
            <a:xfrm>
              <a:off x="4002" y="21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20" name="Text Box 40"/>
            <p:cNvSpPr txBox="1">
              <a:spLocks noChangeArrowheads="1"/>
            </p:cNvSpPr>
            <p:nvPr/>
          </p:nvSpPr>
          <p:spPr bwMode="auto">
            <a:xfrm>
              <a:off x="3806" y="4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21" name="Text Box 41"/>
            <p:cNvSpPr txBox="1">
              <a:spLocks noChangeArrowheads="1"/>
            </p:cNvSpPr>
            <p:nvPr/>
          </p:nvSpPr>
          <p:spPr bwMode="auto">
            <a:xfrm>
              <a:off x="4121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22" name="Text Box 42"/>
            <p:cNvSpPr txBox="1">
              <a:spLocks noChangeArrowheads="1"/>
            </p:cNvSpPr>
            <p:nvPr/>
          </p:nvSpPr>
          <p:spPr bwMode="auto">
            <a:xfrm>
              <a:off x="4002" y="129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23" name="Text Box 43"/>
            <p:cNvSpPr txBox="1">
              <a:spLocks noChangeArrowheads="1"/>
            </p:cNvSpPr>
            <p:nvPr/>
          </p:nvSpPr>
          <p:spPr bwMode="auto">
            <a:xfrm>
              <a:off x="4874" y="4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24" name="Text Box 44"/>
            <p:cNvSpPr txBox="1">
              <a:spLocks noChangeArrowheads="1"/>
            </p:cNvSpPr>
            <p:nvPr/>
          </p:nvSpPr>
          <p:spPr bwMode="auto">
            <a:xfrm>
              <a:off x="4833" y="70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4125" name="Text Box 45"/>
            <p:cNvSpPr txBox="1">
              <a:spLocks noChangeArrowheads="1"/>
            </p:cNvSpPr>
            <p:nvPr/>
          </p:nvSpPr>
          <p:spPr bwMode="auto">
            <a:xfrm>
              <a:off x="4873" y="110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4126" name="Line 46"/>
          <p:cNvSpPr/>
          <p:nvPr/>
        </p:nvSpPr>
        <p:spPr>
          <a:xfrm flipH="1">
            <a:off x="1749425" y="2205038"/>
            <a:ext cx="2087563" cy="10080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27" name="Line 47"/>
          <p:cNvSpPr/>
          <p:nvPr/>
        </p:nvSpPr>
        <p:spPr>
          <a:xfrm>
            <a:off x="4052888" y="2347913"/>
            <a:ext cx="0" cy="86518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28" name="Line 48"/>
          <p:cNvSpPr/>
          <p:nvPr/>
        </p:nvSpPr>
        <p:spPr>
          <a:xfrm>
            <a:off x="4341813" y="2205038"/>
            <a:ext cx="2087562" cy="10080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29" name="Line 49"/>
          <p:cNvSpPr/>
          <p:nvPr/>
        </p:nvSpPr>
        <p:spPr>
          <a:xfrm flipH="1">
            <a:off x="1028700" y="3500438"/>
            <a:ext cx="433388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0" name="Line 50"/>
          <p:cNvSpPr/>
          <p:nvPr/>
        </p:nvSpPr>
        <p:spPr>
          <a:xfrm flipH="1">
            <a:off x="3476625" y="3500438"/>
            <a:ext cx="433388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1" name="Line 51"/>
          <p:cNvSpPr/>
          <p:nvPr/>
        </p:nvSpPr>
        <p:spPr>
          <a:xfrm flipH="1">
            <a:off x="6069013" y="3500438"/>
            <a:ext cx="433387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2" name="Line 52"/>
          <p:cNvSpPr/>
          <p:nvPr/>
        </p:nvSpPr>
        <p:spPr>
          <a:xfrm>
            <a:off x="1820863" y="3429000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3" name="Line 53"/>
          <p:cNvSpPr/>
          <p:nvPr/>
        </p:nvSpPr>
        <p:spPr>
          <a:xfrm>
            <a:off x="4270375" y="3429000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4" name="Line 54"/>
          <p:cNvSpPr/>
          <p:nvPr/>
        </p:nvSpPr>
        <p:spPr>
          <a:xfrm>
            <a:off x="6789738" y="3429000"/>
            <a:ext cx="43180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6" name="Line 56"/>
          <p:cNvSpPr/>
          <p:nvPr/>
        </p:nvSpPr>
        <p:spPr>
          <a:xfrm>
            <a:off x="2325688" y="4652963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39" name="Line 59"/>
          <p:cNvSpPr/>
          <p:nvPr/>
        </p:nvSpPr>
        <p:spPr>
          <a:xfrm>
            <a:off x="5926138" y="4652963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14141" name="Text Box 61"/>
          <p:cNvSpPr txBox="1">
            <a:spLocks noChangeArrowheads="1"/>
          </p:cNvSpPr>
          <p:nvPr/>
        </p:nvSpPr>
        <p:spPr bwMode="auto">
          <a:xfrm>
            <a:off x="2540000" y="2260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2" name="Text Box 62"/>
          <p:cNvSpPr txBox="1">
            <a:spLocks noChangeArrowheads="1"/>
          </p:cNvSpPr>
          <p:nvPr/>
        </p:nvSpPr>
        <p:spPr bwMode="auto">
          <a:xfrm>
            <a:off x="4051300" y="24765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3" name="Text Box 63"/>
          <p:cNvSpPr txBox="1">
            <a:spLocks noChangeArrowheads="1"/>
          </p:cNvSpPr>
          <p:nvPr/>
        </p:nvSpPr>
        <p:spPr bwMode="auto">
          <a:xfrm>
            <a:off x="5059363" y="21891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4" name="Text Box 64"/>
          <p:cNvSpPr txBox="1">
            <a:spLocks noChangeArrowheads="1"/>
          </p:cNvSpPr>
          <p:nvPr/>
        </p:nvSpPr>
        <p:spPr bwMode="auto">
          <a:xfrm>
            <a:off x="957263" y="35575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5" name="Text Box 65"/>
          <p:cNvSpPr txBox="1">
            <a:spLocks noChangeArrowheads="1"/>
          </p:cNvSpPr>
          <p:nvPr/>
        </p:nvSpPr>
        <p:spPr bwMode="auto">
          <a:xfrm>
            <a:off x="1965325" y="35575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6" name="Text Box 66"/>
          <p:cNvSpPr txBox="1">
            <a:spLocks noChangeArrowheads="1"/>
          </p:cNvSpPr>
          <p:nvPr/>
        </p:nvSpPr>
        <p:spPr bwMode="auto">
          <a:xfrm>
            <a:off x="3403600" y="35575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7" name="Text Box 67"/>
          <p:cNvSpPr txBox="1">
            <a:spLocks noChangeArrowheads="1"/>
          </p:cNvSpPr>
          <p:nvPr/>
        </p:nvSpPr>
        <p:spPr bwMode="auto">
          <a:xfrm>
            <a:off x="4413250" y="35575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8" name="Text Box 68"/>
          <p:cNvSpPr txBox="1">
            <a:spLocks noChangeArrowheads="1"/>
          </p:cNvSpPr>
          <p:nvPr/>
        </p:nvSpPr>
        <p:spPr bwMode="auto">
          <a:xfrm>
            <a:off x="5995988" y="35575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49" name="Text Box 69"/>
          <p:cNvSpPr txBox="1">
            <a:spLocks noChangeArrowheads="1"/>
          </p:cNvSpPr>
          <p:nvPr/>
        </p:nvSpPr>
        <p:spPr bwMode="auto">
          <a:xfrm>
            <a:off x="7004050" y="35575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52" name="Text Box 72"/>
          <p:cNvSpPr txBox="1">
            <a:spLocks noChangeArrowheads="1"/>
          </p:cNvSpPr>
          <p:nvPr/>
        </p:nvSpPr>
        <p:spPr bwMode="auto">
          <a:xfrm>
            <a:off x="2035175" y="48529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54" name="Text Box 74"/>
          <p:cNvSpPr txBox="1">
            <a:spLocks noChangeArrowheads="1"/>
          </p:cNvSpPr>
          <p:nvPr/>
        </p:nvSpPr>
        <p:spPr bwMode="auto">
          <a:xfrm>
            <a:off x="5635625" y="48529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56" name="Oval 76"/>
          <p:cNvSpPr>
            <a:spLocks noChangeArrowheads="1"/>
          </p:cNvSpPr>
          <p:nvPr/>
        </p:nvSpPr>
        <p:spPr bwMode="auto">
          <a:xfrm>
            <a:off x="3836988" y="1916113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57" name="Oval 77"/>
          <p:cNvSpPr>
            <a:spLocks noChangeArrowheads="1"/>
          </p:cNvSpPr>
          <p:nvPr/>
        </p:nvSpPr>
        <p:spPr bwMode="auto">
          <a:xfrm>
            <a:off x="3836988" y="31400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58" name="Oval 78"/>
          <p:cNvSpPr>
            <a:spLocks noChangeArrowheads="1"/>
          </p:cNvSpPr>
          <p:nvPr/>
        </p:nvSpPr>
        <p:spPr bwMode="auto">
          <a:xfrm>
            <a:off x="1389063" y="31400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60" name="Oval 80"/>
          <p:cNvSpPr>
            <a:spLocks noChangeArrowheads="1"/>
          </p:cNvSpPr>
          <p:nvPr/>
        </p:nvSpPr>
        <p:spPr bwMode="auto">
          <a:xfrm>
            <a:off x="4484688" y="42195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61" name="Oval 81"/>
          <p:cNvSpPr>
            <a:spLocks noChangeArrowheads="1"/>
          </p:cNvSpPr>
          <p:nvPr/>
        </p:nvSpPr>
        <p:spPr bwMode="auto">
          <a:xfrm>
            <a:off x="3189288" y="42195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62" name="Oval 82"/>
          <p:cNvSpPr>
            <a:spLocks noChangeArrowheads="1"/>
          </p:cNvSpPr>
          <p:nvPr/>
        </p:nvSpPr>
        <p:spPr bwMode="auto">
          <a:xfrm>
            <a:off x="2036763" y="42195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63" name="Oval 83"/>
          <p:cNvSpPr>
            <a:spLocks noChangeArrowheads="1"/>
          </p:cNvSpPr>
          <p:nvPr/>
        </p:nvSpPr>
        <p:spPr bwMode="auto">
          <a:xfrm>
            <a:off x="741363" y="42195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64" name="Oval 84"/>
          <p:cNvSpPr>
            <a:spLocks noChangeArrowheads="1"/>
          </p:cNvSpPr>
          <p:nvPr/>
        </p:nvSpPr>
        <p:spPr bwMode="auto">
          <a:xfrm>
            <a:off x="7005638" y="42195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65" name="Oval 85"/>
          <p:cNvSpPr>
            <a:spLocks noChangeArrowheads="1"/>
          </p:cNvSpPr>
          <p:nvPr/>
        </p:nvSpPr>
        <p:spPr bwMode="auto">
          <a:xfrm>
            <a:off x="5710238" y="42195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69" name="Oval 89"/>
          <p:cNvSpPr>
            <a:spLocks noChangeArrowheads="1"/>
          </p:cNvSpPr>
          <p:nvPr/>
        </p:nvSpPr>
        <p:spPr bwMode="auto">
          <a:xfrm>
            <a:off x="2109788" y="5516563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70" name="Oval 90"/>
          <p:cNvSpPr>
            <a:spLocks noChangeArrowheads="1"/>
          </p:cNvSpPr>
          <p:nvPr/>
        </p:nvSpPr>
        <p:spPr bwMode="auto">
          <a:xfrm>
            <a:off x="5710238" y="5516563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72" name="Text Box 92"/>
          <p:cNvSpPr txBox="1">
            <a:spLocks noChangeArrowheads="1"/>
          </p:cNvSpPr>
          <p:nvPr/>
        </p:nvSpPr>
        <p:spPr bwMode="auto">
          <a:xfrm>
            <a:off x="1585913" y="5953125"/>
            <a:ext cx="1276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可能解</a:t>
            </a:r>
            <a:endParaRPr kumimoji="0" lang="zh-CN" altLang="en-US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上界</a:t>
            </a: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=5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14173" name="Text Box 93"/>
          <p:cNvSpPr txBox="1">
            <a:spLocks noChangeArrowheads="1"/>
          </p:cNvSpPr>
          <p:nvPr/>
        </p:nvSpPr>
        <p:spPr bwMode="auto">
          <a:xfrm>
            <a:off x="534988" y="4581525"/>
            <a:ext cx="94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=6&gt;5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74" name="Text Box 94"/>
          <p:cNvSpPr txBox="1">
            <a:spLocks noChangeArrowheads="1"/>
          </p:cNvSpPr>
          <p:nvPr/>
        </p:nvSpPr>
        <p:spPr bwMode="auto">
          <a:xfrm>
            <a:off x="2982913" y="4579938"/>
            <a:ext cx="94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=7&gt;5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75" name="Text Box 95"/>
          <p:cNvSpPr txBox="1">
            <a:spLocks noChangeArrowheads="1"/>
          </p:cNvSpPr>
          <p:nvPr/>
        </p:nvSpPr>
        <p:spPr bwMode="auto">
          <a:xfrm>
            <a:off x="4279900" y="4565650"/>
            <a:ext cx="94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=6&gt;5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76" name="Text Box 96"/>
          <p:cNvSpPr txBox="1">
            <a:spLocks noChangeArrowheads="1"/>
          </p:cNvSpPr>
          <p:nvPr/>
        </p:nvSpPr>
        <p:spPr bwMode="auto">
          <a:xfrm>
            <a:off x="6799263" y="4565650"/>
            <a:ext cx="94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=9&gt;5</a:t>
            </a:r>
            <a:endParaRPr kumimoji="0" lang="en-US" altLang="zh-CN" sz="28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59" name="Oval 79"/>
          <p:cNvSpPr>
            <a:spLocks noChangeArrowheads="1"/>
          </p:cNvSpPr>
          <p:nvPr/>
        </p:nvSpPr>
        <p:spPr bwMode="auto">
          <a:xfrm>
            <a:off x="6357938" y="3140075"/>
            <a:ext cx="504825" cy="4318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4178" name="Text Box 98"/>
          <p:cNvSpPr txBox="1">
            <a:spLocks noChangeArrowheads="1"/>
          </p:cNvSpPr>
          <p:nvPr/>
        </p:nvSpPr>
        <p:spPr bwMode="auto">
          <a:xfrm>
            <a:off x="4038600" y="6021388"/>
            <a:ext cx="590550" cy="579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解</a:t>
            </a:r>
            <a:endParaRPr kumimoji="0" lang="zh-CN" altLang="en-US" sz="3200" b="1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14179" name="Line 99"/>
          <p:cNvSpPr/>
          <p:nvPr/>
        </p:nvSpPr>
        <p:spPr>
          <a:xfrm flipH="1" flipV="1">
            <a:off x="2686050" y="5805488"/>
            <a:ext cx="1366838" cy="358775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14180" name="Line 100"/>
          <p:cNvSpPr/>
          <p:nvPr/>
        </p:nvSpPr>
        <p:spPr>
          <a:xfrm flipV="1">
            <a:off x="4557713" y="5805488"/>
            <a:ext cx="1079500" cy="358775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14181" name="Rectangle 101"/>
          <p:cNvSpPr>
            <a:spLocks noChangeArrowheads="1"/>
          </p:cNvSpPr>
          <p:nvPr/>
        </p:nvSpPr>
        <p:spPr bwMode="auto">
          <a:xfrm>
            <a:off x="174625" y="260350"/>
            <a:ext cx="4608513" cy="12969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使用爬山策略进行分支界限搜索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1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1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1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1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1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1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1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1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1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1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1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1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1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1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1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1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1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1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1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1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81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81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1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1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81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1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1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1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1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81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1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1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1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1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1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1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1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1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81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141" grpId="0"/>
      <p:bldP spid="814142" grpId="0"/>
      <p:bldP spid="814143" grpId="0"/>
      <p:bldP spid="814144" grpId="0"/>
      <p:bldP spid="814145" grpId="0"/>
      <p:bldP spid="814146" grpId="0"/>
      <p:bldP spid="814147" grpId="0"/>
      <p:bldP spid="814148" grpId="0"/>
      <p:bldP spid="814149" grpId="0"/>
      <p:bldP spid="814152" grpId="0"/>
      <p:bldP spid="814154" grpId="0"/>
      <p:bldP spid="814156" grpId="0" animBg="1"/>
      <p:bldP spid="814157" grpId="0" animBg="1"/>
      <p:bldP spid="814158" grpId="0" animBg="1"/>
      <p:bldP spid="814160" grpId="0" animBg="1"/>
      <p:bldP spid="814161" grpId="0" animBg="1"/>
      <p:bldP spid="814162" grpId="0" animBg="1"/>
      <p:bldP spid="814163" grpId="0" animBg="1"/>
      <p:bldP spid="814164" grpId="0" animBg="1"/>
      <p:bldP spid="814165" grpId="0" animBg="1"/>
      <p:bldP spid="814169" grpId="0" animBg="1"/>
      <p:bldP spid="814170" grpId="0" animBg="1"/>
      <p:bldP spid="814172" grpId="0"/>
      <p:bldP spid="814173" grpId="0"/>
      <p:bldP spid="814174" grpId="0"/>
      <p:bldP spid="814175" grpId="0"/>
      <p:bldP spid="814176" grpId="0"/>
      <p:bldP spid="814159" grpId="0" animBg="1"/>
      <p:bldP spid="81417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8" name="Rectangle 4"/>
          <p:cNvSpPr>
            <a:spLocks noChangeArrowheads="1"/>
          </p:cNvSpPr>
          <p:nvPr/>
        </p:nvSpPr>
        <p:spPr bwMode="auto">
          <a:xfrm>
            <a:off x="822325" y="1700213"/>
            <a:ext cx="8785225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分支界限策略的原理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产生分支的机制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使用前面的任意一种策略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)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产生一个界限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可以通过发现可能解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)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进行分支界限搜索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即剪除不可能产生优化解的分支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5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5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6425" y="1844675"/>
            <a:ext cx="9309100" cy="316865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问题的定义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个布尔变量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….,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endParaRPr kumimoji="0" lang="en-US" altLang="zh-CN" sz="3200" b="1" i="1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 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关于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….,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个析取布尔式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输出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是否存在一个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….,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的一种赋值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      使得所有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个布尔析取式皆为真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79874" name="Picture 5" descr="BD21313_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919538" y="908050"/>
            <a:ext cx="6367462" cy="166688"/>
          </a:xfrm>
        </p:spPr>
      </p:pic>
      <p:sp>
        <p:nvSpPr>
          <p:cNvPr id="620548" name="Text Box 4"/>
          <p:cNvSpPr txBox="1">
            <a:spLocks noChangeArrowheads="1"/>
          </p:cNvSpPr>
          <p:nvPr/>
        </p:nvSpPr>
        <p:spPr bwMode="auto">
          <a:xfrm>
            <a:off x="4351338" y="188913"/>
            <a:ext cx="59055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1" lang="zh-CN" altLang="en-US" sz="40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n-cs"/>
              </a:rPr>
              <a:t>布尔表达式可满足性问题</a:t>
            </a:r>
            <a:endParaRPr kumimoji="1" lang="zh-CN" altLang="en-US" sz="4000" b="1" kern="1200" cap="none" spc="0" normalizeH="0" baseline="0" noProof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Content Placeholder 2"/>
          <p:cNvSpPr>
            <a:spLocks noGrp="1"/>
          </p:cNvSpPr>
          <p:nvPr>
            <p:ph idx="1"/>
          </p:nvPr>
        </p:nvSpPr>
        <p:spPr>
          <a:xfrm>
            <a:off x="822325" y="3068638"/>
            <a:ext cx="8858250" cy="2189162"/>
          </a:xfrm>
        </p:spPr>
        <p:txBody>
          <a:bodyPr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6.4 </a:t>
            </a:r>
            <a:r>
              <a:rPr lang="zh-CN" altLang="en-US" sz="4800" b="1" dirty="0">
                <a:solidFill>
                  <a:srgbClr val="FF0000"/>
                </a:solidFill>
                <a:ea typeface="宋体" panose="02010600030101010101" pitchFamily="2" charset="-122"/>
              </a:rPr>
              <a:t>剪枝方法论与人员安排问题</a:t>
            </a:r>
            <a:endParaRPr lang="zh-CN" altLang="zh-CN" sz="4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465138" y="620713"/>
            <a:ext cx="9307513" cy="4897438"/>
          </a:xfrm>
          <a:solidFill>
            <a:srgbClr val="FFFFFF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输入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人的集合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P=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{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…,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}, 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&lt;P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&lt; …&lt;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工作的集合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J=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{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…,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},  J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是偏序集合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矩阵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[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ij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],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ij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是工作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分配到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的代价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矩阵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[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ij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],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ij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=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表示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被分配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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i,j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ij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ij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最小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每个人被分配一种工作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不同人分配不同工作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如果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则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endParaRPr kumimoji="0" lang="zh-CN" altLang="en-US" sz="3200" b="1" i="1" u="none" strike="noStrike" kern="1200" cap="none" spc="0" normalizeH="0" baseline="-2500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59460" name="Text Box 2052"/>
          <p:cNvSpPr txBox="1">
            <a:spLocks noChangeArrowheads="1"/>
          </p:cNvSpPr>
          <p:nvPr/>
        </p:nvSpPr>
        <p:spPr bwMode="auto">
          <a:xfrm>
            <a:off x="5711825" y="63500"/>
            <a:ext cx="44719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4000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问题的定义</a:t>
            </a:r>
            <a:endParaRPr kumimoji="0" lang="zh-CN" altLang="en-US" sz="4000" b="1" kern="1200" cap="none" spc="0" normalizeH="0" baseline="0" noProof="0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59464" name="Text Box 2056"/>
          <p:cNvSpPr txBox="1">
            <a:spLocks noChangeArrowheads="1"/>
          </p:cNvSpPr>
          <p:nvPr/>
        </p:nvSpPr>
        <p:spPr bwMode="auto">
          <a:xfrm>
            <a:off x="499110" y="3296285"/>
            <a:ext cx="9288463" cy="31702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36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例</a:t>
            </a: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给定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P={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} 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={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}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kern="1200" cap="none" spc="0" normalizeH="0" baseline="0" noProof="0"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zh-CN" altLang="en-US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zh-CN" altLang="en-US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kern="1200" cap="none" spc="0" normalizeH="0" baseline="0" noProof="0">
                <a:solidFill>
                  <a:srgbClr val="6633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 </a:t>
            </a:r>
            <a:r>
              <a:rPr kumimoji="0" lang="zh-CN" altLang="en-US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是可能的解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kern="1200" cap="none" spc="0" normalizeH="0" baseline="0" noProof="0"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zh-CN" altLang="en-US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zh-CN" altLang="en-US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kern="1200" cap="none" spc="0" normalizeH="0" baseline="-2500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 </a:t>
            </a:r>
            <a:r>
              <a:rPr kumimoji="0" lang="zh-CN" altLang="en-US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不可能是解</a:t>
            </a:r>
            <a:r>
              <a:rPr kumimoji="0" lang="en-US" altLang="zh-CN" sz="3200" b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kern="1200" cap="none" spc="0" normalizeH="0" baseline="0" noProof="0"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endParaRPr kumimoji="0" lang="en-US" altLang="zh-CN" sz="32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4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981075"/>
            <a:ext cx="9361488" cy="30241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拓朴排序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偏序集合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S,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)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输出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的拓朴序列是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&lt;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s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…,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&gt;,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      满足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如果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则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排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在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的前面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5224463" y="188913"/>
            <a:ext cx="4979988" cy="8651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华文行楷" panose="02010800040101010101" pitchFamily="2" charset="-122"/>
                <a:cs typeface="+mj-cs"/>
              </a:rPr>
              <a:t>转换为树搜索问题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华文行楷" panose="02010800040101010101" pitchFamily="2" charset="-122"/>
              <a:cs typeface="+mj-cs"/>
            </a:endParaRPr>
          </a:p>
        </p:txBody>
      </p:sp>
      <p:grpSp>
        <p:nvGrpSpPr>
          <p:cNvPr id="641051" name="Group 27"/>
          <p:cNvGrpSpPr/>
          <p:nvPr/>
        </p:nvGrpSpPr>
        <p:grpSpPr>
          <a:xfrm>
            <a:off x="1279525" y="3357563"/>
            <a:ext cx="3198813" cy="2957512"/>
            <a:chOff x="2239" y="2341"/>
            <a:chExt cx="2016" cy="1863"/>
          </a:xfrm>
        </p:grpSpPr>
        <p:sp>
          <p:nvSpPr>
            <p:cNvPr id="641031" name="Text Box 7"/>
            <p:cNvSpPr txBox="1">
              <a:spLocks noChangeArrowheads="1"/>
            </p:cNvSpPr>
            <p:nvPr/>
          </p:nvSpPr>
          <p:spPr bwMode="auto">
            <a:xfrm>
              <a:off x="3055" y="2341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35" name="Text Box 11"/>
            <p:cNvSpPr txBox="1">
              <a:spLocks noChangeArrowheads="1"/>
            </p:cNvSpPr>
            <p:nvPr/>
          </p:nvSpPr>
          <p:spPr bwMode="auto">
            <a:xfrm>
              <a:off x="3673" y="3157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36" name="Text Box 12"/>
            <p:cNvSpPr txBox="1">
              <a:spLocks noChangeArrowheads="1"/>
            </p:cNvSpPr>
            <p:nvPr/>
          </p:nvSpPr>
          <p:spPr bwMode="auto">
            <a:xfrm>
              <a:off x="2828" y="2795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37" name="Text Box 13"/>
            <p:cNvSpPr txBox="1">
              <a:spLocks noChangeArrowheads="1"/>
            </p:cNvSpPr>
            <p:nvPr/>
          </p:nvSpPr>
          <p:spPr bwMode="auto">
            <a:xfrm>
              <a:off x="2448" y="3473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38" name="Text Box 14"/>
            <p:cNvSpPr txBox="1">
              <a:spLocks noChangeArrowheads="1"/>
            </p:cNvSpPr>
            <p:nvPr/>
          </p:nvSpPr>
          <p:spPr bwMode="auto">
            <a:xfrm>
              <a:off x="3219" y="3157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39" name="Text Box 15"/>
            <p:cNvSpPr txBox="1">
              <a:spLocks noChangeArrowheads="1"/>
            </p:cNvSpPr>
            <p:nvPr/>
          </p:nvSpPr>
          <p:spPr bwMode="auto">
            <a:xfrm>
              <a:off x="2239" y="3836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40" name="Text Box 16"/>
            <p:cNvSpPr txBox="1">
              <a:spLocks noChangeArrowheads="1"/>
            </p:cNvSpPr>
            <p:nvPr/>
          </p:nvSpPr>
          <p:spPr bwMode="auto">
            <a:xfrm>
              <a:off x="3899" y="3520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41" name="Text Box 17"/>
            <p:cNvSpPr txBox="1">
              <a:spLocks noChangeArrowheads="1"/>
            </p:cNvSpPr>
            <p:nvPr/>
          </p:nvSpPr>
          <p:spPr bwMode="auto">
            <a:xfrm>
              <a:off x="3373" y="2795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042" name="Text Box 18"/>
            <p:cNvSpPr txBox="1">
              <a:spLocks noChangeArrowheads="1"/>
            </p:cNvSpPr>
            <p:nvPr/>
          </p:nvSpPr>
          <p:spPr bwMode="auto">
            <a:xfrm>
              <a:off x="2630" y="3157"/>
              <a:ext cx="3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3200" b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989" name="Line 19"/>
            <p:cNvSpPr/>
            <p:nvPr/>
          </p:nvSpPr>
          <p:spPr>
            <a:xfrm flipH="1">
              <a:off x="3013" y="2704"/>
              <a:ext cx="136" cy="22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0" name="Line 20"/>
            <p:cNvSpPr/>
            <p:nvPr/>
          </p:nvSpPr>
          <p:spPr>
            <a:xfrm>
              <a:off x="3285" y="2704"/>
              <a:ext cx="182" cy="22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1" name="Line 21"/>
            <p:cNvSpPr/>
            <p:nvPr/>
          </p:nvSpPr>
          <p:spPr>
            <a:xfrm flipH="1">
              <a:off x="2832" y="3113"/>
              <a:ext cx="90" cy="18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2" name="Line 22"/>
            <p:cNvSpPr/>
            <p:nvPr/>
          </p:nvSpPr>
          <p:spPr>
            <a:xfrm flipH="1">
              <a:off x="2650" y="3475"/>
              <a:ext cx="91" cy="13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3" name="Line 23"/>
            <p:cNvSpPr/>
            <p:nvPr/>
          </p:nvSpPr>
          <p:spPr>
            <a:xfrm flipH="1">
              <a:off x="2424" y="3794"/>
              <a:ext cx="136" cy="2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4" name="Line 24"/>
            <p:cNvSpPr/>
            <p:nvPr/>
          </p:nvSpPr>
          <p:spPr>
            <a:xfrm flipH="1">
              <a:off x="3376" y="3113"/>
              <a:ext cx="91" cy="18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5" name="Line 25"/>
            <p:cNvSpPr/>
            <p:nvPr/>
          </p:nvSpPr>
          <p:spPr>
            <a:xfrm>
              <a:off x="3648" y="3158"/>
              <a:ext cx="136" cy="1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6996" name="Line 26"/>
            <p:cNvSpPr/>
            <p:nvPr/>
          </p:nvSpPr>
          <p:spPr>
            <a:xfrm>
              <a:off x="3875" y="3521"/>
              <a:ext cx="136" cy="13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triangle" w="med" len="med"/>
              <a:tailEnd type="none" w="med" len="med"/>
            </a:ln>
          </p:spPr>
        </p:sp>
      </p:grpSp>
      <p:sp>
        <p:nvSpPr>
          <p:cNvPr id="641052" name="Text Box 28"/>
          <p:cNvSpPr txBox="1">
            <a:spLocks noChangeArrowheads="1"/>
          </p:cNvSpPr>
          <p:nvPr/>
        </p:nvSpPr>
        <p:spPr bwMode="auto">
          <a:xfrm>
            <a:off x="4408488" y="3373438"/>
            <a:ext cx="20812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拓朴排序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 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41053" name="Text Box 29"/>
          <p:cNvSpPr txBox="1">
            <a:spLocks noChangeArrowheads="1"/>
          </p:cNvSpPr>
          <p:nvPr/>
        </p:nvSpPr>
        <p:spPr bwMode="auto">
          <a:xfrm>
            <a:off x="4895850" y="4076700"/>
            <a:ext cx="5635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54" name="Text Box 30"/>
          <p:cNvSpPr txBox="1">
            <a:spLocks noChangeArrowheads="1"/>
          </p:cNvSpPr>
          <p:nvPr/>
        </p:nvSpPr>
        <p:spPr bwMode="auto">
          <a:xfrm>
            <a:off x="5356225" y="4076700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55" name="Text Box 31"/>
          <p:cNvSpPr txBox="1">
            <a:spLocks noChangeArrowheads="1"/>
          </p:cNvSpPr>
          <p:nvPr/>
        </p:nvSpPr>
        <p:spPr bwMode="auto">
          <a:xfrm>
            <a:off x="5757863" y="4076700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56" name="Text Box 32"/>
          <p:cNvSpPr txBox="1">
            <a:spLocks noChangeArrowheads="1"/>
          </p:cNvSpPr>
          <p:nvPr/>
        </p:nvSpPr>
        <p:spPr bwMode="auto">
          <a:xfrm>
            <a:off x="6218238" y="4076700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57" name="Text Box 33"/>
          <p:cNvSpPr txBox="1">
            <a:spLocks noChangeArrowheads="1"/>
          </p:cNvSpPr>
          <p:nvPr/>
        </p:nvSpPr>
        <p:spPr bwMode="auto">
          <a:xfrm>
            <a:off x="6651625" y="4076700"/>
            <a:ext cx="5635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58" name="Text Box 34"/>
          <p:cNvSpPr txBox="1">
            <a:spLocks noChangeArrowheads="1"/>
          </p:cNvSpPr>
          <p:nvPr/>
        </p:nvSpPr>
        <p:spPr bwMode="auto">
          <a:xfrm>
            <a:off x="7127875" y="4076700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59" name="Text Box 35"/>
          <p:cNvSpPr txBox="1">
            <a:spLocks noChangeArrowheads="1"/>
          </p:cNvSpPr>
          <p:nvPr/>
        </p:nvSpPr>
        <p:spPr bwMode="auto">
          <a:xfrm>
            <a:off x="7586663" y="4076700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60" name="Text Box 36"/>
          <p:cNvSpPr txBox="1">
            <a:spLocks noChangeArrowheads="1"/>
          </p:cNvSpPr>
          <p:nvPr/>
        </p:nvSpPr>
        <p:spPr bwMode="auto">
          <a:xfrm>
            <a:off x="8018463" y="4076700"/>
            <a:ext cx="565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1061" name="Text Box 37"/>
          <p:cNvSpPr txBox="1">
            <a:spLocks noChangeArrowheads="1"/>
          </p:cNvSpPr>
          <p:nvPr/>
        </p:nvSpPr>
        <p:spPr bwMode="auto">
          <a:xfrm>
            <a:off x="8451850" y="4076700"/>
            <a:ext cx="5635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3200" b="1" i="1" kern="1200" cap="none" spc="0" normalizeH="0" baseline="-2500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4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4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4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4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4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4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52" grpId="0"/>
      <p:bldP spid="641053" grpId="0"/>
      <p:bldP spid="641054" grpId="0"/>
      <p:bldP spid="641055" grpId="0"/>
      <p:bldP spid="641056" grpId="0"/>
      <p:bldP spid="641057" grpId="0"/>
      <p:bldP spid="641058" grpId="0"/>
      <p:bldP spid="641059" grpId="0"/>
      <p:bldP spid="641060" grpId="0"/>
      <p:bldP spid="64106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103188" y="44450"/>
            <a:ext cx="9936163" cy="288131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问题的解空间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命题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1.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k1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k2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…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是一个可能解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当且仅当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k1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k2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…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kn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必是一个拓朴排序的序列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={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P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P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P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={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的偏序如下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10740" name="Group 84"/>
          <p:cNvGrpSpPr/>
          <p:nvPr/>
        </p:nvGrpSpPr>
        <p:grpSpPr>
          <a:xfrm>
            <a:off x="3887788" y="2924175"/>
            <a:ext cx="1835150" cy="1460500"/>
            <a:chOff x="2630" y="1842"/>
            <a:chExt cx="1156" cy="920"/>
          </a:xfrm>
        </p:grpSpPr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2630" y="1842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733" name="Text Box 77"/>
            <p:cNvSpPr txBox="1">
              <a:spLocks noChangeArrowheads="1"/>
            </p:cNvSpPr>
            <p:nvPr/>
          </p:nvSpPr>
          <p:spPr bwMode="auto">
            <a:xfrm>
              <a:off x="3460" y="1842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734" name="Text Box 78"/>
            <p:cNvSpPr txBox="1">
              <a:spLocks noChangeArrowheads="1"/>
            </p:cNvSpPr>
            <p:nvPr/>
          </p:nvSpPr>
          <p:spPr bwMode="auto">
            <a:xfrm>
              <a:off x="2643" y="2422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735" name="Text Box 79"/>
            <p:cNvSpPr txBox="1">
              <a:spLocks noChangeArrowheads="1"/>
            </p:cNvSpPr>
            <p:nvPr/>
          </p:nvSpPr>
          <p:spPr bwMode="auto">
            <a:xfrm>
              <a:off x="3460" y="2432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031" name="Line 80"/>
            <p:cNvSpPr/>
            <p:nvPr/>
          </p:nvSpPr>
          <p:spPr>
            <a:xfrm>
              <a:off x="2786" y="2160"/>
              <a:ext cx="0" cy="317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29032" name="Line 81"/>
            <p:cNvSpPr/>
            <p:nvPr/>
          </p:nvSpPr>
          <p:spPr>
            <a:xfrm>
              <a:off x="2967" y="2069"/>
              <a:ext cx="590" cy="454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29033" name="Line 82"/>
            <p:cNvSpPr/>
            <p:nvPr/>
          </p:nvSpPr>
          <p:spPr>
            <a:xfrm>
              <a:off x="3648" y="2160"/>
              <a:ext cx="0" cy="317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sp>
        <p:nvSpPr>
          <p:cNvPr id="710741" name="Rectangle 85"/>
          <p:cNvSpPr>
            <a:spLocks noChangeArrowheads="1"/>
          </p:cNvSpPr>
          <p:nvPr/>
        </p:nvSpPr>
        <p:spPr bwMode="auto">
          <a:xfrm>
            <a:off x="319088" y="4435475"/>
            <a:ext cx="9648825" cy="2017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则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      (J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是拓朴排序序列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2057400" marR="0" lvl="4" indent="-2286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endParaRPr kumimoji="0" lang="zh-CN" altLang="en-US" sz="8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对应于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P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10742" name="Text Box 86"/>
          <p:cNvSpPr txBox="1">
            <a:spLocks noChangeArrowheads="1"/>
          </p:cNvSpPr>
          <p:nvPr/>
        </p:nvSpPr>
        <p:spPr bwMode="auto">
          <a:xfrm>
            <a:off x="893763" y="3284855"/>
            <a:ext cx="9074150" cy="23082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36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问题的解空间是所有拓朴排序的序列集合，每个序列对应一个可能的解</a:t>
            </a:r>
            <a:endParaRPr kumimoji="0" lang="zh-CN" altLang="en-US" sz="36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36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0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0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0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0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0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0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0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0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4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818" name="Rectangle 42"/>
          <p:cNvSpPr>
            <a:spLocks noGrp="1" noChangeArrowheads="1"/>
          </p:cNvSpPr>
          <p:nvPr>
            <p:ph idx="1"/>
          </p:nvPr>
        </p:nvSpPr>
        <p:spPr>
          <a:xfrm>
            <a:off x="174625" y="908050"/>
            <a:ext cx="9577388" cy="7207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</a:rPr>
              <a:t>问题的树表示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</a:rPr>
              <a:t>即用树表示所有拓朴排序序列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+mn-cs"/>
              </a:rPr>
              <a:t>)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131074" name="Group 98"/>
          <p:cNvGrpSpPr/>
          <p:nvPr/>
        </p:nvGrpSpPr>
        <p:grpSpPr>
          <a:xfrm>
            <a:off x="1974850" y="1844675"/>
            <a:ext cx="5691188" cy="3746500"/>
            <a:chOff x="745" y="1207"/>
            <a:chExt cx="3584" cy="2360"/>
          </a:xfrm>
        </p:grpSpPr>
        <p:sp>
          <p:nvSpPr>
            <p:cNvPr id="131075" name="Line 77"/>
            <p:cNvSpPr/>
            <p:nvPr/>
          </p:nvSpPr>
          <p:spPr>
            <a:xfrm flipH="1">
              <a:off x="1879" y="1344"/>
              <a:ext cx="862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76" name="Line 78"/>
            <p:cNvSpPr/>
            <p:nvPr/>
          </p:nvSpPr>
          <p:spPr>
            <a:xfrm>
              <a:off x="3013" y="1344"/>
              <a:ext cx="771" cy="3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77" name="Line 79"/>
            <p:cNvSpPr/>
            <p:nvPr/>
          </p:nvSpPr>
          <p:spPr>
            <a:xfrm flipH="1">
              <a:off x="1290" y="1797"/>
              <a:ext cx="408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78" name="Line 80"/>
            <p:cNvSpPr/>
            <p:nvPr/>
          </p:nvSpPr>
          <p:spPr>
            <a:xfrm>
              <a:off x="1879" y="1797"/>
              <a:ext cx="272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79" name="Line 81"/>
            <p:cNvSpPr/>
            <p:nvPr/>
          </p:nvSpPr>
          <p:spPr>
            <a:xfrm flipH="1">
              <a:off x="927" y="2341"/>
              <a:ext cx="226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0" name="Line 82"/>
            <p:cNvSpPr/>
            <p:nvPr/>
          </p:nvSpPr>
          <p:spPr>
            <a:xfrm>
              <a:off x="1335" y="2341"/>
              <a:ext cx="181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1" name="Line 83"/>
            <p:cNvSpPr/>
            <p:nvPr/>
          </p:nvSpPr>
          <p:spPr>
            <a:xfrm>
              <a:off x="881" y="2931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2" name="Line 84"/>
            <p:cNvSpPr/>
            <p:nvPr/>
          </p:nvSpPr>
          <p:spPr>
            <a:xfrm>
              <a:off x="1516" y="2931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3" name="Line 85"/>
            <p:cNvSpPr/>
            <p:nvPr/>
          </p:nvSpPr>
          <p:spPr>
            <a:xfrm>
              <a:off x="2197" y="2387"/>
              <a:ext cx="0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4" name="Line 86"/>
            <p:cNvSpPr/>
            <p:nvPr/>
          </p:nvSpPr>
          <p:spPr>
            <a:xfrm>
              <a:off x="2197" y="2931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5" name="Line 93"/>
            <p:cNvSpPr/>
            <p:nvPr/>
          </p:nvSpPr>
          <p:spPr>
            <a:xfrm>
              <a:off x="3558" y="2976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6" name="Line 94"/>
            <p:cNvSpPr/>
            <p:nvPr/>
          </p:nvSpPr>
          <p:spPr>
            <a:xfrm>
              <a:off x="4193" y="2976"/>
              <a:ext cx="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7" name="Line 95"/>
            <p:cNvSpPr/>
            <p:nvPr/>
          </p:nvSpPr>
          <p:spPr>
            <a:xfrm flipH="1">
              <a:off x="3603" y="2387"/>
              <a:ext cx="181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8" name="Line 96"/>
            <p:cNvSpPr/>
            <p:nvPr/>
          </p:nvSpPr>
          <p:spPr>
            <a:xfrm>
              <a:off x="3966" y="2387"/>
              <a:ext cx="181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1089" name="Line 97"/>
            <p:cNvSpPr/>
            <p:nvPr/>
          </p:nvSpPr>
          <p:spPr>
            <a:xfrm>
              <a:off x="3875" y="1888"/>
              <a:ext cx="0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15819" name="Oval 43"/>
            <p:cNvSpPr>
              <a:spLocks noChangeArrowheads="1"/>
            </p:cNvSpPr>
            <p:nvPr/>
          </p:nvSpPr>
          <p:spPr bwMode="auto">
            <a:xfrm>
              <a:off x="2741" y="1207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38" name="Oval 62"/>
            <p:cNvSpPr>
              <a:spLocks noChangeArrowheads="1"/>
            </p:cNvSpPr>
            <p:nvPr/>
          </p:nvSpPr>
          <p:spPr bwMode="auto">
            <a:xfrm>
              <a:off x="1653" y="1615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47" name="Oval 71"/>
            <p:cNvSpPr>
              <a:spLocks noChangeArrowheads="1"/>
            </p:cNvSpPr>
            <p:nvPr/>
          </p:nvSpPr>
          <p:spPr bwMode="auto">
            <a:xfrm>
              <a:off x="3740" y="1661"/>
              <a:ext cx="271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39" name="Oval 63"/>
            <p:cNvSpPr>
              <a:spLocks noChangeArrowheads="1"/>
            </p:cNvSpPr>
            <p:nvPr/>
          </p:nvSpPr>
          <p:spPr bwMode="auto">
            <a:xfrm>
              <a:off x="1108" y="2160"/>
              <a:ext cx="271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44" name="Oval 68"/>
            <p:cNvSpPr>
              <a:spLocks noChangeArrowheads="1"/>
            </p:cNvSpPr>
            <p:nvPr/>
          </p:nvSpPr>
          <p:spPr bwMode="auto">
            <a:xfrm>
              <a:off x="2061" y="216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48" name="Oval 72"/>
            <p:cNvSpPr>
              <a:spLocks noChangeArrowheads="1"/>
            </p:cNvSpPr>
            <p:nvPr/>
          </p:nvSpPr>
          <p:spPr bwMode="auto">
            <a:xfrm>
              <a:off x="3740" y="2205"/>
              <a:ext cx="271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40" name="Oval 64"/>
            <p:cNvSpPr>
              <a:spLocks noChangeArrowheads="1"/>
            </p:cNvSpPr>
            <p:nvPr/>
          </p:nvSpPr>
          <p:spPr bwMode="auto">
            <a:xfrm>
              <a:off x="745" y="270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41" name="Oval 65"/>
            <p:cNvSpPr>
              <a:spLocks noChangeArrowheads="1"/>
            </p:cNvSpPr>
            <p:nvPr/>
          </p:nvSpPr>
          <p:spPr bwMode="auto">
            <a:xfrm>
              <a:off x="1379" y="2704"/>
              <a:ext cx="271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45" name="Oval 69"/>
            <p:cNvSpPr>
              <a:spLocks noChangeArrowheads="1"/>
            </p:cNvSpPr>
            <p:nvPr/>
          </p:nvSpPr>
          <p:spPr bwMode="auto">
            <a:xfrm>
              <a:off x="2061" y="270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49" name="Oval 73"/>
            <p:cNvSpPr>
              <a:spLocks noChangeArrowheads="1"/>
            </p:cNvSpPr>
            <p:nvPr/>
          </p:nvSpPr>
          <p:spPr bwMode="auto">
            <a:xfrm>
              <a:off x="3422" y="275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50" name="Oval 74"/>
            <p:cNvSpPr>
              <a:spLocks noChangeArrowheads="1"/>
            </p:cNvSpPr>
            <p:nvPr/>
          </p:nvSpPr>
          <p:spPr bwMode="auto">
            <a:xfrm>
              <a:off x="4057" y="275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42" name="Oval 66"/>
            <p:cNvSpPr>
              <a:spLocks noChangeArrowheads="1"/>
            </p:cNvSpPr>
            <p:nvPr/>
          </p:nvSpPr>
          <p:spPr bwMode="auto">
            <a:xfrm>
              <a:off x="1379" y="3294"/>
              <a:ext cx="271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43" name="Oval 67"/>
            <p:cNvSpPr>
              <a:spLocks noChangeArrowheads="1"/>
            </p:cNvSpPr>
            <p:nvPr/>
          </p:nvSpPr>
          <p:spPr bwMode="auto">
            <a:xfrm>
              <a:off x="745" y="329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46" name="Oval 70"/>
            <p:cNvSpPr>
              <a:spLocks noChangeArrowheads="1"/>
            </p:cNvSpPr>
            <p:nvPr/>
          </p:nvSpPr>
          <p:spPr bwMode="auto">
            <a:xfrm>
              <a:off x="2061" y="3294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51" name="Oval 75"/>
            <p:cNvSpPr>
              <a:spLocks noChangeArrowheads="1"/>
            </p:cNvSpPr>
            <p:nvPr/>
          </p:nvSpPr>
          <p:spPr bwMode="auto">
            <a:xfrm>
              <a:off x="4057" y="334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52" name="Oval 76"/>
            <p:cNvSpPr>
              <a:spLocks noChangeArrowheads="1"/>
            </p:cNvSpPr>
            <p:nvPr/>
          </p:nvSpPr>
          <p:spPr bwMode="auto">
            <a:xfrm>
              <a:off x="3422" y="3340"/>
              <a:ext cx="272" cy="227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3" name="Rectangle 3"/>
          <p:cNvSpPr>
            <a:spLocks noGrp="1" noChangeArrowheads="1"/>
          </p:cNvSpPr>
          <p:nvPr>
            <p:ph idx="1"/>
          </p:nvPr>
        </p:nvSpPr>
        <p:spPr>
          <a:xfrm>
            <a:off x="608013" y="333375"/>
            <a:ext cx="9359900" cy="5616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拓朴序列树的生成算法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输入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偏序集合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树根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root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输出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由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的所有拓朴排序序列构成的树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1.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生成树根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root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2.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选择偏序集中没有前序元素的所有元素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作为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root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的子节点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3.  For 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root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的每个字节点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Do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4.       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=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-{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990600" marR="0" lvl="1" indent="-5334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5. 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把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作为根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递归地处理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33122" name="Rectangle 5"/>
          <p:cNvSpPr/>
          <p:nvPr/>
        </p:nvSpPr>
        <p:spPr>
          <a:xfrm>
            <a:off x="4619625" y="2814638"/>
            <a:ext cx="10287000" cy="461962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4"/>
          <p:cNvSpPr/>
          <p:nvPr/>
        </p:nvSpPr>
        <p:spPr>
          <a:xfrm>
            <a:off x="73025" y="838200"/>
            <a:ext cx="1830388" cy="503238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Arial" panose="020B0604020202020204" pitchFamily="34" charset="0"/>
                <a:ea typeface="华文行楷" panose="02010800040101010101" pitchFamily="2" charset="-122"/>
              </a:rPr>
              <a:t> 例</a:t>
            </a:r>
            <a:endParaRPr lang="zh-CN" altLang="en-US" sz="3600" dirty="0"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33550" name="Line 14"/>
          <p:cNvSpPr/>
          <p:nvPr/>
        </p:nvSpPr>
        <p:spPr>
          <a:xfrm flipH="1">
            <a:off x="6080125" y="1844675"/>
            <a:ext cx="1368425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1" name="Line 15"/>
          <p:cNvSpPr/>
          <p:nvPr/>
        </p:nvSpPr>
        <p:spPr>
          <a:xfrm>
            <a:off x="7880350" y="1844675"/>
            <a:ext cx="12239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2" name="Line 16"/>
          <p:cNvSpPr/>
          <p:nvPr/>
        </p:nvSpPr>
        <p:spPr>
          <a:xfrm flipH="1">
            <a:off x="5145088" y="2563813"/>
            <a:ext cx="64770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3" name="Line 17"/>
          <p:cNvSpPr/>
          <p:nvPr/>
        </p:nvSpPr>
        <p:spPr>
          <a:xfrm>
            <a:off x="6080125" y="2563813"/>
            <a:ext cx="43180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4" name="Line 18"/>
          <p:cNvSpPr/>
          <p:nvPr/>
        </p:nvSpPr>
        <p:spPr>
          <a:xfrm flipH="1">
            <a:off x="4568825" y="3427413"/>
            <a:ext cx="358775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5" name="Line 19"/>
          <p:cNvSpPr/>
          <p:nvPr/>
        </p:nvSpPr>
        <p:spPr>
          <a:xfrm>
            <a:off x="5216525" y="3427413"/>
            <a:ext cx="287338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6" name="Line 20"/>
          <p:cNvSpPr/>
          <p:nvPr/>
        </p:nvSpPr>
        <p:spPr>
          <a:xfrm>
            <a:off x="4495800" y="4364038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7" name="Line 21"/>
          <p:cNvSpPr/>
          <p:nvPr/>
        </p:nvSpPr>
        <p:spPr>
          <a:xfrm>
            <a:off x="5503863" y="4364038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8" name="Line 22"/>
          <p:cNvSpPr/>
          <p:nvPr/>
        </p:nvSpPr>
        <p:spPr>
          <a:xfrm>
            <a:off x="6584950" y="3500438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59" name="Line 23"/>
          <p:cNvSpPr/>
          <p:nvPr/>
        </p:nvSpPr>
        <p:spPr>
          <a:xfrm>
            <a:off x="6584950" y="4364038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0" name="Line 24"/>
          <p:cNvSpPr/>
          <p:nvPr/>
        </p:nvSpPr>
        <p:spPr>
          <a:xfrm>
            <a:off x="8745538" y="4435475"/>
            <a:ext cx="0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1" name="Line 25"/>
          <p:cNvSpPr/>
          <p:nvPr/>
        </p:nvSpPr>
        <p:spPr>
          <a:xfrm>
            <a:off x="9753600" y="4435475"/>
            <a:ext cx="0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2" name="Line 26"/>
          <p:cNvSpPr/>
          <p:nvPr/>
        </p:nvSpPr>
        <p:spPr>
          <a:xfrm flipH="1">
            <a:off x="8816975" y="3500438"/>
            <a:ext cx="287338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3" name="Line 27"/>
          <p:cNvSpPr/>
          <p:nvPr/>
        </p:nvSpPr>
        <p:spPr>
          <a:xfrm>
            <a:off x="9393238" y="3500438"/>
            <a:ext cx="28575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4" name="Line 28"/>
          <p:cNvSpPr/>
          <p:nvPr/>
        </p:nvSpPr>
        <p:spPr>
          <a:xfrm>
            <a:off x="9248775" y="2708275"/>
            <a:ext cx="0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565" name="Oval 29"/>
          <p:cNvSpPr>
            <a:spLocks noChangeArrowheads="1"/>
          </p:cNvSpPr>
          <p:nvPr/>
        </p:nvSpPr>
        <p:spPr bwMode="auto">
          <a:xfrm>
            <a:off x="7448550" y="1627188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66" name="Oval 30"/>
          <p:cNvSpPr>
            <a:spLocks noChangeArrowheads="1"/>
          </p:cNvSpPr>
          <p:nvPr/>
        </p:nvSpPr>
        <p:spPr bwMode="auto">
          <a:xfrm>
            <a:off x="5722938" y="2274888"/>
            <a:ext cx="430213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67" name="Oval 31"/>
          <p:cNvSpPr>
            <a:spLocks noChangeArrowheads="1"/>
          </p:cNvSpPr>
          <p:nvPr/>
        </p:nvSpPr>
        <p:spPr bwMode="auto">
          <a:xfrm>
            <a:off x="9032875" y="2347913"/>
            <a:ext cx="433388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68" name="Oval 32"/>
          <p:cNvSpPr>
            <a:spLocks noChangeArrowheads="1"/>
          </p:cNvSpPr>
          <p:nvPr/>
        </p:nvSpPr>
        <p:spPr bwMode="auto">
          <a:xfrm>
            <a:off x="4856163" y="31400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69" name="Oval 33"/>
          <p:cNvSpPr>
            <a:spLocks noChangeArrowheads="1"/>
          </p:cNvSpPr>
          <p:nvPr/>
        </p:nvSpPr>
        <p:spPr bwMode="auto">
          <a:xfrm>
            <a:off x="6369050" y="31400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70" name="Oval 34"/>
          <p:cNvSpPr>
            <a:spLocks noChangeArrowheads="1"/>
          </p:cNvSpPr>
          <p:nvPr/>
        </p:nvSpPr>
        <p:spPr bwMode="auto">
          <a:xfrm>
            <a:off x="9032875" y="3211513"/>
            <a:ext cx="433388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71" name="Oval 35"/>
          <p:cNvSpPr>
            <a:spLocks noChangeArrowheads="1"/>
          </p:cNvSpPr>
          <p:nvPr/>
        </p:nvSpPr>
        <p:spPr bwMode="auto">
          <a:xfrm>
            <a:off x="4279900" y="40036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72" name="Oval 36"/>
          <p:cNvSpPr>
            <a:spLocks noChangeArrowheads="1"/>
          </p:cNvSpPr>
          <p:nvPr/>
        </p:nvSpPr>
        <p:spPr bwMode="auto">
          <a:xfrm>
            <a:off x="5287963" y="40036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73" name="Oval 37"/>
          <p:cNvSpPr>
            <a:spLocks noChangeArrowheads="1"/>
          </p:cNvSpPr>
          <p:nvPr/>
        </p:nvSpPr>
        <p:spPr bwMode="auto">
          <a:xfrm>
            <a:off x="6369050" y="400367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74" name="Oval 38"/>
          <p:cNvSpPr>
            <a:spLocks noChangeArrowheads="1"/>
          </p:cNvSpPr>
          <p:nvPr/>
        </p:nvSpPr>
        <p:spPr bwMode="auto">
          <a:xfrm>
            <a:off x="8529638" y="40767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75" name="Oval 39"/>
          <p:cNvSpPr>
            <a:spLocks noChangeArrowheads="1"/>
          </p:cNvSpPr>
          <p:nvPr/>
        </p:nvSpPr>
        <p:spPr bwMode="auto">
          <a:xfrm>
            <a:off x="9537700" y="40767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76" name="Oval 40"/>
          <p:cNvSpPr>
            <a:spLocks noChangeArrowheads="1"/>
          </p:cNvSpPr>
          <p:nvPr/>
        </p:nvSpPr>
        <p:spPr bwMode="auto">
          <a:xfrm>
            <a:off x="5287963" y="49403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77" name="Oval 41"/>
          <p:cNvSpPr>
            <a:spLocks noChangeArrowheads="1"/>
          </p:cNvSpPr>
          <p:nvPr/>
        </p:nvSpPr>
        <p:spPr bwMode="auto">
          <a:xfrm>
            <a:off x="4279900" y="49403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78" name="Oval 42"/>
          <p:cNvSpPr>
            <a:spLocks noChangeArrowheads="1"/>
          </p:cNvSpPr>
          <p:nvPr/>
        </p:nvSpPr>
        <p:spPr bwMode="auto">
          <a:xfrm>
            <a:off x="6369050" y="49403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79" name="Oval 43"/>
          <p:cNvSpPr>
            <a:spLocks noChangeArrowheads="1"/>
          </p:cNvSpPr>
          <p:nvPr/>
        </p:nvSpPr>
        <p:spPr bwMode="auto">
          <a:xfrm>
            <a:off x="9537700" y="501332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3580" name="Oval 44"/>
          <p:cNvSpPr>
            <a:spLocks noChangeArrowheads="1"/>
          </p:cNvSpPr>
          <p:nvPr/>
        </p:nvSpPr>
        <p:spPr bwMode="auto">
          <a:xfrm>
            <a:off x="8529638" y="501332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5201" name="Group 88"/>
          <p:cNvGrpSpPr/>
          <p:nvPr/>
        </p:nvGrpSpPr>
        <p:grpSpPr>
          <a:xfrm>
            <a:off x="1731963" y="1196975"/>
            <a:ext cx="1108075" cy="1006475"/>
            <a:chOff x="1045" y="167"/>
            <a:chExt cx="698" cy="634"/>
          </a:xfrm>
        </p:grpSpPr>
        <p:sp>
          <p:nvSpPr>
            <p:cNvPr id="135202" name="Rectangle 87"/>
            <p:cNvSpPr/>
            <p:nvPr/>
          </p:nvSpPr>
          <p:spPr>
            <a:xfrm>
              <a:off x="1063" y="210"/>
              <a:ext cx="680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135203" name="Group 70"/>
            <p:cNvGrpSpPr/>
            <p:nvPr/>
          </p:nvGrpSpPr>
          <p:grpSpPr>
            <a:xfrm>
              <a:off x="1045" y="167"/>
              <a:ext cx="698" cy="634"/>
              <a:chOff x="909" y="1437"/>
              <a:chExt cx="698" cy="634"/>
            </a:xfrm>
          </p:grpSpPr>
          <p:sp>
            <p:nvSpPr>
              <p:cNvPr id="833542" name="Text Box 6"/>
              <p:cNvSpPr txBox="1">
                <a:spLocks noChangeArrowheads="1"/>
              </p:cNvSpPr>
              <p:nvPr/>
            </p:nvSpPr>
            <p:spPr bwMode="auto">
              <a:xfrm>
                <a:off x="909" y="1437"/>
                <a:ext cx="28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0" lang="en-US" altLang="zh-CN" sz="2200" b="1" i="1" kern="1200" cap="none" spc="0" normalizeH="0" baseline="-2500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3543" name="Text Box 7"/>
              <p:cNvSpPr txBox="1">
                <a:spLocks noChangeArrowheads="1"/>
              </p:cNvSpPr>
              <p:nvPr/>
            </p:nvSpPr>
            <p:spPr bwMode="auto">
              <a:xfrm>
                <a:off x="1326" y="1437"/>
                <a:ext cx="28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0" lang="en-US" altLang="zh-CN" sz="2200" b="1" i="1" kern="1200" cap="none" spc="0" normalizeH="0" baseline="-2500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3544" name="Text Box 8"/>
              <p:cNvSpPr txBox="1">
                <a:spLocks noChangeArrowheads="1"/>
              </p:cNvSpPr>
              <p:nvPr/>
            </p:nvSpPr>
            <p:spPr bwMode="auto">
              <a:xfrm>
                <a:off x="920" y="1800"/>
                <a:ext cx="28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0" lang="en-US" altLang="zh-CN" sz="2200" b="1" i="1" kern="1200" cap="none" spc="0" normalizeH="0" baseline="-2500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3545" name="Text Box 9"/>
              <p:cNvSpPr txBox="1">
                <a:spLocks noChangeArrowheads="1"/>
              </p:cNvSpPr>
              <p:nvPr/>
            </p:nvSpPr>
            <p:spPr bwMode="auto">
              <a:xfrm>
                <a:off x="1318" y="1796"/>
                <a:ext cx="28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FF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</a:t>
                </a:r>
                <a:r>
                  <a:rPr kumimoji="0" lang="en-US" altLang="zh-CN" sz="2200" b="1" i="1" kern="1200" cap="none" spc="0" normalizeH="0" baseline="-2500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5208" name="Line 11"/>
              <p:cNvSpPr/>
              <p:nvPr/>
            </p:nvSpPr>
            <p:spPr>
              <a:xfrm>
                <a:off x="1153" y="1661"/>
                <a:ext cx="272" cy="182"/>
              </a:xfrm>
              <a:prstGeom prst="line">
                <a:avLst/>
              </a:prstGeom>
              <a:ln w="38100" cap="sq" cmpd="sng">
                <a:solidFill>
                  <a:srgbClr val="FF0000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35209" name="Line 12"/>
              <p:cNvSpPr/>
              <p:nvPr/>
            </p:nvSpPr>
            <p:spPr>
              <a:xfrm>
                <a:off x="1471" y="1687"/>
                <a:ext cx="0" cy="155"/>
              </a:xfrm>
              <a:prstGeom prst="line">
                <a:avLst/>
              </a:prstGeom>
              <a:ln w="38100" cap="sq" cmpd="sng">
                <a:solidFill>
                  <a:srgbClr val="FF0000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35210" name="Line 69"/>
              <p:cNvSpPr/>
              <p:nvPr/>
            </p:nvSpPr>
            <p:spPr>
              <a:xfrm>
                <a:off x="1063" y="1687"/>
                <a:ext cx="0" cy="155"/>
              </a:xfrm>
              <a:prstGeom prst="line">
                <a:avLst/>
              </a:prstGeom>
              <a:ln w="38100" cap="sq" cmpd="sng">
                <a:solidFill>
                  <a:srgbClr val="FF0000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</p:grpSp>
      </p:grpSp>
      <p:grpSp>
        <p:nvGrpSpPr>
          <p:cNvPr id="833655" name="Group 119"/>
          <p:cNvGrpSpPr/>
          <p:nvPr/>
        </p:nvGrpSpPr>
        <p:grpSpPr>
          <a:xfrm>
            <a:off x="669925" y="2493963"/>
            <a:ext cx="1090613" cy="1006475"/>
            <a:chOff x="603" y="890"/>
            <a:chExt cx="687" cy="634"/>
          </a:xfrm>
        </p:grpSpPr>
        <p:sp>
          <p:nvSpPr>
            <p:cNvPr id="135212" name="Rectangle 90"/>
            <p:cNvSpPr/>
            <p:nvPr/>
          </p:nvSpPr>
          <p:spPr>
            <a:xfrm>
              <a:off x="610" y="933"/>
              <a:ext cx="680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29" name="Text Box 93"/>
            <p:cNvSpPr txBox="1">
              <a:spLocks noChangeArrowheads="1"/>
            </p:cNvSpPr>
            <p:nvPr/>
          </p:nvSpPr>
          <p:spPr bwMode="auto">
            <a:xfrm>
              <a:off x="1009" y="890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30" name="Text Box 94"/>
            <p:cNvSpPr txBox="1">
              <a:spLocks noChangeArrowheads="1"/>
            </p:cNvSpPr>
            <p:nvPr/>
          </p:nvSpPr>
          <p:spPr bwMode="auto">
            <a:xfrm>
              <a:off x="603" y="1253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31" name="Text Box 95"/>
            <p:cNvSpPr txBox="1">
              <a:spLocks noChangeArrowheads="1"/>
            </p:cNvSpPr>
            <p:nvPr/>
          </p:nvSpPr>
          <p:spPr bwMode="auto">
            <a:xfrm>
              <a:off x="1001" y="1249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216" name="Line 97"/>
            <p:cNvSpPr/>
            <p:nvPr/>
          </p:nvSpPr>
          <p:spPr>
            <a:xfrm>
              <a:off x="1154" y="1140"/>
              <a:ext cx="0" cy="155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grpSp>
        <p:nvGrpSpPr>
          <p:cNvPr id="833681" name="Group 145"/>
          <p:cNvGrpSpPr/>
          <p:nvPr/>
        </p:nvGrpSpPr>
        <p:grpSpPr>
          <a:xfrm>
            <a:off x="2740025" y="2493963"/>
            <a:ext cx="1108075" cy="1006475"/>
            <a:chOff x="1726" y="890"/>
            <a:chExt cx="698" cy="634"/>
          </a:xfrm>
        </p:grpSpPr>
        <p:sp>
          <p:nvSpPr>
            <p:cNvPr id="135218" name="Rectangle 100"/>
            <p:cNvSpPr/>
            <p:nvPr/>
          </p:nvSpPr>
          <p:spPr>
            <a:xfrm>
              <a:off x="1744" y="933"/>
              <a:ext cx="680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38" name="Text Box 102"/>
            <p:cNvSpPr txBox="1">
              <a:spLocks noChangeArrowheads="1"/>
            </p:cNvSpPr>
            <p:nvPr/>
          </p:nvSpPr>
          <p:spPr bwMode="auto">
            <a:xfrm>
              <a:off x="1726" y="890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39" name="Text Box 103"/>
            <p:cNvSpPr txBox="1">
              <a:spLocks noChangeArrowheads="1"/>
            </p:cNvSpPr>
            <p:nvPr/>
          </p:nvSpPr>
          <p:spPr bwMode="auto">
            <a:xfrm>
              <a:off x="2153" y="936"/>
              <a:ext cx="11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40" name="Text Box 104"/>
            <p:cNvSpPr txBox="1">
              <a:spLocks noChangeArrowheads="1"/>
            </p:cNvSpPr>
            <p:nvPr/>
          </p:nvSpPr>
          <p:spPr bwMode="auto">
            <a:xfrm>
              <a:off x="1737" y="1253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41" name="Text Box 105"/>
            <p:cNvSpPr txBox="1">
              <a:spLocks noChangeArrowheads="1"/>
            </p:cNvSpPr>
            <p:nvPr/>
          </p:nvSpPr>
          <p:spPr bwMode="auto">
            <a:xfrm>
              <a:off x="2135" y="1249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223" name="Line 106"/>
            <p:cNvSpPr/>
            <p:nvPr/>
          </p:nvSpPr>
          <p:spPr>
            <a:xfrm>
              <a:off x="1970" y="1114"/>
              <a:ext cx="272" cy="182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35224" name="Line 108"/>
            <p:cNvSpPr/>
            <p:nvPr/>
          </p:nvSpPr>
          <p:spPr>
            <a:xfrm>
              <a:off x="1880" y="1140"/>
              <a:ext cx="0" cy="155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grpSp>
        <p:nvGrpSpPr>
          <p:cNvPr id="833668" name="Group 132"/>
          <p:cNvGrpSpPr/>
          <p:nvPr/>
        </p:nvGrpSpPr>
        <p:grpSpPr>
          <a:xfrm>
            <a:off x="165100" y="3857625"/>
            <a:ext cx="1090613" cy="938213"/>
            <a:chOff x="13" y="1749"/>
            <a:chExt cx="687" cy="591"/>
          </a:xfrm>
        </p:grpSpPr>
        <p:sp>
          <p:nvSpPr>
            <p:cNvPr id="135226" name="Rectangle 109"/>
            <p:cNvSpPr/>
            <p:nvPr/>
          </p:nvSpPr>
          <p:spPr>
            <a:xfrm>
              <a:off x="20" y="1749"/>
              <a:ext cx="680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47" name="Text Box 111"/>
            <p:cNvSpPr txBox="1">
              <a:spLocks noChangeArrowheads="1"/>
            </p:cNvSpPr>
            <p:nvPr/>
          </p:nvSpPr>
          <p:spPr bwMode="auto">
            <a:xfrm>
              <a:off x="13" y="2069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48" name="Text Box 112"/>
            <p:cNvSpPr txBox="1">
              <a:spLocks noChangeArrowheads="1"/>
            </p:cNvSpPr>
            <p:nvPr/>
          </p:nvSpPr>
          <p:spPr bwMode="auto">
            <a:xfrm>
              <a:off x="411" y="2065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669" name="Group 133"/>
          <p:cNvGrpSpPr/>
          <p:nvPr/>
        </p:nvGrpSpPr>
        <p:grpSpPr>
          <a:xfrm>
            <a:off x="1516063" y="3789363"/>
            <a:ext cx="458787" cy="1003300"/>
            <a:chOff x="1409" y="1706"/>
            <a:chExt cx="289" cy="632"/>
          </a:xfrm>
        </p:grpSpPr>
        <p:sp>
          <p:nvSpPr>
            <p:cNvPr id="135230" name="Rectangle 114"/>
            <p:cNvSpPr/>
            <p:nvPr/>
          </p:nvSpPr>
          <p:spPr>
            <a:xfrm>
              <a:off x="1426" y="1749"/>
              <a:ext cx="272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51" name="Text Box 115"/>
            <p:cNvSpPr txBox="1">
              <a:spLocks noChangeArrowheads="1"/>
            </p:cNvSpPr>
            <p:nvPr/>
          </p:nvSpPr>
          <p:spPr bwMode="auto">
            <a:xfrm>
              <a:off x="1417" y="1706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53" name="Text Box 117"/>
            <p:cNvSpPr txBox="1">
              <a:spLocks noChangeArrowheads="1"/>
            </p:cNvSpPr>
            <p:nvPr/>
          </p:nvSpPr>
          <p:spPr bwMode="auto">
            <a:xfrm>
              <a:off x="1409" y="2065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233" name="Line 118"/>
            <p:cNvSpPr/>
            <p:nvPr/>
          </p:nvSpPr>
          <p:spPr>
            <a:xfrm>
              <a:off x="1562" y="1956"/>
              <a:ext cx="0" cy="155"/>
            </a:xfrm>
            <a:prstGeom prst="line">
              <a:avLst/>
            </a:prstGeom>
            <a:ln w="38100" cap="sq" cmpd="sng">
              <a:solidFill>
                <a:srgbClr val="FF0000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grpSp>
        <p:nvGrpSpPr>
          <p:cNvPr id="833658" name="Group 122"/>
          <p:cNvGrpSpPr/>
          <p:nvPr/>
        </p:nvGrpSpPr>
        <p:grpSpPr>
          <a:xfrm>
            <a:off x="793750" y="5157788"/>
            <a:ext cx="461963" cy="431800"/>
            <a:chOff x="0" y="2704"/>
            <a:chExt cx="292" cy="272"/>
          </a:xfrm>
        </p:grpSpPr>
        <p:sp>
          <p:nvSpPr>
            <p:cNvPr id="135235" name="Rectangle 120"/>
            <p:cNvSpPr/>
            <p:nvPr/>
          </p:nvSpPr>
          <p:spPr>
            <a:xfrm>
              <a:off x="0" y="2704"/>
              <a:ext cx="292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57" name="Text Box 121"/>
            <p:cNvSpPr txBox="1">
              <a:spLocks noChangeArrowheads="1"/>
            </p:cNvSpPr>
            <p:nvPr/>
          </p:nvSpPr>
          <p:spPr bwMode="auto">
            <a:xfrm>
              <a:off x="2" y="2704"/>
              <a:ext cx="28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670" name="Group 134"/>
          <p:cNvGrpSpPr/>
          <p:nvPr/>
        </p:nvGrpSpPr>
        <p:grpSpPr>
          <a:xfrm>
            <a:off x="144463" y="5157788"/>
            <a:ext cx="463550" cy="431800"/>
            <a:chOff x="272" y="2568"/>
            <a:chExt cx="292" cy="272"/>
          </a:xfrm>
        </p:grpSpPr>
        <p:sp>
          <p:nvSpPr>
            <p:cNvPr id="135238" name="Rectangle 124"/>
            <p:cNvSpPr/>
            <p:nvPr/>
          </p:nvSpPr>
          <p:spPr>
            <a:xfrm>
              <a:off x="272" y="2568"/>
              <a:ext cx="292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61" name="Text Box 125"/>
            <p:cNvSpPr txBox="1">
              <a:spLocks noChangeArrowheads="1"/>
            </p:cNvSpPr>
            <p:nvPr/>
          </p:nvSpPr>
          <p:spPr bwMode="auto">
            <a:xfrm>
              <a:off x="274" y="2568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662" name="Group 126"/>
          <p:cNvGrpSpPr/>
          <p:nvPr/>
        </p:nvGrpSpPr>
        <p:grpSpPr>
          <a:xfrm>
            <a:off x="1543050" y="5157788"/>
            <a:ext cx="463550" cy="431800"/>
            <a:chOff x="0" y="2704"/>
            <a:chExt cx="292" cy="272"/>
          </a:xfrm>
        </p:grpSpPr>
        <p:sp>
          <p:nvSpPr>
            <p:cNvPr id="135241" name="Rectangle 127"/>
            <p:cNvSpPr/>
            <p:nvPr/>
          </p:nvSpPr>
          <p:spPr>
            <a:xfrm>
              <a:off x="0" y="2704"/>
              <a:ext cx="292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64" name="Text Box 128"/>
            <p:cNvSpPr txBox="1">
              <a:spLocks noChangeArrowheads="1"/>
            </p:cNvSpPr>
            <p:nvPr/>
          </p:nvSpPr>
          <p:spPr bwMode="auto">
            <a:xfrm>
              <a:off x="2" y="2704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671" name="Group 135"/>
          <p:cNvGrpSpPr/>
          <p:nvPr/>
        </p:nvGrpSpPr>
        <p:grpSpPr>
          <a:xfrm>
            <a:off x="2757488" y="3862388"/>
            <a:ext cx="1090612" cy="938212"/>
            <a:chOff x="13" y="1749"/>
            <a:chExt cx="687" cy="591"/>
          </a:xfrm>
        </p:grpSpPr>
        <p:sp>
          <p:nvSpPr>
            <p:cNvPr id="135244" name="Rectangle 136"/>
            <p:cNvSpPr/>
            <p:nvPr/>
          </p:nvSpPr>
          <p:spPr>
            <a:xfrm>
              <a:off x="20" y="1749"/>
              <a:ext cx="680" cy="589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73" name="Text Box 137"/>
            <p:cNvSpPr txBox="1">
              <a:spLocks noChangeArrowheads="1"/>
            </p:cNvSpPr>
            <p:nvPr/>
          </p:nvSpPr>
          <p:spPr bwMode="auto">
            <a:xfrm>
              <a:off x="13" y="2069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3674" name="Text Box 138"/>
            <p:cNvSpPr txBox="1">
              <a:spLocks noChangeArrowheads="1"/>
            </p:cNvSpPr>
            <p:nvPr/>
          </p:nvSpPr>
          <p:spPr bwMode="auto">
            <a:xfrm>
              <a:off x="411" y="2065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675" name="Group 139"/>
          <p:cNvGrpSpPr/>
          <p:nvPr/>
        </p:nvGrpSpPr>
        <p:grpSpPr>
          <a:xfrm>
            <a:off x="3384550" y="5157788"/>
            <a:ext cx="463550" cy="431800"/>
            <a:chOff x="0" y="2704"/>
            <a:chExt cx="292" cy="272"/>
          </a:xfrm>
        </p:grpSpPr>
        <p:sp>
          <p:nvSpPr>
            <p:cNvPr id="135248" name="Rectangle 140"/>
            <p:cNvSpPr/>
            <p:nvPr/>
          </p:nvSpPr>
          <p:spPr>
            <a:xfrm>
              <a:off x="0" y="2704"/>
              <a:ext cx="292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77" name="Text Box 141"/>
            <p:cNvSpPr txBox="1">
              <a:spLocks noChangeArrowheads="1"/>
            </p:cNvSpPr>
            <p:nvPr/>
          </p:nvSpPr>
          <p:spPr bwMode="auto">
            <a:xfrm>
              <a:off x="2" y="2704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33678" name="Group 142"/>
          <p:cNvGrpSpPr/>
          <p:nvPr/>
        </p:nvGrpSpPr>
        <p:grpSpPr>
          <a:xfrm>
            <a:off x="2768600" y="5157788"/>
            <a:ext cx="463550" cy="431800"/>
            <a:chOff x="0" y="2704"/>
            <a:chExt cx="292" cy="272"/>
          </a:xfrm>
        </p:grpSpPr>
        <p:sp>
          <p:nvSpPr>
            <p:cNvPr id="135251" name="Rectangle 143"/>
            <p:cNvSpPr/>
            <p:nvPr/>
          </p:nvSpPr>
          <p:spPr>
            <a:xfrm>
              <a:off x="0" y="2704"/>
              <a:ext cx="292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33680" name="Text Box 144"/>
            <p:cNvSpPr txBox="1">
              <a:spLocks noChangeArrowheads="1"/>
            </p:cNvSpPr>
            <p:nvPr/>
          </p:nvSpPr>
          <p:spPr bwMode="auto">
            <a:xfrm>
              <a:off x="2" y="2704"/>
              <a:ext cx="28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200" b="1" i="1" kern="1200" cap="none" spc="0" normalizeH="0" baseline="-2500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33682" name="Line 146"/>
          <p:cNvSpPr/>
          <p:nvPr/>
        </p:nvSpPr>
        <p:spPr>
          <a:xfrm flipH="1">
            <a:off x="1182688" y="2206625"/>
            <a:ext cx="865187" cy="3587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3" name="Line 147"/>
          <p:cNvSpPr/>
          <p:nvPr/>
        </p:nvSpPr>
        <p:spPr>
          <a:xfrm>
            <a:off x="2408238" y="2206625"/>
            <a:ext cx="863600" cy="3587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4" name="Line 148"/>
          <p:cNvSpPr/>
          <p:nvPr/>
        </p:nvSpPr>
        <p:spPr>
          <a:xfrm flipH="1">
            <a:off x="677863" y="3502025"/>
            <a:ext cx="288925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5" name="Line 149"/>
          <p:cNvSpPr/>
          <p:nvPr/>
        </p:nvSpPr>
        <p:spPr>
          <a:xfrm>
            <a:off x="1471613" y="3502025"/>
            <a:ext cx="287337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6" name="Line 150"/>
          <p:cNvSpPr/>
          <p:nvPr/>
        </p:nvSpPr>
        <p:spPr>
          <a:xfrm flipH="1">
            <a:off x="319088" y="4797425"/>
            <a:ext cx="14605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7" name="Line 151"/>
          <p:cNvSpPr/>
          <p:nvPr/>
        </p:nvSpPr>
        <p:spPr>
          <a:xfrm>
            <a:off x="966788" y="4797425"/>
            <a:ext cx="144462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8" name="Line 152"/>
          <p:cNvSpPr/>
          <p:nvPr/>
        </p:nvSpPr>
        <p:spPr>
          <a:xfrm>
            <a:off x="1758950" y="4797425"/>
            <a:ext cx="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89" name="Line 153"/>
          <p:cNvSpPr/>
          <p:nvPr/>
        </p:nvSpPr>
        <p:spPr>
          <a:xfrm>
            <a:off x="3343275" y="3502025"/>
            <a:ext cx="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90" name="Line 154"/>
          <p:cNvSpPr/>
          <p:nvPr/>
        </p:nvSpPr>
        <p:spPr>
          <a:xfrm flipH="1">
            <a:off x="2982913" y="4797425"/>
            <a:ext cx="144462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33691" name="Line 155"/>
          <p:cNvSpPr/>
          <p:nvPr/>
        </p:nvSpPr>
        <p:spPr>
          <a:xfrm>
            <a:off x="3414713" y="4797425"/>
            <a:ext cx="21590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3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3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3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3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3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3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3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3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3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3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3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3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3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3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3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3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3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3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3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3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3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3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3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3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3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3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3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83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3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3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3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3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3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3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3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3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83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83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3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83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3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83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83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83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83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83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83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83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83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83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3565" grpId="0" animBg="1"/>
      <p:bldP spid="833566" grpId="0" animBg="1"/>
      <p:bldP spid="833567" grpId="0" animBg="1"/>
      <p:bldP spid="833568" grpId="0" animBg="1"/>
      <p:bldP spid="833569" grpId="0" animBg="1"/>
      <p:bldP spid="833570" grpId="0" animBg="1"/>
      <p:bldP spid="833571" grpId="0" animBg="1"/>
      <p:bldP spid="833572" grpId="0" animBg="1"/>
      <p:bldP spid="833573" grpId="0" animBg="1"/>
      <p:bldP spid="833574" grpId="0" animBg="1"/>
      <p:bldP spid="833575" grpId="0" animBg="1"/>
      <p:bldP spid="833576" grpId="0" animBg="1"/>
      <p:bldP spid="833577" grpId="0" animBg="1"/>
      <p:bldP spid="833578" grpId="0" animBg="1"/>
      <p:bldP spid="833579" grpId="0" animBg="1"/>
      <p:bldP spid="83358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4" name="Rectangle 4"/>
          <p:cNvSpPr>
            <a:spLocks noChangeArrowheads="1"/>
          </p:cNvSpPr>
          <p:nvPr/>
        </p:nvSpPr>
        <p:spPr bwMode="auto">
          <a:xfrm>
            <a:off x="608013" y="1628775"/>
            <a:ext cx="9372600" cy="4248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计算解的代价的下界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命题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把代价矩阵某行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的各元素减去同一个数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不影响优化解的求解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代价矩阵的每行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减去同一个数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该行或列的最小数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使得每行和每列至少有一个零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其余各元素非负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每行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列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减去的数的和即为解的下界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3343275" y="188913"/>
            <a:ext cx="686117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求解问题的分支界限搜索算法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137219" name="Picture 7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2913" y="900113"/>
            <a:ext cx="7345362" cy="152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05" name="Object 5"/>
          <p:cNvGraphicFramePr>
            <a:graphicFrameLocks noChangeAspect="1"/>
          </p:cNvGraphicFramePr>
          <p:nvPr/>
        </p:nvGraphicFramePr>
        <p:xfrm>
          <a:off x="6637338" y="2211388"/>
          <a:ext cx="2900362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711200" imgH="635000" progId="Equation.3">
                  <p:embed/>
                </p:oleObj>
              </mc:Choice>
              <mc:Fallback>
                <p:oleObj name="" r:id="rId1" imgW="711200" imgH="635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37338" y="2211388"/>
                        <a:ext cx="2900362" cy="2376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06" name="Text Box 6"/>
          <p:cNvSpPr txBox="1"/>
          <p:nvPr/>
        </p:nvSpPr>
        <p:spPr>
          <a:xfrm>
            <a:off x="4273550" y="2279650"/>
            <a:ext cx="731838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-12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07" name="Text Box 7"/>
          <p:cNvSpPr txBox="1"/>
          <p:nvPr/>
        </p:nvSpPr>
        <p:spPr>
          <a:xfrm>
            <a:off x="4287838" y="2855913"/>
            <a:ext cx="731837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-26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08" name="Text Box 8"/>
          <p:cNvSpPr txBox="1"/>
          <p:nvPr/>
        </p:nvSpPr>
        <p:spPr>
          <a:xfrm>
            <a:off x="4295775" y="3359150"/>
            <a:ext cx="525463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-3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09" name="Text Box 9"/>
          <p:cNvSpPr txBox="1"/>
          <p:nvPr/>
        </p:nvSpPr>
        <p:spPr>
          <a:xfrm>
            <a:off x="4294188" y="4008438"/>
            <a:ext cx="731837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-10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10" name="Text Box 10"/>
          <p:cNvSpPr txBox="1"/>
          <p:nvPr/>
        </p:nvSpPr>
        <p:spPr>
          <a:xfrm>
            <a:off x="2063750" y="4514850"/>
            <a:ext cx="525463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-3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11" name="AutoShape 11"/>
          <p:cNvSpPr/>
          <p:nvPr/>
        </p:nvSpPr>
        <p:spPr>
          <a:xfrm>
            <a:off x="5502275" y="3435350"/>
            <a:ext cx="649288" cy="215900"/>
          </a:xfrm>
          <a:prstGeom prst="rightArrow">
            <a:avLst>
              <a:gd name="adj1" fmla="val 50000"/>
              <a:gd name="adj2" fmla="val 75058"/>
            </a:avLst>
          </a:prstGeom>
          <a:solidFill>
            <a:srgbClr val="FF00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212" name="Text Box 12"/>
          <p:cNvSpPr txBox="1">
            <a:spLocks noChangeArrowheads="1"/>
          </p:cNvSpPr>
          <p:nvPr/>
        </p:nvSpPr>
        <p:spPr bwMode="auto">
          <a:xfrm>
            <a:off x="1690688" y="5380038"/>
            <a:ext cx="6681788" cy="646113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解代价下界</a:t>
            </a: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=12+26+3+10+3=54</a:t>
            </a:r>
            <a:endParaRPr kumimoji="0" lang="en-US" altLang="zh-CN" sz="36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9273" name="Group 21"/>
          <p:cNvGrpSpPr/>
          <p:nvPr/>
        </p:nvGrpSpPr>
        <p:grpSpPr>
          <a:xfrm>
            <a:off x="573088" y="1779588"/>
            <a:ext cx="3778250" cy="2879725"/>
            <a:chOff x="361" y="845"/>
            <a:chExt cx="2379" cy="1814"/>
          </a:xfrm>
        </p:grpSpPr>
        <p:graphicFrame>
          <p:nvGraphicFramePr>
            <p:cNvPr id="139274" name="Object 4"/>
            <p:cNvGraphicFramePr>
              <a:graphicFrameLocks noChangeAspect="1"/>
            </p:cNvGraphicFramePr>
            <p:nvPr/>
          </p:nvGraphicFramePr>
          <p:xfrm>
            <a:off x="620" y="1162"/>
            <a:ext cx="2120" cy="1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3" imgW="824865" imgH="635000" progId="Equation.3">
                    <p:embed/>
                  </p:oleObj>
                </mc:Choice>
                <mc:Fallback>
                  <p:oleObj name="" r:id="rId3" imgW="824865" imgH="6350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0" y="1162"/>
                          <a:ext cx="2120" cy="14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213" name="Text Box 13"/>
            <p:cNvSpPr txBox="1">
              <a:spLocks noChangeArrowheads="1"/>
            </p:cNvSpPr>
            <p:nvPr/>
          </p:nvSpPr>
          <p:spPr bwMode="auto">
            <a:xfrm>
              <a:off x="736" y="858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14" name="Text Box 14"/>
            <p:cNvSpPr txBox="1">
              <a:spLocks noChangeArrowheads="1"/>
            </p:cNvSpPr>
            <p:nvPr/>
          </p:nvSpPr>
          <p:spPr bwMode="auto">
            <a:xfrm>
              <a:off x="1224" y="845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15" name="Text Box 15"/>
            <p:cNvSpPr txBox="1">
              <a:spLocks noChangeArrowheads="1"/>
            </p:cNvSpPr>
            <p:nvPr/>
          </p:nvSpPr>
          <p:spPr bwMode="auto">
            <a:xfrm>
              <a:off x="1723" y="845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16" name="Text Box 16"/>
            <p:cNvSpPr txBox="1">
              <a:spLocks noChangeArrowheads="1"/>
            </p:cNvSpPr>
            <p:nvPr/>
          </p:nvSpPr>
          <p:spPr bwMode="auto">
            <a:xfrm>
              <a:off x="2233" y="845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17" name="Text Box 17"/>
            <p:cNvSpPr txBox="1">
              <a:spLocks noChangeArrowheads="1"/>
            </p:cNvSpPr>
            <p:nvPr/>
          </p:nvSpPr>
          <p:spPr bwMode="auto">
            <a:xfrm>
              <a:off x="361" y="1162"/>
              <a:ext cx="3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18" name="Text Box 18"/>
            <p:cNvSpPr txBox="1">
              <a:spLocks noChangeArrowheads="1"/>
            </p:cNvSpPr>
            <p:nvPr/>
          </p:nvSpPr>
          <p:spPr bwMode="auto">
            <a:xfrm>
              <a:off x="373" y="1525"/>
              <a:ext cx="3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19" name="Text Box 19"/>
            <p:cNvSpPr txBox="1">
              <a:spLocks noChangeArrowheads="1"/>
            </p:cNvSpPr>
            <p:nvPr/>
          </p:nvSpPr>
          <p:spPr bwMode="auto">
            <a:xfrm>
              <a:off x="373" y="1878"/>
              <a:ext cx="3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9220" name="Text Box 20"/>
            <p:cNvSpPr txBox="1">
              <a:spLocks noChangeArrowheads="1"/>
            </p:cNvSpPr>
            <p:nvPr/>
          </p:nvSpPr>
          <p:spPr bwMode="auto">
            <a:xfrm>
              <a:off x="373" y="2241"/>
              <a:ext cx="35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19222" name="Text Box 22"/>
          <p:cNvSpPr txBox="1">
            <a:spLocks noChangeArrowheads="1"/>
          </p:cNvSpPr>
          <p:nvPr/>
        </p:nvSpPr>
        <p:spPr bwMode="auto">
          <a:xfrm>
            <a:off x="120650" y="1058863"/>
            <a:ext cx="9001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例</a:t>
            </a: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600" kern="1200" cap="none" spc="0" normalizeH="0" baseline="0" noProof="0"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1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1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1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6" grpId="0"/>
      <p:bldP spid="819207" grpId="0"/>
      <p:bldP spid="819208" grpId="0"/>
      <p:bldP spid="819209" grpId="0"/>
      <p:bldP spid="819210" grpId="0"/>
      <p:bldP spid="819211" grpId="0" animBg="1"/>
      <p:bldP spid="8192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278" name="Group 54"/>
          <p:cNvGrpSpPr/>
          <p:nvPr/>
        </p:nvGrpSpPr>
        <p:grpSpPr>
          <a:xfrm>
            <a:off x="1219200" y="2551113"/>
            <a:ext cx="6381750" cy="4049712"/>
            <a:chOff x="1199" y="835"/>
            <a:chExt cx="4020" cy="2551"/>
          </a:xfrm>
        </p:grpSpPr>
        <p:grpSp>
          <p:nvGrpSpPr>
            <p:cNvPr id="141314" name="Group 5"/>
            <p:cNvGrpSpPr/>
            <p:nvPr/>
          </p:nvGrpSpPr>
          <p:grpSpPr>
            <a:xfrm>
              <a:off x="1426" y="1026"/>
              <a:ext cx="3584" cy="2360"/>
              <a:chOff x="745" y="1207"/>
              <a:chExt cx="3584" cy="2360"/>
            </a:xfrm>
          </p:grpSpPr>
          <p:sp>
            <p:nvSpPr>
              <p:cNvPr id="141315" name="Line 6"/>
              <p:cNvSpPr/>
              <p:nvPr/>
            </p:nvSpPr>
            <p:spPr>
              <a:xfrm flipH="1">
                <a:off x="1879" y="1344"/>
                <a:ext cx="862" cy="317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16" name="Line 7"/>
              <p:cNvSpPr/>
              <p:nvPr/>
            </p:nvSpPr>
            <p:spPr>
              <a:xfrm>
                <a:off x="3013" y="1344"/>
                <a:ext cx="771" cy="362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17" name="Line 8"/>
              <p:cNvSpPr/>
              <p:nvPr/>
            </p:nvSpPr>
            <p:spPr>
              <a:xfrm flipH="1">
                <a:off x="1290" y="1797"/>
                <a:ext cx="408" cy="408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18" name="Line 9"/>
              <p:cNvSpPr/>
              <p:nvPr/>
            </p:nvSpPr>
            <p:spPr>
              <a:xfrm>
                <a:off x="1879" y="1797"/>
                <a:ext cx="272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19" name="Line 10"/>
              <p:cNvSpPr/>
              <p:nvPr/>
            </p:nvSpPr>
            <p:spPr>
              <a:xfrm flipH="1">
                <a:off x="927" y="2341"/>
                <a:ext cx="226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0" name="Line 11"/>
              <p:cNvSpPr/>
              <p:nvPr/>
            </p:nvSpPr>
            <p:spPr>
              <a:xfrm>
                <a:off x="1335" y="2341"/>
                <a:ext cx="181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1" name="Line 12"/>
              <p:cNvSpPr/>
              <p:nvPr/>
            </p:nvSpPr>
            <p:spPr>
              <a:xfrm>
                <a:off x="881" y="2931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2" name="Line 13"/>
              <p:cNvSpPr/>
              <p:nvPr/>
            </p:nvSpPr>
            <p:spPr>
              <a:xfrm>
                <a:off x="1516" y="2931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3" name="Line 14"/>
              <p:cNvSpPr/>
              <p:nvPr/>
            </p:nvSpPr>
            <p:spPr>
              <a:xfrm>
                <a:off x="2197" y="2387"/>
                <a:ext cx="0" cy="317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4" name="Line 15"/>
              <p:cNvSpPr/>
              <p:nvPr/>
            </p:nvSpPr>
            <p:spPr>
              <a:xfrm>
                <a:off x="2197" y="2931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5" name="Line 16"/>
              <p:cNvSpPr/>
              <p:nvPr/>
            </p:nvSpPr>
            <p:spPr>
              <a:xfrm>
                <a:off x="3558" y="2976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6" name="Line 17"/>
              <p:cNvSpPr/>
              <p:nvPr/>
            </p:nvSpPr>
            <p:spPr>
              <a:xfrm>
                <a:off x="4193" y="2976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7" name="Line 18"/>
              <p:cNvSpPr/>
              <p:nvPr/>
            </p:nvSpPr>
            <p:spPr>
              <a:xfrm flipH="1">
                <a:off x="3603" y="2387"/>
                <a:ext cx="181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8" name="Line 19"/>
              <p:cNvSpPr/>
              <p:nvPr/>
            </p:nvSpPr>
            <p:spPr>
              <a:xfrm>
                <a:off x="3966" y="2387"/>
                <a:ext cx="181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9" name="Line 20"/>
              <p:cNvSpPr/>
              <p:nvPr/>
            </p:nvSpPr>
            <p:spPr>
              <a:xfrm>
                <a:off x="3875" y="1888"/>
                <a:ext cx="0" cy="317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20245" name="Oval 21"/>
              <p:cNvSpPr>
                <a:spLocks noChangeArrowheads="1"/>
              </p:cNvSpPr>
              <p:nvPr/>
            </p:nvSpPr>
            <p:spPr bwMode="auto">
              <a:xfrm>
                <a:off x="2741" y="1207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46" name="Oval 22"/>
              <p:cNvSpPr>
                <a:spLocks noChangeArrowheads="1"/>
              </p:cNvSpPr>
              <p:nvPr/>
            </p:nvSpPr>
            <p:spPr bwMode="auto">
              <a:xfrm>
                <a:off x="1653" y="1615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47" name="Oval 23"/>
              <p:cNvSpPr>
                <a:spLocks noChangeArrowheads="1"/>
              </p:cNvSpPr>
              <p:nvPr/>
            </p:nvSpPr>
            <p:spPr bwMode="auto">
              <a:xfrm>
                <a:off x="3739" y="1661"/>
                <a:ext cx="271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48" name="Oval 24"/>
              <p:cNvSpPr>
                <a:spLocks noChangeArrowheads="1"/>
              </p:cNvSpPr>
              <p:nvPr/>
            </p:nvSpPr>
            <p:spPr bwMode="auto">
              <a:xfrm>
                <a:off x="1109" y="2160"/>
                <a:ext cx="271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49" name="Oval 25"/>
              <p:cNvSpPr>
                <a:spLocks noChangeArrowheads="1"/>
              </p:cNvSpPr>
              <p:nvPr/>
            </p:nvSpPr>
            <p:spPr bwMode="auto">
              <a:xfrm>
                <a:off x="2061" y="216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0" name="Oval 26"/>
              <p:cNvSpPr>
                <a:spLocks noChangeArrowheads="1"/>
              </p:cNvSpPr>
              <p:nvPr/>
            </p:nvSpPr>
            <p:spPr bwMode="auto">
              <a:xfrm>
                <a:off x="3739" y="2205"/>
                <a:ext cx="271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1" name="Oval 27"/>
              <p:cNvSpPr>
                <a:spLocks noChangeArrowheads="1"/>
              </p:cNvSpPr>
              <p:nvPr/>
            </p:nvSpPr>
            <p:spPr bwMode="auto">
              <a:xfrm>
                <a:off x="745" y="270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2" name="Oval 28"/>
              <p:cNvSpPr>
                <a:spLocks noChangeArrowheads="1"/>
              </p:cNvSpPr>
              <p:nvPr/>
            </p:nvSpPr>
            <p:spPr bwMode="auto">
              <a:xfrm>
                <a:off x="1380" y="270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3" name="Oval 29"/>
              <p:cNvSpPr>
                <a:spLocks noChangeArrowheads="1"/>
              </p:cNvSpPr>
              <p:nvPr/>
            </p:nvSpPr>
            <p:spPr bwMode="auto">
              <a:xfrm>
                <a:off x="2061" y="270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4" name="Oval 30"/>
              <p:cNvSpPr>
                <a:spLocks noChangeArrowheads="1"/>
              </p:cNvSpPr>
              <p:nvPr/>
            </p:nvSpPr>
            <p:spPr bwMode="auto">
              <a:xfrm>
                <a:off x="3422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5" name="Oval 31"/>
              <p:cNvSpPr>
                <a:spLocks noChangeArrowheads="1"/>
              </p:cNvSpPr>
              <p:nvPr/>
            </p:nvSpPr>
            <p:spPr bwMode="auto">
              <a:xfrm>
                <a:off x="4057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6" name="Oval 32"/>
              <p:cNvSpPr>
                <a:spLocks noChangeArrowheads="1"/>
              </p:cNvSpPr>
              <p:nvPr/>
            </p:nvSpPr>
            <p:spPr bwMode="auto">
              <a:xfrm>
                <a:off x="1380" y="329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7" name="Oval 33"/>
              <p:cNvSpPr>
                <a:spLocks noChangeArrowheads="1"/>
              </p:cNvSpPr>
              <p:nvPr/>
            </p:nvSpPr>
            <p:spPr bwMode="auto">
              <a:xfrm>
                <a:off x="745" y="329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8" name="Oval 34"/>
              <p:cNvSpPr>
                <a:spLocks noChangeArrowheads="1"/>
              </p:cNvSpPr>
              <p:nvPr/>
            </p:nvSpPr>
            <p:spPr bwMode="auto">
              <a:xfrm>
                <a:off x="2061" y="3294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9" name="Oval 35"/>
              <p:cNvSpPr>
                <a:spLocks noChangeArrowheads="1"/>
              </p:cNvSpPr>
              <p:nvPr/>
            </p:nvSpPr>
            <p:spPr bwMode="auto">
              <a:xfrm>
                <a:off x="4057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60" name="Oval 36"/>
              <p:cNvSpPr>
                <a:spLocks noChangeArrowheads="1"/>
              </p:cNvSpPr>
              <p:nvPr/>
            </p:nvSpPr>
            <p:spPr bwMode="auto">
              <a:xfrm>
                <a:off x="3422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20262" name="Text Box 38"/>
            <p:cNvSpPr txBox="1">
              <a:spLocks noChangeArrowheads="1"/>
            </p:cNvSpPr>
            <p:nvPr/>
          </p:nvSpPr>
          <p:spPr bwMode="auto">
            <a:xfrm>
              <a:off x="3580" y="835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54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63" name="Text Box 39"/>
            <p:cNvSpPr txBox="1">
              <a:spLocks noChangeArrowheads="1"/>
            </p:cNvSpPr>
            <p:nvPr/>
          </p:nvSpPr>
          <p:spPr bwMode="auto">
            <a:xfrm>
              <a:off x="2220" y="11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64" name="Text Box 40"/>
            <p:cNvSpPr txBox="1">
              <a:spLocks noChangeArrowheads="1"/>
            </p:cNvSpPr>
            <p:nvPr/>
          </p:nvSpPr>
          <p:spPr bwMode="auto">
            <a:xfrm>
              <a:off x="1629" y="170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65" name="Text Box 41"/>
            <p:cNvSpPr txBox="1">
              <a:spLocks noChangeArrowheads="1"/>
            </p:cNvSpPr>
            <p:nvPr/>
          </p:nvSpPr>
          <p:spPr bwMode="auto">
            <a:xfrm>
              <a:off x="2785" y="170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66" name="Text Box 42"/>
            <p:cNvSpPr txBox="1">
              <a:spLocks noChangeArrowheads="1"/>
            </p:cNvSpPr>
            <p:nvPr/>
          </p:nvSpPr>
          <p:spPr bwMode="auto">
            <a:xfrm>
              <a:off x="2854" y="229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86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67" name="Text Box 43"/>
            <p:cNvSpPr txBox="1">
              <a:spLocks noChangeArrowheads="1"/>
            </p:cNvSpPr>
            <p:nvPr/>
          </p:nvSpPr>
          <p:spPr bwMode="auto">
            <a:xfrm>
              <a:off x="2854" y="288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91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68" name="Text Box 44"/>
            <p:cNvSpPr txBox="1">
              <a:spLocks noChangeArrowheads="1"/>
            </p:cNvSpPr>
            <p:nvPr/>
          </p:nvSpPr>
          <p:spPr bwMode="auto">
            <a:xfrm>
              <a:off x="1222" y="2287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76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69" name="Text Box 45"/>
            <p:cNvSpPr txBox="1">
              <a:spLocks noChangeArrowheads="1"/>
            </p:cNvSpPr>
            <p:nvPr/>
          </p:nvSpPr>
          <p:spPr bwMode="auto">
            <a:xfrm>
              <a:off x="2128" y="2287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78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0" name="Text Box 46"/>
            <p:cNvSpPr txBox="1">
              <a:spLocks noChangeArrowheads="1"/>
            </p:cNvSpPr>
            <p:nvPr/>
          </p:nvSpPr>
          <p:spPr bwMode="auto">
            <a:xfrm>
              <a:off x="2151" y="287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78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1" name="Text Box 47"/>
            <p:cNvSpPr txBox="1">
              <a:spLocks noChangeArrowheads="1"/>
            </p:cNvSpPr>
            <p:nvPr/>
          </p:nvSpPr>
          <p:spPr bwMode="auto">
            <a:xfrm>
              <a:off x="1199" y="288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2" name="Text Box 48"/>
            <p:cNvSpPr txBox="1">
              <a:spLocks noChangeArrowheads="1"/>
            </p:cNvSpPr>
            <p:nvPr/>
          </p:nvSpPr>
          <p:spPr bwMode="auto">
            <a:xfrm>
              <a:off x="4419" y="1198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58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3" name="Text Box 49"/>
            <p:cNvSpPr txBox="1">
              <a:spLocks noChangeArrowheads="1"/>
            </p:cNvSpPr>
            <p:nvPr/>
          </p:nvSpPr>
          <p:spPr bwMode="auto">
            <a:xfrm>
              <a:off x="4555" y="1788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64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4" name="Text Box 50"/>
            <p:cNvSpPr txBox="1">
              <a:spLocks noChangeArrowheads="1"/>
            </p:cNvSpPr>
            <p:nvPr/>
          </p:nvSpPr>
          <p:spPr bwMode="auto">
            <a:xfrm>
              <a:off x="3943" y="229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68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5" name="Text Box 51"/>
            <p:cNvSpPr txBox="1">
              <a:spLocks noChangeArrowheads="1"/>
            </p:cNvSpPr>
            <p:nvPr/>
          </p:nvSpPr>
          <p:spPr bwMode="auto">
            <a:xfrm>
              <a:off x="4759" y="229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6" name="Text Box 52"/>
            <p:cNvSpPr txBox="1">
              <a:spLocks noChangeArrowheads="1"/>
            </p:cNvSpPr>
            <p:nvPr/>
          </p:nvSpPr>
          <p:spPr bwMode="auto">
            <a:xfrm>
              <a:off x="4850" y="2922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7" name="Text Box 53"/>
            <p:cNvSpPr txBox="1">
              <a:spLocks noChangeArrowheads="1"/>
            </p:cNvSpPr>
            <p:nvPr/>
          </p:nvSpPr>
          <p:spPr bwMode="auto">
            <a:xfrm>
              <a:off x="3897" y="288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20285" name="Group 61"/>
          <p:cNvGrpSpPr/>
          <p:nvPr/>
        </p:nvGrpSpPr>
        <p:grpSpPr>
          <a:xfrm>
            <a:off x="6981825" y="2566988"/>
            <a:ext cx="2655888" cy="4179887"/>
            <a:chOff x="4398" y="845"/>
            <a:chExt cx="1673" cy="2633"/>
          </a:xfrm>
        </p:grpSpPr>
        <p:sp>
          <p:nvSpPr>
            <p:cNvPr id="820279" name="Text Box 55"/>
            <p:cNvSpPr txBox="1">
              <a:spLocks noChangeArrowheads="1"/>
            </p:cNvSpPr>
            <p:nvPr/>
          </p:nvSpPr>
          <p:spPr bwMode="auto">
            <a:xfrm>
              <a:off x="4398" y="845"/>
              <a:ext cx="16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被分配到的人</a:t>
              </a:r>
              <a:endParaRPr kumimoji="0" lang="zh-CN" altLang="en-US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0280" name="Text Box 56"/>
            <p:cNvSpPr txBox="1">
              <a:spLocks noChangeArrowheads="1"/>
            </p:cNvSpPr>
            <p:nvPr/>
          </p:nvSpPr>
          <p:spPr bwMode="auto">
            <a:xfrm>
              <a:off x="5157" y="1387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0281" name="Text Box 57"/>
            <p:cNvSpPr txBox="1">
              <a:spLocks noChangeArrowheads="1"/>
            </p:cNvSpPr>
            <p:nvPr/>
          </p:nvSpPr>
          <p:spPr bwMode="auto">
            <a:xfrm>
              <a:off x="5157" y="1931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0282" name="Text Box 58"/>
            <p:cNvSpPr txBox="1">
              <a:spLocks noChangeArrowheads="1"/>
            </p:cNvSpPr>
            <p:nvPr/>
          </p:nvSpPr>
          <p:spPr bwMode="auto">
            <a:xfrm>
              <a:off x="5157" y="2521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0283" name="Text Box 59"/>
            <p:cNvSpPr txBox="1">
              <a:spLocks noChangeArrowheads="1"/>
            </p:cNvSpPr>
            <p:nvPr/>
          </p:nvSpPr>
          <p:spPr bwMode="auto">
            <a:xfrm>
              <a:off x="5157" y="3110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</p:grpSp>
      <p:graphicFrame>
        <p:nvGraphicFramePr>
          <p:cNvPr id="820284" name="Object 60"/>
          <p:cNvGraphicFramePr>
            <a:graphicFrameLocks noChangeAspect="1"/>
          </p:cNvGraphicFramePr>
          <p:nvPr/>
        </p:nvGraphicFramePr>
        <p:xfrm>
          <a:off x="0" y="1268413"/>
          <a:ext cx="2684463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" r:id="rId1" imgW="711200" imgH="635000" progId="Equation.3">
                  <p:embed/>
                </p:oleObj>
              </mc:Choice>
              <mc:Fallback>
                <p:oleObj name="" r:id="rId1" imgW="711200" imgH="6350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268413"/>
                        <a:ext cx="2684463" cy="21605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86" name="Text Box 62"/>
          <p:cNvSpPr txBox="1">
            <a:spLocks noChangeArrowheads="1"/>
          </p:cNvSpPr>
          <p:nvPr/>
        </p:nvSpPr>
        <p:spPr bwMode="auto">
          <a:xfrm>
            <a:off x="0" y="0"/>
            <a:ext cx="5791200" cy="1006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解空间的加权树表示</a:t>
            </a:r>
            <a:endParaRPr kumimoji="0" lang="zh-CN" altLang="en-US" sz="12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0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0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188" y="44450"/>
            <a:ext cx="7632700" cy="18716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把问题表示为树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通过不断地为赋值集合分类来建立树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以三个变量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x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为例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91212" name="Oval 12"/>
          <p:cNvSpPr/>
          <p:nvPr/>
        </p:nvSpPr>
        <p:spPr>
          <a:xfrm>
            <a:off x="5143500" y="2278063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13" name="Oval 13"/>
          <p:cNvSpPr/>
          <p:nvPr/>
        </p:nvSpPr>
        <p:spPr>
          <a:xfrm>
            <a:off x="3055938" y="3286125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19" name="Oval 19"/>
          <p:cNvSpPr/>
          <p:nvPr/>
        </p:nvSpPr>
        <p:spPr>
          <a:xfrm>
            <a:off x="3416300" y="5734050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0" name="Oval 20"/>
          <p:cNvSpPr/>
          <p:nvPr/>
        </p:nvSpPr>
        <p:spPr>
          <a:xfrm>
            <a:off x="4640263" y="5734050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1" name="Oval 21"/>
          <p:cNvSpPr/>
          <p:nvPr/>
        </p:nvSpPr>
        <p:spPr>
          <a:xfrm>
            <a:off x="5719763" y="5732463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2" name="Oval 22"/>
          <p:cNvSpPr/>
          <p:nvPr/>
        </p:nvSpPr>
        <p:spPr>
          <a:xfrm>
            <a:off x="6943725" y="5732463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3" name="Oval 23"/>
          <p:cNvSpPr/>
          <p:nvPr/>
        </p:nvSpPr>
        <p:spPr>
          <a:xfrm>
            <a:off x="8096250" y="5734050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4" name="Oval 24"/>
          <p:cNvSpPr/>
          <p:nvPr/>
        </p:nvSpPr>
        <p:spPr>
          <a:xfrm>
            <a:off x="9320213" y="5732463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5" name="Oval 25"/>
          <p:cNvSpPr/>
          <p:nvPr/>
        </p:nvSpPr>
        <p:spPr>
          <a:xfrm>
            <a:off x="2336800" y="5732463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6" name="Oval 26"/>
          <p:cNvSpPr/>
          <p:nvPr/>
        </p:nvSpPr>
        <p:spPr>
          <a:xfrm>
            <a:off x="1254125" y="5732463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27" name="Line 27"/>
          <p:cNvSpPr/>
          <p:nvPr/>
        </p:nvSpPr>
        <p:spPr>
          <a:xfrm flipH="1">
            <a:off x="3343275" y="2565400"/>
            <a:ext cx="1800225" cy="7921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28" name="Line 28"/>
          <p:cNvSpPr/>
          <p:nvPr/>
        </p:nvSpPr>
        <p:spPr>
          <a:xfrm>
            <a:off x="5503863" y="2565400"/>
            <a:ext cx="2016125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29" name="Line 29"/>
          <p:cNvSpPr/>
          <p:nvPr/>
        </p:nvSpPr>
        <p:spPr>
          <a:xfrm flipH="1">
            <a:off x="2119313" y="3573463"/>
            <a:ext cx="936625" cy="10080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0" name="Line 30"/>
          <p:cNvSpPr/>
          <p:nvPr/>
        </p:nvSpPr>
        <p:spPr>
          <a:xfrm>
            <a:off x="3414713" y="3573463"/>
            <a:ext cx="792162" cy="10080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1" name="Line 31"/>
          <p:cNvSpPr/>
          <p:nvPr/>
        </p:nvSpPr>
        <p:spPr>
          <a:xfrm flipH="1">
            <a:off x="6583363" y="3644900"/>
            <a:ext cx="936625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2" name="Line 32"/>
          <p:cNvSpPr/>
          <p:nvPr/>
        </p:nvSpPr>
        <p:spPr>
          <a:xfrm>
            <a:off x="7735888" y="3644900"/>
            <a:ext cx="1008062" cy="7921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14" name="Oval 14"/>
          <p:cNvSpPr/>
          <p:nvPr/>
        </p:nvSpPr>
        <p:spPr>
          <a:xfrm>
            <a:off x="7446963" y="3357563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33" name="Line 33"/>
          <p:cNvSpPr/>
          <p:nvPr/>
        </p:nvSpPr>
        <p:spPr>
          <a:xfrm flipH="1">
            <a:off x="1471613" y="4797425"/>
            <a:ext cx="431800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4" name="Line 34"/>
          <p:cNvSpPr/>
          <p:nvPr/>
        </p:nvSpPr>
        <p:spPr>
          <a:xfrm>
            <a:off x="2119313" y="4797425"/>
            <a:ext cx="360362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5" name="Line 35"/>
          <p:cNvSpPr/>
          <p:nvPr/>
        </p:nvSpPr>
        <p:spPr>
          <a:xfrm flipH="1">
            <a:off x="3630613" y="4797425"/>
            <a:ext cx="504825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6" name="Line 36"/>
          <p:cNvSpPr/>
          <p:nvPr/>
        </p:nvSpPr>
        <p:spPr>
          <a:xfrm>
            <a:off x="4351338" y="4797425"/>
            <a:ext cx="431800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7" name="Line 37"/>
          <p:cNvSpPr/>
          <p:nvPr/>
        </p:nvSpPr>
        <p:spPr>
          <a:xfrm flipH="1">
            <a:off x="5935663" y="4797425"/>
            <a:ext cx="431800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8" name="Line 38"/>
          <p:cNvSpPr/>
          <p:nvPr/>
        </p:nvSpPr>
        <p:spPr>
          <a:xfrm>
            <a:off x="6583363" y="4797425"/>
            <a:ext cx="504825" cy="9366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39" name="Line 39"/>
          <p:cNvSpPr/>
          <p:nvPr/>
        </p:nvSpPr>
        <p:spPr>
          <a:xfrm flipH="1">
            <a:off x="8312150" y="4724400"/>
            <a:ext cx="360363" cy="108108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40" name="Line 40"/>
          <p:cNvSpPr/>
          <p:nvPr/>
        </p:nvSpPr>
        <p:spPr>
          <a:xfrm>
            <a:off x="8888413" y="4724400"/>
            <a:ext cx="576262" cy="100965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91218" name="Oval 18"/>
          <p:cNvSpPr/>
          <p:nvPr/>
        </p:nvSpPr>
        <p:spPr>
          <a:xfrm>
            <a:off x="8599488" y="4438650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17" name="Oval 17"/>
          <p:cNvSpPr/>
          <p:nvPr/>
        </p:nvSpPr>
        <p:spPr>
          <a:xfrm>
            <a:off x="6296025" y="4510088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16" name="Oval 16"/>
          <p:cNvSpPr/>
          <p:nvPr/>
        </p:nvSpPr>
        <p:spPr>
          <a:xfrm>
            <a:off x="4064000" y="4510088"/>
            <a:ext cx="360363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15" name="Oval 15"/>
          <p:cNvSpPr/>
          <p:nvPr/>
        </p:nvSpPr>
        <p:spPr>
          <a:xfrm>
            <a:off x="1830388" y="4510088"/>
            <a:ext cx="360362" cy="358775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1241" name="Text Box 41"/>
          <p:cNvSpPr txBox="1">
            <a:spLocks noChangeArrowheads="1"/>
          </p:cNvSpPr>
          <p:nvPr/>
        </p:nvSpPr>
        <p:spPr bwMode="auto">
          <a:xfrm>
            <a:off x="3559175" y="2492375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42" name="Text Box 42"/>
          <p:cNvSpPr txBox="1">
            <a:spLocks noChangeArrowheads="1"/>
          </p:cNvSpPr>
          <p:nvPr/>
        </p:nvSpPr>
        <p:spPr bwMode="auto">
          <a:xfrm>
            <a:off x="6111875" y="2420938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=F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43" name="Text Box 43"/>
          <p:cNvSpPr txBox="1">
            <a:spLocks noChangeArrowheads="1"/>
          </p:cNvSpPr>
          <p:nvPr/>
        </p:nvSpPr>
        <p:spPr bwMode="auto">
          <a:xfrm>
            <a:off x="1758950" y="3702050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44" name="Text Box 44"/>
          <p:cNvSpPr txBox="1">
            <a:spLocks noChangeArrowheads="1"/>
          </p:cNvSpPr>
          <p:nvPr/>
        </p:nvSpPr>
        <p:spPr bwMode="auto">
          <a:xfrm>
            <a:off x="8181975" y="3644900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=F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45" name="Text Box 45"/>
          <p:cNvSpPr txBox="1">
            <a:spLocks noChangeArrowheads="1"/>
          </p:cNvSpPr>
          <p:nvPr/>
        </p:nvSpPr>
        <p:spPr bwMode="auto">
          <a:xfrm>
            <a:off x="6327775" y="3644900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46" name="Text Box 46"/>
          <p:cNvSpPr txBox="1">
            <a:spLocks noChangeArrowheads="1"/>
          </p:cNvSpPr>
          <p:nvPr/>
        </p:nvSpPr>
        <p:spPr bwMode="auto">
          <a:xfrm>
            <a:off x="3703638" y="3644900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=F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47" name="Text Box 47"/>
          <p:cNvSpPr txBox="1">
            <a:spLocks noChangeArrowheads="1"/>
          </p:cNvSpPr>
          <p:nvPr/>
        </p:nvSpPr>
        <p:spPr bwMode="auto">
          <a:xfrm>
            <a:off x="895350" y="4868863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48" name="Text Box 48"/>
          <p:cNvSpPr txBox="1">
            <a:spLocks noChangeArrowheads="1"/>
          </p:cNvSpPr>
          <p:nvPr/>
        </p:nvSpPr>
        <p:spPr bwMode="auto">
          <a:xfrm>
            <a:off x="3087688" y="4868863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49" name="Text Box 49"/>
          <p:cNvSpPr txBox="1">
            <a:spLocks noChangeArrowheads="1"/>
          </p:cNvSpPr>
          <p:nvPr/>
        </p:nvSpPr>
        <p:spPr bwMode="auto">
          <a:xfrm>
            <a:off x="5319713" y="4868863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50" name="Text Box 50"/>
          <p:cNvSpPr txBox="1">
            <a:spLocks noChangeArrowheads="1"/>
          </p:cNvSpPr>
          <p:nvPr/>
        </p:nvSpPr>
        <p:spPr bwMode="auto">
          <a:xfrm>
            <a:off x="7664450" y="4868863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=T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51" name="Text Box 51"/>
          <p:cNvSpPr txBox="1">
            <a:spLocks noChangeArrowheads="1"/>
          </p:cNvSpPr>
          <p:nvPr/>
        </p:nvSpPr>
        <p:spPr bwMode="auto">
          <a:xfrm>
            <a:off x="9117013" y="4854575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=F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52" name="Text Box 52"/>
          <p:cNvSpPr txBox="1">
            <a:spLocks noChangeArrowheads="1"/>
          </p:cNvSpPr>
          <p:nvPr/>
        </p:nvSpPr>
        <p:spPr bwMode="auto">
          <a:xfrm>
            <a:off x="6727825" y="4854575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=F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53" name="Text Box 53"/>
          <p:cNvSpPr txBox="1">
            <a:spLocks noChangeArrowheads="1"/>
          </p:cNvSpPr>
          <p:nvPr/>
        </p:nvSpPr>
        <p:spPr bwMode="auto">
          <a:xfrm>
            <a:off x="4437063" y="4854575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=F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1254" name="Text Box 54"/>
          <p:cNvSpPr txBox="1">
            <a:spLocks noChangeArrowheads="1"/>
          </p:cNvSpPr>
          <p:nvPr/>
        </p:nvSpPr>
        <p:spPr bwMode="auto">
          <a:xfrm>
            <a:off x="2190750" y="4854575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1" i="1" kern="1200" cap="none" spc="0" normalizeH="0" baseline="-2500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=F</a:t>
            </a:r>
            <a:endParaRPr kumimoji="0" lang="en-US" altLang="zh-CN" sz="2800" b="1" i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9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9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9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9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9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9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9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9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9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9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9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69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9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9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9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9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9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9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9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9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9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9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9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9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69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69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9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69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9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9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69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69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69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69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12" grpId="0" animBg="1"/>
      <p:bldP spid="691213" grpId="0" animBg="1"/>
      <p:bldP spid="691219" grpId="0" animBg="1"/>
      <p:bldP spid="691220" grpId="0" animBg="1"/>
      <p:bldP spid="691221" grpId="0" animBg="1"/>
      <p:bldP spid="691222" grpId="0" animBg="1"/>
      <p:bldP spid="691223" grpId="0" animBg="1"/>
      <p:bldP spid="691224" grpId="0" animBg="1"/>
      <p:bldP spid="691225" grpId="0" animBg="1"/>
      <p:bldP spid="691226" grpId="0" animBg="1"/>
      <p:bldP spid="691214" grpId="0" animBg="1"/>
      <p:bldP spid="691218" grpId="0" animBg="1"/>
      <p:bldP spid="691217" grpId="0" animBg="1"/>
      <p:bldP spid="691216" grpId="0" animBg="1"/>
      <p:bldP spid="691215" grpId="0" animBg="1"/>
      <p:bldP spid="691241" grpId="0"/>
      <p:bldP spid="691242" grpId="0"/>
      <p:bldP spid="691243" grpId="0"/>
      <p:bldP spid="691244" grpId="0"/>
      <p:bldP spid="691245" grpId="0"/>
      <p:bldP spid="691246" grpId="0"/>
      <p:bldP spid="691247" grpId="0"/>
      <p:bldP spid="691248" grpId="0"/>
      <p:bldP spid="691249" grpId="0"/>
      <p:bldP spid="691250" grpId="0"/>
      <p:bldP spid="691251" grpId="0"/>
      <p:bldP spid="691252" grpId="0"/>
      <p:bldP spid="691253" grpId="0"/>
      <p:bldP spid="6912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278" name="Group 54"/>
          <p:cNvGrpSpPr/>
          <p:nvPr/>
        </p:nvGrpSpPr>
        <p:grpSpPr>
          <a:xfrm>
            <a:off x="-71947" y="2773092"/>
            <a:ext cx="4760913" cy="4075112"/>
            <a:chOff x="2220" y="819"/>
            <a:chExt cx="2999" cy="2567"/>
          </a:xfrm>
        </p:grpSpPr>
        <p:grpSp>
          <p:nvGrpSpPr>
            <p:cNvPr id="141314" name="Group 5"/>
            <p:cNvGrpSpPr/>
            <p:nvPr/>
          </p:nvGrpSpPr>
          <p:grpSpPr>
            <a:xfrm>
              <a:off x="2334" y="1026"/>
              <a:ext cx="2676" cy="2360"/>
              <a:chOff x="1653" y="1207"/>
              <a:chExt cx="2676" cy="2360"/>
            </a:xfrm>
          </p:grpSpPr>
          <p:sp>
            <p:nvSpPr>
              <p:cNvPr id="141315" name="Line 6"/>
              <p:cNvSpPr/>
              <p:nvPr/>
            </p:nvSpPr>
            <p:spPr>
              <a:xfrm flipH="1">
                <a:off x="1879" y="1344"/>
                <a:ext cx="862" cy="317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16" name="Line 7"/>
              <p:cNvSpPr/>
              <p:nvPr/>
            </p:nvSpPr>
            <p:spPr>
              <a:xfrm>
                <a:off x="3013" y="1344"/>
                <a:ext cx="771" cy="362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5" name="Line 16"/>
              <p:cNvSpPr/>
              <p:nvPr/>
            </p:nvSpPr>
            <p:spPr>
              <a:xfrm>
                <a:off x="3558" y="2976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6" name="Line 17"/>
              <p:cNvSpPr/>
              <p:nvPr/>
            </p:nvSpPr>
            <p:spPr>
              <a:xfrm>
                <a:off x="4193" y="2976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7" name="Line 18"/>
              <p:cNvSpPr/>
              <p:nvPr/>
            </p:nvSpPr>
            <p:spPr>
              <a:xfrm flipH="1">
                <a:off x="3603" y="2387"/>
                <a:ext cx="181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8" name="Line 19"/>
              <p:cNvSpPr/>
              <p:nvPr/>
            </p:nvSpPr>
            <p:spPr>
              <a:xfrm>
                <a:off x="3966" y="2387"/>
                <a:ext cx="181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141329" name="Line 20"/>
              <p:cNvSpPr/>
              <p:nvPr/>
            </p:nvSpPr>
            <p:spPr>
              <a:xfrm>
                <a:off x="3875" y="1888"/>
                <a:ext cx="0" cy="317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20245" name="Oval 21"/>
              <p:cNvSpPr>
                <a:spLocks noChangeArrowheads="1"/>
              </p:cNvSpPr>
              <p:nvPr/>
            </p:nvSpPr>
            <p:spPr bwMode="auto">
              <a:xfrm>
                <a:off x="2741" y="1207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46" name="Oval 22"/>
              <p:cNvSpPr>
                <a:spLocks noChangeArrowheads="1"/>
              </p:cNvSpPr>
              <p:nvPr/>
            </p:nvSpPr>
            <p:spPr bwMode="auto">
              <a:xfrm>
                <a:off x="1653" y="1615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47" name="Oval 23"/>
              <p:cNvSpPr>
                <a:spLocks noChangeArrowheads="1"/>
              </p:cNvSpPr>
              <p:nvPr/>
            </p:nvSpPr>
            <p:spPr bwMode="auto">
              <a:xfrm>
                <a:off x="3739" y="1661"/>
                <a:ext cx="271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0" name="Oval 26"/>
              <p:cNvSpPr>
                <a:spLocks noChangeArrowheads="1"/>
              </p:cNvSpPr>
              <p:nvPr/>
            </p:nvSpPr>
            <p:spPr bwMode="auto">
              <a:xfrm>
                <a:off x="3739" y="2205"/>
                <a:ext cx="271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4" name="Oval 30"/>
              <p:cNvSpPr>
                <a:spLocks noChangeArrowheads="1"/>
              </p:cNvSpPr>
              <p:nvPr/>
            </p:nvSpPr>
            <p:spPr bwMode="auto">
              <a:xfrm>
                <a:off x="3422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5" name="Oval 31"/>
              <p:cNvSpPr>
                <a:spLocks noChangeArrowheads="1"/>
              </p:cNvSpPr>
              <p:nvPr/>
            </p:nvSpPr>
            <p:spPr bwMode="auto">
              <a:xfrm>
                <a:off x="4057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59" name="Oval 35"/>
              <p:cNvSpPr>
                <a:spLocks noChangeArrowheads="1"/>
              </p:cNvSpPr>
              <p:nvPr/>
            </p:nvSpPr>
            <p:spPr bwMode="auto">
              <a:xfrm>
                <a:off x="4057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0260" name="Oval 36"/>
              <p:cNvSpPr>
                <a:spLocks noChangeArrowheads="1"/>
              </p:cNvSpPr>
              <p:nvPr/>
            </p:nvSpPr>
            <p:spPr bwMode="auto">
              <a:xfrm>
                <a:off x="3422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20262" name="Text Box 38"/>
            <p:cNvSpPr txBox="1">
              <a:spLocks noChangeArrowheads="1"/>
            </p:cNvSpPr>
            <p:nvPr/>
          </p:nvSpPr>
          <p:spPr bwMode="auto">
            <a:xfrm>
              <a:off x="3696" y="81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63" name="Text Box 39"/>
            <p:cNvSpPr txBox="1">
              <a:spLocks noChangeArrowheads="1"/>
            </p:cNvSpPr>
            <p:nvPr/>
          </p:nvSpPr>
          <p:spPr bwMode="auto">
            <a:xfrm>
              <a:off x="2220" y="11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29</a:t>
              </a:r>
              <a:endPara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2" name="Text Box 48"/>
            <p:cNvSpPr txBox="1">
              <a:spLocks noChangeArrowheads="1"/>
            </p:cNvSpPr>
            <p:nvPr/>
          </p:nvSpPr>
          <p:spPr bwMode="auto">
            <a:xfrm>
              <a:off x="4419" y="1198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19</a:t>
              </a:r>
              <a:endPara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3" name="Text Box 49"/>
            <p:cNvSpPr txBox="1">
              <a:spLocks noChangeArrowheads="1"/>
            </p:cNvSpPr>
            <p:nvPr/>
          </p:nvSpPr>
          <p:spPr bwMode="auto">
            <a:xfrm>
              <a:off x="4555" y="1788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51</a:t>
              </a:r>
              <a:endPara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4" name="Text Box 50"/>
            <p:cNvSpPr txBox="1">
              <a:spLocks noChangeArrowheads="1"/>
            </p:cNvSpPr>
            <p:nvPr/>
          </p:nvSpPr>
          <p:spPr bwMode="auto">
            <a:xfrm>
              <a:off x="3943" y="229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68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5" name="Text Box 51"/>
            <p:cNvSpPr txBox="1">
              <a:spLocks noChangeArrowheads="1"/>
            </p:cNvSpPr>
            <p:nvPr/>
          </p:nvSpPr>
          <p:spPr bwMode="auto">
            <a:xfrm>
              <a:off x="4759" y="229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60</a:t>
              </a:r>
              <a:endPara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6" name="Text Box 52"/>
            <p:cNvSpPr txBox="1">
              <a:spLocks noChangeArrowheads="1"/>
            </p:cNvSpPr>
            <p:nvPr/>
          </p:nvSpPr>
          <p:spPr bwMode="auto">
            <a:xfrm>
              <a:off x="4850" y="2922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0277" name="Text Box 53"/>
            <p:cNvSpPr txBox="1">
              <a:spLocks noChangeArrowheads="1"/>
            </p:cNvSpPr>
            <p:nvPr/>
          </p:nvSpPr>
          <p:spPr bwMode="auto">
            <a:xfrm>
              <a:off x="3897" y="288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20285" name="Group 61"/>
          <p:cNvGrpSpPr/>
          <p:nvPr/>
        </p:nvGrpSpPr>
        <p:grpSpPr>
          <a:xfrm>
            <a:off x="7734177" y="2717463"/>
            <a:ext cx="2655888" cy="4179887"/>
            <a:chOff x="4398" y="845"/>
            <a:chExt cx="1673" cy="2633"/>
          </a:xfrm>
        </p:grpSpPr>
        <p:sp>
          <p:nvSpPr>
            <p:cNvPr id="820279" name="Text Box 55"/>
            <p:cNvSpPr txBox="1">
              <a:spLocks noChangeArrowheads="1"/>
            </p:cNvSpPr>
            <p:nvPr/>
          </p:nvSpPr>
          <p:spPr bwMode="auto">
            <a:xfrm>
              <a:off x="4398" y="845"/>
              <a:ext cx="16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被分配到的人</a:t>
              </a:r>
              <a:endParaRPr kumimoji="0" lang="zh-CN" altLang="en-US" sz="3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0280" name="Text Box 56"/>
            <p:cNvSpPr txBox="1">
              <a:spLocks noChangeArrowheads="1"/>
            </p:cNvSpPr>
            <p:nvPr/>
          </p:nvSpPr>
          <p:spPr bwMode="auto">
            <a:xfrm>
              <a:off x="5157" y="1387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0281" name="Text Box 57"/>
            <p:cNvSpPr txBox="1">
              <a:spLocks noChangeArrowheads="1"/>
            </p:cNvSpPr>
            <p:nvPr/>
          </p:nvSpPr>
          <p:spPr bwMode="auto">
            <a:xfrm>
              <a:off x="5157" y="1931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0282" name="Text Box 58"/>
            <p:cNvSpPr txBox="1">
              <a:spLocks noChangeArrowheads="1"/>
            </p:cNvSpPr>
            <p:nvPr/>
          </p:nvSpPr>
          <p:spPr bwMode="auto">
            <a:xfrm>
              <a:off x="5157" y="2521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0283" name="Text Box 59"/>
            <p:cNvSpPr txBox="1">
              <a:spLocks noChangeArrowheads="1"/>
            </p:cNvSpPr>
            <p:nvPr/>
          </p:nvSpPr>
          <p:spPr bwMode="auto">
            <a:xfrm>
              <a:off x="5157" y="3110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</p:grpSp>
      <p:sp>
        <p:nvSpPr>
          <p:cNvPr id="820286" name="Text Box 62"/>
          <p:cNvSpPr txBox="1">
            <a:spLocks noChangeArrowheads="1"/>
          </p:cNvSpPr>
          <p:nvPr/>
        </p:nvSpPr>
        <p:spPr bwMode="auto">
          <a:xfrm>
            <a:off x="-19560" y="-22839"/>
            <a:ext cx="7600951" cy="7571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用初始代价矩阵与代价下界矩阵计算最优代价对比</a:t>
            </a:r>
            <a:endParaRPr kumimoji="0" lang="zh-CN" altLang="en-US" sz="24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graphicFrame>
        <p:nvGraphicFramePr>
          <p:cNvPr id="60" name="Object 4"/>
          <p:cNvGraphicFramePr>
            <a:graphicFrameLocks noChangeAspect="1"/>
          </p:cNvGraphicFramePr>
          <p:nvPr/>
        </p:nvGraphicFramePr>
        <p:xfrm>
          <a:off x="-67383" y="836611"/>
          <a:ext cx="3366915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" r:id="rId1" imgW="824865" imgH="635000" progId="Equation.3">
                  <p:embed/>
                </p:oleObj>
              </mc:Choice>
              <mc:Fallback>
                <p:oleObj name="" r:id="rId1" imgW="824865" imgH="635000" progId="Equation.3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67383" y="836611"/>
                        <a:ext cx="3366915" cy="2376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Text Box 55"/>
          <p:cNvSpPr txBox="1">
            <a:spLocks noChangeArrowheads="1"/>
          </p:cNvSpPr>
          <p:nvPr/>
        </p:nvSpPr>
        <p:spPr bwMode="auto">
          <a:xfrm>
            <a:off x="67395" y="4247591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不能剪枝</a:t>
            </a:r>
            <a:endParaRPr kumimoji="0" lang="zh-CN" altLang="en-US" sz="32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0" name="Group 54"/>
          <p:cNvGrpSpPr/>
          <p:nvPr/>
        </p:nvGrpSpPr>
        <p:grpSpPr>
          <a:xfrm>
            <a:off x="4101030" y="2660341"/>
            <a:ext cx="4760913" cy="4075112"/>
            <a:chOff x="2220" y="819"/>
            <a:chExt cx="2999" cy="2567"/>
          </a:xfrm>
        </p:grpSpPr>
        <p:grpSp>
          <p:nvGrpSpPr>
            <p:cNvPr id="71" name="Group 5"/>
            <p:cNvGrpSpPr/>
            <p:nvPr/>
          </p:nvGrpSpPr>
          <p:grpSpPr>
            <a:xfrm>
              <a:off x="2334" y="1026"/>
              <a:ext cx="2676" cy="2360"/>
              <a:chOff x="1653" y="1207"/>
              <a:chExt cx="2676" cy="2360"/>
            </a:xfrm>
          </p:grpSpPr>
          <p:sp>
            <p:nvSpPr>
              <p:cNvPr id="80" name="Line 6"/>
              <p:cNvSpPr/>
              <p:nvPr/>
            </p:nvSpPr>
            <p:spPr>
              <a:xfrm flipH="1">
                <a:off x="1879" y="1344"/>
                <a:ext cx="862" cy="317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1" name="Line 7"/>
              <p:cNvSpPr/>
              <p:nvPr/>
            </p:nvSpPr>
            <p:spPr>
              <a:xfrm>
                <a:off x="3013" y="1344"/>
                <a:ext cx="771" cy="362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2" name="Line 16"/>
              <p:cNvSpPr/>
              <p:nvPr/>
            </p:nvSpPr>
            <p:spPr>
              <a:xfrm>
                <a:off x="3558" y="2976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3" name="Line 17"/>
              <p:cNvSpPr/>
              <p:nvPr/>
            </p:nvSpPr>
            <p:spPr>
              <a:xfrm>
                <a:off x="4193" y="2976"/>
                <a:ext cx="0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4" name="Line 18"/>
              <p:cNvSpPr/>
              <p:nvPr/>
            </p:nvSpPr>
            <p:spPr>
              <a:xfrm flipH="1">
                <a:off x="3603" y="2387"/>
                <a:ext cx="181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5" name="Line 19"/>
              <p:cNvSpPr/>
              <p:nvPr/>
            </p:nvSpPr>
            <p:spPr>
              <a:xfrm>
                <a:off x="3966" y="2387"/>
                <a:ext cx="181" cy="363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6" name="Line 20"/>
              <p:cNvSpPr/>
              <p:nvPr/>
            </p:nvSpPr>
            <p:spPr>
              <a:xfrm>
                <a:off x="3875" y="1888"/>
                <a:ext cx="0" cy="317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triangle" w="med" len="med"/>
              </a:ln>
            </p:spPr>
          </p:sp>
          <p:sp>
            <p:nvSpPr>
              <p:cNvPr id="87" name="Oval 21"/>
              <p:cNvSpPr>
                <a:spLocks noChangeArrowheads="1"/>
              </p:cNvSpPr>
              <p:nvPr/>
            </p:nvSpPr>
            <p:spPr bwMode="auto">
              <a:xfrm>
                <a:off x="2741" y="1207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Oval 22"/>
              <p:cNvSpPr>
                <a:spLocks noChangeArrowheads="1"/>
              </p:cNvSpPr>
              <p:nvPr/>
            </p:nvSpPr>
            <p:spPr bwMode="auto">
              <a:xfrm>
                <a:off x="1653" y="1615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Oval 23"/>
              <p:cNvSpPr>
                <a:spLocks noChangeArrowheads="1"/>
              </p:cNvSpPr>
              <p:nvPr/>
            </p:nvSpPr>
            <p:spPr bwMode="auto">
              <a:xfrm>
                <a:off x="3739" y="1661"/>
                <a:ext cx="271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Oval 26"/>
              <p:cNvSpPr>
                <a:spLocks noChangeArrowheads="1"/>
              </p:cNvSpPr>
              <p:nvPr/>
            </p:nvSpPr>
            <p:spPr bwMode="auto">
              <a:xfrm>
                <a:off x="3739" y="2205"/>
                <a:ext cx="271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Oval 30"/>
              <p:cNvSpPr>
                <a:spLocks noChangeArrowheads="1"/>
              </p:cNvSpPr>
              <p:nvPr/>
            </p:nvSpPr>
            <p:spPr bwMode="auto">
              <a:xfrm>
                <a:off x="3422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Oval 31"/>
              <p:cNvSpPr>
                <a:spLocks noChangeArrowheads="1"/>
              </p:cNvSpPr>
              <p:nvPr/>
            </p:nvSpPr>
            <p:spPr bwMode="auto">
              <a:xfrm>
                <a:off x="4057" y="275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Oval 35"/>
              <p:cNvSpPr>
                <a:spLocks noChangeArrowheads="1"/>
              </p:cNvSpPr>
              <p:nvPr/>
            </p:nvSpPr>
            <p:spPr bwMode="auto">
              <a:xfrm>
                <a:off x="4057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Oval 36"/>
              <p:cNvSpPr>
                <a:spLocks noChangeArrowheads="1"/>
              </p:cNvSpPr>
              <p:nvPr/>
            </p:nvSpPr>
            <p:spPr bwMode="auto">
              <a:xfrm>
                <a:off x="3422" y="3340"/>
                <a:ext cx="272" cy="22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2" name="Text Box 38"/>
            <p:cNvSpPr txBox="1">
              <a:spLocks noChangeArrowheads="1"/>
            </p:cNvSpPr>
            <p:nvPr/>
          </p:nvSpPr>
          <p:spPr bwMode="auto">
            <a:xfrm>
              <a:off x="3696" y="819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54</a:t>
              </a:r>
              <a:endPara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Text Box 39"/>
            <p:cNvSpPr txBox="1">
              <a:spLocks noChangeArrowheads="1"/>
            </p:cNvSpPr>
            <p:nvPr/>
          </p:nvSpPr>
          <p:spPr bwMode="auto">
            <a:xfrm>
              <a:off x="2220" y="11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71</a:t>
              </a:r>
              <a:endPara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Text Box 48"/>
            <p:cNvSpPr txBox="1">
              <a:spLocks noChangeArrowheads="1"/>
            </p:cNvSpPr>
            <p:nvPr/>
          </p:nvSpPr>
          <p:spPr bwMode="auto">
            <a:xfrm>
              <a:off x="4419" y="1198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58</a:t>
              </a:r>
              <a:endPara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Text Box 49"/>
            <p:cNvSpPr txBox="1">
              <a:spLocks noChangeArrowheads="1"/>
            </p:cNvSpPr>
            <p:nvPr/>
          </p:nvSpPr>
          <p:spPr bwMode="auto">
            <a:xfrm>
              <a:off x="4555" y="1788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64</a:t>
              </a:r>
              <a:endPara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Text Box 50"/>
            <p:cNvSpPr txBox="1">
              <a:spLocks noChangeArrowheads="1"/>
            </p:cNvSpPr>
            <p:nvPr/>
          </p:nvSpPr>
          <p:spPr bwMode="auto">
            <a:xfrm>
              <a:off x="3943" y="229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68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Text Box 51"/>
            <p:cNvSpPr txBox="1">
              <a:spLocks noChangeArrowheads="1"/>
            </p:cNvSpPr>
            <p:nvPr/>
          </p:nvSpPr>
          <p:spPr bwMode="auto">
            <a:xfrm>
              <a:off x="4759" y="229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  <a:endPara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Text Box 52"/>
            <p:cNvSpPr txBox="1">
              <a:spLocks noChangeArrowheads="1"/>
            </p:cNvSpPr>
            <p:nvPr/>
          </p:nvSpPr>
          <p:spPr bwMode="auto">
            <a:xfrm>
              <a:off x="4850" y="2922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Text Box 53"/>
            <p:cNvSpPr txBox="1">
              <a:spLocks noChangeArrowheads="1"/>
            </p:cNvSpPr>
            <p:nvPr/>
          </p:nvSpPr>
          <p:spPr bwMode="auto">
            <a:xfrm>
              <a:off x="3897" y="2886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95" name="Object 60"/>
          <p:cNvGraphicFramePr>
            <a:graphicFrameLocks noChangeAspect="1"/>
          </p:cNvGraphicFramePr>
          <p:nvPr/>
        </p:nvGraphicFramePr>
        <p:xfrm>
          <a:off x="7377630" y="228117"/>
          <a:ext cx="2684463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" r:id="rId3" imgW="711200" imgH="635000" progId="Equation.3">
                  <p:embed/>
                </p:oleObj>
              </mc:Choice>
              <mc:Fallback>
                <p:oleObj name="" r:id="rId3" imgW="711200" imgH="635000" progId="Equation.3">
                  <p:embed/>
                  <p:pic>
                    <p:nvPicPr>
                      <p:cNvPr id="0" name="Object 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77630" y="228117"/>
                        <a:ext cx="2684463" cy="21605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Text Box 55"/>
          <p:cNvSpPr txBox="1">
            <a:spLocks noChangeArrowheads="1"/>
          </p:cNvSpPr>
          <p:nvPr/>
        </p:nvSpPr>
        <p:spPr bwMode="auto">
          <a:xfrm>
            <a:off x="4396645" y="4053323"/>
            <a:ext cx="1415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能</a:t>
            </a:r>
            <a:r>
              <a:rPr kumimoji="0" lang="zh-CN" altLang="en-US" sz="3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剪枝</a:t>
            </a:r>
            <a:endParaRPr kumimoji="0" lang="zh-CN" altLang="en-US" sz="32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0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0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80" name="Rectangle 4"/>
          <p:cNvSpPr>
            <a:spLocks noChangeArrowheads="1"/>
          </p:cNvSpPr>
          <p:nvPr/>
        </p:nvSpPr>
        <p:spPr bwMode="auto">
          <a:xfrm>
            <a:off x="533400" y="333375"/>
            <a:ext cx="9372600" cy="540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分支界限搜索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使用爬山法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1.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建立根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节点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其权值为解代价下界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使用爬山法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类似于拓朴排序序列树生成算法求解问题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每产生一个节点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其权值为加工后的代价矩阵对应元素加其父节点权值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一旦发现一个可能解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将其代价作为界限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循环地进行分支界限搜索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剪掉不能导致优化解的解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使用爬山法继续扩展新增节点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直至发现优化解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4"/>
          <p:cNvSpPr/>
          <p:nvPr/>
        </p:nvSpPr>
        <p:spPr>
          <a:xfrm>
            <a:off x="2524125" y="1733550"/>
            <a:ext cx="10287000" cy="4619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53670" name="Rectangle 6"/>
          <p:cNvSpPr>
            <a:spLocks noChangeArrowheads="1"/>
          </p:cNvSpPr>
          <p:nvPr/>
        </p:nvSpPr>
        <p:spPr bwMode="auto">
          <a:xfrm>
            <a:off x="93663" y="71438"/>
            <a:ext cx="2528888" cy="981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例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graphicFrame>
        <p:nvGraphicFramePr>
          <p:cNvPr id="145411" name="Object 7"/>
          <p:cNvGraphicFramePr>
            <a:graphicFrameLocks noChangeAspect="1"/>
          </p:cNvGraphicFramePr>
          <p:nvPr/>
        </p:nvGraphicFramePr>
        <p:xfrm>
          <a:off x="6761163" y="115888"/>
          <a:ext cx="248602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" r:id="rId1" imgW="711200" imgH="635000" progId="Equation.3">
                  <p:embed/>
                </p:oleObj>
              </mc:Choice>
              <mc:Fallback>
                <p:oleObj name="" r:id="rId1" imgW="711200" imgH="635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61163" y="115888"/>
                        <a:ext cx="2486025" cy="194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3674" name="Line 10"/>
          <p:cNvSpPr/>
          <p:nvPr/>
        </p:nvSpPr>
        <p:spPr>
          <a:xfrm flipH="1">
            <a:off x="2946400" y="2998788"/>
            <a:ext cx="1368425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75" name="Line 11"/>
          <p:cNvSpPr/>
          <p:nvPr/>
        </p:nvSpPr>
        <p:spPr>
          <a:xfrm>
            <a:off x="4746625" y="2998788"/>
            <a:ext cx="12239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4" name="Line 20"/>
          <p:cNvSpPr/>
          <p:nvPr/>
        </p:nvSpPr>
        <p:spPr>
          <a:xfrm>
            <a:off x="5611813" y="5589588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5" name="Line 21"/>
          <p:cNvSpPr/>
          <p:nvPr/>
        </p:nvSpPr>
        <p:spPr>
          <a:xfrm>
            <a:off x="6619875" y="5589588"/>
            <a:ext cx="0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6" name="Line 22"/>
          <p:cNvSpPr/>
          <p:nvPr/>
        </p:nvSpPr>
        <p:spPr>
          <a:xfrm flipH="1">
            <a:off x="5683250" y="4654550"/>
            <a:ext cx="287338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7" name="Line 23"/>
          <p:cNvSpPr/>
          <p:nvPr/>
        </p:nvSpPr>
        <p:spPr>
          <a:xfrm>
            <a:off x="6259513" y="4654550"/>
            <a:ext cx="287337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8" name="Line 24"/>
          <p:cNvSpPr/>
          <p:nvPr/>
        </p:nvSpPr>
        <p:spPr>
          <a:xfrm>
            <a:off x="6115050" y="3862388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53689" name="Oval 25"/>
          <p:cNvSpPr>
            <a:spLocks noChangeArrowheads="1"/>
          </p:cNvSpPr>
          <p:nvPr/>
        </p:nvSpPr>
        <p:spPr bwMode="auto">
          <a:xfrm>
            <a:off x="4314825" y="27813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690" name="Oval 26"/>
          <p:cNvSpPr>
            <a:spLocks noChangeArrowheads="1"/>
          </p:cNvSpPr>
          <p:nvPr/>
        </p:nvSpPr>
        <p:spPr bwMode="auto">
          <a:xfrm>
            <a:off x="2587625" y="3429000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691" name="Oval 27"/>
          <p:cNvSpPr>
            <a:spLocks noChangeArrowheads="1"/>
          </p:cNvSpPr>
          <p:nvPr/>
        </p:nvSpPr>
        <p:spPr bwMode="auto">
          <a:xfrm>
            <a:off x="5899150" y="350202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694" name="Oval 30"/>
          <p:cNvSpPr>
            <a:spLocks noChangeArrowheads="1"/>
          </p:cNvSpPr>
          <p:nvPr/>
        </p:nvSpPr>
        <p:spPr bwMode="auto">
          <a:xfrm>
            <a:off x="5899150" y="4365625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698" name="Oval 34"/>
          <p:cNvSpPr>
            <a:spLocks noChangeArrowheads="1"/>
          </p:cNvSpPr>
          <p:nvPr/>
        </p:nvSpPr>
        <p:spPr bwMode="auto">
          <a:xfrm>
            <a:off x="5395913" y="5230813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699" name="Oval 35"/>
          <p:cNvSpPr>
            <a:spLocks noChangeArrowheads="1"/>
          </p:cNvSpPr>
          <p:nvPr/>
        </p:nvSpPr>
        <p:spPr bwMode="auto">
          <a:xfrm>
            <a:off x="6403975" y="5230813"/>
            <a:ext cx="433388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03" name="Oval 39"/>
          <p:cNvSpPr>
            <a:spLocks noChangeArrowheads="1"/>
          </p:cNvSpPr>
          <p:nvPr/>
        </p:nvSpPr>
        <p:spPr bwMode="auto">
          <a:xfrm>
            <a:off x="6403975" y="6167438"/>
            <a:ext cx="433388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04" name="Oval 40"/>
          <p:cNvSpPr>
            <a:spLocks noChangeArrowheads="1"/>
          </p:cNvSpPr>
          <p:nvPr/>
        </p:nvSpPr>
        <p:spPr bwMode="auto">
          <a:xfrm>
            <a:off x="5395913" y="6167438"/>
            <a:ext cx="431800" cy="36036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05" name="Text Box 41"/>
          <p:cNvSpPr txBox="1">
            <a:spLocks noChangeArrowheads="1"/>
          </p:cNvSpPr>
          <p:nvPr/>
        </p:nvSpPr>
        <p:spPr bwMode="auto">
          <a:xfrm>
            <a:off x="4567238" y="2478088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06" name="Text Box 42"/>
          <p:cNvSpPr txBox="1">
            <a:spLocks noChangeArrowheads="1"/>
          </p:cNvSpPr>
          <p:nvPr/>
        </p:nvSpPr>
        <p:spPr bwMode="auto">
          <a:xfrm>
            <a:off x="2405063" y="2982913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71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15" name="Text Box 51"/>
          <p:cNvSpPr txBox="1">
            <a:spLocks noChangeArrowheads="1"/>
          </p:cNvSpPr>
          <p:nvPr/>
        </p:nvSpPr>
        <p:spPr bwMode="auto">
          <a:xfrm>
            <a:off x="5899150" y="3054350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58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16" name="Text Box 52"/>
          <p:cNvSpPr txBox="1">
            <a:spLocks noChangeArrowheads="1"/>
          </p:cNvSpPr>
          <p:nvPr/>
        </p:nvSpPr>
        <p:spPr bwMode="auto">
          <a:xfrm>
            <a:off x="6113463" y="3990975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17" name="Text Box 53"/>
          <p:cNvSpPr txBox="1">
            <a:spLocks noChangeArrowheads="1"/>
          </p:cNvSpPr>
          <p:nvPr/>
        </p:nvSpPr>
        <p:spPr bwMode="auto">
          <a:xfrm>
            <a:off x="5141913" y="4797425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68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18" name="Text Box 54"/>
          <p:cNvSpPr txBox="1">
            <a:spLocks noChangeArrowheads="1"/>
          </p:cNvSpPr>
          <p:nvPr/>
        </p:nvSpPr>
        <p:spPr bwMode="auto">
          <a:xfrm>
            <a:off x="6438900" y="4797425"/>
            <a:ext cx="584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70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19" name="Text Box 55"/>
          <p:cNvSpPr txBox="1">
            <a:spLocks noChangeArrowheads="1"/>
          </p:cNvSpPr>
          <p:nvPr/>
        </p:nvSpPr>
        <p:spPr bwMode="auto">
          <a:xfrm>
            <a:off x="6583363" y="5791200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70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3720" name="Text Box 56"/>
          <p:cNvSpPr txBox="1">
            <a:spLocks noChangeArrowheads="1"/>
          </p:cNvSpPr>
          <p:nvPr/>
        </p:nvSpPr>
        <p:spPr bwMode="auto">
          <a:xfrm>
            <a:off x="5070475" y="5734050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53721" name="Group 57"/>
          <p:cNvGrpSpPr/>
          <p:nvPr/>
        </p:nvGrpSpPr>
        <p:grpSpPr>
          <a:xfrm>
            <a:off x="6548438" y="2493963"/>
            <a:ext cx="2657475" cy="4179887"/>
            <a:chOff x="4398" y="845"/>
            <a:chExt cx="1674" cy="2633"/>
          </a:xfrm>
        </p:grpSpPr>
        <p:sp>
          <p:nvSpPr>
            <p:cNvPr id="753722" name="Text Box 58"/>
            <p:cNvSpPr txBox="1">
              <a:spLocks noChangeArrowheads="1"/>
            </p:cNvSpPr>
            <p:nvPr/>
          </p:nvSpPr>
          <p:spPr bwMode="auto">
            <a:xfrm>
              <a:off x="4398" y="845"/>
              <a:ext cx="167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被分配到的人</a:t>
              </a:r>
              <a:endParaRPr kumimoji="0" lang="zh-CN" altLang="en-US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753723" name="Text Box 59"/>
            <p:cNvSpPr txBox="1">
              <a:spLocks noChangeArrowheads="1"/>
            </p:cNvSpPr>
            <p:nvPr/>
          </p:nvSpPr>
          <p:spPr bwMode="auto">
            <a:xfrm>
              <a:off x="5157" y="1387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753724" name="Text Box 60"/>
            <p:cNvSpPr txBox="1">
              <a:spLocks noChangeArrowheads="1"/>
            </p:cNvSpPr>
            <p:nvPr/>
          </p:nvSpPr>
          <p:spPr bwMode="auto">
            <a:xfrm>
              <a:off x="5157" y="1931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753725" name="Text Box 61"/>
            <p:cNvSpPr txBox="1">
              <a:spLocks noChangeArrowheads="1"/>
            </p:cNvSpPr>
            <p:nvPr/>
          </p:nvSpPr>
          <p:spPr bwMode="auto">
            <a:xfrm>
              <a:off x="5157" y="2521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753726" name="Text Box 62"/>
            <p:cNvSpPr txBox="1">
              <a:spLocks noChangeArrowheads="1"/>
            </p:cNvSpPr>
            <p:nvPr/>
          </p:nvSpPr>
          <p:spPr bwMode="auto">
            <a:xfrm>
              <a:off x="5157" y="3110"/>
              <a:ext cx="2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</p:grpSp>
      <p:sp>
        <p:nvSpPr>
          <p:cNvPr id="753727" name="Text Box 63"/>
          <p:cNvSpPr txBox="1">
            <a:spLocks noChangeArrowheads="1"/>
          </p:cNvSpPr>
          <p:nvPr/>
        </p:nvSpPr>
        <p:spPr bwMode="auto">
          <a:xfrm>
            <a:off x="2105025" y="3932238"/>
            <a:ext cx="126682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分支被</a:t>
            </a:r>
            <a:endParaRPr kumimoji="0" lang="zh-CN" altLang="en-US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剪掉</a:t>
            </a:r>
            <a:endParaRPr kumimoji="0" lang="zh-CN" altLang="en-US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145442" name="Group 64"/>
          <p:cNvGrpSpPr/>
          <p:nvPr/>
        </p:nvGrpSpPr>
        <p:grpSpPr>
          <a:xfrm>
            <a:off x="4319588" y="388938"/>
            <a:ext cx="1836737" cy="1460500"/>
            <a:chOff x="2630" y="1842"/>
            <a:chExt cx="1157" cy="920"/>
          </a:xfrm>
        </p:grpSpPr>
        <p:sp>
          <p:nvSpPr>
            <p:cNvPr id="753729" name="Text Box 65"/>
            <p:cNvSpPr txBox="1">
              <a:spLocks noChangeArrowheads="1"/>
            </p:cNvSpPr>
            <p:nvPr/>
          </p:nvSpPr>
          <p:spPr bwMode="auto">
            <a:xfrm>
              <a:off x="2630" y="1842"/>
              <a:ext cx="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3730" name="Text Box 66"/>
            <p:cNvSpPr txBox="1">
              <a:spLocks noChangeArrowheads="1"/>
            </p:cNvSpPr>
            <p:nvPr/>
          </p:nvSpPr>
          <p:spPr bwMode="auto">
            <a:xfrm>
              <a:off x="3460" y="1842"/>
              <a:ext cx="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3731" name="Text Box 67"/>
            <p:cNvSpPr txBox="1">
              <a:spLocks noChangeArrowheads="1"/>
            </p:cNvSpPr>
            <p:nvPr/>
          </p:nvSpPr>
          <p:spPr bwMode="auto">
            <a:xfrm>
              <a:off x="2644" y="2422"/>
              <a:ext cx="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3732" name="Text Box 68"/>
            <p:cNvSpPr txBox="1">
              <a:spLocks noChangeArrowheads="1"/>
            </p:cNvSpPr>
            <p:nvPr/>
          </p:nvSpPr>
          <p:spPr bwMode="auto">
            <a:xfrm>
              <a:off x="3460" y="2432"/>
              <a:ext cx="3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J</a:t>
              </a:r>
              <a:r>
                <a:rPr kumimoji="0" lang="en-US" altLang="zh-CN" sz="2800" b="1" i="1" kern="1200" cap="none" spc="0" normalizeH="0" baseline="-2500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447" name="Line 69"/>
            <p:cNvSpPr/>
            <p:nvPr/>
          </p:nvSpPr>
          <p:spPr>
            <a:xfrm>
              <a:off x="2786" y="2160"/>
              <a:ext cx="0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45448" name="Line 70"/>
            <p:cNvSpPr/>
            <p:nvPr/>
          </p:nvSpPr>
          <p:spPr>
            <a:xfrm>
              <a:off x="2967" y="2069"/>
              <a:ext cx="590" cy="45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45449" name="Line 71"/>
            <p:cNvSpPr/>
            <p:nvPr/>
          </p:nvSpPr>
          <p:spPr>
            <a:xfrm>
              <a:off x="3648" y="2160"/>
              <a:ext cx="0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sp>
        <p:nvSpPr>
          <p:cNvPr id="753736" name="Text Box 72"/>
          <p:cNvSpPr txBox="1">
            <a:spLocks noChangeArrowheads="1"/>
          </p:cNvSpPr>
          <p:nvPr/>
        </p:nvSpPr>
        <p:spPr bwMode="auto">
          <a:xfrm>
            <a:off x="1169988" y="836613"/>
            <a:ext cx="30035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r>
              <a:rPr kumimoji="0" lang="en-US" altLang="zh-CN" sz="32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2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P</a:t>
            </a:r>
            <a:r>
              <a: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2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P</a:t>
            </a:r>
            <a:r>
              <a: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32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P</a:t>
            </a:r>
            <a:r>
              <a:rPr kumimoji="0" lang="en-US" altLang="zh-CN" sz="3200" b="1" i="1" kern="1200" cap="none" spc="0" normalizeH="0" baseline="-2500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32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5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5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5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5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5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5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5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5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5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5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5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5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5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5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5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5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5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5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5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5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5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89" grpId="0" animBg="1"/>
      <p:bldP spid="753690" grpId="0" animBg="1"/>
      <p:bldP spid="753691" grpId="0" animBg="1"/>
      <p:bldP spid="753694" grpId="0" animBg="1"/>
      <p:bldP spid="753698" grpId="0" animBg="1"/>
      <p:bldP spid="753699" grpId="0" animBg="1"/>
      <p:bldP spid="753703" grpId="0" animBg="1"/>
      <p:bldP spid="753704" grpId="0" animBg="1"/>
      <p:bldP spid="753705" grpId="0"/>
      <p:bldP spid="753706" grpId="0"/>
      <p:bldP spid="753715" grpId="0"/>
      <p:bldP spid="753716" grpId="0"/>
      <p:bldP spid="753717" grpId="0"/>
      <p:bldP spid="753718" grpId="0"/>
      <p:bldP spid="753719" grpId="0"/>
      <p:bldP spid="753720" grpId="0"/>
      <p:bldP spid="75372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Content Placeholder 2"/>
          <p:cNvSpPr>
            <a:spLocks noGrp="1"/>
          </p:cNvSpPr>
          <p:nvPr>
            <p:ph idx="1"/>
          </p:nvPr>
        </p:nvSpPr>
        <p:spPr>
          <a:xfrm>
            <a:off x="822325" y="3068638"/>
            <a:ext cx="8858250" cy="2189162"/>
          </a:xfrm>
        </p:spPr>
        <p:txBody>
          <a:bodyPr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6.5</a:t>
            </a:r>
            <a:r>
              <a:rPr lang="zh-CN" altLang="en-US" sz="4800" b="1" dirty="0">
                <a:solidFill>
                  <a:srgbClr val="FF0000"/>
                </a:solidFill>
                <a:ea typeface="宋体" panose="02010600030101010101" pitchFamily="2" charset="-122"/>
              </a:rPr>
              <a:t>旅行商问题</a:t>
            </a:r>
            <a:endParaRPr lang="zh-CN" altLang="zh-CN" sz="4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4"/>
          <p:cNvSpPr/>
          <p:nvPr/>
        </p:nvSpPr>
        <p:spPr>
          <a:xfrm>
            <a:off x="6357938" y="131763"/>
            <a:ext cx="3846512" cy="63341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问题的定义</a:t>
            </a:r>
            <a:endParaRPr lang="zh-CN" altLang="en-US" sz="4000" b="1" dirty="0">
              <a:solidFill>
                <a:srgbClr val="6633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608013" y="1355725"/>
            <a:ext cx="9359900" cy="385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just" defTabSz="914400">
              <a:spcBef>
                <a:spcPct val="20000"/>
              </a:spcBef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连通图</a:t>
            </a:r>
            <a:r>
              <a:rPr kumimoji="0" lang="en-US" altLang="zh-CN" sz="36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G=(V, E)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每个节点都没有到自身的边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</a:t>
            </a: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每对节点之间都有一条非负加权边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600" b="1" i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输出</a:t>
            </a: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</a:t>
            </a: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一条由任意一个节点开始</a:t>
            </a:r>
            <a:endParaRPr kumimoji="0" lang="zh-CN" altLang="en-US" sz="36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 经过每个节点一次</a:t>
            </a:r>
            <a:endParaRPr kumimoji="0" lang="zh-CN" altLang="en-US" sz="36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 最后返回开始节点的路径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endParaRPr kumimoji="0" lang="en-US" altLang="zh-CN" sz="36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algn="just" defTabSz="914400">
              <a:spcBef>
                <a:spcPct val="20000"/>
              </a:spcBef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 该路径的代价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即权值之和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最小</a:t>
            </a:r>
            <a:r>
              <a:rPr kumimoji="0" lang="en-US" altLang="zh-CN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6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8483" name="Rectangle 6"/>
          <p:cNvSpPr/>
          <p:nvPr/>
        </p:nvSpPr>
        <p:spPr>
          <a:xfrm>
            <a:off x="3490913" y="2781300"/>
            <a:ext cx="10287000" cy="4619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6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6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677863" y="1054100"/>
            <a:ext cx="91440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所有解集合作为树根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其权值由代价矩阵使用上节方法计算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用爬山法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递归地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划分解空间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得到二叉树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划分过程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 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选择图上边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使右子树代价下界增加最大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所有包含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, j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的解集合作为左子树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所有不包含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, j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的解集合作为右子树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计算出左右子树的代价下界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781317" name="Rectangle 5"/>
          <p:cNvSpPr>
            <a:spLocks noChangeArrowheads="1"/>
          </p:cNvSpPr>
          <p:nvPr/>
        </p:nvSpPr>
        <p:spPr bwMode="auto">
          <a:xfrm>
            <a:off x="5143500" y="115888"/>
            <a:ext cx="50609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华文行楷" panose="02010800040101010101" pitchFamily="2" charset="-122"/>
                <a:cs typeface="+mn-cs"/>
              </a:rPr>
              <a:t>转换为树搜索问题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Monotype Corsiva" panose="03010101010201010101" pitchFamily="66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1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1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40" name="Rectangle 4"/>
          <p:cNvSpPr>
            <a:spLocks noChangeArrowheads="1"/>
          </p:cNvSpPr>
          <p:nvPr/>
        </p:nvSpPr>
        <p:spPr bwMode="auto">
          <a:xfrm>
            <a:off x="4900613" y="188913"/>
            <a:ext cx="53038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华文行楷" panose="02010800040101010101" pitchFamily="2" charset="-122"/>
                <a:cs typeface="+mn-cs"/>
              </a:rPr>
              <a:t>分支界限搜索算法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Monotype Corsiva" panose="03010101010201010101" pitchFamily="66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2343" name="Text Box 7"/>
          <p:cNvSpPr txBox="1">
            <a:spLocks noChangeArrowheads="1"/>
          </p:cNvSpPr>
          <p:nvPr/>
        </p:nvSpPr>
        <p:spPr bwMode="auto">
          <a:xfrm>
            <a:off x="895350" y="1773238"/>
            <a:ext cx="8856663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115000"/>
              </a:lnSpc>
              <a:buClrTx/>
              <a:buSzTx/>
              <a:buFontTx/>
              <a:buChar char="•"/>
              <a:defRPr/>
            </a:pP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在上述二叉树建立算法中增加如下策略</a:t>
            </a: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</a:t>
            </a:r>
            <a:endParaRPr kumimoji="0" lang="en-US" altLang="zh-CN" sz="36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发现优化解的上界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457200" marR="0" lvl="1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如果一个子节点的代价下界超过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则终止该节点的扩展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457200" marR="0" lvl="1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R="0" defTabSz="914400">
              <a:lnSpc>
                <a:spcPct val="115000"/>
              </a:lnSpc>
              <a:buClrTx/>
              <a:buSzPct val="140000"/>
              <a:buFontTx/>
              <a:buChar char="•"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下边我们用一个例子来说明算法</a:t>
            </a:r>
            <a:endParaRPr kumimoji="0" lang="zh-CN" altLang="en-US" sz="36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52579" name="Rectangle 8"/>
          <p:cNvSpPr/>
          <p:nvPr/>
        </p:nvSpPr>
        <p:spPr>
          <a:xfrm>
            <a:off x="3490913" y="2781300"/>
            <a:ext cx="10287000" cy="46196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2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2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2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2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2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2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6"/>
          <p:cNvSpPr/>
          <p:nvPr/>
        </p:nvSpPr>
        <p:spPr>
          <a:xfrm>
            <a:off x="0" y="0"/>
            <a:ext cx="2047875" cy="908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103188" y="188913"/>
            <a:ext cx="7794625" cy="728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构造根节点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设代价矩阵如下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83372" name="Group 12"/>
          <p:cNvGrpSpPr/>
          <p:nvPr/>
        </p:nvGrpSpPr>
        <p:grpSpPr>
          <a:xfrm>
            <a:off x="1781175" y="836613"/>
            <a:ext cx="5389563" cy="4105275"/>
            <a:chOff x="1160" y="663"/>
            <a:chExt cx="3395" cy="2586"/>
          </a:xfrm>
        </p:grpSpPr>
        <p:graphicFrame>
          <p:nvGraphicFramePr>
            <p:cNvPr id="154628" name="Object 7"/>
            <p:cNvGraphicFramePr>
              <a:graphicFrameLocks noChangeAspect="1"/>
            </p:cNvGraphicFramePr>
            <p:nvPr/>
          </p:nvGraphicFramePr>
          <p:xfrm>
            <a:off x="1652" y="981"/>
            <a:ext cx="2903" cy="2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name="" r:id="rId1" imgW="1409065" imgH="1091565" progId="Equation.3">
                    <p:embed/>
                  </p:oleObj>
                </mc:Choice>
                <mc:Fallback>
                  <p:oleObj name="" r:id="rId1" imgW="1409065" imgH="1091565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52" y="981"/>
                          <a:ext cx="2903" cy="2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29" name="Text Box 8"/>
            <p:cNvSpPr txBox="1"/>
            <p:nvPr/>
          </p:nvSpPr>
          <p:spPr>
            <a:xfrm>
              <a:off x="1411" y="663"/>
              <a:ext cx="3001" cy="36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32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j = 1     2    3    4    5   </a:t>
              </a:r>
              <a:r>
                <a:rPr lang="en-US" altLang="zh-CN" sz="20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32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6    7</a:t>
              </a:r>
              <a:endParaRPr lang="en-US" altLang="zh-CN" sz="3200" b="1" dirty="0">
                <a:solidFill>
                  <a:srgbClr val="66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3370" name="Text Box 10"/>
            <p:cNvSpPr txBox="1">
              <a:spLocks noChangeArrowheads="1"/>
            </p:cNvSpPr>
            <p:nvPr/>
          </p:nvSpPr>
          <p:spPr bwMode="auto">
            <a:xfrm>
              <a:off x="1160" y="979"/>
              <a:ext cx="483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i=1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2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3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4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5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6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7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4631" name="Text Box 11"/>
          <p:cNvSpPr txBox="1"/>
          <p:nvPr/>
        </p:nvSpPr>
        <p:spPr>
          <a:xfrm>
            <a:off x="155575" y="5738813"/>
            <a:ext cx="184150" cy="46196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83374" name="Text Box 14"/>
          <p:cNvSpPr txBox="1">
            <a:spLocks noChangeArrowheads="1"/>
          </p:cNvSpPr>
          <p:nvPr/>
        </p:nvSpPr>
        <p:spPr bwMode="auto">
          <a:xfrm>
            <a:off x="280988" y="5300663"/>
            <a:ext cx="5043488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根节点为所有解的集合</a:t>
            </a:r>
            <a:endParaRPr kumimoji="0" lang="zh-CN" altLang="en-US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计算根节点的代价下界</a:t>
            </a:r>
            <a:endParaRPr kumimoji="0" lang="zh-CN" altLang="en-US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83375" name="Text Box 15"/>
          <p:cNvSpPr txBox="1">
            <a:spLocks noChangeArrowheads="1"/>
          </p:cNvSpPr>
          <p:nvPr/>
        </p:nvSpPr>
        <p:spPr bwMode="auto">
          <a:xfrm>
            <a:off x="7140575" y="1295400"/>
            <a:ext cx="889000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- 3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- 4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Char char="-"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16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Char char="-"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7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Char char="-"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25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Char char="-"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3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Char char="-"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26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3376" name="Text Box 16"/>
          <p:cNvSpPr txBox="1">
            <a:spLocks noChangeArrowheads="1"/>
          </p:cNvSpPr>
          <p:nvPr/>
        </p:nvSpPr>
        <p:spPr bwMode="auto">
          <a:xfrm>
            <a:off x="3938588" y="4799013"/>
            <a:ext cx="5476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-7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3377" name="Text Box 17"/>
          <p:cNvSpPr txBox="1">
            <a:spLocks noChangeArrowheads="1"/>
          </p:cNvSpPr>
          <p:nvPr/>
        </p:nvSpPr>
        <p:spPr bwMode="auto">
          <a:xfrm>
            <a:off x="4514850" y="4799013"/>
            <a:ext cx="5492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3378" name="Text Box 18"/>
          <p:cNvSpPr txBox="1">
            <a:spLocks noChangeArrowheads="1"/>
          </p:cNvSpPr>
          <p:nvPr/>
        </p:nvSpPr>
        <p:spPr bwMode="auto">
          <a:xfrm>
            <a:off x="6457950" y="4795838"/>
            <a:ext cx="5492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-4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3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3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3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8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75" grpId="0"/>
      <p:bldP spid="783376" grpId="0"/>
      <p:bldP spid="783377" grpId="0"/>
      <p:bldP spid="78337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3" name="Group 14"/>
          <p:cNvGrpSpPr/>
          <p:nvPr/>
        </p:nvGrpSpPr>
        <p:grpSpPr>
          <a:xfrm>
            <a:off x="3559175" y="1125538"/>
            <a:ext cx="4024313" cy="649287"/>
            <a:chOff x="2242" y="1071"/>
            <a:chExt cx="2535" cy="409"/>
          </a:xfrm>
        </p:grpSpPr>
        <p:sp>
          <p:nvSpPr>
            <p:cNvPr id="789509" name="Rectangle 5"/>
            <p:cNvSpPr>
              <a:spLocks noChangeArrowheads="1"/>
            </p:cNvSpPr>
            <p:nvPr/>
          </p:nvSpPr>
          <p:spPr bwMode="auto">
            <a:xfrm>
              <a:off x="2242" y="1071"/>
              <a:ext cx="1678" cy="40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所有解的集合</a:t>
              </a: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789511" name="Text Box 7"/>
            <p:cNvSpPr txBox="1">
              <a:spLocks noChangeArrowheads="1"/>
            </p:cNvSpPr>
            <p:nvPr/>
          </p:nvSpPr>
          <p:spPr bwMode="auto">
            <a:xfrm>
              <a:off x="3911" y="1071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L.B=96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89512" name="Text Box 8"/>
          <p:cNvSpPr txBox="1">
            <a:spLocks noChangeArrowheads="1"/>
          </p:cNvSpPr>
          <p:nvPr/>
        </p:nvSpPr>
        <p:spPr bwMode="auto">
          <a:xfrm>
            <a:off x="317500" y="2128838"/>
            <a:ext cx="4424363" cy="584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变换后的代价矩阵为</a:t>
            </a:r>
            <a:endParaRPr kumimoji="0" lang="zh-CN" altLang="en-US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89513" name="Group 9"/>
          <p:cNvGrpSpPr/>
          <p:nvPr/>
        </p:nvGrpSpPr>
        <p:grpSpPr>
          <a:xfrm>
            <a:off x="2201863" y="2563813"/>
            <a:ext cx="5368925" cy="4105275"/>
            <a:chOff x="1160" y="663"/>
            <a:chExt cx="3382" cy="2586"/>
          </a:xfrm>
        </p:grpSpPr>
        <p:graphicFrame>
          <p:nvGraphicFramePr>
            <p:cNvPr id="156678" name="Object 10"/>
            <p:cNvGraphicFramePr>
              <a:graphicFrameLocks noChangeAspect="1"/>
            </p:cNvGraphicFramePr>
            <p:nvPr/>
          </p:nvGraphicFramePr>
          <p:xfrm>
            <a:off x="1665" y="981"/>
            <a:ext cx="2877" cy="2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name="" r:id="rId1" imgW="1397000" imgH="1092200" progId="Equation.3">
                    <p:embed/>
                  </p:oleObj>
                </mc:Choice>
                <mc:Fallback>
                  <p:oleObj name="" r:id="rId1" imgW="1397000" imgH="10922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65" y="981"/>
                          <a:ext cx="2877" cy="2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679" name="Text Box 11"/>
            <p:cNvSpPr txBox="1"/>
            <p:nvPr/>
          </p:nvSpPr>
          <p:spPr>
            <a:xfrm>
              <a:off x="1411" y="663"/>
              <a:ext cx="3001" cy="36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32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j = 1     2    3    4    5   </a:t>
              </a:r>
              <a:r>
                <a:rPr lang="en-US" altLang="zh-CN" sz="20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3200" b="1" i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6    7</a:t>
              </a:r>
              <a:endParaRPr lang="en-US" altLang="zh-CN" sz="3200" b="1" dirty="0">
                <a:solidFill>
                  <a:srgbClr val="66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9516" name="Text Box 12"/>
            <p:cNvSpPr txBox="1">
              <a:spLocks noChangeArrowheads="1"/>
            </p:cNvSpPr>
            <p:nvPr/>
          </p:nvSpPr>
          <p:spPr bwMode="auto">
            <a:xfrm>
              <a:off x="1160" y="979"/>
              <a:ext cx="483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i=1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2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3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4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5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6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7</a:t>
              </a:r>
              <a:endParaRPr kumimoji="0" lang="en-US" altLang="zh-CN" sz="3200" b="1" i="1" kern="1200" cap="none" spc="0" normalizeH="0" baseline="0" noProof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6681" name="Rectangle 13"/>
          <p:cNvSpPr/>
          <p:nvPr/>
        </p:nvSpPr>
        <p:spPr>
          <a:xfrm>
            <a:off x="0" y="0"/>
            <a:ext cx="2190750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89510" name="Text Box 6"/>
          <p:cNvSpPr txBox="1">
            <a:spLocks noChangeArrowheads="1"/>
          </p:cNvSpPr>
          <p:nvPr/>
        </p:nvSpPr>
        <p:spPr bwMode="auto">
          <a:xfrm>
            <a:off x="128588" y="257175"/>
            <a:ext cx="6278563" cy="584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得到如下根节点及其代价下界</a:t>
            </a:r>
            <a:endParaRPr kumimoji="0" lang="zh-CN" altLang="en-US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42"/>
          <p:cNvSpPr/>
          <p:nvPr/>
        </p:nvSpPr>
        <p:spPr>
          <a:xfrm>
            <a:off x="71438" y="73025"/>
            <a:ext cx="1903412" cy="908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0" y="266700"/>
            <a:ext cx="7918450" cy="3416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构造根节点的两个子节点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选择使子节点代价下界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增加最大的划分边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建立根节点的子节点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左子节点为包括边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的所有解集合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右子节点为不包括边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的所有解集合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90579" name="Group 51"/>
          <p:cNvGrpSpPr/>
          <p:nvPr/>
        </p:nvGrpSpPr>
        <p:grpSpPr>
          <a:xfrm>
            <a:off x="2119313" y="4435475"/>
            <a:ext cx="6119812" cy="2089150"/>
            <a:chOff x="1335" y="2205"/>
            <a:chExt cx="3855" cy="1316"/>
          </a:xfrm>
        </p:grpSpPr>
        <p:grpSp>
          <p:nvGrpSpPr>
            <p:cNvPr id="158724" name="Group 44"/>
            <p:cNvGrpSpPr/>
            <p:nvPr/>
          </p:nvGrpSpPr>
          <p:grpSpPr>
            <a:xfrm>
              <a:off x="2458" y="2205"/>
              <a:ext cx="2540" cy="409"/>
              <a:chOff x="2237" y="1071"/>
              <a:chExt cx="2540" cy="409"/>
            </a:xfrm>
          </p:grpSpPr>
          <p:sp>
            <p:nvSpPr>
              <p:cNvPr id="790573" name="Rectangle 45"/>
              <p:cNvSpPr>
                <a:spLocks noChangeArrowheads="1"/>
              </p:cNvSpPr>
              <p:nvPr/>
            </p:nvSpPr>
            <p:spPr bwMode="auto">
              <a:xfrm>
                <a:off x="2237" y="1071"/>
                <a:ext cx="1683" cy="40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华文行楷" panose="02010800040101010101" pitchFamily="2" charset="-122"/>
                    <a:cs typeface="+mn-cs"/>
                  </a:rPr>
                  <a:t>所有解的集合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endParaRPr>
              </a:p>
            </p:txBody>
          </p:sp>
          <p:sp>
            <p:nvSpPr>
              <p:cNvPr id="790574" name="Text Box 46"/>
              <p:cNvSpPr txBox="1">
                <a:spLocks noChangeArrowheads="1"/>
              </p:cNvSpPr>
              <p:nvPr/>
            </p:nvSpPr>
            <p:spPr bwMode="auto">
              <a:xfrm>
                <a:off x="3911" y="1071"/>
                <a:ext cx="86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L.B=96</a:t>
                </a:r>
                <a:endPara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90575" name="Rectangle 47"/>
            <p:cNvSpPr>
              <a:spLocks noChangeArrowheads="1"/>
            </p:cNvSpPr>
            <p:nvPr/>
          </p:nvSpPr>
          <p:spPr bwMode="auto">
            <a:xfrm>
              <a:off x="1335" y="3022"/>
              <a:ext cx="1497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的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所有解集合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790576" name="Rectangle 48"/>
            <p:cNvSpPr>
              <a:spLocks noChangeArrowheads="1"/>
            </p:cNvSpPr>
            <p:nvPr/>
          </p:nvSpPr>
          <p:spPr bwMode="auto">
            <a:xfrm>
              <a:off x="3693" y="3022"/>
              <a:ext cx="1497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不包括边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的所有解集合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58729" name="Line 49"/>
            <p:cNvSpPr/>
            <p:nvPr/>
          </p:nvSpPr>
          <p:spPr>
            <a:xfrm flipH="1">
              <a:off x="2151" y="2614"/>
              <a:ext cx="862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58730" name="Line 50"/>
            <p:cNvSpPr/>
            <p:nvPr/>
          </p:nvSpPr>
          <p:spPr>
            <a:xfrm>
              <a:off x="3558" y="2614"/>
              <a:ext cx="861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</p:grpSp>
      <p:graphicFrame>
        <p:nvGraphicFramePr>
          <p:cNvPr id="790582" name="Object 54"/>
          <p:cNvGraphicFramePr>
            <a:graphicFrameLocks noChangeAspect="1"/>
          </p:cNvGraphicFramePr>
          <p:nvPr/>
        </p:nvGraphicFramePr>
        <p:xfrm>
          <a:off x="6656388" y="50800"/>
          <a:ext cx="3600450" cy="273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" r:id="rId1" imgW="1397000" imgH="1092200" progId="Equation.3">
                  <p:embed/>
                </p:oleObj>
              </mc:Choice>
              <mc:Fallback>
                <p:oleObj name="" r:id="rId1" imgW="1397000" imgH="1092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56388" y="50800"/>
                        <a:ext cx="3600450" cy="2732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0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0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0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0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0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0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0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0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0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0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0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4988" y="981075"/>
            <a:ext cx="9237663" cy="21605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问题的定义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具有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8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个编号小方块的魔方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6438900" y="115888"/>
            <a:ext cx="3767138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8-Puzzle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问题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83971" name="Picture 5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9763" y="836613"/>
            <a:ext cx="4552950" cy="1444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3972" name="Group 26"/>
          <p:cNvGrpSpPr/>
          <p:nvPr/>
        </p:nvGrpSpPr>
        <p:grpSpPr>
          <a:xfrm>
            <a:off x="3559175" y="2205038"/>
            <a:ext cx="1728788" cy="1731962"/>
            <a:chOff x="2605" y="2387"/>
            <a:chExt cx="1089" cy="1091"/>
          </a:xfrm>
        </p:grpSpPr>
        <p:grpSp>
          <p:nvGrpSpPr>
            <p:cNvPr id="83973" name="Group 16"/>
            <p:cNvGrpSpPr/>
            <p:nvPr/>
          </p:nvGrpSpPr>
          <p:grpSpPr>
            <a:xfrm>
              <a:off x="2605" y="2387"/>
              <a:ext cx="1089" cy="1088"/>
              <a:chOff x="2378" y="1616"/>
              <a:chExt cx="1089" cy="1088"/>
            </a:xfrm>
          </p:grpSpPr>
          <p:sp>
            <p:nvSpPr>
              <p:cNvPr id="83974" name="Rectangle 10"/>
              <p:cNvSpPr/>
              <p:nvPr/>
            </p:nvSpPr>
            <p:spPr>
              <a:xfrm>
                <a:off x="2378" y="1616"/>
                <a:ext cx="1089" cy="1088"/>
              </a:xfrm>
              <a:prstGeom prst="rect">
                <a:avLst/>
              </a:prstGeom>
              <a:solidFill>
                <a:schemeClr val="accent1"/>
              </a:solidFill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975" name="Line 11"/>
              <p:cNvSpPr/>
              <p:nvPr/>
            </p:nvSpPr>
            <p:spPr>
              <a:xfrm>
                <a:off x="2378" y="1979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76" name="Line 12"/>
              <p:cNvSpPr/>
              <p:nvPr/>
            </p:nvSpPr>
            <p:spPr>
              <a:xfrm>
                <a:off x="2378" y="2341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77" name="Line 13"/>
              <p:cNvSpPr/>
              <p:nvPr/>
            </p:nvSpPr>
            <p:spPr>
              <a:xfrm>
                <a:off x="2741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78" name="Line 14"/>
              <p:cNvSpPr/>
              <p:nvPr/>
            </p:nvSpPr>
            <p:spPr>
              <a:xfrm>
                <a:off x="3104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692241" name="Text Box 17"/>
            <p:cNvSpPr txBox="1">
              <a:spLocks noChangeArrowheads="1"/>
            </p:cNvSpPr>
            <p:nvPr/>
          </p:nvSpPr>
          <p:spPr bwMode="auto">
            <a:xfrm>
              <a:off x="2650" y="238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42" name="Text Box 18"/>
            <p:cNvSpPr txBox="1">
              <a:spLocks noChangeArrowheads="1"/>
            </p:cNvSpPr>
            <p:nvPr/>
          </p:nvSpPr>
          <p:spPr bwMode="auto">
            <a:xfrm>
              <a:off x="3041" y="238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43" name="Text Box 19"/>
            <p:cNvSpPr txBox="1">
              <a:spLocks noChangeArrowheads="1"/>
            </p:cNvSpPr>
            <p:nvPr/>
          </p:nvSpPr>
          <p:spPr bwMode="auto">
            <a:xfrm>
              <a:off x="2650" y="27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44" name="Text Box 20"/>
            <p:cNvSpPr txBox="1">
              <a:spLocks noChangeArrowheads="1"/>
            </p:cNvSpPr>
            <p:nvPr/>
          </p:nvSpPr>
          <p:spPr bwMode="auto">
            <a:xfrm>
              <a:off x="3041" y="27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45" name="Text Box 21"/>
            <p:cNvSpPr txBox="1">
              <a:spLocks noChangeArrowheads="1"/>
            </p:cNvSpPr>
            <p:nvPr/>
          </p:nvSpPr>
          <p:spPr bwMode="auto">
            <a:xfrm>
              <a:off x="3376" y="27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46" name="Text Box 22"/>
            <p:cNvSpPr txBox="1">
              <a:spLocks noChangeArrowheads="1"/>
            </p:cNvSpPr>
            <p:nvPr/>
          </p:nvSpPr>
          <p:spPr bwMode="auto">
            <a:xfrm>
              <a:off x="3376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47" name="Text Box 23"/>
            <p:cNvSpPr txBox="1">
              <a:spLocks noChangeArrowheads="1"/>
            </p:cNvSpPr>
            <p:nvPr/>
          </p:nvSpPr>
          <p:spPr bwMode="auto">
            <a:xfrm>
              <a:off x="3059" y="311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48" name="Text Box 24"/>
            <p:cNvSpPr txBox="1">
              <a:spLocks noChangeArrowheads="1"/>
            </p:cNvSpPr>
            <p:nvPr/>
          </p:nvSpPr>
          <p:spPr bwMode="auto">
            <a:xfrm>
              <a:off x="2650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92266" name="Text Box 42"/>
          <p:cNvSpPr txBox="1">
            <a:spLocks noChangeArrowheads="1"/>
          </p:cNvSpPr>
          <p:nvPr/>
        </p:nvSpPr>
        <p:spPr bwMode="auto">
          <a:xfrm>
            <a:off x="534988" y="3987800"/>
            <a:ext cx="9429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输出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移动系列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经过这些移动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魔方达如下状态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692268" name="Group 44"/>
          <p:cNvGrpSpPr/>
          <p:nvPr/>
        </p:nvGrpSpPr>
        <p:grpSpPr>
          <a:xfrm>
            <a:off x="3559175" y="4721225"/>
            <a:ext cx="1728788" cy="1731963"/>
            <a:chOff x="2242" y="2974"/>
            <a:chExt cx="1089" cy="1091"/>
          </a:xfrm>
        </p:grpSpPr>
        <p:grpSp>
          <p:nvGrpSpPr>
            <p:cNvPr id="83989" name="Group 28"/>
            <p:cNvGrpSpPr/>
            <p:nvPr/>
          </p:nvGrpSpPr>
          <p:grpSpPr>
            <a:xfrm>
              <a:off x="2242" y="2974"/>
              <a:ext cx="1089" cy="1088"/>
              <a:chOff x="2378" y="1616"/>
              <a:chExt cx="1089" cy="1088"/>
            </a:xfrm>
          </p:grpSpPr>
          <p:sp>
            <p:nvSpPr>
              <p:cNvPr id="83990" name="Rectangle 29"/>
              <p:cNvSpPr/>
              <p:nvPr/>
            </p:nvSpPr>
            <p:spPr>
              <a:xfrm>
                <a:off x="2378" y="1616"/>
                <a:ext cx="1089" cy="1088"/>
              </a:xfrm>
              <a:prstGeom prst="rect">
                <a:avLst/>
              </a:prstGeom>
              <a:solidFill>
                <a:schemeClr val="accent1"/>
              </a:solidFill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991" name="Line 30"/>
              <p:cNvSpPr/>
              <p:nvPr/>
            </p:nvSpPr>
            <p:spPr>
              <a:xfrm>
                <a:off x="2378" y="1979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92" name="Line 31"/>
              <p:cNvSpPr/>
              <p:nvPr/>
            </p:nvSpPr>
            <p:spPr>
              <a:xfrm>
                <a:off x="2378" y="2341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93" name="Line 32"/>
              <p:cNvSpPr/>
              <p:nvPr/>
            </p:nvSpPr>
            <p:spPr>
              <a:xfrm>
                <a:off x="2741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3994" name="Line 33"/>
              <p:cNvSpPr/>
              <p:nvPr/>
            </p:nvSpPr>
            <p:spPr>
              <a:xfrm>
                <a:off x="3104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692258" name="Text Box 34"/>
            <p:cNvSpPr txBox="1">
              <a:spLocks noChangeArrowheads="1"/>
            </p:cNvSpPr>
            <p:nvPr/>
          </p:nvSpPr>
          <p:spPr bwMode="auto">
            <a:xfrm>
              <a:off x="2287" y="29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59" name="Text Box 35"/>
            <p:cNvSpPr txBox="1">
              <a:spLocks noChangeArrowheads="1"/>
            </p:cNvSpPr>
            <p:nvPr/>
          </p:nvSpPr>
          <p:spPr bwMode="auto">
            <a:xfrm>
              <a:off x="2678" y="29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60" name="Text Box 36"/>
            <p:cNvSpPr txBox="1">
              <a:spLocks noChangeArrowheads="1"/>
            </p:cNvSpPr>
            <p:nvPr/>
          </p:nvSpPr>
          <p:spPr bwMode="auto">
            <a:xfrm>
              <a:off x="2287" y="333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62" name="Text Box 38"/>
            <p:cNvSpPr txBox="1">
              <a:spLocks noChangeArrowheads="1"/>
            </p:cNvSpPr>
            <p:nvPr/>
          </p:nvSpPr>
          <p:spPr bwMode="auto">
            <a:xfrm>
              <a:off x="3013" y="333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63" name="Text Box 39"/>
            <p:cNvSpPr txBox="1">
              <a:spLocks noChangeArrowheads="1"/>
            </p:cNvSpPr>
            <p:nvPr/>
          </p:nvSpPr>
          <p:spPr bwMode="auto">
            <a:xfrm>
              <a:off x="3013" y="369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64" name="Text Box 40"/>
            <p:cNvSpPr txBox="1">
              <a:spLocks noChangeArrowheads="1"/>
            </p:cNvSpPr>
            <p:nvPr/>
          </p:nvSpPr>
          <p:spPr bwMode="auto">
            <a:xfrm>
              <a:off x="2696" y="37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65" name="Text Box 41"/>
            <p:cNvSpPr txBox="1">
              <a:spLocks noChangeArrowheads="1"/>
            </p:cNvSpPr>
            <p:nvPr/>
          </p:nvSpPr>
          <p:spPr bwMode="auto">
            <a:xfrm>
              <a:off x="2287" y="369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267" name="Text Box 43"/>
            <p:cNvSpPr txBox="1">
              <a:spLocks noChangeArrowheads="1"/>
            </p:cNvSpPr>
            <p:nvPr/>
          </p:nvSpPr>
          <p:spPr bwMode="auto">
            <a:xfrm>
              <a:off x="3013" y="297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2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2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2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2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6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2" name="Text Box 4"/>
          <p:cNvSpPr txBox="1">
            <a:spLocks noChangeArrowheads="1"/>
          </p:cNvSpPr>
          <p:nvPr/>
        </p:nvSpPr>
        <p:spPr bwMode="auto">
          <a:xfrm>
            <a:off x="122238" y="188913"/>
            <a:ext cx="9823450" cy="5330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计算左右子节点的代价下界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的代价为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0, 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所以左节点代价下界仍为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96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我们来计算右节点的代价下界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如果一个解不包含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它必包含一条从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出发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的边和 进入节点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6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由变换后的代价矩阵可知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具有最小代价由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出发的边为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1),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代价为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32.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由变换后的代价矩阵可知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具有最小代价进入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6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的边为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(5, 6)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代价为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1828800" marR="0" lvl="3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于是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右节点代价下界为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96+32+0=128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12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12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1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1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1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1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1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1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2" grpId="0" animBg="1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6" name="Text Box 4"/>
          <p:cNvSpPr txBox="1">
            <a:spLocks noChangeArrowheads="1"/>
          </p:cNvSpPr>
          <p:nvPr/>
        </p:nvSpPr>
        <p:spPr bwMode="auto">
          <a:xfrm>
            <a:off x="174625" y="1052513"/>
            <a:ext cx="9825038" cy="652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目前的树为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822298" name="Group 26"/>
          <p:cNvGrpSpPr/>
          <p:nvPr/>
        </p:nvGrpSpPr>
        <p:grpSpPr>
          <a:xfrm>
            <a:off x="1671638" y="1916113"/>
            <a:ext cx="6746875" cy="2665412"/>
            <a:chOff x="1053" y="1207"/>
            <a:chExt cx="4250" cy="1679"/>
          </a:xfrm>
        </p:grpSpPr>
        <p:sp>
          <p:nvSpPr>
            <p:cNvPr id="822279" name="Rectangle 7"/>
            <p:cNvSpPr>
              <a:spLocks noChangeArrowheads="1"/>
            </p:cNvSpPr>
            <p:nvPr/>
          </p:nvSpPr>
          <p:spPr bwMode="auto">
            <a:xfrm>
              <a:off x="2424" y="1570"/>
              <a:ext cx="1674" cy="40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所有解的集合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2280" name="Text Box 8"/>
            <p:cNvSpPr txBox="1">
              <a:spLocks noChangeArrowheads="1"/>
            </p:cNvSpPr>
            <p:nvPr/>
          </p:nvSpPr>
          <p:spPr bwMode="auto">
            <a:xfrm>
              <a:off x="2913" y="1207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L.B=96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281" name="Rectangle 9"/>
            <p:cNvSpPr>
              <a:spLocks noChangeArrowheads="1"/>
            </p:cNvSpPr>
            <p:nvPr/>
          </p:nvSpPr>
          <p:spPr bwMode="auto">
            <a:xfrm>
              <a:off x="1290" y="2387"/>
              <a:ext cx="1494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的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所有解集合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2282" name="Rectangle 10"/>
            <p:cNvSpPr>
              <a:spLocks noChangeArrowheads="1"/>
            </p:cNvSpPr>
            <p:nvPr/>
          </p:nvSpPr>
          <p:spPr bwMode="auto">
            <a:xfrm>
              <a:off x="3649" y="2387"/>
              <a:ext cx="1496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不包括边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的所有解集合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62823" name="Line 11"/>
            <p:cNvSpPr/>
            <p:nvPr/>
          </p:nvSpPr>
          <p:spPr>
            <a:xfrm flipH="1">
              <a:off x="2106" y="1979"/>
              <a:ext cx="862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62824" name="Line 12"/>
            <p:cNvSpPr/>
            <p:nvPr/>
          </p:nvSpPr>
          <p:spPr>
            <a:xfrm>
              <a:off x="3513" y="1979"/>
              <a:ext cx="861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822285" name="Text Box 13"/>
            <p:cNvSpPr txBox="1">
              <a:spLocks noChangeArrowheads="1"/>
            </p:cNvSpPr>
            <p:nvPr/>
          </p:nvSpPr>
          <p:spPr bwMode="auto">
            <a:xfrm>
              <a:off x="1053" y="2069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L.B=96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2286" name="Text Box 14"/>
            <p:cNvSpPr txBox="1">
              <a:spLocks noChangeArrowheads="1"/>
            </p:cNvSpPr>
            <p:nvPr/>
          </p:nvSpPr>
          <p:spPr bwMode="auto">
            <a:xfrm>
              <a:off x="4311" y="2024"/>
              <a:ext cx="9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L.B=128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22299" name="Group 27"/>
          <p:cNvGrpSpPr/>
          <p:nvPr/>
        </p:nvGrpSpPr>
        <p:grpSpPr>
          <a:xfrm>
            <a:off x="1687513" y="4581525"/>
            <a:ext cx="6840537" cy="1584325"/>
            <a:chOff x="1063" y="2886"/>
            <a:chExt cx="4309" cy="998"/>
          </a:xfrm>
        </p:grpSpPr>
        <p:grpSp>
          <p:nvGrpSpPr>
            <p:cNvPr id="162828" name="Group 19"/>
            <p:cNvGrpSpPr/>
            <p:nvPr/>
          </p:nvGrpSpPr>
          <p:grpSpPr>
            <a:xfrm>
              <a:off x="1063" y="2886"/>
              <a:ext cx="1905" cy="998"/>
              <a:chOff x="1063" y="2886"/>
              <a:chExt cx="1905" cy="998"/>
            </a:xfrm>
          </p:grpSpPr>
          <p:sp>
            <p:nvSpPr>
              <p:cNvPr id="162829" name="Line 16"/>
              <p:cNvSpPr/>
              <p:nvPr/>
            </p:nvSpPr>
            <p:spPr>
              <a:xfrm flipH="1">
                <a:off x="1063" y="2886"/>
                <a:ext cx="680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62830" name="Line 17"/>
              <p:cNvSpPr/>
              <p:nvPr/>
            </p:nvSpPr>
            <p:spPr>
              <a:xfrm>
                <a:off x="2424" y="2886"/>
                <a:ext cx="544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62831" name="Line 18"/>
              <p:cNvSpPr/>
              <p:nvPr/>
            </p:nvSpPr>
            <p:spPr>
              <a:xfrm>
                <a:off x="1063" y="3884"/>
                <a:ext cx="1905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grpSp>
          <p:nvGrpSpPr>
            <p:cNvPr id="162832" name="Group 20"/>
            <p:cNvGrpSpPr/>
            <p:nvPr/>
          </p:nvGrpSpPr>
          <p:grpSpPr>
            <a:xfrm>
              <a:off x="3467" y="2886"/>
              <a:ext cx="1905" cy="998"/>
              <a:chOff x="1063" y="2886"/>
              <a:chExt cx="1905" cy="998"/>
            </a:xfrm>
          </p:grpSpPr>
          <p:sp>
            <p:nvSpPr>
              <p:cNvPr id="162833" name="Line 21"/>
              <p:cNvSpPr/>
              <p:nvPr/>
            </p:nvSpPr>
            <p:spPr>
              <a:xfrm flipH="1">
                <a:off x="1063" y="2886"/>
                <a:ext cx="680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62834" name="Line 22"/>
              <p:cNvSpPr/>
              <p:nvPr/>
            </p:nvSpPr>
            <p:spPr>
              <a:xfrm>
                <a:off x="2424" y="2886"/>
                <a:ext cx="544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62835" name="Line 23"/>
              <p:cNvSpPr/>
              <p:nvPr/>
            </p:nvSpPr>
            <p:spPr>
              <a:xfrm>
                <a:off x="1063" y="3884"/>
                <a:ext cx="1905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822296" name="Text Box 24"/>
            <p:cNvSpPr txBox="1">
              <a:spLocks noChangeArrowheads="1"/>
            </p:cNvSpPr>
            <p:nvPr/>
          </p:nvSpPr>
          <p:spPr bwMode="auto">
            <a:xfrm>
              <a:off x="1547" y="3133"/>
              <a:ext cx="89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左子树</a:t>
              </a:r>
              <a:endParaRPr kumimoji="0" lang="zh-CN" altLang="en-US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2297" name="Text Box 25"/>
            <p:cNvSpPr txBox="1">
              <a:spLocks noChangeArrowheads="1"/>
            </p:cNvSpPr>
            <p:nvPr/>
          </p:nvSpPr>
          <p:spPr bwMode="auto">
            <a:xfrm>
              <a:off x="3929" y="3158"/>
              <a:ext cx="89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右子树</a:t>
              </a:r>
              <a:endParaRPr kumimoji="0" lang="zh-CN" altLang="en-US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300" name="Text Box 4"/>
          <p:cNvSpPr txBox="1">
            <a:spLocks noChangeArrowheads="1"/>
          </p:cNvSpPr>
          <p:nvPr/>
        </p:nvSpPr>
        <p:spPr bwMode="auto">
          <a:xfrm>
            <a:off x="103188" y="44450"/>
            <a:ext cx="9577388" cy="3263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递归地构造左右子树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构造左子树根对应的代价矩阵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左子节点为包括边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的所有解集合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所以矩阵的第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行和第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6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列应该被删除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由于边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被使用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(6, 4)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不能再使用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所以代价矩阵的元素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[6, 4]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应该设置为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结果矩阵如下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823307" name="Group 11"/>
          <p:cNvGrpSpPr/>
          <p:nvPr/>
        </p:nvGrpSpPr>
        <p:grpSpPr>
          <a:xfrm>
            <a:off x="2551113" y="3260725"/>
            <a:ext cx="5545137" cy="3476625"/>
            <a:chOff x="2242" y="2054"/>
            <a:chExt cx="3493" cy="2190"/>
          </a:xfrm>
        </p:grpSpPr>
        <p:grpSp>
          <p:nvGrpSpPr>
            <p:cNvPr id="164867" name="Group 5"/>
            <p:cNvGrpSpPr/>
            <p:nvPr/>
          </p:nvGrpSpPr>
          <p:grpSpPr>
            <a:xfrm>
              <a:off x="2242" y="2054"/>
              <a:ext cx="3351" cy="2190"/>
              <a:chOff x="1191" y="704"/>
              <a:chExt cx="3351" cy="2597"/>
            </a:xfrm>
          </p:grpSpPr>
          <p:graphicFrame>
            <p:nvGraphicFramePr>
              <p:cNvPr id="164868" name="Object 6"/>
              <p:cNvGraphicFramePr>
                <a:graphicFrameLocks noChangeAspect="1"/>
              </p:cNvGraphicFramePr>
              <p:nvPr/>
            </p:nvGraphicFramePr>
            <p:xfrm>
              <a:off x="1665" y="981"/>
              <a:ext cx="2877" cy="2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9" name="" r:id="rId1" imgW="1397000" imgH="1092200" progId="Equation.3">
                      <p:embed/>
                    </p:oleObj>
                  </mc:Choice>
                  <mc:Fallback>
                    <p:oleObj name="" r:id="rId1" imgW="1397000" imgH="1092200" progId="Equation.3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665" y="981"/>
                            <a:ext cx="2877" cy="22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869" name="Text Box 7"/>
              <p:cNvSpPr txBox="1"/>
              <p:nvPr/>
            </p:nvSpPr>
            <p:spPr>
              <a:xfrm>
                <a:off x="1412" y="704"/>
                <a:ext cx="2958" cy="3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>
                  <a:buFont typeface="Arial" panose="020B0604020202020204" pitchFamily="34" charset="0"/>
                  <a:buNone/>
                </a:pP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j = 1     2     3     4     5      6    7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3304" name="Text Box 8"/>
              <p:cNvSpPr txBox="1">
                <a:spLocks noChangeArrowheads="1"/>
              </p:cNvSpPr>
              <p:nvPr/>
            </p:nvSpPr>
            <p:spPr bwMode="auto">
              <a:xfrm>
                <a:off x="1191" y="979"/>
                <a:ext cx="461" cy="2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i=1</a:t>
                </a:r>
                <a:endPara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2</a:t>
                </a:r>
                <a:endPara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3</a:t>
                </a:r>
                <a:endPara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4</a:t>
                </a:r>
                <a:endPara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5</a:t>
                </a:r>
                <a:endPara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6</a:t>
                </a:r>
                <a:endPara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  7</a:t>
                </a:r>
                <a:endParaRPr kumimoji="0" lang="en-US" altLang="zh-CN" sz="28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4871" name="Rectangle 9"/>
            <p:cNvSpPr/>
            <p:nvPr/>
          </p:nvSpPr>
          <p:spPr>
            <a:xfrm>
              <a:off x="4828" y="2069"/>
              <a:ext cx="226" cy="2087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64872" name="Rectangle 10"/>
            <p:cNvSpPr/>
            <p:nvPr/>
          </p:nvSpPr>
          <p:spPr>
            <a:xfrm>
              <a:off x="2242" y="3113"/>
              <a:ext cx="3493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4" name="Text Box 4"/>
          <p:cNvSpPr txBox="1">
            <a:spLocks noChangeArrowheads="1"/>
          </p:cNvSpPr>
          <p:nvPr/>
        </p:nvSpPr>
        <p:spPr bwMode="auto">
          <a:xfrm>
            <a:off x="103188" y="4763"/>
            <a:ext cx="9577388" cy="1970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计算左子树根的代价下界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矩阵的第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5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行不包含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0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第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5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行元素减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3,  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左子树根代价下界为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96+3=99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结果矩阵如下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824325" name="Group 5"/>
          <p:cNvGrpSpPr/>
          <p:nvPr/>
        </p:nvGrpSpPr>
        <p:grpSpPr>
          <a:xfrm>
            <a:off x="3441700" y="2138363"/>
            <a:ext cx="6396038" cy="4229100"/>
            <a:chOff x="2242" y="2030"/>
            <a:chExt cx="3493" cy="2203"/>
          </a:xfrm>
        </p:grpSpPr>
        <p:grpSp>
          <p:nvGrpSpPr>
            <p:cNvPr id="166915" name="Group 6"/>
            <p:cNvGrpSpPr/>
            <p:nvPr/>
          </p:nvGrpSpPr>
          <p:grpSpPr>
            <a:xfrm>
              <a:off x="2242" y="2030"/>
              <a:ext cx="3351" cy="2203"/>
              <a:chOff x="1191" y="675"/>
              <a:chExt cx="3351" cy="2612"/>
            </a:xfrm>
          </p:grpSpPr>
          <p:graphicFrame>
            <p:nvGraphicFramePr>
              <p:cNvPr id="166916" name="Object 7"/>
              <p:cNvGraphicFramePr>
                <a:graphicFrameLocks noChangeAspect="1"/>
              </p:cNvGraphicFramePr>
              <p:nvPr/>
            </p:nvGraphicFramePr>
            <p:xfrm>
              <a:off x="1665" y="981"/>
              <a:ext cx="2877" cy="2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3" name="" r:id="rId1" imgW="1397000" imgH="1092200" progId="Equation.3">
                      <p:embed/>
                    </p:oleObj>
                  </mc:Choice>
                  <mc:Fallback>
                    <p:oleObj name="" r:id="rId1" imgW="1397000" imgH="1092200" progId="Equation.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665" y="981"/>
                            <a:ext cx="2877" cy="22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6917" name="Text Box 8"/>
              <p:cNvSpPr txBox="1"/>
              <p:nvPr/>
            </p:nvSpPr>
            <p:spPr>
              <a:xfrm>
                <a:off x="1722" y="679"/>
                <a:ext cx="2518" cy="36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>
                  <a:buFont typeface="Arial" panose="020B0604020202020204" pitchFamily="34" charset="0"/>
                  <a:buNone/>
                </a:pP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3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j = 1   2    3    4    5     6   7</a:t>
                </a:r>
                <a:endPara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4329" name="Text Box 9"/>
              <p:cNvSpPr txBox="1">
                <a:spLocks noChangeArrowheads="1"/>
              </p:cNvSpPr>
              <p:nvPr/>
            </p:nvSpPr>
            <p:spPr bwMode="auto">
              <a:xfrm>
                <a:off x="1191" y="675"/>
                <a:ext cx="461" cy="26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endParaRPr kumimoji="0" lang="en-US" altLang="zh-CN" sz="32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3200" b="1" i="1" kern="1200" cap="none" spc="0" normalizeH="0" baseline="0" noProof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=1</a:t>
                </a:r>
                <a:endParaRPr kumimoji="0" lang="en-US" altLang="zh-CN" sz="32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2</a:t>
                </a:r>
                <a:endParaRPr kumimoji="0" lang="en-US" altLang="zh-CN" sz="32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3</a:t>
                </a:r>
                <a:endParaRPr kumimoji="0" lang="en-US" altLang="zh-CN" sz="32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4</a:t>
                </a:r>
                <a:endParaRPr kumimoji="0" lang="en-US" altLang="zh-CN" sz="32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5</a:t>
                </a:r>
                <a:endParaRPr kumimoji="0" lang="en-US" altLang="zh-CN" sz="32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6</a:t>
                </a:r>
                <a:endParaRPr kumimoji="0" lang="en-US" altLang="zh-CN" sz="32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R="0" defTabSz="914400">
                  <a:lnSpc>
                    <a:spcPct val="105000"/>
                  </a:lnSpc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1" kern="1200" cap="none" spc="0" normalizeH="0" baseline="0" noProof="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7</a:t>
                </a:r>
                <a:endParaRPr kumimoji="0" lang="en-US" altLang="zh-CN" sz="3200" b="1" i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66919" name="Rectangle 10"/>
            <p:cNvSpPr/>
            <p:nvPr/>
          </p:nvSpPr>
          <p:spPr>
            <a:xfrm>
              <a:off x="4828" y="2069"/>
              <a:ext cx="226" cy="2087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166920" name="Rectangle 11"/>
            <p:cNvSpPr/>
            <p:nvPr/>
          </p:nvSpPr>
          <p:spPr>
            <a:xfrm>
              <a:off x="2242" y="3113"/>
              <a:ext cx="3493" cy="272"/>
            </a:xfrm>
            <a:prstGeom prst="rect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</a:pPr>
              <a:endParaRPr lang="zh-CN" altLang="en-US" sz="24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4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4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4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7" name="Text Box 5"/>
          <p:cNvSpPr txBox="1">
            <a:spLocks noChangeArrowheads="1"/>
          </p:cNvSpPr>
          <p:nvPr/>
        </p:nvSpPr>
        <p:spPr bwMode="auto">
          <a:xfrm>
            <a:off x="103188" y="44450"/>
            <a:ext cx="9577388" cy="1878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构造右子树根对应的代价矩阵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右子节点为不包括边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(4, 6)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的所有解集合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只需要把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[4, 6]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设置为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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结果矩阵如下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791558" name="Group 6"/>
          <p:cNvGrpSpPr/>
          <p:nvPr/>
        </p:nvGrpSpPr>
        <p:grpSpPr>
          <a:xfrm>
            <a:off x="2582863" y="2457450"/>
            <a:ext cx="5368925" cy="4105275"/>
            <a:chOff x="1160" y="663"/>
            <a:chExt cx="3382" cy="2586"/>
          </a:xfrm>
        </p:grpSpPr>
        <p:graphicFrame>
          <p:nvGraphicFramePr>
            <p:cNvPr id="168963" name="Object 7"/>
            <p:cNvGraphicFramePr>
              <a:graphicFrameLocks noChangeAspect="1"/>
            </p:cNvGraphicFramePr>
            <p:nvPr/>
          </p:nvGraphicFramePr>
          <p:xfrm>
            <a:off x="1665" y="981"/>
            <a:ext cx="2877" cy="2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" name="" r:id="rId1" imgW="1397000" imgH="1092200" progId="Equation.3">
                    <p:embed/>
                  </p:oleObj>
                </mc:Choice>
                <mc:Fallback>
                  <p:oleObj name="" r:id="rId1" imgW="1397000" imgH="10922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65" y="981"/>
                          <a:ext cx="2877" cy="2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64" name="Text Box 8"/>
            <p:cNvSpPr txBox="1"/>
            <p:nvPr/>
          </p:nvSpPr>
          <p:spPr>
            <a:xfrm>
              <a:off x="1411" y="663"/>
              <a:ext cx="3001" cy="36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j = 1     2    3    4    5   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6    7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1561" name="Text Box 9"/>
            <p:cNvSpPr txBox="1">
              <a:spLocks noChangeArrowheads="1"/>
            </p:cNvSpPr>
            <p:nvPr/>
          </p:nvSpPr>
          <p:spPr bwMode="auto">
            <a:xfrm>
              <a:off x="1160" y="979"/>
              <a:ext cx="483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i=1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2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3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4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5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6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7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1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1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1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8" name="Text Box 4"/>
          <p:cNvSpPr txBox="1">
            <a:spLocks noChangeArrowheads="1"/>
          </p:cNvSpPr>
          <p:nvPr/>
        </p:nvSpPr>
        <p:spPr bwMode="auto">
          <a:xfrm>
            <a:off x="-203200" y="-20637"/>
            <a:ext cx="10183813" cy="1970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计算右子树根的代价下界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矩阵的第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行不包含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0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第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行元素减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32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结果矩阵如下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825349" name="Group 5"/>
          <p:cNvGrpSpPr/>
          <p:nvPr/>
        </p:nvGrpSpPr>
        <p:grpSpPr>
          <a:xfrm>
            <a:off x="2589213" y="2441575"/>
            <a:ext cx="5368925" cy="4105275"/>
            <a:chOff x="1160" y="663"/>
            <a:chExt cx="3382" cy="2586"/>
          </a:xfrm>
        </p:grpSpPr>
        <p:graphicFrame>
          <p:nvGraphicFramePr>
            <p:cNvPr id="171011" name="Object 6"/>
            <p:cNvGraphicFramePr>
              <a:graphicFrameLocks noChangeAspect="1"/>
            </p:cNvGraphicFramePr>
            <p:nvPr/>
          </p:nvGraphicFramePr>
          <p:xfrm>
            <a:off x="1665" y="981"/>
            <a:ext cx="2877" cy="2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" name="" r:id="rId1" imgW="1397000" imgH="1092200" progId="Equation.3">
                    <p:embed/>
                  </p:oleObj>
                </mc:Choice>
                <mc:Fallback>
                  <p:oleObj name="" r:id="rId1" imgW="1397000" imgH="10922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65" y="981"/>
                          <a:ext cx="2877" cy="2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12" name="Text Box 7"/>
            <p:cNvSpPr txBox="1"/>
            <p:nvPr/>
          </p:nvSpPr>
          <p:spPr>
            <a:xfrm>
              <a:off x="1411" y="663"/>
              <a:ext cx="3001" cy="36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j = 1     2    3    4    5   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6    7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25352" name="Text Box 8"/>
            <p:cNvSpPr txBox="1">
              <a:spLocks noChangeArrowheads="1"/>
            </p:cNvSpPr>
            <p:nvPr/>
          </p:nvSpPr>
          <p:spPr bwMode="auto">
            <a:xfrm>
              <a:off x="1160" y="979"/>
              <a:ext cx="483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i=1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2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3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4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5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6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  7</a:t>
              </a:r>
              <a:endPara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2" name="Text Box 4"/>
          <p:cNvSpPr txBox="1">
            <a:spLocks noChangeArrowheads="1"/>
          </p:cNvSpPr>
          <p:nvPr/>
        </p:nvSpPr>
        <p:spPr bwMode="auto">
          <a:xfrm>
            <a:off x="174625" y="904875"/>
            <a:ext cx="9825038" cy="652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目前的树为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826373" name="Group 5"/>
          <p:cNvGrpSpPr/>
          <p:nvPr/>
        </p:nvGrpSpPr>
        <p:grpSpPr>
          <a:xfrm>
            <a:off x="1671638" y="1557338"/>
            <a:ext cx="6748462" cy="2665412"/>
            <a:chOff x="1053" y="1207"/>
            <a:chExt cx="4251" cy="1679"/>
          </a:xfrm>
        </p:grpSpPr>
        <p:sp>
          <p:nvSpPr>
            <p:cNvPr id="826374" name="Rectangle 6"/>
            <p:cNvSpPr>
              <a:spLocks noChangeArrowheads="1"/>
            </p:cNvSpPr>
            <p:nvPr/>
          </p:nvSpPr>
          <p:spPr bwMode="auto">
            <a:xfrm>
              <a:off x="2424" y="1570"/>
              <a:ext cx="1674" cy="40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所有解的集合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6375" name="Text Box 7"/>
            <p:cNvSpPr txBox="1">
              <a:spLocks noChangeArrowheads="1"/>
            </p:cNvSpPr>
            <p:nvPr/>
          </p:nvSpPr>
          <p:spPr bwMode="auto">
            <a:xfrm>
              <a:off x="2913" y="1207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L.B=96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6376" name="Rectangle 8"/>
            <p:cNvSpPr>
              <a:spLocks noChangeArrowheads="1"/>
            </p:cNvSpPr>
            <p:nvPr/>
          </p:nvSpPr>
          <p:spPr bwMode="auto">
            <a:xfrm>
              <a:off x="1290" y="2387"/>
              <a:ext cx="1495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的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所有解集合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6377" name="Rectangle 9"/>
            <p:cNvSpPr>
              <a:spLocks noChangeArrowheads="1"/>
            </p:cNvSpPr>
            <p:nvPr/>
          </p:nvSpPr>
          <p:spPr bwMode="auto">
            <a:xfrm>
              <a:off x="3648" y="2387"/>
              <a:ext cx="1494" cy="49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不包括边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的所有解集合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73063" name="Line 10"/>
            <p:cNvSpPr/>
            <p:nvPr/>
          </p:nvSpPr>
          <p:spPr>
            <a:xfrm flipH="1">
              <a:off x="2106" y="1979"/>
              <a:ext cx="862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73064" name="Line 11"/>
            <p:cNvSpPr/>
            <p:nvPr/>
          </p:nvSpPr>
          <p:spPr>
            <a:xfrm>
              <a:off x="3513" y="1979"/>
              <a:ext cx="861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826380" name="Text Box 12"/>
            <p:cNvSpPr txBox="1">
              <a:spLocks noChangeArrowheads="1"/>
            </p:cNvSpPr>
            <p:nvPr/>
          </p:nvSpPr>
          <p:spPr bwMode="auto">
            <a:xfrm>
              <a:off x="1053" y="2069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L.B=99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6381" name="Text Box 13"/>
            <p:cNvSpPr txBox="1">
              <a:spLocks noChangeArrowheads="1"/>
            </p:cNvSpPr>
            <p:nvPr/>
          </p:nvSpPr>
          <p:spPr bwMode="auto">
            <a:xfrm>
              <a:off x="4312" y="2024"/>
              <a:ext cx="9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L.B=128</a:t>
              </a:r>
              <a:endParaRPr kumimoji="0" lang="en-US" altLang="zh-CN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26382" name="Group 14"/>
          <p:cNvGrpSpPr/>
          <p:nvPr/>
        </p:nvGrpSpPr>
        <p:grpSpPr>
          <a:xfrm>
            <a:off x="1687513" y="4222750"/>
            <a:ext cx="6840537" cy="1584325"/>
            <a:chOff x="1063" y="2886"/>
            <a:chExt cx="4309" cy="998"/>
          </a:xfrm>
        </p:grpSpPr>
        <p:grpSp>
          <p:nvGrpSpPr>
            <p:cNvPr id="173068" name="Group 15"/>
            <p:cNvGrpSpPr/>
            <p:nvPr/>
          </p:nvGrpSpPr>
          <p:grpSpPr>
            <a:xfrm>
              <a:off x="1063" y="2886"/>
              <a:ext cx="1905" cy="998"/>
              <a:chOff x="1063" y="2886"/>
              <a:chExt cx="1905" cy="998"/>
            </a:xfrm>
          </p:grpSpPr>
          <p:sp>
            <p:nvSpPr>
              <p:cNvPr id="173069" name="Line 16"/>
              <p:cNvSpPr/>
              <p:nvPr/>
            </p:nvSpPr>
            <p:spPr>
              <a:xfrm flipH="1">
                <a:off x="1063" y="2886"/>
                <a:ext cx="680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73070" name="Line 17"/>
              <p:cNvSpPr/>
              <p:nvPr/>
            </p:nvSpPr>
            <p:spPr>
              <a:xfrm>
                <a:off x="2424" y="2886"/>
                <a:ext cx="544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73071" name="Line 18"/>
              <p:cNvSpPr/>
              <p:nvPr/>
            </p:nvSpPr>
            <p:spPr>
              <a:xfrm>
                <a:off x="1063" y="3884"/>
                <a:ext cx="1905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grpSp>
          <p:nvGrpSpPr>
            <p:cNvPr id="173072" name="Group 19"/>
            <p:cNvGrpSpPr/>
            <p:nvPr/>
          </p:nvGrpSpPr>
          <p:grpSpPr>
            <a:xfrm>
              <a:off x="3467" y="2886"/>
              <a:ext cx="1905" cy="998"/>
              <a:chOff x="1063" y="2886"/>
              <a:chExt cx="1905" cy="998"/>
            </a:xfrm>
          </p:grpSpPr>
          <p:sp>
            <p:nvSpPr>
              <p:cNvPr id="173073" name="Line 20"/>
              <p:cNvSpPr/>
              <p:nvPr/>
            </p:nvSpPr>
            <p:spPr>
              <a:xfrm flipH="1">
                <a:off x="1063" y="2886"/>
                <a:ext cx="680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73074" name="Line 21"/>
              <p:cNvSpPr/>
              <p:nvPr/>
            </p:nvSpPr>
            <p:spPr>
              <a:xfrm>
                <a:off x="2424" y="2886"/>
                <a:ext cx="544" cy="99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73075" name="Line 22"/>
              <p:cNvSpPr/>
              <p:nvPr/>
            </p:nvSpPr>
            <p:spPr>
              <a:xfrm>
                <a:off x="1063" y="3884"/>
                <a:ext cx="1905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826391" name="Text Box 23"/>
            <p:cNvSpPr txBox="1">
              <a:spLocks noChangeArrowheads="1"/>
            </p:cNvSpPr>
            <p:nvPr/>
          </p:nvSpPr>
          <p:spPr bwMode="auto">
            <a:xfrm>
              <a:off x="1547" y="3133"/>
              <a:ext cx="89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左子树</a:t>
              </a:r>
              <a:endParaRPr kumimoji="0" lang="zh-CN" altLang="en-US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6392" name="Text Box 24"/>
            <p:cNvSpPr txBox="1">
              <a:spLocks noChangeArrowheads="1"/>
            </p:cNvSpPr>
            <p:nvPr/>
          </p:nvSpPr>
          <p:spPr bwMode="auto">
            <a:xfrm>
              <a:off x="3929" y="3158"/>
              <a:ext cx="89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zh-CN" altLang="en-US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右子树</a:t>
              </a:r>
              <a:endParaRPr kumimoji="0" lang="zh-CN" altLang="en-US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6" name="Text Box 4"/>
          <p:cNvSpPr txBox="1">
            <a:spLocks noChangeArrowheads="1"/>
          </p:cNvSpPr>
          <p:nvPr/>
        </p:nvSpPr>
        <p:spPr bwMode="auto">
          <a:xfrm>
            <a:off x="103188" y="1341438"/>
            <a:ext cx="10183813" cy="3478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使用爬山策略扩展左子树根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选择边使子节点代价下界增加最大的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划分边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(3, 5)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左子节点为包括边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(3, 5)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的所有解集合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右子节点为不包括边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(3, 5)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的所有解集合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计算左、右子节点的代价下界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: 99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和</a:t>
            </a:r>
            <a:r>
              <a: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117</a:t>
            </a: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endParaRPr kumimoji="1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目前树扩展为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: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7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7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7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7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7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7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7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22" name="Text Box 6"/>
          <p:cNvSpPr txBox="1">
            <a:spLocks noChangeArrowheads="1"/>
          </p:cNvSpPr>
          <p:nvPr/>
        </p:nvSpPr>
        <p:spPr bwMode="auto">
          <a:xfrm>
            <a:off x="2887663" y="115888"/>
            <a:ext cx="1374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L.B=96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7154" name="Group 66"/>
          <p:cNvGrpSpPr/>
          <p:nvPr/>
        </p:nvGrpSpPr>
        <p:grpSpPr>
          <a:xfrm>
            <a:off x="871538" y="130175"/>
            <a:ext cx="9204325" cy="2381250"/>
            <a:chOff x="549" y="82"/>
            <a:chExt cx="5798" cy="1500"/>
          </a:xfrm>
        </p:grpSpPr>
        <p:sp>
          <p:nvSpPr>
            <p:cNvPr id="828421" name="Rectangle 5"/>
            <p:cNvSpPr>
              <a:spLocks noChangeArrowheads="1"/>
            </p:cNvSpPr>
            <p:nvPr/>
          </p:nvSpPr>
          <p:spPr bwMode="auto">
            <a:xfrm>
              <a:off x="2669" y="82"/>
              <a:ext cx="1315" cy="31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所有解集合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8423" name="Rectangle 7"/>
            <p:cNvSpPr>
              <a:spLocks noChangeArrowheads="1"/>
            </p:cNvSpPr>
            <p:nvPr/>
          </p:nvSpPr>
          <p:spPr bwMode="auto">
            <a:xfrm>
              <a:off x="1400" y="718"/>
              <a:ext cx="131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8424" name="Rectangle 8"/>
            <p:cNvSpPr>
              <a:spLocks noChangeArrowheads="1"/>
            </p:cNvSpPr>
            <p:nvPr/>
          </p:nvSpPr>
          <p:spPr bwMode="auto">
            <a:xfrm>
              <a:off x="3939" y="717"/>
              <a:ext cx="1497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不包括边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(4, 6)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8427" name="Text Box 11"/>
            <p:cNvSpPr txBox="1">
              <a:spLocks noChangeArrowheads="1"/>
            </p:cNvSpPr>
            <p:nvPr/>
          </p:nvSpPr>
          <p:spPr bwMode="auto">
            <a:xfrm>
              <a:off x="549" y="717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L.B=99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8428" name="Text Box 12"/>
            <p:cNvSpPr txBox="1">
              <a:spLocks noChangeArrowheads="1"/>
            </p:cNvSpPr>
            <p:nvPr/>
          </p:nvSpPr>
          <p:spPr bwMode="auto">
            <a:xfrm>
              <a:off x="5355" y="708"/>
              <a:ext cx="9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L.B=128</a:t>
              </a:r>
              <a:endParaRPr kumimoji="0" lang="en-US" altLang="zh-CN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8429" name="Rectangle 13"/>
            <p:cNvSpPr>
              <a:spLocks noChangeArrowheads="1"/>
            </p:cNvSpPr>
            <p:nvPr/>
          </p:nvSpPr>
          <p:spPr bwMode="auto">
            <a:xfrm>
              <a:off x="1400" y="1261"/>
              <a:ext cx="1314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包括边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(3, 5)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828430" name="Rectangle 14"/>
            <p:cNvSpPr>
              <a:spLocks noChangeArrowheads="1"/>
            </p:cNvSpPr>
            <p:nvPr/>
          </p:nvSpPr>
          <p:spPr bwMode="auto">
            <a:xfrm>
              <a:off x="2877" y="1261"/>
              <a:ext cx="1479" cy="3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不包括边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6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华文行楷" panose="02010800040101010101" pitchFamily="2" charset="-122"/>
                  <a:cs typeface="+mn-cs"/>
                </a:rPr>
                <a:t>(3,5)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</p:txBody>
        </p:sp>
        <p:sp>
          <p:nvSpPr>
            <p:cNvPr id="177162" name="Line 15"/>
            <p:cNvSpPr/>
            <p:nvPr/>
          </p:nvSpPr>
          <p:spPr>
            <a:xfrm flipH="1">
              <a:off x="2151" y="400"/>
              <a:ext cx="998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77163" name="Line 16"/>
            <p:cNvSpPr/>
            <p:nvPr/>
          </p:nvSpPr>
          <p:spPr>
            <a:xfrm>
              <a:off x="3512" y="400"/>
              <a:ext cx="1089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77164" name="Line 17"/>
            <p:cNvSpPr/>
            <p:nvPr/>
          </p:nvSpPr>
          <p:spPr>
            <a:xfrm>
              <a:off x="1970" y="1025"/>
              <a:ext cx="0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77165" name="Line 18"/>
            <p:cNvSpPr/>
            <p:nvPr/>
          </p:nvSpPr>
          <p:spPr>
            <a:xfrm>
              <a:off x="2197" y="1025"/>
              <a:ext cx="1315" cy="22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828435" name="Text Box 19"/>
            <p:cNvSpPr txBox="1">
              <a:spLocks noChangeArrowheads="1"/>
            </p:cNvSpPr>
            <p:nvPr/>
          </p:nvSpPr>
          <p:spPr bwMode="auto">
            <a:xfrm>
              <a:off x="549" y="1252"/>
              <a:ext cx="8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L.B=99</a:t>
              </a:r>
              <a:endPara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8436" name="Text Box 20"/>
            <p:cNvSpPr txBox="1">
              <a:spLocks noChangeArrowheads="1"/>
            </p:cNvSpPr>
            <p:nvPr/>
          </p:nvSpPr>
          <p:spPr bwMode="auto">
            <a:xfrm>
              <a:off x="4308" y="1252"/>
              <a:ext cx="9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L.B=117</a:t>
              </a:r>
              <a:endParaRPr kumimoji="0" lang="en-US" altLang="zh-CN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8451" name="Rectangle 35"/>
          <p:cNvSpPr>
            <a:spLocks noChangeArrowheads="1"/>
          </p:cNvSpPr>
          <p:nvPr/>
        </p:nvSpPr>
        <p:spPr bwMode="auto">
          <a:xfrm>
            <a:off x="2228850" y="2851150"/>
            <a:ext cx="20875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包括边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(2, 1)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52" name="Rectangle 36"/>
          <p:cNvSpPr>
            <a:spLocks noChangeArrowheads="1"/>
          </p:cNvSpPr>
          <p:nvPr/>
        </p:nvSpPr>
        <p:spPr bwMode="auto">
          <a:xfrm>
            <a:off x="4567238" y="2851150"/>
            <a:ext cx="23796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不包括边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(2, 1)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53" name="Line 37"/>
          <p:cNvSpPr/>
          <p:nvPr/>
        </p:nvSpPr>
        <p:spPr>
          <a:xfrm>
            <a:off x="3135313" y="24765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54" name="Line 38"/>
          <p:cNvSpPr/>
          <p:nvPr/>
        </p:nvSpPr>
        <p:spPr>
          <a:xfrm>
            <a:off x="3495675" y="2476500"/>
            <a:ext cx="2087563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55" name="Text Box 39"/>
          <p:cNvSpPr txBox="1">
            <a:spLocks noChangeArrowheads="1"/>
          </p:cNvSpPr>
          <p:nvPr/>
        </p:nvSpPr>
        <p:spPr bwMode="auto">
          <a:xfrm>
            <a:off x="733425" y="2852738"/>
            <a:ext cx="15557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L.B=112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8456" name="Text Box 40"/>
          <p:cNvSpPr txBox="1">
            <a:spLocks noChangeArrowheads="1"/>
          </p:cNvSpPr>
          <p:nvPr/>
        </p:nvSpPr>
        <p:spPr bwMode="auto">
          <a:xfrm>
            <a:off x="6946900" y="2836863"/>
            <a:ext cx="1574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L.B=125</a:t>
            </a:r>
            <a:endParaRPr kumimoji="0" lang="en-US" altLang="zh-CN" sz="28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8457" name="Rectangle 41"/>
          <p:cNvSpPr>
            <a:spLocks noChangeArrowheads="1"/>
          </p:cNvSpPr>
          <p:nvPr/>
        </p:nvSpPr>
        <p:spPr bwMode="auto">
          <a:xfrm>
            <a:off x="2228850" y="3700463"/>
            <a:ext cx="20875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包括边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(1, 4)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58" name="Rectangle 42"/>
          <p:cNvSpPr>
            <a:spLocks noChangeArrowheads="1"/>
          </p:cNvSpPr>
          <p:nvPr/>
        </p:nvSpPr>
        <p:spPr bwMode="auto">
          <a:xfrm>
            <a:off x="4567238" y="3700463"/>
            <a:ext cx="23796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不包括边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(1, 4)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59" name="Line 43"/>
          <p:cNvSpPr/>
          <p:nvPr/>
        </p:nvSpPr>
        <p:spPr>
          <a:xfrm>
            <a:off x="3135313" y="332581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60" name="Line 44"/>
          <p:cNvSpPr/>
          <p:nvPr/>
        </p:nvSpPr>
        <p:spPr>
          <a:xfrm>
            <a:off x="3495675" y="3325813"/>
            <a:ext cx="2087563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61" name="Text Box 45"/>
          <p:cNvSpPr txBox="1">
            <a:spLocks noChangeArrowheads="1"/>
          </p:cNvSpPr>
          <p:nvPr/>
        </p:nvSpPr>
        <p:spPr bwMode="auto">
          <a:xfrm>
            <a:off x="681038" y="3686175"/>
            <a:ext cx="1573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L.B=126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8462" name="Text Box 46"/>
          <p:cNvSpPr txBox="1">
            <a:spLocks noChangeArrowheads="1"/>
          </p:cNvSpPr>
          <p:nvPr/>
        </p:nvSpPr>
        <p:spPr bwMode="auto">
          <a:xfrm>
            <a:off x="6915150" y="3679825"/>
            <a:ext cx="1574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L.B=153</a:t>
            </a:r>
            <a:endParaRPr kumimoji="0" lang="en-US" altLang="zh-CN" sz="28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8463" name="Rectangle 47"/>
          <p:cNvSpPr>
            <a:spLocks noChangeArrowheads="1"/>
          </p:cNvSpPr>
          <p:nvPr/>
        </p:nvSpPr>
        <p:spPr bwMode="auto">
          <a:xfrm>
            <a:off x="2228850" y="4508500"/>
            <a:ext cx="20875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包括边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(6, 7)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64" name="Rectangle 48"/>
          <p:cNvSpPr>
            <a:spLocks noChangeArrowheads="1"/>
          </p:cNvSpPr>
          <p:nvPr/>
        </p:nvSpPr>
        <p:spPr bwMode="auto">
          <a:xfrm>
            <a:off x="4567238" y="4508500"/>
            <a:ext cx="234791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不包括边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(6, 7)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65" name="Line 49"/>
          <p:cNvSpPr/>
          <p:nvPr/>
        </p:nvSpPr>
        <p:spPr>
          <a:xfrm>
            <a:off x="3135313" y="413385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66" name="Line 50"/>
          <p:cNvSpPr/>
          <p:nvPr/>
        </p:nvSpPr>
        <p:spPr>
          <a:xfrm>
            <a:off x="3495675" y="4133850"/>
            <a:ext cx="2087563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67" name="Text Box 51"/>
          <p:cNvSpPr txBox="1">
            <a:spLocks noChangeArrowheads="1"/>
          </p:cNvSpPr>
          <p:nvPr/>
        </p:nvSpPr>
        <p:spPr bwMode="auto">
          <a:xfrm>
            <a:off x="681038" y="4494213"/>
            <a:ext cx="1573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L.B=126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8468" name="Text Box 52"/>
          <p:cNvSpPr txBox="1">
            <a:spLocks noChangeArrowheads="1"/>
          </p:cNvSpPr>
          <p:nvPr/>
        </p:nvSpPr>
        <p:spPr bwMode="auto">
          <a:xfrm>
            <a:off x="6915150" y="4494213"/>
            <a:ext cx="1574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L.B=134</a:t>
            </a:r>
            <a:endParaRPr kumimoji="0" lang="en-US" altLang="zh-CN" sz="28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8469" name="Rectangle 53"/>
          <p:cNvSpPr>
            <a:spLocks noChangeArrowheads="1"/>
          </p:cNvSpPr>
          <p:nvPr/>
        </p:nvSpPr>
        <p:spPr bwMode="auto">
          <a:xfrm>
            <a:off x="2228850" y="5372100"/>
            <a:ext cx="20875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包括边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(5, 2)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70" name="Rectangle 54"/>
          <p:cNvSpPr>
            <a:spLocks noChangeArrowheads="1"/>
          </p:cNvSpPr>
          <p:nvPr/>
        </p:nvSpPr>
        <p:spPr bwMode="auto">
          <a:xfrm>
            <a:off x="4567238" y="5372100"/>
            <a:ext cx="234791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不包括边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(5, 2)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71" name="Line 55"/>
          <p:cNvSpPr/>
          <p:nvPr/>
        </p:nvSpPr>
        <p:spPr>
          <a:xfrm>
            <a:off x="3135313" y="499745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72" name="Line 56"/>
          <p:cNvSpPr/>
          <p:nvPr/>
        </p:nvSpPr>
        <p:spPr>
          <a:xfrm>
            <a:off x="3495675" y="4997450"/>
            <a:ext cx="2087563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73" name="Text Box 57"/>
          <p:cNvSpPr txBox="1">
            <a:spLocks noChangeArrowheads="1"/>
          </p:cNvSpPr>
          <p:nvPr/>
        </p:nvSpPr>
        <p:spPr bwMode="auto">
          <a:xfrm>
            <a:off x="681038" y="5357813"/>
            <a:ext cx="1573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L.B=126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8474" name="Text Box 58"/>
          <p:cNvSpPr txBox="1">
            <a:spLocks noChangeArrowheads="1"/>
          </p:cNvSpPr>
          <p:nvPr/>
        </p:nvSpPr>
        <p:spPr bwMode="auto">
          <a:xfrm>
            <a:off x="6926263" y="5378450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空集合</a:t>
            </a:r>
            <a:endParaRPr kumimoji="0" lang="zh-CN" altLang="en-US" sz="28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75" name="Rectangle 59"/>
          <p:cNvSpPr>
            <a:spLocks noChangeArrowheads="1"/>
          </p:cNvSpPr>
          <p:nvPr/>
        </p:nvSpPr>
        <p:spPr bwMode="auto">
          <a:xfrm>
            <a:off x="2228850" y="6237288"/>
            <a:ext cx="20875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包括边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(7, 3)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76" name="Rectangle 60"/>
          <p:cNvSpPr>
            <a:spLocks noChangeArrowheads="1"/>
          </p:cNvSpPr>
          <p:nvPr/>
        </p:nvSpPr>
        <p:spPr bwMode="auto">
          <a:xfrm>
            <a:off x="4567238" y="6237288"/>
            <a:ext cx="2379663" cy="503238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不包括边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(7, 3)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77" name="Line 61"/>
          <p:cNvSpPr/>
          <p:nvPr/>
        </p:nvSpPr>
        <p:spPr>
          <a:xfrm>
            <a:off x="3135313" y="5862638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78" name="Line 62"/>
          <p:cNvSpPr/>
          <p:nvPr/>
        </p:nvSpPr>
        <p:spPr>
          <a:xfrm>
            <a:off x="3495675" y="5862638"/>
            <a:ext cx="2087563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28479" name="Text Box 63"/>
          <p:cNvSpPr txBox="1">
            <a:spLocks noChangeArrowheads="1"/>
          </p:cNvSpPr>
          <p:nvPr/>
        </p:nvSpPr>
        <p:spPr bwMode="auto">
          <a:xfrm>
            <a:off x="681038" y="6223000"/>
            <a:ext cx="1573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L.B=126</a:t>
            </a:r>
            <a:endParaRPr kumimoji="0" lang="en-US" altLang="zh-CN" sz="28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8480" name="Text Box 64"/>
          <p:cNvSpPr txBox="1">
            <a:spLocks noChangeArrowheads="1"/>
          </p:cNvSpPr>
          <p:nvPr/>
        </p:nvSpPr>
        <p:spPr bwMode="auto">
          <a:xfrm>
            <a:off x="6869113" y="6251575"/>
            <a:ext cx="1266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空集合</a:t>
            </a:r>
            <a:endParaRPr kumimoji="0" lang="zh-CN" altLang="en-US" sz="28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81" name="AutoShape 65"/>
          <p:cNvSpPr>
            <a:spLocks noChangeArrowheads="1"/>
          </p:cNvSpPr>
          <p:nvPr/>
        </p:nvSpPr>
        <p:spPr bwMode="auto">
          <a:xfrm>
            <a:off x="5219700" y="4276725"/>
            <a:ext cx="3454400" cy="1801813"/>
          </a:xfrm>
          <a:prstGeom prst="wedgeRoundRectCallout">
            <a:avLst>
              <a:gd name="adj1" fmla="val -83315"/>
              <a:gd name="adj2" fmla="val 58898"/>
              <a:gd name="adj3" fmla="val 1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1-4-6-7-3-5-2-1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代价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 126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83" name="Rectangle 67"/>
          <p:cNvSpPr>
            <a:spLocks noChangeArrowheads="1"/>
          </p:cNvSpPr>
          <p:nvPr/>
        </p:nvSpPr>
        <p:spPr bwMode="auto">
          <a:xfrm>
            <a:off x="10693718" y="329883"/>
            <a:ext cx="3889375" cy="1657350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由于右子树代价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下界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=128&gt;126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停止扩展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28484" name="AutoShape 68"/>
          <p:cNvSpPr>
            <a:spLocks noChangeArrowheads="1"/>
          </p:cNvSpPr>
          <p:nvPr/>
        </p:nvSpPr>
        <p:spPr bwMode="auto">
          <a:xfrm>
            <a:off x="8272463" y="3506788"/>
            <a:ext cx="2120900" cy="1152525"/>
          </a:xfrm>
          <a:prstGeom prst="wedgeRectCallout">
            <a:avLst>
              <a:gd name="adj1" fmla="val -94739"/>
              <a:gd name="adj2" fmla="val 131958"/>
            </a:avLst>
          </a:prstGeom>
          <a:solidFill>
            <a:srgbClr val="00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优化解代价的上界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2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2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2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2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2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2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2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2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2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2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2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2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2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2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2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2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2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2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2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2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2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2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2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2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2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2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2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2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28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28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2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2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2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2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51" grpId="0" animBg="1"/>
      <p:bldP spid="828452" grpId="0" animBg="1"/>
      <p:bldP spid="828455" grpId="0"/>
      <p:bldP spid="828456" grpId="0"/>
      <p:bldP spid="828457" grpId="0" animBg="1"/>
      <p:bldP spid="828458" grpId="0" animBg="1"/>
      <p:bldP spid="828461" grpId="0"/>
      <p:bldP spid="828462" grpId="0"/>
      <p:bldP spid="828463" grpId="0" animBg="1"/>
      <p:bldP spid="828464" grpId="0" animBg="1"/>
      <p:bldP spid="828467" grpId="0"/>
      <p:bldP spid="828468" grpId="0"/>
      <p:bldP spid="828469" grpId="0" animBg="1"/>
      <p:bldP spid="828470" grpId="0" animBg="1"/>
      <p:bldP spid="828473" grpId="0"/>
      <p:bldP spid="828474" grpId="0"/>
      <p:bldP spid="828475" grpId="0" animBg="1"/>
      <p:bldP spid="828476" grpId="0" animBg="1"/>
      <p:bldP spid="828479" grpId="0"/>
      <p:bldP spid="828480" grpId="0"/>
      <p:bldP spid="828481" grpId="0" animBg="1"/>
      <p:bldP spid="828483" grpId="0" bldLvl="0" animBg="1"/>
      <p:bldP spid="82848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95"/>
          <p:cNvSpPr/>
          <p:nvPr/>
        </p:nvSpPr>
        <p:spPr>
          <a:xfrm>
            <a:off x="71438" y="71438"/>
            <a:ext cx="1903412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92672" name="Oval 96"/>
          <p:cNvSpPr>
            <a:spLocks noChangeArrowheads="1"/>
          </p:cNvSpPr>
          <p:nvPr/>
        </p:nvSpPr>
        <p:spPr bwMode="auto">
          <a:xfrm>
            <a:off x="2840038" y="3357563"/>
            <a:ext cx="431800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2673" name="Oval 97"/>
          <p:cNvSpPr>
            <a:spLocks noChangeArrowheads="1"/>
          </p:cNvSpPr>
          <p:nvPr/>
        </p:nvSpPr>
        <p:spPr bwMode="auto">
          <a:xfrm>
            <a:off x="5143500" y="3357563"/>
            <a:ext cx="431800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</a:t>
            </a:r>
            <a:endParaRPr kumimoji="0" lang="zh-CN" altLang="en-US" sz="2800" b="1" i="1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2674" name="Freeform 98"/>
          <p:cNvSpPr/>
          <p:nvPr/>
        </p:nvSpPr>
        <p:spPr>
          <a:xfrm>
            <a:off x="3244850" y="3543300"/>
            <a:ext cx="1911350" cy="13017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204" h="82">
                <a:moveTo>
                  <a:pt x="0" y="60"/>
                </a:moveTo>
                <a:cubicBezTo>
                  <a:pt x="3" y="59"/>
                  <a:pt x="76" y="44"/>
                  <a:pt x="96" y="34"/>
                </a:cubicBezTo>
                <a:cubicBezTo>
                  <a:pt x="163" y="0"/>
                  <a:pt x="82" y="31"/>
                  <a:pt x="148" y="8"/>
                </a:cubicBezTo>
                <a:cubicBezTo>
                  <a:pt x="177" y="18"/>
                  <a:pt x="188" y="30"/>
                  <a:pt x="209" y="52"/>
                </a:cubicBezTo>
                <a:cubicBezTo>
                  <a:pt x="249" y="42"/>
                  <a:pt x="271" y="37"/>
                  <a:pt x="305" y="26"/>
                </a:cubicBezTo>
                <a:cubicBezTo>
                  <a:pt x="323" y="20"/>
                  <a:pt x="358" y="8"/>
                  <a:pt x="358" y="8"/>
                </a:cubicBezTo>
                <a:cubicBezTo>
                  <a:pt x="438" y="36"/>
                  <a:pt x="377" y="37"/>
                  <a:pt x="497" y="26"/>
                </a:cubicBezTo>
                <a:cubicBezTo>
                  <a:pt x="515" y="20"/>
                  <a:pt x="532" y="2"/>
                  <a:pt x="550" y="8"/>
                </a:cubicBezTo>
                <a:cubicBezTo>
                  <a:pt x="588" y="21"/>
                  <a:pt x="609" y="49"/>
                  <a:pt x="646" y="60"/>
                </a:cubicBezTo>
                <a:cubicBezTo>
                  <a:pt x="696" y="52"/>
                  <a:pt x="747" y="50"/>
                  <a:pt x="794" y="34"/>
                </a:cubicBezTo>
                <a:cubicBezTo>
                  <a:pt x="804" y="41"/>
                  <a:pt x="831" y="63"/>
                  <a:pt x="846" y="60"/>
                </a:cubicBezTo>
                <a:cubicBezTo>
                  <a:pt x="854" y="58"/>
                  <a:pt x="857" y="47"/>
                  <a:pt x="864" y="43"/>
                </a:cubicBezTo>
                <a:cubicBezTo>
                  <a:pt x="872" y="38"/>
                  <a:pt x="882" y="38"/>
                  <a:pt x="890" y="34"/>
                </a:cubicBezTo>
                <a:cubicBezTo>
                  <a:pt x="899" y="29"/>
                  <a:pt x="907" y="23"/>
                  <a:pt x="916" y="17"/>
                </a:cubicBezTo>
                <a:cubicBezTo>
                  <a:pt x="975" y="38"/>
                  <a:pt x="902" y="17"/>
                  <a:pt x="986" y="17"/>
                </a:cubicBezTo>
                <a:cubicBezTo>
                  <a:pt x="1004" y="17"/>
                  <a:pt x="1021" y="29"/>
                  <a:pt x="1038" y="34"/>
                </a:cubicBezTo>
                <a:cubicBezTo>
                  <a:pt x="1111" y="82"/>
                  <a:pt x="1105" y="78"/>
                  <a:pt x="1204" y="78"/>
                </a:cubicBezTo>
              </a:path>
            </a:pathLst>
          </a:custGeom>
          <a:noFill/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2675" name="Oval 99"/>
          <p:cNvSpPr>
            <a:spLocks noChangeArrowheads="1"/>
          </p:cNvSpPr>
          <p:nvPr/>
        </p:nvSpPr>
        <p:spPr bwMode="auto">
          <a:xfrm>
            <a:off x="5216525" y="4581525"/>
            <a:ext cx="431800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2676" name="Oval 100"/>
          <p:cNvSpPr>
            <a:spLocks noChangeArrowheads="1"/>
          </p:cNvSpPr>
          <p:nvPr/>
        </p:nvSpPr>
        <p:spPr bwMode="auto">
          <a:xfrm>
            <a:off x="7519988" y="4581525"/>
            <a:ext cx="431800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endParaRPr kumimoji="0" lang="zh-CN" altLang="en-US" sz="2800" b="1" i="1" u="none" strike="noStrike" kern="1200" cap="none" spc="0" normalizeH="0" baseline="-2500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2677" name="Freeform 101"/>
          <p:cNvSpPr/>
          <p:nvPr/>
        </p:nvSpPr>
        <p:spPr>
          <a:xfrm>
            <a:off x="5622925" y="4767263"/>
            <a:ext cx="1909763" cy="13017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1204" h="82">
                <a:moveTo>
                  <a:pt x="0" y="60"/>
                </a:moveTo>
                <a:cubicBezTo>
                  <a:pt x="3" y="59"/>
                  <a:pt x="76" y="44"/>
                  <a:pt x="96" y="34"/>
                </a:cubicBezTo>
                <a:cubicBezTo>
                  <a:pt x="163" y="0"/>
                  <a:pt x="82" y="31"/>
                  <a:pt x="148" y="8"/>
                </a:cubicBezTo>
                <a:cubicBezTo>
                  <a:pt x="177" y="18"/>
                  <a:pt x="188" y="30"/>
                  <a:pt x="209" y="52"/>
                </a:cubicBezTo>
                <a:cubicBezTo>
                  <a:pt x="249" y="42"/>
                  <a:pt x="271" y="37"/>
                  <a:pt x="305" y="26"/>
                </a:cubicBezTo>
                <a:cubicBezTo>
                  <a:pt x="323" y="20"/>
                  <a:pt x="358" y="8"/>
                  <a:pt x="358" y="8"/>
                </a:cubicBezTo>
                <a:cubicBezTo>
                  <a:pt x="438" y="36"/>
                  <a:pt x="377" y="37"/>
                  <a:pt x="497" y="26"/>
                </a:cubicBezTo>
                <a:cubicBezTo>
                  <a:pt x="515" y="20"/>
                  <a:pt x="532" y="2"/>
                  <a:pt x="550" y="8"/>
                </a:cubicBezTo>
                <a:cubicBezTo>
                  <a:pt x="588" y="21"/>
                  <a:pt x="609" y="49"/>
                  <a:pt x="646" y="60"/>
                </a:cubicBezTo>
                <a:cubicBezTo>
                  <a:pt x="696" y="52"/>
                  <a:pt x="747" y="50"/>
                  <a:pt x="794" y="34"/>
                </a:cubicBezTo>
                <a:cubicBezTo>
                  <a:pt x="804" y="41"/>
                  <a:pt x="831" y="63"/>
                  <a:pt x="846" y="60"/>
                </a:cubicBezTo>
                <a:cubicBezTo>
                  <a:pt x="854" y="58"/>
                  <a:pt x="857" y="47"/>
                  <a:pt x="864" y="43"/>
                </a:cubicBezTo>
                <a:cubicBezTo>
                  <a:pt x="872" y="38"/>
                  <a:pt x="882" y="38"/>
                  <a:pt x="890" y="34"/>
                </a:cubicBezTo>
                <a:cubicBezTo>
                  <a:pt x="899" y="29"/>
                  <a:pt x="907" y="23"/>
                  <a:pt x="916" y="17"/>
                </a:cubicBezTo>
                <a:cubicBezTo>
                  <a:pt x="975" y="38"/>
                  <a:pt x="902" y="17"/>
                  <a:pt x="986" y="17"/>
                </a:cubicBezTo>
                <a:cubicBezTo>
                  <a:pt x="1004" y="17"/>
                  <a:pt x="1021" y="29"/>
                  <a:pt x="1038" y="34"/>
                </a:cubicBezTo>
                <a:cubicBezTo>
                  <a:pt x="1111" y="82"/>
                  <a:pt x="1105" y="78"/>
                  <a:pt x="1204" y="78"/>
                </a:cubicBezTo>
              </a:path>
            </a:pathLst>
          </a:custGeom>
          <a:noFill/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2679" name="Freeform 103"/>
          <p:cNvSpPr/>
          <p:nvPr/>
        </p:nvSpPr>
        <p:spPr>
          <a:xfrm>
            <a:off x="2898775" y="3763963"/>
            <a:ext cx="4710113" cy="1939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2967" h="1222">
                <a:moveTo>
                  <a:pt x="0" y="0"/>
                </a:moveTo>
                <a:cubicBezTo>
                  <a:pt x="6" y="139"/>
                  <a:pt x="0" y="165"/>
                  <a:pt x="35" y="271"/>
                </a:cubicBezTo>
                <a:cubicBezTo>
                  <a:pt x="38" y="280"/>
                  <a:pt x="36" y="291"/>
                  <a:pt x="43" y="297"/>
                </a:cubicBezTo>
                <a:cubicBezTo>
                  <a:pt x="69" y="322"/>
                  <a:pt x="69" y="344"/>
                  <a:pt x="87" y="367"/>
                </a:cubicBezTo>
                <a:cubicBezTo>
                  <a:pt x="113" y="401"/>
                  <a:pt x="159" y="445"/>
                  <a:pt x="192" y="471"/>
                </a:cubicBezTo>
                <a:cubicBezTo>
                  <a:pt x="249" y="516"/>
                  <a:pt x="289" y="579"/>
                  <a:pt x="349" y="620"/>
                </a:cubicBezTo>
                <a:cubicBezTo>
                  <a:pt x="401" y="699"/>
                  <a:pt x="334" y="602"/>
                  <a:pt x="384" y="663"/>
                </a:cubicBezTo>
                <a:cubicBezTo>
                  <a:pt x="404" y="688"/>
                  <a:pt x="405" y="720"/>
                  <a:pt x="427" y="742"/>
                </a:cubicBezTo>
                <a:cubicBezTo>
                  <a:pt x="434" y="749"/>
                  <a:pt x="445" y="753"/>
                  <a:pt x="453" y="759"/>
                </a:cubicBezTo>
                <a:cubicBezTo>
                  <a:pt x="484" y="783"/>
                  <a:pt x="474" y="798"/>
                  <a:pt x="515" y="812"/>
                </a:cubicBezTo>
                <a:cubicBezTo>
                  <a:pt x="550" y="865"/>
                  <a:pt x="616" y="907"/>
                  <a:pt x="672" y="934"/>
                </a:cubicBezTo>
                <a:cubicBezTo>
                  <a:pt x="681" y="939"/>
                  <a:pt x="690" y="944"/>
                  <a:pt x="698" y="951"/>
                </a:cubicBezTo>
                <a:cubicBezTo>
                  <a:pt x="704" y="956"/>
                  <a:pt x="708" y="965"/>
                  <a:pt x="715" y="969"/>
                </a:cubicBezTo>
                <a:cubicBezTo>
                  <a:pt x="732" y="977"/>
                  <a:pt x="768" y="986"/>
                  <a:pt x="768" y="986"/>
                </a:cubicBezTo>
                <a:cubicBezTo>
                  <a:pt x="853" y="1045"/>
                  <a:pt x="968" y="1049"/>
                  <a:pt x="1064" y="1082"/>
                </a:cubicBezTo>
                <a:cubicBezTo>
                  <a:pt x="1293" y="1160"/>
                  <a:pt x="1531" y="1194"/>
                  <a:pt x="1771" y="1222"/>
                </a:cubicBezTo>
                <a:cubicBezTo>
                  <a:pt x="1925" y="1219"/>
                  <a:pt x="2080" y="1218"/>
                  <a:pt x="2234" y="1213"/>
                </a:cubicBezTo>
                <a:cubicBezTo>
                  <a:pt x="2362" y="1209"/>
                  <a:pt x="2498" y="1158"/>
                  <a:pt x="2618" y="1117"/>
                </a:cubicBezTo>
                <a:cubicBezTo>
                  <a:pt x="2648" y="1106"/>
                  <a:pt x="2674" y="1069"/>
                  <a:pt x="2696" y="1047"/>
                </a:cubicBezTo>
                <a:cubicBezTo>
                  <a:pt x="2768" y="975"/>
                  <a:pt x="2833" y="878"/>
                  <a:pt x="2932" y="847"/>
                </a:cubicBezTo>
                <a:cubicBezTo>
                  <a:pt x="2935" y="838"/>
                  <a:pt x="2935" y="827"/>
                  <a:pt x="2941" y="820"/>
                </a:cubicBezTo>
                <a:cubicBezTo>
                  <a:pt x="2947" y="812"/>
                  <a:pt x="2967" y="803"/>
                  <a:pt x="2967" y="803"/>
                </a:cubicBezTo>
              </a:path>
            </a:pathLst>
          </a:custGeom>
          <a:noFill/>
          <a:ln w="38100" cap="sq" cmpd="sng">
            <a:solidFill>
              <a:srgbClr val="0000FF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2680" name="Text Box 104"/>
          <p:cNvSpPr txBox="1"/>
          <p:nvPr/>
        </p:nvSpPr>
        <p:spPr>
          <a:xfrm>
            <a:off x="3917950" y="4941888"/>
            <a:ext cx="646113" cy="92392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5400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en-US" altLang="zh-CN" sz="5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92681" name="Freeform 105"/>
          <p:cNvSpPr/>
          <p:nvPr/>
        </p:nvSpPr>
        <p:spPr>
          <a:xfrm>
            <a:off x="5334000" y="3851275"/>
            <a:ext cx="152400" cy="7477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0" t="0" r="0" b="0"/>
            <a:pathLst>
              <a:path w="96" h="471">
                <a:moveTo>
                  <a:pt x="0" y="0"/>
                </a:moveTo>
                <a:cubicBezTo>
                  <a:pt x="28" y="10"/>
                  <a:pt x="42" y="25"/>
                  <a:pt x="70" y="35"/>
                </a:cubicBezTo>
                <a:cubicBezTo>
                  <a:pt x="62" y="68"/>
                  <a:pt x="58" y="89"/>
                  <a:pt x="35" y="114"/>
                </a:cubicBezTo>
                <a:cubicBezTo>
                  <a:pt x="46" y="146"/>
                  <a:pt x="68" y="160"/>
                  <a:pt x="79" y="192"/>
                </a:cubicBezTo>
                <a:cubicBezTo>
                  <a:pt x="52" y="219"/>
                  <a:pt x="55" y="232"/>
                  <a:pt x="17" y="245"/>
                </a:cubicBezTo>
                <a:cubicBezTo>
                  <a:pt x="33" y="292"/>
                  <a:pt x="75" y="299"/>
                  <a:pt x="96" y="358"/>
                </a:cubicBezTo>
                <a:cubicBezTo>
                  <a:pt x="59" y="382"/>
                  <a:pt x="72" y="395"/>
                  <a:pt x="35" y="419"/>
                </a:cubicBezTo>
                <a:cubicBezTo>
                  <a:pt x="32" y="428"/>
                  <a:pt x="24" y="436"/>
                  <a:pt x="26" y="445"/>
                </a:cubicBezTo>
                <a:cubicBezTo>
                  <a:pt x="28" y="453"/>
                  <a:pt x="39" y="456"/>
                  <a:pt x="44" y="463"/>
                </a:cubicBezTo>
                <a:cubicBezTo>
                  <a:pt x="46" y="465"/>
                  <a:pt x="44" y="468"/>
                  <a:pt x="44" y="471"/>
                </a:cubicBezTo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2670" name="Text Box 94"/>
          <p:cNvSpPr txBox="1">
            <a:spLocks noChangeArrowheads="1"/>
          </p:cNvSpPr>
          <p:nvPr/>
        </p:nvSpPr>
        <p:spPr bwMode="auto">
          <a:xfrm>
            <a:off x="966788" y="404813"/>
            <a:ext cx="8785225" cy="243014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44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注 意</a:t>
            </a:r>
            <a:endParaRPr kumimoji="0" lang="zh-CN" altLang="en-US" sz="44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如果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-i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-…-i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m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和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-j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-…-j</a:t>
            </a:r>
            <a:r>
              <a:rPr kumimoji="0" lang="en-US" altLang="zh-CN" sz="3600" b="1" i="1" baseline="-25000" noProof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已被包含在一个正在构造的路径中</a:t>
            </a:r>
            <a:r>
              <a:rPr kumimoji="0" lang="en-US" altLang="zh-CN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(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m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j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被加入</a:t>
            </a:r>
            <a:r>
              <a:rPr kumimoji="0" lang="en-US" altLang="zh-CN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则必须避免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j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到 </a:t>
            </a:r>
            <a:r>
              <a:rPr kumimoji="0" lang="en-US" altLang="zh-CN" sz="3600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i</a:t>
            </a:r>
            <a:r>
              <a:rPr kumimoji="0" lang="en-US" altLang="zh-CN" sz="3600" b="1" i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的路径被加入</a:t>
            </a:r>
            <a:r>
              <a:rPr kumimoji="0" lang="en-US" altLang="zh-CN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 </a:t>
            </a: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否则出现环</a:t>
            </a:r>
            <a:r>
              <a:rPr kumimoji="0" lang="en-US" altLang="zh-CN" sz="36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600" b="1" kern="1200" cap="none" spc="0" normalizeH="0" baseline="0" noProof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9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9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9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9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9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9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9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672" grpId="0" animBg="1"/>
      <p:bldP spid="792673" grpId="0" animBg="1"/>
      <p:bldP spid="792675" grpId="0" animBg="1"/>
      <p:bldP spid="792676" grpId="0" animBg="1"/>
      <p:bldP spid="7926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174625" y="836613"/>
            <a:ext cx="92376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转换为树搜索问题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801797" name="Group 5"/>
          <p:cNvGrpSpPr/>
          <p:nvPr/>
        </p:nvGrpSpPr>
        <p:grpSpPr>
          <a:xfrm>
            <a:off x="4351338" y="1412875"/>
            <a:ext cx="1728787" cy="1731963"/>
            <a:chOff x="2605" y="2387"/>
            <a:chExt cx="1089" cy="1091"/>
          </a:xfrm>
        </p:grpSpPr>
        <p:grpSp>
          <p:nvGrpSpPr>
            <p:cNvPr id="86019" name="Group 6"/>
            <p:cNvGrpSpPr/>
            <p:nvPr/>
          </p:nvGrpSpPr>
          <p:grpSpPr>
            <a:xfrm>
              <a:off x="2605" y="2387"/>
              <a:ext cx="1089" cy="1088"/>
              <a:chOff x="2378" y="1616"/>
              <a:chExt cx="1089" cy="1088"/>
            </a:xfrm>
          </p:grpSpPr>
          <p:sp>
            <p:nvSpPr>
              <p:cNvPr id="86020" name="Rectangle 7"/>
              <p:cNvSpPr/>
              <p:nvPr/>
            </p:nvSpPr>
            <p:spPr>
              <a:xfrm>
                <a:off x="2378" y="1616"/>
                <a:ext cx="1089" cy="1088"/>
              </a:xfrm>
              <a:prstGeom prst="rect">
                <a:avLst/>
              </a:prstGeom>
              <a:solidFill>
                <a:schemeClr val="accent1"/>
              </a:solidFill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</a:pP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6021" name="Line 8"/>
              <p:cNvSpPr/>
              <p:nvPr/>
            </p:nvSpPr>
            <p:spPr>
              <a:xfrm>
                <a:off x="2378" y="1979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6022" name="Line 9"/>
              <p:cNvSpPr/>
              <p:nvPr/>
            </p:nvSpPr>
            <p:spPr>
              <a:xfrm>
                <a:off x="2378" y="2341"/>
                <a:ext cx="1089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6023" name="Line 10"/>
              <p:cNvSpPr/>
              <p:nvPr/>
            </p:nvSpPr>
            <p:spPr>
              <a:xfrm>
                <a:off x="2741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86024" name="Line 11"/>
              <p:cNvSpPr/>
              <p:nvPr/>
            </p:nvSpPr>
            <p:spPr>
              <a:xfrm>
                <a:off x="3104" y="1616"/>
                <a:ext cx="0" cy="108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801804" name="Text Box 12"/>
            <p:cNvSpPr txBox="1">
              <a:spLocks noChangeArrowheads="1"/>
            </p:cNvSpPr>
            <p:nvPr/>
          </p:nvSpPr>
          <p:spPr bwMode="auto">
            <a:xfrm>
              <a:off x="2650" y="238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805" name="Text Box 13"/>
            <p:cNvSpPr txBox="1">
              <a:spLocks noChangeArrowheads="1"/>
            </p:cNvSpPr>
            <p:nvPr/>
          </p:nvSpPr>
          <p:spPr bwMode="auto">
            <a:xfrm>
              <a:off x="3041" y="238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806" name="Text Box 14"/>
            <p:cNvSpPr txBox="1">
              <a:spLocks noChangeArrowheads="1"/>
            </p:cNvSpPr>
            <p:nvPr/>
          </p:nvSpPr>
          <p:spPr bwMode="auto">
            <a:xfrm>
              <a:off x="2650" y="27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807" name="Text Box 15"/>
            <p:cNvSpPr txBox="1">
              <a:spLocks noChangeArrowheads="1"/>
            </p:cNvSpPr>
            <p:nvPr/>
          </p:nvSpPr>
          <p:spPr bwMode="auto">
            <a:xfrm>
              <a:off x="3041" y="27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808" name="Text Box 16"/>
            <p:cNvSpPr txBox="1">
              <a:spLocks noChangeArrowheads="1"/>
            </p:cNvSpPr>
            <p:nvPr/>
          </p:nvSpPr>
          <p:spPr bwMode="auto">
            <a:xfrm>
              <a:off x="3376" y="27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809" name="Text Box 17"/>
            <p:cNvSpPr txBox="1">
              <a:spLocks noChangeArrowheads="1"/>
            </p:cNvSpPr>
            <p:nvPr/>
          </p:nvSpPr>
          <p:spPr bwMode="auto">
            <a:xfrm>
              <a:off x="3376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810" name="Text Box 18"/>
            <p:cNvSpPr txBox="1">
              <a:spLocks noChangeArrowheads="1"/>
            </p:cNvSpPr>
            <p:nvPr/>
          </p:nvSpPr>
          <p:spPr bwMode="auto">
            <a:xfrm>
              <a:off x="3059" y="311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811" name="Text Box 19"/>
            <p:cNvSpPr txBox="1">
              <a:spLocks noChangeArrowheads="1"/>
            </p:cNvSpPr>
            <p:nvPr/>
          </p:nvSpPr>
          <p:spPr bwMode="auto">
            <a:xfrm>
              <a:off x="2650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1843" name="Group 51"/>
          <p:cNvGrpSpPr/>
          <p:nvPr/>
        </p:nvGrpSpPr>
        <p:grpSpPr>
          <a:xfrm>
            <a:off x="2047875" y="4581525"/>
            <a:ext cx="1728788" cy="1758950"/>
            <a:chOff x="1290" y="2886"/>
            <a:chExt cx="1089" cy="1108"/>
          </a:xfrm>
        </p:grpSpPr>
        <p:grpSp>
          <p:nvGrpSpPr>
            <p:cNvPr id="86034" name="Group 20"/>
            <p:cNvGrpSpPr/>
            <p:nvPr/>
          </p:nvGrpSpPr>
          <p:grpSpPr>
            <a:xfrm>
              <a:off x="1290" y="2886"/>
              <a:ext cx="1089" cy="1108"/>
              <a:chOff x="2605" y="2370"/>
              <a:chExt cx="1089" cy="1108"/>
            </a:xfrm>
          </p:grpSpPr>
          <p:grpSp>
            <p:nvGrpSpPr>
              <p:cNvPr id="86035" name="Group 21"/>
              <p:cNvGrpSpPr/>
              <p:nvPr/>
            </p:nvGrpSpPr>
            <p:grpSpPr>
              <a:xfrm>
                <a:off x="2605" y="2387"/>
                <a:ext cx="1089" cy="1088"/>
                <a:chOff x="2378" y="1616"/>
                <a:chExt cx="1089" cy="1088"/>
              </a:xfrm>
            </p:grpSpPr>
            <p:sp>
              <p:nvSpPr>
                <p:cNvPr id="86036" name="Rectangle 22"/>
                <p:cNvSpPr/>
                <p:nvPr/>
              </p:nvSpPr>
              <p:spPr>
                <a:xfrm>
                  <a:off x="2378" y="1616"/>
                  <a:ext cx="1089" cy="1088"/>
                </a:xfrm>
                <a:prstGeom prst="rect">
                  <a:avLst/>
                </a:prstGeom>
                <a:solidFill>
                  <a:schemeClr val="accent1"/>
                </a:solidFill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</a:pP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37" name="Line 23"/>
                <p:cNvSpPr/>
                <p:nvPr/>
              </p:nvSpPr>
              <p:spPr>
                <a:xfrm>
                  <a:off x="2378" y="1979"/>
                  <a:ext cx="1089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38" name="Line 24"/>
                <p:cNvSpPr/>
                <p:nvPr/>
              </p:nvSpPr>
              <p:spPr>
                <a:xfrm>
                  <a:off x="2378" y="2341"/>
                  <a:ext cx="1089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39" name="Line 25"/>
                <p:cNvSpPr/>
                <p:nvPr/>
              </p:nvSpPr>
              <p:spPr>
                <a:xfrm>
                  <a:off x="2741" y="1616"/>
                  <a:ext cx="0" cy="1088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40" name="Line 26"/>
                <p:cNvSpPr/>
                <p:nvPr/>
              </p:nvSpPr>
              <p:spPr>
                <a:xfrm>
                  <a:off x="3104" y="1616"/>
                  <a:ext cx="0" cy="1088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</p:grpSp>
          <p:sp>
            <p:nvSpPr>
              <p:cNvPr id="801819" name="Text Box 27"/>
              <p:cNvSpPr txBox="1">
                <a:spLocks noChangeArrowheads="1"/>
              </p:cNvSpPr>
              <p:nvPr/>
            </p:nvSpPr>
            <p:spPr bwMode="auto">
              <a:xfrm>
                <a:off x="2650" y="2387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0" name="Text Box 28"/>
              <p:cNvSpPr txBox="1">
                <a:spLocks noChangeArrowheads="1"/>
              </p:cNvSpPr>
              <p:nvPr/>
            </p:nvSpPr>
            <p:spPr bwMode="auto">
              <a:xfrm>
                <a:off x="3041" y="2370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1" name="Text Box 29"/>
              <p:cNvSpPr txBox="1">
                <a:spLocks noChangeArrowheads="1"/>
              </p:cNvSpPr>
              <p:nvPr/>
            </p:nvSpPr>
            <p:spPr bwMode="auto">
              <a:xfrm>
                <a:off x="2650" y="2748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2" name="Text Box 30"/>
              <p:cNvSpPr txBox="1">
                <a:spLocks noChangeArrowheads="1"/>
              </p:cNvSpPr>
              <p:nvPr/>
            </p:nvSpPr>
            <p:spPr bwMode="auto">
              <a:xfrm>
                <a:off x="3041" y="275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3" name="Text Box 31"/>
              <p:cNvSpPr txBox="1">
                <a:spLocks noChangeArrowheads="1"/>
              </p:cNvSpPr>
              <p:nvPr/>
            </p:nvSpPr>
            <p:spPr bwMode="auto">
              <a:xfrm>
                <a:off x="3376" y="275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4" name="Text Box 32"/>
              <p:cNvSpPr txBox="1">
                <a:spLocks noChangeArrowheads="1"/>
              </p:cNvSpPr>
              <p:nvPr/>
            </p:nvSpPr>
            <p:spPr bwMode="auto">
              <a:xfrm>
                <a:off x="3376" y="311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5" name="Text Box 33"/>
              <p:cNvSpPr txBox="1">
                <a:spLocks noChangeArrowheads="1"/>
              </p:cNvSpPr>
              <p:nvPr/>
            </p:nvSpPr>
            <p:spPr bwMode="auto">
              <a:xfrm>
                <a:off x="3059" y="3113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26" name="Text Box 34"/>
              <p:cNvSpPr txBox="1">
                <a:spLocks noChangeArrowheads="1"/>
              </p:cNvSpPr>
              <p:nvPr/>
            </p:nvSpPr>
            <p:spPr bwMode="auto">
              <a:xfrm>
                <a:off x="2650" y="311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1842" name="Rectangle 50"/>
            <p:cNvSpPr>
              <a:spLocks noChangeArrowheads="1"/>
            </p:cNvSpPr>
            <p:nvPr/>
          </p:nvSpPr>
          <p:spPr bwMode="auto">
            <a:xfrm>
              <a:off x="2061" y="288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01861" name="Group 69"/>
          <p:cNvGrpSpPr/>
          <p:nvPr/>
        </p:nvGrpSpPr>
        <p:grpSpPr>
          <a:xfrm>
            <a:off x="6656388" y="4581525"/>
            <a:ext cx="1728787" cy="1731963"/>
            <a:chOff x="4193" y="2886"/>
            <a:chExt cx="1089" cy="1091"/>
          </a:xfrm>
        </p:grpSpPr>
        <p:grpSp>
          <p:nvGrpSpPr>
            <p:cNvPr id="86051" name="Group 35"/>
            <p:cNvGrpSpPr/>
            <p:nvPr/>
          </p:nvGrpSpPr>
          <p:grpSpPr>
            <a:xfrm>
              <a:off x="4193" y="2886"/>
              <a:ext cx="1089" cy="1091"/>
              <a:chOff x="2605" y="2387"/>
              <a:chExt cx="1089" cy="1091"/>
            </a:xfrm>
          </p:grpSpPr>
          <p:grpSp>
            <p:nvGrpSpPr>
              <p:cNvPr id="86052" name="Group 36"/>
              <p:cNvGrpSpPr/>
              <p:nvPr/>
            </p:nvGrpSpPr>
            <p:grpSpPr>
              <a:xfrm>
                <a:off x="2605" y="2387"/>
                <a:ext cx="1089" cy="1088"/>
                <a:chOff x="2378" y="1616"/>
                <a:chExt cx="1089" cy="1088"/>
              </a:xfrm>
            </p:grpSpPr>
            <p:sp>
              <p:nvSpPr>
                <p:cNvPr id="86053" name="Rectangle 37"/>
                <p:cNvSpPr/>
                <p:nvPr/>
              </p:nvSpPr>
              <p:spPr>
                <a:xfrm>
                  <a:off x="2378" y="1616"/>
                  <a:ext cx="1089" cy="1088"/>
                </a:xfrm>
                <a:prstGeom prst="rect">
                  <a:avLst/>
                </a:prstGeom>
                <a:solidFill>
                  <a:schemeClr val="accent1"/>
                </a:solidFill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buFont typeface="Arial" panose="020B0604020202020204" pitchFamily="34" charset="0"/>
                    <a:buNone/>
                  </a:pPr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054" name="Line 38"/>
                <p:cNvSpPr/>
                <p:nvPr/>
              </p:nvSpPr>
              <p:spPr>
                <a:xfrm>
                  <a:off x="2378" y="1979"/>
                  <a:ext cx="1089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55" name="Line 39"/>
                <p:cNvSpPr/>
                <p:nvPr/>
              </p:nvSpPr>
              <p:spPr>
                <a:xfrm>
                  <a:off x="2378" y="2341"/>
                  <a:ext cx="1089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56" name="Line 40"/>
                <p:cNvSpPr/>
                <p:nvPr/>
              </p:nvSpPr>
              <p:spPr>
                <a:xfrm>
                  <a:off x="2741" y="1616"/>
                  <a:ext cx="0" cy="1088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  <p:sp>
              <p:nvSpPr>
                <p:cNvPr id="86057" name="Line 41"/>
                <p:cNvSpPr/>
                <p:nvPr/>
              </p:nvSpPr>
              <p:spPr>
                <a:xfrm>
                  <a:off x="3104" y="1616"/>
                  <a:ext cx="0" cy="1088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</p:sp>
          </p:grpSp>
          <p:sp>
            <p:nvSpPr>
              <p:cNvPr id="801834" name="Text Box 42"/>
              <p:cNvSpPr txBox="1">
                <a:spLocks noChangeArrowheads="1"/>
              </p:cNvSpPr>
              <p:nvPr/>
            </p:nvSpPr>
            <p:spPr bwMode="auto">
              <a:xfrm>
                <a:off x="2650" y="2387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35" name="Text Box 43"/>
              <p:cNvSpPr txBox="1">
                <a:spLocks noChangeArrowheads="1"/>
              </p:cNvSpPr>
              <p:nvPr/>
            </p:nvSpPr>
            <p:spPr bwMode="auto">
              <a:xfrm>
                <a:off x="3041" y="2387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36" name="Text Box 44"/>
              <p:cNvSpPr txBox="1">
                <a:spLocks noChangeArrowheads="1"/>
              </p:cNvSpPr>
              <p:nvPr/>
            </p:nvSpPr>
            <p:spPr bwMode="auto">
              <a:xfrm>
                <a:off x="2650" y="2748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37" name="Text Box 45"/>
              <p:cNvSpPr txBox="1">
                <a:spLocks noChangeArrowheads="1"/>
              </p:cNvSpPr>
              <p:nvPr/>
            </p:nvSpPr>
            <p:spPr bwMode="auto">
              <a:xfrm>
                <a:off x="3041" y="275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38" name="Text Box 46"/>
              <p:cNvSpPr txBox="1">
                <a:spLocks noChangeArrowheads="1"/>
              </p:cNvSpPr>
              <p:nvPr/>
            </p:nvSpPr>
            <p:spPr bwMode="auto">
              <a:xfrm>
                <a:off x="3376" y="2733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39" name="Text Box 47"/>
              <p:cNvSpPr txBox="1">
                <a:spLocks noChangeArrowheads="1"/>
              </p:cNvSpPr>
              <p:nvPr/>
            </p:nvSpPr>
            <p:spPr bwMode="auto">
              <a:xfrm>
                <a:off x="3376" y="311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40" name="Text Box 48"/>
              <p:cNvSpPr txBox="1">
                <a:spLocks noChangeArrowheads="1"/>
              </p:cNvSpPr>
              <p:nvPr/>
            </p:nvSpPr>
            <p:spPr bwMode="auto">
              <a:xfrm>
                <a:off x="3059" y="3113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1841" name="Text Box 49"/>
              <p:cNvSpPr txBox="1">
                <a:spLocks noChangeArrowheads="1"/>
              </p:cNvSpPr>
              <p:nvPr/>
            </p:nvSpPr>
            <p:spPr bwMode="auto">
              <a:xfrm>
                <a:off x="2650" y="311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1860" name="Text Box 68"/>
            <p:cNvSpPr txBox="1">
              <a:spLocks noChangeArrowheads="1"/>
            </p:cNvSpPr>
            <p:nvPr/>
          </p:nvSpPr>
          <p:spPr bwMode="auto">
            <a:xfrm>
              <a:off x="4964" y="288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2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32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01862" name="Line 70"/>
          <p:cNvSpPr/>
          <p:nvPr/>
        </p:nvSpPr>
        <p:spPr>
          <a:xfrm flipH="1">
            <a:off x="2911475" y="3141663"/>
            <a:ext cx="2016125" cy="14398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801863" name="Line 71"/>
          <p:cNvSpPr/>
          <p:nvPr/>
        </p:nvSpPr>
        <p:spPr>
          <a:xfrm>
            <a:off x="5503863" y="3141663"/>
            <a:ext cx="2016125" cy="14398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0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0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Content Placeholder 2"/>
          <p:cNvSpPr>
            <a:spLocks noGrp="1"/>
          </p:cNvSpPr>
          <p:nvPr>
            <p:ph idx="1"/>
          </p:nvPr>
        </p:nvSpPr>
        <p:spPr>
          <a:xfrm>
            <a:off x="822325" y="3068638"/>
            <a:ext cx="8858250" cy="2189162"/>
          </a:xfrm>
        </p:spPr>
        <p:txBody>
          <a:bodyPr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4800" b="1" dirty="0">
                <a:solidFill>
                  <a:srgbClr val="FF0000"/>
                </a:solidFill>
                <a:ea typeface="宋体" panose="02010600030101010101" pitchFamily="2" charset="-122"/>
              </a:rPr>
              <a:t>6.6 A*</a:t>
            </a:r>
            <a:r>
              <a:rPr lang="zh-CN" altLang="en-US" sz="4800" b="1" dirty="0">
                <a:solidFill>
                  <a:srgbClr val="FF0000"/>
                </a:solidFill>
                <a:ea typeface="宋体" panose="02010600030101010101" pitchFamily="2" charset="-122"/>
              </a:rPr>
              <a:t>算法</a:t>
            </a:r>
            <a:endParaRPr lang="zh-CN" altLang="zh-CN" sz="4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8" name="Rectangle 4"/>
          <p:cNvSpPr>
            <a:spLocks noChangeArrowheads="1"/>
          </p:cNvSpPr>
          <p:nvPr/>
        </p:nvSpPr>
        <p:spPr bwMode="auto">
          <a:xfrm>
            <a:off x="4981575" y="131763"/>
            <a:ext cx="522287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算法的基本思想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94631" name="Rectangle 7"/>
          <p:cNvSpPr>
            <a:spLocks noChangeArrowheads="1"/>
          </p:cNvSpPr>
          <p:nvPr/>
        </p:nvSpPr>
        <p:spPr bwMode="auto">
          <a:xfrm>
            <a:off x="390525" y="1196975"/>
            <a:ext cx="9677400" cy="3889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算法与分支界限策略的比较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分支界限策略是为了剪掉不能达到优化解的分支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分支界限策略的关键是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ea typeface="华文行楷" panose="02010800040101010101" pitchFamily="2" charset="-122"/>
                <a:cs typeface="+mn-cs"/>
              </a:rPr>
              <a:t>“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界限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ea typeface="华文行楷" panose="02010800040101010101" pitchFamily="2" charset="-122"/>
                <a:cs typeface="+mn-cs"/>
              </a:rPr>
              <a:t>”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A*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算法的核心是告诉我们在某些情况下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我们得到的解一定是优化解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于是算法可以停止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A*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算法试图尽早地发现优化解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算法经常使用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Best-first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策略求解优化问题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9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4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4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4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4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5"/>
          <p:cNvSpPr/>
          <p:nvPr/>
        </p:nvSpPr>
        <p:spPr>
          <a:xfrm>
            <a:off x="71438" y="73025"/>
            <a:ext cx="2119312" cy="908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829444" name="Rectangle 4"/>
          <p:cNvSpPr>
            <a:spLocks noChangeArrowheads="1"/>
          </p:cNvSpPr>
          <p:nvPr/>
        </p:nvSpPr>
        <p:spPr bwMode="auto">
          <a:xfrm>
            <a:off x="290513" y="17463"/>
            <a:ext cx="9677400" cy="6121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算法关键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/>
                <a:ea typeface="华文行楷" panose="02010800040101010101" pitchFamily="2" charset="-122"/>
                <a:cs typeface="+mn-cs"/>
              </a:rPr>
              <a:t>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代价函数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对于任意节点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n</a:t>
            </a:r>
            <a:endParaRPr kumimoji="0" lang="zh-CN" altLang="en-US" sz="32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＝从树根到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的代价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＝从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到目标节点的优化路径的代价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f*(n)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＝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g(n) + h*(n)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是节点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的代价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What is the value of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h*(n)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?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不知道！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于是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f*(n)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也不知道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估计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h*(n)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使用任何方法去估计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h*(n)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用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表示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的估计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h(n)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总为真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f(n)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=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g(n)+h(n)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g(n)+h*(n)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=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f*(n)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定义为</a:t>
            </a:r>
            <a:r>
              <a: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的代价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9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9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9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9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9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9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9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9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29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29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2" name="Rectangle 4"/>
          <p:cNvSpPr/>
          <p:nvPr/>
        </p:nvSpPr>
        <p:spPr>
          <a:xfrm>
            <a:off x="174625" y="5240338"/>
            <a:ext cx="9258300" cy="565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algn="ctr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输出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: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发现一个从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S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到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T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的最短路径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87394" name="Rectangle 24"/>
          <p:cNvSpPr/>
          <p:nvPr/>
        </p:nvSpPr>
        <p:spPr>
          <a:xfrm>
            <a:off x="73025" y="73025"/>
            <a:ext cx="1974850" cy="908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831491" name="Rectangle 3"/>
          <p:cNvSpPr>
            <a:spLocks noGrp="1"/>
          </p:cNvSpPr>
          <p:nvPr>
            <p:ph idx="1"/>
          </p:nvPr>
        </p:nvSpPr>
        <p:spPr>
          <a:xfrm>
            <a:off x="207963" y="909638"/>
            <a:ext cx="9258300" cy="1150937"/>
          </a:xfrm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3600" b="1" dirty="0">
                <a:ea typeface="华文行楷" panose="02010800040101010101" pitchFamily="2" charset="-122"/>
              </a:rPr>
              <a:t>例</a:t>
            </a:r>
            <a:r>
              <a:rPr lang="en-US" altLang="zh-CN" sz="3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1. </a:t>
            </a:r>
            <a:r>
              <a:rPr lang="zh-CN" altLang="en-US" sz="3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最短路径问题</a:t>
            </a:r>
            <a:r>
              <a:rPr lang="en-US" altLang="zh-CN" sz="3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:</a:t>
            </a:r>
            <a:endParaRPr lang="en-US" altLang="zh-CN" sz="3600" b="1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输入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:</a:t>
            </a:r>
            <a:r>
              <a:rPr lang="en-US" altLang="zh-CN" sz="32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endParaRPr lang="en-US" altLang="zh-CN" sz="3200" b="1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pSp>
        <p:nvGrpSpPr>
          <p:cNvPr id="831525" name="Group 37"/>
          <p:cNvGrpSpPr/>
          <p:nvPr/>
        </p:nvGrpSpPr>
        <p:grpSpPr>
          <a:xfrm>
            <a:off x="1758950" y="2133600"/>
            <a:ext cx="5473700" cy="2663825"/>
            <a:chOff x="1108" y="1344"/>
            <a:chExt cx="3448" cy="1678"/>
          </a:xfrm>
        </p:grpSpPr>
        <p:grpSp>
          <p:nvGrpSpPr>
            <p:cNvPr id="187397" name="Group 35"/>
            <p:cNvGrpSpPr/>
            <p:nvPr/>
          </p:nvGrpSpPr>
          <p:grpSpPr>
            <a:xfrm>
              <a:off x="1108" y="1344"/>
              <a:ext cx="3448" cy="1678"/>
              <a:chOff x="1199" y="527"/>
              <a:chExt cx="3448" cy="1678"/>
            </a:xfrm>
          </p:grpSpPr>
          <p:grpSp>
            <p:nvGrpSpPr>
              <p:cNvPr id="187398" name="Group 23"/>
              <p:cNvGrpSpPr/>
              <p:nvPr/>
            </p:nvGrpSpPr>
            <p:grpSpPr>
              <a:xfrm>
                <a:off x="1199" y="527"/>
                <a:ext cx="3448" cy="1678"/>
                <a:chOff x="1244" y="981"/>
                <a:chExt cx="3448" cy="1678"/>
              </a:xfrm>
            </p:grpSpPr>
            <p:sp>
              <p:nvSpPr>
                <p:cNvPr id="831493" name="Oval 5"/>
                <p:cNvSpPr>
                  <a:spLocks noChangeArrowheads="1"/>
                </p:cNvSpPr>
                <p:nvPr/>
              </p:nvSpPr>
              <p:spPr bwMode="auto">
                <a:xfrm>
                  <a:off x="1244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S</a:t>
                  </a:r>
                  <a:endPara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4" name="Oval 6"/>
                <p:cNvSpPr>
                  <a:spLocks noChangeArrowheads="1"/>
                </p:cNvSpPr>
                <p:nvPr/>
              </p:nvSpPr>
              <p:spPr bwMode="auto">
                <a:xfrm>
                  <a:off x="2287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3</a:t>
                  </a:r>
                  <a:endParaRPr kumimoji="0" lang="en-US" altLang="zh-CN" sz="28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5" name="Oval 7"/>
                <p:cNvSpPr>
                  <a:spLocks noChangeArrowheads="1"/>
                </p:cNvSpPr>
                <p:nvPr/>
              </p:nvSpPr>
              <p:spPr bwMode="auto">
                <a:xfrm>
                  <a:off x="2288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6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6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0" lang="en-US" altLang="zh-CN" sz="26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6" name="Oval 8"/>
                <p:cNvSpPr>
                  <a:spLocks noChangeArrowheads="1"/>
                </p:cNvSpPr>
                <p:nvPr/>
              </p:nvSpPr>
              <p:spPr bwMode="auto">
                <a:xfrm>
                  <a:off x="2288" y="98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6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6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en-US" altLang="zh-CN" sz="26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7" name="Oval 9"/>
                <p:cNvSpPr>
                  <a:spLocks noChangeArrowheads="1"/>
                </p:cNvSpPr>
                <p:nvPr/>
              </p:nvSpPr>
              <p:spPr bwMode="auto">
                <a:xfrm>
                  <a:off x="3332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4</a:t>
                  </a:r>
                  <a:endParaRPr kumimoji="0" lang="en-US" altLang="zh-CN" sz="28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8" name="Oval 10"/>
                <p:cNvSpPr>
                  <a:spLocks noChangeArrowheads="1"/>
                </p:cNvSpPr>
                <p:nvPr/>
              </p:nvSpPr>
              <p:spPr bwMode="auto">
                <a:xfrm>
                  <a:off x="3332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endParaRPr kumimoji="0" lang="en-US" altLang="zh-CN" sz="28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1499" name="Oval 11"/>
                <p:cNvSpPr>
                  <a:spLocks noChangeArrowheads="1"/>
                </p:cNvSpPr>
                <p:nvPr/>
              </p:nvSpPr>
              <p:spPr bwMode="auto">
                <a:xfrm>
                  <a:off x="4420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T</a:t>
                  </a:r>
                  <a:endPara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7406" name="Line 12"/>
                <p:cNvSpPr/>
                <p:nvPr/>
              </p:nvSpPr>
              <p:spPr>
                <a:xfrm flipV="1">
                  <a:off x="1426" y="1162"/>
                  <a:ext cx="861" cy="49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07" name="Line 13"/>
                <p:cNvSpPr/>
                <p:nvPr/>
              </p:nvSpPr>
              <p:spPr>
                <a:xfrm>
                  <a:off x="1516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08" name="Line 14"/>
                <p:cNvSpPr/>
                <p:nvPr/>
              </p:nvSpPr>
              <p:spPr>
                <a:xfrm>
                  <a:off x="1471" y="1888"/>
                  <a:ext cx="816" cy="59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09" name="Line 15"/>
                <p:cNvSpPr/>
                <p:nvPr/>
              </p:nvSpPr>
              <p:spPr>
                <a:xfrm>
                  <a:off x="2560" y="1117"/>
                  <a:ext cx="816" cy="58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0" name="Line 16"/>
                <p:cNvSpPr/>
                <p:nvPr/>
              </p:nvSpPr>
              <p:spPr>
                <a:xfrm>
                  <a:off x="2560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1" name="Line 17"/>
                <p:cNvSpPr/>
                <p:nvPr/>
              </p:nvSpPr>
              <p:spPr>
                <a:xfrm>
                  <a:off x="2560" y="2523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2" name="Line 18"/>
                <p:cNvSpPr/>
                <p:nvPr/>
              </p:nvSpPr>
              <p:spPr>
                <a:xfrm>
                  <a:off x="2514" y="1888"/>
                  <a:ext cx="862" cy="54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3" name="Line 19"/>
                <p:cNvSpPr/>
                <p:nvPr/>
              </p:nvSpPr>
              <p:spPr>
                <a:xfrm>
                  <a:off x="2424" y="1253"/>
                  <a:ext cx="0" cy="408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4" name="Line 20"/>
                <p:cNvSpPr/>
                <p:nvPr/>
              </p:nvSpPr>
              <p:spPr>
                <a:xfrm>
                  <a:off x="3603" y="1797"/>
                  <a:ext cx="816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5" name="Line 21"/>
                <p:cNvSpPr/>
                <p:nvPr/>
              </p:nvSpPr>
              <p:spPr>
                <a:xfrm>
                  <a:off x="3467" y="1933"/>
                  <a:ext cx="0" cy="45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7416" name="Line 22"/>
                <p:cNvSpPr/>
                <p:nvPr/>
              </p:nvSpPr>
              <p:spPr>
                <a:xfrm flipV="1">
                  <a:off x="3603" y="1888"/>
                  <a:ext cx="862" cy="635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</p:grpSp>
          <p:sp>
            <p:nvSpPr>
              <p:cNvPr id="831513" name="Text Box 25"/>
              <p:cNvSpPr txBox="1">
                <a:spLocks noChangeArrowheads="1"/>
              </p:cNvSpPr>
              <p:nvPr/>
            </p:nvSpPr>
            <p:spPr bwMode="auto">
              <a:xfrm>
                <a:off x="1592" y="709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4" name="Text Box 26"/>
              <p:cNvSpPr txBox="1">
                <a:spLocks noChangeArrowheads="1"/>
              </p:cNvSpPr>
              <p:nvPr/>
            </p:nvSpPr>
            <p:spPr bwMode="auto">
              <a:xfrm>
                <a:off x="172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5" name="Text Box 27"/>
              <p:cNvSpPr txBox="1">
                <a:spLocks noChangeArrowheads="1"/>
              </p:cNvSpPr>
              <p:nvPr/>
            </p:nvSpPr>
            <p:spPr bwMode="auto">
              <a:xfrm>
                <a:off x="1683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6" name="Text Box 28"/>
              <p:cNvSpPr txBox="1">
                <a:spLocks noChangeArrowheads="1"/>
              </p:cNvSpPr>
              <p:nvPr/>
            </p:nvSpPr>
            <p:spPr bwMode="auto">
              <a:xfrm>
                <a:off x="2362" y="83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7" name="Text Box 29"/>
              <p:cNvSpPr txBox="1">
                <a:spLocks noChangeArrowheads="1"/>
              </p:cNvSpPr>
              <p:nvPr/>
            </p:nvSpPr>
            <p:spPr bwMode="auto">
              <a:xfrm>
                <a:off x="2816" y="663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8" name="Text Box 30"/>
              <p:cNvSpPr txBox="1">
                <a:spLocks noChangeArrowheads="1"/>
              </p:cNvSpPr>
              <p:nvPr/>
            </p:nvSpPr>
            <p:spPr bwMode="auto">
              <a:xfrm>
                <a:off x="2726" y="1071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19" name="Text Box 31"/>
              <p:cNvSpPr txBox="1">
                <a:spLocks noChangeArrowheads="1"/>
              </p:cNvSpPr>
              <p:nvPr/>
            </p:nvSpPr>
            <p:spPr bwMode="auto">
              <a:xfrm>
                <a:off x="2817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20" name="Text Box 32"/>
              <p:cNvSpPr txBox="1">
                <a:spLocks noChangeArrowheads="1"/>
              </p:cNvSpPr>
              <p:nvPr/>
            </p:nvSpPr>
            <p:spPr bwMode="auto">
              <a:xfrm>
                <a:off x="2681" y="1788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21" name="Text Box 33"/>
              <p:cNvSpPr txBox="1">
                <a:spLocks noChangeArrowheads="1"/>
              </p:cNvSpPr>
              <p:nvPr/>
            </p:nvSpPr>
            <p:spPr bwMode="auto">
              <a:xfrm>
                <a:off x="376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1522" name="Text Box 34"/>
              <p:cNvSpPr txBox="1">
                <a:spLocks noChangeArrowheads="1"/>
              </p:cNvSpPr>
              <p:nvPr/>
            </p:nvSpPr>
            <p:spPr bwMode="auto">
              <a:xfrm>
                <a:off x="3770" y="151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31524" name="Text Box 36"/>
            <p:cNvSpPr txBox="1">
              <a:spLocks noChangeArrowheads="1"/>
            </p:cNvSpPr>
            <p:nvPr/>
          </p:nvSpPr>
          <p:spPr bwMode="auto">
            <a:xfrm>
              <a:off x="3270" y="2332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628" name="Group 68"/>
          <p:cNvGrpSpPr/>
          <p:nvPr/>
        </p:nvGrpSpPr>
        <p:grpSpPr>
          <a:xfrm>
            <a:off x="1182688" y="1125538"/>
            <a:ext cx="3384550" cy="1727200"/>
            <a:chOff x="1153" y="1525"/>
            <a:chExt cx="2132" cy="1088"/>
          </a:xfrm>
        </p:grpSpPr>
        <p:sp>
          <p:nvSpPr>
            <p:cNvPr id="834598" name="Oval 38"/>
            <p:cNvSpPr>
              <a:spLocks noChangeArrowheads="1"/>
            </p:cNvSpPr>
            <p:nvPr/>
          </p:nvSpPr>
          <p:spPr bwMode="auto">
            <a:xfrm>
              <a:off x="3013" y="2341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4599" name="Oval 39"/>
            <p:cNvSpPr>
              <a:spLocks noChangeArrowheads="1"/>
            </p:cNvSpPr>
            <p:nvPr/>
          </p:nvSpPr>
          <p:spPr bwMode="auto">
            <a:xfrm>
              <a:off x="2015" y="229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6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6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4600" name="Oval 40"/>
            <p:cNvSpPr>
              <a:spLocks noChangeArrowheads="1"/>
            </p:cNvSpPr>
            <p:nvPr/>
          </p:nvSpPr>
          <p:spPr bwMode="auto">
            <a:xfrm>
              <a:off x="1153" y="229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6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6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4615" name="Text Box 55"/>
            <p:cNvSpPr txBox="1">
              <a:spLocks noChangeArrowheads="1"/>
            </p:cNvSpPr>
            <p:nvPr/>
          </p:nvSpPr>
          <p:spPr bwMode="auto">
            <a:xfrm>
              <a:off x="1547" y="179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4616" name="Text Box 56"/>
            <p:cNvSpPr txBox="1">
              <a:spLocks noChangeArrowheads="1"/>
            </p:cNvSpPr>
            <p:nvPr/>
          </p:nvSpPr>
          <p:spPr bwMode="auto">
            <a:xfrm>
              <a:off x="1955" y="1888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4617" name="Text Box 57"/>
            <p:cNvSpPr txBox="1">
              <a:spLocks noChangeArrowheads="1"/>
            </p:cNvSpPr>
            <p:nvPr/>
          </p:nvSpPr>
          <p:spPr bwMode="auto">
            <a:xfrm>
              <a:off x="2499" y="1752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9448" name="Line 65"/>
            <p:cNvSpPr/>
            <p:nvPr/>
          </p:nvSpPr>
          <p:spPr>
            <a:xfrm flipH="1">
              <a:off x="1381" y="1752"/>
              <a:ext cx="680" cy="58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89449" name="Line 66"/>
            <p:cNvSpPr/>
            <p:nvPr/>
          </p:nvSpPr>
          <p:spPr>
            <a:xfrm>
              <a:off x="2151" y="1797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89450" name="Line 67"/>
            <p:cNvSpPr/>
            <p:nvPr/>
          </p:nvSpPr>
          <p:spPr>
            <a:xfrm>
              <a:off x="2242" y="1752"/>
              <a:ext cx="817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834597" name="Oval 37"/>
            <p:cNvSpPr>
              <a:spLocks noChangeArrowheads="1"/>
            </p:cNvSpPr>
            <p:nvPr/>
          </p:nvSpPr>
          <p:spPr bwMode="auto">
            <a:xfrm>
              <a:off x="2015" y="1525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34629" name="Rectangle 69"/>
          <p:cNvSpPr>
            <a:spLocks noChangeArrowheads="1"/>
          </p:cNvSpPr>
          <p:nvPr/>
        </p:nvSpPr>
        <p:spPr bwMode="auto">
          <a:xfrm>
            <a:off x="103188" y="3068638"/>
            <a:ext cx="9258300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g(V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)=2,  g(V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)=3,  g(V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)=4</a:t>
            </a:r>
            <a:endParaRPr kumimoji="0" lang="en-US" altLang="zh-CN" sz="3200" b="1" i="1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h*(V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)=5,   f*(V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)=g(V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)+h*(V</a:t>
            </a:r>
            <a:r>
              <a:rPr kumimoji="0" lang="en-US" altLang="zh-CN" sz="3200" b="1" i="1" u="none" strike="noStrike" kern="1200" cap="none" spc="0" normalizeH="0" baseline="-2500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 =7</a:t>
            </a:r>
            <a:endParaRPr kumimoji="0" lang="en-US" altLang="zh-CN" sz="3200" b="1" i="1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34630" name="Line 70"/>
          <p:cNvSpPr/>
          <p:nvPr/>
        </p:nvSpPr>
        <p:spPr>
          <a:xfrm>
            <a:off x="895350" y="3860800"/>
            <a:ext cx="6335713" cy="0"/>
          </a:xfrm>
          <a:prstGeom prst="line">
            <a:avLst/>
          </a:prstGeom>
          <a:ln w="5715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34631" name="Rectangle 71"/>
          <p:cNvSpPr/>
          <p:nvPr/>
        </p:nvSpPr>
        <p:spPr>
          <a:xfrm>
            <a:off x="133350" y="4292600"/>
            <a:ext cx="9258300" cy="18335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估计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h*(n) </a:t>
            </a:r>
            <a:endParaRPr lang="en-US" altLang="zh-CN" sz="3200" b="1" i="1" dirty="0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从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lang="en-US" altLang="zh-CN" sz="2800" b="1" i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出发有两种可能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: 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代价为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2, 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代价为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3, 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最小者为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endParaRPr lang="en-US" altLang="zh-CN" sz="2800" b="1" dirty="0">
              <a:solidFill>
                <a:srgbClr val="6633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h*(V</a:t>
            </a:r>
            <a:r>
              <a:rPr lang="en-US" altLang="zh-CN" sz="2800" b="1" i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)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2, 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选择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h(n)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=2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h*(V</a:t>
            </a:r>
            <a:r>
              <a:rPr lang="en-US" altLang="zh-CN" sz="2800" b="1" i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的估计值</a:t>
            </a:r>
            <a:endParaRPr lang="zh-CN" altLang="en-US" sz="2800" b="1" dirty="0">
              <a:solidFill>
                <a:srgbClr val="663300"/>
              </a:solidFill>
              <a:latin typeface="Times New Roman" panose="02020603050405020304" pitchFamily="18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marL="1143000" lvl="2" indent="-22860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f(V</a:t>
            </a:r>
            <a:r>
              <a:rPr lang="en-US" altLang="zh-CN" sz="2800" b="1" i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g(v</a:t>
            </a:r>
            <a:r>
              <a:rPr lang="en-US" altLang="zh-CN" sz="2800" b="1" i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h(V</a:t>
            </a:r>
            <a:r>
              <a:rPr lang="en-US" altLang="zh-CN" sz="2800" b="1" i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=4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为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800" b="1" i="1" baseline="-25000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的代价</a:t>
            </a:r>
            <a:endParaRPr lang="zh-CN" altLang="en-US" sz="2800" b="1" dirty="0">
              <a:solidFill>
                <a:srgbClr val="663300"/>
              </a:solidFill>
              <a:latin typeface="Times New Roman" panose="02020603050405020304" pitchFamily="18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9455" name="Rectangle 72"/>
          <p:cNvSpPr/>
          <p:nvPr/>
        </p:nvSpPr>
        <p:spPr>
          <a:xfrm>
            <a:off x="73025" y="71438"/>
            <a:ext cx="1974850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89456" name="Rectangle 4"/>
          <p:cNvSpPr/>
          <p:nvPr/>
        </p:nvSpPr>
        <p:spPr>
          <a:xfrm>
            <a:off x="103188" y="188913"/>
            <a:ext cx="4959350" cy="565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742950" lvl="1" indent="-285750" algn="ctr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求解树的第一阶段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pSp>
        <p:nvGrpSpPr>
          <p:cNvPr id="189457" name="Group 74"/>
          <p:cNvGrpSpPr/>
          <p:nvPr/>
        </p:nvGrpSpPr>
        <p:grpSpPr>
          <a:xfrm>
            <a:off x="4564063" y="44450"/>
            <a:ext cx="5475287" cy="2663825"/>
            <a:chOff x="2876" y="28"/>
            <a:chExt cx="3448" cy="1678"/>
          </a:xfrm>
        </p:grpSpPr>
        <p:grpSp>
          <p:nvGrpSpPr>
            <p:cNvPr id="189458" name="Group 5"/>
            <p:cNvGrpSpPr/>
            <p:nvPr/>
          </p:nvGrpSpPr>
          <p:grpSpPr>
            <a:xfrm>
              <a:off x="2876" y="28"/>
              <a:ext cx="3448" cy="1678"/>
              <a:chOff x="1199" y="527"/>
              <a:chExt cx="3448" cy="1678"/>
            </a:xfrm>
          </p:grpSpPr>
          <p:grpSp>
            <p:nvGrpSpPr>
              <p:cNvPr id="189459" name="Group 6"/>
              <p:cNvGrpSpPr/>
              <p:nvPr/>
            </p:nvGrpSpPr>
            <p:grpSpPr>
              <a:xfrm>
                <a:off x="1199" y="527"/>
                <a:ext cx="3448" cy="1678"/>
                <a:chOff x="1244" y="981"/>
                <a:chExt cx="3448" cy="1678"/>
              </a:xfrm>
            </p:grpSpPr>
            <p:sp>
              <p:nvSpPr>
                <p:cNvPr id="834567" name="Oval 7"/>
                <p:cNvSpPr>
                  <a:spLocks noChangeArrowheads="1"/>
                </p:cNvSpPr>
                <p:nvPr/>
              </p:nvSpPr>
              <p:spPr bwMode="auto">
                <a:xfrm>
                  <a:off x="1244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S</a:t>
                  </a:r>
                  <a:endPara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4568" name="Oval 8"/>
                <p:cNvSpPr>
                  <a:spLocks noChangeArrowheads="1"/>
                </p:cNvSpPr>
                <p:nvPr/>
              </p:nvSpPr>
              <p:spPr bwMode="auto">
                <a:xfrm>
                  <a:off x="2287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3</a:t>
                  </a:r>
                  <a:endParaRPr kumimoji="0" lang="en-US" altLang="zh-CN" sz="28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4569" name="Oval 9"/>
                <p:cNvSpPr>
                  <a:spLocks noChangeArrowheads="1"/>
                </p:cNvSpPr>
                <p:nvPr/>
              </p:nvSpPr>
              <p:spPr bwMode="auto">
                <a:xfrm>
                  <a:off x="2288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6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6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0" lang="en-US" altLang="zh-CN" sz="26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4570" name="Oval 10"/>
                <p:cNvSpPr>
                  <a:spLocks noChangeArrowheads="1"/>
                </p:cNvSpPr>
                <p:nvPr/>
              </p:nvSpPr>
              <p:spPr bwMode="auto">
                <a:xfrm>
                  <a:off x="2288" y="98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6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6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en-US" altLang="zh-CN" sz="26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4571" name="Oval 11"/>
                <p:cNvSpPr>
                  <a:spLocks noChangeArrowheads="1"/>
                </p:cNvSpPr>
                <p:nvPr/>
              </p:nvSpPr>
              <p:spPr bwMode="auto">
                <a:xfrm>
                  <a:off x="3332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4</a:t>
                  </a:r>
                  <a:endParaRPr kumimoji="0" lang="en-US" altLang="zh-CN" sz="28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4572" name="Oval 12"/>
                <p:cNvSpPr>
                  <a:spLocks noChangeArrowheads="1"/>
                </p:cNvSpPr>
                <p:nvPr/>
              </p:nvSpPr>
              <p:spPr bwMode="auto">
                <a:xfrm>
                  <a:off x="3332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endParaRPr kumimoji="0" lang="en-US" altLang="zh-CN" sz="28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34573" name="Oval 13"/>
                <p:cNvSpPr>
                  <a:spLocks noChangeArrowheads="1"/>
                </p:cNvSpPr>
                <p:nvPr/>
              </p:nvSpPr>
              <p:spPr bwMode="auto">
                <a:xfrm>
                  <a:off x="4420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T</a:t>
                  </a:r>
                  <a:endPara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467" name="Line 14"/>
                <p:cNvSpPr/>
                <p:nvPr/>
              </p:nvSpPr>
              <p:spPr>
                <a:xfrm flipV="1">
                  <a:off x="1426" y="1162"/>
                  <a:ext cx="861" cy="49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68" name="Line 15"/>
                <p:cNvSpPr/>
                <p:nvPr/>
              </p:nvSpPr>
              <p:spPr>
                <a:xfrm>
                  <a:off x="1516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69" name="Line 16"/>
                <p:cNvSpPr/>
                <p:nvPr/>
              </p:nvSpPr>
              <p:spPr>
                <a:xfrm>
                  <a:off x="1471" y="1888"/>
                  <a:ext cx="816" cy="59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0" name="Line 17"/>
                <p:cNvSpPr/>
                <p:nvPr/>
              </p:nvSpPr>
              <p:spPr>
                <a:xfrm>
                  <a:off x="2560" y="1117"/>
                  <a:ext cx="816" cy="58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1" name="Line 18"/>
                <p:cNvSpPr/>
                <p:nvPr/>
              </p:nvSpPr>
              <p:spPr>
                <a:xfrm>
                  <a:off x="2560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2" name="Line 19"/>
                <p:cNvSpPr/>
                <p:nvPr/>
              </p:nvSpPr>
              <p:spPr>
                <a:xfrm>
                  <a:off x="2560" y="2523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3" name="Line 20"/>
                <p:cNvSpPr/>
                <p:nvPr/>
              </p:nvSpPr>
              <p:spPr>
                <a:xfrm>
                  <a:off x="2514" y="1888"/>
                  <a:ext cx="862" cy="54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4" name="Line 21"/>
                <p:cNvSpPr/>
                <p:nvPr/>
              </p:nvSpPr>
              <p:spPr>
                <a:xfrm>
                  <a:off x="2424" y="1253"/>
                  <a:ext cx="0" cy="408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5" name="Line 22"/>
                <p:cNvSpPr/>
                <p:nvPr/>
              </p:nvSpPr>
              <p:spPr>
                <a:xfrm>
                  <a:off x="3603" y="1797"/>
                  <a:ext cx="816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6" name="Line 23"/>
                <p:cNvSpPr/>
                <p:nvPr/>
              </p:nvSpPr>
              <p:spPr>
                <a:xfrm>
                  <a:off x="3467" y="1933"/>
                  <a:ext cx="0" cy="45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89477" name="Line 24"/>
                <p:cNvSpPr/>
                <p:nvPr/>
              </p:nvSpPr>
              <p:spPr>
                <a:xfrm flipV="1">
                  <a:off x="3603" y="1888"/>
                  <a:ext cx="862" cy="635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</p:grpSp>
          <p:sp>
            <p:nvSpPr>
              <p:cNvPr id="834585" name="Text Box 25"/>
              <p:cNvSpPr txBox="1">
                <a:spLocks noChangeArrowheads="1"/>
              </p:cNvSpPr>
              <p:nvPr/>
            </p:nvSpPr>
            <p:spPr bwMode="auto">
              <a:xfrm>
                <a:off x="1592" y="709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4586" name="Text Box 26"/>
              <p:cNvSpPr txBox="1">
                <a:spLocks noChangeArrowheads="1"/>
              </p:cNvSpPr>
              <p:nvPr/>
            </p:nvSpPr>
            <p:spPr bwMode="auto">
              <a:xfrm>
                <a:off x="172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4587" name="Text Box 27"/>
              <p:cNvSpPr txBox="1">
                <a:spLocks noChangeArrowheads="1"/>
              </p:cNvSpPr>
              <p:nvPr/>
            </p:nvSpPr>
            <p:spPr bwMode="auto">
              <a:xfrm>
                <a:off x="1683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4588" name="Text Box 28"/>
              <p:cNvSpPr txBox="1">
                <a:spLocks noChangeArrowheads="1"/>
              </p:cNvSpPr>
              <p:nvPr/>
            </p:nvSpPr>
            <p:spPr bwMode="auto">
              <a:xfrm>
                <a:off x="2362" y="83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4589" name="Text Box 29"/>
              <p:cNvSpPr txBox="1">
                <a:spLocks noChangeArrowheads="1"/>
              </p:cNvSpPr>
              <p:nvPr/>
            </p:nvSpPr>
            <p:spPr bwMode="auto">
              <a:xfrm>
                <a:off x="2816" y="663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4590" name="Text Box 30"/>
              <p:cNvSpPr txBox="1">
                <a:spLocks noChangeArrowheads="1"/>
              </p:cNvSpPr>
              <p:nvPr/>
            </p:nvSpPr>
            <p:spPr bwMode="auto">
              <a:xfrm>
                <a:off x="2726" y="1071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4591" name="Text Box 31"/>
              <p:cNvSpPr txBox="1">
                <a:spLocks noChangeArrowheads="1"/>
              </p:cNvSpPr>
              <p:nvPr/>
            </p:nvSpPr>
            <p:spPr bwMode="auto">
              <a:xfrm>
                <a:off x="2817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4592" name="Text Box 32"/>
              <p:cNvSpPr txBox="1">
                <a:spLocks noChangeArrowheads="1"/>
              </p:cNvSpPr>
              <p:nvPr/>
            </p:nvSpPr>
            <p:spPr bwMode="auto">
              <a:xfrm>
                <a:off x="2681" y="1788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4593" name="Text Box 33"/>
              <p:cNvSpPr txBox="1">
                <a:spLocks noChangeArrowheads="1"/>
              </p:cNvSpPr>
              <p:nvPr/>
            </p:nvSpPr>
            <p:spPr bwMode="auto">
              <a:xfrm>
                <a:off x="376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4594" name="Text Box 34"/>
              <p:cNvSpPr txBox="1">
                <a:spLocks noChangeArrowheads="1"/>
              </p:cNvSpPr>
              <p:nvPr/>
            </p:nvSpPr>
            <p:spPr bwMode="auto">
              <a:xfrm>
                <a:off x="3770" y="151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34633" name="Text Box 73"/>
            <p:cNvSpPr txBox="1">
              <a:spLocks noChangeArrowheads="1"/>
            </p:cNvSpPr>
            <p:nvPr/>
          </p:nvSpPr>
          <p:spPr bwMode="auto">
            <a:xfrm>
              <a:off x="5039" y="98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4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4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4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4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4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4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4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3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4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4"/>
          <p:cNvSpPr/>
          <p:nvPr/>
        </p:nvSpPr>
        <p:spPr>
          <a:xfrm>
            <a:off x="71438" y="73025"/>
            <a:ext cx="2119312" cy="9080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830469" name="Rectangle 5"/>
          <p:cNvSpPr>
            <a:spLocks noChangeArrowheads="1"/>
          </p:cNvSpPr>
          <p:nvPr/>
        </p:nvSpPr>
        <p:spPr bwMode="auto">
          <a:xfrm>
            <a:off x="115888" y="333375"/>
            <a:ext cx="9996488" cy="6121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算法本质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/>
                <a:ea typeface="华文行楷" panose="02010800040101010101" pitchFamily="2" charset="-122"/>
                <a:cs typeface="+mn-cs"/>
              </a:rPr>
              <a:t>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已经发现的解是优化解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定理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Best-first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策略搜索树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如果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选择的节点是目标节点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则该节点表示的解是优化解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证明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令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是任意扩展到的节点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是选中目标节点（可为阶段目标节点，可为最终目标节点）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证明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f(t)=g(t)(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满足该等式，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为最终目标节点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是优化解代价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          (1). A*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算法使用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Best-first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策略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f(t)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f(n)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          (2).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算法使用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h(n)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h*(n)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估计规则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f(t)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f(n)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f*(n).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(3). {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f*(n)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}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中必有一个为优化解的代价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令其为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f*(s).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我们有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f(t)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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f*(s). 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lang="en-US" altLang="zh-CN" sz="2800" b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4).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是最终目标节点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h(t)=0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所以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f(t)=g(t)+h(t)=g(t)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f*(s).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(5).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f(t)=g(t)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是一个可能解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g(t)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f*(s)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f(t)=g(t)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=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f*(s).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charRg st="73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0469">
                                            <p:txEl>
                                              <p:charRg st="73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charRg st="104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30469">
                                            <p:txEl>
                                              <p:charRg st="104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charRg st="135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30469">
                                            <p:txEl>
                                              <p:charRg st="135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charRg st="184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30469">
                                            <p:txEl>
                                              <p:charRg st="184" end="2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charRg st="240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0469">
                                            <p:txEl>
                                              <p:charRg st="240" end="3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charRg st="305" end="3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30469">
                                            <p:txEl>
                                              <p:charRg st="305" end="3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>
                                            <p:txEl>
                                              <p:charRg st="365" end="4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30469">
                                            <p:txEl>
                                              <p:charRg st="365" end="4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5506" y="836712"/>
            <a:ext cx="9535988" cy="5539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fontAlgn="base"/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也可用反证法解定理1：使用Best-First策略搜索树，如果A*如选择的节点是目标节点，则该节点表示的解是优化解。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 fontAlgn="base"/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证明（反证法）： 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 fontAlgn="base"/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(1)假设A*算法首先找到的路径P（n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,n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,…,T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）来到目标节点，而路径P并非真正的最小代价路径。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 fontAlgn="base"/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(2)若真正的最小代价路径A（n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,n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,…,n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,…,T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）,那么A中必有节点n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不在路径P中，假设n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是离起点最远的一个节点（路径P与路径A在n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前面的节点都相同），那么f(n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)&lt;=g(T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)&lt;g(T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)=f(T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)，即f(n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)&lt;f(T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 fontAlgn="base"/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(3)按照Best-First算法，如果f(n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)&lt;f(T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)，那么应该选择扩展n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节点而非T</a:t>
            </a:r>
            <a:r>
              <a:rPr lang="zh-CN" altLang="en-US" sz="2800" b="1" i="1" baseline="-2500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2800" b="1" i="1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华文行楷" panose="02010800040101010101" pitchFamily="2" charset="-122"/>
                <a:sym typeface="Symbol" panose="05050102010706020507" pitchFamily="18" charset="2"/>
              </a:rPr>
              <a:t>节点，与Best-First策略相矛盾。故A*算法选择的节点是目标节点，则该节点表示的解是优化解。 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lvl="0" fontAlgn="base"/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6" name="Rectangle 4"/>
          <p:cNvSpPr>
            <a:spLocks noChangeArrowheads="1"/>
          </p:cNvSpPr>
          <p:nvPr/>
        </p:nvSpPr>
        <p:spPr bwMode="auto">
          <a:xfrm>
            <a:off x="5791200" y="131763"/>
            <a:ext cx="441325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算法的规则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96678" name="Text Box 6"/>
          <p:cNvSpPr txBox="1">
            <a:spLocks noChangeArrowheads="1"/>
          </p:cNvSpPr>
          <p:nvPr/>
        </p:nvSpPr>
        <p:spPr bwMode="auto">
          <a:xfrm>
            <a:off x="1111250" y="1557338"/>
            <a:ext cx="8569325" cy="405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(1).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使用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Best-first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策略搜索树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(2).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节点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的代价函数为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f(n)=g(n)+h(n), g(n)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是从根到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的路径代价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h(n)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是从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到某个目标节点的优化路径代价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(3).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对于所有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h(n)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h*(n)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(4).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当选择到的节点是目标节点时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算法停止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返回一个优化解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1822450" y="131763"/>
            <a:ext cx="83820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应用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A*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算法求解最短路径问题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97702" name="Text Box 6"/>
          <p:cNvSpPr txBox="1">
            <a:spLocks noChangeArrowheads="1"/>
          </p:cNvSpPr>
          <p:nvPr/>
        </p:nvSpPr>
        <p:spPr bwMode="auto">
          <a:xfrm>
            <a:off x="247650" y="1196975"/>
            <a:ext cx="7904163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问题的输入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:</a:t>
            </a:r>
            <a:endParaRPr kumimoji="0" lang="zh-CN" altLang="en-US" sz="3200" b="1" i="1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797733" name="Text Box 37"/>
          <p:cNvSpPr txBox="1">
            <a:spLocks noChangeArrowheads="1"/>
          </p:cNvSpPr>
          <p:nvPr/>
        </p:nvSpPr>
        <p:spPr bwMode="auto">
          <a:xfrm>
            <a:off x="247650" y="5153025"/>
            <a:ext cx="7904163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A*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算法的执行全过程</a:t>
            </a:r>
            <a:endParaRPr kumimoji="0" lang="zh-CN" altLang="en-US" sz="3200" b="1" i="1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797735" name="Group 39"/>
          <p:cNvGrpSpPr/>
          <p:nvPr/>
        </p:nvGrpSpPr>
        <p:grpSpPr>
          <a:xfrm>
            <a:off x="2551113" y="1989138"/>
            <a:ext cx="5473700" cy="2663825"/>
            <a:chOff x="1607" y="1253"/>
            <a:chExt cx="3448" cy="1678"/>
          </a:xfrm>
        </p:grpSpPr>
        <p:grpSp>
          <p:nvGrpSpPr>
            <p:cNvPr id="195589" name="Group 7"/>
            <p:cNvGrpSpPr/>
            <p:nvPr/>
          </p:nvGrpSpPr>
          <p:grpSpPr>
            <a:xfrm>
              <a:off x="1607" y="1253"/>
              <a:ext cx="3448" cy="1678"/>
              <a:chOff x="1199" y="527"/>
              <a:chExt cx="3448" cy="1678"/>
            </a:xfrm>
          </p:grpSpPr>
          <p:grpSp>
            <p:nvGrpSpPr>
              <p:cNvPr id="195590" name="Group 8"/>
              <p:cNvGrpSpPr/>
              <p:nvPr/>
            </p:nvGrpSpPr>
            <p:grpSpPr>
              <a:xfrm>
                <a:off x="1199" y="527"/>
                <a:ext cx="3448" cy="1678"/>
                <a:chOff x="1244" y="981"/>
                <a:chExt cx="3448" cy="1678"/>
              </a:xfrm>
            </p:grpSpPr>
            <p:sp>
              <p:nvSpPr>
                <p:cNvPr id="797705" name="Oval 9"/>
                <p:cNvSpPr>
                  <a:spLocks noChangeArrowheads="1"/>
                </p:cNvSpPr>
                <p:nvPr/>
              </p:nvSpPr>
              <p:spPr bwMode="auto">
                <a:xfrm>
                  <a:off x="1244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S</a:t>
                  </a:r>
                  <a:endPara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7706" name="Oval 10"/>
                <p:cNvSpPr>
                  <a:spLocks noChangeArrowheads="1"/>
                </p:cNvSpPr>
                <p:nvPr/>
              </p:nvSpPr>
              <p:spPr bwMode="auto">
                <a:xfrm>
                  <a:off x="2287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3</a:t>
                  </a:r>
                  <a:endParaRPr kumimoji="0" lang="en-US" altLang="zh-CN" sz="28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7707" name="Oval 11"/>
                <p:cNvSpPr>
                  <a:spLocks noChangeArrowheads="1"/>
                </p:cNvSpPr>
                <p:nvPr/>
              </p:nvSpPr>
              <p:spPr bwMode="auto">
                <a:xfrm>
                  <a:off x="2288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6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6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0" lang="en-US" altLang="zh-CN" sz="26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7708" name="Oval 12"/>
                <p:cNvSpPr>
                  <a:spLocks noChangeArrowheads="1"/>
                </p:cNvSpPr>
                <p:nvPr/>
              </p:nvSpPr>
              <p:spPr bwMode="auto">
                <a:xfrm>
                  <a:off x="2288" y="98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6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6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en-US" altLang="zh-CN" sz="26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7709" name="Oval 13"/>
                <p:cNvSpPr>
                  <a:spLocks noChangeArrowheads="1"/>
                </p:cNvSpPr>
                <p:nvPr/>
              </p:nvSpPr>
              <p:spPr bwMode="auto">
                <a:xfrm>
                  <a:off x="3332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4</a:t>
                  </a:r>
                  <a:endParaRPr kumimoji="0" lang="en-US" altLang="zh-CN" sz="28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7710" name="Oval 14"/>
                <p:cNvSpPr>
                  <a:spLocks noChangeArrowheads="1"/>
                </p:cNvSpPr>
                <p:nvPr/>
              </p:nvSpPr>
              <p:spPr bwMode="auto">
                <a:xfrm>
                  <a:off x="3332" y="2387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V</a:t>
                  </a:r>
                  <a:r>
                    <a:rPr kumimoji="0" lang="en-US" altLang="zh-CN" sz="2800" b="1" i="1" u="none" strike="noStrike" kern="1200" cap="none" spc="0" normalizeH="0" baseline="-2500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endParaRPr kumimoji="0" lang="en-US" altLang="zh-CN" sz="2800" b="1" i="1" u="none" strike="noStrike" kern="1200" cap="none" spc="0" normalizeH="0" baseline="-2500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97711" name="Oval 15"/>
                <p:cNvSpPr>
                  <a:spLocks noChangeArrowheads="1"/>
                </p:cNvSpPr>
                <p:nvPr/>
              </p:nvSpPr>
              <p:spPr bwMode="auto">
                <a:xfrm>
                  <a:off x="4420" y="1661"/>
                  <a:ext cx="272" cy="272"/>
                </a:xfrm>
                <a:prstGeom prst="ellipse">
                  <a:avLst/>
                </a:prstGeom>
                <a:solidFill>
                  <a:schemeClr val="accent1"/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T</a:t>
                  </a:r>
                  <a:endPara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5598" name="Line 16"/>
                <p:cNvSpPr/>
                <p:nvPr/>
              </p:nvSpPr>
              <p:spPr>
                <a:xfrm flipV="1">
                  <a:off x="1426" y="1162"/>
                  <a:ext cx="861" cy="49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599" name="Line 17"/>
                <p:cNvSpPr/>
                <p:nvPr/>
              </p:nvSpPr>
              <p:spPr>
                <a:xfrm>
                  <a:off x="1516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0" name="Line 18"/>
                <p:cNvSpPr/>
                <p:nvPr/>
              </p:nvSpPr>
              <p:spPr>
                <a:xfrm>
                  <a:off x="1471" y="1888"/>
                  <a:ext cx="816" cy="59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1" name="Line 19"/>
                <p:cNvSpPr/>
                <p:nvPr/>
              </p:nvSpPr>
              <p:spPr>
                <a:xfrm>
                  <a:off x="2560" y="1117"/>
                  <a:ext cx="816" cy="589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2" name="Line 20"/>
                <p:cNvSpPr/>
                <p:nvPr/>
              </p:nvSpPr>
              <p:spPr>
                <a:xfrm>
                  <a:off x="2560" y="1797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3" name="Line 21"/>
                <p:cNvSpPr/>
                <p:nvPr/>
              </p:nvSpPr>
              <p:spPr>
                <a:xfrm>
                  <a:off x="2560" y="2523"/>
                  <a:ext cx="771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4" name="Line 22"/>
                <p:cNvSpPr/>
                <p:nvPr/>
              </p:nvSpPr>
              <p:spPr>
                <a:xfrm>
                  <a:off x="2514" y="1888"/>
                  <a:ext cx="862" cy="54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5" name="Line 23"/>
                <p:cNvSpPr/>
                <p:nvPr/>
              </p:nvSpPr>
              <p:spPr>
                <a:xfrm>
                  <a:off x="2424" y="1253"/>
                  <a:ext cx="0" cy="408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6" name="Line 24"/>
                <p:cNvSpPr/>
                <p:nvPr/>
              </p:nvSpPr>
              <p:spPr>
                <a:xfrm>
                  <a:off x="3603" y="1797"/>
                  <a:ext cx="816" cy="0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7" name="Line 25"/>
                <p:cNvSpPr/>
                <p:nvPr/>
              </p:nvSpPr>
              <p:spPr>
                <a:xfrm>
                  <a:off x="3467" y="1933"/>
                  <a:ext cx="0" cy="454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  <p:sp>
              <p:nvSpPr>
                <p:cNvPr id="195608" name="Line 26"/>
                <p:cNvSpPr/>
                <p:nvPr/>
              </p:nvSpPr>
              <p:spPr>
                <a:xfrm flipV="1">
                  <a:off x="3603" y="1888"/>
                  <a:ext cx="862" cy="635"/>
                </a:xfrm>
                <a:prstGeom prst="line">
                  <a:avLst/>
                </a:prstGeom>
                <a:ln w="381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triangle" w="med" len="med"/>
                </a:ln>
              </p:spPr>
            </p:sp>
          </p:grpSp>
          <p:sp>
            <p:nvSpPr>
              <p:cNvPr id="797723" name="Text Box 27"/>
              <p:cNvSpPr txBox="1">
                <a:spLocks noChangeArrowheads="1"/>
              </p:cNvSpPr>
              <p:nvPr/>
            </p:nvSpPr>
            <p:spPr bwMode="auto">
              <a:xfrm>
                <a:off x="1592" y="709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7724" name="Text Box 28"/>
              <p:cNvSpPr txBox="1">
                <a:spLocks noChangeArrowheads="1"/>
              </p:cNvSpPr>
              <p:nvPr/>
            </p:nvSpPr>
            <p:spPr bwMode="auto">
              <a:xfrm>
                <a:off x="172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7725" name="Text Box 29"/>
              <p:cNvSpPr txBox="1">
                <a:spLocks noChangeArrowheads="1"/>
              </p:cNvSpPr>
              <p:nvPr/>
            </p:nvSpPr>
            <p:spPr bwMode="auto">
              <a:xfrm>
                <a:off x="1683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4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7726" name="Text Box 30"/>
              <p:cNvSpPr txBox="1">
                <a:spLocks noChangeArrowheads="1"/>
              </p:cNvSpPr>
              <p:nvPr/>
            </p:nvSpPr>
            <p:spPr bwMode="auto">
              <a:xfrm>
                <a:off x="2362" y="83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7727" name="Text Box 31"/>
              <p:cNvSpPr txBox="1">
                <a:spLocks noChangeArrowheads="1"/>
              </p:cNvSpPr>
              <p:nvPr/>
            </p:nvSpPr>
            <p:spPr bwMode="auto">
              <a:xfrm>
                <a:off x="2816" y="663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7728" name="Text Box 32"/>
              <p:cNvSpPr txBox="1">
                <a:spLocks noChangeArrowheads="1"/>
              </p:cNvSpPr>
              <p:nvPr/>
            </p:nvSpPr>
            <p:spPr bwMode="auto">
              <a:xfrm>
                <a:off x="2726" y="1071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7729" name="Text Box 33"/>
              <p:cNvSpPr txBox="1">
                <a:spLocks noChangeArrowheads="1"/>
              </p:cNvSpPr>
              <p:nvPr/>
            </p:nvSpPr>
            <p:spPr bwMode="auto">
              <a:xfrm>
                <a:off x="2817" y="142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7730" name="Text Box 34"/>
              <p:cNvSpPr txBox="1">
                <a:spLocks noChangeArrowheads="1"/>
              </p:cNvSpPr>
              <p:nvPr/>
            </p:nvSpPr>
            <p:spPr bwMode="auto">
              <a:xfrm>
                <a:off x="2681" y="1788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7731" name="Text Box 35"/>
              <p:cNvSpPr txBox="1">
                <a:spLocks noChangeArrowheads="1"/>
              </p:cNvSpPr>
              <p:nvPr/>
            </p:nvSpPr>
            <p:spPr bwMode="auto">
              <a:xfrm>
                <a:off x="3768" y="1062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7732" name="Text Box 36"/>
              <p:cNvSpPr txBox="1">
                <a:spLocks noChangeArrowheads="1"/>
              </p:cNvSpPr>
              <p:nvPr/>
            </p:nvSpPr>
            <p:spPr bwMode="auto">
              <a:xfrm>
                <a:off x="3770" y="1515"/>
                <a:ext cx="2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5</a:t>
                </a:r>
                <a:endPara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97734" name="Text Box 38"/>
            <p:cNvSpPr txBox="1">
              <a:spLocks noChangeArrowheads="1"/>
            </p:cNvSpPr>
            <p:nvPr/>
          </p:nvSpPr>
          <p:spPr bwMode="auto">
            <a:xfrm>
              <a:off x="3769" y="2205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7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7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7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7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3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633" name="Group 66"/>
          <p:cNvGrpSpPr/>
          <p:nvPr/>
        </p:nvGrpSpPr>
        <p:grpSpPr>
          <a:xfrm>
            <a:off x="5573713" y="44450"/>
            <a:ext cx="4610100" cy="2160588"/>
            <a:chOff x="2876" y="164"/>
            <a:chExt cx="2904" cy="1361"/>
          </a:xfrm>
        </p:grpSpPr>
        <p:sp>
          <p:nvSpPr>
            <p:cNvPr id="718886" name="Oval 38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887" name="Oval 39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888" name="Oval 40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889" name="Oval 41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890" name="Oval 42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891" name="Oval 43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892" name="Oval 44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41" name="Line 45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2" name="Line 46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3" name="Line 47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4" name="Line 48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5" name="Line 49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6" name="Line 50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7" name="Line 51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8" name="Line 52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49" name="Line 53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50" name="Line 54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51" name="Line 55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18904" name="Text Box 56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05" name="Text Box 57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06" name="Text Box 58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07" name="Text Box 59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08" name="Text Box 60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09" name="Text Box 61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10" name="Text Box 62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11" name="Text Box 63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12" name="Text Box 64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13" name="Text Box 65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7662" name="Rectangle 68"/>
          <p:cNvSpPr/>
          <p:nvPr/>
        </p:nvSpPr>
        <p:spPr>
          <a:xfrm>
            <a:off x="73025" y="71438"/>
            <a:ext cx="1974850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18915" name="Text Box 67"/>
          <p:cNvSpPr txBox="1">
            <a:spLocks noChangeArrowheads="1"/>
          </p:cNvSpPr>
          <p:nvPr/>
        </p:nvSpPr>
        <p:spPr bwMode="auto">
          <a:xfrm>
            <a:off x="319088" y="333375"/>
            <a:ext cx="1584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1</a:t>
            </a:r>
            <a:endParaRPr kumimoji="0" lang="en-US" altLang="zh-CN" sz="36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18927" name="Group 79"/>
          <p:cNvGrpSpPr/>
          <p:nvPr/>
        </p:nvGrpSpPr>
        <p:grpSpPr>
          <a:xfrm>
            <a:off x="3271838" y="2492375"/>
            <a:ext cx="2879725" cy="1223963"/>
            <a:chOff x="1789" y="1434"/>
            <a:chExt cx="1814" cy="771"/>
          </a:xfrm>
        </p:grpSpPr>
        <p:sp>
          <p:nvSpPr>
            <p:cNvPr id="718917" name="Oval 69"/>
            <p:cNvSpPr>
              <a:spLocks noChangeArrowheads="1"/>
            </p:cNvSpPr>
            <p:nvPr/>
          </p:nvSpPr>
          <p:spPr bwMode="auto">
            <a:xfrm>
              <a:off x="2605" y="1434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18" name="Oval 70"/>
            <p:cNvSpPr>
              <a:spLocks noChangeArrowheads="1"/>
            </p:cNvSpPr>
            <p:nvPr/>
          </p:nvSpPr>
          <p:spPr bwMode="auto">
            <a:xfrm>
              <a:off x="1789" y="193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19" name="Oval 71"/>
            <p:cNvSpPr>
              <a:spLocks noChangeArrowheads="1"/>
            </p:cNvSpPr>
            <p:nvPr/>
          </p:nvSpPr>
          <p:spPr bwMode="auto">
            <a:xfrm>
              <a:off x="2605" y="193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20" name="Oval 72"/>
            <p:cNvSpPr>
              <a:spLocks noChangeArrowheads="1"/>
            </p:cNvSpPr>
            <p:nvPr/>
          </p:nvSpPr>
          <p:spPr bwMode="auto">
            <a:xfrm>
              <a:off x="3331" y="193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669" name="Line 73"/>
            <p:cNvSpPr/>
            <p:nvPr/>
          </p:nvSpPr>
          <p:spPr>
            <a:xfrm flipH="1">
              <a:off x="2015" y="1616"/>
              <a:ext cx="590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70" name="Line 74"/>
            <p:cNvSpPr/>
            <p:nvPr/>
          </p:nvSpPr>
          <p:spPr>
            <a:xfrm>
              <a:off x="2741" y="1706"/>
              <a:ext cx="0" cy="22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7671" name="Line 75"/>
            <p:cNvSpPr/>
            <p:nvPr/>
          </p:nvSpPr>
          <p:spPr>
            <a:xfrm>
              <a:off x="2877" y="1616"/>
              <a:ext cx="499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18924" name="Text Box 76"/>
            <p:cNvSpPr txBox="1">
              <a:spLocks noChangeArrowheads="1"/>
            </p:cNvSpPr>
            <p:nvPr/>
          </p:nvSpPr>
          <p:spPr bwMode="auto">
            <a:xfrm>
              <a:off x="2136" y="1525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25" name="Text Box 77"/>
            <p:cNvSpPr txBox="1">
              <a:spLocks noChangeArrowheads="1"/>
            </p:cNvSpPr>
            <p:nvPr/>
          </p:nvSpPr>
          <p:spPr bwMode="auto">
            <a:xfrm>
              <a:off x="2498" y="166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26" name="Text Box 78"/>
            <p:cNvSpPr txBox="1">
              <a:spLocks noChangeArrowheads="1"/>
            </p:cNvSpPr>
            <p:nvPr/>
          </p:nvSpPr>
          <p:spPr bwMode="auto">
            <a:xfrm>
              <a:off x="3041" y="1515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8928" name="Text Box 80"/>
          <p:cNvSpPr txBox="1">
            <a:spLocks noChangeArrowheads="1"/>
          </p:cNvSpPr>
          <p:nvPr/>
        </p:nvSpPr>
        <p:spPr bwMode="auto">
          <a:xfrm>
            <a:off x="1042988" y="4581525"/>
            <a:ext cx="1601788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929" name="Text Box 81"/>
          <p:cNvSpPr txBox="1"/>
          <p:nvPr/>
        </p:nvSpPr>
        <p:spPr>
          <a:xfrm>
            <a:off x="3144838" y="4581525"/>
            <a:ext cx="3227387" cy="1570038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2,3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2,2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930" name="Text Box 82"/>
          <p:cNvSpPr txBox="1"/>
          <p:nvPr/>
        </p:nvSpPr>
        <p:spPr>
          <a:xfrm>
            <a:off x="6733540" y="4581525"/>
            <a:ext cx="2296795" cy="156845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2+2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4+2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)=3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+2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931" name="Text Box 83"/>
          <p:cNvSpPr txBox="1">
            <a:spLocks noChangeArrowheads="1"/>
          </p:cNvSpPr>
          <p:nvPr/>
        </p:nvSpPr>
        <p:spPr bwMode="auto">
          <a:xfrm>
            <a:off x="2957513" y="3197225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932" name="Text Box 84"/>
          <p:cNvSpPr txBox="1">
            <a:spLocks noChangeArrowheads="1"/>
          </p:cNvSpPr>
          <p:nvPr/>
        </p:nvSpPr>
        <p:spPr bwMode="auto">
          <a:xfrm>
            <a:off x="4256088" y="31972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933" name="Text Box 85"/>
          <p:cNvSpPr txBox="1">
            <a:spLocks noChangeArrowheads="1"/>
          </p:cNvSpPr>
          <p:nvPr/>
        </p:nvSpPr>
        <p:spPr bwMode="auto">
          <a:xfrm>
            <a:off x="6056313" y="32131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8934" name="Text Box 86"/>
          <p:cNvSpPr txBox="1">
            <a:spLocks noChangeArrowheads="1"/>
          </p:cNvSpPr>
          <p:nvPr/>
        </p:nvSpPr>
        <p:spPr bwMode="auto">
          <a:xfrm>
            <a:off x="8456613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8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8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8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8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8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1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28" grpId="0"/>
      <p:bldP spid="718929" grpId="0"/>
      <p:bldP spid="718930" grpId="0"/>
      <p:bldP spid="718931" grpId="0"/>
      <p:bldP spid="718932" grpId="0"/>
      <p:bldP spid="7189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/>
          </p:cNvSpPr>
          <p:nvPr>
            <p:ph type="title"/>
          </p:nvPr>
        </p:nvSpPr>
        <p:spPr>
          <a:xfrm>
            <a:off x="4856163" y="188913"/>
            <a:ext cx="5349875" cy="561975"/>
          </a:xfrm>
        </p:spPr>
        <p:txBody>
          <a:bodyPr wrap="square" lIns="91440" tIns="45720" rIns="91440" bIns="45720" anchor="t"/>
          <a:lstStyle/>
          <a:p>
            <a:pPr algn="r" eaLnBrk="1" hangingPunct="1"/>
            <a:r>
              <a:rPr lang="en-US" altLang="zh-CN" sz="4000" b="1" dirty="0">
                <a:solidFill>
                  <a:srgbClr val="66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Hamiltonian</a:t>
            </a:r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环问题</a:t>
            </a:r>
            <a:endParaRPr lang="zh-CN" altLang="en-US" sz="4000" b="1" dirty="0">
              <a:solidFill>
                <a:srgbClr val="6633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25513" y="1557338"/>
            <a:ext cx="9042400" cy="18002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问题定义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具有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个节点的连通图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G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=(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V, E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输出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G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中是否具有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Hamiltonian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环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88067" name="Picture 4" descr="BD21313_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95800" y="860425"/>
            <a:ext cx="5791200" cy="120650"/>
          </a:xfrm>
        </p:spPr>
      </p:pic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1731963" y="3573463"/>
            <a:ext cx="6940550" cy="17399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沿着</a:t>
            </a:r>
            <a:r>
              <a:rPr kumimoji="0" lang="en-US" altLang="zh-CN" sz="36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G</a:t>
            </a: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</a:t>
            </a:r>
            <a:r>
              <a:rPr kumimoji="0" lang="en-US" altLang="zh-CN" sz="36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条边经过每个节点一次</a:t>
            </a: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</a:t>
            </a:r>
            <a:endParaRPr kumimoji="0" lang="en-US" altLang="zh-CN" sz="36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并回到起始节点的环称为</a:t>
            </a: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G</a:t>
            </a: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的一个</a:t>
            </a:r>
            <a:endParaRPr kumimoji="0" lang="zh-CN" altLang="en-US" sz="36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Hamiltonian</a:t>
            </a:r>
            <a:r>
              <a:rPr kumimoji="0" lang="zh-CN" altLang="en-US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环</a:t>
            </a:r>
            <a:r>
              <a:rPr kumimoji="0" lang="en-US" altLang="zh-CN" sz="36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6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681" name="Group 6"/>
          <p:cNvGrpSpPr/>
          <p:nvPr/>
        </p:nvGrpSpPr>
        <p:grpSpPr>
          <a:xfrm>
            <a:off x="5603875" y="44450"/>
            <a:ext cx="4610100" cy="2160588"/>
            <a:chOff x="2876" y="164"/>
            <a:chExt cx="2904" cy="1361"/>
          </a:xfrm>
        </p:grpSpPr>
        <p:sp>
          <p:nvSpPr>
            <p:cNvPr id="672775" name="Oval 7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76" name="Oval 8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77" name="Oval 9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78" name="Oval 10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79" name="Oval 11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80" name="Oval 12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81" name="Oval 13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689" name="Line 14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0" name="Line 15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1" name="Line 16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2" name="Line 17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3" name="Line 18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4" name="Line 19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5" name="Line 20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6" name="Line 21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7" name="Line 22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8" name="Line 23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199699" name="Line 24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672793" name="Text Box 25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94" name="Text Box 26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95" name="Text Box 27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96" name="Text Box 28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97" name="Text Box 29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98" name="Text Box 30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799" name="Text Box 31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800" name="Text Box 32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801" name="Text Box 33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802" name="Text Box 34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9710" name="Rectangle 35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72804" name="Text Box 36"/>
          <p:cNvSpPr txBox="1">
            <a:spLocks noChangeArrowheads="1"/>
          </p:cNvSpPr>
          <p:nvPr/>
        </p:nvSpPr>
        <p:spPr bwMode="auto">
          <a:xfrm>
            <a:off x="350838" y="333375"/>
            <a:ext cx="36734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2.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扩展</a:t>
            </a: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600" b="1" i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endParaRPr kumimoji="0" lang="en-US" altLang="zh-CN" sz="3600" b="1" i="1" kern="1200" cap="none" spc="0" normalizeH="0" baseline="-2500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72816" name="Text Box 48"/>
          <p:cNvSpPr txBox="1">
            <a:spLocks noChangeArrowheads="1"/>
          </p:cNvSpPr>
          <p:nvPr/>
        </p:nvSpPr>
        <p:spPr bwMode="auto">
          <a:xfrm>
            <a:off x="803275" y="4810125"/>
            <a:ext cx="2538413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2+2=4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2+3=5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17" name="Text Box 49"/>
          <p:cNvSpPr txBox="1"/>
          <p:nvPr/>
        </p:nvSpPr>
        <p:spPr>
          <a:xfrm>
            <a:off x="3549650" y="4795838"/>
            <a:ext cx="3328988" cy="10779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3,1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2, 2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2818" name="Text Box 50"/>
          <p:cNvSpPr txBox="1"/>
          <p:nvPr/>
        </p:nvSpPr>
        <p:spPr>
          <a:xfrm>
            <a:off x="7154863" y="4810125"/>
            <a:ext cx="2320925" cy="10779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4+1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5+2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2806" name="Oval 38"/>
          <p:cNvSpPr>
            <a:spLocks noChangeArrowheads="1"/>
          </p:cNvSpPr>
          <p:nvPr/>
        </p:nvSpPr>
        <p:spPr bwMode="auto">
          <a:xfrm>
            <a:off x="4494213" y="2044700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08" name="Oval 40"/>
          <p:cNvSpPr>
            <a:spLocks noChangeArrowheads="1"/>
          </p:cNvSpPr>
          <p:nvPr/>
        </p:nvSpPr>
        <p:spPr bwMode="auto">
          <a:xfrm>
            <a:off x="4494213" y="283686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09" name="Oval 41"/>
          <p:cNvSpPr>
            <a:spLocks noChangeArrowheads="1"/>
          </p:cNvSpPr>
          <p:nvPr/>
        </p:nvSpPr>
        <p:spPr bwMode="auto">
          <a:xfrm>
            <a:off x="5645150" y="28368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9718" name="Line 42"/>
          <p:cNvSpPr/>
          <p:nvPr/>
        </p:nvSpPr>
        <p:spPr>
          <a:xfrm flipH="1">
            <a:off x="3556000" y="2333625"/>
            <a:ext cx="938213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199719" name="Line 43"/>
          <p:cNvSpPr/>
          <p:nvPr/>
        </p:nvSpPr>
        <p:spPr>
          <a:xfrm>
            <a:off x="4706938" y="2476500"/>
            <a:ext cx="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199720" name="Line 44"/>
          <p:cNvSpPr/>
          <p:nvPr/>
        </p:nvSpPr>
        <p:spPr>
          <a:xfrm>
            <a:off x="4924425" y="2333625"/>
            <a:ext cx="792163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2813" name="Text Box 45"/>
          <p:cNvSpPr txBox="1">
            <a:spLocks noChangeArrowheads="1"/>
          </p:cNvSpPr>
          <p:nvPr/>
        </p:nvSpPr>
        <p:spPr bwMode="auto">
          <a:xfrm>
            <a:off x="3748088" y="218916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14" name="Text Box 46"/>
          <p:cNvSpPr txBox="1">
            <a:spLocks noChangeArrowheads="1"/>
          </p:cNvSpPr>
          <p:nvPr/>
        </p:nvSpPr>
        <p:spPr bwMode="auto">
          <a:xfrm>
            <a:off x="4322763" y="23495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15" name="Text Box 47"/>
          <p:cNvSpPr txBox="1">
            <a:spLocks noChangeArrowheads="1"/>
          </p:cNvSpPr>
          <p:nvPr/>
        </p:nvSpPr>
        <p:spPr bwMode="auto">
          <a:xfrm>
            <a:off x="5186363" y="2173288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19" name="Text Box 51"/>
          <p:cNvSpPr txBox="1">
            <a:spLocks noChangeArrowheads="1"/>
          </p:cNvSpPr>
          <p:nvPr/>
        </p:nvSpPr>
        <p:spPr bwMode="auto">
          <a:xfrm>
            <a:off x="2882900" y="26368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0" name="Text Box 52"/>
          <p:cNvSpPr txBox="1">
            <a:spLocks noChangeArrowheads="1"/>
          </p:cNvSpPr>
          <p:nvPr/>
        </p:nvSpPr>
        <p:spPr bwMode="auto">
          <a:xfrm>
            <a:off x="4181475" y="26368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1" name="Text Box 53"/>
          <p:cNvSpPr txBox="1">
            <a:spLocks noChangeArrowheads="1"/>
          </p:cNvSpPr>
          <p:nvPr/>
        </p:nvSpPr>
        <p:spPr bwMode="auto">
          <a:xfrm>
            <a:off x="5981700" y="26368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3" name="Oval 55"/>
          <p:cNvSpPr>
            <a:spLocks noChangeArrowheads="1"/>
          </p:cNvSpPr>
          <p:nvPr/>
        </p:nvSpPr>
        <p:spPr bwMode="auto">
          <a:xfrm>
            <a:off x="2546350" y="3644900"/>
            <a:ext cx="433388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4" name="Oval 56"/>
          <p:cNvSpPr>
            <a:spLocks noChangeArrowheads="1"/>
          </p:cNvSpPr>
          <p:nvPr/>
        </p:nvSpPr>
        <p:spPr bwMode="auto">
          <a:xfrm>
            <a:off x="3554413" y="36449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5" name="Line 57"/>
          <p:cNvSpPr/>
          <p:nvPr/>
        </p:nvSpPr>
        <p:spPr>
          <a:xfrm flipH="1">
            <a:off x="2833688" y="3213100"/>
            <a:ext cx="4318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2826" name="Line 58"/>
          <p:cNvSpPr/>
          <p:nvPr/>
        </p:nvSpPr>
        <p:spPr>
          <a:xfrm>
            <a:off x="3554413" y="3213100"/>
            <a:ext cx="2159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2807" name="Oval 39"/>
          <p:cNvSpPr>
            <a:spLocks noChangeArrowheads="1"/>
          </p:cNvSpPr>
          <p:nvPr/>
        </p:nvSpPr>
        <p:spPr bwMode="auto">
          <a:xfrm>
            <a:off x="3197225" y="28368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7" name="Text Box 59"/>
          <p:cNvSpPr txBox="1">
            <a:spLocks noChangeArrowheads="1"/>
          </p:cNvSpPr>
          <p:nvPr/>
        </p:nvSpPr>
        <p:spPr bwMode="auto">
          <a:xfrm>
            <a:off x="2736850" y="30543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8" name="Text Box 60"/>
          <p:cNvSpPr txBox="1">
            <a:spLocks noChangeArrowheads="1"/>
          </p:cNvSpPr>
          <p:nvPr/>
        </p:nvSpPr>
        <p:spPr bwMode="auto">
          <a:xfrm>
            <a:off x="3602038" y="305435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29" name="Text Box 61"/>
          <p:cNvSpPr txBox="1">
            <a:spLocks noChangeArrowheads="1"/>
          </p:cNvSpPr>
          <p:nvPr/>
        </p:nvSpPr>
        <p:spPr bwMode="auto">
          <a:xfrm>
            <a:off x="8505825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30" name="Text Box 62"/>
          <p:cNvSpPr txBox="1">
            <a:spLocks noChangeArrowheads="1"/>
          </p:cNvSpPr>
          <p:nvPr/>
        </p:nvSpPr>
        <p:spPr bwMode="auto">
          <a:xfrm>
            <a:off x="2236788" y="34861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2831" name="Text Box 63"/>
          <p:cNvSpPr txBox="1">
            <a:spLocks noChangeArrowheads="1"/>
          </p:cNvSpPr>
          <p:nvPr/>
        </p:nvSpPr>
        <p:spPr bwMode="auto">
          <a:xfrm>
            <a:off x="3824288" y="34861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7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2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2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2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2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816" grpId="0"/>
      <p:bldP spid="672817" grpId="0"/>
      <p:bldP spid="672818" grpId="0"/>
      <p:bldP spid="672823" grpId="0" animBg="1"/>
      <p:bldP spid="672824" grpId="0" animBg="1"/>
      <p:bldP spid="672827" grpId="0"/>
      <p:bldP spid="672828" grpId="0"/>
      <p:bldP spid="672830" grpId="0"/>
      <p:bldP spid="67283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729" name="Group 5"/>
          <p:cNvGrpSpPr/>
          <p:nvPr/>
        </p:nvGrpSpPr>
        <p:grpSpPr>
          <a:xfrm>
            <a:off x="5603875" y="44450"/>
            <a:ext cx="4610100" cy="2160588"/>
            <a:chOff x="2876" y="164"/>
            <a:chExt cx="2904" cy="1361"/>
          </a:xfrm>
        </p:grpSpPr>
        <p:sp>
          <p:nvSpPr>
            <p:cNvPr id="719878" name="Oval 6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879" name="Oval 7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880" name="Oval 8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881" name="Oval 9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882" name="Oval 10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883" name="Oval 11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884" name="Oval 12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737" name="Line 13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38" name="Line 14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39" name="Line 15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0" name="Line 16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1" name="Line 17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2" name="Line 18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3" name="Line 19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4" name="Line 20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5" name="Line 21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6" name="Line 22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1747" name="Line 23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19896" name="Text Box 24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897" name="Text Box 25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898" name="Text Box 26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899" name="Text Box 27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900" name="Text Box 28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901" name="Text Box 29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902" name="Text Box 30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903" name="Text Box 31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904" name="Text Box 32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905" name="Text Box 33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1758" name="Rectangle 34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19907" name="Text Box 35"/>
          <p:cNvSpPr txBox="1">
            <a:spLocks noChangeArrowheads="1"/>
          </p:cNvSpPr>
          <p:nvPr/>
        </p:nvSpPr>
        <p:spPr bwMode="auto">
          <a:xfrm>
            <a:off x="349250" y="333375"/>
            <a:ext cx="38322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3.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扩展</a:t>
            </a: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600" b="1" i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endParaRPr kumimoji="0" lang="en-US" altLang="zh-CN" sz="3600" b="1" i="1" kern="1200" cap="none" spc="0" normalizeH="0" baseline="-2500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19908" name="Text Box 36"/>
          <p:cNvSpPr txBox="1">
            <a:spLocks noChangeArrowheads="1"/>
          </p:cNvSpPr>
          <p:nvPr/>
        </p:nvSpPr>
        <p:spPr bwMode="auto">
          <a:xfrm>
            <a:off x="803275" y="4810125"/>
            <a:ext cx="2538413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3+2=5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3+2=5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09" name="Text Box 37"/>
          <p:cNvSpPr txBox="1"/>
          <p:nvPr/>
        </p:nvSpPr>
        <p:spPr>
          <a:xfrm>
            <a:off x="3551238" y="4795838"/>
            <a:ext cx="3225800" cy="10779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3,1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910" name="Text Box 38"/>
          <p:cNvSpPr txBox="1"/>
          <p:nvPr/>
        </p:nvSpPr>
        <p:spPr>
          <a:xfrm>
            <a:off x="7153275" y="4810125"/>
            <a:ext cx="2527300" cy="10779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5+1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5+5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911" name="Oval 39"/>
          <p:cNvSpPr>
            <a:spLocks noChangeArrowheads="1"/>
          </p:cNvSpPr>
          <p:nvPr/>
        </p:nvSpPr>
        <p:spPr bwMode="auto">
          <a:xfrm>
            <a:off x="4494213" y="2044700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12" name="Oval 40"/>
          <p:cNvSpPr>
            <a:spLocks noChangeArrowheads="1"/>
          </p:cNvSpPr>
          <p:nvPr/>
        </p:nvSpPr>
        <p:spPr bwMode="auto">
          <a:xfrm>
            <a:off x="4494213" y="283686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1765" name="Line 42"/>
          <p:cNvSpPr/>
          <p:nvPr/>
        </p:nvSpPr>
        <p:spPr>
          <a:xfrm flipH="1">
            <a:off x="3556000" y="2333625"/>
            <a:ext cx="938213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1766" name="Line 43"/>
          <p:cNvSpPr/>
          <p:nvPr/>
        </p:nvSpPr>
        <p:spPr>
          <a:xfrm>
            <a:off x="4706938" y="2476500"/>
            <a:ext cx="0" cy="3603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1767" name="Line 44"/>
          <p:cNvSpPr/>
          <p:nvPr/>
        </p:nvSpPr>
        <p:spPr>
          <a:xfrm>
            <a:off x="4924425" y="2333625"/>
            <a:ext cx="792163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19917" name="Text Box 45"/>
          <p:cNvSpPr txBox="1">
            <a:spLocks noChangeArrowheads="1"/>
          </p:cNvSpPr>
          <p:nvPr/>
        </p:nvSpPr>
        <p:spPr bwMode="auto">
          <a:xfrm>
            <a:off x="3748088" y="218916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18" name="Text Box 46"/>
          <p:cNvSpPr txBox="1">
            <a:spLocks noChangeArrowheads="1"/>
          </p:cNvSpPr>
          <p:nvPr/>
        </p:nvSpPr>
        <p:spPr bwMode="auto">
          <a:xfrm>
            <a:off x="4322763" y="23495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19" name="Text Box 47"/>
          <p:cNvSpPr txBox="1">
            <a:spLocks noChangeArrowheads="1"/>
          </p:cNvSpPr>
          <p:nvPr/>
        </p:nvSpPr>
        <p:spPr bwMode="auto">
          <a:xfrm>
            <a:off x="5186363" y="2173288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20" name="Text Box 48"/>
          <p:cNvSpPr txBox="1">
            <a:spLocks noChangeArrowheads="1"/>
          </p:cNvSpPr>
          <p:nvPr/>
        </p:nvSpPr>
        <p:spPr bwMode="auto">
          <a:xfrm>
            <a:off x="2882900" y="26368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21" name="Text Box 49"/>
          <p:cNvSpPr txBox="1">
            <a:spLocks noChangeArrowheads="1"/>
          </p:cNvSpPr>
          <p:nvPr/>
        </p:nvSpPr>
        <p:spPr bwMode="auto">
          <a:xfrm>
            <a:off x="4181475" y="26368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22" name="Text Box 50"/>
          <p:cNvSpPr txBox="1">
            <a:spLocks noChangeArrowheads="1"/>
          </p:cNvSpPr>
          <p:nvPr/>
        </p:nvSpPr>
        <p:spPr bwMode="auto">
          <a:xfrm>
            <a:off x="5981700" y="26368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23" name="Oval 51"/>
          <p:cNvSpPr>
            <a:spLocks noChangeArrowheads="1"/>
          </p:cNvSpPr>
          <p:nvPr/>
        </p:nvSpPr>
        <p:spPr bwMode="auto">
          <a:xfrm>
            <a:off x="2546350" y="3644900"/>
            <a:ext cx="433388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24" name="Oval 52"/>
          <p:cNvSpPr>
            <a:spLocks noChangeArrowheads="1"/>
          </p:cNvSpPr>
          <p:nvPr/>
        </p:nvSpPr>
        <p:spPr bwMode="auto">
          <a:xfrm>
            <a:off x="3554413" y="36449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1776" name="Line 53"/>
          <p:cNvSpPr/>
          <p:nvPr/>
        </p:nvSpPr>
        <p:spPr>
          <a:xfrm flipH="1">
            <a:off x="2833688" y="3213100"/>
            <a:ext cx="4318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1777" name="Line 54"/>
          <p:cNvSpPr/>
          <p:nvPr/>
        </p:nvSpPr>
        <p:spPr>
          <a:xfrm>
            <a:off x="3554413" y="3213100"/>
            <a:ext cx="2159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19927" name="Oval 55"/>
          <p:cNvSpPr>
            <a:spLocks noChangeArrowheads="1"/>
          </p:cNvSpPr>
          <p:nvPr/>
        </p:nvSpPr>
        <p:spPr bwMode="auto">
          <a:xfrm>
            <a:off x="3197225" y="28368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28" name="Text Box 56"/>
          <p:cNvSpPr txBox="1">
            <a:spLocks noChangeArrowheads="1"/>
          </p:cNvSpPr>
          <p:nvPr/>
        </p:nvSpPr>
        <p:spPr bwMode="auto">
          <a:xfrm>
            <a:off x="2736850" y="30543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29" name="Text Box 57"/>
          <p:cNvSpPr txBox="1">
            <a:spLocks noChangeArrowheads="1"/>
          </p:cNvSpPr>
          <p:nvPr/>
        </p:nvSpPr>
        <p:spPr bwMode="auto">
          <a:xfrm>
            <a:off x="3602038" y="305435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0" name="Text Box 58"/>
          <p:cNvSpPr txBox="1">
            <a:spLocks noChangeArrowheads="1"/>
          </p:cNvSpPr>
          <p:nvPr/>
        </p:nvSpPr>
        <p:spPr bwMode="auto">
          <a:xfrm>
            <a:off x="8505825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1" name="Text Box 59"/>
          <p:cNvSpPr txBox="1">
            <a:spLocks noChangeArrowheads="1"/>
          </p:cNvSpPr>
          <p:nvPr/>
        </p:nvSpPr>
        <p:spPr bwMode="auto">
          <a:xfrm>
            <a:off x="2236788" y="34861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2" name="Text Box 60"/>
          <p:cNvSpPr txBox="1">
            <a:spLocks noChangeArrowheads="1"/>
          </p:cNvSpPr>
          <p:nvPr/>
        </p:nvSpPr>
        <p:spPr bwMode="auto">
          <a:xfrm>
            <a:off x="3824288" y="34861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3" name="Oval 61"/>
          <p:cNvSpPr>
            <a:spLocks noChangeArrowheads="1"/>
          </p:cNvSpPr>
          <p:nvPr/>
        </p:nvSpPr>
        <p:spPr bwMode="auto">
          <a:xfrm>
            <a:off x="5143500" y="36449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4" name="Oval 62"/>
          <p:cNvSpPr>
            <a:spLocks noChangeArrowheads="1"/>
          </p:cNvSpPr>
          <p:nvPr/>
        </p:nvSpPr>
        <p:spPr bwMode="auto">
          <a:xfrm>
            <a:off x="6080125" y="36449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5" name="Text Box 63"/>
          <p:cNvSpPr txBox="1">
            <a:spLocks noChangeArrowheads="1"/>
          </p:cNvSpPr>
          <p:nvPr/>
        </p:nvSpPr>
        <p:spPr bwMode="auto">
          <a:xfrm>
            <a:off x="5265738" y="305435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6" name="Text Box 64"/>
          <p:cNvSpPr txBox="1">
            <a:spLocks noChangeArrowheads="1"/>
          </p:cNvSpPr>
          <p:nvPr/>
        </p:nvSpPr>
        <p:spPr bwMode="auto">
          <a:xfrm>
            <a:off x="6056313" y="306863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7" name="Line 65"/>
          <p:cNvSpPr/>
          <p:nvPr/>
        </p:nvSpPr>
        <p:spPr>
          <a:xfrm flipH="1">
            <a:off x="5430838" y="3213100"/>
            <a:ext cx="288925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19938" name="Line 66"/>
          <p:cNvSpPr/>
          <p:nvPr/>
        </p:nvSpPr>
        <p:spPr>
          <a:xfrm>
            <a:off x="6008688" y="3213100"/>
            <a:ext cx="214312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19913" name="Oval 41"/>
          <p:cNvSpPr>
            <a:spLocks noChangeArrowheads="1"/>
          </p:cNvSpPr>
          <p:nvPr/>
        </p:nvSpPr>
        <p:spPr bwMode="auto">
          <a:xfrm>
            <a:off x="5645150" y="28368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39" name="Text Box 67"/>
          <p:cNvSpPr txBox="1">
            <a:spLocks noChangeArrowheads="1"/>
          </p:cNvSpPr>
          <p:nvPr/>
        </p:nvSpPr>
        <p:spPr bwMode="auto">
          <a:xfrm>
            <a:off x="4829175" y="348615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9940" name="Text Box 68"/>
          <p:cNvSpPr txBox="1">
            <a:spLocks noChangeArrowheads="1"/>
          </p:cNvSpPr>
          <p:nvPr/>
        </p:nvSpPr>
        <p:spPr bwMode="auto">
          <a:xfrm>
            <a:off x="6400800" y="3429000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9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9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9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1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1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908" grpId="0"/>
      <p:bldP spid="719909" grpId="0"/>
      <p:bldP spid="719910" grpId="0"/>
      <p:bldP spid="719933" grpId="0" animBg="1"/>
      <p:bldP spid="719934" grpId="0" animBg="1"/>
      <p:bldP spid="719935" grpId="0"/>
      <p:bldP spid="719936" grpId="0"/>
      <p:bldP spid="719939" grpId="0"/>
      <p:bldP spid="71994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777" name="Group 7"/>
          <p:cNvGrpSpPr/>
          <p:nvPr/>
        </p:nvGrpSpPr>
        <p:grpSpPr>
          <a:xfrm>
            <a:off x="5603875" y="44450"/>
            <a:ext cx="4610100" cy="2160588"/>
            <a:chOff x="2876" y="164"/>
            <a:chExt cx="2904" cy="1361"/>
          </a:xfrm>
        </p:grpSpPr>
        <p:sp>
          <p:nvSpPr>
            <p:cNvPr id="673800" name="Oval 8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01" name="Oval 9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02" name="Oval 10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03" name="Oval 11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04" name="Oval 12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05" name="Oval 13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06" name="Oval 14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3785" name="Line 15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86" name="Line 16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87" name="Line 17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88" name="Line 18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89" name="Line 19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90" name="Line 20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91" name="Line 21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92" name="Line 22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93" name="Line 23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94" name="Line 24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3795" name="Line 25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673818" name="Text Box 26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19" name="Text Box 27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24" name="Text Box 32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25" name="Text Box 33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26" name="Text Box 34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3827" name="Text Box 35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3806" name="Rectangle 36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73829" name="Text Box 37"/>
          <p:cNvSpPr txBox="1">
            <a:spLocks noChangeArrowheads="1"/>
          </p:cNvSpPr>
          <p:nvPr/>
        </p:nvSpPr>
        <p:spPr bwMode="auto">
          <a:xfrm>
            <a:off x="350838" y="333375"/>
            <a:ext cx="40354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4.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扩展</a:t>
            </a: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600" b="1" i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endParaRPr kumimoji="0" lang="en-US" altLang="zh-CN" sz="3600" b="1" i="1" kern="1200" cap="none" spc="0" normalizeH="0" baseline="-2500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73830" name="Text Box 38"/>
          <p:cNvSpPr txBox="1">
            <a:spLocks noChangeArrowheads="1"/>
          </p:cNvSpPr>
          <p:nvPr/>
        </p:nvSpPr>
        <p:spPr bwMode="auto">
          <a:xfrm>
            <a:off x="573088" y="4883150"/>
            <a:ext cx="300672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2+2+1=5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g(T) 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2+2+3=7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31" name="Text Box 39"/>
          <p:cNvSpPr txBox="1"/>
          <p:nvPr/>
        </p:nvSpPr>
        <p:spPr>
          <a:xfrm>
            <a:off x="3979863" y="4868863"/>
            <a:ext cx="2919412" cy="10779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h(T)=0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3832" name="Text Box 40"/>
          <p:cNvSpPr txBox="1"/>
          <p:nvPr/>
        </p:nvSpPr>
        <p:spPr>
          <a:xfrm>
            <a:off x="7381875" y="4883150"/>
            <a:ext cx="2527300" cy="10779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5+5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f(T)=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7+0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3833" name="Oval 41"/>
          <p:cNvSpPr>
            <a:spLocks noChangeArrowheads="1"/>
          </p:cNvSpPr>
          <p:nvPr/>
        </p:nvSpPr>
        <p:spPr bwMode="auto">
          <a:xfrm>
            <a:off x="4494213" y="154146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34" name="Oval 42"/>
          <p:cNvSpPr>
            <a:spLocks noChangeArrowheads="1"/>
          </p:cNvSpPr>
          <p:nvPr/>
        </p:nvSpPr>
        <p:spPr bwMode="auto">
          <a:xfrm>
            <a:off x="4494213" y="2333625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3813" name="Line 43"/>
          <p:cNvSpPr/>
          <p:nvPr/>
        </p:nvSpPr>
        <p:spPr>
          <a:xfrm flipH="1">
            <a:off x="3556000" y="1830388"/>
            <a:ext cx="938213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3814" name="Line 44"/>
          <p:cNvSpPr/>
          <p:nvPr/>
        </p:nvSpPr>
        <p:spPr>
          <a:xfrm>
            <a:off x="4706938" y="1973263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3815" name="Line 45"/>
          <p:cNvSpPr/>
          <p:nvPr/>
        </p:nvSpPr>
        <p:spPr>
          <a:xfrm>
            <a:off x="4924425" y="1830388"/>
            <a:ext cx="792163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3838" name="Text Box 46"/>
          <p:cNvSpPr txBox="1">
            <a:spLocks noChangeArrowheads="1"/>
          </p:cNvSpPr>
          <p:nvPr/>
        </p:nvSpPr>
        <p:spPr bwMode="auto">
          <a:xfrm>
            <a:off x="3748088" y="1685925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39" name="Text Box 47"/>
          <p:cNvSpPr txBox="1">
            <a:spLocks noChangeArrowheads="1"/>
          </p:cNvSpPr>
          <p:nvPr/>
        </p:nvSpPr>
        <p:spPr bwMode="auto">
          <a:xfrm>
            <a:off x="4322763" y="18462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40" name="Text Box 48"/>
          <p:cNvSpPr txBox="1">
            <a:spLocks noChangeArrowheads="1"/>
          </p:cNvSpPr>
          <p:nvPr/>
        </p:nvSpPr>
        <p:spPr bwMode="auto">
          <a:xfrm>
            <a:off x="5186363" y="167005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41" name="Text Box 49"/>
          <p:cNvSpPr txBox="1">
            <a:spLocks noChangeArrowheads="1"/>
          </p:cNvSpPr>
          <p:nvPr/>
        </p:nvSpPr>
        <p:spPr bwMode="auto">
          <a:xfrm>
            <a:off x="2882900" y="21336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42" name="Text Box 50"/>
          <p:cNvSpPr txBox="1">
            <a:spLocks noChangeArrowheads="1"/>
          </p:cNvSpPr>
          <p:nvPr/>
        </p:nvSpPr>
        <p:spPr bwMode="auto">
          <a:xfrm>
            <a:off x="4181475" y="21336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43" name="Text Box 51"/>
          <p:cNvSpPr txBox="1">
            <a:spLocks noChangeArrowheads="1"/>
          </p:cNvSpPr>
          <p:nvPr/>
        </p:nvSpPr>
        <p:spPr bwMode="auto">
          <a:xfrm>
            <a:off x="5981700" y="21336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45" name="Oval 53"/>
          <p:cNvSpPr>
            <a:spLocks noChangeArrowheads="1"/>
          </p:cNvSpPr>
          <p:nvPr/>
        </p:nvSpPr>
        <p:spPr bwMode="auto">
          <a:xfrm>
            <a:off x="3554413" y="31416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3823" name="Line 54"/>
          <p:cNvSpPr/>
          <p:nvPr/>
        </p:nvSpPr>
        <p:spPr>
          <a:xfrm flipH="1">
            <a:off x="2833688" y="2709863"/>
            <a:ext cx="4318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3824" name="Line 55"/>
          <p:cNvSpPr/>
          <p:nvPr/>
        </p:nvSpPr>
        <p:spPr>
          <a:xfrm>
            <a:off x="3554413" y="2709863"/>
            <a:ext cx="21590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3848" name="Oval 56"/>
          <p:cNvSpPr>
            <a:spLocks noChangeArrowheads="1"/>
          </p:cNvSpPr>
          <p:nvPr/>
        </p:nvSpPr>
        <p:spPr bwMode="auto">
          <a:xfrm>
            <a:off x="3197225" y="2333625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49" name="Text Box 57"/>
          <p:cNvSpPr txBox="1">
            <a:spLocks noChangeArrowheads="1"/>
          </p:cNvSpPr>
          <p:nvPr/>
        </p:nvSpPr>
        <p:spPr bwMode="auto">
          <a:xfrm>
            <a:off x="2736850" y="255111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0" name="Text Box 58"/>
          <p:cNvSpPr txBox="1">
            <a:spLocks noChangeArrowheads="1"/>
          </p:cNvSpPr>
          <p:nvPr/>
        </p:nvSpPr>
        <p:spPr bwMode="auto">
          <a:xfrm>
            <a:off x="3602038" y="255111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1" name="Text Box 59"/>
          <p:cNvSpPr txBox="1">
            <a:spLocks noChangeArrowheads="1"/>
          </p:cNvSpPr>
          <p:nvPr/>
        </p:nvSpPr>
        <p:spPr bwMode="auto">
          <a:xfrm>
            <a:off x="8505825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2" name="Text Box 60"/>
          <p:cNvSpPr txBox="1">
            <a:spLocks noChangeArrowheads="1"/>
          </p:cNvSpPr>
          <p:nvPr/>
        </p:nvSpPr>
        <p:spPr bwMode="auto">
          <a:xfrm>
            <a:off x="2236788" y="298291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3" name="Text Box 61"/>
          <p:cNvSpPr txBox="1">
            <a:spLocks noChangeArrowheads="1"/>
          </p:cNvSpPr>
          <p:nvPr/>
        </p:nvSpPr>
        <p:spPr bwMode="auto">
          <a:xfrm>
            <a:off x="3824288" y="298291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4" name="Oval 62"/>
          <p:cNvSpPr>
            <a:spLocks noChangeArrowheads="1"/>
          </p:cNvSpPr>
          <p:nvPr/>
        </p:nvSpPr>
        <p:spPr bwMode="auto">
          <a:xfrm>
            <a:off x="5143500" y="31416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5" name="Oval 63"/>
          <p:cNvSpPr>
            <a:spLocks noChangeArrowheads="1"/>
          </p:cNvSpPr>
          <p:nvPr/>
        </p:nvSpPr>
        <p:spPr bwMode="auto">
          <a:xfrm>
            <a:off x="6080125" y="31416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6" name="Text Box 64"/>
          <p:cNvSpPr txBox="1">
            <a:spLocks noChangeArrowheads="1"/>
          </p:cNvSpPr>
          <p:nvPr/>
        </p:nvSpPr>
        <p:spPr bwMode="auto">
          <a:xfrm>
            <a:off x="5265738" y="255111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57" name="Text Box 65"/>
          <p:cNvSpPr txBox="1">
            <a:spLocks noChangeArrowheads="1"/>
          </p:cNvSpPr>
          <p:nvPr/>
        </p:nvSpPr>
        <p:spPr bwMode="auto">
          <a:xfrm>
            <a:off x="6056313" y="25654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3835" name="Line 66"/>
          <p:cNvSpPr/>
          <p:nvPr/>
        </p:nvSpPr>
        <p:spPr>
          <a:xfrm flipH="1">
            <a:off x="5430838" y="2709863"/>
            <a:ext cx="288925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3836" name="Line 67"/>
          <p:cNvSpPr/>
          <p:nvPr/>
        </p:nvSpPr>
        <p:spPr>
          <a:xfrm>
            <a:off x="6008688" y="2709863"/>
            <a:ext cx="214312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3860" name="Oval 68"/>
          <p:cNvSpPr>
            <a:spLocks noChangeArrowheads="1"/>
          </p:cNvSpPr>
          <p:nvPr/>
        </p:nvSpPr>
        <p:spPr bwMode="auto">
          <a:xfrm>
            <a:off x="5645150" y="2333625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1" name="Text Box 69"/>
          <p:cNvSpPr txBox="1">
            <a:spLocks noChangeArrowheads="1"/>
          </p:cNvSpPr>
          <p:nvPr/>
        </p:nvSpPr>
        <p:spPr bwMode="auto">
          <a:xfrm>
            <a:off x="4829175" y="298291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2" name="Text Box 70"/>
          <p:cNvSpPr txBox="1">
            <a:spLocks noChangeArrowheads="1"/>
          </p:cNvSpPr>
          <p:nvPr/>
        </p:nvSpPr>
        <p:spPr bwMode="auto">
          <a:xfrm>
            <a:off x="6400800" y="2925763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3" name="Oval 71"/>
          <p:cNvSpPr>
            <a:spLocks noChangeArrowheads="1"/>
          </p:cNvSpPr>
          <p:nvPr/>
        </p:nvSpPr>
        <p:spPr bwMode="auto">
          <a:xfrm>
            <a:off x="1974850" y="4005263"/>
            <a:ext cx="433388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4" name="Oval 72"/>
          <p:cNvSpPr>
            <a:spLocks noChangeArrowheads="1"/>
          </p:cNvSpPr>
          <p:nvPr/>
        </p:nvSpPr>
        <p:spPr bwMode="auto">
          <a:xfrm>
            <a:off x="2982913" y="40052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7" name="Text Box 75"/>
          <p:cNvSpPr txBox="1">
            <a:spLocks noChangeArrowheads="1"/>
          </p:cNvSpPr>
          <p:nvPr/>
        </p:nvSpPr>
        <p:spPr bwMode="auto">
          <a:xfrm>
            <a:off x="2095500" y="341471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8" name="Text Box 76"/>
          <p:cNvSpPr txBox="1">
            <a:spLocks noChangeArrowheads="1"/>
          </p:cNvSpPr>
          <p:nvPr/>
        </p:nvSpPr>
        <p:spPr bwMode="auto">
          <a:xfrm>
            <a:off x="2959100" y="341471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69" name="Line 77"/>
          <p:cNvSpPr/>
          <p:nvPr/>
        </p:nvSpPr>
        <p:spPr>
          <a:xfrm flipH="1">
            <a:off x="2265363" y="3500438"/>
            <a:ext cx="357187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3870" name="Line 78"/>
          <p:cNvSpPr/>
          <p:nvPr/>
        </p:nvSpPr>
        <p:spPr>
          <a:xfrm>
            <a:off x="2911475" y="3500438"/>
            <a:ext cx="21590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3844" name="Oval 52"/>
          <p:cNvSpPr>
            <a:spLocks noChangeArrowheads="1"/>
          </p:cNvSpPr>
          <p:nvPr/>
        </p:nvSpPr>
        <p:spPr bwMode="auto">
          <a:xfrm>
            <a:off x="2546350" y="3141663"/>
            <a:ext cx="433388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71" name="Text Box 79"/>
          <p:cNvSpPr txBox="1">
            <a:spLocks noChangeArrowheads="1"/>
          </p:cNvSpPr>
          <p:nvPr/>
        </p:nvSpPr>
        <p:spPr bwMode="auto">
          <a:xfrm>
            <a:off x="3282950" y="37893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3872" name="Text Box 80"/>
          <p:cNvSpPr txBox="1">
            <a:spLocks noChangeArrowheads="1"/>
          </p:cNvSpPr>
          <p:nvPr/>
        </p:nvSpPr>
        <p:spPr bwMode="auto">
          <a:xfrm>
            <a:off x="1471613" y="3789363"/>
            <a:ext cx="585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7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3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3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30" grpId="0"/>
      <p:bldP spid="673831" grpId="0"/>
      <p:bldP spid="673832" grpId="0"/>
      <p:bldP spid="673863" grpId="0" animBg="1"/>
      <p:bldP spid="673864" grpId="0" animBg="1"/>
      <p:bldP spid="673867" grpId="0"/>
      <p:bldP spid="673868" grpId="0"/>
      <p:bldP spid="673871" grpId="0"/>
      <p:bldP spid="67387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25" name="Group 10"/>
          <p:cNvGrpSpPr/>
          <p:nvPr/>
        </p:nvGrpSpPr>
        <p:grpSpPr>
          <a:xfrm>
            <a:off x="5603875" y="44450"/>
            <a:ext cx="4610100" cy="2160588"/>
            <a:chOff x="2876" y="164"/>
            <a:chExt cx="2904" cy="1361"/>
          </a:xfrm>
        </p:grpSpPr>
        <p:sp>
          <p:nvSpPr>
            <p:cNvPr id="679947" name="Oval 11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48" name="Oval 12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49" name="Oval 13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50" name="Oval 14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51" name="Oval 15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52" name="Oval 16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53" name="Oval 17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33" name="Line 18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34" name="Line 19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35" name="Line 20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36" name="Line 21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37" name="Line 22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38" name="Line 23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39" name="Line 24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40" name="Line 25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41" name="Line 26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42" name="Line 27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43" name="Line 28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679965" name="Text Box 29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66" name="Text Box 30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67" name="Text Box 31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68" name="Text Box 32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69" name="Text Box 33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70" name="Text Box 34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71" name="Text Box 35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72" name="Text Box 36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73" name="Text Box 37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74" name="Text Box 38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854" name="Rectangle 39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679976" name="Text Box 40"/>
          <p:cNvSpPr txBox="1">
            <a:spLocks noChangeArrowheads="1"/>
          </p:cNvSpPr>
          <p:nvPr/>
        </p:nvSpPr>
        <p:spPr bwMode="auto">
          <a:xfrm>
            <a:off x="349250" y="333375"/>
            <a:ext cx="38322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5.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扩展</a:t>
            </a: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600" b="1" i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3</a:t>
            </a:r>
            <a:endParaRPr kumimoji="0" lang="en-US" altLang="zh-CN" sz="3600" b="1" i="1" kern="1200" cap="none" spc="0" normalizeH="0" baseline="-2500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79977" name="Text Box 41"/>
          <p:cNvSpPr txBox="1">
            <a:spLocks noChangeArrowheads="1"/>
          </p:cNvSpPr>
          <p:nvPr/>
        </p:nvSpPr>
        <p:spPr bwMode="auto">
          <a:xfrm>
            <a:off x="742950" y="5084763"/>
            <a:ext cx="25384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4+2=6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9978" name="Text Box 42"/>
          <p:cNvSpPr txBox="1"/>
          <p:nvPr/>
        </p:nvSpPr>
        <p:spPr>
          <a:xfrm>
            <a:off x="3967163" y="5070475"/>
            <a:ext cx="2919412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9979" name="Text Box 43"/>
          <p:cNvSpPr txBox="1"/>
          <p:nvPr/>
        </p:nvSpPr>
        <p:spPr>
          <a:xfrm>
            <a:off x="7380288" y="5084763"/>
            <a:ext cx="2503487" cy="58420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6+5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11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9980" name="Oval 44"/>
          <p:cNvSpPr>
            <a:spLocks noChangeArrowheads="1"/>
          </p:cNvSpPr>
          <p:nvPr/>
        </p:nvSpPr>
        <p:spPr bwMode="auto">
          <a:xfrm>
            <a:off x="4494213" y="154146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9981" name="Oval 45"/>
          <p:cNvSpPr>
            <a:spLocks noChangeArrowheads="1"/>
          </p:cNvSpPr>
          <p:nvPr/>
        </p:nvSpPr>
        <p:spPr bwMode="auto">
          <a:xfrm>
            <a:off x="4494213" y="2333625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61" name="Line 46"/>
          <p:cNvSpPr/>
          <p:nvPr/>
        </p:nvSpPr>
        <p:spPr>
          <a:xfrm flipH="1">
            <a:off x="3198813" y="1830388"/>
            <a:ext cx="1295400" cy="59055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5862" name="Line 47"/>
          <p:cNvSpPr/>
          <p:nvPr/>
        </p:nvSpPr>
        <p:spPr>
          <a:xfrm>
            <a:off x="4706938" y="1973263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5863" name="Line 48"/>
          <p:cNvSpPr/>
          <p:nvPr/>
        </p:nvSpPr>
        <p:spPr>
          <a:xfrm>
            <a:off x="4924425" y="1830388"/>
            <a:ext cx="1227138" cy="51911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79985" name="Text Box 49"/>
          <p:cNvSpPr txBox="1">
            <a:spLocks noChangeArrowheads="1"/>
          </p:cNvSpPr>
          <p:nvPr/>
        </p:nvSpPr>
        <p:spPr bwMode="auto">
          <a:xfrm>
            <a:off x="3608388" y="16859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9986" name="Text Box 50"/>
          <p:cNvSpPr txBox="1">
            <a:spLocks noChangeArrowheads="1"/>
          </p:cNvSpPr>
          <p:nvPr/>
        </p:nvSpPr>
        <p:spPr bwMode="auto">
          <a:xfrm>
            <a:off x="4322763" y="18462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9987" name="Text Box 51"/>
          <p:cNvSpPr txBox="1">
            <a:spLocks noChangeArrowheads="1"/>
          </p:cNvSpPr>
          <p:nvPr/>
        </p:nvSpPr>
        <p:spPr bwMode="auto">
          <a:xfrm>
            <a:off x="5405438" y="1685925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9989" name="Text Box 53"/>
          <p:cNvSpPr txBox="1">
            <a:spLocks noChangeArrowheads="1"/>
          </p:cNvSpPr>
          <p:nvPr/>
        </p:nvSpPr>
        <p:spPr bwMode="auto">
          <a:xfrm>
            <a:off x="4181475" y="21336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9990" name="Text Box 54"/>
          <p:cNvSpPr txBox="1">
            <a:spLocks noChangeArrowheads="1"/>
          </p:cNvSpPr>
          <p:nvPr/>
        </p:nvSpPr>
        <p:spPr bwMode="auto">
          <a:xfrm>
            <a:off x="6343650" y="213360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9997" name="Text Box 61"/>
          <p:cNvSpPr txBox="1">
            <a:spLocks noChangeArrowheads="1"/>
          </p:cNvSpPr>
          <p:nvPr/>
        </p:nvSpPr>
        <p:spPr bwMode="auto">
          <a:xfrm>
            <a:off x="8505825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870" name="Group 82"/>
          <p:cNvGrpSpPr/>
          <p:nvPr/>
        </p:nvGrpSpPr>
        <p:grpSpPr>
          <a:xfrm>
            <a:off x="5156200" y="2349500"/>
            <a:ext cx="2157413" cy="1239838"/>
            <a:chOff x="3248" y="1480"/>
            <a:chExt cx="1359" cy="781"/>
          </a:xfrm>
        </p:grpSpPr>
        <p:sp>
          <p:nvSpPr>
            <p:cNvPr id="680000" name="Oval 64"/>
            <p:cNvSpPr>
              <a:spLocks noChangeArrowheads="1"/>
            </p:cNvSpPr>
            <p:nvPr/>
          </p:nvSpPr>
          <p:spPr bwMode="auto">
            <a:xfrm>
              <a:off x="344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01" name="Oval 65"/>
            <p:cNvSpPr>
              <a:spLocks noChangeArrowheads="1"/>
            </p:cNvSpPr>
            <p:nvPr/>
          </p:nvSpPr>
          <p:spPr bwMode="auto">
            <a:xfrm>
              <a:off x="403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02" name="Text Box 66"/>
            <p:cNvSpPr txBox="1">
              <a:spLocks noChangeArrowheads="1"/>
            </p:cNvSpPr>
            <p:nvPr/>
          </p:nvSpPr>
          <p:spPr bwMode="auto">
            <a:xfrm>
              <a:off x="3523" y="161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03" name="Text Box 67"/>
            <p:cNvSpPr txBox="1">
              <a:spLocks noChangeArrowheads="1"/>
            </p:cNvSpPr>
            <p:nvPr/>
          </p:nvSpPr>
          <p:spPr bwMode="auto">
            <a:xfrm>
              <a:off x="4021" y="1626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75" name="Line 68"/>
            <p:cNvSpPr/>
            <p:nvPr/>
          </p:nvSpPr>
          <p:spPr>
            <a:xfrm flipH="1">
              <a:off x="3627" y="1717"/>
              <a:ext cx="18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76" name="Line 69"/>
            <p:cNvSpPr/>
            <p:nvPr/>
          </p:nvSpPr>
          <p:spPr>
            <a:xfrm>
              <a:off x="3990" y="171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680006" name="Oval 70"/>
            <p:cNvSpPr>
              <a:spLocks noChangeArrowheads="1"/>
            </p:cNvSpPr>
            <p:nvPr/>
          </p:nvSpPr>
          <p:spPr bwMode="auto">
            <a:xfrm>
              <a:off x="3762" y="148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07" name="Text Box 71"/>
            <p:cNvSpPr txBox="1">
              <a:spLocks noChangeArrowheads="1"/>
            </p:cNvSpPr>
            <p:nvPr/>
          </p:nvSpPr>
          <p:spPr bwMode="auto">
            <a:xfrm>
              <a:off x="3248" y="188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08" name="Text Box 72"/>
            <p:cNvSpPr txBox="1">
              <a:spLocks noChangeArrowheads="1"/>
            </p:cNvSpPr>
            <p:nvPr/>
          </p:nvSpPr>
          <p:spPr bwMode="auto">
            <a:xfrm>
              <a:off x="4238" y="18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5880" name="Group 83"/>
          <p:cNvGrpSpPr/>
          <p:nvPr/>
        </p:nvGrpSpPr>
        <p:grpSpPr>
          <a:xfrm>
            <a:off x="1146175" y="2133600"/>
            <a:ext cx="2738438" cy="2303463"/>
            <a:chOff x="927" y="1344"/>
            <a:chExt cx="1725" cy="1451"/>
          </a:xfrm>
        </p:grpSpPr>
        <p:sp>
          <p:nvSpPr>
            <p:cNvPr id="679988" name="Text Box 52"/>
            <p:cNvSpPr txBox="1">
              <a:spLocks noChangeArrowheads="1"/>
            </p:cNvSpPr>
            <p:nvPr/>
          </p:nvSpPr>
          <p:spPr bwMode="auto">
            <a:xfrm>
              <a:off x="1816" y="134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91" name="Oval 55"/>
            <p:cNvSpPr>
              <a:spLocks noChangeArrowheads="1"/>
            </p:cNvSpPr>
            <p:nvPr/>
          </p:nvSpPr>
          <p:spPr bwMode="auto">
            <a:xfrm>
              <a:off x="2239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83" name="Line 56"/>
            <p:cNvSpPr/>
            <p:nvPr/>
          </p:nvSpPr>
          <p:spPr>
            <a:xfrm flipH="1">
              <a:off x="1785" y="1707"/>
              <a:ext cx="27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84" name="Line 57"/>
            <p:cNvSpPr/>
            <p:nvPr/>
          </p:nvSpPr>
          <p:spPr>
            <a:xfrm>
              <a:off x="2239" y="170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679994" name="Oval 58"/>
            <p:cNvSpPr>
              <a:spLocks noChangeArrowheads="1"/>
            </p:cNvSpPr>
            <p:nvPr/>
          </p:nvSpPr>
          <p:spPr bwMode="auto">
            <a:xfrm>
              <a:off x="2014" y="1470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95" name="Text Box 59"/>
            <p:cNvSpPr txBox="1">
              <a:spLocks noChangeArrowheads="1"/>
            </p:cNvSpPr>
            <p:nvPr/>
          </p:nvSpPr>
          <p:spPr bwMode="auto">
            <a:xfrm>
              <a:off x="1724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96" name="Text Box 60"/>
            <p:cNvSpPr txBox="1">
              <a:spLocks noChangeArrowheads="1"/>
            </p:cNvSpPr>
            <p:nvPr/>
          </p:nvSpPr>
          <p:spPr bwMode="auto">
            <a:xfrm>
              <a:off x="2269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98" name="Text Box 62"/>
            <p:cNvSpPr txBox="1">
              <a:spLocks noChangeArrowheads="1"/>
            </p:cNvSpPr>
            <p:nvPr/>
          </p:nvSpPr>
          <p:spPr bwMode="auto">
            <a:xfrm>
              <a:off x="1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999" name="Text Box 63"/>
            <p:cNvSpPr txBox="1">
              <a:spLocks noChangeArrowheads="1"/>
            </p:cNvSpPr>
            <p:nvPr/>
          </p:nvSpPr>
          <p:spPr bwMode="auto">
            <a:xfrm>
              <a:off x="2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09" name="Oval 73"/>
            <p:cNvSpPr>
              <a:spLocks noChangeArrowheads="1"/>
            </p:cNvSpPr>
            <p:nvPr/>
          </p:nvSpPr>
          <p:spPr bwMode="auto">
            <a:xfrm>
              <a:off x="1244" y="2523"/>
              <a:ext cx="270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10" name="Oval 74"/>
            <p:cNvSpPr>
              <a:spLocks noChangeArrowheads="1"/>
            </p:cNvSpPr>
            <p:nvPr/>
          </p:nvSpPr>
          <p:spPr bwMode="auto">
            <a:xfrm>
              <a:off x="1879" y="252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11" name="Text Box 75"/>
            <p:cNvSpPr txBox="1">
              <a:spLocks noChangeArrowheads="1"/>
            </p:cNvSpPr>
            <p:nvPr/>
          </p:nvSpPr>
          <p:spPr bwMode="auto">
            <a:xfrm>
              <a:off x="1320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12" name="Text Box 76"/>
            <p:cNvSpPr txBox="1">
              <a:spLocks noChangeArrowheads="1"/>
            </p:cNvSpPr>
            <p:nvPr/>
          </p:nvSpPr>
          <p:spPr bwMode="auto">
            <a:xfrm>
              <a:off x="1865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94" name="Line 77"/>
            <p:cNvSpPr/>
            <p:nvPr/>
          </p:nvSpPr>
          <p:spPr>
            <a:xfrm flipH="1">
              <a:off x="1426" y="2205"/>
              <a:ext cx="22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5895" name="Line 78"/>
            <p:cNvSpPr/>
            <p:nvPr/>
          </p:nvSpPr>
          <p:spPr>
            <a:xfrm>
              <a:off x="1834" y="2205"/>
              <a:ext cx="13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680015" name="Oval 79"/>
            <p:cNvSpPr>
              <a:spLocks noChangeArrowheads="1"/>
            </p:cNvSpPr>
            <p:nvPr/>
          </p:nvSpPr>
          <p:spPr bwMode="auto">
            <a:xfrm>
              <a:off x="1605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16" name="Text Box 80"/>
            <p:cNvSpPr txBox="1">
              <a:spLocks noChangeArrowheads="1"/>
            </p:cNvSpPr>
            <p:nvPr/>
          </p:nvSpPr>
          <p:spPr bwMode="auto">
            <a:xfrm>
              <a:off x="2068" y="238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017" name="Text Box 81"/>
            <p:cNvSpPr txBox="1">
              <a:spLocks noChangeArrowheads="1"/>
            </p:cNvSpPr>
            <p:nvPr/>
          </p:nvSpPr>
          <p:spPr bwMode="auto">
            <a:xfrm>
              <a:off x="927" y="2387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80020" name="Oval 84"/>
          <p:cNvSpPr>
            <a:spLocks noChangeArrowheads="1"/>
          </p:cNvSpPr>
          <p:nvPr/>
        </p:nvSpPr>
        <p:spPr bwMode="auto">
          <a:xfrm>
            <a:off x="4495800" y="34290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0021" name="Line 85"/>
          <p:cNvSpPr/>
          <p:nvPr/>
        </p:nvSpPr>
        <p:spPr>
          <a:xfrm>
            <a:off x="4711700" y="2781300"/>
            <a:ext cx="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680022" name="Text Box 86"/>
          <p:cNvSpPr txBox="1">
            <a:spLocks noChangeArrowheads="1"/>
          </p:cNvSpPr>
          <p:nvPr/>
        </p:nvSpPr>
        <p:spPr bwMode="auto">
          <a:xfrm>
            <a:off x="4327525" y="27654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0023" name="Text Box 87"/>
          <p:cNvSpPr txBox="1">
            <a:spLocks noChangeArrowheads="1"/>
          </p:cNvSpPr>
          <p:nvPr/>
        </p:nvSpPr>
        <p:spPr bwMode="auto">
          <a:xfrm>
            <a:off x="4040188" y="3213100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8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8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9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9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9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9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9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9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8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77" grpId="0"/>
      <p:bldP spid="679978" grpId="0"/>
      <p:bldP spid="679979" grpId="0"/>
      <p:bldP spid="680020" grpId="0" animBg="1"/>
      <p:bldP spid="680022" grpId="0"/>
      <p:bldP spid="68002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873" name="Group 5"/>
          <p:cNvGrpSpPr/>
          <p:nvPr/>
        </p:nvGrpSpPr>
        <p:grpSpPr>
          <a:xfrm>
            <a:off x="5603875" y="44450"/>
            <a:ext cx="4610100" cy="2160588"/>
            <a:chOff x="2876" y="164"/>
            <a:chExt cx="2904" cy="1361"/>
          </a:xfrm>
        </p:grpSpPr>
        <p:sp>
          <p:nvSpPr>
            <p:cNvPr id="720902" name="Oval 6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3" name="Oval 7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4" name="Oval 8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5" name="Oval 9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6" name="Oval 10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7" name="Oval 11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8" name="Oval 12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881" name="Line 13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2" name="Line 14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3" name="Line 15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4" name="Line 16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5" name="Line 17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6" name="Line 18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7" name="Line 19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8" name="Line 20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9" name="Line 21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90" name="Line 22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91" name="Line 23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20" name="Text Box 24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1" name="Text Box 25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2" name="Text Box 26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3" name="Text Box 27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4" name="Text Box 28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5" name="Text Box 29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6" name="Text Box 30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7" name="Text Box 31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8" name="Text Box 32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9" name="Text Box 33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7902" name="Rectangle 34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20931" name="Text Box 35"/>
          <p:cNvSpPr txBox="1">
            <a:spLocks noChangeArrowheads="1"/>
          </p:cNvSpPr>
          <p:nvPr/>
        </p:nvSpPr>
        <p:spPr bwMode="auto">
          <a:xfrm>
            <a:off x="349250" y="333375"/>
            <a:ext cx="38322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6.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扩展</a:t>
            </a: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600" b="1" i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endParaRPr kumimoji="0" lang="en-US" altLang="zh-CN" sz="3600" b="1" i="1" kern="1200" cap="none" spc="0" normalizeH="0" baseline="-2500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20932" name="Text Box 36"/>
          <p:cNvSpPr txBox="1">
            <a:spLocks noChangeArrowheads="1"/>
          </p:cNvSpPr>
          <p:nvPr/>
        </p:nvSpPr>
        <p:spPr bwMode="auto">
          <a:xfrm>
            <a:off x="714375" y="5084763"/>
            <a:ext cx="300672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3+2+1=6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g(T) 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3+2+3=8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905" name="Text Box 37"/>
          <p:cNvSpPr txBox="1"/>
          <p:nvPr/>
        </p:nvSpPr>
        <p:spPr>
          <a:xfrm>
            <a:off x="3967163" y="5070475"/>
            <a:ext cx="2919412" cy="1077913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h(T)=0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6" name="Text Box 38"/>
          <p:cNvSpPr txBox="1"/>
          <p:nvPr/>
        </p:nvSpPr>
        <p:spPr>
          <a:xfrm>
            <a:off x="7380288" y="5084763"/>
            <a:ext cx="2503487" cy="1077912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6+5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11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f(T)=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8+0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8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935" name="Oval 39"/>
          <p:cNvSpPr>
            <a:spLocks noChangeArrowheads="1"/>
          </p:cNvSpPr>
          <p:nvPr/>
        </p:nvSpPr>
        <p:spPr bwMode="auto">
          <a:xfrm>
            <a:off x="4494213" y="154146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36" name="Oval 40"/>
          <p:cNvSpPr>
            <a:spLocks noChangeArrowheads="1"/>
          </p:cNvSpPr>
          <p:nvPr/>
        </p:nvSpPr>
        <p:spPr bwMode="auto">
          <a:xfrm>
            <a:off x="4494213" y="2333625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909" name="Line 41"/>
          <p:cNvSpPr/>
          <p:nvPr/>
        </p:nvSpPr>
        <p:spPr>
          <a:xfrm flipH="1">
            <a:off x="3198813" y="1830388"/>
            <a:ext cx="1295400" cy="59055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7910" name="Line 42"/>
          <p:cNvSpPr/>
          <p:nvPr/>
        </p:nvSpPr>
        <p:spPr>
          <a:xfrm>
            <a:off x="4706938" y="1973263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7911" name="Line 43"/>
          <p:cNvSpPr/>
          <p:nvPr/>
        </p:nvSpPr>
        <p:spPr>
          <a:xfrm>
            <a:off x="4924425" y="1830388"/>
            <a:ext cx="1227138" cy="51911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40" name="Text Box 44"/>
          <p:cNvSpPr txBox="1">
            <a:spLocks noChangeArrowheads="1"/>
          </p:cNvSpPr>
          <p:nvPr/>
        </p:nvSpPr>
        <p:spPr bwMode="auto">
          <a:xfrm>
            <a:off x="3608388" y="16859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1" name="Text Box 45"/>
          <p:cNvSpPr txBox="1">
            <a:spLocks noChangeArrowheads="1"/>
          </p:cNvSpPr>
          <p:nvPr/>
        </p:nvSpPr>
        <p:spPr bwMode="auto">
          <a:xfrm>
            <a:off x="4322763" y="18462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2" name="Text Box 46"/>
          <p:cNvSpPr txBox="1">
            <a:spLocks noChangeArrowheads="1"/>
          </p:cNvSpPr>
          <p:nvPr/>
        </p:nvSpPr>
        <p:spPr bwMode="auto">
          <a:xfrm>
            <a:off x="5405438" y="1685925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3" name="Text Box 47"/>
          <p:cNvSpPr txBox="1">
            <a:spLocks noChangeArrowheads="1"/>
          </p:cNvSpPr>
          <p:nvPr/>
        </p:nvSpPr>
        <p:spPr bwMode="auto">
          <a:xfrm>
            <a:off x="4181475" y="21336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4" name="Text Box 48"/>
          <p:cNvSpPr txBox="1">
            <a:spLocks noChangeArrowheads="1"/>
          </p:cNvSpPr>
          <p:nvPr/>
        </p:nvSpPr>
        <p:spPr bwMode="auto">
          <a:xfrm>
            <a:off x="6343650" y="213360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5" name="Text Box 49"/>
          <p:cNvSpPr txBox="1">
            <a:spLocks noChangeArrowheads="1"/>
          </p:cNvSpPr>
          <p:nvPr/>
        </p:nvSpPr>
        <p:spPr bwMode="auto">
          <a:xfrm>
            <a:off x="8505825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7918" name="Group 60"/>
          <p:cNvGrpSpPr/>
          <p:nvPr/>
        </p:nvGrpSpPr>
        <p:grpSpPr>
          <a:xfrm>
            <a:off x="1146175" y="2133600"/>
            <a:ext cx="2738438" cy="2303463"/>
            <a:chOff x="927" y="1344"/>
            <a:chExt cx="1725" cy="1451"/>
          </a:xfrm>
        </p:grpSpPr>
        <p:sp>
          <p:nvSpPr>
            <p:cNvPr id="720957" name="Text Box 61"/>
            <p:cNvSpPr txBox="1">
              <a:spLocks noChangeArrowheads="1"/>
            </p:cNvSpPr>
            <p:nvPr/>
          </p:nvSpPr>
          <p:spPr bwMode="auto">
            <a:xfrm>
              <a:off x="1816" y="134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58" name="Oval 62"/>
            <p:cNvSpPr>
              <a:spLocks noChangeArrowheads="1"/>
            </p:cNvSpPr>
            <p:nvPr/>
          </p:nvSpPr>
          <p:spPr bwMode="auto">
            <a:xfrm>
              <a:off x="2239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921" name="Line 63"/>
            <p:cNvSpPr/>
            <p:nvPr/>
          </p:nvSpPr>
          <p:spPr>
            <a:xfrm flipH="1">
              <a:off x="1785" y="1707"/>
              <a:ext cx="27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22" name="Line 64"/>
            <p:cNvSpPr/>
            <p:nvPr/>
          </p:nvSpPr>
          <p:spPr>
            <a:xfrm>
              <a:off x="2239" y="170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61" name="Oval 65"/>
            <p:cNvSpPr>
              <a:spLocks noChangeArrowheads="1"/>
            </p:cNvSpPr>
            <p:nvPr/>
          </p:nvSpPr>
          <p:spPr bwMode="auto">
            <a:xfrm>
              <a:off x="2014" y="1470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2" name="Text Box 66"/>
            <p:cNvSpPr txBox="1">
              <a:spLocks noChangeArrowheads="1"/>
            </p:cNvSpPr>
            <p:nvPr/>
          </p:nvSpPr>
          <p:spPr bwMode="auto">
            <a:xfrm>
              <a:off x="1724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3" name="Text Box 67"/>
            <p:cNvSpPr txBox="1">
              <a:spLocks noChangeArrowheads="1"/>
            </p:cNvSpPr>
            <p:nvPr/>
          </p:nvSpPr>
          <p:spPr bwMode="auto">
            <a:xfrm>
              <a:off x="2269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4" name="Text Box 68"/>
            <p:cNvSpPr txBox="1">
              <a:spLocks noChangeArrowheads="1"/>
            </p:cNvSpPr>
            <p:nvPr/>
          </p:nvSpPr>
          <p:spPr bwMode="auto">
            <a:xfrm>
              <a:off x="1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5" name="Text Box 69"/>
            <p:cNvSpPr txBox="1">
              <a:spLocks noChangeArrowheads="1"/>
            </p:cNvSpPr>
            <p:nvPr/>
          </p:nvSpPr>
          <p:spPr bwMode="auto">
            <a:xfrm>
              <a:off x="2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6" name="Oval 70"/>
            <p:cNvSpPr>
              <a:spLocks noChangeArrowheads="1"/>
            </p:cNvSpPr>
            <p:nvPr/>
          </p:nvSpPr>
          <p:spPr bwMode="auto">
            <a:xfrm>
              <a:off x="1244" y="2523"/>
              <a:ext cx="270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7" name="Oval 71"/>
            <p:cNvSpPr>
              <a:spLocks noChangeArrowheads="1"/>
            </p:cNvSpPr>
            <p:nvPr/>
          </p:nvSpPr>
          <p:spPr bwMode="auto">
            <a:xfrm>
              <a:off x="1879" y="252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8" name="Text Box 72"/>
            <p:cNvSpPr txBox="1">
              <a:spLocks noChangeArrowheads="1"/>
            </p:cNvSpPr>
            <p:nvPr/>
          </p:nvSpPr>
          <p:spPr bwMode="auto">
            <a:xfrm>
              <a:off x="1320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9" name="Text Box 73"/>
            <p:cNvSpPr txBox="1">
              <a:spLocks noChangeArrowheads="1"/>
            </p:cNvSpPr>
            <p:nvPr/>
          </p:nvSpPr>
          <p:spPr bwMode="auto">
            <a:xfrm>
              <a:off x="1865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932" name="Line 74"/>
            <p:cNvSpPr/>
            <p:nvPr/>
          </p:nvSpPr>
          <p:spPr>
            <a:xfrm flipH="1">
              <a:off x="1426" y="2205"/>
              <a:ext cx="22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33" name="Line 75"/>
            <p:cNvSpPr/>
            <p:nvPr/>
          </p:nvSpPr>
          <p:spPr>
            <a:xfrm>
              <a:off x="1834" y="2205"/>
              <a:ext cx="13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72" name="Oval 76"/>
            <p:cNvSpPr>
              <a:spLocks noChangeArrowheads="1"/>
            </p:cNvSpPr>
            <p:nvPr/>
          </p:nvSpPr>
          <p:spPr bwMode="auto">
            <a:xfrm>
              <a:off x="1605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73" name="Text Box 77"/>
            <p:cNvSpPr txBox="1">
              <a:spLocks noChangeArrowheads="1"/>
            </p:cNvSpPr>
            <p:nvPr/>
          </p:nvSpPr>
          <p:spPr bwMode="auto">
            <a:xfrm>
              <a:off x="2068" y="238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74" name="Text Box 78"/>
            <p:cNvSpPr txBox="1">
              <a:spLocks noChangeArrowheads="1"/>
            </p:cNvSpPr>
            <p:nvPr/>
          </p:nvSpPr>
          <p:spPr bwMode="auto">
            <a:xfrm>
              <a:off x="927" y="2387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20975" name="Oval 79"/>
          <p:cNvSpPr>
            <a:spLocks noChangeArrowheads="1"/>
          </p:cNvSpPr>
          <p:nvPr/>
        </p:nvSpPr>
        <p:spPr bwMode="auto">
          <a:xfrm>
            <a:off x="4495800" y="32131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938" name="Line 80"/>
          <p:cNvSpPr/>
          <p:nvPr/>
        </p:nvSpPr>
        <p:spPr>
          <a:xfrm>
            <a:off x="4711700" y="27813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77" name="Text Box 81"/>
          <p:cNvSpPr txBox="1">
            <a:spLocks noChangeArrowheads="1"/>
          </p:cNvSpPr>
          <p:nvPr/>
        </p:nvSpPr>
        <p:spPr bwMode="auto">
          <a:xfrm>
            <a:off x="4397375" y="269398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78" name="Text Box 82"/>
          <p:cNvSpPr txBox="1">
            <a:spLocks noChangeArrowheads="1"/>
          </p:cNvSpPr>
          <p:nvPr/>
        </p:nvSpPr>
        <p:spPr bwMode="auto">
          <a:xfrm>
            <a:off x="4040188" y="2997200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79" name="Oval 83"/>
          <p:cNvSpPr>
            <a:spLocks noChangeArrowheads="1"/>
          </p:cNvSpPr>
          <p:nvPr/>
        </p:nvSpPr>
        <p:spPr bwMode="auto">
          <a:xfrm>
            <a:off x="4927600" y="40052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0" name="Oval 84"/>
          <p:cNvSpPr>
            <a:spLocks noChangeArrowheads="1"/>
          </p:cNvSpPr>
          <p:nvPr/>
        </p:nvSpPr>
        <p:spPr bwMode="auto">
          <a:xfrm>
            <a:off x="5935663" y="40052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1" name="Text Box 85"/>
          <p:cNvSpPr txBox="1">
            <a:spLocks noChangeArrowheads="1"/>
          </p:cNvSpPr>
          <p:nvPr/>
        </p:nvSpPr>
        <p:spPr bwMode="auto">
          <a:xfrm>
            <a:off x="5118100" y="335756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2" name="Line 86"/>
          <p:cNvSpPr/>
          <p:nvPr/>
        </p:nvSpPr>
        <p:spPr>
          <a:xfrm flipH="1">
            <a:off x="5214938" y="3500438"/>
            <a:ext cx="360362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83" name="Line 87"/>
          <p:cNvSpPr/>
          <p:nvPr/>
        </p:nvSpPr>
        <p:spPr>
          <a:xfrm>
            <a:off x="5865813" y="3500438"/>
            <a:ext cx="28575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grpSp>
        <p:nvGrpSpPr>
          <p:cNvPr id="207946" name="Group 50"/>
          <p:cNvGrpSpPr/>
          <p:nvPr/>
        </p:nvGrpSpPr>
        <p:grpSpPr>
          <a:xfrm>
            <a:off x="5156200" y="2349500"/>
            <a:ext cx="2157413" cy="1239838"/>
            <a:chOff x="3248" y="1480"/>
            <a:chExt cx="1359" cy="781"/>
          </a:xfrm>
        </p:grpSpPr>
        <p:sp>
          <p:nvSpPr>
            <p:cNvPr id="720947" name="Oval 51"/>
            <p:cNvSpPr>
              <a:spLocks noChangeArrowheads="1"/>
            </p:cNvSpPr>
            <p:nvPr/>
          </p:nvSpPr>
          <p:spPr bwMode="auto">
            <a:xfrm>
              <a:off x="344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48" name="Oval 52"/>
            <p:cNvSpPr>
              <a:spLocks noChangeArrowheads="1"/>
            </p:cNvSpPr>
            <p:nvPr/>
          </p:nvSpPr>
          <p:spPr bwMode="auto">
            <a:xfrm>
              <a:off x="403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49" name="Text Box 53"/>
            <p:cNvSpPr txBox="1">
              <a:spLocks noChangeArrowheads="1"/>
            </p:cNvSpPr>
            <p:nvPr/>
          </p:nvSpPr>
          <p:spPr bwMode="auto">
            <a:xfrm>
              <a:off x="3523" y="161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50" name="Text Box 54"/>
            <p:cNvSpPr txBox="1">
              <a:spLocks noChangeArrowheads="1"/>
            </p:cNvSpPr>
            <p:nvPr/>
          </p:nvSpPr>
          <p:spPr bwMode="auto">
            <a:xfrm>
              <a:off x="4021" y="1626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951" name="Line 55"/>
            <p:cNvSpPr/>
            <p:nvPr/>
          </p:nvSpPr>
          <p:spPr>
            <a:xfrm flipH="1">
              <a:off x="3627" y="1717"/>
              <a:ext cx="18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52" name="Line 56"/>
            <p:cNvSpPr/>
            <p:nvPr/>
          </p:nvSpPr>
          <p:spPr>
            <a:xfrm>
              <a:off x="3990" y="171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53" name="Oval 57"/>
            <p:cNvSpPr>
              <a:spLocks noChangeArrowheads="1"/>
            </p:cNvSpPr>
            <p:nvPr/>
          </p:nvSpPr>
          <p:spPr bwMode="auto">
            <a:xfrm>
              <a:off x="3762" y="148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54" name="Text Box 58"/>
            <p:cNvSpPr txBox="1">
              <a:spLocks noChangeArrowheads="1"/>
            </p:cNvSpPr>
            <p:nvPr/>
          </p:nvSpPr>
          <p:spPr bwMode="auto">
            <a:xfrm>
              <a:off x="3248" y="188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55" name="Text Box 59"/>
            <p:cNvSpPr txBox="1">
              <a:spLocks noChangeArrowheads="1"/>
            </p:cNvSpPr>
            <p:nvPr/>
          </p:nvSpPr>
          <p:spPr bwMode="auto">
            <a:xfrm>
              <a:off x="4238" y="18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20984" name="Text Box 88"/>
          <p:cNvSpPr txBox="1">
            <a:spLocks noChangeArrowheads="1"/>
          </p:cNvSpPr>
          <p:nvPr/>
        </p:nvSpPr>
        <p:spPr bwMode="auto">
          <a:xfrm>
            <a:off x="5910263" y="33575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5" name="Text Box 89"/>
          <p:cNvSpPr txBox="1">
            <a:spLocks noChangeArrowheads="1"/>
          </p:cNvSpPr>
          <p:nvPr/>
        </p:nvSpPr>
        <p:spPr bwMode="auto">
          <a:xfrm>
            <a:off x="4508500" y="3789363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6" name="Text Box 90"/>
          <p:cNvSpPr txBox="1">
            <a:spLocks noChangeArrowheads="1"/>
          </p:cNvSpPr>
          <p:nvPr/>
        </p:nvSpPr>
        <p:spPr bwMode="auto">
          <a:xfrm>
            <a:off x="6270625" y="377348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2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2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2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79" grpId="0" animBg="1"/>
      <p:bldP spid="720980" grpId="0" animBg="1"/>
      <p:bldP spid="720981" grpId="0"/>
      <p:bldP spid="720984" grpId="0"/>
      <p:bldP spid="720985" grpId="0"/>
      <p:bldP spid="72098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873" name="Group 5"/>
          <p:cNvGrpSpPr/>
          <p:nvPr/>
        </p:nvGrpSpPr>
        <p:grpSpPr>
          <a:xfrm>
            <a:off x="5603875" y="44450"/>
            <a:ext cx="4610100" cy="2160588"/>
            <a:chOff x="2876" y="164"/>
            <a:chExt cx="2904" cy="1361"/>
          </a:xfrm>
        </p:grpSpPr>
        <p:sp>
          <p:nvSpPr>
            <p:cNvPr id="720902" name="Oval 6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3" name="Oval 7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4" name="Oval 8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5" name="Oval 9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6" name="Oval 10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7" name="Oval 11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8" name="Oval 12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881" name="Line 13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2" name="Line 14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3" name="Line 15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4" name="Line 16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5" name="Line 17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6" name="Line 18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7" name="Line 19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8" name="Line 20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9" name="Line 21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90" name="Line 22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91" name="Line 23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20" name="Text Box 24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1" name="Text Box 25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2" name="Text Box 26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3" name="Text Box 27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4" name="Text Box 28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5" name="Text Box 29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6" name="Text Box 30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7" name="Text Box 31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8" name="Text Box 32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9" name="Text Box 33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7902" name="Rectangle 34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20931" name="Text Box 35"/>
          <p:cNvSpPr txBox="1">
            <a:spLocks noChangeArrowheads="1"/>
          </p:cNvSpPr>
          <p:nvPr/>
        </p:nvSpPr>
        <p:spPr bwMode="auto">
          <a:xfrm>
            <a:off x="349250" y="333375"/>
            <a:ext cx="383222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7.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扩展</a:t>
            </a: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600" b="1" i="1" kern="1200" cap="none" spc="0" normalizeH="0" baseline="-2500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2</a:t>
            </a:r>
            <a:endParaRPr kumimoji="0" lang="en-US" altLang="zh-CN" sz="3600" b="1" i="1" kern="1200" cap="none" spc="0" normalizeH="0" baseline="-2500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20932" name="Text Box 36"/>
          <p:cNvSpPr txBox="1">
            <a:spLocks noChangeArrowheads="1"/>
          </p:cNvSpPr>
          <p:nvPr/>
        </p:nvSpPr>
        <p:spPr bwMode="auto">
          <a:xfrm>
            <a:off x="714375" y="5084763"/>
            <a:ext cx="308673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algn="l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g(V</a:t>
            </a:r>
            <a:r>
              <a:rPr kumimoji="0" lang="en-US" altLang="zh-CN" sz="3200" b="1" i="1" kern="1200" cap="none" spc="0" normalizeH="0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)=2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+3+2=7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algn="l" defTabSz="914400"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g(</a:t>
            </a:r>
            <a:r>
              <a:rPr lang="en-US" altLang="zh-CN" sz="3200" b="1" i="1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V</a:t>
            </a:r>
            <a:r>
              <a:rPr lang="en-US" altLang="zh-CN" sz="3200" b="1" i="1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5</a:t>
            </a:r>
            <a:r>
              <a:rPr kumimoji="0" lang="en-US" altLang="zh-CN" sz="3200" b="1" i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=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+3+2=7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905" name="Text Box 37"/>
          <p:cNvSpPr txBox="1"/>
          <p:nvPr/>
        </p:nvSpPr>
        <p:spPr>
          <a:xfrm>
            <a:off x="3828892" y="5070475"/>
            <a:ext cx="3195955" cy="107632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)=min{1,3}=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h(</a:t>
            </a:r>
            <a:r>
              <a:rPr lang="en-US" altLang="zh-CN" sz="3200" b="1" i="1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V</a:t>
            </a:r>
            <a:r>
              <a:rPr lang="en-US" altLang="zh-CN" sz="3200" b="1" i="1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)=5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906" name="Text Box 38"/>
          <p:cNvSpPr txBox="1"/>
          <p:nvPr/>
        </p:nvSpPr>
        <p:spPr>
          <a:xfrm>
            <a:off x="7374732" y="5084763"/>
            <a:ext cx="2514600" cy="107632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f(V</a:t>
            </a:r>
            <a:r>
              <a:rPr lang="en-US" altLang="zh-CN" sz="3200" b="1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)=7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+1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8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f(</a:t>
            </a:r>
            <a:r>
              <a:rPr lang="en-US" altLang="zh-CN" sz="3200" b="1" i="1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V</a:t>
            </a:r>
            <a:r>
              <a:rPr lang="en-US" altLang="zh-CN" sz="3200" b="1" i="1" baseline="-2500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+5</a:t>
            </a:r>
            <a:r>
              <a:rPr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12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935" name="Oval 39"/>
          <p:cNvSpPr>
            <a:spLocks noChangeArrowheads="1"/>
          </p:cNvSpPr>
          <p:nvPr/>
        </p:nvSpPr>
        <p:spPr bwMode="auto">
          <a:xfrm>
            <a:off x="4494213" y="154146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36" name="Oval 40"/>
          <p:cNvSpPr>
            <a:spLocks noChangeArrowheads="1"/>
          </p:cNvSpPr>
          <p:nvPr/>
        </p:nvSpPr>
        <p:spPr bwMode="auto">
          <a:xfrm>
            <a:off x="4494213" y="2333625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909" name="Line 41"/>
          <p:cNvSpPr/>
          <p:nvPr/>
        </p:nvSpPr>
        <p:spPr>
          <a:xfrm flipH="1">
            <a:off x="3198813" y="1830388"/>
            <a:ext cx="1295400" cy="59055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7910" name="Line 42"/>
          <p:cNvSpPr/>
          <p:nvPr/>
        </p:nvSpPr>
        <p:spPr>
          <a:xfrm>
            <a:off x="4706938" y="1973263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7911" name="Line 43"/>
          <p:cNvSpPr/>
          <p:nvPr/>
        </p:nvSpPr>
        <p:spPr>
          <a:xfrm>
            <a:off x="4924425" y="1830388"/>
            <a:ext cx="1227138" cy="51911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40" name="Text Box 44"/>
          <p:cNvSpPr txBox="1">
            <a:spLocks noChangeArrowheads="1"/>
          </p:cNvSpPr>
          <p:nvPr/>
        </p:nvSpPr>
        <p:spPr bwMode="auto">
          <a:xfrm>
            <a:off x="3608388" y="16859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1" name="Text Box 45"/>
          <p:cNvSpPr txBox="1">
            <a:spLocks noChangeArrowheads="1"/>
          </p:cNvSpPr>
          <p:nvPr/>
        </p:nvSpPr>
        <p:spPr bwMode="auto">
          <a:xfrm>
            <a:off x="4322763" y="18462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2" name="Text Box 46"/>
          <p:cNvSpPr txBox="1">
            <a:spLocks noChangeArrowheads="1"/>
          </p:cNvSpPr>
          <p:nvPr/>
        </p:nvSpPr>
        <p:spPr bwMode="auto">
          <a:xfrm>
            <a:off x="5405438" y="1685925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3" name="Text Box 47"/>
          <p:cNvSpPr txBox="1">
            <a:spLocks noChangeArrowheads="1"/>
          </p:cNvSpPr>
          <p:nvPr/>
        </p:nvSpPr>
        <p:spPr bwMode="auto">
          <a:xfrm>
            <a:off x="4181475" y="21336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4" name="Text Box 48"/>
          <p:cNvSpPr txBox="1">
            <a:spLocks noChangeArrowheads="1"/>
          </p:cNvSpPr>
          <p:nvPr/>
        </p:nvSpPr>
        <p:spPr bwMode="auto">
          <a:xfrm>
            <a:off x="6343650" y="213360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5" name="Text Box 49"/>
          <p:cNvSpPr txBox="1">
            <a:spLocks noChangeArrowheads="1"/>
          </p:cNvSpPr>
          <p:nvPr/>
        </p:nvSpPr>
        <p:spPr bwMode="auto">
          <a:xfrm>
            <a:off x="8505825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7918" name="Group 60"/>
          <p:cNvGrpSpPr/>
          <p:nvPr/>
        </p:nvGrpSpPr>
        <p:grpSpPr>
          <a:xfrm>
            <a:off x="1146175" y="2133600"/>
            <a:ext cx="2738438" cy="2303463"/>
            <a:chOff x="927" y="1344"/>
            <a:chExt cx="1725" cy="1451"/>
          </a:xfrm>
        </p:grpSpPr>
        <p:sp>
          <p:nvSpPr>
            <p:cNvPr id="720957" name="Text Box 61"/>
            <p:cNvSpPr txBox="1">
              <a:spLocks noChangeArrowheads="1"/>
            </p:cNvSpPr>
            <p:nvPr/>
          </p:nvSpPr>
          <p:spPr bwMode="auto">
            <a:xfrm>
              <a:off x="1816" y="134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58" name="Oval 62"/>
            <p:cNvSpPr>
              <a:spLocks noChangeArrowheads="1"/>
            </p:cNvSpPr>
            <p:nvPr/>
          </p:nvSpPr>
          <p:spPr bwMode="auto">
            <a:xfrm>
              <a:off x="2239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921" name="Line 63"/>
            <p:cNvSpPr/>
            <p:nvPr/>
          </p:nvSpPr>
          <p:spPr>
            <a:xfrm flipH="1">
              <a:off x="1785" y="1707"/>
              <a:ext cx="27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22" name="Line 64"/>
            <p:cNvSpPr/>
            <p:nvPr/>
          </p:nvSpPr>
          <p:spPr>
            <a:xfrm>
              <a:off x="2239" y="170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61" name="Oval 65"/>
            <p:cNvSpPr>
              <a:spLocks noChangeArrowheads="1"/>
            </p:cNvSpPr>
            <p:nvPr/>
          </p:nvSpPr>
          <p:spPr bwMode="auto">
            <a:xfrm>
              <a:off x="2014" y="1470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2" name="Text Box 66"/>
            <p:cNvSpPr txBox="1">
              <a:spLocks noChangeArrowheads="1"/>
            </p:cNvSpPr>
            <p:nvPr/>
          </p:nvSpPr>
          <p:spPr bwMode="auto">
            <a:xfrm>
              <a:off x="1724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3" name="Text Box 67"/>
            <p:cNvSpPr txBox="1">
              <a:spLocks noChangeArrowheads="1"/>
            </p:cNvSpPr>
            <p:nvPr/>
          </p:nvSpPr>
          <p:spPr bwMode="auto">
            <a:xfrm>
              <a:off x="2269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4" name="Text Box 68"/>
            <p:cNvSpPr txBox="1">
              <a:spLocks noChangeArrowheads="1"/>
            </p:cNvSpPr>
            <p:nvPr/>
          </p:nvSpPr>
          <p:spPr bwMode="auto">
            <a:xfrm>
              <a:off x="1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5" name="Text Box 69"/>
            <p:cNvSpPr txBox="1">
              <a:spLocks noChangeArrowheads="1"/>
            </p:cNvSpPr>
            <p:nvPr/>
          </p:nvSpPr>
          <p:spPr bwMode="auto">
            <a:xfrm>
              <a:off x="2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6" name="Oval 70"/>
            <p:cNvSpPr>
              <a:spLocks noChangeArrowheads="1"/>
            </p:cNvSpPr>
            <p:nvPr/>
          </p:nvSpPr>
          <p:spPr bwMode="auto">
            <a:xfrm>
              <a:off x="1244" y="2523"/>
              <a:ext cx="270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7" name="Oval 71"/>
            <p:cNvSpPr>
              <a:spLocks noChangeArrowheads="1"/>
            </p:cNvSpPr>
            <p:nvPr/>
          </p:nvSpPr>
          <p:spPr bwMode="auto">
            <a:xfrm>
              <a:off x="1879" y="252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8" name="Text Box 72"/>
            <p:cNvSpPr txBox="1">
              <a:spLocks noChangeArrowheads="1"/>
            </p:cNvSpPr>
            <p:nvPr/>
          </p:nvSpPr>
          <p:spPr bwMode="auto">
            <a:xfrm>
              <a:off x="1320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9" name="Text Box 73"/>
            <p:cNvSpPr txBox="1">
              <a:spLocks noChangeArrowheads="1"/>
            </p:cNvSpPr>
            <p:nvPr/>
          </p:nvSpPr>
          <p:spPr bwMode="auto">
            <a:xfrm>
              <a:off x="1865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932" name="Line 74"/>
            <p:cNvSpPr/>
            <p:nvPr/>
          </p:nvSpPr>
          <p:spPr>
            <a:xfrm flipH="1">
              <a:off x="1426" y="2205"/>
              <a:ext cx="22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33" name="Line 75"/>
            <p:cNvSpPr/>
            <p:nvPr/>
          </p:nvSpPr>
          <p:spPr>
            <a:xfrm>
              <a:off x="1834" y="2205"/>
              <a:ext cx="13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72" name="Oval 76"/>
            <p:cNvSpPr>
              <a:spLocks noChangeArrowheads="1"/>
            </p:cNvSpPr>
            <p:nvPr/>
          </p:nvSpPr>
          <p:spPr bwMode="auto">
            <a:xfrm>
              <a:off x="1605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73" name="Text Box 77"/>
            <p:cNvSpPr txBox="1">
              <a:spLocks noChangeArrowheads="1"/>
            </p:cNvSpPr>
            <p:nvPr/>
          </p:nvSpPr>
          <p:spPr bwMode="auto">
            <a:xfrm>
              <a:off x="1652" y="2445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74" name="Text Box 78"/>
            <p:cNvSpPr txBox="1">
              <a:spLocks noChangeArrowheads="1"/>
            </p:cNvSpPr>
            <p:nvPr/>
          </p:nvSpPr>
          <p:spPr bwMode="auto">
            <a:xfrm>
              <a:off x="927" y="2387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20975" name="Oval 79"/>
          <p:cNvSpPr>
            <a:spLocks noChangeArrowheads="1"/>
          </p:cNvSpPr>
          <p:nvPr/>
        </p:nvSpPr>
        <p:spPr bwMode="auto">
          <a:xfrm>
            <a:off x="4495800" y="32131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938" name="Line 80"/>
          <p:cNvSpPr/>
          <p:nvPr/>
        </p:nvSpPr>
        <p:spPr>
          <a:xfrm>
            <a:off x="4711700" y="27813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77" name="Text Box 81"/>
          <p:cNvSpPr txBox="1">
            <a:spLocks noChangeArrowheads="1"/>
          </p:cNvSpPr>
          <p:nvPr/>
        </p:nvSpPr>
        <p:spPr bwMode="auto">
          <a:xfrm>
            <a:off x="4397375" y="269398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78" name="Text Box 82"/>
          <p:cNvSpPr txBox="1">
            <a:spLocks noChangeArrowheads="1"/>
          </p:cNvSpPr>
          <p:nvPr/>
        </p:nvSpPr>
        <p:spPr bwMode="auto">
          <a:xfrm>
            <a:off x="4040188" y="2997200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79" name="Oval 83"/>
          <p:cNvSpPr>
            <a:spLocks noChangeArrowheads="1"/>
          </p:cNvSpPr>
          <p:nvPr/>
        </p:nvSpPr>
        <p:spPr bwMode="auto">
          <a:xfrm>
            <a:off x="4927600" y="40052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0" name="Oval 84"/>
          <p:cNvSpPr>
            <a:spLocks noChangeArrowheads="1"/>
          </p:cNvSpPr>
          <p:nvPr/>
        </p:nvSpPr>
        <p:spPr bwMode="auto">
          <a:xfrm>
            <a:off x="5935663" y="40052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1" name="Text Box 85"/>
          <p:cNvSpPr txBox="1">
            <a:spLocks noChangeArrowheads="1"/>
          </p:cNvSpPr>
          <p:nvPr/>
        </p:nvSpPr>
        <p:spPr bwMode="auto">
          <a:xfrm>
            <a:off x="5118100" y="335756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2" name="Line 86"/>
          <p:cNvSpPr/>
          <p:nvPr/>
        </p:nvSpPr>
        <p:spPr>
          <a:xfrm flipH="1">
            <a:off x="5214938" y="3500438"/>
            <a:ext cx="360362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83" name="Line 87"/>
          <p:cNvSpPr/>
          <p:nvPr/>
        </p:nvSpPr>
        <p:spPr>
          <a:xfrm>
            <a:off x="5865813" y="3500438"/>
            <a:ext cx="28575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grpSp>
        <p:nvGrpSpPr>
          <p:cNvPr id="207946" name="Group 50"/>
          <p:cNvGrpSpPr/>
          <p:nvPr/>
        </p:nvGrpSpPr>
        <p:grpSpPr>
          <a:xfrm>
            <a:off x="5156200" y="2349500"/>
            <a:ext cx="2157413" cy="1239838"/>
            <a:chOff x="3248" y="1480"/>
            <a:chExt cx="1359" cy="781"/>
          </a:xfrm>
        </p:grpSpPr>
        <p:sp>
          <p:nvSpPr>
            <p:cNvPr id="720947" name="Oval 51"/>
            <p:cNvSpPr>
              <a:spLocks noChangeArrowheads="1"/>
            </p:cNvSpPr>
            <p:nvPr/>
          </p:nvSpPr>
          <p:spPr bwMode="auto">
            <a:xfrm>
              <a:off x="344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48" name="Oval 52"/>
            <p:cNvSpPr>
              <a:spLocks noChangeArrowheads="1"/>
            </p:cNvSpPr>
            <p:nvPr/>
          </p:nvSpPr>
          <p:spPr bwMode="auto">
            <a:xfrm>
              <a:off x="403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49" name="Text Box 53"/>
            <p:cNvSpPr txBox="1">
              <a:spLocks noChangeArrowheads="1"/>
            </p:cNvSpPr>
            <p:nvPr/>
          </p:nvSpPr>
          <p:spPr bwMode="auto">
            <a:xfrm>
              <a:off x="3523" y="161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50" name="Text Box 54"/>
            <p:cNvSpPr txBox="1">
              <a:spLocks noChangeArrowheads="1"/>
            </p:cNvSpPr>
            <p:nvPr/>
          </p:nvSpPr>
          <p:spPr bwMode="auto">
            <a:xfrm>
              <a:off x="4021" y="1626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951" name="Line 55"/>
            <p:cNvSpPr/>
            <p:nvPr/>
          </p:nvSpPr>
          <p:spPr>
            <a:xfrm flipH="1">
              <a:off x="3627" y="1717"/>
              <a:ext cx="18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52" name="Line 56"/>
            <p:cNvSpPr/>
            <p:nvPr/>
          </p:nvSpPr>
          <p:spPr>
            <a:xfrm>
              <a:off x="3990" y="171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53" name="Oval 57"/>
            <p:cNvSpPr>
              <a:spLocks noChangeArrowheads="1"/>
            </p:cNvSpPr>
            <p:nvPr/>
          </p:nvSpPr>
          <p:spPr bwMode="auto">
            <a:xfrm>
              <a:off x="3762" y="148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54" name="Text Box 58"/>
            <p:cNvSpPr txBox="1">
              <a:spLocks noChangeArrowheads="1"/>
            </p:cNvSpPr>
            <p:nvPr/>
          </p:nvSpPr>
          <p:spPr bwMode="auto">
            <a:xfrm>
              <a:off x="3248" y="188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55" name="Text Box 59"/>
            <p:cNvSpPr txBox="1">
              <a:spLocks noChangeArrowheads="1"/>
            </p:cNvSpPr>
            <p:nvPr/>
          </p:nvSpPr>
          <p:spPr bwMode="auto">
            <a:xfrm>
              <a:off x="4238" y="18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20984" name="Text Box 88"/>
          <p:cNvSpPr txBox="1">
            <a:spLocks noChangeArrowheads="1"/>
          </p:cNvSpPr>
          <p:nvPr/>
        </p:nvSpPr>
        <p:spPr bwMode="auto">
          <a:xfrm>
            <a:off x="5910263" y="33575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5" name="Text Box 89"/>
          <p:cNvSpPr txBox="1">
            <a:spLocks noChangeArrowheads="1"/>
          </p:cNvSpPr>
          <p:nvPr/>
        </p:nvSpPr>
        <p:spPr bwMode="auto">
          <a:xfrm>
            <a:off x="4508500" y="3789363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6" name="Text Box 90"/>
          <p:cNvSpPr txBox="1">
            <a:spLocks noChangeArrowheads="1"/>
          </p:cNvSpPr>
          <p:nvPr/>
        </p:nvSpPr>
        <p:spPr bwMode="auto">
          <a:xfrm>
            <a:off x="6270625" y="377348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Line 86"/>
          <p:cNvSpPr/>
          <p:nvPr/>
        </p:nvSpPr>
        <p:spPr>
          <a:xfrm flipH="1">
            <a:off x="3384550" y="3573780"/>
            <a:ext cx="114300" cy="43243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3" name="Oval 83"/>
          <p:cNvSpPr>
            <a:spLocks noChangeArrowheads="1"/>
          </p:cNvSpPr>
          <p:nvPr/>
        </p:nvSpPr>
        <p:spPr bwMode="auto">
          <a:xfrm>
            <a:off x="3276600" y="4005580"/>
            <a:ext cx="4445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Line 86"/>
          <p:cNvSpPr/>
          <p:nvPr/>
        </p:nvSpPr>
        <p:spPr>
          <a:xfrm>
            <a:off x="3581400" y="3500755"/>
            <a:ext cx="600075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5" name="Oval 83"/>
          <p:cNvSpPr>
            <a:spLocks noChangeArrowheads="1"/>
          </p:cNvSpPr>
          <p:nvPr/>
        </p:nvSpPr>
        <p:spPr bwMode="auto">
          <a:xfrm>
            <a:off x="4050030" y="4006215"/>
            <a:ext cx="4445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77"/>
          <p:cNvSpPr txBox="1">
            <a:spLocks noChangeArrowheads="1"/>
          </p:cNvSpPr>
          <p:nvPr/>
        </p:nvSpPr>
        <p:spPr bwMode="auto">
          <a:xfrm>
            <a:off x="3058478" y="3881438"/>
            <a:ext cx="3803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77"/>
          <p:cNvSpPr txBox="1">
            <a:spLocks noChangeArrowheads="1"/>
          </p:cNvSpPr>
          <p:nvPr/>
        </p:nvSpPr>
        <p:spPr bwMode="auto">
          <a:xfrm>
            <a:off x="3720783" y="3938588"/>
            <a:ext cx="5778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 Box 85"/>
          <p:cNvSpPr txBox="1">
            <a:spLocks noChangeArrowheads="1"/>
          </p:cNvSpPr>
          <p:nvPr/>
        </p:nvSpPr>
        <p:spPr bwMode="auto">
          <a:xfrm>
            <a:off x="3058795" y="3527743"/>
            <a:ext cx="3803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85"/>
          <p:cNvSpPr txBox="1">
            <a:spLocks noChangeArrowheads="1"/>
          </p:cNvSpPr>
          <p:nvPr/>
        </p:nvSpPr>
        <p:spPr bwMode="auto">
          <a:xfrm>
            <a:off x="3884930" y="3416618"/>
            <a:ext cx="3803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2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2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2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79" grpId="0" bldLvl="0" animBg="1"/>
      <p:bldP spid="720980" grpId="0" bldLvl="0" animBg="1"/>
      <p:bldP spid="720981" grpId="0" bldLvl="0" animBg="1"/>
      <p:bldP spid="720984" grpId="0" bldLvl="0" animBg="1"/>
      <p:bldP spid="720985" grpId="0" bldLvl="0" animBg="1"/>
      <p:bldP spid="720986" grpId="0" bldLvl="0" animBg="1"/>
      <p:bldP spid="3" grpId="0" bldLvl="0" animBg="1"/>
      <p:bldP spid="5" grpId="0" bldLvl="0" animBg="1"/>
      <p:bldP spid="8" grpId="0" bldLvl="0" animBg="1"/>
      <p:bldP spid="9" grpId="0" bldLvl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873" name="Group 5"/>
          <p:cNvGrpSpPr/>
          <p:nvPr/>
        </p:nvGrpSpPr>
        <p:grpSpPr>
          <a:xfrm>
            <a:off x="5603875" y="44450"/>
            <a:ext cx="4610100" cy="2160588"/>
            <a:chOff x="2876" y="164"/>
            <a:chExt cx="2904" cy="1361"/>
          </a:xfrm>
        </p:grpSpPr>
        <p:sp>
          <p:nvSpPr>
            <p:cNvPr id="720902" name="Oval 6"/>
            <p:cNvSpPr>
              <a:spLocks noChangeArrowheads="1"/>
            </p:cNvSpPr>
            <p:nvPr/>
          </p:nvSpPr>
          <p:spPr bwMode="auto">
            <a:xfrm>
              <a:off x="2876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3" name="Oval 7"/>
            <p:cNvSpPr>
              <a:spLocks noChangeArrowheads="1"/>
            </p:cNvSpPr>
            <p:nvPr/>
          </p:nvSpPr>
          <p:spPr bwMode="auto">
            <a:xfrm>
              <a:off x="3754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4" name="Oval 8"/>
            <p:cNvSpPr>
              <a:spLocks noChangeArrowheads="1"/>
            </p:cNvSpPr>
            <p:nvPr/>
          </p:nvSpPr>
          <p:spPr bwMode="auto">
            <a:xfrm>
              <a:off x="3755" y="743"/>
              <a:ext cx="232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5" name="Oval 9"/>
            <p:cNvSpPr>
              <a:spLocks noChangeArrowheads="1"/>
            </p:cNvSpPr>
            <p:nvPr/>
          </p:nvSpPr>
          <p:spPr bwMode="auto">
            <a:xfrm>
              <a:off x="3755" y="164"/>
              <a:ext cx="232" cy="259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6" name="Oval 10"/>
            <p:cNvSpPr>
              <a:spLocks noChangeArrowheads="1"/>
            </p:cNvSpPr>
            <p:nvPr/>
          </p:nvSpPr>
          <p:spPr bwMode="auto">
            <a:xfrm>
              <a:off x="4635" y="743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7" name="Oval 11"/>
            <p:cNvSpPr>
              <a:spLocks noChangeArrowheads="1"/>
            </p:cNvSpPr>
            <p:nvPr/>
          </p:nvSpPr>
          <p:spPr bwMode="auto">
            <a:xfrm>
              <a:off x="4635" y="1312"/>
              <a:ext cx="233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1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08" name="Oval 12"/>
            <p:cNvSpPr>
              <a:spLocks noChangeArrowheads="1"/>
            </p:cNvSpPr>
            <p:nvPr/>
          </p:nvSpPr>
          <p:spPr bwMode="auto">
            <a:xfrm>
              <a:off x="5550" y="743"/>
              <a:ext cx="230" cy="213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881" name="Line 13"/>
            <p:cNvSpPr/>
            <p:nvPr/>
          </p:nvSpPr>
          <p:spPr>
            <a:xfrm flipV="1">
              <a:off x="3029" y="352"/>
              <a:ext cx="725" cy="39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2" name="Line 14"/>
            <p:cNvSpPr/>
            <p:nvPr/>
          </p:nvSpPr>
          <p:spPr>
            <a:xfrm>
              <a:off x="3105" y="849"/>
              <a:ext cx="649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3" name="Line 15"/>
            <p:cNvSpPr/>
            <p:nvPr/>
          </p:nvSpPr>
          <p:spPr>
            <a:xfrm>
              <a:off x="3067" y="921"/>
              <a:ext cx="687" cy="46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4" name="Line 16"/>
            <p:cNvSpPr/>
            <p:nvPr/>
          </p:nvSpPr>
          <p:spPr>
            <a:xfrm>
              <a:off x="3984" y="317"/>
              <a:ext cx="688" cy="461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5" name="Line 17"/>
            <p:cNvSpPr/>
            <p:nvPr/>
          </p:nvSpPr>
          <p:spPr>
            <a:xfrm>
              <a:off x="3984" y="849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6" name="Line 18"/>
            <p:cNvSpPr/>
            <p:nvPr/>
          </p:nvSpPr>
          <p:spPr>
            <a:xfrm>
              <a:off x="3984" y="1418"/>
              <a:ext cx="65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7" name="Line 19"/>
            <p:cNvSpPr/>
            <p:nvPr/>
          </p:nvSpPr>
          <p:spPr>
            <a:xfrm>
              <a:off x="3946" y="921"/>
              <a:ext cx="726" cy="4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8" name="Line 20"/>
            <p:cNvSpPr/>
            <p:nvPr/>
          </p:nvSpPr>
          <p:spPr>
            <a:xfrm>
              <a:off x="3870" y="423"/>
              <a:ext cx="0" cy="32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89" name="Line 21"/>
            <p:cNvSpPr/>
            <p:nvPr/>
          </p:nvSpPr>
          <p:spPr>
            <a:xfrm>
              <a:off x="4863" y="849"/>
              <a:ext cx="687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90" name="Line 22"/>
            <p:cNvSpPr/>
            <p:nvPr/>
          </p:nvSpPr>
          <p:spPr>
            <a:xfrm>
              <a:off x="4748" y="956"/>
              <a:ext cx="0" cy="35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891" name="Line 23"/>
            <p:cNvSpPr/>
            <p:nvPr/>
          </p:nvSpPr>
          <p:spPr>
            <a:xfrm flipV="1">
              <a:off x="4863" y="921"/>
              <a:ext cx="726" cy="49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20" name="Text Box 24"/>
            <p:cNvSpPr txBox="1">
              <a:spLocks noChangeArrowheads="1"/>
            </p:cNvSpPr>
            <p:nvPr/>
          </p:nvSpPr>
          <p:spPr bwMode="auto">
            <a:xfrm>
              <a:off x="3181" y="33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1" name="Text Box 25"/>
            <p:cNvSpPr txBox="1">
              <a:spLocks noChangeArrowheads="1"/>
            </p:cNvSpPr>
            <p:nvPr/>
          </p:nvSpPr>
          <p:spPr bwMode="auto">
            <a:xfrm>
              <a:off x="3377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2" name="Text Box 26"/>
            <p:cNvSpPr txBox="1">
              <a:spLocks noChangeArrowheads="1"/>
            </p:cNvSpPr>
            <p:nvPr/>
          </p:nvSpPr>
          <p:spPr bwMode="auto">
            <a:xfrm>
              <a:off x="3332" y="93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3" name="Text Box 27"/>
            <p:cNvSpPr txBox="1">
              <a:spLocks noChangeArrowheads="1"/>
            </p:cNvSpPr>
            <p:nvPr/>
          </p:nvSpPr>
          <p:spPr bwMode="auto">
            <a:xfrm>
              <a:off x="3854" y="47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4" name="Text Box 28"/>
            <p:cNvSpPr txBox="1">
              <a:spLocks noChangeArrowheads="1"/>
            </p:cNvSpPr>
            <p:nvPr/>
          </p:nvSpPr>
          <p:spPr bwMode="auto">
            <a:xfrm>
              <a:off x="4237" y="3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5" name="Text Box 29"/>
            <p:cNvSpPr txBox="1">
              <a:spLocks noChangeArrowheads="1"/>
            </p:cNvSpPr>
            <p:nvPr/>
          </p:nvSpPr>
          <p:spPr bwMode="auto">
            <a:xfrm>
              <a:off x="4162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6" name="Text Box 30"/>
            <p:cNvSpPr txBox="1">
              <a:spLocks noChangeArrowheads="1"/>
            </p:cNvSpPr>
            <p:nvPr/>
          </p:nvSpPr>
          <p:spPr bwMode="auto">
            <a:xfrm>
              <a:off x="4237" y="89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7" name="Text Box 31"/>
            <p:cNvSpPr txBox="1">
              <a:spLocks noChangeArrowheads="1"/>
            </p:cNvSpPr>
            <p:nvPr/>
          </p:nvSpPr>
          <p:spPr bwMode="auto">
            <a:xfrm>
              <a:off x="4088" y="116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8" name="Text Box 32"/>
            <p:cNvSpPr txBox="1">
              <a:spLocks noChangeArrowheads="1"/>
            </p:cNvSpPr>
            <p:nvPr/>
          </p:nvSpPr>
          <p:spPr bwMode="auto">
            <a:xfrm>
              <a:off x="5040" y="602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29" name="Text Box 33"/>
            <p:cNvSpPr txBox="1">
              <a:spLocks noChangeArrowheads="1"/>
            </p:cNvSpPr>
            <p:nvPr/>
          </p:nvSpPr>
          <p:spPr bwMode="auto">
            <a:xfrm>
              <a:off x="4995" y="96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7902" name="Rectangle 34"/>
          <p:cNvSpPr/>
          <p:nvPr/>
        </p:nvSpPr>
        <p:spPr>
          <a:xfrm>
            <a:off x="103188" y="71438"/>
            <a:ext cx="1976437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/>
          <a:p>
            <a:pPr algn="ctr">
              <a:buFont typeface="Arial" panose="020B0604020202020204" pitchFamily="34" charset="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20931" name="Text Box 35"/>
          <p:cNvSpPr txBox="1">
            <a:spLocks noChangeArrowheads="1"/>
          </p:cNvSpPr>
          <p:nvPr/>
        </p:nvSpPr>
        <p:spPr bwMode="auto">
          <a:xfrm>
            <a:off x="349250" y="333375"/>
            <a:ext cx="383222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 8.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扩展</a:t>
            </a: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T</a:t>
            </a:r>
            <a:endParaRPr kumimoji="0" lang="en-US" altLang="zh-CN" sz="3600" b="1" i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20935" name="Oval 39"/>
          <p:cNvSpPr>
            <a:spLocks noChangeArrowheads="1"/>
          </p:cNvSpPr>
          <p:nvPr/>
        </p:nvSpPr>
        <p:spPr bwMode="auto">
          <a:xfrm>
            <a:off x="4494213" y="1541463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36" name="Oval 40"/>
          <p:cNvSpPr>
            <a:spLocks noChangeArrowheads="1"/>
          </p:cNvSpPr>
          <p:nvPr/>
        </p:nvSpPr>
        <p:spPr bwMode="auto">
          <a:xfrm>
            <a:off x="4494213" y="2333625"/>
            <a:ext cx="430213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909" name="Line 41"/>
          <p:cNvSpPr/>
          <p:nvPr/>
        </p:nvSpPr>
        <p:spPr>
          <a:xfrm flipH="1">
            <a:off x="3198813" y="1830388"/>
            <a:ext cx="1295400" cy="59055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7910" name="Line 42"/>
          <p:cNvSpPr/>
          <p:nvPr/>
        </p:nvSpPr>
        <p:spPr>
          <a:xfrm>
            <a:off x="4706938" y="1973263"/>
            <a:ext cx="0" cy="3603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207911" name="Line 43"/>
          <p:cNvSpPr/>
          <p:nvPr/>
        </p:nvSpPr>
        <p:spPr>
          <a:xfrm>
            <a:off x="4924425" y="1830388"/>
            <a:ext cx="1227138" cy="51911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40" name="Text Box 44"/>
          <p:cNvSpPr txBox="1">
            <a:spLocks noChangeArrowheads="1"/>
          </p:cNvSpPr>
          <p:nvPr/>
        </p:nvSpPr>
        <p:spPr bwMode="auto">
          <a:xfrm>
            <a:off x="3608388" y="1685925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1" name="Text Box 45"/>
          <p:cNvSpPr txBox="1">
            <a:spLocks noChangeArrowheads="1"/>
          </p:cNvSpPr>
          <p:nvPr/>
        </p:nvSpPr>
        <p:spPr bwMode="auto">
          <a:xfrm>
            <a:off x="4322763" y="18462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2" name="Text Box 46"/>
          <p:cNvSpPr txBox="1">
            <a:spLocks noChangeArrowheads="1"/>
          </p:cNvSpPr>
          <p:nvPr/>
        </p:nvSpPr>
        <p:spPr bwMode="auto">
          <a:xfrm>
            <a:off x="5405438" y="1685925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3" name="Text Box 47"/>
          <p:cNvSpPr txBox="1">
            <a:spLocks noChangeArrowheads="1"/>
          </p:cNvSpPr>
          <p:nvPr/>
        </p:nvSpPr>
        <p:spPr bwMode="auto">
          <a:xfrm>
            <a:off x="4181475" y="2133600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4" name="Text Box 48"/>
          <p:cNvSpPr txBox="1">
            <a:spLocks noChangeArrowheads="1"/>
          </p:cNvSpPr>
          <p:nvPr/>
        </p:nvSpPr>
        <p:spPr bwMode="auto">
          <a:xfrm>
            <a:off x="6343650" y="213360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45" name="Text Box 49"/>
          <p:cNvSpPr txBox="1">
            <a:spLocks noChangeArrowheads="1"/>
          </p:cNvSpPr>
          <p:nvPr/>
        </p:nvSpPr>
        <p:spPr bwMode="auto">
          <a:xfrm>
            <a:off x="8505825" y="1289050"/>
            <a:ext cx="312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7918" name="Group 60"/>
          <p:cNvGrpSpPr/>
          <p:nvPr/>
        </p:nvGrpSpPr>
        <p:grpSpPr>
          <a:xfrm>
            <a:off x="1146175" y="2133600"/>
            <a:ext cx="2738438" cy="2303463"/>
            <a:chOff x="927" y="1344"/>
            <a:chExt cx="1725" cy="1451"/>
          </a:xfrm>
        </p:grpSpPr>
        <p:sp>
          <p:nvSpPr>
            <p:cNvPr id="720957" name="Text Box 61"/>
            <p:cNvSpPr txBox="1">
              <a:spLocks noChangeArrowheads="1"/>
            </p:cNvSpPr>
            <p:nvPr/>
          </p:nvSpPr>
          <p:spPr bwMode="auto">
            <a:xfrm>
              <a:off x="1816" y="134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58" name="Oval 62"/>
            <p:cNvSpPr>
              <a:spLocks noChangeArrowheads="1"/>
            </p:cNvSpPr>
            <p:nvPr/>
          </p:nvSpPr>
          <p:spPr bwMode="auto">
            <a:xfrm>
              <a:off x="2239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921" name="Line 63"/>
            <p:cNvSpPr/>
            <p:nvPr/>
          </p:nvSpPr>
          <p:spPr>
            <a:xfrm flipH="1">
              <a:off x="1785" y="1707"/>
              <a:ext cx="27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22" name="Line 64"/>
            <p:cNvSpPr/>
            <p:nvPr/>
          </p:nvSpPr>
          <p:spPr>
            <a:xfrm>
              <a:off x="2239" y="170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61" name="Oval 65"/>
            <p:cNvSpPr>
              <a:spLocks noChangeArrowheads="1"/>
            </p:cNvSpPr>
            <p:nvPr/>
          </p:nvSpPr>
          <p:spPr bwMode="auto">
            <a:xfrm>
              <a:off x="2014" y="1470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2" name="Text Box 66"/>
            <p:cNvSpPr txBox="1">
              <a:spLocks noChangeArrowheads="1"/>
            </p:cNvSpPr>
            <p:nvPr/>
          </p:nvSpPr>
          <p:spPr bwMode="auto">
            <a:xfrm>
              <a:off x="1724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3" name="Text Box 67"/>
            <p:cNvSpPr txBox="1">
              <a:spLocks noChangeArrowheads="1"/>
            </p:cNvSpPr>
            <p:nvPr/>
          </p:nvSpPr>
          <p:spPr bwMode="auto">
            <a:xfrm>
              <a:off x="2269" y="160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4" name="Text Box 68"/>
            <p:cNvSpPr txBox="1">
              <a:spLocks noChangeArrowheads="1"/>
            </p:cNvSpPr>
            <p:nvPr/>
          </p:nvSpPr>
          <p:spPr bwMode="auto">
            <a:xfrm>
              <a:off x="1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5" name="Text Box 69"/>
            <p:cNvSpPr txBox="1">
              <a:spLocks noChangeArrowheads="1"/>
            </p:cNvSpPr>
            <p:nvPr/>
          </p:nvSpPr>
          <p:spPr bwMode="auto">
            <a:xfrm>
              <a:off x="2409" y="187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6" name="Oval 70"/>
            <p:cNvSpPr>
              <a:spLocks noChangeArrowheads="1"/>
            </p:cNvSpPr>
            <p:nvPr/>
          </p:nvSpPr>
          <p:spPr bwMode="auto">
            <a:xfrm>
              <a:off x="1244" y="2523"/>
              <a:ext cx="270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7" name="Oval 71"/>
            <p:cNvSpPr>
              <a:spLocks noChangeArrowheads="1"/>
            </p:cNvSpPr>
            <p:nvPr/>
          </p:nvSpPr>
          <p:spPr bwMode="auto">
            <a:xfrm>
              <a:off x="1879" y="2523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8" name="Text Box 72"/>
            <p:cNvSpPr txBox="1">
              <a:spLocks noChangeArrowheads="1"/>
            </p:cNvSpPr>
            <p:nvPr/>
          </p:nvSpPr>
          <p:spPr bwMode="auto">
            <a:xfrm>
              <a:off x="1320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69" name="Text Box 73"/>
            <p:cNvSpPr txBox="1">
              <a:spLocks noChangeArrowheads="1"/>
            </p:cNvSpPr>
            <p:nvPr/>
          </p:nvSpPr>
          <p:spPr bwMode="auto">
            <a:xfrm>
              <a:off x="1865" y="2151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932" name="Line 74"/>
            <p:cNvSpPr/>
            <p:nvPr/>
          </p:nvSpPr>
          <p:spPr>
            <a:xfrm flipH="1">
              <a:off x="1426" y="2205"/>
              <a:ext cx="22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33" name="Line 75"/>
            <p:cNvSpPr/>
            <p:nvPr/>
          </p:nvSpPr>
          <p:spPr>
            <a:xfrm>
              <a:off x="1834" y="2205"/>
              <a:ext cx="136" cy="31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72" name="Oval 76"/>
            <p:cNvSpPr>
              <a:spLocks noChangeArrowheads="1"/>
            </p:cNvSpPr>
            <p:nvPr/>
          </p:nvSpPr>
          <p:spPr bwMode="auto">
            <a:xfrm>
              <a:off x="1605" y="1979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73" name="Text Box 77"/>
            <p:cNvSpPr txBox="1">
              <a:spLocks noChangeArrowheads="1"/>
            </p:cNvSpPr>
            <p:nvPr/>
          </p:nvSpPr>
          <p:spPr bwMode="auto">
            <a:xfrm>
              <a:off x="1652" y="2445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74" name="Text Box 78"/>
            <p:cNvSpPr txBox="1">
              <a:spLocks noChangeArrowheads="1"/>
            </p:cNvSpPr>
            <p:nvPr/>
          </p:nvSpPr>
          <p:spPr bwMode="auto">
            <a:xfrm>
              <a:off x="927" y="2387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20975" name="Oval 79"/>
          <p:cNvSpPr>
            <a:spLocks noChangeArrowheads="1"/>
          </p:cNvSpPr>
          <p:nvPr/>
        </p:nvSpPr>
        <p:spPr bwMode="auto">
          <a:xfrm>
            <a:off x="4495800" y="3213100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7938" name="Line 80"/>
          <p:cNvSpPr/>
          <p:nvPr/>
        </p:nvSpPr>
        <p:spPr>
          <a:xfrm>
            <a:off x="4711700" y="27813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77" name="Text Box 81"/>
          <p:cNvSpPr txBox="1">
            <a:spLocks noChangeArrowheads="1"/>
          </p:cNvSpPr>
          <p:nvPr/>
        </p:nvSpPr>
        <p:spPr bwMode="auto">
          <a:xfrm>
            <a:off x="4397375" y="269398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78" name="Text Box 82"/>
          <p:cNvSpPr txBox="1">
            <a:spLocks noChangeArrowheads="1"/>
          </p:cNvSpPr>
          <p:nvPr/>
        </p:nvSpPr>
        <p:spPr bwMode="auto">
          <a:xfrm>
            <a:off x="4040188" y="2997200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79" name="Oval 83"/>
          <p:cNvSpPr>
            <a:spLocks noChangeArrowheads="1"/>
          </p:cNvSpPr>
          <p:nvPr/>
        </p:nvSpPr>
        <p:spPr bwMode="auto">
          <a:xfrm>
            <a:off x="4927600" y="40052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0" name="Oval 84"/>
          <p:cNvSpPr>
            <a:spLocks noChangeArrowheads="1"/>
          </p:cNvSpPr>
          <p:nvPr/>
        </p:nvSpPr>
        <p:spPr bwMode="auto">
          <a:xfrm>
            <a:off x="5935663" y="4005263"/>
            <a:ext cx="4318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1" name="Text Box 85"/>
          <p:cNvSpPr txBox="1">
            <a:spLocks noChangeArrowheads="1"/>
          </p:cNvSpPr>
          <p:nvPr/>
        </p:nvSpPr>
        <p:spPr bwMode="auto">
          <a:xfrm>
            <a:off x="5118100" y="3357563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2" name="Line 86"/>
          <p:cNvSpPr/>
          <p:nvPr/>
        </p:nvSpPr>
        <p:spPr>
          <a:xfrm flipH="1">
            <a:off x="5214938" y="3500438"/>
            <a:ext cx="360362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720983" name="Line 87"/>
          <p:cNvSpPr/>
          <p:nvPr/>
        </p:nvSpPr>
        <p:spPr>
          <a:xfrm>
            <a:off x="5865813" y="3500438"/>
            <a:ext cx="28575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grpSp>
        <p:nvGrpSpPr>
          <p:cNvPr id="207946" name="Group 50"/>
          <p:cNvGrpSpPr/>
          <p:nvPr/>
        </p:nvGrpSpPr>
        <p:grpSpPr>
          <a:xfrm>
            <a:off x="5156200" y="2349500"/>
            <a:ext cx="2157413" cy="1239838"/>
            <a:chOff x="3248" y="1480"/>
            <a:chExt cx="1359" cy="781"/>
          </a:xfrm>
        </p:grpSpPr>
        <p:sp>
          <p:nvSpPr>
            <p:cNvPr id="720947" name="Oval 51"/>
            <p:cNvSpPr>
              <a:spLocks noChangeArrowheads="1"/>
            </p:cNvSpPr>
            <p:nvPr/>
          </p:nvSpPr>
          <p:spPr bwMode="auto">
            <a:xfrm>
              <a:off x="344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48" name="Oval 52"/>
            <p:cNvSpPr>
              <a:spLocks noChangeArrowheads="1"/>
            </p:cNvSpPr>
            <p:nvPr/>
          </p:nvSpPr>
          <p:spPr bwMode="auto">
            <a:xfrm>
              <a:off x="4036" y="1989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49" name="Text Box 53"/>
            <p:cNvSpPr txBox="1">
              <a:spLocks noChangeArrowheads="1"/>
            </p:cNvSpPr>
            <p:nvPr/>
          </p:nvSpPr>
          <p:spPr bwMode="auto">
            <a:xfrm>
              <a:off x="3523" y="1617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50" name="Text Box 54"/>
            <p:cNvSpPr txBox="1">
              <a:spLocks noChangeArrowheads="1"/>
            </p:cNvSpPr>
            <p:nvPr/>
          </p:nvSpPr>
          <p:spPr bwMode="auto">
            <a:xfrm>
              <a:off x="4021" y="1626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7951" name="Line 55"/>
            <p:cNvSpPr/>
            <p:nvPr/>
          </p:nvSpPr>
          <p:spPr>
            <a:xfrm flipH="1">
              <a:off x="3627" y="1717"/>
              <a:ext cx="182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207952" name="Line 56"/>
            <p:cNvSpPr/>
            <p:nvPr/>
          </p:nvSpPr>
          <p:spPr>
            <a:xfrm>
              <a:off x="3990" y="1717"/>
              <a:ext cx="136" cy="272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triangle" w="med" len="med"/>
            </a:ln>
          </p:spPr>
        </p:sp>
        <p:sp>
          <p:nvSpPr>
            <p:cNvPr id="720953" name="Oval 57"/>
            <p:cNvSpPr>
              <a:spLocks noChangeArrowheads="1"/>
            </p:cNvSpPr>
            <p:nvPr/>
          </p:nvSpPr>
          <p:spPr bwMode="auto">
            <a:xfrm>
              <a:off x="3762" y="148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0" lang="en-US" altLang="zh-CN" sz="2800" b="1" i="1" u="none" strike="noStrike" kern="120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54" name="Text Box 58"/>
            <p:cNvSpPr txBox="1">
              <a:spLocks noChangeArrowheads="1"/>
            </p:cNvSpPr>
            <p:nvPr/>
          </p:nvSpPr>
          <p:spPr bwMode="auto">
            <a:xfrm>
              <a:off x="3248" y="1889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0955" name="Text Box 59"/>
            <p:cNvSpPr txBox="1">
              <a:spLocks noChangeArrowheads="1"/>
            </p:cNvSpPr>
            <p:nvPr/>
          </p:nvSpPr>
          <p:spPr bwMode="auto">
            <a:xfrm>
              <a:off x="4238" y="1853"/>
              <a:ext cx="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20984" name="Text Box 88"/>
          <p:cNvSpPr txBox="1">
            <a:spLocks noChangeArrowheads="1"/>
          </p:cNvSpPr>
          <p:nvPr/>
        </p:nvSpPr>
        <p:spPr bwMode="auto">
          <a:xfrm>
            <a:off x="5910263" y="3357563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5" name="Text Box 89"/>
          <p:cNvSpPr txBox="1">
            <a:spLocks noChangeArrowheads="1"/>
          </p:cNvSpPr>
          <p:nvPr/>
        </p:nvSpPr>
        <p:spPr bwMode="auto">
          <a:xfrm>
            <a:off x="4508500" y="3789363"/>
            <a:ext cx="565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0986" name="Text Box 90"/>
          <p:cNvSpPr txBox="1">
            <a:spLocks noChangeArrowheads="1"/>
          </p:cNvSpPr>
          <p:nvPr/>
        </p:nvSpPr>
        <p:spPr bwMode="auto">
          <a:xfrm>
            <a:off x="6270625" y="3773488"/>
            <a:ext cx="384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Line 86"/>
          <p:cNvSpPr/>
          <p:nvPr/>
        </p:nvSpPr>
        <p:spPr>
          <a:xfrm flipH="1">
            <a:off x="3384550" y="3573780"/>
            <a:ext cx="114300" cy="43243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3" name="Oval 83"/>
          <p:cNvSpPr>
            <a:spLocks noChangeArrowheads="1"/>
          </p:cNvSpPr>
          <p:nvPr/>
        </p:nvSpPr>
        <p:spPr bwMode="auto">
          <a:xfrm>
            <a:off x="3276600" y="4005580"/>
            <a:ext cx="4445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Line 86"/>
          <p:cNvSpPr/>
          <p:nvPr/>
        </p:nvSpPr>
        <p:spPr>
          <a:xfrm>
            <a:off x="3581400" y="3500755"/>
            <a:ext cx="600075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triangle" w="med" len="med"/>
          </a:ln>
        </p:spPr>
      </p:sp>
      <p:sp>
        <p:nvSpPr>
          <p:cNvPr id="5" name="Oval 83"/>
          <p:cNvSpPr>
            <a:spLocks noChangeArrowheads="1"/>
          </p:cNvSpPr>
          <p:nvPr/>
        </p:nvSpPr>
        <p:spPr bwMode="auto">
          <a:xfrm>
            <a:off x="4050030" y="4006215"/>
            <a:ext cx="444500" cy="431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</a:t>
            </a:r>
            <a:r>
              <a:rPr kumimoji="0" lang="en-US" altLang="zh-CN" sz="2800" b="1" i="1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1" u="none" strike="noStrike" kern="1200" cap="none" spc="0" normalizeH="0" baseline="-2500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77"/>
          <p:cNvSpPr txBox="1">
            <a:spLocks noChangeArrowheads="1"/>
          </p:cNvSpPr>
          <p:nvPr/>
        </p:nvSpPr>
        <p:spPr bwMode="auto">
          <a:xfrm>
            <a:off x="3058478" y="3881438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77"/>
          <p:cNvSpPr txBox="1">
            <a:spLocks noChangeArrowheads="1"/>
          </p:cNvSpPr>
          <p:nvPr/>
        </p:nvSpPr>
        <p:spPr bwMode="auto">
          <a:xfrm>
            <a:off x="3720783" y="3938588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 Box 85"/>
          <p:cNvSpPr txBox="1">
            <a:spLocks noChangeArrowheads="1"/>
          </p:cNvSpPr>
          <p:nvPr/>
        </p:nvSpPr>
        <p:spPr bwMode="auto">
          <a:xfrm>
            <a:off x="3058795" y="3527743"/>
            <a:ext cx="3803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85"/>
          <p:cNvSpPr txBox="1">
            <a:spLocks noChangeArrowheads="1"/>
          </p:cNvSpPr>
          <p:nvPr/>
        </p:nvSpPr>
        <p:spPr bwMode="auto">
          <a:xfrm>
            <a:off x="3884930" y="3416618"/>
            <a:ext cx="3803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2980" name="Text Box 36"/>
          <p:cNvSpPr txBox="1">
            <a:spLocks noChangeArrowheads="1"/>
          </p:cNvSpPr>
          <p:nvPr/>
        </p:nvSpPr>
        <p:spPr bwMode="auto">
          <a:xfrm>
            <a:off x="1031875" y="5084763"/>
            <a:ext cx="6565900" cy="12319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因为</a:t>
            </a: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是目标节点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zh-CN" altLang="en-US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所以我们得到解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</a:t>
            </a:r>
            <a:endParaRPr kumimoji="0" lang="en-US" altLang="zh-CN" sz="3200" b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10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10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</a:t>
            </a: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V</a:t>
            </a:r>
            <a:r>
              <a:rPr kumimoji="0" lang="en-US" altLang="zh-CN" sz="3200" b="1" i="1" kern="1200" cap="none" spc="0" normalizeH="0" baseline="-2500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4</a:t>
            </a:r>
            <a:r>
              <a:rPr kumimoji="0" lang="en-US" altLang="zh-CN" sz="32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T</a:t>
            </a:r>
            <a:endParaRPr kumimoji="0" lang="en-US" altLang="zh-CN" sz="3200" b="1" i="1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2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2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2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2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2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2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2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79" grpId="0" bldLvl="0" animBg="1"/>
      <p:bldP spid="720980" grpId="0" bldLvl="0" animBg="1"/>
      <p:bldP spid="720981" grpId="0" bldLvl="0" animBg="1"/>
      <p:bldP spid="720984" grpId="0" bldLvl="0" animBg="1"/>
      <p:bldP spid="720985" grpId="0" bldLvl="0" animBg="1"/>
      <p:bldP spid="720986" grpId="0" bldLvl="0" animBg="1"/>
      <p:bldP spid="3" grpId="0" bldLvl="0" animBg="1"/>
      <p:bldP spid="5" grpId="0" bldLvl="0" animBg="1"/>
      <p:bldP spid="8" grpId="0" bldLvl="0" animBg="1"/>
      <p:bldP spid="9" grpId="0" bldLvl="0" animBg="1"/>
      <p:bldP spid="72298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4" name="Oval 4"/>
          <p:cNvSpPr>
            <a:spLocks noChangeArrowheads="1"/>
          </p:cNvSpPr>
          <p:nvPr/>
        </p:nvSpPr>
        <p:spPr bwMode="auto">
          <a:xfrm>
            <a:off x="3198813" y="1484313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3845" name="Oval 5"/>
          <p:cNvSpPr>
            <a:spLocks noChangeArrowheads="1"/>
          </p:cNvSpPr>
          <p:nvPr/>
        </p:nvSpPr>
        <p:spPr bwMode="auto">
          <a:xfrm>
            <a:off x="4854575" y="1484313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3848" name="Oval 8"/>
          <p:cNvSpPr>
            <a:spLocks noChangeArrowheads="1"/>
          </p:cNvSpPr>
          <p:nvPr/>
        </p:nvSpPr>
        <p:spPr bwMode="auto">
          <a:xfrm>
            <a:off x="6365875" y="1412875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3849" name="Oval 9"/>
          <p:cNvSpPr>
            <a:spLocks noChangeArrowheads="1"/>
          </p:cNvSpPr>
          <p:nvPr/>
        </p:nvSpPr>
        <p:spPr bwMode="auto">
          <a:xfrm>
            <a:off x="6367463" y="2779713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3850" name="Oval 10"/>
          <p:cNvSpPr>
            <a:spLocks noChangeArrowheads="1"/>
          </p:cNvSpPr>
          <p:nvPr/>
        </p:nvSpPr>
        <p:spPr bwMode="auto">
          <a:xfrm>
            <a:off x="8094663" y="1412875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4" name="Line 11"/>
          <p:cNvSpPr/>
          <p:nvPr/>
        </p:nvSpPr>
        <p:spPr>
          <a:xfrm>
            <a:off x="3703638" y="1701800"/>
            <a:ext cx="1150937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095" name="Line 12"/>
          <p:cNvSpPr/>
          <p:nvPr/>
        </p:nvSpPr>
        <p:spPr>
          <a:xfrm>
            <a:off x="3487738" y="1989138"/>
            <a:ext cx="0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096" name="Line 13"/>
          <p:cNvSpPr/>
          <p:nvPr/>
        </p:nvSpPr>
        <p:spPr>
          <a:xfrm>
            <a:off x="3630613" y="1917700"/>
            <a:ext cx="1296987" cy="10080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097" name="Line 14"/>
          <p:cNvSpPr/>
          <p:nvPr/>
        </p:nvSpPr>
        <p:spPr>
          <a:xfrm>
            <a:off x="5070475" y="1989138"/>
            <a:ext cx="0" cy="7921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098" name="Line 15"/>
          <p:cNvSpPr/>
          <p:nvPr/>
        </p:nvSpPr>
        <p:spPr>
          <a:xfrm flipV="1">
            <a:off x="3630613" y="1773238"/>
            <a:ext cx="4465637" cy="11525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099" name="Line 16"/>
          <p:cNvSpPr/>
          <p:nvPr/>
        </p:nvSpPr>
        <p:spPr>
          <a:xfrm>
            <a:off x="5359400" y="2997200"/>
            <a:ext cx="1008063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100" name="Line 17"/>
          <p:cNvSpPr/>
          <p:nvPr/>
        </p:nvSpPr>
        <p:spPr>
          <a:xfrm>
            <a:off x="6583363" y="1917700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101" name="Line 18"/>
          <p:cNvSpPr/>
          <p:nvPr/>
        </p:nvSpPr>
        <p:spPr>
          <a:xfrm>
            <a:off x="6870700" y="1628775"/>
            <a:ext cx="122555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9102" name="Line 19"/>
          <p:cNvSpPr/>
          <p:nvPr/>
        </p:nvSpPr>
        <p:spPr>
          <a:xfrm flipH="1">
            <a:off x="6870700" y="1917700"/>
            <a:ext cx="1441450" cy="10080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47" name="Oval 7"/>
          <p:cNvSpPr>
            <a:spLocks noChangeArrowheads="1"/>
          </p:cNvSpPr>
          <p:nvPr/>
        </p:nvSpPr>
        <p:spPr bwMode="auto">
          <a:xfrm>
            <a:off x="4854575" y="2779713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3861" name="Line 21"/>
          <p:cNvSpPr/>
          <p:nvPr/>
        </p:nvSpPr>
        <p:spPr>
          <a:xfrm>
            <a:off x="3703638" y="1701800"/>
            <a:ext cx="1150937" cy="0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2" name="Line 22"/>
          <p:cNvSpPr/>
          <p:nvPr/>
        </p:nvSpPr>
        <p:spPr>
          <a:xfrm>
            <a:off x="5070475" y="1989138"/>
            <a:ext cx="0" cy="792162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3" name="Line 23"/>
          <p:cNvSpPr/>
          <p:nvPr/>
        </p:nvSpPr>
        <p:spPr>
          <a:xfrm>
            <a:off x="5359400" y="2997200"/>
            <a:ext cx="1008063" cy="0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4" name="Line 24"/>
          <p:cNvSpPr/>
          <p:nvPr/>
        </p:nvSpPr>
        <p:spPr>
          <a:xfrm flipV="1">
            <a:off x="6583363" y="1917700"/>
            <a:ext cx="0" cy="863600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5" name="Line 25"/>
          <p:cNvSpPr/>
          <p:nvPr/>
        </p:nvSpPr>
        <p:spPr>
          <a:xfrm>
            <a:off x="6870700" y="1628775"/>
            <a:ext cx="1225550" cy="0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6" name="Line 26"/>
          <p:cNvSpPr/>
          <p:nvPr/>
        </p:nvSpPr>
        <p:spPr>
          <a:xfrm flipV="1">
            <a:off x="3630613" y="1773238"/>
            <a:ext cx="4465637" cy="1152525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67" name="Line 27"/>
          <p:cNvSpPr/>
          <p:nvPr/>
        </p:nvSpPr>
        <p:spPr>
          <a:xfrm>
            <a:off x="3487738" y="1989138"/>
            <a:ext cx="0" cy="792162"/>
          </a:xfrm>
          <a:prstGeom prst="line">
            <a:avLst/>
          </a:prstGeom>
          <a:ln w="57150" cap="sq" cmpd="sng">
            <a:solidFill>
              <a:srgbClr val="FF3300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3846" name="Oval 6"/>
          <p:cNvSpPr>
            <a:spLocks noChangeArrowheads="1"/>
          </p:cNvSpPr>
          <p:nvPr/>
        </p:nvSpPr>
        <p:spPr bwMode="auto">
          <a:xfrm>
            <a:off x="3198813" y="2779713"/>
            <a:ext cx="504825" cy="5048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03894" name="Group 54"/>
          <p:cNvGrpSpPr/>
          <p:nvPr/>
        </p:nvGrpSpPr>
        <p:grpSpPr>
          <a:xfrm>
            <a:off x="3703638" y="4365625"/>
            <a:ext cx="3673475" cy="1801813"/>
            <a:chOff x="1607" y="2386"/>
            <a:chExt cx="2314" cy="1135"/>
          </a:xfrm>
        </p:grpSpPr>
        <p:sp>
          <p:nvSpPr>
            <p:cNvPr id="803868" name="Oval 28"/>
            <p:cNvSpPr>
              <a:spLocks noChangeArrowheads="1"/>
            </p:cNvSpPr>
            <p:nvPr/>
          </p:nvSpPr>
          <p:spPr bwMode="auto">
            <a:xfrm>
              <a:off x="1607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3869" name="Oval 29"/>
            <p:cNvSpPr>
              <a:spLocks noChangeArrowheads="1"/>
            </p:cNvSpPr>
            <p:nvPr/>
          </p:nvSpPr>
          <p:spPr bwMode="auto">
            <a:xfrm>
              <a:off x="2650" y="2387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3870" name="Oval 30"/>
            <p:cNvSpPr>
              <a:spLocks noChangeArrowheads="1"/>
            </p:cNvSpPr>
            <p:nvPr/>
          </p:nvSpPr>
          <p:spPr bwMode="auto">
            <a:xfrm>
              <a:off x="3602" y="2386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116" name="Line 33"/>
            <p:cNvSpPr/>
            <p:nvPr/>
          </p:nvSpPr>
          <p:spPr>
            <a:xfrm>
              <a:off x="1925" y="2524"/>
              <a:ext cx="72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9117" name="Line 36"/>
            <p:cNvSpPr/>
            <p:nvPr/>
          </p:nvSpPr>
          <p:spPr>
            <a:xfrm>
              <a:off x="2786" y="2705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9118" name="Line 38"/>
            <p:cNvSpPr/>
            <p:nvPr/>
          </p:nvSpPr>
          <p:spPr>
            <a:xfrm>
              <a:off x="2968" y="2523"/>
              <a:ext cx="63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3882" name="Oval 42"/>
            <p:cNvSpPr>
              <a:spLocks noChangeArrowheads="1"/>
            </p:cNvSpPr>
            <p:nvPr/>
          </p:nvSpPr>
          <p:spPr bwMode="auto">
            <a:xfrm>
              <a:off x="2650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120" name="Line 51"/>
            <p:cNvSpPr/>
            <p:nvPr/>
          </p:nvSpPr>
          <p:spPr>
            <a:xfrm>
              <a:off x="3739" y="2704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9121" name="Line 52"/>
            <p:cNvSpPr/>
            <p:nvPr/>
          </p:nvSpPr>
          <p:spPr>
            <a:xfrm>
              <a:off x="2922" y="2659"/>
              <a:ext cx="726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9122" name="Line 53"/>
            <p:cNvSpPr/>
            <p:nvPr/>
          </p:nvSpPr>
          <p:spPr>
            <a:xfrm flipH="1">
              <a:off x="2922" y="2659"/>
              <a:ext cx="726" cy="59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3871" name="Oval 31"/>
            <p:cNvSpPr>
              <a:spLocks noChangeArrowheads="1"/>
            </p:cNvSpPr>
            <p:nvPr/>
          </p:nvSpPr>
          <p:spPr bwMode="auto">
            <a:xfrm>
              <a:off x="3603" y="3203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03895" name="Text Box 55"/>
          <p:cNvSpPr txBox="1">
            <a:spLocks noChangeArrowheads="1"/>
          </p:cNvSpPr>
          <p:nvPr/>
        </p:nvSpPr>
        <p:spPr bwMode="auto">
          <a:xfrm>
            <a:off x="247650" y="3716338"/>
            <a:ext cx="382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无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Hamiltonian</a:t>
            </a: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环图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03896" name="Text Box 56"/>
          <p:cNvSpPr txBox="1">
            <a:spLocks noChangeArrowheads="1"/>
          </p:cNvSpPr>
          <p:nvPr/>
        </p:nvSpPr>
        <p:spPr bwMode="auto">
          <a:xfrm>
            <a:off x="247650" y="836613"/>
            <a:ext cx="382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有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Hamiltonian</a:t>
            </a:r>
            <a:r>
              <a:rPr kumimoji="0" lang="zh-CN" altLang="en-US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环图</a:t>
            </a:r>
            <a:r>
              <a:rPr kumimoji="0" lang="en-US" altLang="zh-CN" sz="3200" b="1" kern="1200" cap="none" spc="0" normalizeH="0" baseline="0" noProof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endParaRPr kumimoji="0" lang="en-US" altLang="zh-CN" sz="32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0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0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3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3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3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21" name="Rectangle 5"/>
          <p:cNvSpPr>
            <a:spLocks noChangeArrowheads="1"/>
          </p:cNvSpPr>
          <p:nvPr/>
        </p:nvSpPr>
        <p:spPr bwMode="auto">
          <a:xfrm>
            <a:off x="0" y="0"/>
            <a:ext cx="9237663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转换为树搜索问题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802906" name="Line 90"/>
          <p:cNvSpPr/>
          <p:nvPr/>
        </p:nvSpPr>
        <p:spPr>
          <a:xfrm flipH="1">
            <a:off x="4208463" y="692150"/>
            <a:ext cx="2016125" cy="7207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08" name="Line 92"/>
          <p:cNvSpPr/>
          <p:nvPr/>
        </p:nvSpPr>
        <p:spPr>
          <a:xfrm>
            <a:off x="6369050" y="836613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09" name="Line 93"/>
          <p:cNvSpPr/>
          <p:nvPr/>
        </p:nvSpPr>
        <p:spPr>
          <a:xfrm>
            <a:off x="6584950" y="692150"/>
            <a:ext cx="1871663" cy="64928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0" name="Line 94"/>
          <p:cNvSpPr/>
          <p:nvPr/>
        </p:nvSpPr>
        <p:spPr>
          <a:xfrm flipH="1">
            <a:off x="3560763" y="1557338"/>
            <a:ext cx="43180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1" name="Line 95"/>
          <p:cNvSpPr/>
          <p:nvPr/>
        </p:nvSpPr>
        <p:spPr>
          <a:xfrm flipH="1">
            <a:off x="3200400" y="2349500"/>
            <a:ext cx="215900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2" name="Line 96"/>
          <p:cNvSpPr/>
          <p:nvPr/>
        </p:nvSpPr>
        <p:spPr>
          <a:xfrm flipH="1">
            <a:off x="2695575" y="3141663"/>
            <a:ext cx="3603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3" name="Line 97"/>
          <p:cNvSpPr/>
          <p:nvPr/>
        </p:nvSpPr>
        <p:spPr>
          <a:xfrm>
            <a:off x="3271838" y="3141663"/>
            <a:ext cx="288925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4" name="Line 98"/>
          <p:cNvSpPr/>
          <p:nvPr/>
        </p:nvSpPr>
        <p:spPr>
          <a:xfrm>
            <a:off x="3703638" y="3933825"/>
            <a:ext cx="288925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5" name="Line 99"/>
          <p:cNvSpPr/>
          <p:nvPr/>
        </p:nvSpPr>
        <p:spPr>
          <a:xfrm flipH="1">
            <a:off x="2263775" y="3933825"/>
            <a:ext cx="288925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6" name="Line 100"/>
          <p:cNvSpPr/>
          <p:nvPr/>
        </p:nvSpPr>
        <p:spPr>
          <a:xfrm>
            <a:off x="2768600" y="3933825"/>
            <a:ext cx="287338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7" name="Line 101"/>
          <p:cNvSpPr/>
          <p:nvPr/>
        </p:nvSpPr>
        <p:spPr>
          <a:xfrm flipH="1">
            <a:off x="3632200" y="4797425"/>
            <a:ext cx="360363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874" name="Oval 58"/>
          <p:cNvSpPr>
            <a:spLocks noChangeArrowheads="1"/>
          </p:cNvSpPr>
          <p:nvPr/>
        </p:nvSpPr>
        <p:spPr bwMode="auto">
          <a:xfrm>
            <a:off x="6224588" y="476250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4" name="Oval 68"/>
          <p:cNvSpPr>
            <a:spLocks noChangeArrowheads="1"/>
          </p:cNvSpPr>
          <p:nvPr/>
        </p:nvSpPr>
        <p:spPr bwMode="auto">
          <a:xfrm>
            <a:off x="3271838" y="20605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5" name="Oval 69"/>
          <p:cNvSpPr>
            <a:spLocks noChangeArrowheads="1"/>
          </p:cNvSpPr>
          <p:nvPr/>
        </p:nvSpPr>
        <p:spPr bwMode="auto">
          <a:xfrm>
            <a:off x="2984500" y="28527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6" name="Oval 70"/>
          <p:cNvSpPr>
            <a:spLocks noChangeArrowheads="1"/>
          </p:cNvSpPr>
          <p:nvPr/>
        </p:nvSpPr>
        <p:spPr bwMode="auto">
          <a:xfrm>
            <a:off x="2479675" y="3644900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7" name="Oval 71"/>
          <p:cNvSpPr>
            <a:spLocks noChangeArrowheads="1"/>
          </p:cNvSpPr>
          <p:nvPr/>
        </p:nvSpPr>
        <p:spPr bwMode="auto">
          <a:xfrm>
            <a:off x="3416300" y="3644900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8" name="Oval 72"/>
          <p:cNvSpPr>
            <a:spLocks noChangeArrowheads="1"/>
          </p:cNvSpPr>
          <p:nvPr/>
        </p:nvSpPr>
        <p:spPr bwMode="auto">
          <a:xfrm>
            <a:off x="3848100" y="443706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9" name="Oval 73"/>
          <p:cNvSpPr>
            <a:spLocks noChangeArrowheads="1"/>
          </p:cNvSpPr>
          <p:nvPr/>
        </p:nvSpPr>
        <p:spPr bwMode="auto">
          <a:xfrm>
            <a:off x="2911475" y="44370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0" name="Oval 74"/>
          <p:cNvSpPr>
            <a:spLocks noChangeArrowheads="1"/>
          </p:cNvSpPr>
          <p:nvPr/>
        </p:nvSpPr>
        <p:spPr bwMode="auto">
          <a:xfrm>
            <a:off x="1974850" y="44370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918" name="Line 102"/>
          <p:cNvSpPr/>
          <p:nvPr/>
        </p:nvSpPr>
        <p:spPr>
          <a:xfrm>
            <a:off x="3560763" y="5661025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19" name="Line 103"/>
          <p:cNvSpPr/>
          <p:nvPr/>
        </p:nvSpPr>
        <p:spPr>
          <a:xfrm>
            <a:off x="6369050" y="1557338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0" name="Line 104"/>
          <p:cNvSpPr/>
          <p:nvPr/>
        </p:nvSpPr>
        <p:spPr>
          <a:xfrm flipH="1">
            <a:off x="5503863" y="2276475"/>
            <a:ext cx="720725" cy="5762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1" name="Line 105"/>
          <p:cNvSpPr/>
          <p:nvPr/>
        </p:nvSpPr>
        <p:spPr>
          <a:xfrm>
            <a:off x="6369050" y="2349500"/>
            <a:ext cx="0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2" name="Line 106"/>
          <p:cNvSpPr/>
          <p:nvPr/>
        </p:nvSpPr>
        <p:spPr>
          <a:xfrm>
            <a:off x="6369050" y="3213100"/>
            <a:ext cx="0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3" name="Line 107"/>
          <p:cNvSpPr/>
          <p:nvPr/>
        </p:nvSpPr>
        <p:spPr>
          <a:xfrm flipH="1">
            <a:off x="4927600" y="3141663"/>
            <a:ext cx="3603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4" name="Line 108"/>
          <p:cNvSpPr/>
          <p:nvPr/>
        </p:nvSpPr>
        <p:spPr>
          <a:xfrm>
            <a:off x="5503863" y="3141663"/>
            <a:ext cx="360362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5" name="Line 109"/>
          <p:cNvSpPr/>
          <p:nvPr/>
        </p:nvSpPr>
        <p:spPr>
          <a:xfrm>
            <a:off x="5000625" y="4005263"/>
            <a:ext cx="287338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6" name="Line 110"/>
          <p:cNvSpPr/>
          <p:nvPr/>
        </p:nvSpPr>
        <p:spPr>
          <a:xfrm>
            <a:off x="6369050" y="4076700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7" name="Line 111"/>
          <p:cNvSpPr/>
          <p:nvPr/>
        </p:nvSpPr>
        <p:spPr>
          <a:xfrm flipH="1">
            <a:off x="6008688" y="4868863"/>
            <a:ext cx="360362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8" name="Line 112"/>
          <p:cNvSpPr/>
          <p:nvPr/>
        </p:nvSpPr>
        <p:spPr>
          <a:xfrm>
            <a:off x="5935663" y="5661025"/>
            <a:ext cx="0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29" name="Line 113"/>
          <p:cNvSpPr/>
          <p:nvPr/>
        </p:nvSpPr>
        <p:spPr>
          <a:xfrm flipH="1">
            <a:off x="8169275" y="1628775"/>
            <a:ext cx="358775" cy="431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0" name="Line 114"/>
          <p:cNvSpPr/>
          <p:nvPr/>
        </p:nvSpPr>
        <p:spPr>
          <a:xfrm>
            <a:off x="8672513" y="1557338"/>
            <a:ext cx="360362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1" name="Line 115"/>
          <p:cNvSpPr/>
          <p:nvPr/>
        </p:nvSpPr>
        <p:spPr>
          <a:xfrm flipH="1">
            <a:off x="8601075" y="2349500"/>
            <a:ext cx="3603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2" name="Line 116"/>
          <p:cNvSpPr/>
          <p:nvPr/>
        </p:nvSpPr>
        <p:spPr>
          <a:xfrm>
            <a:off x="9177338" y="2349500"/>
            <a:ext cx="358775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3" name="Line 117"/>
          <p:cNvSpPr/>
          <p:nvPr/>
        </p:nvSpPr>
        <p:spPr>
          <a:xfrm flipH="1">
            <a:off x="8096250" y="3141663"/>
            <a:ext cx="360363" cy="57467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4" name="Line 118"/>
          <p:cNvSpPr/>
          <p:nvPr/>
        </p:nvSpPr>
        <p:spPr>
          <a:xfrm>
            <a:off x="8672513" y="3141663"/>
            <a:ext cx="215900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5" name="Line 119"/>
          <p:cNvSpPr/>
          <p:nvPr/>
        </p:nvSpPr>
        <p:spPr>
          <a:xfrm>
            <a:off x="9680575" y="3141663"/>
            <a:ext cx="360363" cy="6477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936" name="Line 120"/>
          <p:cNvSpPr/>
          <p:nvPr/>
        </p:nvSpPr>
        <p:spPr>
          <a:xfrm>
            <a:off x="10040938" y="4005263"/>
            <a:ext cx="0" cy="503237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802883" name="Oval 67"/>
          <p:cNvSpPr>
            <a:spLocks noChangeArrowheads="1"/>
          </p:cNvSpPr>
          <p:nvPr/>
        </p:nvSpPr>
        <p:spPr bwMode="auto">
          <a:xfrm>
            <a:off x="8383588" y="126841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2" name="Oval 66"/>
          <p:cNvSpPr>
            <a:spLocks noChangeArrowheads="1"/>
          </p:cNvSpPr>
          <p:nvPr/>
        </p:nvSpPr>
        <p:spPr bwMode="auto">
          <a:xfrm>
            <a:off x="3919538" y="126841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75" name="Oval 59"/>
          <p:cNvSpPr>
            <a:spLocks noChangeArrowheads="1"/>
          </p:cNvSpPr>
          <p:nvPr/>
        </p:nvSpPr>
        <p:spPr bwMode="auto">
          <a:xfrm>
            <a:off x="6224588" y="126841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76" name="Oval 60"/>
          <p:cNvSpPr>
            <a:spLocks noChangeArrowheads="1"/>
          </p:cNvSpPr>
          <p:nvPr/>
        </p:nvSpPr>
        <p:spPr bwMode="auto">
          <a:xfrm>
            <a:off x="6224588" y="20605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7" name="Oval 81"/>
          <p:cNvSpPr>
            <a:spLocks noChangeArrowheads="1"/>
          </p:cNvSpPr>
          <p:nvPr/>
        </p:nvSpPr>
        <p:spPr bwMode="auto">
          <a:xfrm>
            <a:off x="7880350" y="20605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8" name="Oval 82"/>
          <p:cNvSpPr>
            <a:spLocks noChangeArrowheads="1"/>
          </p:cNvSpPr>
          <p:nvPr/>
        </p:nvSpPr>
        <p:spPr bwMode="auto">
          <a:xfrm>
            <a:off x="8888413" y="2060575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77" name="Oval 61"/>
          <p:cNvSpPr>
            <a:spLocks noChangeArrowheads="1"/>
          </p:cNvSpPr>
          <p:nvPr/>
        </p:nvSpPr>
        <p:spPr bwMode="auto">
          <a:xfrm>
            <a:off x="6224588" y="28527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3" name="Oval 77"/>
          <p:cNvSpPr>
            <a:spLocks noChangeArrowheads="1"/>
          </p:cNvSpPr>
          <p:nvPr/>
        </p:nvSpPr>
        <p:spPr bwMode="auto">
          <a:xfrm>
            <a:off x="5216525" y="28527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9" name="Oval 83"/>
          <p:cNvSpPr>
            <a:spLocks noChangeArrowheads="1"/>
          </p:cNvSpPr>
          <p:nvPr/>
        </p:nvSpPr>
        <p:spPr bwMode="auto">
          <a:xfrm>
            <a:off x="8383588" y="28527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900" name="Oval 84"/>
          <p:cNvSpPr>
            <a:spLocks noChangeArrowheads="1"/>
          </p:cNvSpPr>
          <p:nvPr/>
        </p:nvSpPr>
        <p:spPr bwMode="auto">
          <a:xfrm>
            <a:off x="9391650" y="28527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78" name="Oval 62"/>
          <p:cNvSpPr>
            <a:spLocks noChangeArrowheads="1"/>
          </p:cNvSpPr>
          <p:nvPr/>
        </p:nvSpPr>
        <p:spPr bwMode="auto">
          <a:xfrm>
            <a:off x="6224588" y="37163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4" name="Oval 78"/>
          <p:cNvSpPr>
            <a:spLocks noChangeArrowheads="1"/>
          </p:cNvSpPr>
          <p:nvPr/>
        </p:nvSpPr>
        <p:spPr bwMode="auto">
          <a:xfrm>
            <a:off x="5648325" y="37163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5" name="Oval 79"/>
          <p:cNvSpPr>
            <a:spLocks noChangeArrowheads="1"/>
          </p:cNvSpPr>
          <p:nvPr/>
        </p:nvSpPr>
        <p:spPr bwMode="auto">
          <a:xfrm>
            <a:off x="4711700" y="37163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901" name="Oval 85"/>
          <p:cNvSpPr>
            <a:spLocks noChangeArrowheads="1"/>
          </p:cNvSpPr>
          <p:nvPr/>
        </p:nvSpPr>
        <p:spPr bwMode="auto">
          <a:xfrm>
            <a:off x="7880350" y="3716338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902" name="Oval 86"/>
          <p:cNvSpPr>
            <a:spLocks noChangeArrowheads="1"/>
          </p:cNvSpPr>
          <p:nvPr/>
        </p:nvSpPr>
        <p:spPr bwMode="auto">
          <a:xfrm>
            <a:off x="8743950" y="3716338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903" name="Oval 87"/>
          <p:cNvSpPr>
            <a:spLocks noChangeArrowheads="1"/>
          </p:cNvSpPr>
          <p:nvPr/>
        </p:nvSpPr>
        <p:spPr bwMode="auto">
          <a:xfrm>
            <a:off x="9896475" y="3716338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79" name="Oval 63"/>
          <p:cNvSpPr>
            <a:spLocks noChangeArrowheads="1"/>
          </p:cNvSpPr>
          <p:nvPr/>
        </p:nvSpPr>
        <p:spPr bwMode="auto">
          <a:xfrm>
            <a:off x="6224588" y="4508500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6" name="Oval 80"/>
          <p:cNvSpPr>
            <a:spLocks noChangeArrowheads="1"/>
          </p:cNvSpPr>
          <p:nvPr/>
        </p:nvSpPr>
        <p:spPr bwMode="auto">
          <a:xfrm>
            <a:off x="5143500" y="44370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905" name="Oval 89"/>
          <p:cNvSpPr>
            <a:spLocks noChangeArrowheads="1"/>
          </p:cNvSpPr>
          <p:nvPr/>
        </p:nvSpPr>
        <p:spPr bwMode="auto">
          <a:xfrm>
            <a:off x="9896475" y="4437063"/>
            <a:ext cx="360363" cy="360363"/>
          </a:xfrm>
          <a:prstGeom prst="ellipse">
            <a:avLst/>
          </a:prstGeom>
          <a:solidFill>
            <a:srgbClr val="66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0" name="Oval 64"/>
          <p:cNvSpPr>
            <a:spLocks noChangeArrowheads="1"/>
          </p:cNvSpPr>
          <p:nvPr/>
        </p:nvSpPr>
        <p:spPr bwMode="auto">
          <a:xfrm>
            <a:off x="5792788" y="530066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1" name="Oval 75"/>
          <p:cNvSpPr>
            <a:spLocks noChangeArrowheads="1"/>
          </p:cNvSpPr>
          <p:nvPr/>
        </p:nvSpPr>
        <p:spPr bwMode="auto">
          <a:xfrm>
            <a:off x="3416300" y="5300663"/>
            <a:ext cx="360363" cy="3603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81" name="Oval 65"/>
          <p:cNvSpPr>
            <a:spLocks noChangeArrowheads="1"/>
          </p:cNvSpPr>
          <p:nvPr/>
        </p:nvSpPr>
        <p:spPr bwMode="auto">
          <a:xfrm>
            <a:off x="5791200" y="6092825"/>
            <a:ext cx="360363" cy="360363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2892" name="Oval 76"/>
          <p:cNvSpPr>
            <a:spLocks noChangeArrowheads="1"/>
          </p:cNvSpPr>
          <p:nvPr/>
        </p:nvSpPr>
        <p:spPr bwMode="auto">
          <a:xfrm>
            <a:off x="3416300" y="6092825"/>
            <a:ext cx="360363" cy="360363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0175" name="Group 144"/>
          <p:cNvGrpSpPr/>
          <p:nvPr/>
        </p:nvGrpSpPr>
        <p:grpSpPr>
          <a:xfrm>
            <a:off x="247650" y="692150"/>
            <a:ext cx="3671888" cy="1512888"/>
            <a:chOff x="2015" y="890"/>
            <a:chExt cx="3402" cy="1179"/>
          </a:xfrm>
        </p:grpSpPr>
        <p:sp>
          <p:nvSpPr>
            <p:cNvPr id="802937" name="Oval 121"/>
            <p:cNvSpPr>
              <a:spLocks noChangeArrowheads="1"/>
            </p:cNvSpPr>
            <p:nvPr/>
          </p:nvSpPr>
          <p:spPr bwMode="auto">
            <a:xfrm>
              <a:off x="2015" y="935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2938" name="Oval 122"/>
            <p:cNvSpPr>
              <a:spLocks noChangeArrowheads="1"/>
            </p:cNvSpPr>
            <p:nvPr/>
          </p:nvSpPr>
          <p:spPr bwMode="auto">
            <a:xfrm>
              <a:off x="3058" y="935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2939" name="Oval 123"/>
            <p:cNvSpPr>
              <a:spLocks noChangeArrowheads="1"/>
            </p:cNvSpPr>
            <p:nvPr/>
          </p:nvSpPr>
          <p:spPr bwMode="auto">
            <a:xfrm>
              <a:off x="4009" y="890"/>
              <a:ext cx="319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2940" name="Oval 124"/>
            <p:cNvSpPr>
              <a:spLocks noChangeArrowheads="1"/>
            </p:cNvSpPr>
            <p:nvPr/>
          </p:nvSpPr>
          <p:spPr bwMode="auto">
            <a:xfrm>
              <a:off x="4011" y="1751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2941" name="Oval 125"/>
            <p:cNvSpPr>
              <a:spLocks noChangeArrowheads="1"/>
            </p:cNvSpPr>
            <p:nvPr/>
          </p:nvSpPr>
          <p:spPr bwMode="auto">
            <a:xfrm>
              <a:off x="5099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181" name="Line 126"/>
            <p:cNvSpPr/>
            <p:nvPr/>
          </p:nvSpPr>
          <p:spPr>
            <a:xfrm>
              <a:off x="2333" y="1072"/>
              <a:ext cx="72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2" name="Line 127"/>
            <p:cNvSpPr/>
            <p:nvPr/>
          </p:nvSpPr>
          <p:spPr>
            <a:xfrm>
              <a:off x="2197" y="1253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3" name="Line 128"/>
            <p:cNvSpPr/>
            <p:nvPr/>
          </p:nvSpPr>
          <p:spPr>
            <a:xfrm>
              <a:off x="2287" y="1208"/>
              <a:ext cx="817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4" name="Line 129"/>
            <p:cNvSpPr/>
            <p:nvPr/>
          </p:nvSpPr>
          <p:spPr>
            <a:xfrm>
              <a:off x="3194" y="1253"/>
              <a:ext cx="0" cy="499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5" name="Line 130"/>
            <p:cNvSpPr/>
            <p:nvPr/>
          </p:nvSpPr>
          <p:spPr>
            <a:xfrm flipV="1">
              <a:off x="2287" y="1117"/>
              <a:ext cx="2813" cy="72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6" name="Line 131"/>
            <p:cNvSpPr/>
            <p:nvPr/>
          </p:nvSpPr>
          <p:spPr>
            <a:xfrm>
              <a:off x="3376" y="1888"/>
              <a:ext cx="635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7" name="Line 132"/>
            <p:cNvSpPr/>
            <p:nvPr/>
          </p:nvSpPr>
          <p:spPr>
            <a:xfrm>
              <a:off x="4147" y="1208"/>
              <a:ext cx="0" cy="54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8" name="Line 133"/>
            <p:cNvSpPr/>
            <p:nvPr/>
          </p:nvSpPr>
          <p:spPr>
            <a:xfrm>
              <a:off x="4328" y="1026"/>
              <a:ext cx="772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89" name="Line 134"/>
            <p:cNvSpPr/>
            <p:nvPr/>
          </p:nvSpPr>
          <p:spPr>
            <a:xfrm flipH="1">
              <a:off x="4328" y="1208"/>
              <a:ext cx="908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2951" name="Oval 135"/>
            <p:cNvSpPr>
              <a:spLocks noChangeArrowheads="1"/>
            </p:cNvSpPr>
            <p:nvPr/>
          </p:nvSpPr>
          <p:spPr bwMode="auto">
            <a:xfrm>
              <a:off x="3058" y="1751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191" name="Line 136"/>
            <p:cNvSpPr/>
            <p:nvPr/>
          </p:nvSpPr>
          <p:spPr>
            <a:xfrm>
              <a:off x="2333" y="1072"/>
              <a:ext cx="725" cy="0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2" name="Line 137"/>
            <p:cNvSpPr/>
            <p:nvPr/>
          </p:nvSpPr>
          <p:spPr>
            <a:xfrm>
              <a:off x="3194" y="1253"/>
              <a:ext cx="0" cy="499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3" name="Line 138"/>
            <p:cNvSpPr/>
            <p:nvPr/>
          </p:nvSpPr>
          <p:spPr>
            <a:xfrm>
              <a:off x="3376" y="1888"/>
              <a:ext cx="635" cy="0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4" name="Line 139"/>
            <p:cNvSpPr/>
            <p:nvPr/>
          </p:nvSpPr>
          <p:spPr>
            <a:xfrm flipV="1">
              <a:off x="4147" y="1208"/>
              <a:ext cx="0" cy="544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5" name="Line 140"/>
            <p:cNvSpPr/>
            <p:nvPr/>
          </p:nvSpPr>
          <p:spPr>
            <a:xfrm>
              <a:off x="4328" y="1026"/>
              <a:ext cx="772" cy="0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6" name="Line 141"/>
            <p:cNvSpPr/>
            <p:nvPr/>
          </p:nvSpPr>
          <p:spPr>
            <a:xfrm flipV="1">
              <a:off x="2287" y="1117"/>
              <a:ext cx="2813" cy="726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90197" name="Line 142"/>
            <p:cNvSpPr/>
            <p:nvPr/>
          </p:nvSpPr>
          <p:spPr>
            <a:xfrm>
              <a:off x="2197" y="1253"/>
              <a:ext cx="0" cy="499"/>
            </a:xfrm>
            <a:prstGeom prst="line">
              <a:avLst/>
            </a:prstGeom>
            <a:ln w="5715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802959" name="Oval 143"/>
            <p:cNvSpPr>
              <a:spLocks noChangeArrowheads="1"/>
            </p:cNvSpPr>
            <p:nvPr/>
          </p:nvSpPr>
          <p:spPr bwMode="auto">
            <a:xfrm>
              <a:off x="2015" y="1751"/>
              <a:ext cx="318" cy="31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0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0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0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0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0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0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0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0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0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0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0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0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0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0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0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0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0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0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0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0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0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80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0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0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0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80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2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0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0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0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80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80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80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0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80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80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80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0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0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0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0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0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80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0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80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80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80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0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0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80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80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80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80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80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80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80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80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2874" grpId="0" animBg="1"/>
      <p:bldP spid="802884" grpId="0" animBg="1"/>
      <p:bldP spid="802885" grpId="0" animBg="1"/>
      <p:bldP spid="802886" grpId="0" animBg="1"/>
      <p:bldP spid="802887" grpId="0" animBg="1"/>
      <p:bldP spid="802888" grpId="0" animBg="1"/>
      <p:bldP spid="802889" grpId="0" animBg="1"/>
      <p:bldP spid="802890" grpId="0" animBg="1"/>
      <p:bldP spid="802883" grpId="0" animBg="1"/>
      <p:bldP spid="802882" grpId="0" animBg="1"/>
      <p:bldP spid="802875" grpId="0" animBg="1"/>
      <p:bldP spid="802876" grpId="0" animBg="1"/>
      <p:bldP spid="802897" grpId="0" animBg="1"/>
      <p:bldP spid="802898" grpId="0" animBg="1"/>
      <p:bldP spid="802877" grpId="0" animBg="1"/>
      <p:bldP spid="802893" grpId="0" animBg="1"/>
      <p:bldP spid="802899" grpId="0" animBg="1"/>
      <p:bldP spid="802900" grpId="0" animBg="1"/>
      <p:bldP spid="802878" grpId="0" animBg="1"/>
      <p:bldP spid="802894" grpId="0" animBg="1"/>
      <p:bldP spid="802895" grpId="0" animBg="1"/>
      <p:bldP spid="802901" grpId="0" animBg="1"/>
      <p:bldP spid="802902" grpId="0" animBg="1"/>
      <p:bldP spid="802903" grpId="0" animBg="1"/>
      <p:bldP spid="802879" grpId="0" animBg="1"/>
      <p:bldP spid="802896" grpId="0" animBg="1"/>
      <p:bldP spid="802905" grpId="0" animBg="1"/>
      <p:bldP spid="802880" grpId="0" animBg="1"/>
      <p:bldP spid="802891" grpId="0" animBg="1"/>
      <p:bldP spid="802881" grpId="0" animBg="1"/>
      <p:bldP spid="802892" grpId="0" animBg="1"/>
    </p:bldLst>
  </p:timing>
</p:sld>
</file>

<file path=ppt/theme/theme1.xml><?xml version="1.0" encoding="utf-8"?>
<a:theme xmlns:a="http://schemas.openxmlformats.org/drawingml/2006/main" name="1_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ch5</Template>
  <TotalTime>0</TotalTime>
  <Words>8864</Words>
  <Application>WPS 演示</Application>
  <PresentationFormat>35 毫米幻灯片</PresentationFormat>
  <Paragraphs>3010</Paragraphs>
  <Slides>76</Slides>
  <Notes>66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76</vt:i4>
      </vt:variant>
    </vt:vector>
  </HeadingPairs>
  <TitlesOfParts>
    <vt:vector size="118" baseType="lpstr">
      <vt:lpstr>Arial</vt:lpstr>
      <vt:lpstr>宋体</vt:lpstr>
      <vt:lpstr>Wingdings</vt:lpstr>
      <vt:lpstr>Times New Roman</vt:lpstr>
      <vt:lpstr>Calibri</vt:lpstr>
      <vt:lpstr>方正姚体</vt:lpstr>
      <vt:lpstr>华文新魏</vt:lpstr>
      <vt:lpstr>Arial</vt:lpstr>
      <vt:lpstr>Tahoma</vt:lpstr>
      <vt:lpstr>华文琥珀</vt:lpstr>
      <vt:lpstr>华文行楷</vt:lpstr>
      <vt:lpstr>Monotype Corsiva</vt:lpstr>
      <vt:lpstr>楷体_GB2312</vt:lpstr>
      <vt:lpstr>新宋体</vt:lpstr>
      <vt:lpstr>微软雅黑</vt:lpstr>
      <vt:lpstr>Arial Unicode MS</vt:lpstr>
      <vt:lpstr>Symbol</vt:lpstr>
      <vt:lpstr>Times New Roman</vt:lpstr>
      <vt:lpstr>1_量质融合大数据管理</vt:lpstr>
      <vt:lpstr>量质融合大数据管理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Hamiltonian环问题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Depth-First 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转换为树搜索问题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兰州</dc:title>
  <dc:creator>tan</dc:creator>
  <cp:lastModifiedBy>大宇哥</cp:lastModifiedBy>
  <cp:revision>1043</cp:revision>
  <cp:lastPrinted>1999-08-19T03:14:00Z</cp:lastPrinted>
  <dcterms:created xsi:type="dcterms:W3CDTF">1999-08-16T04:20:00Z</dcterms:created>
  <dcterms:modified xsi:type="dcterms:W3CDTF">2020-10-20T15:55:23Z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