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5"/>
  </p:notesMasterIdLst>
  <p:sldIdLst>
    <p:sldId id="399" r:id="rId2"/>
    <p:sldId id="401" r:id="rId3"/>
    <p:sldId id="403" r:id="rId4"/>
    <p:sldId id="404" r:id="rId5"/>
    <p:sldId id="405" r:id="rId6"/>
    <p:sldId id="406" r:id="rId7"/>
    <p:sldId id="407" r:id="rId8"/>
    <p:sldId id="527" r:id="rId9"/>
    <p:sldId id="528" r:id="rId10"/>
    <p:sldId id="408" r:id="rId11"/>
    <p:sldId id="409" r:id="rId12"/>
    <p:sldId id="410" r:id="rId13"/>
    <p:sldId id="411" r:id="rId14"/>
    <p:sldId id="412" r:id="rId15"/>
    <p:sldId id="413" r:id="rId16"/>
    <p:sldId id="414" r:id="rId17"/>
    <p:sldId id="415" r:id="rId18"/>
    <p:sldId id="416" r:id="rId19"/>
    <p:sldId id="417" r:id="rId20"/>
    <p:sldId id="418" r:id="rId21"/>
    <p:sldId id="524" r:id="rId22"/>
    <p:sldId id="525" r:id="rId23"/>
    <p:sldId id="526" r:id="rId24"/>
    <p:sldId id="419" r:id="rId25"/>
    <p:sldId id="420" r:id="rId26"/>
    <p:sldId id="421" r:id="rId27"/>
    <p:sldId id="422" r:id="rId28"/>
    <p:sldId id="423" r:id="rId29"/>
    <p:sldId id="630" r:id="rId30"/>
    <p:sldId id="424" r:id="rId31"/>
    <p:sldId id="472" r:id="rId32"/>
    <p:sldId id="452" r:id="rId33"/>
    <p:sldId id="453" r:id="rId34"/>
    <p:sldId id="454" r:id="rId35"/>
    <p:sldId id="455" r:id="rId36"/>
    <p:sldId id="456" r:id="rId37"/>
    <p:sldId id="613" r:id="rId38"/>
    <p:sldId id="614" r:id="rId39"/>
    <p:sldId id="457" r:id="rId40"/>
    <p:sldId id="458" r:id="rId41"/>
    <p:sldId id="459" r:id="rId42"/>
    <p:sldId id="460" r:id="rId43"/>
    <p:sldId id="461" r:id="rId44"/>
    <p:sldId id="462" r:id="rId45"/>
    <p:sldId id="463" r:id="rId46"/>
    <p:sldId id="464" r:id="rId47"/>
    <p:sldId id="465" r:id="rId48"/>
    <p:sldId id="616" r:id="rId49"/>
    <p:sldId id="466" r:id="rId50"/>
    <p:sldId id="467" r:id="rId51"/>
    <p:sldId id="468" r:id="rId52"/>
    <p:sldId id="469" r:id="rId53"/>
    <p:sldId id="470" r:id="rId54"/>
  </p:sldIdLst>
  <p:sldSz cx="9144000" cy="6858000" type="screen4x3"/>
  <p:notesSz cx="6946900" cy="92329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1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1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1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1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1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1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1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1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1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2">
          <p15:clr>
            <a:srgbClr val="A4A3A4"/>
          </p15:clr>
        </p15:guide>
        <p15:guide id="2" pos="29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  <a:srgbClr val="FFFF00"/>
    <a:srgbClr val="B8C26A"/>
    <a:srgbClr val="9900FF"/>
    <a:srgbClr val="00FF00"/>
    <a:srgbClr val="66FF99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27"/>
    <p:restoredTop sz="66847" autoAdjust="0"/>
  </p:normalViewPr>
  <p:slideViewPr>
    <p:cSldViewPr showGuides="1">
      <p:cViewPr varScale="1">
        <p:scale>
          <a:sx n="76" d="100"/>
          <a:sy n="76" d="100"/>
        </p:scale>
        <p:origin x="1056" y="90"/>
      </p:cViewPr>
      <p:guideLst>
        <p:guide orient="horz" pos="2882"/>
        <p:guide pos="29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-438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343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455" tIns="46227" rIns="92455" bIns="46227" numCol="1" anchor="ctr" anchorCtr="0" compatLnSpc="1"/>
          <a:lstStyle>
            <a:lvl1pPr defTabSz="923925">
              <a:defRPr sz="1200" i="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239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7000" y="0"/>
            <a:ext cx="30099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343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455" tIns="46227" rIns="92455" bIns="46227" numCol="1" anchor="ctr" anchorCtr="0" compatLnSpc="1"/>
          <a:lstStyle>
            <a:lvl1pPr algn="r" defTabSz="923925">
              <a:defRPr sz="1200" i="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239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052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386263"/>
            <a:ext cx="5095875" cy="415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343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455" tIns="46227" rIns="92455" bIns="46227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Click to edit Master text styles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Fifth level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0938"/>
            <a:ext cx="30099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343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455" tIns="46227" rIns="92455" bIns="46227" numCol="1" anchor="b" anchorCtr="0" compatLnSpc="1"/>
          <a:lstStyle>
            <a:lvl1pPr defTabSz="923925">
              <a:defRPr sz="1200" i="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239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7000" y="8770938"/>
            <a:ext cx="30099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343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455" tIns="46227" rIns="92455" bIns="46227" numCol="1" anchor="b" anchorCtr="0" compatLnSpc="1"/>
          <a:lstStyle>
            <a:lvl1pPr algn="r" defTabSz="923925">
              <a:defRPr sz="1200" i="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239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AE1A238-30B6-4086-8EB1-642011C6E7A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 fontAlgn="base"/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en-US" altLang="zh-CN" dirty="0">
              <a:latin typeface="Verdana" panose="020B0604030504040204" pitchFamily="3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en-US" altLang="zh-CN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en-US" altLang="zh-CN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r>
              <a:rPr lang="en-US" altLang="zh-CN" dirty="0"/>
              <a:t>1. P='</a:t>
            </a:r>
            <a:r>
              <a:rPr lang="en-US" altLang="zh-CN" dirty="0" err="1"/>
              <a:t>pappar</a:t>
            </a:r>
            <a:r>
              <a:rPr lang="en-US" altLang="zh-CN" dirty="0"/>
              <a:t>', </a:t>
            </a:r>
            <a:r>
              <a:rPr lang="zh-CN" altLang="en-US" dirty="0"/>
              <a:t>其前缀有 </a:t>
            </a:r>
            <a:r>
              <a:rPr lang="en-US" altLang="zh-CN" dirty="0"/>
              <a:t>p, pa, pap, </a:t>
            </a:r>
            <a:r>
              <a:rPr lang="en-US" altLang="zh-CN" dirty="0" err="1"/>
              <a:t>papp</a:t>
            </a:r>
            <a:r>
              <a:rPr lang="en-US" altLang="zh-CN" dirty="0"/>
              <a:t>, pappa, </a:t>
            </a:r>
            <a:r>
              <a:rPr lang="en-US" altLang="zh-CN" dirty="0" err="1"/>
              <a:t>pappar</a:t>
            </a:r>
            <a:r>
              <a:rPr lang="en-US" altLang="zh-CN" dirty="0"/>
              <a:t>; </a:t>
            </a:r>
            <a:r>
              <a:rPr lang="zh-CN" altLang="en-US" dirty="0"/>
              <a:t>后缀有 </a:t>
            </a:r>
            <a:r>
              <a:rPr lang="en-US" altLang="zh-CN" dirty="0"/>
              <a:t>r, </a:t>
            </a:r>
            <a:r>
              <a:rPr lang="en-US" altLang="zh-CN" dirty="0" err="1"/>
              <a:t>ar</a:t>
            </a:r>
            <a:r>
              <a:rPr lang="en-US" altLang="zh-CN" dirty="0"/>
              <a:t>, par, </a:t>
            </a:r>
            <a:r>
              <a:rPr lang="en-US" altLang="zh-CN" dirty="0" err="1"/>
              <a:t>ppar</a:t>
            </a:r>
            <a:r>
              <a:rPr lang="en-US" altLang="zh-CN" dirty="0"/>
              <a:t>, </a:t>
            </a:r>
            <a:r>
              <a:rPr lang="en-US" altLang="zh-CN" dirty="0" err="1"/>
              <a:t>appar</a:t>
            </a:r>
            <a:r>
              <a:rPr lang="en-US" altLang="zh-CN" dirty="0"/>
              <a:t>, </a:t>
            </a:r>
            <a:r>
              <a:rPr lang="en-US" altLang="zh-CN" dirty="0" err="1"/>
              <a:t>pappar</a:t>
            </a:r>
            <a:r>
              <a:rPr lang="en-US" altLang="zh-CN" dirty="0"/>
              <a:t>. </a:t>
            </a:r>
          </a:p>
          <a:p>
            <a:pPr algn="l"/>
            <a:r>
              <a:rPr lang="en-US" altLang="zh-CN" dirty="0"/>
              <a:t>m</a:t>
            </a:r>
            <a:r>
              <a:rPr lang="zh-CN" altLang="en-US" dirty="0"/>
              <a:t>为</a:t>
            </a:r>
            <a:r>
              <a:rPr lang="en-US" altLang="zh-CN" dirty="0"/>
              <a:t>P</a:t>
            </a:r>
            <a:r>
              <a:rPr lang="zh-CN" altLang="en-US" dirty="0"/>
              <a:t>的长度，这里</a:t>
            </a:r>
            <a:r>
              <a:rPr lang="en-US" altLang="zh-CN" dirty="0"/>
              <a:t>m=6. </a:t>
            </a:r>
          </a:p>
          <a:p>
            <a:pPr algn="l"/>
            <a:r>
              <a:rPr lang="en-US" altLang="zh-CN" dirty="0"/>
              <a:t>q</a:t>
            </a:r>
            <a:r>
              <a:rPr lang="zh-CN" altLang="en-US" dirty="0"/>
              <a:t>是前缀与</a:t>
            </a:r>
            <a:r>
              <a:rPr lang="en-US" altLang="zh-CN" dirty="0"/>
              <a:t>P</a:t>
            </a:r>
            <a:r>
              <a:rPr lang="zh-CN" altLang="en-US" dirty="0"/>
              <a:t>匹配上的字符串长度， </a:t>
            </a:r>
            <a:r>
              <a:rPr lang="en-US" altLang="zh-CN" dirty="0"/>
              <a:t>p</a:t>
            </a:r>
            <a:r>
              <a:rPr lang="zh-CN" altLang="en-US" dirty="0"/>
              <a:t>，</a:t>
            </a:r>
            <a:r>
              <a:rPr lang="en-US" altLang="zh-CN" dirty="0">
                <a:sym typeface="+mn-ea"/>
              </a:rPr>
              <a:t>p, pa, pap, </a:t>
            </a:r>
            <a:r>
              <a:rPr lang="en-US" altLang="zh-CN" dirty="0" err="1">
                <a:sym typeface="+mn-ea"/>
              </a:rPr>
              <a:t>papp</a:t>
            </a:r>
            <a:r>
              <a:rPr lang="en-US" altLang="zh-CN" dirty="0">
                <a:sym typeface="+mn-ea"/>
              </a:rPr>
              <a:t>, pappa, </a:t>
            </a:r>
            <a:r>
              <a:rPr lang="en-US" altLang="zh-CN" dirty="0" err="1">
                <a:sym typeface="+mn-ea"/>
              </a:rPr>
              <a:t>pappar</a:t>
            </a:r>
            <a:r>
              <a:rPr lang="zh-CN" altLang="en-US" dirty="0"/>
              <a:t> 与</a:t>
            </a:r>
            <a:r>
              <a:rPr lang="en-US" altLang="zh-CN" dirty="0" err="1"/>
              <a:t>pappar</a:t>
            </a:r>
            <a:r>
              <a:rPr lang="zh-CN" altLang="en-US" dirty="0"/>
              <a:t>匹配的字符串长度为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  <a:r>
              <a:rPr lang="zh-CN" altLang="en-US" dirty="0"/>
              <a:t>， </a:t>
            </a:r>
            <a:r>
              <a:rPr lang="en-US" altLang="zh-CN" dirty="0"/>
              <a:t>5</a:t>
            </a:r>
            <a:r>
              <a:rPr lang="zh-CN" altLang="en-US" dirty="0"/>
              <a:t>， </a:t>
            </a:r>
            <a:r>
              <a:rPr lang="en-US" altLang="zh-CN" dirty="0"/>
              <a:t>6. </a:t>
            </a:r>
          </a:p>
          <a:p>
            <a:pPr algn="l"/>
            <a:endParaRPr lang="en-US" altLang="zh-CN" dirty="0"/>
          </a:p>
          <a:p>
            <a:pPr algn="l"/>
            <a:r>
              <a:rPr lang="zh-CN" altLang="en-US" dirty="0"/>
              <a:t>例如对于</a:t>
            </a:r>
            <a:r>
              <a:rPr lang="en-US" altLang="zh-CN" dirty="0"/>
              <a:t>pap, </a:t>
            </a:r>
            <a:r>
              <a:rPr lang="zh-CN" altLang="en-US" dirty="0"/>
              <a:t>其</a:t>
            </a:r>
            <a:r>
              <a:rPr lang="en-US" altLang="zh-CN" dirty="0"/>
              <a:t>q</a:t>
            </a:r>
            <a:r>
              <a:rPr lang="zh-CN" altLang="en-US" dirty="0"/>
              <a:t>值为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k&lt;q </a:t>
            </a:r>
            <a:r>
              <a:rPr lang="zh-CN" altLang="en-US" dirty="0"/>
              <a:t>故</a:t>
            </a:r>
            <a:r>
              <a:rPr lang="en-US" altLang="zh-CN" dirty="0"/>
              <a:t>k</a:t>
            </a:r>
            <a:r>
              <a:rPr lang="zh-CN" altLang="en-US" dirty="0"/>
              <a:t>值为</a:t>
            </a:r>
            <a:r>
              <a:rPr lang="en-US" altLang="zh-CN" dirty="0"/>
              <a:t>1</a:t>
            </a:r>
            <a:r>
              <a:rPr lang="zh-CN" altLang="en-US" dirty="0"/>
              <a:t>或</a:t>
            </a:r>
            <a:r>
              <a:rPr lang="en-US" altLang="zh-CN" dirty="0"/>
              <a:t>2. </a:t>
            </a:r>
          </a:p>
          <a:p>
            <a:pPr algn="l"/>
            <a:r>
              <a:rPr lang="en-US" altLang="zh-CN" dirty="0"/>
              <a:t>k=1</a:t>
            </a:r>
            <a:r>
              <a:rPr lang="zh-CN" altLang="en-US" dirty="0"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时</a:t>
            </a:r>
            <a:r>
              <a:rPr lang="zh-CN" altLang="en-US" dirty="0"/>
              <a:t>， 前缀</a:t>
            </a:r>
            <a:r>
              <a:rPr lang="en-US" altLang="zh-CN" i="1" dirty="0"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P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[1..</a:t>
            </a:r>
            <a:r>
              <a:rPr lang="en-US" altLang="zh-CN" i="1" dirty="0"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k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]= p,  </a:t>
            </a:r>
            <a:r>
              <a:rPr lang="zh-CN" altLang="en-US" dirty="0"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后缀</a:t>
            </a:r>
            <a:r>
              <a:rPr lang="en-US" altLang="zh-CN" i="1" dirty="0"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P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[</a:t>
            </a:r>
            <a:r>
              <a:rPr lang="en-US" altLang="zh-CN" i="1" dirty="0"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q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–</a:t>
            </a:r>
            <a:r>
              <a:rPr lang="en-US" altLang="zh-CN" i="1" dirty="0"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k+1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..</a:t>
            </a:r>
            <a:r>
              <a:rPr lang="en-US" altLang="zh-CN" i="1" dirty="0"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q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]=p[3-1+1,3]=p[3,3]=p,  </a:t>
            </a:r>
            <a:r>
              <a:rPr lang="zh-CN" altLang="en-US" dirty="0"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前缀与后缀匹配，共同串为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p, </a:t>
            </a:r>
            <a:r>
              <a:rPr lang="zh-CN" altLang="en-US" dirty="0"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长度为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1, </a:t>
            </a:r>
          </a:p>
          <a:p>
            <a:pPr algn="l"/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k=2</a:t>
            </a:r>
            <a:r>
              <a:rPr lang="zh-CN" altLang="en-US" dirty="0"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时，</a:t>
            </a:r>
            <a:r>
              <a:rPr lang="zh-CN" altLang="en-US" dirty="0">
                <a:sym typeface="+mn-ea"/>
              </a:rPr>
              <a:t>前缀</a:t>
            </a:r>
            <a:r>
              <a:rPr lang="en-US" altLang="zh-CN" i="1" dirty="0"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P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[1..</a:t>
            </a:r>
            <a:r>
              <a:rPr lang="en-US" altLang="zh-CN" i="1" dirty="0"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k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]= pa,  </a:t>
            </a:r>
            <a:r>
              <a:rPr lang="zh-CN" altLang="en-US" dirty="0"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后缀</a:t>
            </a:r>
            <a:r>
              <a:rPr lang="en-US" altLang="zh-CN" i="1" dirty="0"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P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[</a:t>
            </a:r>
            <a:r>
              <a:rPr lang="en-US" altLang="zh-CN" i="1" dirty="0"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q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–</a:t>
            </a:r>
            <a:r>
              <a:rPr lang="en-US" altLang="zh-CN" i="1" dirty="0"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k+1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..</a:t>
            </a:r>
            <a:r>
              <a:rPr lang="en-US" altLang="zh-CN" i="1" dirty="0"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q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]=p[3-2+1,3]=p[2,3]=ap,  </a:t>
            </a:r>
            <a:r>
              <a:rPr lang="zh-CN" altLang="en-US" dirty="0"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前缀与后缀不匹配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,</a:t>
            </a:r>
            <a:r>
              <a:rPr lang="zh-CN" altLang="en-US" dirty="0"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 无共同串。 </a:t>
            </a:r>
          </a:p>
          <a:p>
            <a:pPr algn="l"/>
            <a:r>
              <a:rPr lang="zh-CN" altLang="en-US" dirty="0"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故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pap</a:t>
            </a:r>
            <a:r>
              <a:rPr lang="zh-CN" altLang="en-US" dirty="0"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的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pai[q]</a:t>
            </a:r>
            <a:r>
              <a:rPr lang="zh-CN" altLang="en-US" dirty="0"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为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1. </a:t>
            </a:r>
          </a:p>
          <a:p>
            <a:pPr algn="l"/>
            <a:endParaRPr lang="en-US" altLang="zh-CN" dirty="0">
              <a:latin typeface="Verdana" panose="020B0604030504040204" pitchFamily="34" charset="0"/>
              <a:ea typeface="宋体" panose="02010600030101010101" pitchFamily="2" charset="-122"/>
              <a:sym typeface="+mn-ea"/>
            </a:endParaRPr>
          </a:p>
          <a:p>
            <a:pPr algn="l"/>
            <a:r>
              <a:rPr lang="zh-CN" altLang="en-US" dirty="0"/>
              <a:t>对于</a:t>
            </a:r>
            <a:r>
              <a:rPr lang="en-US" altLang="zh-CN" dirty="0"/>
              <a:t>pappa, </a:t>
            </a:r>
            <a:r>
              <a:rPr lang="zh-CN" altLang="en-US" dirty="0"/>
              <a:t>其</a:t>
            </a:r>
            <a:r>
              <a:rPr lang="en-US" altLang="zh-CN" dirty="0"/>
              <a:t>q</a:t>
            </a:r>
            <a:r>
              <a:rPr lang="zh-CN" altLang="en-US" dirty="0"/>
              <a:t>值为</a:t>
            </a:r>
            <a:r>
              <a:rPr lang="en-US" altLang="zh-CN" dirty="0"/>
              <a:t>5</a:t>
            </a:r>
            <a:r>
              <a:rPr lang="zh-CN" altLang="en-US" dirty="0"/>
              <a:t>， </a:t>
            </a:r>
            <a:r>
              <a:rPr lang="en-US" altLang="zh-CN" dirty="0"/>
              <a:t>k</a:t>
            </a:r>
            <a:r>
              <a:rPr lang="zh-CN" altLang="en-US" dirty="0"/>
              <a:t>值可取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4. </a:t>
            </a:r>
          </a:p>
          <a:p>
            <a:pPr algn="l"/>
            <a:r>
              <a:rPr lang="en-US" altLang="zh-CN" dirty="0">
                <a:sym typeface="+mn-ea"/>
              </a:rPr>
              <a:t>k=1</a:t>
            </a:r>
            <a:r>
              <a:rPr lang="zh-CN" altLang="en-US" dirty="0"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时</a:t>
            </a:r>
            <a:r>
              <a:rPr lang="zh-CN" altLang="en-US" dirty="0">
                <a:sym typeface="+mn-ea"/>
              </a:rPr>
              <a:t>， 前缀</a:t>
            </a:r>
            <a:r>
              <a:rPr lang="en-US" altLang="zh-CN" i="1" dirty="0"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P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[1..</a:t>
            </a:r>
            <a:r>
              <a:rPr lang="en-US" altLang="zh-CN" i="1" dirty="0"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k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]= p,  </a:t>
            </a:r>
            <a:r>
              <a:rPr lang="zh-CN" altLang="en-US" dirty="0"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后缀</a:t>
            </a:r>
            <a:r>
              <a:rPr lang="en-US" altLang="zh-CN" i="1" dirty="0"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P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[</a:t>
            </a:r>
            <a:r>
              <a:rPr lang="en-US" altLang="zh-CN" i="1" dirty="0"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q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–</a:t>
            </a:r>
            <a:r>
              <a:rPr lang="en-US" altLang="zh-CN" i="1" dirty="0"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k+1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..</a:t>
            </a:r>
            <a:r>
              <a:rPr lang="en-US" altLang="zh-CN" i="1" dirty="0"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q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]=a,  </a:t>
            </a:r>
            <a:r>
              <a:rPr lang="zh-CN" altLang="en-US" dirty="0"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前缀与后缀不匹配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,</a:t>
            </a:r>
          </a:p>
          <a:p>
            <a:pPr algn="l"/>
            <a:r>
              <a:rPr lang="en-US" altLang="zh-CN" dirty="0">
                <a:sym typeface="+mn-ea"/>
              </a:rPr>
              <a:t>k=2</a:t>
            </a:r>
            <a:r>
              <a:rPr lang="zh-CN" altLang="en-US" dirty="0"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时</a:t>
            </a:r>
            <a:r>
              <a:rPr lang="zh-CN" altLang="en-US" dirty="0">
                <a:sym typeface="+mn-ea"/>
              </a:rPr>
              <a:t>， 前缀为</a:t>
            </a:r>
            <a:r>
              <a:rPr lang="en-US" altLang="zh-CN" dirty="0">
                <a:sym typeface="+mn-ea"/>
              </a:rPr>
              <a:t>pa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,  </a:t>
            </a:r>
            <a:r>
              <a:rPr lang="zh-CN" altLang="en-US" dirty="0"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后缀为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pa,  </a:t>
            </a:r>
            <a:r>
              <a:rPr lang="zh-CN" altLang="en-US" dirty="0"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前缀与后缀匹配，共同串为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pa, </a:t>
            </a:r>
            <a:r>
              <a:rPr lang="zh-CN" altLang="en-US" dirty="0"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长度为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2, </a:t>
            </a:r>
          </a:p>
          <a:p>
            <a:pPr algn="l"/>
            <a:r>
              <a:rPr lang="en-US" altLang="zh-CN" dirty="0">
                <a:sym typeface="+mn-ea"/>
              </a:rPr>
              <a:t>k=3</a:t>
            </a:r>
            <a:r>
              <a:rPr lang="zh-CN" altLang="en-US" dirty="0"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时</a:t>
            </a:r>
            <a:r>
              <a:rPr lang="zh-CN" altLang="en-US" dirty="0">
                <a:sym typeface="+mn-ea"/>
              </a:rPr>
              <a:t>， 前缀</a:t>
            </a:r>
            <a:r>
              <a:rPr lang="en-US" altLang="zh-CN" i="1" dirty="0"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P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[1..</a:t>
            </a:r>
            <a:r>
              <a:rPr lang="en-US" altLang="zh-CN" i="1" dirty="0"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k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]= pap,  </a:t>
            </a:r>
            <a:r>
              <a:rPr lang="zh-CN" altLang="en-US" dirty="0"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后缀</a:t>
            </a:r>
            <a:r>
              <a:rPr lang="en-US" altLang="zh-CN" i="1" dirty="0"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P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[</a:t>
            </a:r>
            <a:r>
              <a:rPr lang="en-US" altLang="zh-CN" i="1" dirty="0"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q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–</a:t>
            </a:r>
            <a:r>
              <a:rPr lang="en-US" altLang="zh-CN" i="1" dirty="0"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k+1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..</a:t>
            </a:r>
            <a:r>
              <a:rPr lang="en-US" altLang="zh-CN" i="1" dirty="0"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q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]=</a:t>
            </a:r>
            <a:r>
              <a:rPr lang="en-US" altLang="zh-CN" dirty="0" err="1"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ppa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,  </a:t>
            </a:r>
            <a:r>
              <a:rPr lang="zh-CN" altLang="en-US" dirty="0"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前缀与后缀不匹配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,</a:t>
            </a:r>
          </a:p>
          <a:p>
            <a:pPr algn="l"/>
            <a:r>
              <a:rPr lang="en-US" altLang="zh-CN" dirty="0">
                <a:sym typeface="+mn-ea"/>
              </a:rPr>
              <a:t>k=4</a:t>
            </a:r>
            <a:r>
              <a:rPr lang="zh-CN" altLang="en-US" dirty="0"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时</a:t>
            </a:r>
            <a:r>
              <a:rPr lang="zh-CN" altLang="en-US" dirty="0">
                <a:sym typeface="+mn-ea"/>
              </a:rPr>
              <a:t>， 前缀</a:t>
            </a:r>
            <a:r>
              <a:rPr lang="en-US" altLang="zh-CN" i="1" dirty="0"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P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[1..</a:t>
            </a:r>
            <a:r>
              <a:rPr lang="en-US" altLang="zh-CN" i="1" dirty="0"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k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]= </a:t>
            </a:r>
            <a:r>
              <a:rPr lang="en-US" altLang="zh-CN" dirty="0" err="1"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papp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,  </a:t>
            </a:r>
            <a:r>
              <a:rPr lang="zh-CN" altLang="en-US" dirty="0"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后缀</a:t>
            </a:r>
            <a:r>
              <a:rPr lang="en-US" altLang="zh-CN" i="1" dirty="0"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P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[</a:t>
            </a:r>
            <a:r>
              <a:rPr lang="en-US" altLang="zh-CN" i="1" dirty="0"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q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–</a:t>
            </a:r>
            <a:r>
              <a:rPr lang="en-US" altLang="zh-CN" i="1" dirty="0"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k+1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..</a:t>
            </a:r>
            <a:r>
              <a:rPr lang="en-US" altLang="zh-CN" i="1" dirty="0"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q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]=</a:t>
            </a:r>
            <a:r>
              <a:rPr lang="en-US" altLang="zh-CN" dirty="0" err="1"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appa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,  </a:t>
            </a:r>
            <a:r>
              <a:rPr lang="zh-CN" altLang="en-US" dirty="0"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前缀与后缀不匹配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,</a:t>
            </a:r>
          </a:p>
          <a:p>
            <a:pPr algn="l"/>
            <a:r>
              <a:rPr lang="zh-CN" altLang="en-US" dirty="0"/>
              <a:t>故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pappa</a:t>
            </a:r>
            <a:r>
              <a:rPr lang="zh-CN" altLang="en-US" dirty="0"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的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pai[q]</a:t>
            </a:r>
            <a:r>
              <a:rPr lang="zh-CN" altLang="en-US" dirty="0"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为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2.</a:t>
            </a:r>
            <a:endParaRPr lang="en-US" altLang="zh-CN" dirty="0"/>
          </a:p>
          <a:p>
            <a:pPr algn="l"/>
            <a:endParaRPr lang="zh-CN" altLang="en-US" dirty="0"/>
          </a:p>
          <a:p>
            <a:pPr algn="l"/>
            <a:endParaRPr lang="zh-CN" altLang="en-US" dirty="0"/>
          </a:p>
          <a:p>
            <a:pPr algn="l"/>
            <a:r>
              <a:rPr lang="en-US" altLang="zh-CN" dirty="0"/>
              <a:t>P= “pap”, p</a:t>
            </a:r>
            <a:r>
              <a:rPr lang="zh-CN" altLang="en-US" dirty="0"/>
              <a:t>的前缀有</a:t>
            </a:r>
            <a:r>
              <a:rPr lang="en-US" altLang="zh-CN" dirty="0"/>
              <a:t>p, pa, pap;  </a:t>
            </a:r>
          </a:p>
          <a:p>
            <a:pPr algn="l"/>
            <a:r>
              <a:rPr lang="en-US" altLang="zh-CN" dirty="0"/>
              <a:t>p </a:t>
            </a:r>
            <a:r>
              <a:rPr lang="zh-CN" altLang="en-US" dirty="0"/>
              <a:t>的后缀有</a:t>
            </a:r>
            <a:r>
              <a:rPr lang="en-US" altLang="zh-CN" dirty="0"/>
              <a:t>p, ap, pap;  </a:t>
            </a:r>
            <a:r>
              <a:rPr lang="zh-CN" altLang="en-US" dirty="0"/>
              <a:t>不考虑本身</a:t>
            </a:r>
            <a:r>
              <a:rPr lang="en-US" altLang="zh-CN" dirty="0"/>
              <a:t>”pap”, </a:t>
            </a:r>
            <a:r>
              <a:rPr lang="zh-CN" altLang="en-US" dirty="0"/>
              <a:t>那么最大的前缀后缀共同为</a:t>
            </a:r>
            <a:r>
              <a:rPr lang="en-US" altLang="zh-CN" dirty="0"/>
              <a:t>”p”, </a:t>
            </a:r>
            <a:r>
              <a:rPr lang="zh-CN" altLang="en-US" dirty="0"/>
              <a:t>故 </a:t>
            </a:r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Pai[q]= 1</a:t>
            </a:r>
            <a:r>
              <a:rPr lang="zh-CN" altLang="en-US">
                <a:sym typeface="+mn-ea"/>
              </a:rPr>
              <a:t>； </a:t>
            </a:r>
          </a:p>
          <a:p>
            <a:pPr algn="l"/>
            <a:endParaRPr lang="zh-CN" altLang="en-US" dirty="0">
              <a:sym typeface="+mn-ea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da-DK" altLang="zh-CN" b="1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KMP-Search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(T,P)</a:t>
            </a:r>
            <a:endParaRPr lang="en-US" altLang="zh-CN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01 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  <a:sym typeface="+mn-ea"/>
              </a:rPr>
              <a:t>pai</a:t>
            </a:r>
            <a:r>
              <a:rPr lang="en-US" altLang="zh-CN" i="1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 &lt;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  <a:sym typeface="+mn-ea"/>
              </a:rPr>
              <a:t>-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i="1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Compute-Prefix-Table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(</a:t>
            </a:r>
            <a:r>
              <a:rPr lang="en-US" altLang="zh-CN" i="1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P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)   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计算前缀表，存储在表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pai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中。 </a:t>
            </a:r>
            <a:endParaRPr lang="en-US" altLang="zh-CN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02 q </a:t>
            </a:r>
            <a:r>
              <a:rPr lang="en-US" altLang="zh-CN" i="1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&lt;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  <a:sym typeface="+mn-ea"/>
              </a:rPr>
              <a:t>-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 0      //</a:t>
            </a:r>
            <a:r>
              <a:rPr lang="en-US" altLang="zh-CN" i="1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 number of characters matched  q</a:t>
            </a:r>
            <a:r>
              <a:rPr lang="zh-CN" altLang="en-US" i="1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的初始值为</a:t>
            </a:r>
            <a:r>
              <a:rPr lang="en-US" altLang="zh-CN" i="1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0. </a:t>
            </a:r>
            <a:endParaRPr lang="en-US" altLang="zh-CN" i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03 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for 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i</a:t>
            </a:r>
            <a:r>
              <a:rPr lang="en-US" altLang="zh-CN" i="1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 &lt;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  <a:sym typeface="+mn-ea"/>
              </a:rPr>
              <a:t>-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 0 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to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 n-1  // </a:t>
            </a:r>
            <a:r>
              <a:rPr lang="en-US" altLang="zh-CN" i="1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scan the text from left to right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  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从左到右扫描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T. </a:t>
            </a:r>
            <a:endParaRPr lang="en-US" altLang="zh-CN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04    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while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q &gt; 0 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and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 P[q] 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  <a:sym typeface="+mn-ea"/>
              </a:rPr>
              <a:t>!=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 T[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i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] 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do // </a:t>
            </a:r>
            <a:r>
              <a:rPr lang="zh-CN" altLang="en-US" b="1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找到第一个没有匹配上的字符，其位置为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q. </a:t>
            </a:r>
            <a:endParaRPr lang="en-US" altLang="zh-CN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05       q </a:t>
            </a:r>
            <a:r>
              <a:rPr lang="en-US" altLang="zh-CN" i="1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&lt;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  <a:sym typeface="+mn-ea"/>
              </a:rPr>
              <a:t>-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  <a:sym typeface="+mn-ea"/>
              </a:rPr>
              <a:t>pai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[q]   //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将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pai[q]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值赋给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q. </a:t>
            </a:r>
            <a:endParaRPr lang="en-US" altLang="zh-CN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06    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if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 P[q] = T[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i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] 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then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 q </a:t>
            </a:r>
            <a:r>
              <a:rPr lang="en-US" altLang="zh-CN" i="1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&lt;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  <a:sym typeface="+mn-ea"/>
              </a:rPr>
              <a:t>-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 q + 1 //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如果当前字符匹配，则继续向后匹配</a:t>
            </a:r>
            <a:endParaRPr lang="en-US" altLang="zh-CN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07    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if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 q = m 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then return 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i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 – m + 1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 //</a:t>
            </a:r>
            <a:r>
              <a:rPr lang="zh-CN" altLang="en-US" b="1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如果全部匹配，匹配成功，返回首字母位置。 </a:t>
            </a:r>
            <a:endParaRPr lang="en-US" altLang="zh-CN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08 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return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 –1 //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匹配失败，返回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-1. </a:t>
            </a: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</p:spPr>
        <p:txBody>
          <a:bodyPr wrap="none" lIns="92455" tIns="46227" rIns="92455" bIns="46227" anchor="ctr"/>
          <a:lstStyle/>
          <a:p>
            <a:pPr lvl="0" algn="l"/>
            <a:r>
              <a:rPr lang="zh-CN" altLang="en-US" dirty="0">
                <a:ea typeface="宋体" panose="02010600030101010101" pitchFamily="2" charset="-122"/>
              </a:rPr>
              <a:t>本页计算</a:t>
            </a:r>
            <a:r>
              <a:rPr lang="en-US" altLang="zh-CN" dirty="0">
                <a:ea typeface="宋体" panose="02010600030101010101" pitchFamily="2" charset="-122"/>
              </a:rPr>
              <a:t>P</a:t>
            </a:r>
            <a:r>
              <a:rPr lang="zh-CN" altLang="en-US" dirty="0">
                <a:ea typeface="宋体" panose="02010600030101010101" pitchFamily="2" charset="-122"/>
              </a:rPr>
              <a:t>的前缀表。 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 algn="l"/>
            <a:endParaRPr lang="en-US" altLang="zh-CN" dirty="0">
              <a:ea typeface="宋体" panose="02010600030101010101" pitchFamily="2" charset="-122"/>
            </a:endParaRPr>
          </a:p>
          <a:p>
            <a:pPr lvl="0" algn="l"/>
            <a:r>
              <a:rPr lang="en-US" altLang="zh-CN" dirty="0">
                <a:ea typeface="宋体" panose="02010600030101010101" pitchFamily="2" charset="-122"/>
              </a:rPr>
              <a:t>p </a:t>
            </a:r>
            <a:r>
              <a:rPr lang="zh-CN" altLang="en-US" dirty="0">
                <a:ea typeface="宋体" panose="02010600030101010101" pitchFamily="2" charset="-122"/>
              </a:rPr>
              <a:t>是待匹配字符串（模式字符串）， </a:t>
            </a:r>
            <a:r>
              <a:rPr lang="en-US" altLang="zh-CN" dirty="0">
                <a:ea typeface="宋体" panose="02010600030101010101" pitchFamily="2" charset="-122"/>
              </a:rPr>
              <a:t>q</a:t>
            </a:r>
            <a:r>
              <a:rPr lang="zh-CN" altLang="en-US" dirty="0">
                <a:ea typeface="宋体" panose="02010600030101010101" pitchFamily="2" charset="-122"/>
              </a:rPr>
              <a:t>是串中每个字符的编号</a:t>
            </a:r>
            <a:r>
              <a:rPr lang="en-US" altLang="zh-CN" dirty="0">
                <a:ea typeface="宋体" panose="02010600030101010101" pitchFamily="2" charset="-122"/>
              </a:rPr>
              <a:t>.</a:t>
            </a:r>
          </a:p>
          <a:p>
            <a:pPr lvl="0" algn="l"/>
            <a:endParaRPr lang="en-US" altLang="zh-CN" dirty="0">
              <a:ea typeface="宋体" panose="02010600030101010101" pitchFamily="2" charset="-122"/>
            </a:endParaRPr>
          </a:p>
          <a:p>
            <a:pPr lvl="0" algn="l"/>
            <a:r>
              <a:rPr lang="zh-CN" altLang="en-US" dirty="0">
                <a:ea typeface="宋体" panose="02010600030101010101" pitchFamily="2" charset="-122"/>
              </a:rPr>
              <a:t>对于</a:t>
            </a:r>
            <a:r>
              <a:rPr lang="en-US" altLang="zh-CN" dirty="0">
                <a:ea typeface="宋体" panose="02010600030101010101" pitchFamily="2" charset="-122"/>
              </a:rPr>
              <a:t>”a”, </a:t>
            </a:r>
            <a:r>
              <a:rPr lang="zh-CN" altLang="en-US" dirty="0">
                <a:ea typeface="宋体" panose="02010600030101010101" pitchFamily="2" charset="-122"/>
              </a:rPr>
              <a:t>其</a:t>
            </a:r>
            <a:r>
              <a:rPr lang="en-US" altLang="zh-CN" dirty="0">
                <a:ea typeface="宋体" panose="02010600030101010101" pitchFamily="2" charset="-122"/>
              </a:rPr>
              <a:t>q</a:t>
            </a:r>
            <a:r>
              <a:rPr lang="zh-CN" altLang="en-US" dirty="0">
                <a:ea typeface="宋体" panose="02010600030101010101" pitchFamily="2" charset="-122"/>
              </a:rPr>
              <a:t>值为</a:t>
            </a:r>
            <a:r>
              <a:rPr lang="en-US" altLang="zh-CN" dirty="0">
                <a:ea typeface="宋体" panose="02010600030101010101" pitchFamily="2" charset="-122"/>
              </a:rPr>
              <a:t>1</a:t>
            </a:r>
            <a:r>
              <a:rPr lang="zh-CN" altLang="en-US" dirty="0">
                <a:ea typeface="宋体" panose="02010600030101010101" pitchFamily="2" charset="-122"/>
              </a:rPr>
              <a:t>， </a:t>
            </a:r>
            <a:r>
              <a:rPr lang="en-US" altLang="zh-CN" dirty="0">
                <a:ea typeface="宋体" panose="02010600030101010101" pitchFamily="2" charset="-122"/>
              </a:rPr>
              <a:t>k</a:t>
            </a:r>
            <a:r>
              <a:rPr lang="zh-CN" altLang="en-US" dirty="0">
                <a:ea typeface="宋体" panose="02010600030101010101" pitchFamily="2" charset="-122"/>
              </a:rPr>
              <a:t>值只能为</a:t>
            </a:r>
            <a:r>
              <a:rPr lang="en-US" altLang="zh-CN" dirty="0">
                <a:ea typeface="宋体" panose="02010600030101010101" pitchFamily="2" charset="-122"/>
              </a:rPr>
              <a:t>0</a:t>
            </a:r>
            <a:r>
              <a:rPr lang="zh-CN" altLang="en-US" dirty="0">
                <a:ea typeface="宋体" panose="02010600030101010101" pitchFamily="2" charset="-122"/>
              </a:rPr>
              <a:t>，故没有前缀与后缀。 故 </a:t>
            </a:r>
            <a:r>
              <a:rPr lang="en-US" altLang="zh-CN" dirty="0">
                <a:ln>
                  <a:noFill/>
                </a:ln>
                <a:effectLst/>
                <a:latin typeface="Symbol" panose="05050102010706020507" pitchFamily="18" charset="2"/>
                <a:ea typeface="宋体" panose="02010600030101010101" pitchFamily="2" charset="-122"/>
                <a:sym typeface="+mn-ea"/>
              </a:rPr>
              <a:t>p</a:t>
            </a:r>
            <a:r>
              <a:rPr lang="en-US" altLang="zh-CN" dirty="0">
                <a:ln>
                  <a:noFill/>
                </a:ln>
                <a:effectLst/>
                <a:ea typeface="宋体" panose="02010600030101010101" pitchFamily="2" charset="-122"/>
                <a:sym typeface="+mn-ea"/>
              </a:rPr>
              <a:t>[</a:t>
            </a:r>
            <a:r>
              <a:rPr lang="en-US" altLang="zh-CN" i="1" dirty="0">
                <a:ln>
                  <a:noFill/>
                </a:ln>
                <a:effectLst/>
                <a:ea typeface="宋体" panose="02010600030101010101" pitchFamily="2" charset="-122"/>
                <a:sym typeface="+mn-ea"/>
              </a:rPr>
              <a:t>q</a:t>
            </a:r>
            <a:r>
              <a:rPr lang="en-US" altLang="zh-CN" dirty="0">
                <a:ln>
                  <a:noFill/>
                </a:ln>
                <a:effectLst/>
                <a:ea typeface="宋体" panose="02010600030101010101" pitchFamily="2" charset="-122"/>
                <a:sym typeface="+mn-ea"/>
              </a:rPr>
              <a:t>]=0</a:t>
            </a:r>
            <a:r>
              <a:rPr lang="zh-CN" altLang="en-US" dirty="0">
                <a:ln>
                  <a:noFill/>
                </a:ln>
                <a:effectLst/>
                <a:ea typeface="宋体" panose="02010600030101010101" pitchFamily="2" charset="-122"/>
                <a:sym typeface="+mn-ea"/>
              </a:rPr>
              <a:t>； </a:t>
            </a:r>
          </a:p>
          <a:p>
            <a:pPr lvl="0" algn="l"/>
            <a:endParaRPr lang="zh-CN" altLang="en-US" dirty="0">
              <a:ln>
                <a:noFill/>
              </a:ln>
              <a:effectLst/>
              <a:ea typeface="宋体" panose="02010600030101010101" pitchFamily="2" charset="-122"/>
              <a:sym typeface="+mn-ea"/>
            </a:endParaRPr>
          </a:p>
          <a:p>
            <a:pPr lvl="0" algn="l"/>
            <a:r>
              <a:rPr lang="zh-CN" altLang="en-US" dirty="0">
                <a:ln>
                  <a:noFill/>
                </a:ln>
                <a:effectLst/>
                <a:ea typeface="宋体" panose="02010600030101010101" pitchFamily="2" charset="-122"/>
                <a:sym typeface="+mn-ea"/>
              </a:rPr>
              <a:t>同理，对于</a:t>
            </a:r>
            <a:r>
              <a:rPr lang="en-US" altLang="zh-CN" dirty="0">
                <a:ln>
                  <a:noFill/>
                </a:ln>
                <a:effectLst/>
                <a:ea typeface="宋体" panose="02010600030101010101" pitchFamily="2" charset="-122"/>
                <a:sym typeface="+mn-ea"/>
              </a:rPr>
              <a:t>“ab”, 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其</a:t>
            </a:r>
            <a:r>
              <a:rPr lang="en-US" altLang="zh-CN" dirty="0">
                <a:ea typeface="宋体" panose="02010600030101010101" pitchFamily="2" charset="-122"/>
                <a:sym typeface="+mn-ea"/>
              </a:rPr>
              <a:t>q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值为</a:t>
            </a:r>
            <a:r>
              <a:rPr lang="en-US" altLang="zh-CN" dirty="0"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， </a:t>
            </a:r>
            <a:r>
              <a:rPr lang="en-US" altLang="zh-CN" dirty="0">
                <a:ea typeface="宋体" panose="02010600030101010101" pitchFamily="2" charset="-122"/>
                <a:sym typeface="+mn-ea"/>
              </a:rPr>
              <a:t>k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值只能为</a:t>
            </a:r>
            <a:r>
              <a:rPr lang="en-US" altLang="zh-CN" dirty="0"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，前缀为</a:t>
            </a:r>
            <a:r>
              <a:rPr lang="en-US" altLang="zh-CN" dirty="0">
                <a:ea typeface="宋体" panose="02010600030101010101" pitchFamily="2" charset="-122"/>
                <a:sym typeface="+mn-ea"/>
              </a:rPr>
              <a:t>a, 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后缀为</a:t>
            </a:r>
            <a:r>
              <a:rPr lang="en-US" altLang="zh-CN" dirty="0">
                <a:ea typeface="宋体" panose="02010600030101010101" pitchFamily="2" charset="-122"/>
                <a:sym typeface="+mn-ea"/>
              </a:rPr>
              <a:t>b,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故没有相等的前缀与后缀，故 </a:t>
            </a:r>
            <a:r>
              <a:rPr lang="en-US" altLang="zh-CN" dirty="0">
                <a:ln>
                  <a:noFill/>
                </a:ln>
                <a:effectLst/>
                <a:latin typeface="Symbol" panose="05050102010706020507" pitchFamily="18" charset="2"/>
                <a:ea typeface="宋体" panose="02010600030101010101" pitchFamily="2" charset="-122"/>
                <a:sym typeface="+mn-ea"/>
              </a:rPr>
              <a:t>p</a:t>
            </a:r>
            <a:r>
              <a:rPr lang="en-US" altLang="zh-CN" dirty="0">
                <a:ln>
                  <a:noFill/>
                </a:ln>
                <a:effectLst/>
                <a:ea typeface="宋体" panose="02010600030101010101" pitchFamily="2" charset="-122"/>
                <a:sym typeface="+mn-ea"/>
              </a:rPr>
              <a:t>[</a:t>
            </a:r>
            <a:r>
              <a:rPr lang="en-US" altLang="zh-CN" i="1" dirty="0">
                <a:ln>
                  <a:noFill/>
                </a:ln>
                <a:effectLst/>
                <a:ea typeface="宋体" panose="02010600030101010101" pitchFamily="2" charset="-122"/>
                <a:sym typeface="+mn-ea"/>
              </a:rPr>
              <a:t>q</a:t>
            </a:r>
            <a:r>
              <a:rPr lang="en-US" altLang="zh-CN" dirty="0">
                <a:ln>
                  <a:noFill/>
                </a:ln>
                <a:effectLst/>
                <a:ea typeface="宋体" panose="02010600030101010101" pitchFamily="2" charset="-122"/>
                <a:sym typeface="+mn-ea"/>
              </a:rPr>
              <a:t>]=0</a:t>
            </a:r>
            <a:r>
              <a:rPr lang="zh-CN" altLang="en-US" dirty="0">
                <a:ln>
                  <a:noFill/>
                </a:ln>
                <a:effectLst/>
                <a:ea typeface="宋体" panose="02010600030101010101" pitchFamily="2" charset="-122"/>
                <a:sym typeface="+mn-ea"/>
              </a:rPr>
              <a:t>； </a:t>
            </a:r>
          </a:p>
          <a:p>
            <a:pPr lvl="0" algn="l"/>
            <a:endParaRPr lang="en-US" altLang="zh-CN" dirty="0">
              <a:ln>
                <a:noFill/>
              </a:ln>
              <a:effectLst/>
              <a:ea typeface="宋体" panose="02010600030101010101" pitchFamily="2" charset="-122"/>
              <a:sym typeface="+mn-ea"/>
            </a:endParaRPr>
          </a:p>
          <a:p>
            <a:pPr lvl="0" algn="l"/>
            <a:r>
              <a:rPr lang="zh-CN" altLang="en-US" dirty="0">
                <a:ln>
                  <a:noFill/>
                </a:ln>
                <a:effectLst/>
                <a:ea typeface="宋体" panose="02010600030101010101" pitchFamily="2" charset="-122"/>
                <a:sym typeface="+mn-ea"/>
              </a:rPr>
              <a:t>对于</a:t>
            </a:r>
            <a:r>
              <a:rPr lang="en-US" altLang="zh-CN" dirty="0">
                <a:ln>
                  <a:noFill/>
                </a:ln>
                <a:effectLst/>
                <a:ea typeface="宋体" panose="02010600030101010101" pitchFamily="2" charset="-122"/>
                <a:sym typeface="+mn-ea"/>
              </a:rPr>
              <a:t>”aba”, </a:t>
            </a:r>
            <a:r>
              <a:rPr lang="zh-CN" altLang="en-US" dirty="0">
                <a:ln>
                  <a:noFill/>
                </a:ln>
                <a:effectLst/>
                <a:ea typeface="宋体" panose="02010600030101010101" pitchFamily="2" charset="-122"/>
                <a:sym typeface="+mn-ea"/>
              </a:rPr>
              <a:t>前缀为</a:t>
            </a:r>
            <a:r>
              <a:rPr lang="en-US" altLang="zh-CN" dirty="0">
                <a:ln>
                  <a:noFill/>
                </a:ln>
                <a:effectLst/>
                <a:ea typeface="宋体" panose="02010600030101010101" pitchFamily="2" charset="-122"/>
                <a:sym typeface="+mn-ea"/>
              </a:rPr>
              <a:t>a, ab; </a:t>
            </a:r>
            <a:r>
              <a:rPr lang="zh-CN" altLang="en-US" dirty="0">
                <a:ln>
                  <a:noFill/>
                </a:ln>
                <a:effectLst/>
                <a:ea typeface="宋体" panose="02010600030101010101" pitchFamily="2" charset="-122"/>
                <a:sym typeface="+mn-ea"/>
              </a:rPr>
              <a:t>后缀为</a:t>
            </a:r>
            <a:r>
              <a:rPr lang="en-US" altLang="zh-CN" dirty="0">
                <a:ln>
                  <a:noFill/>
                </a:ln>
                <a:effectLst/>
                <a:ea typeface="宋体" panose="02010600030101010101" pitchFamily="2" charset="-122"/>
                <a:sym typeface="+mn-ea"/>
              </a:rPr>
              <a:t>a, </a:t>
            </a:r>
            <a:r>
              <a:rPr lang="en-US" altLang="zh-CN" dirty="0" err="1">
                <a:ln>
                  <a:noFill/>
                </a:ln>
                <a:effectLst/>
                <a:ea typeface="宋体" panose="02010600030101010101" pitchFamily="2" charset="-122"/>
                <a:sym typeface="+mn-ea"/>
              </a:rPr>
              <a:t>ba</a:t>
            </a:r>
            <a:r>
              <a:rPr lang="en-US" altLang="zh-CN" dirty="0">
                <a:ln>
                  <a:noFill/>
                </a:ln>
                <a:effectLst/>
                <a:ea typeface="宋体" panose="02010600030101010101" pitchFamily="2" charset="-122"/>
                <a:sym typeface="+mn-ea"/>
              </a:rPr>
              <a:t>; </a:t>
            </a:r>
            <a:r>
              <a:rPr lang="zh-CN" altLang="en-US" dirty="0">
                <a:ln>
                  <a:noFill/>
                </a:ln>
                <a:effectLst/>
                <a:ea typeface="宋体" panose="02010600030101010101" pitchFamily="2" charset="-122"/>
                <a:sym typeface="+mn-ea"/>
              </a:rPr>
              <a:t>相同的前后缀为</a:t>
            </a:r>
            <a:r>
              <a:rPr lang="en-US" altLang="zh-CN" dirty="0">
                <a:ln>
                  <a:noFill/>
                </a:ln>
                <a:effectLst/>
                <a:ea typeface="宋体" panose="02010600030101010101" pitchFamily="2" charset="-122"/>
                <a:sym typeface="+mn-ea"/>
              </a:rPr>
              <a:t>a</a:t>
            </a:r>
            <a:r>
              <a:rPr lang="zh-CN" altLang="en-US" dirty="0">
                <a:ln>
                  <a:noFill/>
                </a:ln>
                <a:effectLst/>
                <a:ea typeface="宋体" panose="02010600030101010101" pitchFamily="2" charset="-122"/>
                <a:sym typeface="+mn-ea"/>
              </a:rPr>
              <a:t>。 故最大的相同前后缀长度为</a:t>
            </a:r>
            <a:r>
              <a:rPr lang="en-US" altLang="zh-CN" dirty="0">
                <a:ln>
                  <a:noFill/>
                </a:ln>
                <a:effectLst/>
                <a:ea typeface="宋体" panose="02010600030101010101" pitchFamily="2" charset="-122"/>
                <a:sym typeface="+mn-ea"/>
              </a:rPr>
              <a:t>1. </a:t>
            </a:r>
          </a:p>
          <a:p>
            <a:pPr lvl="0" algn="l"/>
            <a:endParaRPr lang="en-US" altLang="zh-CN" dirty="0">
              <a:ln>
                <a:noFill/>
              </a:ln>
              <a:effectLst/>
              <a:ea typeface="宋体" panose="02010600030101010101" pitchFamily="2" charset="-122"/>
              <a:sym typeface="+mn-ea"/>
            </a:endParaRPr>
          </a:p>
          <a:p>
            <a:pPr lvl="0" algn="l"/>
            <a:r>
              <a:rPr lang="zh-CN" altLang="en-US" dirty="0">
                <a:ln>
                  <a:noFill/>
                </a:ln>
                <a:effectLst/>
                <a:ea typeface="宋体" panose="02010600030101010101" pitchFamily="2" charset="-122"/>
                <a:sym typeface="+mn-ea"/>
              </a:rPr>
              <a:t>对于</a:t>
            </a:r>
            <a:r>
              <a:rPr lang="en-US" altLang="zh-CN" dirty="0">
                <a:ln>
                  <a:noFill/>
                </a:ln>
                <a:effectLst/>
                <a:ea typeface="宋体" panose="02010600030101010101" pitchFamily="2" charset="-122"/>
                <a:sym typeface="+mn-ea"/>
              </a:rPr>
              <a:t>”</a:t>
            </a:r>
            <a:r>
              <a:rPr lang="en-US" altLang="zh-CN" dirty="0" err="1">
                <a:ln>
                  <a:noFill/>
                </a:ln>
                <a:effectLst/>
                <a:ea typeface="宋体" panose="02010600030101010101" pitchFamily="2" charset="-122"/>
                <a:sym typeface="+mn-ea"/>
              </a:rPr>
              <a:t>abab</a:t>
            </a:r>
            <a:r>
              <a:rPr lang="en-US" altLang="zh-CN" dirty="0">
                <a:ln>
                  <a:noFill/>
                </a:ln>
                <a:effectLst/>
                <a:ea typeface="宋体" panose="02010600030101010101" pitchFamily="2" charset="-122"/>
                <a:sym typeface="+mn-ea"/>
              </a:rPr>
              <a:t>”, </a:t>
            </a:r>
            <a:r>
              <a:rPr lang="zh-CN" altLang="en-US" dirty="0">
                <a:ln>
                  <a:noFill/>
                </a:ln>
                <a:effectLst/>
                <a:ea typeface="宋体" panose="02010600030101010101" pitchFamily="2" charset="-122"/>
                <a:sym typeface="+mn-ea"/>
              </a:rPr>
              <a:t>前缀为</a:t>
            </a:r>
            <a:r>
              <a:rPr lang="en-US" altLang="zh-CN" dirty="0">
                <a:ln>
                  <a:noFill/>
                </a:ln>
                <a:effectLst/>
                <a:ea typeface="宋体" panose="02010600030101010101" pitchFamily="2" charset="-122"/>
                <a:sym typeface="+mn-ea"/>
              </a:rPr>
              <a:t>a, ab, aba, </a:t>
            </a:r>
            <a:r>
              <a:rPr lang="zh-CN" altLang="en-US" dirty="0">
                <a:ln>
                  <a:noFill/>
                </a:ln>
                <a:effectLst/>
                <a:ea typeface="宋体" panose="02010600030101010101" pitchFamily="2" charset="-122"/>
                <a:sym typeface="+mn-ea"/>
              </a:rPr>
              <a:t>后缀为</a:t>
            </a:r>
            <a:r>
              <a:rPr lang="en-US" altLang="zh-CN" dirty="0">
                <a:ln>
                  <a:noFill/>
                </a:ln>
                <a:effectLst/>
                <a:ea typeface="宋体" panose="02010600030101010101" pitchFamily="2" charset="-122"/>
                <a:sym typeface="+mn-ea"/>
              </a:rPr>
              <a:t>b, ab, </a:t>
            </a:r>
            <a:r>
              <a:rPr lang="en-US" altLang="zh-CN" dirty="0" err="1">
                <a:ln>
                  <a:noFill/>
                </a:ln>
                <a:effectLst/>
                <a:ea typeface="宋体" panose="02010600030101010101" pitchFamily="2" charset="-122"/>
                <a:sym typeface="+mn-ea"/>
              </a:rPr>
              <a:t>bab</a:t>
            </a:r>
            <a:r>
              <a:rPr lang="en-US" altLang="zh-CN" dirty="0">
                <a:ln>
                  <a:noFill/>
                </a:ln>
                <a:effectLst/>
                <a:ea typeface="宋体" panose="02010600030101010101" pitchFamily="2" charset="-122"/>
                <a:sym typeface="+mn-ea"/>
              </a:rPr>
              <a:t>; </a:t>
            </a:r>
            <a:r>
              <a:rPr lang="zh-CN" altLang="en-US" dirty="0">
                <a:ln>
                  <a:noFill/>
                </a:ln>
                <a:effectLst/>
                <a:ea typeface="宋体" panose="02010600030101010101" pitchFamily="2" charset="-122"/>
                <a:sym typeface="+mn-ea"/>
              </a:rPr>
              <a:t>相同的前后缀为</a:t>
            </a:r>
            <a:r>
              <a:rPr lang="en-US" altLang="zh-CN" dirty="0">
                <a:ln>
                  <a:noFill/>
                </a:ln>
                <a:effectLst/>
                <a:ea typeface="宋体" panose="02010600030101010101" pitchFamily="2" charset="-122"/>
                <a:sym typeface="+mn-ea"/>
              </a:rPr>
              <a:t>ab</a:t>
            </a:r>
            <a:r>
              <a:rPr lang="zh-CN" altLang="en-US" dirty="0">
                <a:ln>
                  <a:noFill/>
                </a:ln>
                <a:effectLst/>
                <a:ea typeface="宋体" panose="02010600030101010101" pitchFamily="2" charset="-122"/>
                <a:sym typeface="+mn-ea"/>
              </a:rPr>
              <a:t>。故最大的相同前后缀长度为</a:t>
            </a:r>
            <a:r>
              <a:rPr lang="en-US" altLang="zh-CN" dirty="0">
                <a:ln>
                  <a:noFill/>
                </a:ln>
                <a:effectLst/>
                <a:ea typeface="宋体" panose="02010600030101010101" pitchFamily="2" charset="-122"/>
                <a:sym typeface="+mn-ea"/>
              </a:rPr>
              <a:t>2(</a:t>
            </a:r>
            <a:r>
              <a:rPr lang="zh-CN" altLang="en-US" dirty="0">
                <a:ln>
                  <a:noFill/>
                </a:ln>
                <a:effectLst/>
                <a:ea typeface="宋体" panose="02010600030101010101" pitchFamily="2" charset="-122"/>
                <a:sym typeface="+mn-ea"/>
              </a:rPr>
              <a:t>对应</a:t>
            </a:r>
            <a:r>
              <a:rPr lang="en-US" altLang="zh-CN" dirty="0">
                <a:ln>
                  <a:noFill/>
                </a:ln>
                <a:effectLst/>
                <a:ea typeface="宋体" panose="02010600030101010101" pitchFamily="2" charset="-122"/>
                <a:sym typeface="+mn-ea"/>
              </a:rPr>
              <a:t>ab). </a:t>
            </a:r>
          </a:p>
          <a:p>
            <a:pPr lvl="0" algn="l"/>
            <a:endParaRPr lang="en-US" altLang="zh-CN" dirty="0">
              <a:ln>
                <a:noFill/>
              </a:ln>
              <a:effectLst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458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</a:ln>
        </p:spPr>
        <p:txBody>
          <a:bodyPr wrap="none" lIns="92455" tIns="46227" rIns="92455" bIns="46227" anchor="b"/>
          <a:lstStyle/>
          <a:p>
            <a:pPr lvl="0" algn="r" defTabSz="923925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  <a:t>21</a:t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zh-CN" altLang="en-US" dirty="0"/>
              <a:t>从这里例子中可以看到， </a:t>
            </a:r>
            <a:r>
              <a:rPr lang="en-US" altLang="zh-CN" dirty="0"/>
              <a:t>T</a:t>
            </a:r>
            <a:r>
              <a:rPr lang="zh-CN" altLang="en-US" dirty="0"/>
              <a:t>中每个字符只比较</a:t>
            </a:r>
            <a:r>
              <a:rPr lang="en-US" altLang="zh-CN" dirty="0"/>
              <a:t>1</a:t>
            </a:r>
            <a:r>
              <a:rPr lang="zh-CN" altLang="en-US" dirty="0"/>
              <a:t>次。</a:t>
            </a: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endParaRPr lang="zh-CN" altLang="en-US" dirty="0"/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dirty="0"/>
              <a:t>1</a:t>
            </a:r>
            <a:r>
              <a:rPr lang="zh-CN" altLang="en-US" dirty="0"/>
              <a:t>） 一开始比较</a:t>
            </a:r>
            <a:r>
              <a:rPr lang="en-US" altLang="zh-CN" dirty="0"/>
              <a:t>T</a:t>
            </a:r>
            <a:r>
              <a:rPr lang="zh-CN" altLang="en-US" dirty="0"/>
              <a:t>与</a:t>
            </a:r>
            <a:r>
              <a:rPr lang="en-US" altLang="zh-CN" dirty="0"/>
              <a:t>P</a:t>
            </a:r>
            <a:r>
              <a:rPr lang="zh-CN" altLang="en-US" dirty="0"/>
              <a:t>，它们前</a:t>
            </a:r>
            <a:r>
              <a:rPr lang="en-US" altLang="zh-CN" dirty="0"/>
              <a:t>5</a:t>
            </a:r>
            <a:r>
              <a:rPr lang="zh-CN" altLang="en-US" dirty="0"/>
              <a:t>个字符都匹配上， </a:t>
            </a: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pt-BR" altLang="zh-CN" dirty="0">
                <a:sym typeface="+mn-ea"/>
              </a:rPr>
              <a:t>  T = a b a b </a:t>
            </a:r>
            <a:r>
              <a:rPr lang="pt-BR" altLang="zh-CN" dirty="0">
                <a:solidFill>
                  <a:schemeClr val="tx2"/>
                </a:solidFill>
                <a:sym typeface="+mn-ea"/>
              </a:rPr>
              <a:t>a</a:t>
            </a:r>
            <a:r>
              <a:rPr lang="pt-BR" altLang="zh-CN" dirty="0">
                <a:sym typeface="+mn-ea"/>
              </a:rPr>
              <a:t> b a a b a b </a:t>
            </a:r>
            <a:r>
              <a:rPr lang="en-US" altLang="zh-CN" dirty="0">
                <a:sym typeface="+mn-ea"/>
              </a:rPr>
              <a:t>a c b</a:t>
            </a:r>
            <a:endParaRPr lang="en-US" altLang="zh-CN" dirty="0"/>
          </a:p>
          <a:p>
            <a:pPr marL="0" lvl="0" indent="0" algn="just">
              <a:spcBef>
                <a:spcPct val="0"/>
              </a:spcBef>
              <a:buNone/>
            </a:pPr>
            <a:r>
              <a:rPr lang="pt-BR" altLang="zh-CN" dirty="0">
                <a:sym typeface="+mn-ea"/>
              </a:rPr>
              <a:t>  P = a b a b </a:t>
            </a:r>
            <a:r>
              <a:rPr lang="pt-BR" altLang="zh-CN" dirty="0">
                <a:solidFill>
                  <a:schemeClr val="tx2"/>
                </a:solidFill>
                <a:sym typeface="+mn-ea"/>
              </a:rPr>
              <a:t>a</a:t>
            </a:r>
            <a:r>
              <a:rPr lang="pt-BR" altLang="zh-CN" dirty="0">
                <a:sym typeface="+mn-ea"/>
              </a:rPr>
              <a:t> c b</a:t>
            </a:r>
          </a:p>
          <a:p>
            <a:pPr marL="0" lvl="0" indent="0" algn="just">
              <a:spcBef>
                <a:spcPct val="0"/>
              </a:spcBef>
              <a:buNone/>
            </a:pPr>
            <a:r>
              <a:rPr lang="zh-CN" altLang="pt-BR" dirty="0">
                <a:sym typeface="+mn-ea"/>
              </a:rPr>
              <a:t>在</a:t>
            </a:r>
            <a:r>
              <a:rPr lang="en-US" altLang="zh-CN" dirty="0">
                <a:sym typeface="+mn-ea"/>
              </a:rPr>
              <a:t>T</a:t>
            </a:r>
            <a:r>
              <a:rPr lang="zh-CN" altLang="en-US" dirty="0">
                <a:sym typeface="+mn-ea"/>
              </a:rPr>
              <a:t>的</a:t>
            </a:r>
            <a:r>
              <a:rPr lang="zh-CN" altLang="pt-BR" dirty="0">
                <a:sym typeface="+mn-ea"/>
              </a:rPr>
              <a:t>第</a:t>
            </a:r>
            <a:r>
              <a:rPr lang="en-US" altLang="zh-CN" dirty="0">
                <a:sym typeface="+mn-ea"/>
              </a:rPr>
              <a:t>6</a:t>
            </a:r>
            <a:r>
              <a:rPr lang="zh-CN" altLang="en-US" dirty="0">
                <a:sym typeface="+mn-ea"/>
              </a:rPr>
              <a:t>个字母</a:t>
            </a:r>
            <a:r>
              <a:rPr lang="en-US" altLang="zh-CN" dirty="0">
                <a:sym typeface="+mn-ea"/>
              </a:rPr>
              <a:t>b</a:t>
            </a:r>
            <a:r>
              <a:rPr lang="zh-CN" altLang="en-US" dirty="0">
                <a:sym typeface="+mn-ea"/>
              </a:rPr>
              <a:t>处，</a:t>
            </a:r>
            <a:r>
              <a:rPr lang="en-US" altLang="zh-CN" dirty="0">
                <a:sym typeface="+mn-ea"/>
              </a:rPr>
              <a:t>T</a:t>
            </a:r>
            <a:r>
              <a:rPr lang="zh-CN" altLang="en-US" dirty="0">
                <a:sym typeface="+mn-ea"/>
              </a:rPr>
              <a:t>与</a:t>
            </a:r>
            <a:r>
              <a:rPr lang="en-US" altLang="zh-CN" dirty="0">
                <a:sym typeface="+mn-ea"/>
              </a:rPr>
              <a:t>P</a:t>
            </a:r>
            <a:r>
              <a:rPr lang="zh-CN" altLang="en-US" dirty="0">
                <a:sym typeface="+mn-ea"/>
              </a:rPr>
              <a:t>不能匹配。</a:t>
            </a:r>
            <a:endParaRPr lang="en-US" altLang="zh-CN" dirty="0">
              <a:sym typeface="+mn-ea"/>
            </a:endParaRPr>
          </a:p>
          <a:p>
            <a:pPr marL="0" lvl="0" indent="0" algn="just">
              <a:spcBef>
                <a:spcPct val="0"/>
              </a:spcBef>
              <a:buNone/>
            </a:pPr>
            <a:endParaRPr lang="en-US" altLang="zh-CN" dirty="0">
              <a:sym typeface="+mn-ea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ym typeface="+mn-ea"/>
              </a:rPr>
              <a:t>s’=s+(q-pai(q)) </a:t>
            </a:r>
            <a:r>
              <a:rPr lang="zh-CN" altLang="en-US" dirty="0">
                <a:sym typeface="+mn-ea"/>
              </a:rPr>
              <a:t>（这个公式来自课本</a:t>
            </a:r>
            <a:r>
              <a:rPr lang="en-US" altLang="zh-CN" dirty="0">
                <a:sym typeface="+mn-ea"/>
              </a:rPr>
              <a:t>32.4 </a:t>
            </a:r>
            <a:r>
              <a:rPr lang="en-US" altLang="zh-CN" dirty="0" err="1">
                <a:sym typeface="+mn-ea"/>
              </a:rPr>
              <a:t>Kunth</a:t>
            </a:r>
            <a:r>
              <a:rPr lang="en-US" altLang="zh-CN" dirty="0">
                <a:sym typeface="+mn-ea"/>
              </a:rPr>
              <a:t>-Morris-Pratt</a:t>
            </a:r>
            <a:r>
              <a:rPr lang="zh-CN" altLang="en-US" dirty="0">
                <a:sym typeface="+mn-ea"/>
              </a:rPr>
              <a:t>算法的图</a:t>
            </a:r>
            <a:r>
              <a:rPr lang="en-US" altLang="zh-CN" dirty="0">
                <a:sym typeface="+mn-ea"/>
              </a:rPr>
              <a:t>32-10</a:t>
            </a:r>
            <a:r>
              <a:rPr lang="zh-CN" altLang="en-US" dirty="0">
                <a:sym typeface="+mn-ea"/>
              </a:rPr>
              <a:t>的图名中最后一行）</a:t>
            </a:r>
            <a:r>
              <a:rPr lang="en-US" altLang="zh-CN" dirty="0">
                <a:sym typeface="+mn-ea"/>
              </a:rPr>
              <a:t>. s</a:t>
            </a:r>
            <a:r>
              <a:rPr lang="zh-CN" altLang="en-US" dirty="0">
                <a:sym typeface="+mn-ea"/>
              </a:rPr>
              <a:t>是当前模式</a:t>
            </a:r>
            <a:r>
              <a:rPr lang="en-US" altLang="zh-CN" dirty="0">
                <a:sym typeface="+mn-ea"/>
              </a:rPr>
              <a:t>p</a:t>
            </a:r>
            <a:r>
              <a:rPr lang="zh-CN" altLang="en-US" dirty="0">
                <a:sym typeface="+mn-ea"/>
              </a:rPr>
              <a:t>的首字母位置，</a:t>
            </a:r>
            <a:r>
              <a:rPr lang="en-US" altLang="zh-CN" dirty="0">
                <a:sym typeface="+mn-ea"/>
              </a:rPr>
              <a:t>s’</a:t>
            </a:r>
            <a:r>
              <a:rPr lang="zh-CN" altLang="en-US" dirty="0">
                <a:sym typeface="+mn-ea"/>
              </a:rPr>
              <a:t>是移动后模式</a:t>
            </a:r>
            <a:r>
              <a:rPr lang="en-US" altLang="zh-CN" dirty="0">
                <a:sym typeface="+mn-ea"/>
              </a:rPr>
              <a:t>p</a:t>
            </a:r>
            <a:r>
              <a:rPr lang="zh-CN" altLang="en-US" dirty="0">
                <a:sym typeface="+mn-ea"/>
              </a:rPr>
              <a:t>的首字母位置。这里</a:t>
            </a:r>
            <a:r>
              <a:rPr lang="en-US" altLang="zh-CN" dirty="0">
                <a:sym typeface="+mn-ea"/>
              </a:rPr>
              <a:t>p=“</a:t>
            </a:r>
            <a:r>
              <a:rPr lang="en-US" altLang="zh-CN" dirty="0" err="1">
                <a:sym typeface="+mn-ea"/>
              </a:rPr>
              <a:t>ababa</a:t>
            </a:r>
            <a:r>
              <a:rPr lang="en-US" altLang="zh-CN" dirty="0">
                <a:sym typeface="+mn-ea"/>
              </a:rPr>
              <a:t>”, q=5, pai(q)=3</a:t>
            </a:r>
            <a:r>
              <a:rPr lang="zh-CN" altLang="en-US" dirty="0">
                <a:sym typeface="+mn-ea"/>
              </a:rPr>
              <a:t>， 所以</a:t>
            </a:r>
            <a:r>
              <a:rPr lang="en-US" altLang="zh-CN" dirty="0">
                <a:sym typeface="+mn-ea"/>
              </a:rPr>
              <a:t>s’=s+2, </a:t>
            </a:r>
            <a:r>
              <a:rPr lang="zh-CN" altLang="en-US" dirty="0">
                <a:sym typeface="+mn-ea"/>
              </a:rPr>
              <a:t>所有</a:t>
            </a:r>
            <a:r>
              <a:rPr lang="en-US" altLang="zh-CN" dirty="0">
                <a:sym typeface="+mn-ea"/>
              </a:rPr>
              <a:t>P</a:t>
            </a:r>
            <a:r>
              <a:rPr lang="zh-CN" altLang="en-US" dirty="0">
                <a:sym typeface="+mn-ea"/>
              </a:rPr>
              <a:t>向后移动两位。。 移动两位的含义是：不管后面的字符能否匹配上，前面的字符</a:t>
            </a:r>
            <a:r>
              <a:rPr lang="en-US" altLang="zh-CN" dirty="0">
                <a:sym typeface="+mn-ea"/>
              </a:rPr>
              <a:t>” aba”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ym typeface="+mn-ea"/>
              </a:rPr>
              <a:t>一定要匹配上（根据前缀表，</a:t>
            </a:r>
            <a:r>
              <a:rPr lang="en-US" altLang="zh-CN" dirty="0">
                <a:sym typeface="+mn-ea"/>
              </a:rPr>
              <a:t>” aba”</a:t>
            </a:r>
            <a:r>
              <a:rPr lang="zh-CN" altLang="en-US" dirty="0">
                <a:sym typeface="+mn-ea"/>
              </a:rPr>
              <a:t>既是前缀也是后缀。）</a:t>
            </a:r>
            <a:endParaRPr lang="en-US" altLang="zh-CN" dirty="0">
              <a:sym typeface="+mn-ea"/>
            </a:endParaRPr>
          </a:p>
          <a:p>
            <a:pPr marL="0" lvl="0" indent="0" algn="just">
              <a:spcBef>
                <a:spcPct val="0"/>
              </a:spcBef>
              <a:buNone/>
            </a:pPr>
            <a:endParaRPr lang="en-US" altLang="zh-CN" dirty="0">
              <a:sym typeface="+mn-ea"/>
            </a:endParaRPr>
          </a:p>
          <a:p>
            <a:pPr marL="0" lvl="0" indent="0" algn="just">
              <a:spcBef>
                <a:spcPct val="0"/>
              </a:spcBef>
              <a:buNone/>
            </a:pPr>
            <a:endParaRPr lang="en-US" altLang="zh-CN" dirty="0">
              <a:sym typeface="+mn-ea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dirty="0">
                <a:sym typeface="+mn-ea"/>
              </a:rPr>
              <a:t>2) </a:t>
            </a:r>
            <a:r>
              <a:rPr lang="pt-BR" altLang="zh-CN" dirty="0">
                <a:sym typeface="+mn-ea"/>
              </a:rPr>
              <a:t>T = a b a b </a:t>
            </a:r>
            <a:r>
              <a:rPr lang="pt-BR" altLang="zh-CN" dirty="0">
                <a:solidFill>
                  <a:schemeClr val="tx2"/>
                </a:solidFill>
                <a:sym typeface="+mn-ea"/>
              </a:rPr>
              <a:t>a</a:t>
            </a:r>
            <a:r>
              <a:rPr lang="pt-BR" altLang="zh-CN" dirty="0">
                <a:sym typeface="+mn-ea"/>
              </a:rPr>
              <a:t> b a a b a b </a:t>
            </a:r>
            <a:r>
              <a:rPr lang="en-US" altLang="zh-CN" dirty="0">
                <a:sym typeface="+mn-ea"/>
              </a:rPr>
              <a:t>a c b</a:t>
            </a:r>
            <a:endParaRPr lang="en-US" altLang="zh-CN" dirty="0"/>
          </a:p>
          <a:p>
            <a:pPr marL="0" lvl="0" indent="0" algn="just">
              <a:spcBef>
                <a:spcPct val="0"/>
              </a:spcBef>
              <a:buNone/>
            </a:pPr>
            <a:r>
              <a:rPr lang="pt-BR" altLang="zh-CN" dirty="0">
                <a:sym typeface="+mn-ea"/>
              </a:rPr>
              <a:t>    P =       a b a b </a:t>
            </a:r>
            <a:r>
              <a:rPr lang="pt-BR" altLang="zh-CN" dirty="0">
                <a:solidFill>
                  <a:schemeClr val="tx2"/>
                </a:solidFill>
                <a:sym typeface="+mn-ea"/>
              </a:rPr>
              <a:t>a</a:t>
            </a:r>
            <a:r>
              <a:rPr lang="pt-BR" altLang="zh-CN" dirty="0">
                <a:sym typeface="+mn-ea"/>
              </a:rPr>
              <a:t> c b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ym typeface="+mn-ea"/>
              </a:rPr>
              <a:t>这里</a:t>
            </a:r>
            <a:r>
              <a:rPr lang="en-US" altLang="zh-CN" dirty="0">
                <a:sym typeface="+mn-ea"/>
              </a:rPr>
              <a:t>p=“</a:t>
            </a:r>
            <a:r>
              <a:rPr lang="en-US" altLang="zh-CN" dirty="0" err="1">
                <a:sym typeface="+mn-ea"/>
              </a:rPr>
              <a:t>ababa</a:t>
            </a:r>
            <a:r>
              <a:rPr lang="en-US" altLang="zh-CN" dirty="0">
                <a:sym typeface="+mn-ea"/>
              </a:rPr>
              <a:t>”, q=5, pai(q)=3</a:t>
            </a:r>
            <a:r>
              <a:rPr lang="zh-CN" altLang="en-US" dirty="0">
                <a:sym typeface="+mn-ea"/>
              </a:rPr>
              <a:t>， 所以</a:t>
            </a:r>
            <a:r>
              <a:rPr lang="en-US" altLang="zh-CN" dirty="0">
                <a:sym typeface="+mn-ea"/>
              </a:rPr>
              <a:t>s’=s+2, </a:t>
            </a:r>
            <a:r>
              <a:rPr lang="zh-CN" altLang="en-US" dirty="0">
                <a:sym typeface="+mn-ea"/>
              </a:rPr>
              <a:t>所有</a:t>
            </a:r>
            <a:r>
              <a:rPr lang="en-US" altLang="zh-CN" dirty="0">
                <a:sym typeface="+mn-ea"/>
              </a:rPr>
              <a:t>P</a:t>
            </a:r>
            <a:r>
              <a:rPr lang="zh-CN" altLang="en-US" dirty="0">
                <a:sym typeface="+mn-ea"/>
              </a:rPr>
              <a:t>向后移动两位</a:t>
            </a:r>
            <a:endParaRPr lang="en-US" altLang="zh-CN" dirty="0">
              <a:sym typeface="+mn-ea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endParaRPr dirty="0">
              <a:sym typeface="+mn-ea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dirty="0">
                <a:sym typeface="+mn-ea"/>
              </a:rPr>
              <a:t>3) </a:t>
            </a:r>
            <a:r>
              <a:rPr lang="pt-BR" altLang="zh-CN" dirty="0">
                <a:sym typeface="+mn-ea"/>
              </a:rPr>
              <a:t>T = a b a b </a:t>
            </a:r>
            <a:r>
              <a:rPr lang="pt-BR" altLang="zh-CN" dirty="0">
                <a:solidFill>
                  <a:schemeClr val="tx2"/>
                </a:solidFill>
                <a:sym typeface="+mn-ea"/>
              </a:rPr>
              <a:t>a</a:t>
            </a:r>
            <a:r>
              <a:rPr lang="pt-BR" altLang="zh-CN" dirty="0">
                <a:sym typeface="+mn-ea"/>
              </a:rPr>
              <a:t> b a a b a b </a:t>
            </a:r>
            <a:r>
              <a:rPr lang="en-US" altLang="zh-CN" dirty="0">
                <a:sym typeface="+mn-ea"/>
              </a:rPr>
              <a:t>a c b</a:t>
            </a:r>
            <a:endParaRPr lang="en-US" altLang="zh-CN" dirty="0"/>
          </a:p>
          <a:p>
            <a:pPr marL="0" lvl="0" indent="0" algn="just">
              <a:spcBef>
                <a:spcPct val="0"/>
              </a:spcBef>
              <a:buNone/>
            </a:pPr>
            <a:r>
              <a:rPr lang="pt-BR" altLang="zh-CN" dirty="0">
                <a:sym typeface="+mn-ea"/>
              </a:rPr>
              <a:t>    P =             a b a b </a:t>
            </a:r>
            <a:r>
              <a:rPr lang="pt-BR" altLang="zh-CN" dirty="0">
                <a:solidFill>
                  <a:schemeClr val="tx2"/>
                </a:solidFill>
                <a:sym typeface="+mn-ea"/>
              </a:rPr>
              <a:t>a</a:t>
            </a:r>
            <a:r>
              <a:rPr lang="pt-BR" altLang="zh-CN" dirty="0">
                <a:sym typeface="+mn-ea"/>
              </a:rPr>
              <a:t> c b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ym typeface="+mn-ea"/>
              </a:rPr>
              <a:t>这里</a:t>
            </a:r>
            <a:r>
              <a:rPr lang="en-US" altLang="zh-CN" dirty="0">
                <a:sym typeface="+mn-ea"/>
              </a:rPr>
              <a:t>p=“aba”, q=3, pai(q)=1</a:t>
            </a:r>
            <a:r>
              <a:rPr lang="zh-CN" altLang="en-US" dirty="0">
                <a:sym typeface="+mn-ea"/>
              </a:rPr>
              <a:t>， 所以</a:t>
            </a:r>
            <a:r>
              <a:rPr lang="en-US" altLang="zh-CN" dirty="0">
                <a:sym typeface="+mn-ea"/>
              </a:rPr>
              <a:t>s’=s+2, </a:t>
            </a:r>
            <a:r>
              <a:rPr lang="zh-CN" altLang="en-US" dirty="0">
                <a:sym typeface="+mn-ea"/>
              </a:rPr>
              <a:t>所有</a:t>
            </a:r>
            <a:r>
              <a:rPr lang="en-US" altLang="zh-CN" dirty="0">
                <a:sym typeface="+mn-ea"/>
              </a:rPr>
              <a:t>P</a:t>
            </a:r>
            <a:r>
              <a:rPr lang="zh-CN" altLang="en-US" dirty="0">
                <a:sym typeface="+mn-ea"/>
              </a:rPr>
              <a:t>向后移动两位。</a:t>
            </a:r>
            <a:endParaRPr lang="en-US" altLang="zh-CN" dirty="0">
              <a:sym typeface="+mn-ea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ym typeface="+mn-ea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ym typeface="+mn-ea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dirty="0">
                <a:sym typeface="+mn-ea"/>
              </a:rPr>
              <a:t>4) </a:t>
            </a:r>
            <a:r>
              <a:rPr lang="pt-BR" altLang="zh-CN" dirty="0">
                <a:sym typeface="+mn-ea"/>
              </a:rPr>
              <a:t>T = a b a b </a:t>
            </a:r>
            <a:r>
              <a:rPr lang="pt-BR" altLang="zh-CN" dirty="0">
                <a:solidFill>
                  <a:schemeClr val="tx2"/>
                </a:solidFill>
                <a:sym typeface="+mn-ea"/>
              </a:rPr>
              <a:t>a</a:t>
            </a:r>
            <a:r>
              <a:rPr lang="pt-BR" altLang="zh-CN" dirty="0">
                <a:sym typeface="+mn-ea"/>
              </a:rPr>
              <a:t> b a a b a b </a:t>
            </a:r>
            <a:r>
              <a:rPr lang="en-US" altLang="zh-CN" dirty="0">
                <a:sym typeface="+mn-ea"/>
              </a:rPr>
              <a:t>a c b</a:t>
            </a:r>
            <a:endParaRPr lang="en-US" altLang="zh-CN" dirty="0"/>
          </a:p>
          <a:p>
            <a:pPr marL="0" lvl="0" indent="0" algn="just">
              <a:spcBef>
                <a:spcPct val="0"/>
              </a:spcBef>
              <a:buNone/>
            </a:pPr>
            <a:r>
              <a:rPr lang="pt-BR" altLang="zh-CN" dirty="0">
                <a:sym typeface="+mn-ea"/>
              </a:rPr>
              <a:t>    P =                   a b a b </a:t>
            </a:r>
            <a:r>
              <a:rPr lang="pt-BR" altLang="zh-CN" dirty="0">
                <a:solidFill>
                  <a:schemeClr val="tx2"/>
                </a:solidFill>
                <a:sym typeface="+mn-ea"/>
              </a:rPr>
              <a:t>a</a:t>
            </a:r>
            <a:r>
              <a:rPr lang="pt-BR" altLang="zh-CN" dirty="0">
                <a:sym typeface="+mn-ea"/>
              </a:rPr>
              <a:t> c b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ym typeface="+mn-ea"/>
              </a:rPr>
              <a:t>这里</a:t>
            </a:r>
            <a:r>
              <a:rPr lang="en-US" altLang="zh-CN" dirty="0">
                <a:sym typeface="+mn-ea"/>
              </a:rPr>
              <a:t>p=“a”, q=1, pai(q)=0</a:t>
            </a:r>
            <a:r>
              <a:rPr lang="zh-CN" altLang="en-US" dirty="0">
                <a:sym typeface="+mn-ea"/>
              </a:rPr>
              <a:t>， 所以</a:t>
            </a:r>
            <a:r>
              <a:rPr lang="en-US" altLang="zh-CN" dirty="0">
                <a:sym typeface="+mn-ea"/>
              </a:rPr>
              <a:t>s’=s+1, </a:t>
            </a:r>
            <a:r>
              <a:rPr lang="zh-CN" altLang="en-US" dirty="0">
                <a:sym typeface="+mn-ea"/>
              </a:rPr>
              <a:t>所有</a:t>
            </a:r>
            <a:r>
              <a:rPr lang="en-US" altLang="zh-CN" dirty="0">
                <a:sym typeface="+mn-ea"/>
              </a:rPr>
              <a:t>P</a:t>
            </a:r>
            <a:r>
              <a:rPr lang="zh-CN" altLang="en-US" dirty="0">
                <a:sym typeface="+mn-ea"/>
              </a:rPr>
              <a:t>向后移动一位。</a:t>
            </a:r>
            <a:endParaRPr lang="en-US" altLang="zh-CN" dirty="0">
              <a:sym typeface="+mn-ea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ym typeface="+mn-ea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ym typeface="+mn-ea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dirty="0">
                <a:sym typeface="+mn-ea"/>
              </a:rPr>
              <a:t>5) </a:t>
            </a:r>
            <a:r>
              <a:rPr lang="pt-BR" altLang="zh-CN" dirty="0">
                <a:sym typeface="+mn-ea"/>
              </a:rPr>
              <a:t>T = a b a b </a:t>
            </a:r>
            <a:r>
              <a:rPr lang="pt-BR" altLang="zh-CN" dirty="0">
                <a:solidFill>
                  <a:schemeClr val="tx2"/>
                </a:solidFill>
                <a:sym typeface="+mn-ea"/>
              </a:rPr>
              <a:t>a</a:t>
            </a:r>
            <a:r>
              <a:rPr lang="pt-BR" altLang="zh-CN" dirty="0">
                <a:sym typeface="+mn-ea"/>
              </a:rPr>
              <a:t> b a a b a b </a:t>
            </a:r>
            <a:r>
              <a:rPr lang="en-US" altLang="zh-CN" dirty="0">
                <a:sym typeface="+mn-ea"/>
              </a:rPr>
              <a:t>a c b</a:t>
            </a:r>
            <a:endParaRPr lang="en-US" altLang="zh-CN" dirty="0"/>
          </a:p>
          <a:p>
            <a:pPr marL="0" lvl="0" indent="0" algn="just">
              <a:spcBef>
                <a:spcPct val="0"/>
              </a:spcBef>
              <a:buNone/>
            </a:pPr>
            <a:r>
              <a:rPr lang="pt-BR" altLang="zh-CN" dirty="0">
                <a:sym typeface="+mn-ea"/>
              </a:rPr>
              <a:t>    P =                      a b a b </a:t>
            </a:r>
            <a:r>
              <a:rPr lang="pt-BR" altLang="zh-CN" dirty="0">
                <a:solidFill>
                  <a:schemeClr val="tx2"/>
                </a:solidFill>
                <a:sym typeface="+mn-ea"/>
              </a:rPr>
              <a:t>a</a:t>
            </a:r>
            <a:r>
              <a:rPr lang="pt-BR" altLang="zh-CN" dirty="0">
                <a:sym typeface="+mn-ea"/>
              </a:rPr>
              <a:t> c b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ym typeface="+mn-ea"/>
              </a:rPr>
              <a:t>匹配成功。</a:t>
            </a:r>
            <a:endParaRPr lang="en-US" altLang="zh-CN" dirty="0">
              <a:sym typeface="+mn-ea"/>
            </a:endParaRPr>
          </a:p>
          <a:p>
            <a:pPr marL="0" lvl="0" indent="0" algn="just">
              <a:spcBef>
                <a:spcPct val="0"/>
              </a:spcBef>
              <a:buNone/>
            </a:pPr>
            <a:endParaRPr lang="zh-CN" altLang="en-US" dirty="0">
              <a:sym typeface="+mn-ea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en-US" altLang="zh-CN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342900" lvl="0" indent="-342900" algn="l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zh-CN" altLang="en-US" dirty="0">
              <a:sym typeface="+mn-ea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zh-CN" altLang="en-US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</p:spPr>
        <p:txBody>
          <a:bodyPr wrap="none" lIns="92455" tIns="46227" rIns="92455" bIns="46227" anchor="ctr"/>
          <a:lstStyle/>
          <a:p>
            <a:pPr lvl="0" algn="l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09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</a:ln>
        </p:spPr>
        <p:txBody>
          <a:bodyPr wrap="none" lIns="92455" tIns="46227" rIns="92455" bIns="46227" anchor="b"/>
          <a:lstStyle/>
          <a:p>
            <a:pPr lvl="0" algn="r" defTabSz="923925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  <a:t>36</a:t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en-US" altLang="zh-CN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zh-CN" altLang="en-US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zh-CN" altLang="en-US" dirty="0"/>
          </a:p>
          <a:p>
            <a:pPr algn="l"/>
            <a:endParaRPr lang="zh-CN" altLang="en-US" dirty="0"/>
          </a:p>
          <a:p>
            <a:pPr algn="l"/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en-US" altLang="zh-CN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	 				            </a:t>
            </a:r>
            <a:fld id="{A481F45E-6E3F-402B-BC7C-CCCB9B9A3E45}" type="datetime1"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11/13/2021</a:t>
            </a:fld>
            <a:endParaRPr kumimoji="0" lang="en-US" altLang="zh-CN" sz="9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	 				            </a:t>
            </a:r>
            <a:fld id="{A481F45E-6E3F-402B-BC7C-CCCB9B9A3E45}" type="datetime1"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11/13/2021</a:t>
            </a:fld>
            <a:endParaRPr kumimoji="0" lang="en-US" altLang="zh-CN" sz="9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638800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638800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	 				            </a:t>
            </a:r>
            <a:fld id="{A481F45E-6E3F-402B-BC7C-CCCB9B9A3E45}" type="datetime1"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11/13/2021</a:t>
            </a:fld>
            <a:endParaRPr kumimoji="0" lang="en-US" altLang="zh-CN" sz="9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	 				            </a:t>
            </a:r>
            <a:fld id="{A481F45E-6E3F-402B-BC7C-CCCB9B9A3E45}" type="datetime1"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11/13/2021</a:t>
            </a:fld>
            <a:endParaRPr kumimoji="0" lang="en-US" altLang="zh-CN" sz="9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	 				            </a:t>
            </a:r>
            <a:fld id="{A481F45E-6E3F-402B-BC7C-CCCB9B9A3E45}" type="datetime1"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11/13/2021</a:t>
            </a:fld>
            <a:endParaRPr kumimoji="0" lang="en-US" altLang="zh-CN" sz="9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	 				            </a:t>
            </a:r>
            <a:fld id="{A481F45E-6E3F-402B-BC7C-CCCB9B9A3E45}" type="datetime1"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11/13/2021</a:t>
            </a:fld>
            <a:endParaRPr kumimoji="0" lang="en-US" altLang="zh-CN" sz="9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	 				            </a:t>
            </a:r>
            <a:fld id="{A481F45E-6E3F-402B-BC7C-CCCB9B9A3E45}" type="datetime1"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11/13/2021</a:t>
            </a:fld>
            <a:endParaRPr kumimoji="0" lang="en-US" altLang="zh-CN" sz="9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	 				            </a:t>
            </a:r>
            <a:fld id="{A481F45E-6E3F-402B-BC7C-CCCB9B9A3E45}" type="datetime1"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11/13/2021</a:t>
            </a:fld>
            <a:endParaRPr kumimoji="0" lang="en-US" altLang="zh-CN" sz="9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	 				            </a:t>
            </a:r>
            <a:fld id="{A481F45E-6E3F-402B-BC7C-CCCB9B9A3E45}" type="datetime1"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11/13/2021</a:t>
            </a:fld>
            <a:endParaRPr kumimoji="0" lang="en-US" altLang="zh-CN" sz="9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	 				            </a:t>
            </a:r>
            <a:fld id="{A481F45E-6E3F-402B-BC7C-CCCB9B9A3E45}" type="datetime1"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11/13/2021</a:t>
            </a:fld>
            <a:endParaRPr kumimoji="0" lang="en-US" altLang="zh-CN" sz="9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2075" tIns="46038" rIns="92075" bIns="46038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	 				            </a:t>
            </a:r>
            <a:fld id="{A481F45E-6E3F-402B-BC7C-CCCB9B9A3E45}" type="datetime1"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11/13/2021</a:t>
            </a:fld>
            <a:endParaRPr kumimoji="0" lang="en-US" altLang="zh-CN" sz="9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43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/>
          <a:lstStyle>
            <a:lvl1pPr>
              <a:defRPr sz="900" b="1" i="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	 				            </a:t>
            </a:r>
            <a:fld id="{A481F45E-6E3F-402B-BC7C-CCCB9B9A3E45}" type="datetime1"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11/13/2021</a:t>
            </a:fld>
            <a:endParaRPr kumimoji="0" lang="en-US" altLang="zh-CN" sz="9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8229600" cy="43434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1371600"/>
            <a:ext cx="4572000" cy="76200"/>
          </a:xfrm>
          <a:prstGeom prst="rect">
            <a:avLst/>
          </a:prstGeom>
          <a:gradFill rotWithShape="0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4572000" y="1371600"/>
            <a:ext cx="4572000" cy="76200"/>
          </a:xfrm>
          <a:prstGeom prst="rect">
            <a:avLst/>
          </a:prstGeom>
          <a:gradFill rotWithShape="0">
            <a:gsLst>
              <a:gs pos="0">
                <a:srgbClr val="00008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Times New Roman" panose="02020603050405020304" pitchFamily="18" charset="0"/>
        <a:buChar char="●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Times New Roman" panose="02020603050405020304" pitchFamily="18" charset="0"/>
        <a:buChar char="■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Times New Roman" panose="02020603050405020304" pitchFamily="18" charset="0"/>
        <a:buChar char="○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u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1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11/13/2021</a:t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67394" name="Rectangle 2"/>
          <p:cNvSpPr>
            <a:spLocks noChangeArrowheads="1"/>
          </p:cNvSpPr>
          <p:nvPr/>
        </p:nvSpPr>
        <p:spPr bwMode="auto">
          <a:xfrm>
            <a:off x="1143000" y="838200"/>
            <a:ext cx="7250113" cy="276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/>
          <a:p>
            <a:pPr marL="0" marR="0" lvl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54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第九章</a:t>
            </a:r>
            <a:endParaRPr kumimoji="1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0" marR="0" lvl="2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0" marR="0" lvl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字符串算法</a:t>
            </a:r>
          </a:p>
        </p:txBody>
      </p:sp>
      <p:sp>
        <p:nvSpPr>
          <p:cNvPr id="1467395" name="Rectangle 3"/>
          <p:cNvSpPr>
            <a:spLocks noChangeArrowheads="1"/>
          </p:cNvSpPr>
          <p:nvPr/>
        </p:nvSpPr>
        <p:spPr bwMode="auto">
          <a:xfrm>
            <a:off x="1905000" y="4267200"/>
            <a:ext cx="5824538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何震宇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11/13/2021</a:t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9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dirty="0">
                <a:ea typeface="宋体" panose="02010600030101010101" pitchFamily="2" charset="-122"/>
              </a:rPr>
              <a:t>使用</a:t>
            </a:r>
            <a:r>
              <a:rPr lang="en-US" altLang="zh-CN" dirty="0">
                <a:ea typeface="宋体" panose="02010600030101010101" pitchFamily="2" charset="-122"/>
              </a:rPr>
              <a:t>Hash</a:t>
            </a:r>
            <a:r>
              <a:rPr lang="zh-CN" altLang="en-US" dirty="0">
                <a:ea typeface="宋体" panose="02010600030101010101" pitchFamily="2" charset="-122"/>
              </a:rPr>
              <a:t>函数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229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/>
          <a:lstStyle/>
          <a:p>
            <a:r>
              <a:rPr lang="zh-CN" altLang="en-US" dirty="0">
                <a:ea typeface="宋体" panose="02010600030101010101" pitchFamily="2" charset="-122"/>
              </a:rPr>
              <a:t>问题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zh-CN" altLang="en-US" dirty="0">
                <a:ea typeface="宋体" panose="02010600030101010101" pitchFamily="2" charset="-122"/>
              </a:rPr>
              <a:t>我们不能假设我们可以对</a:t>
            </a:r>
            <a:r>
              <a:rPr lang="en-US" altLang="zh-CN" dirty="0">
                <a:ea typeface="宋体" panose="02010600030101010101" pitchFamily="2" charset="-122"/>
              </a:rPr>
              <a:t>m</a:t>
            </a:r>
            <a:r>
              <a:rPr lang="zh-CN" altLang="en-US" dirty="0">
                <a:ea typeface="宋体" panose="02010600030101010101" pitchFamily="2" charset="-122"/>
              </a:rPr>
              <a:t>位数在</a:t>
            </a:r>
            <a:r>
              <a:rPr lang="en-US" altLang="zh-CN" dirty="0">
                <a:ea typeface="宋体" panose="02010600030101010101" pitchFamily="2" charset="-122"/>
              </a:rPr>
              <a:t>O(1)</a:t>
            </a:r>
            <a:r>
              <a:rPr lang="zh-CN" altLang="en-US" dirty="0">
                <a:ea typeface="宋体" panose="02010600030101010101" pitchFamily="2" charset="-122"/>
              </a:rPr>
              <a:t>时间内进行算术运算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解决方案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zh-CN" altLang="en-US" dirty="0">
                <a:ea typeface="宋体" panose="02010600030101010101" pitchFamily="2" charset="-122"/>
              </a:rPr>
              <a:t>使用</a:t>
            </a:r>
            <a:r>
              <a:rPr lang="en-US" altLang="zh-CN" dirty="0">
                <a:ea typeface="宋体" panose="02010600030101010101" pitchFamily="2" charset="-122"/>
              </a:rPr>
              <a:t>hash</a:t>
            </a:r>
            <a:r>
              <a:rPr lang="zh-CN" altLang="en-US" dirty="0">
                <a:ea typeface="宋体" panose="02010600030101010101" pitchFamily="2" charset="-122"/>
              </a:rPr>
              <a:t>函数 </a:t>
            </a:r>
            <a:r>
              <a:rPr lang="en-US" altLang="zh-CN" i="1" dirty="0">
                <a:solidFill>
                  <a:srgbClr val="0000CC"/>
                </a:solidFill>
                <a:ea typeface="宋体" panose="02010600030101010101" pitchFamily="2" charset="-122"/>
              </a:rPr>
              <a:t>h = f </a:t>
            </a: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mod</a:t>
            </a:r>
            <a:r>
              <a:rPr lang="en-US" altLang="zh-CN" i="1" dirty="0">
                <a:solidFill>
                  <a:srgbClr val="0000CC"/>
                </a:solidFill>
                <a:ea typeface="宋体" panose="02010600030101010101" pitchFamily="2" charset="-122"/>
              </a:rPr>
              <a:t> q</a:t>
            </a:r>
            <a:r>
              <a:rPr lang="en-US" altLang="zh-CN" i="1" dirty="0">
                <a:ea typeface="宋体" panose="02010600030101010101" pitchFamily="2" charset="-122"/>
              </a:rPr>
              <a:t>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例如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zh-CN" altLang="en-US" dirty="0">
                <a:ea typeface="宋体" panose="02010600030101010101" pitchFamily="2" charset="-122"/>
              </a:rPr>
              <a:t>如果 </a:t>
            </a:r>
            <a:r>
              <a:rPr lang="en-US" altLang="zh-CN" i="1" dirty="0">
                <a:ea typeface="宋体" panose="02010600030101010101" pitchFamily="2" charset="-122"/>
              </a:rPr>
              <a:t>q</a:t>
            </a:r>
            <a:r>
              <a:rPr lang="en-US" altLang="zh-CN" dirty="0">
                <a:ea typeface="宋体" panose="02010600030101010101" pitchFamily="2" charset="-122"/>
              </a:rPr>
              <a:t> = 7, </a:t>
            </a:r>
            <a:r>
              <a:rPr lang="en-US" altLang="zh-CN" i="1" dirty="0">
                <a:ea typeface="宋体" panose="02010600030101010101" pitchFamily="2" charset="-122"/>
              </a:rPr>
              <a:t>h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“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52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”</a:t>
            </a:r>
            <a:r>
              <a:rPr lang="en-US" altLang="zh-CN" dirty="0">
                <a:ea typeface="宋体" panose="02010600030101010101" pitchFamily="2" charset="-122"/>
              </a:rPr>
              <a:t>) = 52 mod 7 = 3</a:t>
            </a:r>
          </a:p>
          <a:p>
            <a:pPr lvl="1"/>
            <a:r>
              <a:rPr lang="en-US" altLang="zh-CN" i="1" dirty="0">
                <a:ea typeface="宋体" panose="02010600030101010101" pitchFamily="2" charset="-122"/>
              </a:rPr>
              <a:t>h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S</a:t>
            </a:r>
            <a:r>
              <a:rPr lang="en-US" altLang="zh-CN" baseline="-25000" dirty="0">
                <a:ea typeface="宋体" panose="02010600030101010101" pitchFamily="2" charset="-122"/>
              </a:rPr>
              <a:t>1</a:t>
            </a:r>
            <a:r>
              <a:rPr lang="en-US" altLang="zh-CN" dirty="0">
                <a:ea typeface="宋体" panose="02010600030101010101" pitchFamily="2" charset="-122"/>
              </a:rPr>
              <a:t>) 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¹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i="1" dirty="0">
                <a:ea typeface="宋体" panose="02010600030101010101" pitchFamily="2" charset="-122"/>
              </a:rPr>
              <a:t>h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S</a:t>
            </a:r>
            <a:r>
              <a:rPr lang="en-US" altLang="zh-CN" baseline="-25000" dirty="0"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</a:rPr>
              <a:t>) 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Þ  </a:t>
            </a:r>
            <a:r>
              <a:rPr lang="en-US" altLang="zh-CN" i="1" dirty="0">
                <a:ea typeface="宋体" panose="02010600030101010101" pitchFamily="2" charset="-122"/>
              </a:rPr>
              <a:t>S</a:t>
            </a:r>
            <a:r>
              <a:rPr lang="en-US" altLang="zh-CN" baseline="-25000" dirty="0">
                <a:ea typeface="宋体" panose="02010600030101010101" pitchFamily="2" charset="-122"/>
              </a:rPr>
              <a:t>1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¹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i="1" dirty="0">
                <a:ea typeface="宋体" panose="02010600030101010101" pitchFamily="2" charset="-122"/>
              </a:rPr>
              <a:t>S</a:t>
            </a:r>
            <a:r>
              <a:rPr lang="en-US" altLang="zh-CN" baseline="-25000" dirty="0"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但 </a:t>
            </a:r>
            <a:r>
              <a:rPr lang="en-US" altLang="zh-CN" i="1" dirty="0">
                <a:ea typeface="宋体" panose="02010600030101010101" pitchFamily="2" charset="-122"/>
              </a:rPr>
              <a:t>h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S</a:t>
            </a:r>
            <a:r>
              <a:rPr lang="en-US" altLang="zh-CN" baseline="-25000" dirty="0">
                <a:ea typeface="宋体" panose="02010600030101010101" pitchFamily="2" charset="-122"/>
              </a:rPr>
              <a:t>1</a:t>
            </a:r>
            <a:r>
              <a:rPr lang="en-US" altLang="zh-CN" dirty="0">
                <a:ea typeface="宋体" panose="02010600030101010101" pitchFamily="2" charset="-122"/>
              </a:rPr>
              <a:t>) = </a:t>
            </a:r>
            <a:r>
              <a:rPr lang="en-US" altLang="zh-CN" i="1" dirty="0">
                <a:ea typeface="宋体" panose="02010600030101010101" pitchFamily="2" charset="-122"/>
              </a:rPr>
              <a:t>h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S</a:t>
            </a:r>
            <a:r>
              <a:rPr lang="en-US" altLang="zh-CN" baseline="-25000" dirty="0"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</a:rPr>
              <a:t>) </a:t>
            </a:r>
            <a:r>
              <a:rPr lang="zh-CN" altLang="en-US" dirty="0">
                <a:ea typeface="宋体" panose="02010600030101010101" pitchFamily="2" charset="-122"/>
              </a:rPr>
              <a:t>不意味着 </a:t>
            </a:r>
            <a:r>
              <a:rPr lang="en-US" altLang="zh-CN" i="1" dirty="0">
                <a:ea typeface="宋体" panose="02010600030101010101" pitchFamily="2" charset="-122"/>
              </a:rPr>
              <a:t>S</a:t>
            </a:r>
            <a:r>
              <a:rPr lang="en-US" altLang="zh-CN" baseline="-25000" dirty="0">
                <a:ea typeface="宋体" panose="02010600030101010101" pitchFamily="2" charset="-122"/>
              </a:rPr>
              <a:t>1</a:t>
            </a:r>
            <a:r>
              <a:rPr lang="en-US" altLang="zh-CN" dirty="0">
                <a:ea typeface="宋体" panose="02010600030101010101" pitchFamily="2" charset="-122"/>
              </a:rPr>
              <a:t>=</a:t>
            </a:r>
            <a:r>
              <a:rPr lang="en-US" altLang="zh-CN" i="1" dirty="0">
                <a:ea typeface="宋体" panose="02010600030101010101" pitchFamily="2" charset="-122"/>
              </a:rPr>
              <a:t>S</a:t>
            </a:r>
            <a:r>
              <a:rPr lang="en-US" altLang="zh-CN" baseline="-25000" dirty="0"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</a:rPr>
              <a:t>!</a:t>
            </a:r>
          </a:p>
          <a:p>
            <a:pPr lvl="2"/>
            <a:r>
              <a:rPr lang="zh-CN" altLang="en-US" dirty="0">
                <a:ea typeface="宋体" panose="02010600030101010101" pitchFamily="2" charset="-122"/>
              </a:rPr>
              <a:t>例如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zh-CN" altLang="en-US" dirty="0">
                <a:ea typeface="宋体" panose="02010600030101010101" pitchFamily="2" charset="-122"/>
              </a:rPr>
              <a:t>如果 </a:t>
            </a:r>
            <a:r>
              <a:rPr lang="en-US" altLang="zh-CN" i="1" dirty="0">
                <a:ea typeface="宋体" panose="02010600030101010101" pitchFamily="2" charset="-122"/>
              </a:rPr>
              <a:t>q</a:t>
            </a:r>
            <a:r>
              <a:rPr lang="en-US" altLang="zh-CN" dirty="0">
                <a:ea typeface="宋体" panose="02010600030101010101" pitchFamily="2" charset="-122"/>
              </a:rPr>
              <a:t> = 7, h(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“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73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”</a:t>
            </a:r>
            <a:r>
              <a:rPr lang="en-US" altLang="zh-CN" dirty="0">
                <a:ea typeface="宋体" panose="02010600030101010101" pitchFamily="2" charset="-122"/>
              </a:rPr>
              <a:t>) = 3, </a:t>
            </a:r>
            <a:r>
              <a:rPr lang="zh-CN" altLang="en-US" dirty="0">
                <a:ea typeface="宋体" panose="02010600030101010101" pitchFamily="2" charset="-122"/>
              </a:rPr>
              <a:t>但 </a:t>
            </a:r>
            <a:r>
              <a:rPr lang="zh-CN" altLang="en-US" dirty="0">
                <a:latin typeface="Verdana" panose="020B0604030504040204" pitchFamily="34" charset="0"/>
                <a:ea typeface="宋体" panose="02010600030101010101" pitchFamily="2" charset="-122"/>
              </a:rPr>
              <a:t>“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73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”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¹ 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“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52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”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但 </a:t>
            </a:r>
            <a:r>
              <a:rPr lang="zh-CN" altLang="en-US" dirty="0">
                <a:latin typeface="Verdana" panose="020B0604030504040204" pitchFamily="34" charset="0"/>
                <a:ea typeface="宋体" panose="02010600030101010101" pitchFamily="2" charset="-122"/>
              </a:rPr>
              <a:t>“</a:t>
            </a:r>
            <a:r>
              <a:rPr lang="en-US" altLang="zh-CN" dirty="0">
                <a:ea typeface="宋体" panose="02010600030101010101" pitchFamily="2" charset="-122"/>
              </a:rPr>
              <a:t>mod </a:t>
            </a:r>
            <a:r>
              <a:rPr lang="en-US" altLang="zh-CN" i="1" dirty="0">
                <a:ea typeface="宋体" panose="02010600030101010101" pitchFamily="2" charset="-122"/>
              </a:rPr>
              <a:t>q</a:t>
            </a:r>
            <a:r>
              <a:rPr lang="en-US" altLang="zh-CN" i="1" dirty="0">
                <a:latin typeface="Verdana" panose="020B0604030504040204" pitchFamily="34" charset="0"/>
                <a:ea typeface="宋体" panose="02010600030101010101" pitchFamily="2" charset="-122"/>
              </a:rPr>
              <a:t>”</a:t>
            </a:r>
            <a:r>
              <a:rPr lang="en-US" altLang="zh-CN" i="1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算术运算</a:t>
            </a:r>
            <a:r>
              <a:rPr lang="en-US" altLang="zh-CN" dirty="0">
                <a:ea typeface="宋体" panose="02010600030101010101" pitchFamily="2" charset="-122"/>
              </a:rPr>
              <a:t>: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a+b</a:t>
            </a:r>
            <a:r>
              <a:rPr lang="en-US" altLang="zh-CN" dirty="0">
                <a:ea typeface="宋体" panose="02010600030101010101" pitchFamily="2" charset="-122"/>
              </a:rPr>
              <a:t>) mod </a:t>
            </a:r>
            <a:r>
              <a:rPr lang="en-US" altLang="zh-CN" i="1" dirty="0">
                <a:ea typeface="宋体" panose="02010600030101010101" pitchFamily="2" charset="-122"/>
              </a:rPr>
              <a:t>q = 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a </a:t>
            </a:r>
            <a:r>
              <a:rPr lang="en-US" altLang="zh-CN" dirty="0">
                <a:ea typeface="宋体" panose="02010600030101010101" pitchFamily="2" charset="-122"/>
              </a:rPr>
              <a:t>mod</a:t>
            </a:r>
            <a:r>
              <a:rPr lang="en-US" altLang="zh-CN" i="1" dirty="0">
                <a:ea typeface="宋体" panose="02010600030101010101" pitchFamily="2" charset="-122"/>
              </a:rPr>
              <a:t> q + b </a:t>
            </a:r>
            <a:r>
              <a:rPr lang="en-US" altLang="zh-CN" dirty="0">
                <a:ea typeface="宋体" panose="02010600030101010101" pitchFamily="2" charset="-122"/>
              </a:rPr>
              <a:t>mod</a:t>
            </a:r>
            <a:r>
              <a:rPr lang="en-US" altLang="zh-CN" i="1" dirty="0">
                <a:ea typeface="宋体" panose="02010600030101010101" pitchFamily="2" charset="-122"/>
              </a:rPr>
              <a:t> q</a:t>
            </a:r>
            <a:r>
              <a:rPr lang="en-US" altLang="zh-CN" dirty="0">
                <a:ea typeface="宋体" panose="02010600030101010101" pitchFamily="2" charset="-122"/>
              </a:rPr>
              <a:t>) mod q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a*b</a:t>
            </a:r>
            <a:r>
              <a:rPr lang="en-US" altLang="zh-CN" dirty="0">
                <a:ea typeface="宋体" panose="02010600030101010101" pitchFamily="2" charset="-122"/>
              </a:rPr>
              <a:t>) mod </a:t>
            </a:r>
            <a:r>
              <a:rPr lang="en-US" altLang="zh-CN" i="1" dirty="0">
                <a:ea typeface="宋体" panose="02010600030101010101" pitchFamily="2" charset="-122"/>
              </a:rPr>
              <a:t>q = 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a </a:t>
            </a:r>
            <a:r>
              <a:rPr lang="en-US" altLang="zh-CN" dirty="0">
                <a:ea typeface="宋体" panose="02010600030101010101" pitchFamily="2" charset="-122"/>
              </a:rPr>
              <a:t>mod</a:t>
            </a:r>
            <a:r>
              <a:rPr lang="en-US" altLang="zh-CN" i="1" dirty="0">
                <a:ea typeface="宋体" panose="02010600030101010101" pitchFamily="2" charset="-122"/>
              </a:rPr>
              <a:t> q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r>
              <a:rPr lang="en-US" altLang="zh-CN" i="1" dirty="0">
                <a:ea typeface="宋体" panose="02010600030101010101" pitchFamily="2" charset="-122"/>
              </a:rPr>
              <a:t>*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b </a:t>
            </a:r>
            <a:r>
              <a:rPr lang="en-US" altLang="zh-CN" dirty="0">
                <a:ea typeface="宋体" panose="02010600030101010101" pitchFamily="2" charset="-122"/>
              </a:rPr>
              <a:t>mod</a:t>
            </a:r>
            <a:r>
              <a:rPr lang="en-US" altLang="zh-CN" i="1" dirty="0">
                <a:ea typeface="宋体" panose="02010600030101010101" pitchFamily="2" charset="-122"/>
              </a:rPr>
              <a:t> q</a:t>
            </a:r>
            <a:r>
              <a:rPr lang="en-US" altLang="zh-CN" dirty="0">
                <a:ea typeface="宋体" panose="02010600030101010101" pitchFamily="2" charset="-122"/>
              </a:rPr>
              <a:t>) mod q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11/13/2021</a:t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1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dirty="0">
                <a:ea typeface="宋体" panose="02010600030101010101" pitchFamily="2" charset="-122"/>
              </a:rPr>
              <a:t>预处理与步骤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3316" name="Rectangle 3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3303588"/>
          </a:xfrm>
        </p:spPr>
        <p:txBody>
          <a:bodyPr vert="horz" wrap="square" lIns="92075" tIns="46038" rIns="92075" bIns="46038" anchor="t"/>
          <a:lstStyle/>
          <a:p>
            <a:pPr>
              <a:lnSpc>
                <a:spcPct val="90000"/>
              </a:lnSpc>
            </a:pPr>
            <a:r>
              <a:rPr lang="zh-CN" altLang="en-US" sz="2400" dirty="0">
                <a:ea typeface="宋体" panose="02010600030101010101" pitchFamily="2" charset="-122"/>
              </a:rPr>
              <a:t>预处理</a:t>
            </a:r>
            <a:r>
              <a:rPr lang="en-US" altLang="zh-CN" sz="2400" dirty="0">
                <a:ea typeface="宋体" panose="02010600030101010101" pitchFamily="2" charset="-122"/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zh-CN" sz="2000" i="1" dirty="0">
                <a:solidFill>
                  <a:srgbClr val="0000CC"/>
                </a:solidFill>
                <a:ea typeface="宋体" panose="02010600030101010101" pitchFamily="2" charset="-122"/>
              </a:rPr>
              <a:t>fp</a:t>
            </a:r>
            <a:r>
              <a:rPr lang="en-US" altLang="zh-CN" sz="2000" dirty="0">
                <a:ea typeface="宋体" panose="02010600030101010101" pitchFamily="2" charset="-122"/>
              </a:rPr>
              <a:t> = </a:t>
            </a:r>
            <a:r>
              <a:rPr lang="en-US" altLang="zh-CN" sz="2000" i="1" dirty="0">
                <a:ea typeface="宋体" panose="02010600030101010101" pitchFamily="2" charset="-122"/>
              </a:rPr>
              <a:t>P</a:t>
            </a:r>
            <a:r>
              <a:rPr lang="en-US" altLang="zh-CN" sz="2000" dirty="0">
                <a:ea typeface="宋体" panose="02010600030101010101" pitchFamily="2" charset="-122"/>
              </a:rPr>
              <a:t>[</a:t>
            </a:r>
            <a:r>
              <a:rPr lang="en-US" altLang="zh-CN" sz="2000" i="1" dirty="0">
                <a:ea typeface="宋体" panose="02010600030101010101" pitchFamily="2" charset="-122"/>
              </a:rPr>
              <a:t>m</a:t>
            </a:r>
            <a:r>
              <a:rPr lang="en-US" altLang="zh-CN" sz="2000" dirty="0">
                <a:ea typeface="宋体" panose="02010600030101010101" pitchFamily="2" charset="-122"/>
              </a:rPr>
              <a:t>-1] + 10*(</a:t>
            </a:r>
            <a:r>
              <a:rPr lang="en-US" altLang="zh-CN" sz="2000" i="1" dirty="0">
                <a:ea typeface="宋体" panose="02010600030101010101" pitchFamily="2" charset="-122"/>
              </a:rPr>
              <a:t>P</a:t>
            </a:r>
            <a:r>
              <a:rPr lang="en-US" altLang="zh-CN" sz="2000" dirty="0">
                <a:ea typeface="宋体" panose="02010600030101010101" pitchFamily="2" charset="-122"/>
              </a:rPr>
              <a:t>[</a:t>
            </a:r>
            <a:r>
              <a:rPr lang="en-US" altLang="zh-CN" sz="2000" i="1" dirty="0">
                <a:ea typeface="宋体" panose="02010600030101010101" pitchFamily="2" charset="-122"/>
              </a:rPr>
              <a:t>m</a:t>
            </a:r>
            <a:r>
              <a:rPr lang="en-US" altLang="zh-CN" sz="2000" dirty="0">
                <a:ea typeface="宋体" panose="02010600030101010101" pitchFamily="2" charset="-122"/>
              </a:rPr>
              <a:t>-2] + 10*(</a:t>
            </a:r>
            <a:r>
              <a:rPr lang="en-US" altLang="zh-CN" sz="2000" i="1" dirty="0">
                <a:ea typeface="宋体" panose="02010600030101010101" pitchFamily="2" charset="-122"/>
              </a:rPr>
              <a:t>P</a:t>
            </a:r>
            <a:r>
              <a:rPr lang="en-US" altLang="zh-CN" sz="2000" dirty="0">
                <a:ea typeface="宋体" panose="02010600030101010101" pitchFamily="2" charset="-122"/>
              </a:rPr>
              <a:t>[</a:t>
            </a:r>
            <a:r>
              <a:rPr lang="en-US" altLang="zh-CN" sz="2000" i="1" dirty="0">
                <a:ea typeface="宋体" panose="02010600030101010101" pitchFamily="2" charset="-122"/>
              </a:rPr>
              <a:t>m</a:t>
            </a:r>
            <a:r>
              <a:rPr lang="en-US" altLang="zh-CN" sz="2000" dirty="0">
                <a:ea typeface="宋体" panose="02010600030101010101" pitchFamily="2" charset="-122"/>
              </a:rPr>
              <a:t>-3]+  </a:t>
            </a:r>
            <a:r>
              <a:rPr lang="en-US" altLang="zh-CN" sz="2000" dirty="0">
                <a:latin typeface="Verdana" panose="020B0604030504040204" pitchFamily="34" charset="0"/>
                <a:ea typeface="宋体" panose="02010600030101010101" pitchFamily="2" charset="-122"/>
              </a:rPr>
              <a:t>…</a:t>
            </a:r>
            <a:r>
              <a:rPr lang="en-US" altLang="zh-CN" sz="2000" dirty="0">
                <a:ea typeface="宋体" panose="02010600030101010101" pitchFamily="2" charset="-122"/>
              </a:rPr>
              <a:t> + 10*(</a:t>
            </a:r>
            <a:r>
              <a:rPr lang="en-US" altLang="zh-CN" sz="2000" i="1" dirty="0">
                <a:ea typeface="宋体" panose="02010600030101010101" pitchFamily="2" charset="-122"/>
              </a:rPr>
              <a:t>P</a:t>
            </a:r>
            <a:r>
              <a:rPr lang="en-US" altLang="zh-CN" sz="2000" dirty="0">
                <a:ea typeface="宋体" panose="02010600030101010101" pitchFamily="2" charset="-122"/>
              </a:rPr>
              <a:t>[1] + 10*</a:t>
            </a:r>
            <a:r>
              <a:rPr lang="en-US" altLang="zh-CN" sz="2000" i="1" dirty="0">
                <a:ea typeface="宋体" panose="02010600030101010101" pitchFamily="2" charset="-122"/>
              </a:rPr>
              <a:t>P</a:t>
            </a:r>
            <a:r>
              <a:rPr lang="en-US" altLang="zh-CN" sz="2000" dirty="0">
                <a:ea typeface="宋体" panose="02010600030101010101" pitchFamily="2" charset="-122"/>
              </a:rPr>
              <a:t>[0])</a:t>
            </a:r>
            <a:r>
              <a:rPr lang="en-US" altLang="zh-CN" sz="2000" dirty="0">
                <a:latin typeface="Verdana" panose="020B0604030504040204" pitchFamily="34" charset="0"/>
                <a:ea typeface="宋体" panose="02010600030101010101" pitchFamily="2" charset="-122"/>
              </a:rPr>
              <a:t>…</a:t>
            </a:r>
            <a:r>
              <a:rPr lang="en-US" altLang="zh-CN" sz="2000" dirty="0">
                <a:ea typeface="宋体" panose="02010600030101010101" pitchFamily="2" charset="-122"/>
              </a:rPr>
              <a:t>)) mod </a:t>
            </a:r>
            <a:r>
              <a:rPr lang="en-US" altLang="zh-CN" sz="2000" i="1" dirty="0">
                <a:ea typeface="宋体" panose="02010600030101010101" pitchFamily="2" charset="-122"/>
              </a:rPr>
              <a:t>q</a:t>
            </a:r>
          </a:p>
          <a:p>
            <a:pPr lvl="1">
              <a:lnSpc>
                <a:spcPct val="90000"/>
              </a:lnSpc>
            </a:pPr>
            <a:r>
              <a:rPr lang="zh-CN" altLang="en-US" sz="2000" dirty="0">
                <a:ea typeface="宋体" panose="02010600030101010101" pitchFamily="2" charset="-122"/>
              </a:rPr>
              <a:t>同样地可以从</a:t>
            </a:r>
            <a:r>
              <a:rPr lang="en-US" altLang="zh-CN" sz="2000" i="1" dirty="0">
                <a:ea typeface="宋体" panose="02010600030101010101" pitchFamily="2" charset="-122"/>
              </a:rPr>
              <a:t>T</a:t>
            </a:r>
            <a:r>
              <a:rPr lang="en-US" altLang="zh-CN" sz="2000" dirty="0">
                <a:ea typeface="宋体" panose="02010600030101010101" pitchFamily="2" charset="-122"/>
              </a:rPr>
              <a:t>[0..</a:t>
            </a:r>
            <a:r>
              <a:rPr lang="en-US" altLang="zh-CN" sz="2000" i="1" dirty="0">
                <a:ea typeface="宋体" panose="02010600030101010101" pitchFamily="2" charset="-122"/>
              </a:rPr>
              <a:t>m</a:t>
            </a:r>
            <a:r>
              <a:rPr lang="en-US" altLang="zh-CN" sz="2000" dirty="0">
                <a:ea typeface="宋体" panose="02010600030101010101" pitchFamily="2" charset="-122"/>
              </a:rPr>
              <a:t>-1]</a:t>
            </a:r>
            <a:r>
              <a:rPr lang="zh-CN" altLang="en-US" sz="2000" dirty="0">
                <a:ea typeface="宋体" panose="02010600030101010101" pitchFamily="2" charset="-122"/>
              </a:rPr>
              <a:t> 计算 </a:t>
            </a:r>
            <a:r>
              <a:rPr lang="en-US" altLang="zh-CN" sz="2000" i="1" dirty="0">
                <a:solidFill>
                  <a:srgbClr val="0000CC"/>
                </a:solidFill>
                <a:ea typeface="宋体" panose="02010600030101010101" pitchFamily="2" charset="-122"/>
              </a:rPr>
              <a:t>ft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000" dirty="0">
                <a:ea typeface="宋体" panose="02010600030101010101" pitchFamily="2" charset="-122"/>
              </a:rPr>
              <a:t>例如</a:t>
            </a:r>
            <a:r>
              <a:rPr lang="en-US" altLang="zh-CN" sz="2000" dirty="0">
                <a:ea typeface="宋体" panose="02010600030101010101" pitchFamily="2" charset="-122"/>
              </a:rPr>
              <a:t>: </a:t>
            </a:r>
            <a:r>
              <a:rPr lang="en-US" altLang="zh-CN" sz="2000" i="1" dirty="0">
                <a:ea typeface="宋体" panose="02010600030101010101" pitchFamily="2" charset="-122"/>
              </a:rPr>
              <a:t>P</a:t>
            </a:r>
            <a:r>
              <a:rPr lang="en-US" altLang="zh-CN" sz="2000" dirty="0">
                <a:ea typeface="宋体" panose="02010600030101010101" pitchFamily="2" charset="-122"/>
              </a:rPr>
              <a:t> = </a:t>
            </a:r>
            <a:r>
              <a:rPr lang="en-US" altLang="zh-CN" sz="2000" dirty="0">
                <a:latin typeface="Verdana" panose="020B0604030504040204" pitchFamily="34" charset="0"/>
                <a:ea typeface="宋体" panose="02010600030101010101" pitchFamily="2" charset="-122"/>
              </a:rPr>
              <a:t>“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2531</a:t>
            </a:r>
            <a:r>
              <a:rPr lang="en-US" altLang="zh-CN" sz="2000" dirty="0">
                <a:latin typeface="Verdana" panose="020B0604030504040204" pitchFamily="34" charset="0"/>
                <a:ea typeface="宋体" panose="02010600030101010101" pitchFamily="2" charset="-122"/>
              </a:rPr>
              <a:t>”</a:t>
            </a:r>
            <a:r>
              <a:rPr lang="en-US" altLang="zh-CN" sz="2000" dirty="0">
                <a:ea typeface="宋体" panose="02010600030101010101" pitchFamily="2" charset="-122"/>
              </a:rPr>
              <a:t>, </a:t>
            </a:r>
            <a:r>
              <a:rPr lang="en-US" altLang="zh-CN" sz="2000" i="1" dirty="0">
                <a:ea typeface="宋体" panose="02010600030101010101" pitchFamily="2" charset="-122"/>
              </a:rPr>
              <a:t>q</a:t>
            </a:r>
            <a:r>
              <a:rPr lang="en-US" altLang="zh-CN" sz="2000" dirty="0">
                <a:ea typeface="宋体" panose="02010600030101010101" pitchFamily="2" charset="-122"/>
              </a:rPr>
              <a:t> = 7, </a:t>
            </a:r>
            <a:r>
              <a:rPr lang="en-US" altLang="zh-CN" sz="2000" i="1" dirty="0">
                <a:ea typeface="宋体" panose="02010600030101010101" pitchFamily="2" charset="-122"/>
              </a:rPr>
              <a:t>fp</a:t>
            </a:r>
            <a:r>
              <a:rPr lang="zh-CN" altLang="en-US" sz="2000" dirty="0">
                <a:ea typeface="宋体" panose="02010600030101010101" pitchFamily="2" charset="-122"/>
              </a:rPr>
              <a:t>是多少</a:t>
            </a:r>
            <a:r>
              <a:rPr lang="en-US" altLang="zh-CN" sz="2000" dirty="0">
                <a:ea typeface="宋体" panose="02010600030101010101" pitchFamily="2" charset="-122"/>
              </a:rPr>
              <a:t>?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ea typeface="宋体" panose="02010600030101010101" pitchFamily="2" charset="-122"/>
              </a:rPr>
              <a:t>步骤</a:t>
            </a:r>
            <a:r>
              <a:rPr lang="en-US" altLang="zh-CN" sz="2400" dirty="0">
                <a:ea typeface="宋体" panose="02010600030101010101" pitchFamily="2" charset="-122"/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zh-CN" sz="2000" i="1" dirty="0">
                <a:ea typeface="宋体" panose="02010600030101010101" pitchFamily="2" charset="-122"/>
              </a:rPr>
              <a:t>ft</a:t>
            </a:r>
            <a:r>
              <a:rPr lang="en-US" altLang="zh-CN" sz="2000" dirty="0">
                <a:ea typeface="宋体" panose="02010600030101010101" pitchFamily="2" charset="-122"/>
              </a:rPr>
              <a:t> = (</a:t>
            </a:r>
            <a:r>
              <a:rPr lang="en-US" altLang="zh-CN" sz="2000" i="1" dirty="0">
                <a:ea typeface="宋体" panose="02010600030101010101" pitchFamily="2" charset="-122"/>
              </a:rPr>
              <a:t>ft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latin typeface="Verdana" panose="020B0604030504040204" pitchFamily="34" charset="0"/>
                <a:ea typeface="宋体" panose="02010600030101010101" pitchFamily="2" charset="-122"/>
              </a:rPr>
              <a:t>–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i="1" dirty="0">
                <a:ea typeface="宋体" panose="02010600030101010101" pitchFamily="2" charset="-122"/>
              </a:rPr>
              <a:t>T</a:t>
            </a:r>
            <a:r>
              <a:rPr lang="en-US" altLang="zh-CN" sz="2000" dirty="0">
                <a:ea typeface="宋体" panose="02010600030101010101" pitchFamily="2" charset="-122"/>
              </a:rPr>
              <a:t>[</a:t>
            </a:r>
            <a:r>
              <a:rPr lang="en-US" altLang="zh-CN" sz="2000" i="1" dirty="0">
                <a:ea typeface="宋体" panose="02010600030101010101" pitchFamily="2" charset="-122"/>
              </a:rPr>
              <a:t>s</a:t>
            </a:r>
            <a:r>
              <a:rPr lang="en-US" altLang="zh-CN" sz="2000" dirty="0">
                <a:ea typeface="宋体" panose="02010600030101010101" pitchFamily="2" charset="-122"/>
              </a:rPr>
              <a:t>]*10</a:t>
            </a:r>
            <a:r>
              <a:rPr lang="en-US" altLang="zh-CN" sz="2000" baseline="30000" dirty="0">
                <a:ea typeface="宋体" panose="02010600030101010101" pitchFamily="2" charset="-122"/>
              </a:rPr>
              <a:t>m-1 </a:t>
            </a:r>
            <a:r>
              <a:rPr lang="en-US" altLang="zh-CN" sz="2000" dirty="0">
                <a:ea typeface="宋体" panose="02010600030101010101" pitchFamily="2" charset="-122"/>
              </a:rPr>
              <a:t>mod </a:t>
            </a:r>
            <a:r>
              <a:rPr lang="en-US" altLang="zh-CN" sz="2000" i="1" dirty="0">
                <a:ea typeface="宋体" panose="02010600030101010101" pitchFamily="2" charset="-122"/>
              </a:rPr>
              <a:t>q</a:t>
            </a:r>
            <a:r>
              <a:rPr lang="en-US" altLang="zh-CN" sz="2000" dirty="0">
                <a:ea typeface="宋体" panose="02010600030101010101" pitchFamily="2" charset="-122"/>
              </a:rPr>
              <a:t>)*10 + </a:t>
            </a:r>
            <a:r>
              <a:rPr lang="en-US" altLang="zh-CN" sz="2000" i="1" dirty="0">
                <a:ea typeface="宋体" panose="02010600030101010101" pitchFamily="2" charset="-122"/>
              </a:rPr>
              <a:t>T</a:t>
            </a:r>
            <a:r>
              <a:rPr lang="en-US" altLang="zh-CN" sz="2000" dirty="0">
                <a:ea typeface="宋体" panose="02010600030101010101" pitchFamily="2" charset="-122"/>
              </a:rPr>
              <a:t>[</a:t>
            </a:r>
            <a:r>
              <a:rPr lang="en-US" altLang="zh-CN" sz="2000" i="1" dirty="0">
                <a:ea typeface="宋体" panose="02010600030101010101" pitchFamily="2" charset="-122"/>
              </a:rPr>
              <a:t>s</a:t>
            </a:r>
            <a:r>
              <a:rPr lang="en-US" altLang="zh-CN" sz="2000" dirty="0">
                <a:ea typeface="宋体" panose="02010600030101010101" pitchFamily="2" charset="-122"/>
              </a:rPr>
              <a:t>+</a:t>
            </a:r>
            <a:r>
              <a:rPr lang="en-US" altLang="zh-CN" sz="2000" i="1" dirty="0">
                <a:ea typeface="宋体" panose="02010600030101010101" pitchFamily="2" charset="-122"/>
              </a:rPr>
              <a:t>m</a:t>
            </a:r>
            <a:r>
              <a:rPr lang="en-US" altLang="zh-CN" sz="2000" dirty="0">
                <a:ea typeface="宋体" panose="02010600030101010101" pitchFamily="2" charset="-122"/>
              </a:rPr>
              <a:t>]) mod </a:t>
            </a:r>
            <a:r>
              <a:rPr lang="en-US" altLang="zh-CN" sz="2000" i="1" dirty="0">
                <a:ea typeface="宋体" panose="02010600030101010101" pitchFamily="2" charset="-122"/>
              </a:rPr>
              <a:t>q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10</a:t>
            </a:r>
            <a:r>
              <a:rPr lang="en-US" altLang="zh-CN" sz="2000" baseline="30000" dirty="0">
                <a:ea typeface="宋体" panose="02010600030101010101" pitchFamily="2" charset="-122"/>
              </a:rPr>
              <a:t>m-1 </a:t>
            </a:r>
            <a:r>
              <a:rPr lang="en-US" altLang="zh-CN" sz="2000" dirty="0">
                <a:ea typeface="宋体" panose="02010600030101010101" pitchFamily="2" charset="-122"/>
              </a:rPr>
              <a:t>mod </a:t>
            </a:r>
            <a:r>
              <a:rPr lang="en-US" altLang="zh-CN" sz="2000" i="1" dirty="0">
                <a:ea typeface="宋体" panose="02010600030101010101" pitchFamily="2" charset="-122"/>
              </a:rPr>
              <a:t>q </a:t>
            </a:r>
            <a:r>
              <a:rPr lang="zh-CN" altLang="en-US" sz="2000" i="1" dirty="0"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ea typeface="宋体" panose="02010600030101010101" pitchFamily="2" charset="-122"/>
              </a:rPr>
              <a:t>在预处理中计算一次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000" dirty="0">
                <a:ea typeface="宋体" panose="02010600030101010101" pitchFamily="2" charset="-122"/>
              </a:rPr>
              <a:t>例</a:t>
            </a:r>
            <a:r>
              <a:rPr lang="en-US" altLang="zh-CN" sz="2000" dirty="0">
                <a:ea typeface="宋体" panose="02010600030101010101" pitchFamily="2" charset="-122"/>
              </a:rPr>
              <a:t>: Let </a:t>
            </a:r>
            <a:r>
              <a:rPr lang="en-US" altLang="zh-CN" sz="2000" i="1" dirty="0">
                <a:ea typeface="宋体" panose="02010600030101010101" pitchFamily="2" charset="-122"/>
              </a:rPr>
              <a:t>T</a:t>
            </a:r>
            <a:r>
              <a:rPr lang="en-US" altLang="zh-CN" sz="2000" dirty="0">
                <a:ea typeface="宋体" panose="02010600030101010101" pitchFamily="2" charset="-122"/>
              </a:rPr>
              <a:t>[</a:t>
            </a:r>
            <a:r>
              <a:rPr lang="en-US" altLang="zh-CN" sz="2000" dirty="0">
                <a:latin typeface="Verdana" panose="020B0604030504040204" pitchFamily="34" charset="0"/>
                <a:ea typeface="宋体" panose="02010600030101010101" pitchFamily="2" charset="-122"/>
              </a:rPr>
              <a:t>…</a:t>
            </a:r>
            <a:r>
              <a:rPr lang="en-US" altLang="zh-CN" sz="2000" dirty="0">
                <a:ea typeface="宋体" panose="02010600030101010101" pitchFamily="2" charset="-122"/>
              </a:rPr>
              <a:t>] = </a:t>
            </a:r>
            <a:r>
              <a:rPr lang="en-US" altLang="zh-CN" sz="2000" dirty="0">
                <a:latin typeface="Verdana" panose="020B0604030504040204" pitchFamily="34" charset="0"/>
                <a:ea typeface="宋体" panose="02010600030101010101" pitchFamily="2" charset="-122"/>
              </a:rPr>
              <a:t>“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5319</a:t>
            </a:r>
            <a:r>
              <a:rPr lang="en-US" altLang="zh-CN" sz="2000" dirty="0">
                <a:latin typeface="Verdana" panose="020B0604030504040204" pitchFamily="34" charset="0"/>
                <a:ea typeface="宋体" panose="02010600030101010101" pitchFamily="2" charset="-122"/>
              </a:rPr>
              <a:t>”</a:t>
            </a:r>
            <a:r>
              <a:rPr lang="en-US" altLang="zh-CN" sz="2000" dirty="0">
                <a:ea typeface="宋体" panose="02010600030101010101" pitchFamily="2" charset="-122"/>
              </a:rPr>
              <a:t>, </a:t>
            </a:r>
            <a:r>
              <a:rPr lang="en-US" altLang="zh-CN" sz="2000" i="1" dirty="0">
                <a:ea typeface="宋体" panose="02010600030101010101" pitchFamily="2" charset="-122"/>
              </a:rPr>
              <a:t>q</a:t>
            </a:r>
            <a:r>
              <a:rPr lang="en-US" altLang="zh-CN" sz="2000" dirty="0">
                <a:ea typeface="宋体" panose="02010600030101010101" pitchFamily="2" charset="-122"/>
              </a:rPr>
              <a:t> = 7, </a:t>
            </a:r>
            <a:r>
              <a:rPr lang="zh-CN" altLang="en-US" sz="2000" dirty="0">
                <a:ea typeface="宋体" panose="02010600030101010101" pitchFamily="2" charset="-122"/>
              </a:rPr>
              <a:t>对应的 </a:t>
            </a:r>
            <a:r>
              <a:rPr lang="en-US" altLang="zh-CN" sz="2000" i="1" dirty="0">
                <a:ea typeface="宋体" panose="02010600030101010101" pitchFamily="2" charset="-122"/>
              </a:rPr>
              <a:t>ft</a:t>
            </a:r>
            <a:r>
              <a:rPr lang="zh-CN" altLang="en-US" sz="2000" dirty="0">
                <a:ea typeface="宋体" panose="02010600030101010101" pitchFamily="2" charset="-122"/>
              </a:rPr>
              <a:t>是多少</a:t>
            </a:r>
            <a:r>
              <a:rPr lang="en-US" altLang="zh-CN" sz="2000" dirty="0">
                <a:ea typeface="宋体" panose="02010600030101010101" pitchFamily="2" charset="-122"/>
              </a:rPr>
              <a:t>?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3317" name="Rectangle 4" descr="Wide upward diagonal"/>
          <p:cNvSpPr/>
          <p:nvPr/>
        </p:nvSpPr>
        <p:spPr>
          <a:xfrm>
            <a:off x="5969000" y="5680075"/>
            <a:ext cx="1289050" cy="288925"/>
          </a:xfrm>
          <a:prstGeom prst="rect">
            <a:avLst/>
          </a:prstGeom>
          <a:pattFill prst="wdUpDiag">
            <a:fgClr>
              <a:schemeClr val="tx1"/>
            </a:fgClr>
            <a:bgClr>
              <a:srgbClr val="FFFFFF"/>
            </a:bgClr>
          </a:patt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18" name="Rectangle 5"/>
          <p:cNvSpPr/>
          <p:nvPr/>
        </p:nvSpPr>
        <p:spPr>
          <a:xfrm>
            <a:off x="5784850" y="5680075"/>
            <a:ext cx="1289050" cy="288925"/>
          </a:xfrm>
          <a:prstGeom prst="rect">
            <a:avLst/>
          </a:prstGeom>
          <a:solidFill>
            <a:srgbClr val="C0C0C0">
              <a:alpha val="50195"/>
            </a:srgbClr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19" name="Rectangle 6"/>
          <p:cNvSpPr/>
          <p:nvPr/>
        </p:nvSpPr>
        <p:spPr>
          <a:xfrm>
            <a:off x="5416550" y="5678488"/>
            <a:ext cx="2397125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20" name="Rectangle 7"/>
          <p:cNvSpPr/>
          <p:nvPr/>
        </p:nvSpPr>
        <p:spPr>
          <a:xfrm>
            <a:off x="5410200" y="5715000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21" name="Rectangle 8"/>
          <p:cNvSpPr/>
          <p:nvPr/>
        </p:nvSpPr>
        <p:spPr>
          <a:xfrm>
            <a:off x="5600700" y="5680075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22" name="Rectangle 9"/>
          <p:cNvSpPr/>
          <p:nvPr/>
        </p:nvSpPr>
        <p:spPr>
          <a:xfrm>
            <a:off x="5784850" y="5680075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23" name="Rectangle 10"/>
          <p:cNvSpPr/>
          <p:nvPr/>
        </p:nvSpPr>
        <p:spPr>
          <a:xfrm>
            <a:off x="5969000" y="5678488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24" name="Rectangle 11"/>
          <p:cNvSpPr/>
          <p:nvPr/>
        </p:nvSpPr>
        <p:spPr>
          <a:xfrm>
            <a:off x="6153150" y="5680075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25" name="Rectangle 12"/>
          <p:cNvSpPr/>
          <p:nvPr/>
        </p:nvSpPr>
        <p:spPr>
          <a:xfrm>
            <a:off x="6337300" y="5680075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26" name="Rectangle 13"/>
          <p:cNvSpPr/>
          <p:nvPr/>
        </p:nvSpPr>
        <p:spPr>
          <a:xfrm>
            <a:off x="6521450" y="5678488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27" name="Rectangle 14"/>
          <p:cNvSpPr/>
          <p:nvPr/>
        </p:nvSpPr>
        <p:spPr>
          <a:xfrm>
            <a:off x="6705600" y="5678488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28" name="Rectangle 15"/>
          <p:cNvSpPr/>
          <p:nvPr/>
        </p:nvSpPr>
        <p:spPr>
          <a:xfrm>
            <a:off x="6889750" y="5678488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29" name="Rectangle 16"/>
          <p:cNvSpPr/>
          <p:nvPr/>
        </p:nvSpPr>
        <p:spPr>
          <a:xfrm>
            <a:off x="7073900" y="5678488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30" name="Rectangle 17"/>
          <p:cNvSpPr/>
          <p:nvPr/>
        </p:nvSpPr>
        <p:spPr>
          <a:xfrm>
            <a:off x="7258050" y="5678488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31" name="Rectangle 18"/>
          <p:cNvSpPr/>
          <p:nvPr/>
        </p:nvSpPr>
        <p:spPr>
          <a:xfrm>
            <a:off x="7442200" y="5678488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32" name="Rectangle 19"/>
          <p:cNvSpPr/>
          <p:nvPr/>
        </p:nvSpPr>
        <p:spPr>
          <a:xfrm>
            <a:off x="7626350" y="5678488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33" name="AutoShape 20"/>
          <p:cNvSpPr/>
          <p:nvPr/>
        </p:nvSpPr>
        <p:spPr>
          <a:xfrm rot="-5400000">
            <a:off x="6362700" y="5449888"/>
            <a:ext cx="133350" cy="1289050"/>
          </a:xfrm>
          <a:prstGeom prst="leftBrace">
            <a:avLst>
              <a:gd name="adj1" fmla="val 80555"/>
              <a:gd name="adj2" fmla="val 50000"/>
            </a:avLst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34" name="AutoShape 21"/>
          <p:cNvSpPr/>
          <p:nvPr/>
        </p:nvSpPr>
        <p:spPr>
          <a:xfrm rot="5400000" flipV="1">
            <a:off x="6545263" y="4892675"/>
            <a:ext cx="133350" cy="1289050"/>
          </a:xfrm>
          <a:prstGeom prst="leftBrace">
            <a:avLst>
              <a:gd name="adj1" fmla="val 80555"/>
              <a:gd name="adj2" fmla="val 50000"/>
            </a:avLst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35" name="Text Box 22"/>
          <p:cNvSpPr txBox="1"/>
          <p:nvPr/>
        </p:nvSpPr>
        <p:spPr>
          <a:xfrm>
            <a:off x="6275388" y="6129338"/>
            <a:ext cx="355600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i="1" dirty="0">
                <a:latin typeface="Verdana" panose="020B0604030504040204" pitchFamily="34" charset="0"/>
                <a:ea typeface="宋体" panose="02010600030101010101" pitchFamily="2" charset="-122"/>
              </a:rPr>
              <a:t>ft</a:t>
            </a:r>
          </a:p>
        </p:txBody>
      </p:sp>
      <p:sp>
        <p:nvSpPr>
          <p:cNvPr id="13336" name="Text Box 23"/>
          <p:cNvSpPr txBox="1"/>
          <p:nvPr/>
        </p:nvSpPr>
        <p:spPr>
          <a:xfrm>
            <a:off x="6276975" y="5141913"/>
            <a:ext cx="904875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i="1" dirty="0">
                <a:latin typeface="Verdana" panose="020B0604030504040204" pitchFamily="34" charset="0"/>
                <a:ea typeface="宋体" panose="02010600030101010101" pitchFamily="2" charset="-122"/>
              </a:rPr>
              <a:t>new ft</a:t>
            </a:r>
          </a:p>
        </p:txBody>
      </p:sp>
      <p:sp>
        <p:nvSpPr>
          <p:cNvPr id="13337" name="Text Box 24"/>
          <p:cNvSpPr txBox="1"/>
          <p:nvPr/>
        </p:nvSpPr>
        <p:spPr>
          <a:xfrm>
            <a:off x="5472113" y="4962525"/>
            <a:ext cx="650875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i="1" dirty="0">
                <a:latin typeface="Verdana" panose="020B0604030504040204" pitchFamily="34" charset="0"/>
                <a:ea typeface="宋体" panose="02010600030101010101" pitchFamily="2" charset="-122"/>
              </a:rPr>
              <a:t>T</a:t>
            </a:r>
            <a:r>
              <a:rPr lang="en-US" altLang="zh-CN" sz="1800" dirty="0">
                <a:latin typeface="Verdana" panose="020B0604030504040204" pitchFamily="34" charset="0"/>
                <a:ea typeface="宋体" panose="02010600030101010101" pitchFamily="2" charset="-122"/>
              </a:rPr>
              <a:t>[</a:t>
            </a:r>
            <a:r>
              <a:rPr lang="en-US" altLang="zh-CN" sz="1800" i="1" dirty="0">
                <a:latin typeface="Verdana" panose="020B0604030504040204" pitchFamily="34" charset="0"/>
                <a:ea typeface="宋体" panose="02010600030101010101" pitchFamily="2" charset="-122"/>
              </a:rPr>
              <a:t>s</a:t>
            </a:r>
            <a:r>
              <a:rPr lang="en-US" altLang="zh-CN" sz="1800" dirty="0">
                <a:latin typeface="Verdana" panose="020B0604030504040204" pitchFamily="34" charset="0"/>
                <a:ea typeface="宋体" panose="02010600030101010101" pitchFamily="2" charset="-122"/>
              </a:rPr>
              <a:t>]</a:t>
            </a:r>
          </a:p>
        </p:txBody>
      </p:sp>
      <p:sp>
        <p:nvSpPr>
          <p:cNvPr id="13338" name="Text Box 25"/>
          <p:cNvSpPr txBox="1"/>
          <p:nvPr/>
        </p:nvSpPr>
        <p:spPr>
          <a:xfrm>
            <a:off x="6981825" y="6303963"/>
            <a:ext cx="1060450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i="1" dirty="0">
                <a:latin typeface="Verdana" panose="020B0604030504040204" pitchFamily="34" charset="0"/>
                <a:ea typeface="宋体" panose="02010600030101010101" pitchFamily="2" charset="-122"/>
              </a:rPr>
              <a:t>T</a:t>
            </a:r>
            <a:r>
              <a:rPr lang="en-US" altLang="zh-CN" sz="1800" dirty="0">
                <a:latin typeface="Verdana" panose="020B0604030504040204" pitchFamily="34" charset="0"/>
                <a:ea typeface="宋体" panose="02010600030101010101" pitchFamily="2" charset="-122"/>
              </a:rPr>
              <a:t>[</a:t>
            </a:r>
            <a:r>
              <a:rPr lang="en-US" altLang="zh-CN" sz="1800" i="1" dirty="0">
                <a:latin typeface="Verdana" panose="020B0604030504040204" pitchFamily="34" charset="0"/>
                <a:ea typeface="宋体" panose="02010600030101010101" pitchFamily="2" charset="-122"/>
              </a:rPr>
              <a:t>s+m</a:t>
            </a:r>
            <a:r>
              <a:rPr lang="en-US" altLang="zh-CN" sz="1800" dirty="0">
                <a:latin typeface="Verdana" panose="020B0604030504040204" pitchFamily="34" charset="0"/>
                <a:ea typeface="宋体" panose="02010600030101010101" pitchFamily="2" charset="-122"/>
              </a:rPr>
              <a:t>]</a:t>
            </a:r>
          </a:p>
        </p:txBody>
      </p:sp>
      <p:sp>
        <p:nvSpPr>
          <p:cNvPr id="13339" name="Line 26"/>
          <p:cNvSpPr/>
          <p:nvPr/>
        </p:nvSpPr>
        <p:spPr>
          <a:xfrm>
            <a:off x="5849938" y="5318125"/>
            <a:ext cx="0" cy="330200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13340" name="Line 27"/>
          <p:cNvSpPr/>
          <p:nvPr/>
        </p:nvSpPr>
        <p:spPr>
          <a:xfrm flipV="1">
            <a:off x="7161213" y="6003925"/>
            <a:ext cx="0" cy="330200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11/13/2021</a:t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3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en-US" altLang="zh-CN" dirty="0">
                <a:ea typeface="宋体" panose="02010600030101010101" pitchFamily="2" charset="-122"/>
              </a:rPr>
              <a:t>Rabin-Karp</a:t>
            </a:r>
            <a:r>
              <a:rPr lang="zh-CN" altLang="en-US" dirty="0">
                <a:ea typeface="宋体" panose="02010600030101010101" pitchFamily="2" charset="-122"/>
              </a:rPr>
              <a:t>算法</a:t>
            </a:r>
          </a:p>
        </p:txBody>
      </p:sp>
      <p:sp>
        <p:nvSpPr>
          <p:cNvPr id="14340" name="Rectangle 3"/>
          <p:cNvSpPr/>
          <p:nvPr/>
        </p:nvSpPr>
        <p:spPr>
          <a:xfrm>
            <a:off x="708025" y="1528763"/>
            <a:ext cx="7958138" cy="3590925"/>
          </a:xfrm>
          <a:prstGeom prst="rect">
            <a:avLst/>
          </a:prstGeom>
          <a:noFill/>
          <a:ln w="12700">
            <a:noFill/>
          </a:ln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da-DK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Rabin-Karp-Search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(T,P)</a:t>
            </a: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01 q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latin typeface="Symbol" panose="05050102010706020507" pitchFamily="18" charset="2"/>
                <a:ea typeface="宋体" panose="02010600030101010101" pitchFamily="2" charset="-122"/>
              </a:rPr>
              <a:t>¬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a prime larger than 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m</a:t>
            </a: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02 c </a:t>
            </a:r>
            <a:r>
              <a:rPr lang="en-US" altLang="zh-CN" sz="1800" dirty="0">
                <a:latin typeface="Symbol" panose="05050102010706020507" pitchFamily="18" charset="2"/>
                <a:ea typeface="宋体" panose="02010600030101010101" pitchFamily="2" charset="-122"/>
              </a:rPr>
              <a:t>¬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10</a:t>
            </a:r>
            <a:r>
              <a:rPr lang="en-US" altLang="zh-CN" sz="1800" baseline="30000" dirty="0">
                <a:latin typeface="Courier New" panose="02070309020205020404" pitchFamily="49" charset="0"/>
                <a:ea typeface="宋体" panose="02010600030101010101" pitchFamily="2" charset="-122"/>
              </a:rPr>
              <a:t>m-1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mod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q  //</a:t>
            </a:r>
            <a:r>
              <a:rPr lang="en-US" altLang="zh-CN" sz="1800" dirty="0">
                <a:latin typeface="Verdan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run a loop multiplying by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10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mod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 q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       </a:t>
            </a: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03 fp </a:t>
            </a:r>
            <a:r>
              <a:rPr lang="en-US" altLang="zh-CN" sz="1800" dirty="0">
                <a:latin typeface="Symbol" panose="05050102010706020507" pitchFamily="18" charset="2"/>
                <a:ea typeface="宋体" panose="02010600030101010101" pitchFamily="2" charset="-122"/>
              </a:rPr>
              <a:t>¬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0; ft </a:t>
            </a:r>
            <a:r>
              <a:rPr lang="en-US" altLang="zh-CN" sz="1800" dirty="0">
                <a:latin typeface="Symbol" panose="05050102010706020507" pitchFamily="18" charset="2"/>
                <a:ea typeface="宋体" panose="02010600030101010101" pitchFamily="2" charset="-122"/>
              </a:rPr>
              <a:t>¬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0</a:t>
            </a: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04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for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latin typeface="Symbol" panose="05050102010706020507" pitchFamily="18" charset="2"/>
                <a:ea typeface="宋体" panose="02010600030101010101" pitchFamily="2" charset="-122"/>
              </a:rPr>
              <a:t>¬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0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to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m-1  // 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preprocessing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05    fp </a:t>
            </a:r>
            <a:r>
              <a:rPr lang="en-US" altLang="zh-CN" sz="1800" dirty="0">
                <a:latin typeface="Symbol" panose="05050102010706020507" pitchFamily="18" charset="2"/>
                <a:ea typeface="宋体" panose="02010600030101010101" pitchFamily="2" charset="-122"/>
              </a:rPr>
              <a:t>¬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(10*fp + P[i])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mod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q</a:t>
            </a: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06    ft </a:t>
            </a:r>
            <a:r>
              <a:rPr lang="en-US" altLang="zh-CN" sz="1800" dirty="0">
                <a:latin typeface="Symbol" panose="05050102010706020507" pitchFamily="18" charset="2"/>
                <a:ea typeface="宋体" panose="02010600030101010101" pitchFamily="2" charset="-122"/>
              </a:rPr>
              <a:t>¬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(10*ft + T[i])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mod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q</a:t>
            </a: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07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for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s </a:t>
            </a:r>
            <a:r>
              <a:rPr lang="en-US" altLang="zh-CN" sz="1800" dirty="0">
                <a:latin typeface="Symbol" panose="05050102010706020507" pitchFamily="18" charset="2"/>
                <a:ea typeface="宋体" panose="02010600030101010101" pitchFamily="2" charset="-122"/>
              </a:rPr>
              <a:t>¬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0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to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n – m  // 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matching</a:t>
            </a: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08   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if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fp = ft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then  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// run a loop to compare strings </a:t>
            </a: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09      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if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P[0..m-1] = T[s..s+m-1]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return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s  </a:t>
            </a: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10    ft </a:t>
            </a:r>
            <a:r>
              <a:rPr lang="en-US" altLang="zh-CN" sz="1800" dirty="0">
                <a:latin typeface="Symbol" panose="05050102010706020507" pitchFamily="18" charset="2"/>
                <a:ea typeface="宋体" panose="02010600030101010101" pitchFamily="2" charset="-122"/>
              </a:rPr>
              <a:t>¬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((ft – T[s]*c)*10 + T[s+m])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mod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q </a:t>
            </a: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11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return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–1</a:t>
            </a:r>
          </a:p>
        </p:txBody>
      </p:sp>
      <p:sp>
        <p:nvSpPr>
          <p:cNvPr id="14341" name="Rectangle 4"/>
          <p:cNvSpPr/>
          <p:nvPr/>
        </p:nvSpPr>
        <p:spPr>
          <a:xfrm>
            <a:off x="661988" y="5118100"/>
            <a:ext cx="8337550" cy="13366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eaLnBrk="1" hangingPunct="1"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Verdana" panose="020B0604030504040204" pitchFamily="34" charset="0"/>
                <a:ea typeface="宋体" panose="02010600030101010101" pitchFamily="2" charset="-122"/>
              </a:rPr>
              <a:t>如果</a:t>
            </a:r>
            <a:r>
              <a:rPr lang="en-US" altLang="zh-CN" sz="2400" i="1" dirty="0">
                <a:latin typeface="Verdana" panose="020B0604030504040204" pitchFamily="34" charset="0"/>
                <a:ea typeface="宋体" panose="02010600030101010101" pitchFamily="2" charset="-122"/>
              </a:rPr>
              <a:t>T</a:t>
            </a:r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</a:rPr>
              <a:t> = “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2531978</a:t>
            </a:r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</a:rPr>
              <a:t>”, </a:t>
            </a:r>
            <a:r>
              <a:rPr lang="en-US" altLang="zh-CN" sz="2400" i="1" dirty="0">
                <a:latin typeface="Verdana" panose="020B0604030504040204" pitchFamily="34" charset="0"/>
                <a:ea typeface="宋体" panose="02010600030101010101" pitchFamily="2" charset="-122"/>
              </a:rPr>
              <a:t>P</a:t>
            </a:r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</a:rPr>
              <a:t> = “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1978</a:t>
            </a:r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</a:rPr>
              <a:t>”</a:t>
            </a:r>
            <a:r>
              <a:rPr lang="zh-CN" altLang="en-US" sz="2400" dirty="0">
                <a:latin typeface="Verdana" panose="020B0604030504040204" pitchFamily="34" charset="0"/>
                <a:ea typeface="宋体" panose="02010600030101010101" pitchFamily="2" charset="-122"/>
              </a:rPr>
              <a:t>需要比较字符多少次</a:t>
            </a:r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</a:rPr>
              <a:t>?</a:t>
            </a:r>
            <a:r>
              <a:rPr lang="zh-CN" altLang="en-US" sz="2400" dirty="0">
                <a:latin typeface="Verdana" panose="020B0604030504040204" pitchFamily="34" charset="0"/>
                <a:ea typeface="宋体" panose="02010600030101010101" pitchFamily="2" charset="-122"/>
              </a:rPr>
              <a:t> </a:t>
            </a:r>
            <a:endParaRPr lang="en-US" altLang="zh-CN" sz="2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11/13/2021</a:t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dirty="0">
                <a:ea typeface="宋体" panose="02010600030101010101" pitchFamily="2" charset="-122"/>
              </a:rPr>
              <a:t>分析</a:t>
            </a:r>
          </a:p>
        </p:txBody>
      </p:sp>
      <p:sp>
        <p:nvSpPr>
          <p:cNvPr id="15364" name="Rectangle 3"/>
          <p:cNvSpPr>
            <a:spLocks noGrp="1"/>
          </p:cNvSpPr>
          <p:nvPr>
            <p:ph idx="1"/>
          </p:nvPr>
        </p:nvSpPr>
        <p:spPr>
          <a:xfrm>
            <a:off x="12700" y="1524000"/>
            <a:ext cx="8674100" cy="4343400"/>
          </a:xfrm>
        </p:spPr>
        <p:txBody>
          <a:bodyPr vert="horz" wrap="square" lIns="92075" tIns="46038" rIns="92075" bIns="46038" anchor="t"/>
          <a:lstStyle/>
          <a:p>
            <a:pPr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如果 </a:t>
            </a:r>
            <a:r>
              <a:rPr lang="en-US" altLang="zh-CN" i="1" dirty="0">
                <a:ea typeface="宋体" panose="02010600030101010101" pitchFamily="2" charset="-122"/>
              </a:rPr>
              <a:t>q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是素数</a:t>
            </a:r>
            <a:r>
              <a:rPr lang="en-US" altLang="zh-CN" dirty="0">
                <a:ea typeface="宋体" panose="02010600030101010101" pitchFamily="2" charset="-122"/>
              </a:rPr>
              <a:t>, hash</a:t>
            </a:r>
            <a:r>
              <a:rPr lang="zh-CN" altLang="en-US" dirty="0">
                <a:ea typeface="宋体" panose="02010600030101010101" pitchFamily="2" charset="-122"/>
              </a:rPr>
              <a:t>函数将会使</a:t>
            </a:r>
            <a:r>
              <a:rPr lang="en-US" altLang="zh-CN" dirty="0">
                <a:ea typeface="宋体" panose="02010600030101010101" pitchFamily="2" charset="-122"/>
              </a:rPr>
              <a:t>m</a:t>
            </a:r>
            <a:r>
              <a:rPr lang="zh-CN" altLang="en-US" dirty="0">
                <a:ea typeface="宋体" panose="02010600030101010101" pitchFamily="2" charset="-122"/>
              </a:rPr>
              <a:t>位字符串的指纹在</a:t>
            </a:r>
            <a:r>
              <a:rPr lang="en-US" altLang="zh-CN" dirty="0">
                <a:ea typeface="宋体" panose="02010600030101010101" pitchFamily="2" charset="-122"/>
              </a:rPr>
              <a:t>q</a:t>
            </a:r>
            <a:r>
              <a:rPr lang="zh-CN" altLang="en-US" dirty="0">
                <a:ea typeface="宋体" panose="02010600030101010101" pitchFamily="2" charset="-122"/>
              </a:rPr>
              <a:t>个值中均匀分配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因此，</a:t>
            </a:r>
            <a:r>
              <a:rPr lang="en-US" altLang="zh-CN" dirty="0">
                <a:ea typeface="宋体" panose="02010600030101010101" pitchFamily="2" charset="-122"/>
              </a:rPr>
              <a:t>n-m</a:t>
            </a:r>
            <a:r>
              <a:rPr lang="zh-CN" altLang="en-US" dirty="0">
                <a:ea typeface="宋体" panose="02010600030101010101" pitchFamily="2" charset="-122"/>
              </a:rPr>
              <a:t>个轮换中的每第</a:t>
            </a:r>
            <a:r>
              <a:rPr lang="en-US" altLang="zh-CN" dirty="0">
                <a:ea typeface="宋体" panose="02010600030101010101" pitchFamily="2" charset="-122"/>
              </a:rPr>
              <a:t>q</a:t>
            </a:r>
            <a:r>
              <a:rPr lang="zh-CN" altLang="en-US" dirty="0">
                <a:ea typeface="宋体" panose="02010600030101010101" pitchFamily="2" charset="-122"/>
              </a:rPr>
              <a:t>次才需要匹配指纹 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zh-CN" altLang="en-US" dirty="0">
                <a:ea typeface="宋体" panose="02010600030101010101" pitchFamily="2" charset="-122"/>
              </a:rPr>
              <a:t>指纹匹配上后，还需要比较</a:t>
            </a:r>
            <a:r>
              <a:rPr lang="en-US" altLang="zh-CN" i="1" dirty="0">
                <a:ea typeface="宋体" panose="02010600030101010101" pitchFamily="2" charset="-122"/>
              </a:rPr>
              <a:t>O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m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r>
              <a:rPr lang="zh-CN" altLang="en-US" dirty="0">
                <a:ea typeface="宋体" panose="02010600030101010101" pitchFamily="2" charset="-122"/>
              </a:rPr>
              <a:t>次去匹配字符串</a:t>
            </a:r>
            <a:r>
              <a:rPr lang="en-US" altLang="zh-CN" dirty="0">
                <a:ea typeface="宋体" panose="02010600030101010101" pitchFamily="2" charset="-122"/>
              </a:rPr>
              <a:t>)	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期望运行时间</a:t>
            </a:r>
            <a:r>
              <a:rPr lang="en-US" altLang="zh-CN" dirty="0">
                <a:ea typeface="宋体" panose="02010600030101010101" pitchFamily="2" charset="-122"/>
              </a:rPr>
              <a:t> (</a:t>
            </a:r>
            <a:r>
              <a:rPr lang="zh-CN" altLang="en-US" dirty="0">
                <a:ea typeface="宋体" panose="02010600030101010101" pitchFamily="2" charset="-122"/>
              </a:rPr>
              <a:t>如果 </a:t>
            </a:r>
            <a:r>
              <a:rPr lang="en-US" altLang="zh-CN" i="1" dirty="0">
                <a:ea typeface="宋体" panose="02010600030101010101" pitchFamily="2" charset="-122"/>
              </a:rPr>
              <a:t>q</a:t>
            </a:r>
            <a:r>
              <a:rPr lang="en-US" altLang="zh-CN" dirty="0">
                <a:ea typeface="宋体" panose="02010600030101010101" pitchFamily="2" charset="-122"/>
              </a:rPr>
              <a:t> &gt; </a:t>
            </a:r>
            <a:r>
              <a:rPr lang="en-US" altLang="zh-CN" i="1" dirty="0">
                <a:ea typeface="宋体" panose="02010600030101010101" pitchFamily="2" charset="-122"/>
              </a:rPr>
              <a:t>m</a:t>
            </a:r>
            <a:r>
              <a:rPr lang="en-US" altLang="zh-CN" dirty="0">
                <a:ea typeface="宋体" panose="02010600030101010101" pitchFamily="2" charset="-122"/>
              </a:rPr>
              <a:t>):</a:t>
            </a:r>
          </a:p>
          <a:p>
            <a:pPr lvl="1"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预处理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en-US" altLang="zh-CN" i="1" dirty="0">
                <a:ea typeface="宋体" panose="02010600030101010101" pitchFamily="2" charset="-122"/>
              </a:rPr>
              <a:t>O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m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外循环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en-US" altLang="zh-CN" i="1" dirty="0">
                <a:ea typeface="宋体" panose="02010600030101010101" pitchFamily="2" charset="-122"/>
              </a:rPr>
              <a:t>O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n-m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所有内循环</a:t>
            </a:r>
            <a:r>
              <a:rPr lang="en-US" altLang="zh-CN" dirty="0">
                <a:ea typeface="宋体" panose="02010600030101010101" pitchFamily="2" charset="-122"/>
              </a:rPr>
              <a:t>:  </a:t>
            </a:r>
          </a:p>
          <a:p>
            <a:pPr lvl="1"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总时间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en-US" altLang="zh-CN" i="1" dirty="0">
                <a:ea typeface="宋体" panose="02010600030101010101" pitchFamily="2" charset="-122"/>
              </a:rPr>
              <a:t>O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n-m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最坏运行时间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en-US" altLang="zh-CN" i="1" dirty="0">
                <a:ea typeface="宋体" panose="02010600030101010101" pitchFamily="2" charset="-122"/>
              </a:rPr>
              <a:t>O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nm</a:t>
            </a:r>
            <a:r>
              <a:rPr lang="en-US" altLang="zh-CN" dirty="0">
                <a:ea typeface="宋体" panose="02010600030101010101" pitchFamily="2" charset="-122"/>
              </a:rPr>
              <a:t>)  	</a:t>
            </a:r>
            <a:r>
              <a:rPr lang="en-US" altLang="zh-CN" i="1" dirty="0">
                <a:ea typeface="宋体" panose="02010600030101010101" pitchFamily="2" charset="-122"/>
              </a:rPr>
              <a:t>   </a:t>
            </a:r>
          </a:p>
        </p:txBody>
      </p:sp>
      <p:graphicFrame>
        <p:nvGraphicFramePr>
          <p:cNvPr id="15365" name="Object 4"/>
          <p:cNvGraphicFramePr>
            <a:graphicFrameLocks noChangeAspect="1"/>
          </p:cNvGraphicFramePr>
          <p:nvPr/>
        </p:nvGraphicFramePr>
        <p:xfrm>
          <a:off x="3489960" y="4739005"/>
          <a:ext cx="2163763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r:id="rId4" imgW="1244600" imgH="419100" progId="Equation.DSMT4">
                  <p:embed/>
                </p:oleObj>
              </mc:Choice>
              <mc:Fallback>
                <p:oleObj r:id="rId4" imgW="1244600" imgH="419100" progId="Equation.DSMT4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89960" y="4739005"/>
                        <a:ext cx="2163763" cy="730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11/13/2021</a:t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dirty="0">
                <a:ea typeface="宋体" panose="02010600030101010101" pitchFamily="2" charset="-122"/>
              </a:rPr>
              <a:t>应用中的</a:t>
            </a:r>
            <a:r>
              <a:rPr lang="en-US" altLang="zh-CN" dirty="0">
                <a:ea typeface="宋体" panose="02010600030101010101" pitchFamily="2" charset="-122"/>
              </a:rPr>
              <a:t>Rabin-Karp</a:t>
            </a:r>
            <a:r>
              <a:rPr lang="zh-CN" altLang="en-US" dirty="0">
                <a:ea typeface="宋体" panose="02010600030101010101" pitchFamily="2" charset="-122"/>
              </a:rPr>
              <a:t>算法</a:t>
            </a:r>
          </a:p>
        </p:txBody>
      </p:sp>
      <p:sp>
        <p:nvSpPr>
          <p:cNvPr id="1638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/>
          <a:lstStyle/>
          <a:p>
            <a:r>
              <a:rPr lang="zh-CN" altLang="en-US" dirty="0">
                <a:ea typeface="宋体" panose="02010600030101010101" pitchFamily="2" charset="-122"/>
              </a:rPr>
              <a:t>如果字母表有</a:t>
            </a:r>
            <a:r>
              <a:rPr lang="en-US" altLang="zh-CN" dirty="0">
                <a:ea typeface="宋体" panose="02010600030101010101" pitchFamily="2" charset="-122"/>
              </a:rPr>
              <a:t>d</a:t>
            </a:r>
            <a:r>
              <a:rPr lang="zh-CN" altLang="en-US" dirty="0">
                <a:ea typeface="宋体" panose="02010600030101010101" pitchFamily="2" charset="-122"/>
              </a:rPr>
              <a:t>个字母，将字母翻译为</a:t>
            </a:r>
            <a:r>
              <a:rPr lang="en-US" altLang="zh-CN" dirty="0">
                <a:ea typeface="宋体" panose="02010600030101010101" pitchFamily="2" charset="-122"/>
              </a:rPr>
              <a:t>d</a:t>
            </a:r>
            <a:r>
              <a:rPr lang="zh-CN" altLang="en-US" dirty="0">
                <a:ea typeface="宋体" panose="02010600030101010101" pitchFamily="2" charset="-122"/>
              </a:rPr>
              <a:t>进制数字，即用</a:t>
            </a:r>
            <a:r>
              <a:rPr lang="en-US" altLang="zh-CN" dirty="0">
                <a:ea typeface="宋体" panose="02010600030101010101" pitchFamily="2" charset="-122"/>
              </a:rPr>
              <a:t>d</a:t>
            </a:r>
            <a:r>
              <a:rPr lang="zh-CN" altLang="en-US" dirty="0">
                <a:ea typeface="宋体" panose="02010600030101010101" pitchFamily="2" charset="-122"/>
              </a:rPr>
              <a:t>代替算法中的</a:t>
            </a:r>
            <a:r>
              <a:rPr lang="en-US" altLang="zh-CN" dirty="0">
                <a:ea typeface="宋体" panose="02010600030101010101" pitchFamily="2" charset="-122"/>
              </a:rPr>
              <a:t>10</a:t>
            </a:r>
            <a:endParaRPr lang="zh-CN" altLang="en-US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选择素数</a:t>
            </a:r>
            <a:r>
              <a:rPr lang="en-US" altLang="zh-CN" i="1" dirty="0">
                <a:ea typeface="宋体" panose="02010600030101010101" pitchFamily="2" charset="-122"/>
              </a:rPr>
              <a:t>q &gt; m</a:t>
            </a:r>
            <a:r>
              <a:rPr lang="zh-CN" altLang="en-US" i="1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可以利用随机算法在</a:t>
            </a:r>
            <a:r>
              <a:rPr lang="en-US" altLang="zh-CN" dirty="0">
                <a:ea typeface="宋体" panose="02010600030101010101" pitchFamily="2" charset="-122"/>
              </a:rPr>
              <a:t>O(</a:t>
            </a:r>
            <a:r>
              <a:rPr lang="en-US" altLang="zh-CN" i="1" dirty="0">
                <a:ea typeface="宋体" panose="02010600030101010101" pitchFamily="2" charset="-122"/>
              </a:rPr>
              <a:t>m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r>
              <a:rPr lang="zh-CN" altLang="en-US" dirty="0">
                <a:ea typeface="宋体" panose="02010600030101010101" pitchFamily="2" charset="-122"/>
              </a:rPr>
              <a:t>时间内完成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zh-CN" altLang="en-US" dirty="0">
                <a:ea typeface="宋体" panose="02010600030101010101" pitchFamily="2" charset="-122"/>
              </a:rPr>
              <a:t>或者</a:t>
            </a:r>
            <a:r>
              <a:rPr lang="en-US" altLang="zh-CN" i="1" dirty="0">
                <a:ea typeface="宋体" panose="02010600030101010101" pitchFamily="2" charset="-122"/>
              </a:rPr>
              <a:t>q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是一个固定大素数且一个计算机字可以容纳</a:t>
            </a:r>
            <a:r>
              <a:rPr lang="en-US" altLang="zh-CN" dirty="0">
                <a:ea typeface="宋体" panose="02010600030101010101" pitchFamily="2" charset="-122"/>
              </a:rPr>
              <a:t>10*</a:t>
            </a:r>
            <a:r>
              <a:rPr lang="en-US" altLang="zh-CN" i="1" dirty="0">
                <a:ea typeface="宋体" panose="02010600030101010101" pitchFamily="2" charset="-122"/>
              </a:rPr>
              <a:t>q</a:t>
            </a:r>
            <a:r>
              <a:rPr lang="en-US" altLang="zh-CN" dirty="0">
                <a:ea typeface="宋体" panose="02010600030101010101" pitchFamily="2" charset="-122"/>
              </a:rPr>
              <a:t>.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Rabin-Karp</a:t>
            </a:r>
            <a:r>
              <a:rPr lang="zh-CN" altLang="en-US" dirty="0">
                <a:ea typeface="宋体" panose="02010600030101010101" pitchFamily="2" charset="-122"/>
              </a:rPr>
              <a:t>比较简单，可以容易地拓展到</a:t>
            </a:r>
            <a:r>
              <a:rPr lang="en-US" altLang="zh-CN" dirty="0">
                <a:ea typeface="宋体" panose="02010600030101010101" pitchFamily="2" charset="-122"/>
              </a:rPr>
              <a:t>2</a:t>
            </a:r>
            <a:r>
              <a:rPr lang="zh-CN" altLang="en-US" dirty="0">
                <a:ea typeface="宋体" panose="02010600030101010101" pitchFamily="2" charset="-122"/>
              </a:rPr>
              <a:t>维模式匹配</a:t>
            </a:r>
            <a:r>
              <a:rPr lang="en-US" altLang="zh-CN" dirty="0">
                <a:ea typeface="宋体" panose="02010600030101010101" pitchFamily="2" charset="-122"/>
              </a:rPr>
              <a:t>.</a:t>
            </a:r>
            <a:r>
              <a:rPr lang="en-US" altLang="zh-CN" i="1" dirty="0">
                <a:ea typeface="宋体" panose="02010600030101010101" pitchFamily="2" charset="-122"/>
              </a:rPr>
              <a:t>  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11/13/2021</a:t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en-US" altLang="zh-CN" dirty="0">
                <a:ea typeface="宋体" panose="02010600030101010101" pitchFamily="2" charset="-122"/>
              </a:rPr>
              <a:t>n</a:t>
            </a:r>
            <a:r>
              <a:rPr lang="zh-CN" altLang="en-US" dirty="0">
                <a:ea typeface="宋体" panose="02010600030101010101" pitchFamily="2" charset="-122"/>
              </a:rPr>
              <a:t>次比较的匹配</a:t>
            </a:r>
            <a:endParaRPr lang="en-US" altLang="zh-CN" i="1" dirty="0">
              <a:ea typeface="宋体" panose="02010600030101010101" pitchFamily="2" charset="-122"/>
            </a:endParaRPr>
          </a:p>
        </p:txBody>
      </p:sp>
      <p:sp>
        <p:nvSpPr>
          <p:cNvPr id="1741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/>
          <a:lstStyle/>
          <a:p>
            <a:r>
              <a:rPr lang="zh-CN" altLang="en-US" dirty="0">
                <a:ea typeface="宋体" panose="02010600030101010101" pitchFamily="2" charset="-122"/>
              </a:rPr>
              <a:t>目标</a:t>
            </a:r>
            <a:r>
              <a:rPr lang="en-US" altLang="zh-CN" dirty="0">
                <a:ea typeface="宋体" panose="02010600030101010101" pitchFamily="2" charset="-122"/>
              </a:rPr>
              <a:t>:</a:t>
            </a:r>
            <a:r>
              <a:rPr lang="zh-CN" altLang="en-US" dirty="0">
                <a:ea typeface="宋体" panose="02010600030101010101" pitchFamily="2" charset="-122"/>
              </a:rPr>
              <a:t>文本中的每个字符仅匹配一次</a:t>
            </a:r>
            <a:r>
              <a:rPr lang="en-US" altLang="zh-CN" dirty="0">
                <a:ea typeface="宋体" panose="02010600030101010101" pitchFamily="2" charset="-122"/>
              </a:rPr>
              <a:t>!</a:t>
            </a:r>
          </a:p>
          <a:p>
            <a:r>
              <a:rPr lang="zh-CN" altLang="en-US" dirty="0">
                <a:ea typeface="宋体" panose="02010600030101010101" pitchFamily="2" charset="-122"/>
              </a:rPr>
              <a:t>简单算法的问题</a:t>
            </a:r>
            <a:r>
              <a:rPr lang="en-US" altLang="zh-CN" dirty="0">
                <a:ea typeface="宋体" panose="02010600030101010101" pitchFamily="2" charset="-122"/>
              </a:rPr>
              <a:t>: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没有利用已有部分匹配中的知识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例</a:t>
            </a:r>
            <a:r>
              <a:rPr lang="en-US" altLang="zh-CN" dirty="0">
                <a:ea typeface="宋体" panose="02010600030101010101" pitchFamily="2" charset="-122"/>
              </a:rPr>
              <a:t>:</a:t>
            </a:r>
          </a:p>
          <a:p>
            <a:pPr lvl="2"/>
            <a:r>
              <a:rPr lang="en-US" altLang="zh-CN" i="1" dirty="0">
                <a:ea typeface="宋体" panose="02010600030101010101" pitchFamily="2" charset="-122"/>
              </a:rPr>
              <a:t>T</a:t>
            </a:r>
            <a:r>
              <a:rPr lang="en-US" altLang="zh-CN" dirty="0">
                <a:ea typeface="宋体" panose="02010600030101010101" pitchFamily="2" charset="-122"/>
              </a:rPr>
              <a:t> = 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“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Tweedledee and Tweedledum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”</a:t>
            </a:r>
            <a:r>
              <a:rPr lang="en-US" altLang="zh-CN" dirty="0">
                <a:ea typeface="宋体" panose="02010600030101010101" pitchFamily="2" charset="-122"/>
              </a:rPr>
              <a:t> 		 </a:t>
            </a:r>
            <a:r>
              <a:rPr lang="en-US" altLang="zh-CN" i="1" dirty="0">
                <a:ea typeface="宋体" panose="02010600030101010101" pitchFamily="2" charset="-122"/>
              </a:rPr>
              <a:t>P</a:t>
            </a:r>
            <a:r>
              <a:rPr lang="en-US" altLang="zh-CN" dirty="0">
                <a:ea typeface="宋体" panose="02010600030101010101" pitchFamily="2" charset="-122"/>
              </a:rPr>
              <a:t> = 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“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Tweedledum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”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i="1" dirty="0">
                <a:ea typeface="宋体" panose="02010600030101010101" pitchFamily="2" charset="-122"/>
              </a:rPr>
              <a:t>T = 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“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pappappappar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”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</a:p>
          <a:p>
            <a:pPr lvl="2">
              <a:buNone/>
            </a:pPr>
            <a:r>
              <a:rPr lang="en-US" altLang="zh-CN" i="1" dirty="0">
                <a:ea typeface="宋体" panose="02010600030101010101" pitchFamily="2" charset="-122"/>
              </a:rPr>
              <a:t>   P</a:t>
            </a:r>
            <a:r>
              <a:rPr lang="en-US" altLang="zh-CN" dirty="0">
                <a:ea typeface="宋体" panose="02010600030101010101" pitchFamily="2" charset="-122"/>
              </a:rPr>
              <a:t> = 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“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pappar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”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 txBox="1">
            <a:spLocks noGrp="1"/>
          </p:cNvSpPr>
          <p:nvPr>
            <p:ph type="ftr" sz="quarter" idx="10"/>
          </p:nvPr>
        </p:nvSpPr>
        <p:spPr>
          <a:xfrm>
            <a:off x="457200" y="6553200"/>
            <a:ext cx="8229600" cy="304800"/>
          </a:xfrm>
        </p:spPr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11/13/2021</a:t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3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dirty="0">
                <a:ea typeface="宋体" panose="02010600030101010101" pitchFamily="2" charset="-122"/>
              </a:rPr>
              <a:t>一般情况</a:t>
            </a:r>
          </a:p>
        </p:txBody>
      </p:sp>
      <p:sp>
        <p:nvSpPr>
          <p:cNvPr id="18436" name="Rectangle 3"/>
          <p:cNvSpPr>
            <a:spLocks noGrp="1"/>
          </p:cNvSpPr>
          <p:nvPr>
            <p:ph idx="1"/>
          </p:nvPr>
        </p:nvSpPr>
        <p:spPr>
          <a:xfrm>
            <a:off x="457200" y="1524000"/>
            <a:ext cx="4660900" cy="4210050"/>
          </a:xfrm>
        </p:spPr>
        <p:txBody>
          <a:bodyPr vert="horz" wrap="square" lIns="92075" tIns="46038" rIns="92075" bIns="46038" anchor="t"/>
          <a:lstStyle/>
          <a:p>
            <a:r>
              <a:rPr lang="zh-CN" altLang="en-US" dirty="0">
                <a:ea typeface="宋体" panose="02010600030101010101" pitchFamily="2" charset="-122"/>
              </a:rPr>
              <a:t>算法的状态</a:t>
            </a:r>
            <a:r>
              <a:rPr lang="en-US" altLang="zh-CN" dirty="0">
                <a:ea typeface="宋体" panose="02010600030101010101" pitchFamily="2" charset="-122"/>
              </a:rPr>
              <a:t>: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检查移动 </a:t>
            </a:r>
            <a:r>
              <a:rPr lang="en-US" altLang="zh-CN" i="1" dirty="0">
                <a:ea typeface="宋体" panose="02010600030101010101" pitchFamily="2" charset="-122"/>
              </a:rPr>
              <a:t>s, 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匹配了 </a:t>
            </a:r>
            <a:r>
              <a:rPr lang="en-US" altLang="zh-CN" i="1" dirty="0">
                <a:ea typeface="宋体" panose="02010600030101010101" pitchFamily="2" charset="-122"/>
              </a:rPr>
              <a:t>P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中的</a:t>
            </a:r>
            <a:r>
              <a:rPr lang="en-US" altLang="zh-CN" i="1" dirty="0">
                <a:ea typeface="宋体" panose="02010600030101010101" pitchFamily="2" charset="-122"/>
              </a:rPr>
              <a:t>q</a:t>
            </a:r>
            <a:r>
              <a:rPr lang="zh-CN" altLang="en-US" dirty="0">
                <a:ea typeface="宋体" panose="02010600030101010101" pitchFamily="2" charset="-122"/>
              </a:rPr>
              <a:t> 个字符</a:t>
            </a:r>
            <a:endParaRPr lang="en-US" altLang="zh-CN" i="1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在</a:t>
            </a:r>
            <a:r>
              <a:rPr lang="en-US" altLang="zh-CN" i="1" dirty="0">
                <a:ea typeface="宋体" panose="02010600030101010101" pitchFamily="2" charset="-122"/>
              </a:rPr>
              <a:t>T</a:t>
            </a:r>
            <a:r>
              <a:rPr lang="zh-CN" altLang="en-US" dirty="0">
                <a:ea typeface="宋体" panose="02010600030101010101" pitchFamily="2" charset="-122"/>
              </a:rPr>
              <a:t>中看到了一个未匹配的字符 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a</a:t>
            </a:r>
            <a:r>
              <a:rPr lang="en-US" altLang="zh-CN" i="1" dirty="0">
                <a:ea typeface="宋体" panose="02010600030101010101" pitchFamily="2" charset="-122"/>
              </a:rPr>
              <a:t>.</a:t>
            </a:r>
          </a:p>
          <a:p>
            <a:r>
              <a:rPr lang="zh-CN" altLang="en-US" dirty="0">
                <a:ea typeface="宋体" panose="02010600030101010101" pitchFamily="2" charset="-122"/>
              </a:rPr>
              <a:t>需要寻找</a:t>
            </a:r>
            <a:r>
              <a:rPr lang="en-US" altLang="zh-CN" dirty="0">
                <a:ea typeface="宋体" panose="02010600030101010101" pitchFamily="2" charset="-122"/>
              </a:rPr>
              <a:t>: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最大前缀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“</a:t>
            </a:r>
            <a:r>
              <a:rPr lang="en-US" altLang="zh-CN" i="1" dirty="0">
                <a:ea typeface="宋体" panose="02010600030101010101" pitchFamily="2" charset="-122"/>
              </a:rPr>
              <a:t>P</a:t>
            </a:r>
            <a:r>
              <a:rPr lang="en-US" altLang="zh-CN" dirty="0">
                <a:ea typeface="宋体" panose="02010600030101010101" pitchFamily="2" charset="-122"/>
              </a:rPr>
              <a:t>-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”</a:t>
            </a:r>
            <a:r>
              <a:rPr lang="zh-CN" altLang="en-US" dirty="0">
                <a:ea typeface="宋体" panose="02010600030101010101" pitchFamily="2" charset="-122"/>
              </a:rPr>
              <a:t>并且是 </a:t>
            </a:r>
            <a:r>
              <a:rPr lang="en-US" altLang="zh-CN" i="1" dirty="0">
                <a:ea typeface="宋体" panose="02010600030101010101" pitchFamily="2" charset="-122"/>
              </a:rPr>
              <a:t>P</a:t>
            </a:r>
            <a:r>
              <a:rPr lang="en-US" altLang="zh-CN" dirty="0">
                <a:ea typeface="宋体" panose="02010600030101010101" pitchFamily="2" charset="-122"/>
              </a:rPr>
              <a:t>[1..</a:t>
            </a:r>
            <a:r>
              <a:rPr lang="en-US" altLang="zh-CN" i="1" dirty="0">
                <a:ea typeface="宋体" panose="02010600030101010101" pitchFamily="2" charset="-122"/>
              </a:rPr>
              <a:t>q</a:t>
            </a:r>
            <a:r>
              <a:rPr lang="en-US" altLang="zh-CN" dirty="0">
                <a:ea typeface="宋体" panose="02010600030101010101" pitchFamily="2" charset="-122"/>
              </a:rPr>
              <a:t>]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a</a:t>
            </a:r>
            <a:r>
              <a:rPr lang="zh-CN" altLang="en-US" dirty="0">
                <a:latin typeface="Symbol" panose="05050102010706020507" pitchFamily="18" charset="2"/>
                <a:ea typeface="宋体" panose="02010600030101010101" pitchFamily="2" charset="-122"/>
              </a:rPr>
              <a:t>的后缀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18437" name="Rectangle 4"/>
          <p:cNvSpPr/>
          <p:nvPr/>
        </p:nvSpPr>
        <p:spPr>
          <a:xfrm>
            <a:off x="5888038" y="2484438"/>
            <a:ext cx="3133725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38" name="Rectangle 5"/>
          <p:cNvSpPr/>
          <p:nvPr/>
        </p:nvSpPr>
        <p:spPr>
          <a:xfrm>
            <a:off x="5888038" y="2484438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39" name="Rectangle 6"/>
          <p:cNvSpPr/>
          <p:nvPr/>
        </p:nvSpPr>
        <p:spPr>
          <a:xfrm>
            <a:off x="6072188" y="2486025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40" name="Rectangle 7"/>
          <p:cNvSpPr/>
          <p:nvPr/>
        </p:nvSpPr>
        <p:spPr>
          <a:xfrm>
            <a:off x="6256338" y="2486025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41" name="Rectangle 8"/>
          <p:cNvSpPr/>
          <p:nvPr/>
        </p:nvSpPr>
        <p:spPr>
          <a:xfrm>
            <a:off x="6440488" y="2484438"/>
            <a:ext cx="184150" cy="288925"/>
          </a:xfrm>
          <a:prstGeom prst="rect">
            <a:avLst/>
          </a:prstGeom>
          <a:solidFill>
            <a:srgbClr val="00CCFF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42" name="Rectangle 9"/>
          <p:cNvSpPr/>
          <p:nvPr/>
        </p:nvSpPr>
        <p:spPr>
          <a:xfrm>
            <a:off x="6624638" y="2486025"/>
            <a:ext cx="184150" cy="288925"/>
          </a:xfrm>
          <a:prstGeom prst="rect">
            <a:avLst/>
          </a:prstGeom>
          <a:solidFill>
            <a:srgbClr val="FFFF00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43" name="Rectangle 10"/>
          <p:cNvSpPr/>
          <p:nvPr/>
        </p:nvSpPr>
        <p:spPr>
          <a:xfrm>
            <a:off x="6808788" y="2486025"/>
            <a:ext cx="184150" cy="288925"/>
          </a:xfrm>
          <a:prstGeom prst="rect">
            <a:avLst/>
          </a:prstGeom>
          <a:solidFill>
            <a:srgbClr val="00CCFF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44" name="Rectangle 11"/>
          <p:cNvSpPr/>
          <p:nvPr/>
        </p:nvSpPr>
        <p:spPr>
          <a:xfrm>
            <a:off x="6992938" y="2484438"/>
            <a:ext cx="184150" cy="288925"/>
          </a:xfrm>
          <a:prstGeom prst="rect">
            <a:avLst/>
          </a:prstGeom>
          <a:solidFill>
            <a:srgbClr val="FFFF00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dirty="0">
                <a:latin typeface="Symbol" panose="05050102010706020507" pitchFamily="18" charset="2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18445" name="Rectangle 12"/>
          <p:cNvSpPr/>
          <p:nvPr/>
        </p:nvSpPr>
        <p:spPr>
          <a:xfrm>
            <a:off x="7177088" y="2484438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46" name="Rectangle 13"/>
          <p:cNvSpPr/>
          <p:nvPr/>
        </p:nvSpPr>
        <p:spPr>
          <a:xfrm>
            <a:off x="7361238" y="2484438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47" name="Rectangle 14"/>
          <p:cNvSpPr/>
          <p:nvPr/>
        </p:nvSpPr>
        <p:spPr>
          <a:xfrm>
            <a:off x="7545388" y="2484438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48" name="Rectangle 15"/>
          <p:cNvSpPr/>
          <p:nvPr/>
        </p:nvSpPr>
        <p:spPr>
          <a:xfrm>
            <a:off x="7729538" y="2484438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49" name="Rectangle 16"/>
          <p:cNvSpPr/>
          <p:nvPr/>
        </p:nvSpPr>
        <p:spPr>
          <a:xfrm>
            <a:off x="7913688" y="2484438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50" name="Rectangle 17"/>
          <p:cNvSpPr/>
          <p:nvPr/>
        </p:nvSpPr>
        <p:spPr>
          <a:xfrm>
            <a:off x="8097838" y="2484438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51" name="Rectangle 18"/>
          <p:cNvSpPr/>
          <p:nvPr/>
        </p:nvSpPr>
        <p:spPr>
          <a:xfrm>
            <a:off x="8281988" y="2484438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52" name="Rectangle 19"/>
          <p:cNvSpPr/>
          <p:nvPr/>
        </p:nvSpPr>
        <p:spPr>
          <a:xfrm>
            <a:off x="8466138" y="2486025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53" name="Rectangle 20"/>
          <p:cNvSpPr/>
          <p:nvPr/>
        </p:nvSpPr>
        <p:spPr>
          <a:xfrm>
            <a:off x="8650288" y="2484438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54" name="Rectangle 21"/>
          <p:cNvSpPr/>
          <p:nvPr/>
        </p:nvSpPr>
        <p:spPr>
          <a:xfrm>
            <a:off x="6438900" y="1951038"/>
            <a:ext cx="11112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55" name="Rectangle 22"/>
          <p:cNvSpPr/>
          <p:nvPr/>
        </p:nvSpPr>
        <p:spPr>
          <a:xfrm>
            <a:off x="6438900" y="1951038"/>
            <a:ext cx="184150" cy="288925"/>
          </a:xfrm>
          <a:prstGeom prst="rect">
            <a:avLst/>
          </a:prstGeom>
          <a:solidFill>
            <a:srgbClr val="00CCFF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56" name="Rectangle 23"/>
          <p:cNvSpPr/>
          <p:nvPr/>
        </p:nvSpPr>
        <p:spPr>
          <a:xfrm>
            <a:off x="6623050" y="1952625"/>
            <a:ext cx="184150" cy="288925"/>
          </a:xfrm>
          <a:prstGeom prst="rect">
            <a:avLst/>
          </a:prstGeom>
          <a:solidFill>
            <a:srgbClr val="FFFF00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57" name="Line 24"/>
          <p:cNvSpPr/>
          <p:nvPr/>
        </p:nvSpPr>
        <p:spPr>
          <a:xfrm>
            <a:off x="6535738" y="2249488"/>
            <a:ext cx="0" cy="238125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8458" name="Line 25"/>
          <p:cNvSpPr/>
          <p:nvPr/>
        </p:nvSpPr>
        <p:spPr>
          <a:xfrm>
            <a:off x="6713538" y="2249488"/>
            <a:ext cx="0" cy="238125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8459" name="Line 26"/>
          <p:cNvSpPr/>
          <p:nvPr/>
        </p:nvSpPr>
        <p:spPr>
          <a:xfrm>
            <a:off x="6897688" y="2247900"/>
            <a:ext cx="0" cy="238125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8460" name="Rectangle 27"/>
          <p:cNvSpPr/>
          <p:nvPr/>
        </p:nvSpPr>
        <p:spPr>
          <a:xfrm>
            <a:off x="6808788" y="1952625"/>
            <a:ext cx="184150" cy="288925"/>
          </a:xfrm>
          <a:prstGeom prst="rect">
            <a:avLst/>
          </a:prstGeom>
          <a:solidFill>
            <a:srgbClr val="00CCFF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61" name="Rectangle 28"/>
          <p:cNvSpPr/>
          <p:nvPr/>
        </p:nvSpPr>
        <p:spPr>
          <a:xfrm>
            <a:off x="7000875" y="1951038"/>
            <a:ext cx="184150" cy="288925"/>
          </a:xfrm>
          <a:prstGeom prst="rect">
            <a:avLst/>
          </a:prstGeom>
          <a:solidFill>
            <a:srgbClr val="00FF00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62" name="Rectangle 29"/>
          <p:cNvSpPr/>
          <p:nvPr/>
        </p:nvSpPr>
        <p:spPr>
          <a:xfrm>
            <a:off x="7185025" y="1951038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63" name="Line 30"/>
          <p:cNvSpPr/>
          <p:nvPr/>
        </p:nvSpPr>
        <p:spPr>
          <a:xfrm>
            <a:off x="7094538" y="2247900"/>
            <a:ext cx="0" cy="238125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8464" name="Line 31"/>
          <p:cNvSpPr/>
          <p:nvPr/>
        </p:nvSpPr>
        <p:spPr>
          <a:xfrm>
            <a:off x="7031038" y="2311400"/>
            <a:ext cx="127000" cy="130175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8465" name="Text Box 32"/>
          <p:cNvSpPr txBox="1"/>
          <p:nvPr/>
        </p:nvSpPr>
        <p:spPr>
          <a:xfrm>
            <a:off x="6340475" y="2960688"/>
            <a:ext cx="650875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i="1" dirty="0">
                <a:latin typeface="Verdana" panose="020B0604030504040204" pitchFamily="34" charset="0"/>
                <a:ea typeface="宋体" panose="02010600030101010101" pitchFamily="2" charset="-122"/>
              </a:rPr>
              <a:t>T</a:t>
            </a:r>
            <a:r>
              <a:rPr lang="en-US" altLang="zh-CN" sz="1800" dirty="0">
                <a:latin typeface="Verdana" panose="020B0604030504040204" pitchFamily="34" charset="0"/>
                <a:ea typeface="宋体" panose="02010600030101010101" pitchFamily="2" charset="-122"/>
              </a:rPr>
              <a:t>[</a:t>
            </a:r>
            <a:r>
              <a:rPr lang="en-US" altLang="zh-CN" sz="1800" i="1" dirty="0">
                <a:latin typeface="Verdana" panose="020B0604030504040204" pitchFamily="34" charset="0"/>
                <a:ea typeface="宋体" panose="02010600030101010101" pitchFamily="2" charset="-122"/>
              </a:rPr>
              <a:t>s</a:t>
            </a:r>
            <a:r>
              <a:rPr lang="en-US" altLang="zh-CN" sz="1800" dirty="0">
                <a:latin typeface="Verdana" panose="020B0604030504040204" pitchFamily="34" charset="0"/>
                <a:ea typeface="宋体" panose="02010600030101010101" pitchFamily="2" charset="-122"/>
              </a:rPr>
              <a:t>]</a:t>
            </a:r>
          </a:p>
        </p:txBody>
      </p:sp>
      <p:sp>
        <p:nvSpPr>
          <p:cNvPr id="18466" name="Line 33"/>
          <p:cNvSpPr/>
          <p:nvPr/>
        </p:nvSpPr>
        <p:spPr>
          <a:xfrm flipV="1">
            <a:off x="6523038" y="2763838"/>
            <a:ext cx="0" cy="244475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18467" name="AutoShape 34"/>
          <p:cNvSpPr/>
          <p:nvPr/>
        </p:nvSpPr>
        <p:spPr>
          <a:xfrm rot="5400000" flipV="1">
            <a:off x="6653213" y="1558925"/>
            <a:ext cx="107950" cy="566738"/>
          </a:xfrm>
          <a:prstGeom prst="leftBrace">
            <a:avLst>
              <a:gd name="adj1" fmla="val 43750"/>
              <a:gd name="adj2" fmla="val 50000"/>
            </a:avLst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68" name="Text Box 35"/>
          <p:cNvSpPr txBox="1"/>
          <p:nvPr/>
        </p:nvSpPr>
        <p:spPr>
          <a:xfrm>
            <a:off x="6545263" y="1411288"/>
            <a:ext cx="327025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i="1" dirty="0">
                <a:latin typeface="Verdana" panose="020B0604030504040204" pitchFamily="34" charset="0"/>
                <a:ea typeface="宋体" panose="02010600030101010101" pitchFamily="2" charset="-122"/>
              </a:rPr>
              <a:t>q</a:t>
            </a:r>
          </a:p>
        </p:txBody>
      </p:sp>
      <p:sp>
        <p:nvSpPr>
          <p:cNvPr id="18469" name="Text Box 36"/>
          <p:cNvSpPr txBox="1"/>
          <p:nvPr/>
        </p:nvSpPr>
        <p:spPr>
          <a:xfrm>
            <a:off x="5370513" y="2441575"/>
            <a:ext cx="428625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i="1" dirty="0">
                <a:latin typeface="Verdana" panose="020B0604030504040204" pitchFamily="34" charset="0"/>
                <a:ea typeface="宋体" panose="02010600030101010101" pitchFamily="2" charset="-122"/>
              </a:rPr>
              <a:t>T</a:t>
            </a:r>
            <a:r>
              <a:rPr lang="en-US" altLang="zh-CN" sz="1800" dirty="0">
                <a:latin typeface="Verdana" panose="020B0604030504040204" pitchFamily="34" charset="0"/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18470" name="Text Box 37"/>
          <p:cNvSpPr txBox="1"/>
          <p:nvPr/>
        </p:nvSpPr>
        <p:spPr>
          <a:xfrm>
            <a:off x="5357813" y="1916113"/>
            <a:ext cx="425450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i="1" dirty="0">
                <a:latin typeface="Verdana" panose="020B0604030504040204" pitchFamily="34" charset="0"/>
                <a:ea typeface="宋体" panose="02010600030101010101" pitchFamily="2" charset="-122"/>
              </a:rPr>
              <a:t>P</a:t>
            </a:r>
            <a:r>
              <a:rPr lang="en-US" altLang="zh-CN" sz="1800" dirty="0">
                <a:latin typeface="Verdana" panose="020B0604030504040204" pitchFamily="34" charset="0"/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18471" name="Rectangle 38"/>
          <p:cNvSpPr/>
          <p:nvPr/>
        </p:nvSpPr>
        <p:spPr>
          <a:xfrm>
            <a:off x="685800" y="5648325"/>
            <a:ext cx="8135938" cy="69056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1143000" lvl="2" indent="-228600" eaLnBrk="1" hangingPunct="1">
              <a:buClr>
                <a:schemeClr val="tx2"/>
              </a:buClr>
              <a:buSzPct val="100000"/>
              <a:buChar char="•"/>
            </a:pPr>
            <a:r>
              <a:rPr lang="en-US" altLang="zh-CN" sz="2000" i="1" dirty="0">
                <a:latin typeface="Verdana" panose="020B0604030504040204" pitchFamily="34" charset="0"/>
                <a:ea typeface="宋体" panose="02010600030101010101" pitchFamily="2" charset="-122"/>
              </a:rPr>
              <a:t>q’</a:t>
            </a:r>
            <a:r>
              <a:rPr lang="en-US" altLang="zh-CN" sz="2000" dirty="0">
                <a:latin typeface="Verdana" panose="020B0604030504040204" pitchFamily="34" charset="0"/>
                <a:ea typeface="宋体" panose="02010600030101010101" pitchFamily="2" charset="-122"/>
              </a:rPr>
              <a:t> = max{</a:t>
            </a:r>
            <a:r>
              <a:rPr lang="en-US" altLang="zh-CN" sz="2000" i="1" dirty="0">
                <a:latin typeface="Verdana" panose="020B0604030504040204" pitchFamily="34" charset="0"/>
                <a:ea typeface="宋体" panose="02010600030101010101" pitchFamily="2" charset="-122"/>
              </a:rPr>
              <a:t>k</a:t>
            </a:r>
            <a:r>
              <a:rPr lang="en-US" altLang="zh-CN" sz="2000" dirty="0">
                <a:latin typeface="Verdan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latin typeface="Symbol" panose="05050102010706020507" pitchFamily="18" charset="2"/>
                <a:ea typeface="宋体" panose="02010600030101010101" pitchFamily="2" charset="-122"/>
              </a:rPr>
              <a:t>£</a:t>
            </a:r>
            <a:r>
              <a:rPr lang="en-US" altLang="zh-CN" sz="2000" dirty="0">
                <a:latin typeface="Verdan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i="1" dirty="0">
                <a:latin typeface="Verdana" panose="020B0604030504040204" pitchFamily="34" charset="0"/>
                <a:ea typeface="宋体" panose="02010600030101010101" pitchFamily="2" charset="-122"/>
              </a:rPr>
              <a:t>q </a:t>
            </a:r>
            <a:r>
              <a:rPr lang="en-US" altLang="zh-CN" sz="2000" dirty="0">
                <a:latin typeface="Verdana" panose="020B0604030504040204" pitchFamily="34" charset="0"/>
                <a:ea typeface="宋体" panose="02010600030101010101" pitchFamily="2" charset="-122"/>
              </a:rPr>
              <a:t>| </a:t>
            </a:r>
            <a:r>
              <a:rPr lang="en-US" altLang="zh-CN" sz="2000" i="1" dirty="0">
                <a:latin typeface="Verdana" panose="020B0604030504040204" pitchFamily="34" charset="0"/>
                <a:ea typeface="宋体" panose="02010600030101010101" pitchFamily="2" charset="-122"/>
              </a:rPr>
              <a:t>P</a:t>
            </a:r>
            <a:r>
              <a:rPr lang="en-US" altLang="zh-CN" sz="2000" dirty="0">
                <a:latin typeface="Verdana" panose="020B0604030504040204" pitchFamily="34" charset="0"/>
                <a:ea typeface="宋体" panose="02010600030101010101" pitchFamily="2" charset="-122"/>
              </a:rPr>
              <a:t>[1..</a:t>
            </a:r>
            <a:r>
              <a:rPr lang="en-US" altLang="zh-CN" sz="2000" i="1" dirty="0">
                <a:latin typeface="Verdana" panose="020B0604030504040204" pitchFamily="34" charset="0"/>
                <a:ea typeface="宋体" panose="02010600030101010101" pitchFamily="2" charset="-122"/>
              </a:rPr>
              <a:t>k</a:t>
            </a:r>
            <a:r>
              <a:rPr lang="en-US" altLang="zh-CN" sz="2000" dirty="0">
                <a:latin typeface="Verdana" panose="020B0604030504040204" pitchFamily="34" charset="0"/>
                <a:ea typeface="宋体" panose="02010600030101010101" pitchFamily="2" charset="-122"/>
              </a:rPr>
              <a:t>] = </a:t>
            </a:r>
            <a:r>
              <a:rPr lang="en-US" altLang="zh-CN" sz="2000" i="1" dirty="0">
                <a:latin typeface="Verdana" panose="020B0604030504040204" pitchFamily="34" charset="0"/>
                <a:ea typeface="宋体" panose="02010600030101010101" pitchFamily="2" charset="-122"/>
              </a:rPr>
              <a:t>P</a:t>
            </a:r>
            <a:r>
              <a:rPr lang="en-US" altLang="zh-CN" sz="2000" dirty="0">
                <a:latin typeface="Verdana" panose="020B0604030504040204" pitchFamily="34" charset="0"/>
                <a:ea typeface="宋体" panose="02010600030101010101" pitchFamily="2" charset="-122"/>
              </a:rPr>
              <a:t>[</a:t>
            </a:r>
            <a:r>
              <a:rPr lang="en-US" altLang="zh-CN" sz="2000" i="1" dirty="0">
                <a:latin typeface="Verdana" panose="020B0604030504040204" pitchFamily="34" charset="0"/>
                <a:ea typeface="宋体" panose="02010600030101010101" pitchFamily="2" charset="-122"/>
              </a:rPr>
              <a:t>q</a:t>
            </a:r>
            <a:r>
              <a:rPr lang="en-US" altLang="zh-CN" sz="2000" dirty="0">
                <a:latin typeface="Verdana" panose="020B0604030504040204" pitchFamily="34" charset="0"/>
                <a:ea typeface="宋体" panose="02010600030101010101" pitchFamily="2" charset="-122"/>
              </a:rPr>
              <a:t>–</a:t>
            </a:r>
            <a:r>
              <a:rPr lang="en-US" altLang="zh-CN" sz="2000" i="1" dirty="0">
                <a:latin typeface="Verdana" panose="020B0604030504040204" pitchFamily="34" charset="0"/>
                <a:ea typeface="宋体" panose="02010600030101010101" pitchFamily="2" charset="-122"/>
              </a:rPr>
              <a:t>k+</a:t>
            </a:r>
            <a:r>
              <a:rPr lang="en-US" altLang="zh-CN" sz="2000" dirty="0">
                <a:latin typeface="Verdana" panose="020B0604030504040204" pitchFamily="34" charset="0"/>
                <a:ea typeface="宋体" panose="02010600030101010101" pitchFamily="2" charset="-122"/>
              </a:rPr>
              <a:t>1..</a:t>
            </a:r>
            <a:r>
              <a:rPr lang="en-US" altLang="zh-CN" sz="2000" i="1" dirty="0">
                <a:latin typeface="Verdana" panose="020B0604030504040204" pitchFamily="34" charset="0"/>
                <a:ea typeface="宋体" panose="02010600030101010101" pitchFamily="2" charset="-122"/>
              </a:rPr>
              <a:t>q</a:t>
            </a:r>
            <a:r>
              <a:rPr lang="en-US" altLang="zh-CN" sz="2000" dirty="0">
                <a:latin typeface="Verdana" panose="020B0604030504040204" pitchFamily="34" charset="0"/>
                <a:ea typeface="宋体" panose="02010600030101010101" pitchFamily="2" charset="-122"/>
              </a:rPr>
              <a:t>]</a:t>
            </a:r>
            <a:r>
              <a:rPr lang="en-US" altLang="zh-CN" sz="2000" dirty="0">
                <a:latin typeface="Symbol" panose="05050102010706020507" pitchFamily="18" charset="2"/>
                <a:ea typeface="宋体" panose="02010600030101010101" pitchFamily="2" charset="-122"/>
              </a:rPr>
              <a:t>a</a:t>
            </a:r>
            <a:r>
              <a:rPr lang="en-US" altLang="zh-CN" sz="2000" dirty="0">
                <a:latin typeface="Verdana" panose="020B0604030504040204" pitchFamily="34" charset="0"/>
                <a:ea typeface="宋体" panose="02010600030101010101" pitchFamily="2" charset="-122"/>
              </a:rPr>
              <a:t>} </a:t>
            </a:r>
          </a:p>
        </p:txBody>
      </p:sp>
      <p:sp>
        <p:nvSpPr>
          <p:cNvPr id="18472" name="Rectangle 39"/>
          <p:cNvSpPr/>
          <p:nvPr/>
        </p:nvSpPr>
        <p:spPr>
          <a:xfrm>
            <a:off x="7165975" y="4622800"/>
            <a:ext cx="1652588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73" name="Rectangle 40"/>
          <p:cNvSpPr/>
          <p:nvPr/>
        </p:nvSpPr>
        <p:spPr>
          <a:xfrm>
            <a:off x="7151688" y="4622800"/>
            <a:ext cx="184150" cy="288925"/>
          </a:xfrm>
          <a:prstGeom prst="rect">
            <a:avLst/>
          </a:prstGeom>
          <a:solidFill>
            <a:srgbClr val="00CCFF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74" name="Rectangle 41"/>
          <p:cNvSpPr/>
          <p:nvPr/>
        </p:nvSpPr>
        <p:spPr>
          <a:xfrm>
            <a:off x="7335838" y="4624388"/>
            <a:ext cx="184150" cy="288925"/>
          </a:xfrm>
          <a:prstGeom prst="rect">
            <a:avLst/>
          </a:prstGeom>
          <a:solidFill>
            <a:srgbClr val="FFFF00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75" name="Rectangle 42"/>
          <p:cNvSpPr/>
          <p:nvPr/>
        </p:nvSpPr>
        <p:spPr>
          <a:xfrm>
            <a:off x="7519988" y="4624388"/>
            <a:ext cx="184150" cy="288925"/>
          </a:xfrm>
          <a:prstGeom prst="rect">
            <a:avLst/>
          </a:prstGeom>
          <a:solidFill>
            <a:srgbClr val="00CCFF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76" name="Rectangle 43"/>
          <p:cNvSpPr/>
          <p:nvPr/>
        </p:nvSpPr>
        <p:spPr>
          <a:xfrm>
            <a:off x="7704138" y="4622800"/>
            <a:ext cx="184150" cy="288925"/>
          </a:xfrm>
          <a:prstGeom prst="rect">
            <a:avLst/>
          </a:prstGeom>
          <a:solidFill>
            <a:srgbClr val="FFFF00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dirty="0">
                <a:latin typeface="Symbol" panose="05050102010706020507" pitchFamily="18" charset="2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18477" name="Rectangle 44"/>
          <p:cNvSpPr/>
          <p:nvPr/>
        </p:nvSpPr>
        <p:spPr>
          <a:xfrm>
            <a:off x="7888288" y="4622800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78" name="Rectangle 45"/>
          <p:cNvSpPr/>
          <p:nvPr/>
        </p:nvSpPr>
        <p:spPr>
          <a:xfrm>
            <a:off x="8072438" y="4622800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79" name="Rectangle 46"/>
          <p:cNvSpPr/>
          <p:nvPr/>
        </p:nvSpPr>
        <p:spPr>
          <a:xfrm>
            <a:off x="8256588" y="4622800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80" name="Rectangle 47"/>
          <p:cNvSpPr/>
          <p:nvPr/>
        </p:nvSpPr>
        <p:spPr>
          <a:xfrm>
            <a:off x="8440738" y="4622800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81" name="Rectangle 48"/>
          <p:cNvSpPr/>
          <p:nvPr/>
        </p:nvSpPr>
        <p:spPr>
          <a:xfrm>
            <a:off x="8624888" y="4622800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82" name="Rectangle 49"/>
          <p:cNvSpPr/>
          <p:nvPr/>
        </p:nvSpPr>
        <p:spPr>
          <a:xfrm>
            <a:off x="7515225" y="4089400"/>
            <a:ext cx="11112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83" name="Rectangle 50"/>
          <p:cNvSpPr/>
          <p:nvPr/>
        </p:nvSpPr>
        <p:spPr>
          <a:xfrm>
            <a:off x="7515225" y="4089400"/>
            <a:ext cx="184150" cy="288925"/>
          </a:xfrm>
          <a:prstGeom prst="rect">
            <a:avLst/>
          </a:prstGeom>
          <a:solidFill>
            <a:srgbClr val="00CCFF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84" name="Rectangle 51"/>
          <p:cNvSpPr/>
          <p:nvPr/>
        </p:nvSpPr>
        <p:spPr>
          <a:xfrm>
            <a:off x="7699375" y="4090988"/>
            <a:ext cx="184150" cy="288925"/>
          </a:xfrm>
          <a:prstGeom prst="rect">
            <a:avLst/>
          </a:prstGeom>
          <a:solidFill>
            <a:srgbClr val="FFFF00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85" name="Line 52"/>
          <p:cNvSpPr/>
          <p:nvPr/>
        </p:nvSpPr>
        <p:spPr>
          <a:xfrm>
            <a:off x="7608888" y="4386263"/>
            <a:ext cx="0" cy="238125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8486" name="Rectangle 53"/>
          <p:cNvSpPr/>
          <p:nvPr/>
        </p:nvSpPr>
        <p:spPr>
          <a:xfrm>
            <a:off x="7885113" y="4090988"/>
            <a:ext cx="184150" cy="288925"/>
          </a:xfrm>
          <a:prstGeom prst="rect">
            <a:avLst/>
          </a:prstGeom>
          <a:solidFill>
            <a:srgbClr val="00CCFF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87" name="Rectangle 54"/>
          <p:cNvSpPr/>
          <p:nvPr/>
        </p:nvSpPr>
        <p:spPr>
          <a:xfrm>
            <a:off x="8077200" y="4089400"/>
            <a:ext cx="184150" cy="288925"/>
          </a:xfrm>
          <a:prstGeom prst="rect">
            <a:avLst/>
          </a:prstGeom>
          <a:solidFill>
            <a:srgbClr val="00FF00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88" name="Rectangle 55"/>
          <p:cNvSpPr/>
          <p:nvPr/>
        </p:nvSpPr>
        <p:spPr>
          <a:xfrm>
            <a:off x="8261350" y="4089400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89" name="Line 56"/>
          <p:cNvSpPr/>
          <p:nvPr/>
        </p:nvSpPr>
        <p:spPr>
          <a:xfrm>
            <a:off x="7805738" y="4386263"/>
            <a:ext cx="0" cy="238125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8490" name="AutoShape 57"/>
          <p:cNvSpPr/>
          <p:nvPr/>
        </p:nvSpPr>
        <p:spPr>
          <a:xfrm rot="-5400000">
            <a:off x="7380288" y="4721225"/>
            <a:ext cx="107950" cy="566738"/>
          </a:xfrm>
          <a:prstGeom prst="leftBrace">
            <a:avLst>
              <a:gd name="adj1" fmla="val 43750"/>
              <a:gd name="adj2" fmla="val 50000"/>
            </a:avLst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91" name="Text Box 58"/>
          <p:cNvSpPr txBox="1"/>
          <p:nvPr/>
        </p:nvSpPr>
        <p:spPr>
          <a:xfrm>
            <a:off x="7258050" y="5030788"/>
            <a:ext cx="327025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i="1" dirty="0">
                <a:latin typeface="Verdana" panose="020B0604030504040204" pitchFamily="34" charset="0"/>
                <a:ea typeface="宋体" panose="02010600030101010101" pitchFamily="2" charset="-122"/>
              </a:rPr>
              <a:t>q</a:t>
            </a:r>
          </a:p>
        </p:txBody>
      </p:sp>
      <p:sp>
        <p:nvSpPr>
          <p:cNvPr id="18492" name="Text Box 59"/>
          <p:cNvSpPr txBox="1"/>
          <p:nvPr/>
        </p:nvSpPr>
        <p:spPr>
          <a:xfrm>
            <a:off x="5565775" y="4579938"/>
            <a:ext cx="1579563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i="1" dirty="0">
                <a:latin typeface="Verdana" panose="020B0604030504040204" pitchFamily="34" charset="0"/>
                <a:ea typeface="宋体" panose="02010600030101010101" pitchFamily="2" charset="-122"/>
              </a:rPr>
              <a:t>P</a:t>
            </a:r>
            <a:r>
              <a:rPr lang="en-US" altLang="zh-CN" sz="1800" dirty="0">
                <a:latin typeface="Verdana" panose="020B0604030504040204" pitchFamily="34" charset="0"/>
                <a:ea typeface="宋体" panose="02010600030101010101" pitchFamily="2" charset="-122"/>
              </a:rPr>
              <a:t>[1..</a:t>
            </a:r>
            <a:r>
              <a:rPr lang="en-US" altLang="zh-CN" sz="1800" i="1" dirty="0">
                <a:latin typeface="Verdana" panose="020B0604030504040204" pitchFamily="34" charset="0"/>
                <a:ea typeface="宋体" panose="02010600030101010101" pitchFamily="2" charset="-122"/>
              </a:rPr>
              <a:t>q</a:t>
            </a:r>
            <a:r>
              <a:rPr lang="en-US" altLang="zh-CN" sz="1800" dirty="0">
                <a:latin typeface="Verdana" panose="020B0604030504040204" pitchFamily="34" charset="0"/>
                <a:ea typeface="宋体" panose="02010600030101010101" pitchFamily="2" charset="-122"/>
              </a:rPr>
              <a:t>]</a:t>
            </a:r>
            <a:r>
              <a:rPr lang="en-US" altLang="zh-CN" sz="1800" dirty="0">
                <a:latin typeface="Symbol" panose="05050102010706020507" pitchFamily="18" charset="2"/>
                <a:ea typeface="宋体" panose="02010600030101010101" pitchFamily="2" charset="-122"/>
              </a:rPr>
              <a:t>a</a:t>
            </a:r>
            <a:r>
              <a:rPr lang="en-US" altLang="zh-CN" sz="1800" dirty="0">
                <a:latin typeface="Verdana" panose="020B0604030504040204" pitchFamily="34" charset="0"/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18493" name="Text Box 60"/>
          <p:cNvSpPr txBox="1"/>
          <p:nvPr/>
        </p:nvSpPr>
        <p:spPr>
          <a:xfrm>
            <a:off x="5553075" y="4054475"/>
            <a:ext cx="614363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i="1" dirty="0">
                <a:latin typeface="Verdana" panose="020B0604030504040204" pitchFamily="34" charset="0"/>
                <a:ea typeface="宋体" panose="02010600030101010101" pitchFamily="2" charset="-122"/>
              </a:rPr>
              <a:t>P</a:t>
            </a:r>
            <a:r>
              <a:rPr lang="en-US" altLang="zh-CN" sz="1800" dirty="0">
                <a:latin typeface="Verdana" panose="020B0604030504040204" pitchFamily="34" charset="0"/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18494" name="AutoShape 61"/>
          <p:cNvSpPr/>
          <p:nvPr/>
        </p:nvSpPr>
        <p:spPr>
          <a:xfrm rot="5400000" flipV="1">
            <a:off x="7629525" y="3806825"/>
            <a:ext cx="107950" cy="355600"/>
          </a:xfrm>
          <a:prstGeom prst="leftBrace">
            <a:avLst>
              <a:gd name="adj1" fmla="val 27450"/>
              <a:gd name="adj2" fmla="val 50000"/>
            </a:avLst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95" name="Text Box 62"/>
          <p:cNvSpPr txBox="1"/>
          <p:nvPr/>
        </p:nvSpPr>
        <p:spPr>
          <a:xfrm>
            <a:off x="7518400" y="3557588"/>
            <a:ext cx="388938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i="1" dirty="0">
                <a:latin typeface="Verdana" panose="020B0604030504040204" pitchFamily="34" charset="0"/>
                <a:ea typeface="宋体" panose="02010600030101010101" pitchFamily="2" charset="-122"/>
              </a:rPr>
              <a:t>q’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11/13/2021</a:t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5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dirty="0">
                <a:ea typeface="宋体" panose="02010600030101010101" pitchFamily="2" charset="-122"/>
              </a:rPr>
              <a:t>自动机搜索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9460" name="Rectangle 3"/>
          <p:cNvSpPr>
            <a:spLocks noGrp="1"/>
          </p:cNvSpPr>
          <p:nvPr>
            <p:ph idx="1"/>
          </p:nvPr>
        </p:nvSpPr>
        <p:spPr>
          <a:xfrm>
            <a:off x="228600" y="1371600"/>
            <a:ext cx="8229600" cy="4343400"/>
          </a:xfrm>
        </p:spPr>
        <p:txBody>
          <a:bodyPr vert="horz" wrap="square" lIns="92075" tIns="46038" rIns="92075" bIns="46038" anchor="t"/>
          <a:lstStyle/>
          <a:p>
            <a:r>
              <a:rPr lang="zh-CN" altLang="en-US" dirty="0">
                <a:ea typeface="宋体" panose="02010600030101010101" pitchFamily="2" charset="-122"/>
              </a:rPr>
              <a:t>算法</a:t>
            </a:r>
            <a:r>
              <a:rPr lang="en-US" altLang="zh-CN" dirty="0">
                <a:ea typeface="宋体" panose="02010600030101010101" pitchFamily="2" charset="-122"/>
              </a:rPr>
              <a:t>: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预处理</a:t>
            </a:r>
            <a:r>
              <a:rPr lang="en-US" altLang="zh-CN" dirty="0">
                <a:ea typeface="宋体" panose="02010600030101010101" pitchFamily="2" charset="-122"/>
              </a:rPr>
              <a:t>:</a:t>
            </a:r>
          </a:p>
          <a:p>
            <a:pPr lvl="2"/>
            <a:r>
              <a:rPr lang="zh-CN" altLang="en-US" dirty="0">
                <a:ea typeface="宋体" panose="02010600030101010101" pitchFamily="2" charset="-122"/>
              </a:rPr>
              <a:t>对于每个 </a:t>
            </a:r>
            <a:r>
              <a:rPr lang="en-US" altLang="zh-CN" i="1" dirty="0">
                <a:ea typeface="宋体" panose="02010600030101010101" pitchFamily="2" charset="-122"/>
              </a:rPr>
              <a:t>q </a:t>
            </a:r>
            <a:r>
              <a:rPr lang="en-US" altLang="zh-CN" dirty="0">
                <a:ea typeface="宋体" panose="02010600030101010101" pitchFamily="2" charset="-122"/>
              </a:rPr>
              <a:t>(1 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£</a:t>
            </a:r>
            <a:r>
              <a:rPr lang="en-US" altLang="zh-CN" dirty="0">
                <a:ea typeface="宋体" panose="02010600030101010101" pitchFamily="2" charset="-122"/>
              </a:rPr>
              <a:t> q 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£</a:t>
            </a:r>
            <a:r>
              <a:rPr lang="en-US" altLang="zh-CN" dirty="0">
                <a:ea typeface="宋体" panose="02010600030101010101" pitchFamily="2" charset="-122"/>
              </a:rPr>
              <a:t> m-1) </a:t>
            </a:r>
            <a:r>
              <a:rPr lang="zh-CN" altLang="en-US" dirty="0">
                <a:ea typeface="宋体" panose="02010600030101010101" pitchFamily="2" charset="-122"/>
              </a:rPr>
              <a:t>和每个 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a Î S </a:t>
            </a:r>
            <a:r>
              <a:rPr lang="zh-CN" altLang="en-US" dirty="0">
                <a:latin typeface="Symbol" panose="05050102010706020507" pitchFamily="18" charset="2"/>
                <a:ea typeface="宋体" panose="02010600030101010101" pitchFamily="2" charset="-122"/>
              </a:rPr>
              <a:t>预先计算一个</a:t>
            </a:r>
            <a:r>
              <a:rPr lang="en-US" altLang="zh-CN" i="1" dirty="0">
                <a:ea typeface="宋体" panose="02010600030101010101" pitchFamily="2" charset="-122"/>
              </a:rPr>
              <a:t>q</a:t>
            </a:r>
            <a:r>
              <a:rPr lang="zh-CN" altLang="en-US" dirty="0">
                <a:ea typeface="宋体" panose="02010600030101010101" pitchFamily="2" charset="-122"/>
              </a:rPr>
              <a:t>的</a:t>
            </a:r>
            <a:r>
              <a:rPr lang="zh-CN" altLang="en-US" dirty="0">
                <a:latin typeface="Symbol" panose="05050102010706020507" pitchFamily="18" charset="2"/>
                <a:ea typeface="宋体" panose="02010600030101010101" pitchFamily="2" charset="-122"/>
              </a:rPr>
              <a:t>新值</a:t>
            </a:r>
            <a:r>
              <a:rPr lang="zh-CN" altLang="en-US" dirty="0">
                <a:ea typeface="宋体" panose="02010600030101010101" pitchFamily="2" charset="-122"/>
              </a:rPr>
              <a:t>，记为 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q</a:t>
            </a:r>
            <a:r>
              <a:rPr lang="en-US" altLang="zh-CN" dirty="0">
                <a:ea typeface="宋体" panose="02010600030101010101" pitchFamily="2" charset="-122"/>
              </a:rPr>
              <a:t>,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a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r>
              <a:rPr lang="en-US" altLang="zh-CN" i="1" dirty="0">
                <a:ea typeface="宋体" panose="02010600030101010101" pitchFamily="2" charset="-122"/>
              </a:rPr>
              <a:t> </a:t>
            </a:r>
          </a:p>
          <a:p>
            <a:pPr lvl="2"/>
            <a:r>
              <a:rPr lang="zh-CN" altLang="en-US" dirty="0">
                <a:ea typeface="宋体" panose="02010600030101010101" pitchFamily="2" charset="-122"/>
              </a:rPr>
              <a:t>填一个大小为</a:t>
            </a:r>
            <a:r>
              <a:rPr lang="en-US" altLang="zh-CN" i="1" dirty="0">
                <a:ea typeface="宋体" panose="02010600030101010101" pitchFamily="2" charset="-122"/>
              </a:rPr>
              <a:t>m|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S</a:t>
            </a:r>
            <a:r>
              <a:rPr lang="en-US" altLang="zh-CN" i="1" dirty="0">
                <a:ea typeface="宋体" panose="02010600030101010101" pitchFamily="2" charset="-122"/>
              </a:rPr>
              <a:t>|</a:t>
            </a:r>
            <a:r>
              <a:rPr lang="zh-CN" altLang="en-US" dirty="0">
                <a:ea typeface="宋体" panose="02010600030101010101" pitchFamily="2" charset="-122"/>
              </a:rPr>
              <a:t>的表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扫描文本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</a:p>
          <a:p>
            <a:pPr lvl="2"/>
            <a:r>
              <a:rPr lang="zh-CN" altLang="en-US" dirty="0">
                <a:ea typeface="宋体" panose="02010600030101010101" pitchFamily="2" charset="-122"/>
              </a:rPr>
              <a:t>当不匹配发现时</a:t>
            </a:r>
            <a:r>
              <a:rPr lang="en-US" altLang="zh-CN" dirty="0">
                <a:ea typeface="宋体" panose="02010600030101010101" pitchFamily="2" charset="-122"/>
              </a:rPr>
              <a:t> (</a:t>
            </a:r>
            <a:r>
              <a:rPr lang="en-US" altLang="zh-CN" i="1" dirty="0">
                <a:ea typeface="宋体" panose="02010600030101010101" pitchFamily="2" charset="-122"/>
              </a:rPr>
              <a:t>P</a:t>
            </a:r>
            <a:r>
              <a:rPr lang="en-US" altLang="zh-CN" dirty="0">
                <a:ea typeface="宋体" panose="02010600030101010101" pitchFamily="2" charset="-122"/>
              </a:rPr>
              <a:t>[</a:t>
            </a:r>
            <a:r>
              <a:rPr lang="en-US" altLang="zh-CN" i="1" dirty="0">
                <a:ea typeface="宋体" panose="02010600030101010101" pitchFamily="2" charset="-122"/>
              </a:rPr>
              <a:t>q</a:t>
            </a:r>
            <a:r>
              <a:rPr lang="en-US" altLang="zh-CN" dirty="0">
                <a:ea typeface="宋体" panose="02010600030101010101" pitchFamily="2" charset="-122"/>
              </a:rPr>
              <a:t>] 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¹ </a:t>
            </a:r>
            <a:r>
              <a:rPr lang="en-US" altLang="zh-CN" i="1" dirty="0">
                <a:ea typeface="宋体" panose="02010600030101010101" pitchFamily="2" charset="-122"/>
              </a:rPr>
              <a:t>T</a:t>
            </a:r>
            <a:r>
              <a:rPr lang="en-US" altLang="zh-CN" dirty="0">
                <a:ea typeface="宋体" panose="02010600030101010101" pitchFamily="2" charset="-122"/>
              </a:rPr>
              <a:t>[</a:t>
            </a:r>
            <a:r>
              <a:rPr lang="en-US" altLang="zh-CN" i="1" dirty="0">
                <a:ea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</a:rPr>
              <a:t>+</a:t>
            </a:r>
            <a:r>
              <a:rPr lang="en-US" altLang="zh-CN" i="1" dirty="0">
                <a:ea typeface="宋体" panose="02010600030101010101" pitchFamily="2" charset="-122"/>
              </a:rPr>
              <a:t>q</a:t>
            </a:r>
            <a:r>
              <a:rPr lang="en-US" altLang="zh-CN" dirty="0">
                <a:ea typeface="宋体" panose="02010600030101010101" pitchFamily="2" charset="-122"/>
              </a:rPr>
              <a:t>]): </a:t>
            </a:r>
          </a:p>
          <a:p>
            <a:pPr lvl="2"/>
            <a:r>
              <a:rPr lang="zh-CN" altLang="en-US" dirty="0">
                <a:ea typeface="宋体" panose="02010600030101010101" pitchFamily="2" charset="-122"/>
              </a:rPr>
              <a:t>置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i="1" dirty="0">
                <a:ea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</a:rPr>
              <a:t> = s + </a:t>
            </a:r>
            <a:r>
              <a:rPr lang="en-US" altLang="zh-CN" i="1" dirty="0">
                <a:ea typeface="宋体" panose="02010600030101010101" pitchFamily="2" charset="-122"/>
              </a:rPr>
              <a:t>q - 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q</a:t>
            </a:r>
            <a:r>
              <a:rPr lang="en-US" altLang="zh-CN" dirty="0">
                <a:ea typeface="宋体" panose="02010600030101010101" pitchFamily="2" charset="-122"/>
              </a:rPr>
              <a:t>,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a</a:t>
            </a:r>
            <a:r>
              <a:rPr lang="en-US" altLang="zh-CN" dirty="0">
                <a:ea typeface="宋体" panose="02010600030101010101" pitchFamily="2" charset="-122"/>
              </a:rPr>
              <a:t>) + 1  </a:t>
            </a:r>
            <a:r>
              <a:rPr lang="zh-CN" altLang="en-US" dirty="0">
                <a:ea typeface="宋体" panose="02010600030101010101" pitchFamily="2" charset="-122"/>
              </a:rPr>
              <a:t>且  </a:t>
            </a:r>
            <a:r>
              <a:rPr lang="en-US" altLang="zh-CN" i="1" dirty="0">
                <a:ea typeface="宋体" panose="02010600030101010101" pitchFamily="2" charset="-122"/>
              </a:rPr>
              <a:t>q</a:t>
            </a:r>
            <a:r>
              <a:rPr lang="en-US" altLang="zh-CN" dirty="0">
                <a:ea typeface="宋体" panose="02010600030101010101" pitchFamily="2" charset="-122"/>
              </a:rPr>
              <a:t> = 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q</a:t>
            </a:r>
            <a:r>
              <a:rPr lang="en-US" altLang="zh-CN" dirty="0">
                <a:ea typeface="宋体" panose="02010600030101010101" pitchFamily="2" charset="-122"/>
              </a:rPr>
              <a:t>,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a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</a:p>
          <a:p>
            <a:r>
              <a:rPr lang="zh-CN" altLang="en-US" dirty="0">
                <a:ea typeface="宋体" panose="02010600030101010101" pitchFamily="2" charset="-122"/>
              </a:rPr>
              <a:t>分析</a:t>
            </a:r>
            <a:r>
              <a:rPr lang="en-US" altLang="zh-CN" dirty="0">
                <a:ea typeface="宋体" panose="02010600030101010101" pitchFamily="2" charset="-122"/>
              </a:rPr>
              <a:t>: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  <a:sym typeface="Wingdings" panose="05000000000000000000" pitchFamily="2" charset="2"/>
              </a:rPr>
              <a:t>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匹配阶段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i="1" dirty="0">
                <a:ea typeface="宋体" panose="02010600030101010101" pitchFamily="2" charset="-122"/>
              </a:rPr>
              <a:t>O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  <a:sym typeface="Wingdings" panose="05000000000000000000" pitchFamily="2" charset="2"/>
              </a:rPr>
              <a:t> </a:t>
            </a:r>
            <a:r>
              <a:rPr lang="zh-CN" altLang="en-US" dirty="0">
                <a:ea typeface="宋体" panose="02010600030101010101" pitchFamily="2" charset="-122"/>
              </a:rPr>
              <a:t>内存过多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en-US" altLang="zh-CN" i="1" dirty="0">
                <a:ea typeface="宋体" panose="02010600030101010101" pitchFamily="2" charset="-122"/>
              </a:rPr>
              <a:t>O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m|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S</a:t>
            </a:r>
            <a:r>
              <a:rPr lang="en-US" altLang="zh-CN" i="1" dirty="0">
                <a:ea typeface="宋体" panose="02010600030101010101" pitchFamily="2" charset="-122"/>
              </a:rPr>
              <a:t>|</a:t>
            </a:r>
            <a:r>
              <a:rPr lang="en-US" altLang="zh-CN" dirty="0">
                <a:ea typeface="宋体" panose="02010600030101010101" pitchFamily="2" charset="-122"/>
              </a:rPr>
              <a:t>), </a:t>
            </a:r>
            <a:r>
              <a:rPr lang="zh-CN" altLang="en-US" dirty="0">
                <a:ea typeface="宋体" panose="02010600030101010101" pitchFamily="2" charset="-122"/>
              </a:rPr>
              <a:t>过多的预处理</a:t>
            </a:r>
            <a:r>
              <a:rPr lang="en-US" altLang="zh-CN" i="1" dirty="0">
                <a:ea typeface="宋体" panose="02010600030101010101" pitchFamily="2" charset="-122"/>
              </a:rPr>
              <a:t>O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m|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S</a:t>
            </a:r>
            <a:r>
              <a:rPr lang="en-US" altLang="zh-CN" i="1" dirty="0">
                <a:ea typeface="宋体" panose="02010600030101010101" pitchFamily="2" charset="-122"/>
              </a:rPr>
              <a:t>|</a:t>
            </a:r>
            <a:r>
              <a:rPr lang="en-US" altLang="zh-CN" dirty="0">
                <a:ea typeface="宋体" panose="02010600030101010101" pitchFamily="2" charset="-122"/>
              </a:rPr>
              <a:t>).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11/13/2021</a:t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8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dirty="0">
                <a:ea typeface="宋体" panose="02010600030101010101" pitchFamily="2" charset="-122"/>
              </a:rPr>
              <a:t>前缀函数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0484" name="Rectangle 3"/>
          <p:cNvSpPr>
            <a:spLocks noGrp="1"/>
          </p:cNvSpPr>
          <p:nvPr>
            <p:ph idx="1"/>
          </p:nvPr>
        </p:nvSpPr>
        <p:spPr>
          <a:xfrm>
            <a:off x="457200" y="1524000"/>
            <a:ext cx="4660900" cy="4210050"/>
          </a:xfrm>
        </p:spPr>
        <p:txBody>
          <a:bodyPr vert="horz" wrap="square" lIns="92075" tIns="46038" rIns="92075" bIns="46038" anchor="t"/>
          <a:lstStyle/>
          <a:p>
            <a:r>
              <a:rPr lang="en-US" altLang="zh-CN" sz="2800" dirty="0">
                <a:ea typeface="宋体" panose="02010600030101010101" pitchFamily="2" charset="-122"/>
              </a:rPr>
              <a:t>Idea: </a:t>
            </a:r>
            <a:r>
              <a:rPr lang="zh-CN" altLang="en-US" sz="2800" dirty="0">
                <a:ea typeface="宋体" panose="02010600030101010101" pitchFamily="2" charset="-122"/>
              </a:rPr>
              <a:t>忘记未匹配的字符</a:t>
            </a:r>
            <a:r>
              <a:rPr lang="en-US" altLang="zh-CN" sz="2800" dirty="0">
                <a:ea typeface="宋体" panose="02010600030101010101" pitchFamily="2" charset="-122"/>
              </a:rPr>
              <a:t> (</a:t>
            </a:r>
            <a:r>
              <a:rPr lang="en-US" altLang="zh-CN" sz="2800" dirty="0">
                <a:latin typeface="Symbol" panose="05050102010706020507" pitchFamily="18" charset="2"/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ea typeface="宋体" panose="02010600030101010101" pitchFamily="2" charset="-122"/>
              </a:rPr>
              <a:t>)! </a:t>
            </a:r>
          </a:p>
          <a:p>
            <a:r>
              <a:rPr lang="zh-CN" altLang="en-US" sz="2800" dirty="0">
                <a:ea typeface="宋体" panose="02010600030101010101" pitchFamily="2" charset="-122"/>
              </a:rPr>
              <a:t>算法的状态</a:t>
            </a:r>
            <a:r>
              <a:rPr lang="en-US" altLang="zh-CN" sz="2800" dirty="0">
                <a:ea typeface="宋体" panose="02010600030101010101" pitchFamily="2" charset="-122"/>
              </a:rPr>
              <a:t>:</a:t>
            </a:r>
          </a:p>
          <a:p>
            <a:pPr lvl="1"/>
            <a:r>
              <a:rPr lang="zh-CN" altLang="en-US" sz="2400" dirty="0">
                <a:ea typeface="宋体" panose="02010600030101010101" pitchFamily="2" charset="-122"/>
              </a:rPr>
              <a:t>检查匹配情况、变换</a:t>
            </a:r>
            <a:r>
              <a:rPr lang="en-US" altLang="zh-CN" sz="2400" i="1" dirty="0">
                <a:ea typeface="宋体" panose="02010600030101010101" pitchFamily="2" charset="-122"/>
              </a:rPr>
              <a:t>s, </a:t>
            </a:r>
          </a:p>
          <a:p>
            <a:pPr lvl="1"/>
            <a:r>
              <a:rPr lang="zh-CN" altLang="en-US" sz="2400" dirty="0">
                <a:ea typeface="宋体" panose="02010600030101010101" pitchFamily="2" charset="-122"/>
              </a:rPr>
              <a:t>匹配了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ea typeface="宋体" panose="02010600030101010101" pitchFamily="2" charset="-122"/>
              </a:rPr>
              <a:t>P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ea typeface="宋体" panose="02010600030101010101" pitchFamily="2" charset="-122"/>
              </a:rPr>
              <a:t>中的</a:t>
            </a:r>
            <a:r>
              <a:rPr lang="en-US" altLang="zh-CN" sz="2400" i="1" dirty="0">
                <a:ea typeface="宋体" panose="02010600030101010101" pitchFamily="2" charset="-122"/>
              </a:rPr>
              <a:t>q</a:t>
            </a:r>
            <a:r>
              <a:rPr lang="zh-CN" altLang="en-US" sz="2400" dirty="0">
                <a:ea typeface="宋体" panose="02010600030101010101" pitchFamily="2" charset="-122"/>
              </a:rPr>
              <a:t>个字符</a:t>
            </a:r>
            <a:endParaRPr lang="en-US" altLang="zh-CN" sz="2400" i="1" dirty="0">
              <a:ea typeface="宋体" panose="02010600030101010101" pitchFamily="2" charset="-122"/>
            </a:endParaRPr>
          </a:p>
          <a:p>
            <a:pPr lvl="1"/>
            <a:r>
              <a:rPr lang="zh-CN" altLang="en-US" sz="2400" dirty="0">
                <a:ea typeface="宋体" panose="02010600030101010101" pitchFamily="2" charset="-122"/>
              </a:rPr>
              <a:t>发现了</a:t>
            </a:r>
            <a:r>
              <a:rPr lang="en-US" altLang="zh-CN" sz="2400" i="1" dirty="0">
                <a:ea typeface="宋体" panose="02010600030101010101" pitchFamily="2" charset="-122"/>
              </a:rPr>
              <a:t>T</a:t>
            </a:r>
            <a:r>
              <a:rPr lang="zh-CN" altLang="en-US" sz="2400" dirty="0">
                <a:ea typeface="宋体" panose="02010600030101010101" pitchFamily="2" charset="-122"/>
              </a:rPr>
              <a:t>中不匹配的字符</a:t>
            </a:r>
            <a:r>
              <a:rPr lang="en-US" altLang="zh-CN" sz="2400" dirty="0">
                <a:latin typeface="Symbol" panose="05050102010706020507" pitchFamily="18" charset="2"/>
                <a:ea typeface="宋体" panose="02010600030101010101" pitchFamily="2" charset="-122"/>
              </a:rPr>
              <a:t>a</a:t>
            </a:r>
            <a:r>
              <a:rPr lang="en-US" altLang="zh-CN" sz="2400" i="1" dirty="0">
                <a:ea typeface="宋体" panose="02010600030101010101" pitchFamily="2" charset="-122"/>
              </a:rPr>
              <a:t>.</a:t>
            </a:r>
          </a:p>
          <a:p>
            <a:r>
              <a:rPr lang="zh-CN" altLang="en-US" sz="2800" dirty="0">
                <a:ea typeface="宋体" panose="02010600030101010101" pitchFamily="2" charset="-122"/>
              </a:rPr>
              <a:t>需要发现</a:t>
            </a:r>
            <a:r>
              <a:rPr lang="en-US" altLang="zh-CN" sz="2800" dirty="0">
                <a:ea typeface="宋体" panose="02010600030101010101" pitchFamily="2" charset="-122"/>
              </a:rPr>
              <a:t>:</a:t>
            </a:r>
          </a:p>
          <a:p>
            <a:pPr lvl="1"/>
            <a:r>
              <a:rPr lang="zh-CN" altLang="en-US" sz="2400" dirty="0">
                <a:ea typeface="宋体" panose="02010600030101010101" pitchFamily="2" charset="-122"/>
              </a:rPr>
              <a:t>最大前缀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</a:rPr>
              <a:t>“</a:t>
            </a:r>
            <a:r>
              <a:rPr lang="en-US" altLang="zh-CN" sz="2400" i="1" dirty="0">
                <a:ea typeface="宋体" panose="02010600030101010101" pitchFamily="2" charset="-122"/>
              </a:rPr>
              <a:t>P</a:t>
            </a:r>
            <a:r>
              <a:rPr lang="en-US" altLang="zh-CN" sz="2400" dirty="0">
                <a:ea typeface="宋体" panose="02010600030101010101" pitchFamily="2" charset="-122"/>
              </a:rPr>
              <a:t>-</a:t>
            </a:r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</a:rPr>
              <a:t>”</a:t>
            </a:r>
            <a:r>
              <a:rPr lang="zh-CN" altLang="en-US" sz="2400" dirty="0">
                <a:ea typeface="宋体" panose="02010600030101010101" pitchFamily="2" charset="-122"/>
              </a:rPr>
              <a:t>并且是 </a:t>
            </a:r>
            <a:r>
              <a:rPr lang="en-US" altLang="zh-CN" sz="2400" i="1" dirty="0">
                <a:ea typeface="宋体" panose="02010600030101010101" pitchFamily="2" charset="-122"/>
              </a:rPr>
              <a:t>P</a:t>
            </a:r>
            <a:r>
              <a:rPr lang="en-US" altLang="zh-CN" sz="2400" dirty="0">
                <a:ea typeface="宋体" panose="02010600030101010101" pitchFamily="2" charset="-122"/>
              </a:rPr>
              <a:t>[1..</a:t>
            </a:r>
            <a:r>
              <a:rPr lang="en-US" altLang="zh-CN" sz="2400" i="1" dirty="0">
                <a:ea typeface="宋体" panose="02010600030101010101" pitchFamily="2" charset="-122"/>
              </a:rPr>
              <a:t>q</a:t>
            </a:r>
            <a:r>
              <a:rPr lang="en-US" altLang="zh-CN" sz="2400" dirty="0">
                <a:ea typeface="宋体" panose="02010600030101010101" pitchFamily="2" charset="-122"/>
              </a:rPr>
              <a:t>-1]</a:t>
            </a:r>
            <a:r>
              <a:rPr lang="zh-CN" altLang="en-US" sz="2400" dirty="0">
                <a:latin typeface="Symbol" panose="05050102010706020507" pitchFamily="18" charset="2"/>
                <a:ea typeface="宋体" panose="02010600030101010101" pitchFamily="2" charset="-122"/>
              </a:rPr>
              <a:t>的后缀：</a:t>
            </a:r>
            <a:endParaRPr lang="en-US" altLang="zh-CN" sz="2400" dirty="0">
              <a:latin typeface="Symbol" panose="05050102010706020507" pitchFamily="18" charset="2"/>
              <a:ea typeface="宋体" panose="02010600030101010101" pitchFamily="2" charset="-122"/>
            </a:endParaRPr>
          </a:p>
        </p:txBody>
      </p:sp>
      <p:sp>
        <p:nvSpPr>
          <p:cNvPr id="20485" name="Rectangle 4"/>
          <p:cNvSpPr/>
          <p:nvPr/>
        </p:nvSpPr>
        <p:spPr>
          <a:xfrm>
            <a:off x="5888038" y="2484438"/>
            <a:ext cx="3133725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86" name="Rectangle 5"/>
          <p:cNvSpPr/>
          <p:nvPr/>
        </p:nvSpPr>
        <p:spPr>
          <a:xfrm>
            <a:off x="5888038" y="2484438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87" name="Rectangle 6"/>
          <p:cNvSpPr/>
          <p:nvPr/>
        </p:nvSpPr>
        <p:spPr>
          <a:xfrm>
            <a:off x="6072188" y="2486025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88" name="Rectangle 7"/>
          <p:cNvSpPr/>
          <p:nvPr/>
        </p:nvSpPr>
        <p:spPr>
          <a:xfrm>
            <a:off x="6256338" y="2486025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89" name="Rectangle 8"/>
          <p:cNvSpPr/>
          <p:nvPr/>
        </p:nvSpPr>
        <p:spPr>
          <a:xfrm>
            <a:off x="6440488" y="2484438"/>
            <a:ext cx="184150" cy="288925"/>
          </a:xfrm>
          <a:prstGeom prst="rect">
            <a:avLst/>
          </a:prstGeom>
          <a:solidFill>
            <a:srgbClr val="00CCFF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90" name="Rectangle 9"/>
          <p:cNvSpPr/>
          <p:nvPr/>
        </p:nvSpPr>
        <p:spPr>
          <a:xfrm>
            <a:off x="6624638" y="2486025"/>
            <a:ext cx="184150" cy="288925"/>
          </a:xfrm>
          <a:prstGeom prst="rect">
            <a:avLst/>
          </a:prstGeom>
          <a:solidFill>
            <a:srgbClr val="FFFF00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91" name="Rectangle 10"/>
          <p:cNvSpPr/>
          <p:nvPr/>
        </p:nvSpPr>
        <p:spPr>
          <a:xfrm>
            <a:off x="6808788" y="2486025"/>
            <a:ext cx="184150" cy="288925"/>
          </a:xfrm>
          <a:prstGeom prst="rect">
            <a:avLst/>
          </a:prstGeom>
          <a:solidFill>
            <a:srgbClr val="00CCFF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92" name="Rectangle 11"/>
          <p:cNvSpPr/>
          <p:nvPr/>
        </p:nvSpPr>
        <p:spPr>
          <a:xfrm>
            <a:off x="6992938" y="2484438"/>
            <a:ext cx="184150" cy="288925"/>
          </a:xfrm>
          <a:prstGeom prst="rect">
            <a:avLst/>
          </a:prstGeom>
          <a:solidFill>
            <a:srgbClr val="FF99CC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dirty="0">
                <a:latin typeface="Symbol" panose="05050102010706020507" pitchFamily="18" charset="2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20493" name="Rectangle 12"/>
          <p:cNvSpPr/>
          <p:nvPr/>
        </p:nvSpPr>
        <p:spPr>
          <a:xfrm>
            <a:off x="7177088" y="2484438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94" name="Rectangle 13"/>
          <p:cNvSpPr/>
          <p:nvPr/>
        </p:nvSpPr>
        <p:spPr>
          <a:xfrm>
            <a:off x="7361238" y="2484438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95" name="Rectangle 14"/>
          <p:cNvSpPr/>
          <p:nvPr/>
        </p:nvSpPr>
        <p:spPr>
          <a:xfrm>
            <a:off x="7545388" y="2484438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96" name="Rectangle 15"/>
          <p:cNvSpPr/>
          <p:nvPr/>
        </p:nvSpPr>
        <p:spPr>
          <a:xfrm>
            <a:off x="7729538" y="2484438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97" name="Rectangle 16"/>
          <p:cNvSpPr/>
          <p:nvPr/>
        </p:nvSpPr>
        <p:spPr>
          <a:xfrm>
            <a:off x="7913688" y="2484438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98" name="Rectangle 17"/>
          <p:cNvSpPr/>
          <p:nvPr/>
        </p:nvSpPr>
        <p:spPr>
          <a:xfrm>
            <a:off x="8097838" y="2484438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99" name="Rectangle 18"/>
          <p:cNvSpPr/>
          <p:nvPr/>
        </p:nvSpPr>
        <p:spPr>
          <a:xfrm>
            <a:off x="8281988" y="2484438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00" name="Rectangle 19"/>
          <p:cNvSpPr/>
          <p:nvPr/>
        </p:nvSpPr>
        <p:spPr>
          <a:xfrm>
            <a:off x="8466138" y="2486025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01" name="Rectangle 20"/>
          <p:cNvSpPr/>
          <p:nvPr/>
        </p:nvSpPr>
        <p:spPr>
          <a:xfrm>
            <a:off x="8650288" y="2484438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02" name="Rectangle 21"/>
          <p:cNvSpPr/>
          <p:nvPr/>
        </p:nvSpPr>
        <p:spPr>
          <a:xfrm>
            <a:off x="6438900" y="1951038"/>
            <a:ext cx="11112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03" name="Rectangle 22"/>
          <p:cNvSpPr/>
          <p:nvPr/>
        </p:nvSpPr>
        <p:spPr>
          <a:xfrm>
            <a:off x="6438900" y="1951038"/>
            <a:ext cx="184150" cy="288925"/>
          </a:xfrm>
          <a:prstGeom prst="rect">
            <a:avLst/>
          </a:prstGeom>
          <a:solidFill>
            <a:srgbClr val="00CCFF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04" name="Rectangle 23"/>
          <p:cNvSpPr/>
          <p:nvPr/>
        </p:nvSpPr>
        <p:spPr>
          <a:xfrm>
            <a:off x="6623050" y="1952625"/>
            <a:ext cx="184150" cy="288925"/>
          </a:xfrm>
          <a:prstGeom prst="rect">
            <a:avLst/>
          </a:prstGeom>
          <a:solidFill>
            <a:srgbClr val="FFFF00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05" name="Line 24"/>
          <p:cNvSpPr/>
          <p:nvPr/>
        </p:nvSpPr>
        <p:spPr>
          <a:xfrm>
            <a:off x="6535738" y="2249488"/>
            <a:ext cx="0" cy="238125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506" name="Line 25"/>
          <p:cNvSpPr/>
          <p:nvPr/>
        </p:nvSpPr>
        <p:spPr>
          <a:xfrm>
            <a:off x="6713538" y="2249488"/>
            <a:ext cx="0" cy="238125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507" name="Line 26"/>
          <p:cNvSpPr/>
          <p:nvPr/>
        </p:nvSpPr>
        <p:spPr>
          <a:xfrm>
            <a:off x="6897688" y="2247900"/>
            <a:ext cx="0" cy="238125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508" name="Rectangle 27"/>
          <p:cNvSpPr/>
          <p:nvPr/>
        </p:nvSpPr>
        <p:spPr>
          <a:xfrm>
            <a:off x="6808788" y="1952625"/>
            <a:ext cx="184150" cy="288925"/>
          </a:xfrm>
          <a:prstGeom prst="rect">
            <a:avLst/>
          </a:prstGeom>
          <a:solidFill>
            <a:srgbClr val="00CCFF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09" name="Rectangle 28"/>
          <p:cNvSpPr/>
          <p:nvPr/>
        </p:nvSpPr>
        <p:spPr>
          <a:xfrm>
            <a:off x="7000875" y="1951038"/>
            <a:ext cx="184150" cy="288925"/>
          </a:xfrm>
          <a:prstGeom prst="rect">
            <a:avLst/>
          </a:prstGeom>
          <a:solidFill>
            <a:srgbClr val="00FF00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10" name="Rectangle 29"/>
          <p:cNvSpPr/>
          <p:nvPr/>
        </p:nvSpPr>
        <p:spPr>
          <a:xfrm>
            <a:off x="7185025" y="1951038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11" name="Line 30"/>
          <p:cNvSpPr/>
          <p:nvPr/>
        </p:nvSpPr>
        <p:spPr>
          <a:xfrm>
            <a:off x="7094538" y="2247900"/>
            <a:ext cx="0" cy="238125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512" name="Line 31"/>
          <p:cNvSpPr/>
          <p:nvPr/>
        </p:nvSpPr>
        <p:spPr>
          <a:xfrm>
            <a:off x="7031038" y="2311400"/>
            <a:ext cx="127000" cy="130175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513" name="Text Box 32"/>
          <p:cNvSpPr txBox="1"/>
          <p:nvPr/>
        </p:nvSpPr>
        <p:spPr>
          <a:xfrm>
            <a:off x="6340475" y="2960688"/>
            <a:ext cx="650875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i="1" dirty="0">
                <a:latin typeface="Verdana" panose="020B0604030504040204" pitchFamily="34" charset="0"/>
                <a:ea typeface="宋体" panose="02010600030101010101" pitchFamily="2" charset="-122"/>
              </a:rPr>
              <a:t>T</a:t>
            </a:r>
            <a:r>
              <a:rPr lang="en-US" altLang="zh-CN" sz="1800" dirty="0">
                <a:latin typeface="Verdana" panose="020B0604030504040204" pitchFamily="34" charset="0"/>
                <a:ea typeface="宋体" panose="02010600030101010101" pitchFamily="2" charset="-122"/>
              </a:rPr>
              <a:t>[</a:t>
            </a:r>
            <a:r>
              <a:rPr lang="en-US" altLang="zh-CN" sz="1800" i="1" dirty="0">
                <a:latin typeface="Verdana" panose="020B0604030504040204" pitchFamily="34" charset="0"/>
                <a:ea typeface="宋体" panose="02010600030101010101" pitchFamily="2" charset="-122"/>
              </a:rPr>
              <a:t>s</a:t>
            </a:r>
            <a:r>
              <a:rPr lang="en-US" altLang="zh-CN" sz="1800" dirty="0">
                <a:latin typeface="Verdana" panose="020B0604030504040204" pitchFamily="34" charset="0"/>
                <a:ea typeface="宋体" panose="02010600030101010101" pitchFamily="2" charset="-122"/>
              </a:rPr>
              <a:t>]</a:t>
            </a:r>
          </a:p>
        </p:txBody>
      </p:sp>
      <p:sp>
        <p:nvSpPr>
          <p:cNvPr id="20514" name="AutoShape 33"/>
          <p:cNvSpPr/>
          <p:nvPr/>
        </p:nvSpPr>
        <p:spPr>
          <a:xfrm rot="5400000" flipV="1">
            <a:off x="6653213" y="1558925"/>
            <a:ext cx="107950" cy="566738"/>
          </a:xfrm>
          <a:prstGeom prst="leftBrace">
            <a:avLst>
              <a:gd name="adj1" fmla="val 43750"/>
              <a:gd name="adj2" fmla="val 50000"/>
            </a:avLst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15" name="Text Box 34"/>
          <p:cNvSpPr txBox="1"/>
          <p:nvPr/>
        </p:nvSpPr>
        <p:spPr>
          <a:xfrm>
            <a:off x="6545263" y="1411288"/>
            <a:ext cx="327025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i="1" dirty="0">
                <a:latin typeface="Verdana" panose="020B0604030504040204" pitchFamily="34" charset="0"/>
                <a:ea typeface="宋体" panose="02010600030101010101" pitchFamily="2" charset="-122"/>
              </a:rPr>
              <a:t>q</a:t>
            </a:r>
          </a:p>
        </p:txBody>
      </p:sp>
      <p:sp>
        <p:nvSpPr>
          <p:cNvPr id="20516" name="Text Box 35"/>
          <p:cNvSpPr txBox="1"/>
          <p:nvPr/>
        </p:nvSpPr>
        <p:spPr>
          <a:xfrm>
            <a:off x="5370513" y="2441575"/>
            <a:ext cx="428625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i="1" dirty="0">
                <a:latin typeface="Verdana" panose="020B0604030504040204" pitchFamily="34" charset="0"/>
                <a:ea typeface="宋体" panose="02010600030101010101" pitchFamily="2" charset="-122"/>
              </a:rPr>
              <a:t>T</a:t>
            </a:r>
            <a:r>
              <a:rPr lang="en-US" altLang="zh-CN" sz="1800" dirty="0">
                <a:latin typeface="Verdana" panose="020B0604030504040204" pitchFamily="34" charset="0"/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20517" name="Text Box 36"/>
          <p:cNvSpPr txBox="1"/>
          <p:nvPr/>
        </p:nvSpPr>
        <p:spPr>
          <a:xfrm>
            <a:off x="5357813" y="1916113"/>
            <a:ext cx="425450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i="1" dirty="0">
                <a:latin typeface="Verdana" panose="020B0604030504040204" pitchFamily="34" charset="0"/>
                <a:ea typeface="宋体" panose="02010600030101010101" pitchFamily="2" charset="-122"/>
              </a:rPr>
              <a:t>P</a:t>
            </a:r>
            <a:r>
              <a:rPr lang="en-US" altLang="zh-CN" sz="1800" dirty="0">
                <a:latin typeface="Verdana" panose="020B0604030504040204" pitchFamily="34" charset="0"/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20518" name="Rectangle 37"/>
          <p:cNvSpPr/>
          <p:nvPr/>
        </p:nvSpPr>
        <p:spPr>
          <a:xfrm>
            <a:off x="569913" y="5537200"/>
            <a:ext cx="8574087" cy="69056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1143000" lvl="2" indent="-228600" eaLnBrk="1" hangingPunct="1">
              <a:buClr>
                <a:schemeClr val="tx2"/>
              </a:buClr>
              <a:buSzPct val="100000"/>
              <a:buChar char="•"/>
            </a:pPr>
            <a:r>
              <a:rPr lang="en-US" altLang="zh-CN" sz="2000" i="1" dirty="0">
                <a:latin typeface="Verdana" panose="020B0604030504040204" pitchFamily="34" charset="0"/>
                <a:ea typeface="宋体" panose="02010600030101010101" pitchFamily="2" charset="-122"/>
              </a:rPr>
              <a:t>q’</a:t>
            </a:r>
            <a:r>
              <a:rPr lang="en-US" altLang="zh-CN" sz="2000" dirty="0">
                <a:latin typeface="Verdana" panose="020B0604030504040204" pitchFamily="34" charset="0"/>
                <a:ea typeface="宋体" panose="02010600030101010101" pitchFamily="2" charset="-122"/>
              </a:rPr>
              <a:t> = </a:t>
            </a:r>
            <a:r>
              <a:rPr lang="en-US" altLang="zh-CN" sz="2000" dirty="0">
                <a:latin typeface="Symbol" panose="05050102010706020507" pitchFamily="18" charset="2"/>
                <a:ea typeface="宋体" panose="02010600030101010101" pitchFamily="2" charset="-122"/>
              </a:rPr>
              <a:t>p</a:t>
            </a:r>
            <a:r>
              <a:rPr lang="en-US" altLang="zh-CN" sz="2000" dirty="0">
                <a:latin typeface="Verdana" panose="020B0604030504040204" pitchFamily="34" charset="0"/>
                <a:ea typeface="宋体" panose="02010600030101010101" pitchFamily="2" charset="-122"/>
              </a:rPr>
              <a:t> [</a:t>
            </a:r>
            <a:r>
              <a:rPr lang="en-US" altLang="zh-CN" sz="2000" i="1" dirty="0">
                <a:latin typeface="Verdana" panose="020B0604030504040204" pitchFamily="34" charset="0"/>
                <a:ea typeface="宋体" panose="02010600030101010101" pitchFamily="2" charset="-122"/>
              </a:rPr>
              <a:t>q</a:t>
            </a:r>
            <a:r>
              <a:rPr lang="en-US" altLang="zh-CN" sz="2000" dirty="0">
                <a:latin typeface="Verdana" panose="020B0604030504040204" pitchFamily="34" charset="0"/>
                <a:ea typeface="宋体" panose="02010600030101010101" pitchFamily="2" charset="-122"/>
              </a:rPr>
              <a:t>] = max{</a:t>
            </a:r>
            <a:r>
              <a:rPr lang="en-US" altLang="zh-CN" sz="2000" i="1" dirty="0">
                <a:latin typeface="Verdana" panose="020B0604030504040204" pitchFamily="34" charset="0"/>
                <a:ea typeface="宋体" panose="02010600030101010101" pitchFamily="2" charset="-122"/>
              </a:rPr>
              <a:t>k</a:t>
            </a:r>
            <a:r>
              <a:rPr lang="en-US" altLang="zh-CN" sz="2000" dirty="0">
                <a:latin typeface="Verdana" panose="020B0604030504040204" pitchFamily="34" charset="0"/>
                <a:ea typeface="宋体" panose="02010600030101010101" pitchFamily="2" charset="-122"/>
              </a:rPr>
              <a:t> &lt; </a:t>
            </a:r>
            <a:r>
              <a:rPr lang="en-US" altLang="zh-CN" sz="2000" i="1" dirty="0">
                <a:latin typeface="Verdana" panose="020B0604030504040204" pitchFamily="34" charset="0"/>
                <a:ea typeface="宋体" panose="02010600030101010101" pitchFamily="2" charset="-122"/>
              </a:rPr>
              <a:t>q </a:t>
            </a:r>
            <a:r>
              <a:rPr lang="en-US" altLang="zh-CN" sz="2000" dirty="0">
                <a:latin typeface="Verdana" panose="020B0604030504040204" pitchFamily="34" charset="0"/>
                <a:ea typeface="宋体" panose="02010600030101010101" pitchFamily="2" charset="-122"/>
              </a:rPr>
              <a:t>| </a:t>
            </a:r>
            <a:r>
              <a:rPr lang="en-US" altLang="zh-CN" sz="2000" i="1" dirty="0">
                <a:latin typeface="Verdana" panose="020B0604030504040204" pitchFamily="34" charset="0"/>
                <a:ea typeface="宋体" panose="02010600030101010101" pitchFamily="2" charset="-122"/>
              </a:rPr>
              <a:t>P</a:t>
            </a:r>
            <a:r>
              <a:rPr lang="en-US" altLang="zh-CN" sz="2000" dirty="0">
                <a:latin typeface="Verdana" panose="020B0604030504040204" pitchFamily="34" charset="0"/>
                <a:ea typeface="宋体" panose="02010600030101010101" pitchFamily="2" charset="-122"/>
              </a:rPr>
              <a:t>[1..</a:t>
            </a:r>
            <a:r>
              <a:rPr lang="en-US" altLang="zh-CN" sz="2000" i="1" dirty="0">
                <a:latin typeface="Verdana" panose="020B0604030504040204" pitchFamily="34" charset="0"/>
                <a:ea typeface="宋体" panose="02010600030101010101" pitchFamily="2" charset="-122"/>
              </a:rPr>
              <a:t>k</a:t>
            </a:r>
            <a:r>
              <a:rPr lang="en-US" altLang="zh-CN" sz="2000" dirty="0">
                <a:latin typeface="Verdana" panose="020B0604030504040204" pitchFamily="34" charset="0"/>
                <a:ea typeface="宋体" panose="02010600030101010101" pitchFamily="2" charset="-122"/>
              </a:rPr>
              <a:t>] = </a:t>
            </a:r>
            <a:r>
              <a:rPr lang="en-US" altLang="zh-CN" sz="2000" i="1" dirty="0">
                <a:latin typeface="Verdana" panose="020B0604030504040204" pitchFamily="34" charset="0"/>
                <a:ea typeface="宋体" panose="02010600030101010101" pitchFamily="2" charset="-122"/>
              </a:rPr>
              <a:t>P</a:t>
            </a:r>
            <a:r>
              <a:rPr lang="en-US" altLang="zh-CN" sz="2000" dirty="0">
                <a:latin typeface="Verdana" panose="020B0604030504040204" pitchFamily="34" charset="0"/>
                <a:ea typeface="宋体" panose="02010600030101010101" pitchFamily="2" charset="-122"/>
              </a:rPr>
              <a:t>[</a:t>
            </a:r>
            <a:r>
              <a:rPr lang="en-US" altLang="zh-CN" sz="2000" i="1" dirty="0">
                <a:latin typeface="Verdana" panose="020B0604030504040204" pitchFamily="34" charset="0"/>
                <a:ea typeface="宋体" panose="02010600030101010101" pitchFamily="2" charset="-122"/>
              </a:rPr>
              <a:t>q</a:t>
            </a:r>
            <a:r>
              <a:rPr lang="en-US" altLang="zh-CN" sz="2000" dirty="0">
                <a:latin typeface="Verdana" panose="020B0604030504040204" pitchFamily="34" charset="0"/>
                <a:ea typeface="宋体" panose="02010600030101010101" pitchFamily="2" charset="-122"/>
              </a:rPr>
              <a:t>–</a:t>
            </a:r>
            <a:r>
              <a:rPr lang="en-US" altLang="zh-CN" sz="2000" i="1" dirty="0">
                <a:latin typeface="Verdana" panose="020B0604030504040204" pitchFamily="34" charset="0"/>
                <a:ea typeface="宋体" panose="02010600030101010101" pitchFamily="2" charset="-122"/>
              </a:rPr>
              <a:t>k+1</a:t>
            </a:r>
            <a:r>
              <a:rPr lang="en-US" altLang="zh-CN" sz="2000" dirty="0">
                <a:latin typeface="Verdana" panose="020B0604030504040204" pitchFamily="34" charset="0"/>
                <a:ea typeface="宋体" panose="02010600030101010101" pitchFamily="2" charset="-122"/>
              </a:rPr>
              <a:t>..</a:t>
            </a:r>
            <a:r>
              <a:rPr lang="en-US" altLang="zh-CN" sz="2000" i="1" dirty="0">
                <a:latin typeface="Verdana" panose="020B0604030504040204" pitchFamily="34" charset="0"/>
                <a:ea typeface="宋体" panose="02010600030101010101" pitchFamily="2" charset="-122"/>
              </a:rPr>
              <a:t>q</a:t>
            </a:r>
            <a:r>
              <a:rPr lang="en-US" altLang="zh-CN" sz="2000" dirty="0">
                <a:latin typeface="Verdana" panose="020B0604030504040204" pitchFamily="34" charset="0"/>
                <a:ea typeface="宋体" panose="02010600030101010101" pitchFamily="2" charset="-122"/>
              </a:rPr>
              <a:t>]} </a:t>
            </a:r>
          </a:p>
        </p:txBody>
      </p:sp>
      <p:sp>
        <p:nvSpPr>
          <p:cNvPr id="20519" name="Rectangle 38"/>
          <p:cNvSpPr/>
          <p:nvPr/>
        </p:nvSpPr>
        <p:spPr>
          <a:xfrm>
            <a:off x="7165975" y="4622800"/>
            <a:ext cx="1652588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20" name="Rectangle 39"/>
          <p:cNvSpPr/>
          <p:nvPr/>
        </p:nvSpPr>
        <p:spPr>
          <a:xfrm>
            <a:off x="7151688" y="4622800"/>
            <a:ext cx="184150" cy="288925"/>
          </a:xfrm>
          <a:prstGeom prst="rect">
            <a:avLst/>
          </a:prstGeom>
          <a:solidFill>
            <a:srgbClr val="00CCFF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21" name="Rectangle 40"/>
          <p:cNvSpPr/>
          <p:nvPr/>
        </p:nvSpPr>
        <p:spPr>
          <a:xfrm>
            <a:off x="7335838" y="4624388"/>
            <a:ext cx="184150" cy="288925"/>
          </a:xfrm>
          <a:prstGeom prst="rect">
            <a:avLst/>
          </a:prstGeom>
          <a:solidFill>
            <a:srgbClr val="FFFF00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22" name="Rectangle 41"/>
          <p:cNvSpPr/>
          <p:nvPr/>
        </p:nvSpPr>
        <p:spPr>
          <a:xfrm>
            <a:off x="7519988" y="4624388"/>
            <a:ext cx="184150" cy="288925"/>
          </a:xfrm>
          <a:prstGeom prst="rect">
            <a:avLst/>
          </a:prstGeom>
          <a:solidFill>
            <a:srgbClr val="00CCFF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23" name="Rectangle 42"/>
          <p:cNvSpPr/>
          <p:nvPr/>
        </p:nvSpPr>
        <p:spPr>
          <a:xfrm>
            <a:off x="7704138" y="4622800"/>
            <a:ext cx="184150" cy="288925"/>
          </a:xfrm>
          <a:prstGeom prst="rect">
            <a:avLst/>
          </a:prstGeom>
          <a:solidFill>
            <a:srgbClr val="FF99CC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dirty="0">
                <a:latin typeface="Symbol" panose="05050102010706020507" pitchFamily="18" charset="2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20524" name="Rectangle 43"/>
          <p:cNvSpPr/>
          <p:nvPr/>
        </p:nvSpPr>
        <p:spPr>
          <a:xfrm>
            <a:off x="7888288" y="4622800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25" name="Rectangle 44"/>
          <p:cNvSpPr/>
          <p:nvPr/>
        </p:nvSpPr>
        <p:spPr>
          <a:xfrm>
            <a:off x="8072438" y="4622800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26" name="Rectangle 45"/>
          <p:cNvSpPr/>
          <p:nvPr/>
        </p:nvSpPr>
        <p:spPr>
          <a:xfrm>
            <a:off x="8256588" y="4622800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27" name="Rectangle 46"/>
          <p:cNvSpPr/>
          <p:nvPr/>
        </p:nvSpPr>
        <p:spPr>
          <a:xfrm>
            <a:off x="8440738" y="4622800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28" name="Rectangle 47"/>
          <p:cNvSpPr/>
          <p:nvPr/>
        </p:nvSpPr>
        <p:spPr>
          <a:xfrm>
            <a:off x="8624888" y="4622800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29" name="Rectangle 48"/>
          <p:cNvSpPr/>
          <p:nvPr/>
        </p:nvSpPr>
        <p:spPr>
          <a:xfrm>
            <a:off x="7515225" y="4089400"/>
            <a:ext cx="11112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30" name="Rectangle 49"/>
          <p:cNvSpPr/>
          <p:nvPr/>
        </p:nvSpPr>
        <p:spPr>
          <a:xfrm>
            <a:off x="7515225" y="4089400"/>
            <a:ext cx="184150" cy="288925"/>
          </a:xfrm>
          <a:prstGeom prst="rect">
            <a:avLst/>
          </a:prstGeom>
          <a:solidFill>
            <a:srgbClr val="00CCFF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31" name="Rectangle 50"/>
          <p:cNvSpPr/>
          <p:nvPr/>
        </p:nvSpPr>
        <p:spPr>
          <a:xfrm>
            <a:off x="7699375" y="4090988"/>
            <a:ext cx="184150" cy="288925"/>
          </a:xfrm>
          <a:prstGeom prst="rect">
            <a:avLst/>
          </a:prstGeom>
          <a:solidFill>
            <a:srgbClr val="FFFF00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32" name="Line 51"/>
          <p:cNvSpPr/>
          <p:nvPr/>
        </p:nvSpPr>
        <p:spPr>
          <a:xfrm>
            <a:off x="7608888" y="4386263"/>
            <a:ext cx="0" cy="238125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533" name="Rectangle 52"/>
          <p:cNvSpPr/>
          <p:nvPr/>
        </p:nvSpPr>
        <p:spPr>
          <a:xfrm>
            <a:off x="7885113" y="4090988"/>
            <a:ext cx="184150" cy="288925"/>
          </a:xfrm>
          <a:prstGeom prst="rect">
            <a:avLst/>
          </a:prstGeom>
          <a:solidFill>
            <a:srgbClr val="00CCFF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34" name="Rectangle 53"/>
          <p:cNvSpPr/>
          <p:nvPr/>
        </p:nvSpPr>
        <p:spPr>
          <a:xfrm>
            <a:off x="8077200" y="4089400"/>
            <a:ext cx="184150" cy="288925"/>
          </a:xfrm>
          <a:prstGeom prst="rect">
            <a:avLst/>
          </a:prstGeom>
          <a:solidFill>
            <a:srgbClr val="00FF00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35" name="Rectangle 54"/>
          <p:cNvSpPr/>
          <p:nvPr/>
        </p:nvSpPr>
        <p:spPr>
          <a:xfrm>
            <a:off x="8261350" y="4089400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36" name="AutoShape 55"/>
          <p:cNvSpPr/>
          <p:nvPr/>
        </p:nvSpPr>
        <p:spPr>
          <a:xfrm rot="-5400000">
            <a:off x="7380288" y="4721225"/>
            <a:ext cx="107950" cy="566738"/>
          </a:xfrm>
          <a:prstGeom prst="leftBrace">
            <a:avLst>
              <a:gd name="adj1" fmla="val 43750"/>
              <a:gd name="adj2" fmla="val 50000"/>
            </a:avLst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37" name="Text Box 56"/>
          <p:cNvSpPr txBox="1"/>
          <p:nvPr/>
        </p:nvSpPr>
        <p:spPr>
          <a:xfrm>
            <a:off x="7258050" y="5030788"/>
            <a:ext cx="327025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i="1" dirty="0">
                <a:latin typeface="Verdana" panose="020B0604030504040204" pitchFamily="34" charset="0"/>
                <a:ea typeface="宋体" panose="02010600030101010101" pitchFamily="2" charset="-122"/>
              </a:rPr>
              <a:t>q</a:t>
            </a:r>
          </a:p>
        </p:txBody>
      </p:sp>
      <p:sp>
        <p:nvSpPr>
          <p:cNvPr id="20538" name="Text Box 57"/>
          <p:cNvSpPr txBox="1"/>
          <p:nvPr/>
        </p:nvSpPr>
        <p:spPr>
          <a:xfrm>
            <a:off x="5565775" y="4579938"/>
            <a:ext cx="1579563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i="1" dirty="0">
                <a:latin typeface="Verdana" panose="020B0604030504040204" pitchFamily="34" charset="0"/>
                <a:ea typeface="宋体" panose="02010600030101010101" pitchFamily="2" charset="-122"/>
              </a:rPr>
              <a:t>T</a:t>
            </a:r>
            <a:r>
              <a:rPr lang="en-US" altLang="zh-CN" sz="1800" dirty="0">
                <a:latin typeface="Verdana" panose="020B0604030504040204" pitchFamily="34" charset="0"/>
                <a:ea typeface="宋体" panose="02010600030101010101" pitchFamily="2" charset="-122"/>
              </a:rPr>
              <a:t>[s..s+</a:t>
            </a:r>
            <a:r>
              <a:rPr lang="en-US" altLang="zh-CN" sz="1800" i="1" dirty="0">
                <a:latin typeface="Verdana" panose="020B0604030504040204" pitchFamily="34" charset="0"/>
                <a:ea typeface="宋体" panose="02010600030101010101" pitchFamily="2" charset="-122"/>
              </a:rPr>
              <a:t>q</a:t>
            </a:r>
            <a:r>
              <a:rPr lang="en-US" altLang="zh-CN" sz="1800" dirty="0">
                <a:latin typeface="Verdana" panose="020B0604030504040204" pitchFamily="34" charset="0"/>
                <a:ea typeface="宋体" panose="02010600030101010101" pitchFamily="2" charset="-122"/>
              </a:rPr>
              <a:t>]:</a:t>
            </a:r>
          </a:p>
        </p:txBody>
      </p:sp>
      <p:sp>
        <p:nvSpPr>
          <p:cNvPr id="20539" name="Text Box 58"/>
          <p:cNvSpPr txBox="1"/>
          <p:nvPr/>
        </p:nvSpPr>
        <p:spPr>
          <a:xfrm>
            <a:off x="5553075" y="4054475"/>
            <a:ext cx="614363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i="1" dirty="0">
                <a:latin typeface="Verdana" panose="020B0604030504040204" pitchFamily="34" charset="0"/>
                <a:ea typeface="宋体" panose="02010600030101010101" pitchFamily="2" charset="-122"/>
              </a:rPr>
              <a:t>P</a:t>
            </a:r>
            <a:r>
              <a:rPr lang="en-US" altLang="zh-CN" sz="1800" dirty="0">
                <a:latin typeface="Verdana" panose="020B0604030504040204" pitchFamily="34" charset="0"/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20540" name="AutoShape 59"/>
          <p:cNvSpPr/>
          <p:nvPr/>
        </p:nvSpPr>
        <p:spPr>
          <a:xfrm rot="5400000" flipV="1">
            <a:off x="7540625" y="3895725"/>
            <a:ext cx="107950" cy="177800"/>
          </a:xfrm>
          <a:prstGeom prst="leftBrace">
            <a:avLst>
              <a:gd name="adj1" fmla="val 13725"/>
              <a:gd name="adj2" fmla="val 50000"/>
            </a:avLst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41" name="Text Box 60"/>
          <p:cNvSpPr txBox="1"/>
          <p:nvPr/>
        </p:nvSpPr>
        <p:spPr>
          <a:xfrm>
            <a:off x="7440613" y="3557588"/>
            <a:ext cx="388937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i="1" dirty="0">
                <a:latin typeface="Verdana" panose="020B0604030504040204" pitchFamily="34" charset="0"/>
                <a:ea typeface="宋体" panose="02010600030101010101" pitchFamily="2" charset="-122"/>
              </a:rPr>
              <a:t>q’</a:t>
            </a:r>
          </a:p>
        </p:txBody>
      </p:sp>
      <p:sp>
        <p:nvSpPr>
          <p:cNvPr id="20542" name="Line 61"/>
          <p:cNvSpPr/>
          <p:nvPr/>
        </p:nvSpPr>
        <p:spPr>
          <a:xfrm>
            <a:off x="7789863" y="4386263"/>
            <a:ext cx="0" cy="238125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arrow" w="sm" len="sm"/>
            <a:tailEnd type="arrow" w="sm" len="sm"/>
          </a:ln>
        </p:spPr>
      </p:sp>
      <p:sp>
        <p:nvSpPr>
          <p:cNvPr id="20543" name="Line 62"/>
          <p:cNvSpPr/>
          <p:nvPr/>
        </p:nvSpPr>
        <p:spPr>
          <a:xfrm flipH="1">
            <a:off x="7837488" y="3683000"/>
            <a:ext cx="500062" cy="847725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triangle" w="sm" len="med"/>
          </a:ln>
        </p:spPr>
      </p:sp>
      <p:sp>
        <p:nvSpPr>
          <p:cNvPr id="20544" name="Line 63"/>
          <p:cNvSpPr/>
          <p:nvPr/>
        </p:nvSpPr>
        <p:spPr>
          <a:xfrm flipV="1">
            <a:off x="6523038" y="2763838"/>
            <a:ext cx="0" cy="244475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20545" name="Text Box 64"/>
          <p:cNvSpPr txBox="1"/>
          <p:nvPr/>
        </p:nvSpPr>
        <p:spPr>
          <a:xfrm>
            <a:off x="7943850" y="3352800"/>
            <a:ext cx="1200150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zh-CN" altLang="en-US" sz="1600" i="1" dirty="0">
                <a:latin typeface="Verdana" panose="020B0604030504040204" pitchFamily="34" charset="0"/>
                <a:ea typeface="宋体" panose="02010600030101010101" pitchFamily="2" charset="-122"/>
              </a:rPr>
              <a:t>再比较一次</a:t>
            </a:r>
            <a:endParaRPr lang="en-US" altLang="zh-CN" sz="16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11/13/2021</a:t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0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dirty="0">
                <a:ea typeface="宋体" panose="02010600030101010101" pitchFamily="2" charset="-122"/>
              </a:rPr>
              <a:t>前缀表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1508" name="Rectangle 3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3221038"/>
          </a:xfrm>
        </p:spPr>
        <p:txBody>
          <a:bodyPr vert="horz" wrap="square" lIns="92075" tIns="46038" rIns="92075" bIns="46038" anchor="t"/>
          <a:lstStyle/>
          <a:p>
            <a:r>
              <a:rPr lang="zh-CN" altLang="en-US" dirty="0">
                <a:ea typeface="宋体" panose="02010600030101010101" pitchFamily="2" charset="-122"/>
              </a:rPr>
              <a:t>我们可以预先计算大小为</a:t>
            </a:r>
            <a:r>
              <a:rPr lang="en-US" altLang="zh-CN" dirty="0">
                <a:ea typeface="宋体" panose="02010600030101010101" pitchFamily="2" charset="-122"/>
              </a:rPr>
              <a:t>m</a:t>
            </a:r>
            <a:r>
              <a:rPr lang="zh-CN" altLang="en-US" dirty="0">
                <a:ea typeface="宋体" panose="02010600030101010101" pitchFamily="2" charset="-122"/>
              </a:rPr>
              <a:t>的前缀表来存储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p</a:t>
            </a:r>
            <a:r>
              <a:rPr lang="en-US" altLang="zh-CN" dirty="0">
                <a:ea typeface="宋体" panose="02010600030101010101" pitchFamily="2" charset="-122"/>
              </a:rPr>
              <a:t>[</a:t>
            </a:r>
            <a:r>
              <a:rPr lang="en-US" altLang="zh-CN" i="1" dirty="0">
                <a:ea typeface="宋体" panose="02010600030101010101" pitchFamily="2" charset="-122"/>
              </a:rPr>
              <a:t>q</a:t>
            </a:r>
            <a:r>
              <a:rPr lang="en-US" altLang="zh-CN" dirty="0">
                <a:ea typeface="宋体" panose="02010600030101010101" pitchFamily="2" charset="-122"/>
              </a:rPr>
              <a:t>]</a:t>
            </a:r>
            <a:r>
              <a:rPr lang="zh-CN" altLang="en-US" dirty="0">
                <a:ea typeface="宋体" panose="02010600030101010101" pitchFamily="2" charset="-122"/>
              </a:rPr>
              <a:t>的值</a:t>
            </a:r>
            <a:r>
              <a:rPr lang="en-US" altLang="zh-CN" dirty="0">
                <a:ea typeface="宋体" panose="02010600030101010101" pitchFamily="2" charset="-122"/>
              </a:rPr>
              <a:t> (0 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£ </a:t>
            </a:r>
            <a:r>
              <a:rPr lang="en-US" altLang="zh-CN" i="1" dirty="0">
                <a:ea typeface="宋体" panose="02010600030101010101" pitchFamily="2" charset="-122"/>
              </a:rPr>
              <a:t>q 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  <a:sym typeface="+mn-ea"/>
              </a:rPr>
              <a:t>£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i="1" dirty="0">
                <a:ea typeface="宋体" panose="02010600030101010101" pitchFamily="2" charset="-122"/>
              </a:rPr>
              <a:t>m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计算</a:t>
            </a:r>
            <a:r>
              <a:rPr lang="en-US" altLang="zh-CN" i="1" dirty="0">
                <a:ea typeface="宋体" panose="02010600030101010101" pitchFamily="2" charset="-122"/>
              </a:rPr>
              <a:t>P</a:t>
            </a:r>
            <a:r>
              <a:rPr lang="en-US" altLang="zh-CN" dirty="0">
                <a:ea typeface="宋体" panose="02010600030101010101" pitchFamily="2" charset="-122"/>
              </a:rPr>
              <a:t> = 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“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dadadu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”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的前缀表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1775658" name="Group 42"/>
          <p:cNvGraphicFramePr>
            <a:graphicFrameLocks noGrp="1"/>
          </p:cNvGraphicFramePr>
          <p:nvPr/>
        </p:nvGraphicFramePr>
        <p:xfrm>
          <a:off x="990600" y="2819400"/>
          <a:ext cx="6391275" cy="1371600"/>
        </p:xfrm>
        <a:graphic>
          <a:graphicData uri="http://schemas.openxmlformats.org/drawingml/2006/table">
            <a:tbl>
              <a:tblPr/>
              <a:tblGrid>
                <a:gridCol w="798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85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85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0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[</a:t>
                      </a: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11/13/2021</a:t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6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905000"/>
            <a:ext cx="8575675" cy="1296988"/>
          </a:xfrm>
          <a:solidFill>
            <a:srgbClr val="00FFFF"/>
          </a:solidFill>
        </p:spPr>
        <p:txBody>
          <a:bodyPr vert="horz" wrap="square" lIns="92075" tIns="46038" rIns="92075" bIns="46038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b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j-cs"/>
              </a:rPr>
            </a:br>
            <a:r>
              <a:rPr kumimoji="0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Monotype Corsiva" panose="03010101010201010101" pitchFamily="66" charset="0"/>
                <a:ea typeface="楷体_GB2312" pitchFamily="49" charset="-122"/>
                <a:cs typeface="+mj-cs"/>
              </a:rPr>
              <a:t> </a:t>
            </a:r>
            <a:r>
              <a:rPr kumimoji="0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j-cs"/>
              </a:rPr>
              <a:t>9.1  </a:t>
            </a: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j-cs"/>
              </a:rPr>
              <a:t>精确</a:t>
            </a: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j-cs"/>
              </a:rPr>
              <a:t>字符串匹配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Monotype Corsiva" panose="03010101010201010101" pitchFamily="66" charset="0"/>
              <a:ea typeface="楷体_GB2312" pitchFamily="49" charset="-122"/>
              <a:cs typeface="+mj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11/13/2021</a:t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3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en-US" altLang="zh-CN" dirty="0">
                <a:ea typeface="宋体" panose="02010600030101010101" pitchFamily="2" charset="-122"/>
              </a:rPr>
              <a:t>Knuth-Morris-Pratt </a:t>
            </a:r>
            <a:r>
              <a:rPr lang="zh-CN" altLang="en-US" dirty="0">
                <a:ea typeface="宋体" panose="02010600030101010101" pitchFamily="2" charset="-122"/>
              </a:rPr>
              <a:t>算法</a:t>
            </a:r>
          </a:p>
        </p:txBody>
      </p:sp>
      <p:sp>
        <p:nvSpPr>
          <p:cNvPr id="22532" name="Rectangle 3"/>
          <p:cNvSpPr/>
          <p:nvPr/>
        </p:nvSpPr>
        <p:spPr>
          <a:xfrm>
            <a:off x="708025" y="1528763"/>
            <a:ext cx="7958138" cy="2760662"/>
          </a:xfrm>
          <a:prstGeom prst="rect">
            <a:avLst/>
          </a:prstGeom>
          <a:noFill/>
          <a:ln w="12700">
            <a:noFill/>
          </a:ln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da-DK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KMP-Search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(T,P)</a:t>
            </a: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01 </a:t>
            </a:r>
            <a:r>
              <a:rPr lang="en-US" altLang="zh-CN" sz="1800" dirty="0">
                <a:latin typeface="Symbol" panose="05050102010706020507" pitchFamily="18" charset="2"/>
                <a:ea typeface="宋体" panose="02010600030101010101" pitchFamily="2" charset="-122"/>
              </a:rPr>
              <a:t>p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latin typeface="Symbol" panose="05050102010706020507" pitchFamily="18" charset="2"/>
                <a:ea typeface="宋体" panose="02010600030101010101" pitchFamily="2" charset="-122"/>
              </a:rPr>
              <a:t>¬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Compute-Prefix-Table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P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02 q </a:t>
            </a:r>
            <a:r>
              <a:rPr lang="en-US" altLang="zh-CN" sz="1800" dirty="0">
                <a:latin typeface="Symbol" panose="05050102010706020507" pitchFamily="18" charset="2"/>
                <a:ea typeface="宋体" panose="02010600030101010101" pitchFamily="2" charset="-122"/>
              </a:rPr>
              <a:t>¬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0      //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 number of characters matched</a:t>
            </a: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03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for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latin typeface="Symbol" panose="05050102010706020507" pitchFamily="18" charset="2"/>
                <a:ea typeface="宋体" panose="02010600030101010101" pitchFamily="2" charset="-122"/>
              </a:rPr>
              <a:t>¬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0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to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n-1  // 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scan the text from left to right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04   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while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q &gt; 0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and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P[q] </a:t>
            </a:r>
            <a:r>
              <a:rPr lang="en-US" altLang="zh-CN" sz="1800" dirty="0">
                <a:latin typeface="Symbol" panose="05050102010706020507" pitchFamily="18" charset="2"/>
                <a:ea typeface="宋体" panose="02010600030101010101" pitchFamily="2" charset="-122"/>
              </a:rPr>
              <a:t>¹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T[i]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do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05       q </a:t>
            </a:r>
            <a:r>
              <a:rPr lang="en-US" altLang="zh-CN" sz="1800" dirty="0">
                <a:latin typeface="Symbol" panose="05050102010706020507" pitchFamily="18" charset="2"/>
                <a:ea typeface="宋体" panose="02010600030101010101" pitchFamily="2" charset="-122"/>
              </a:rPr>
              <a:t>¬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latin typeface="Symbol" panose="05050102010706020507" pitchFamily="18" charset="2"/>
                <a:ea typeface="宋体" panose="02010600030101010101" pitchFamily="2" charset="-122"/>
              </a:rPr>
              <a:t>p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[q]</a:t>
            </a: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06   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if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P[q] = T[i]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then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q </a:t>
            </a:r>
            <a:r>
              <a:rPr lang="en-US" altLang="zh-CN" sz="1800" dirty="0">
                <a:latin typeface="Symbol" panose="05050102010706020507" pitchFamily="18" charset="2"/>
                <a:ea typeface="宋体" panose="02010600030101010101" pitchFamily="2" charset="-122"/>
              </a:rPr>
              <a:t>¬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q + 1 </a:t>
            </a: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07   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if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q = m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then return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i – m + 1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08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return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–1</a:t>
            </a:r>
          </a:p>
        </p:txBody>
      </p:sp>
      <p:sp>
        <p:nvSpPr>
          <p:cNvPr id="22533" name="Rectangle 4"/>
          <p:cNvSpPr/>
          <p:nvPr/>
        </p:nvSpPr>
        <p:spPr>
          <a:xfrm>
            <a:off x="677863" y="4478338"/>
            <a:ext cx="8337550" cy="13366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eaLnBrk="1" hangingPunct="1"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Compute-Prefix-Table</a:t>
            </a:r>
            <a:r>
              <a:rPr lang="zh-CN" altLang="en-US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是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P</a:t>
            </a:r>
            <a:r>
              <a:rPr lang="zh-CN" altLang="en-US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上执行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KMP</a:t>
            </a:r>
            <a:r>
              <a:rPr lang="zh-CN" altLang="en-US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算法的本质</a:t>
            </a:r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</a:rPr>
              <a:t>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dirty="0"/>
              <a:t>例子</a:t>
            </a:r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/>
          <a:lstStyle/>
          <a:p>
            <a:pPr marL="0" indent="0">
              <a:buNone/>
            </a:pPr>
            <a:r>
              <a:rPr lang="en-US" altLang="zh-CN" dirty="0"/>
              <a:t>T=</a:t>
            </a:r>
            <a:r>
              <a:rPr lang="zh-CN" altLang="en-US" dirty="0"/>
              <a:t>“</a:t>
            </a:r>
            <a:r>
              <a:rPr lang="en-US" altLang="zh-CN" dirty="0"/>
              <a:t>abababaababacb</a:t>
            </a:r>
            <a:r>
              <a:rPr lang="zh-CN" altLang="en-US" dirty="0"/>
              <a:t>”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P=</a:t>
            </a:r>
            <a:r>
              <a:rPr lang="zh-CN" altLang="en-US" dirty="0"/>
              <a:t>“</a:t>
            </a:r>
            <a:r>
              <a:rPr lang="en-US" altLang="zh-CN" dirty="0"/>
              <a:t>ababacb</a:t>
            </a:r>
            <a:r>
              <a:rPr lang="zh-CN" altLang="en-US" dirty="0"/>
              <a:t>”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3556" name="页脚占位符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altLang="zh-CN" sz="900" b="1" i="0" dirty="0"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i="0" dirty="0">
                <a:ea typeface="宋体" panose="02010600030101010101" pitchFamily="2" charset="-122"/>
              </a:rPr>
              <a:t>11/13/2021</a:t>
            </a:fld>
            <a:endParaRPr lang="en-US" altLang="zh-CN" sz="900" b="1" i="0" dirty="0">
              <a:ea typeface="宋体" panose="02010600030101010101" pitchFamily="2" charset="-122"/>
            </a:endParaRPr>
          </a:p>
        </p:txBody>
      </p:sp>
      <p:graphicFrame>
        <p:nvGraphicFramePr>
          <p:cNvPr id="5" name="Group 42"/>
          <p:cNvGraphicFramePr>
            <a:graphicFrameLocks noGrp="1"/>
          </p:cNvGraphicFramePr>
          <p:nvPr/>
        </p:nvGraphicFramePr>
        <p:xfrm>
          <a:off x="609600" y="3200400"/>
          <a:ext cx="6391274" cy="1371600"/>
        </p:xfrm>
        <a:graphic>
          <a:graphicData uri="http://schemas.openxmlformats.org/drawingml/2006/table">
            <a:tbl>
              <a:tblPr/>
              <a:tblGrid>
                <a:gridCol w="709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0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96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82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96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96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10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10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110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30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[</a:t>
                      </a: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dirty="0"/>
              <a:t>例子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3863" y="1524000"/>
            <a:ext cx="8229600" cy="4724400"/>
          </a:xfrm>
        </p:spPr>
        <p:txBody>
          <a:bodyPr vert="horz" wrap="square" lIns="92075" tIns="46038" rIns="92075" bIns="46038" anchor="t"/>
          <a:lstStyle/>
          <a:p>
            <a:pPr marL="0" indent="0">
              <a:buNone/>
            </a:pPr>
            <a:r>
              <a:rPr lang="pt-BR" altLang="zh-CN" dirty="0"/>
              <a:t>T = a b a b </a:t>
            </a:r>
            <a:r>
              <a:rPr lang="pt-BR" altLang="zh-CN" dirty="0">
                <a:solidFill>
                  <a:schemeClr val="tx2"/>
                </a:solidFill>
              </a:rPr>
              <a:t>a</a:t>
            </a:r>
            <a:r>
              <a:rPr lang="pt-BR" altLang="zh-CN" dirty="0"/>
              <a:t> b a a b a b </a:t>
            </a:r>
            <a:r>
              <a:rPr lang="en-US" altLang="zh-CN" dirty="0"/>
              <a:t>a c b</a:t>
            </a:r>
          </a:p>
          <a:p>
            <a:pPr marL="0" indent="0">
              <a:buNone/>
            </a:pPr>
            <a:r>
              <a:rPr lang="pt-BR" altLang="zh-CN" dirty="0"/>
              <a:t>P = a b a b </a:t>
            </a:r>
            <a:r>
              <a:rPr lang="pt-BR" altLang="zh-CN" dirty="0">
                <a:solidFill>
                  <a:schemeClr val="tx2"/>
                </a:solidFill>
              </a:rPr>
              <a:t>a</a:t>
            </a:r>
            <a:r>
              <a:rPr lang="pt-BR" altLang="zh-CN" dirty="0"/>
              <a:t> c b</a:t>
            </a:r>
          </a:p>
          <a:p>
            <a:pPr marL="0" indent="0">
              <a:buNone/>
            </a:pPr>
            <a:endParaRPr lang="pt-BR" altLang="zh-CN" dirty="0"/>
          </a:p>
          <a:p>
            <a:pPr marL="0" indent="0">
              <a:buNone/>
            </a:pPr>
            <a:r>
              <a:rPr lang="pt-BR" altLang="zh-CN" dirty="0"/>
              <a:t>T = a b a b a </a:t>
            </a:r>
            <a:r>
              <a:rPr lang="pt-BR" altLang="zh-CN" dirty="0">
                <a:solidFill>
                  <a:srgbClr val="FF0000"/>
                </a:solidFill>
              </a:rPr>
              <a:t>b</a:t>
            </a:r>
            <a:r>
              <a:rPr lang="pt-BR" altLang="zh-CN" dirty="0"/>
              <a:t> a a b a b </a:t>
            </a:r>
            <a:r>
              <a:rPr lang="en-US" altLang="zh-CN" dirty="0"/>
              <a:t>a c b</a:t>
            </a:r>
          </a:p>
          <a:p>
            <a:pPr marL="0" indent="0">
              <a:buNone/>
            </a:pPr>
            <a:r>
              <a:rPr lang="en-US" altLang="zh-CN" dirty="0"/>
              <a:t>P = </a:t>
            </a:r>
            <a:r>
              <a:rPr lang="pt-BR" altLang="zh-CN" dirty="0"/>
              <a:t>      a b a </a:t>
            </a:r>
            <a:r>
              <a:rPr lang="pt-BR" altLang="zh-CN" dirty="0">
                <a:solidFill>
                  <a:srgbClr val="FF0000"/>
                </a:solidFill>
              </a:rPr>
              <a:t>b</a:t>
            </a:r>
            <a:r>
              <a:rPr lang="pt-BR" altLang="zh-CN" dirty="0"/>
              <a:t> a c b</a:t>
            </a:r>
          </a:p>
          <a:p>
            <a:pPr marL="0" indent="0">
              <a:buNone/>
            </a:pPr>
            <a:endParaRPr lang="pt-BR" altLang="zh-CN" dirty="0"/>
          </a:p>
          <a:p>
            <a:pPr marL="0" indent="0">
              <a:buNone/>
            </a:pPr>
            <a:r>
              <a:rPr lang="pt-BR" altLang="zh-CN" dirty="0"/>
              <a:t>T = a b a b a b </a:t>
            </a:r>
            <a:r>
              <a:rPr lang="pt-BR" altLang="zh-CN" dirty="0">
                <a:solidFill>
                  <a:schemeClr val="tx2"/>
                </a:solidFill>
              </a:rPr>
              <a:t>a</a:t>
            </a:r>
            <a:r>
              <a:rPr lang="pt-BR" altLang="zh-CN" dirty="0"/>
              <a:t> a b a b </a:t>
            </a:r>
            <a:r>
              <a:rPr lang="en-US" altLang="zh-CN" dirty="0"/>
              <a:t>a c b</a:t>
            </a:r>
          </a:p>
          <a:p>
            <a:pPr marL="0" indent="0">
              <a:buNone/>
            </a:pPr>
            <a:r>
              <a:rPr lang="en-US" altLang="zh-CN" dirty="0"/>
              <a:t>P = </a:t>
            </a:r>
            <a:r>
              <a:rPr lang="pt-BR" altLang="zh-CN" dirty="0"/>
              <a:t>      a b a b </a:t>
            </a:r>
            <a:r>
              <a:rPr lang="pt-BR" altLang="zh-CN" dirty="0">
                <a:solidFill>
                  <a:schemeClr val="tx2"/>
                </a:solidFill>
              </a:rPr>
              <a:t>a</a:t>
            </a:r>
            <a:r>
              <a:rPr lang="pt-BR" altLang="zh-CN" dirty="0"/>
              <a:t> c b</a:t>
            </a:r>
            <a:endParaRPr lang="zh-CN" altLang="en-US" dirty="0"/>
          </a:p>
        </p:txBody>
      </p:sp>
      <p:sp>
        <p:nvSpPr>
          <p:cNvPr id="25604" name="页脚占位符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altLang="zh-CN" sz="900" b="1" i="0" dirty="0"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i="0" dirty="0">
                <a:ea typeface="宋体" panose="02010600030101010101" pitchFamily="2" charset="-122"/>
              </a:rPr>
              <a:t>11/13/2021</a:t>
            </a:fld>
            <a:endParaRPr lang="en-US" altLang="zh-CN" sz="900" b="1" i="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dirty="0"/>
              <a:t>例子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76800"/>
          </a:xfrm>
        </p:spPr>
        <p:txBody>
          <a:bodyPr vert="horz" wrap="square" lIns="92075" tIns="46038" rIns="92075" bIns="46038" anchor="t"/>
          <a:lstStyle/>
          <a:p>
            <a:pPr marL="0" indent="0">
              <a:buNone/>
            </a:pPr>
            <a:r>
              <a:rPr lang="en-US" altLang="zh-CN" dirty="0"/>
              <a:t>T = </a:t>
            </a:r>
            <a:r>
              <a:rPr lang="pt-BR" altLang="zh-CN" dirty="0"/>
              <a:t>a b a b a b </a:t>
            </a:r>
            <a:r>
              <a:rPr lang="pt-BR" altLang="zh-CN" dirty="0">
                <a:solidFill>
                  <a:schemeClr val="tx2"/>
                </a:solidFill>
              </a:rPr>
              <a:t>a</a:t>
            </a:r>
            <a:r>
              <a:rPr lang="pt-BR" altLang="zh-CN" dirty="0"/>
              <a:t> a b a b </a:t>
            </a:r>
            <a:r>
              <a:rPr lang="en-US" altLang="zh-CN" dirty="0"/>
              <a:t>a c b </a:t>
            </a:r>
          </a:p>
          <a:p>
            <a:pPr marL="0" indent="0">
              <a:buNone/>
            </a:pPr>
            <a:r>
              <a:rPr lang="pt-BR" altLang="zh-CN" dirty="0"/>
              <a:t>P =             a b </a:t>
            </a:r>
            <a:r>
              <a:rPr lang="pt-BR" altLang="zh-CN" dirty="0">
                <a:solidFill>
                  <a:schemeClr val="tx2"/>
                </a:solidFill>
              </a:rPr>
              <a:t>a</a:t>
            </a:r>
            <a:r>
              <a:rPr lang="pt-BR" altLang="zh-CN" dirty="0"/>
              <a:t> b a c b</a:t>
            </a:r>
          </a:p>
          <a:p>
            <a:pPr marL="0" indent="0">
              <a:buNone/>
            </a:pPr>
            <a:endParaRPr lang="pt-BR" altLang="zh-CN" dirty="0"/>
          </a:p>
          <a:p>
            <a:pPr marL="0" indent="0">
              <a:buNone/>
            </a:pPr>
            <a:r>
              <a:rPr lang="en-US" altLang="zh-CN" dirty="0"/>
              <a:t>T = </a:t>
            </a:r>
            <a:r>
              <a:rPr lang="pt-BR" altLang="zh-CN" dirty="0"/>
              <a:t>a b a b a b </a:t>
            </a:r>
            <a:r>
              <a:rPr lang="pt-BR" altLang="zh-CN" dirty="0">
                <a:solidFill>
                  <a:schemeClr val="tx2"/>
                </a:solidFill>
              </a:rPr>
              <a:t>a</a:t>
            </a:r>
            <a:r>
              <a:rPr lang="pt-BR" altLang="zh-CN" dirty="0"/>
              <a:t> a b a b </a:t>
            </a:r>
            <a:r>
              <a:rPr lang="en-US" altLang="zh-CN" dirty="0"/>
              <a:t>a c b </a:t>
            </a:r>
          </a:p>
          <a:p>
            <a:pPr marL="0" indent="0">
              <a:buNone/>
            </a:pPr>
            <a:r>
              <a:rPr lang="pt-BR" altLang="zh-CN" dirty="0"/>
              <a:t>P =                   </a:t>
            </a:r>
            <a:r>
              <a:rPr lang="pt-BR" altLang="zh-CN" dirty="0">
                <a:solidFill>
                  <a:schemeClr val="tx2"/>
                </a:solidFill>
              </a:rPr>
              <a:t>a</a:t>
            </a:r>
            <a:r>
              <a:rPr lang="pt-BR" altLang="zh-CN" dirty="0"/>
              <a:t> b a b a c b</a:t>
            </a:r>
          </a:p>
          <a:p>
            <a:pPr marL="0" indent="0">
              <a:buNone/>
            </a:pPr>
            <a:endParaRPr lang="pt-BR" altLang="zh-CN" dirty="0"/>
          </a:p>
          <a:p>
            <a:pPr marL="0" indent="0">
              <a:buNone/>
            </a:pPr>
            <a:r>
              <a:rPr lang="en-US" altLang="zh-CN" dirty="0"/>
              <a:t>T = </a:t>
            </a:r>
            <a:r>
              <a:rPr lang="pt-BR" altLang="zh-CN" dirty="0"/>
              <a:t>a b a b a b a a b a b </a:t>
            </a:r>
            <a:r>
              <a:rPr lang="en-US" altLang="zh-CN" dirty="0"/>
              <a:t>a c b </a:t>
            </a:r>
          </a:p>
          <a:p>
            <a:pPr marL="0" indent="0">
              <a:buNone/>
            </a:pPr>
            <a:r>
              <a:rPr lang="pt-BR" altLang="zh-CN" dirty="0"/>
              <a:t>P =                      a b a b a c b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6628" name="页脚占位符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altLang="zh-CN" sz="900" b="1" i="0" dirty="0"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i="0" dirty="0">
                <a:ea typeface="宋体" panose="02010600030101010101" pitchFamily="2" charset="-122"/>
              </a:rPr>
              <a:t>11/13/2021</a:t>
            </a:fld>
            <a:endParaRPr lang="en-US" altLang="zh-CN" sz="900" b="1" i="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11/13/2021</a:t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5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en-US" altLang="zh-CN" dirty="0">
                <a:ea typeface="宋体" panose="02010600030101010101" pitchFamily="2" charset="-122"/>
              </a:rPr>
              <a:t>KMP</a:t>
            </a:r>
            <a:r>
              <a:rPr lang="zh-CN" altLang="en-US" dirty="0">
                <a:ea typeface="宋体" panose="02010600030101010101" pitchFamily="2" charset="-122"/>
              </a:rPr>
              <a:t>的分析</a:t>
            </a:r>
          </a:p>
        </p:txBody>
      </p:sp>
      <p:sp>
        <p:nvSpPr>
          <p:cNvPr id="2765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/>
          <a:lstStyle/>
          <a:p>
            <a:r>
              <a:rPr lang="zh-CN" altLang="en-US" dirty="0">
                <a:ea typeface="宋体" panose="02010600030101010101" pitchFamily="2" charset="-122"/>
              </a:rPr>
              <a:t>最坏运行时间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en-US" altLang="zh-CN" i="1" dirty="0">
                <a:ea typeface="宋体" panose="02010600030101010101" pitchFamily="2" charset="-122"/>
              </a:rPr>
              <a:t>O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n+m</a:t>
            </a:r>
            <a:r>
              <a:rPr lang="en-US" altLang="zh-CN" dirty="0">
                <a:ea typeface="宋体" panose="02010600030101010101" pitchFamily="2" charset="-122"/>
              </a:rPr>
              <a:t>) </a:t>
            </a:r>
          </a:p>
          <a:p>
            <a:pPr lvl="1">
              <a:buSzPct val="75000"/>
            </a:pPr>
            <a:r>
              <a:rPr lang="zh-CN" altLang="en-US" dirty="0">
                <a:ea typeface="宋体" panose="02010600030101010101" pitchFamily="2" charset="-122"/>
              </a:rPr>
              <a:t>主算法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en-US" altLang="zh-CN" i="1" dirty="0">
                <a:ea typeface="宋体" panose="02010600030101010101" pitchFamily="2" charset="-122"/>
              </a:rPr>
              <a:t>O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</a:p>
          <a:p>
            <a:pPr lvl="1">
              <a:buSzPct val="75000"/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Compute-Prefix-Table</a:t>
            </a:r>
            <a:r>
              <a:rPr lang="en-US" altLang="zh-CN" dirty="0">
                <a:ea typeface="宋体" panose="02010600030101010101" pitchFamily="2" charset="-122"/>
              </a:rPr>
              <a:t>: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i="1" dirty="0">
                <a:ea typeface="宋体" panose="02010600030101010101" pitchFamily="2" charset="-122"/>
              </a:rPr>
              <a:t>O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m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</a:p>
          <a:p>
            <a:r>
              <a:rPr lang="zh-CN" altLang="en-US" dirty="0">
                <a:ea typeface="宋体" panose="02010600030101010101" pitchFamily="2" charset="-122"/>
              </a:rPr>
              <a:t>空间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en-US" altLang="zh-CN" i="1" dirty="0">
                <a:ea typeface="宋体" panose="02010600030101010101" pitchFamily="2" charset="-122"/>
              </a:rPr>
              <a:t>O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m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11/13/2021</a:t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67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dirty="0">
                <a:ea typeface="宋体" panose="02010600030101010101" pitchFamily="2" charset="-122"/>
              </a:rPr>
              <a:t>逆简单算法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8676" name="Rectangle 3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1016000"/>
          </a:xfrm>
        </p:spPr>
        <p:txBody>
          <a:bodyPr vert="horz" wrap="square" lIns="92075" tIns="46038" rIns="92075" bIns="46038" anchor="t"/>
          <a:lstStyle/>
          <a:p>
            <a:r>
              <a:rPr lang="zh-CN" altLang="en-US" dirty="0">
                <a:ea typeface="宋体" panose="02010600030101010101" pitchFamily="2" charset="-122"/>
              </a:rPr>
              <a:t>如果从</a:t>
            </a:r>
            <a:r>
              <a:rPr lang="en-US" altLang="zh-CN" i="1" dirty="0">
                <a:ea typeface="宋体" panose="02010600030101010101" pitchFamily="2" charset="-122"/>
              </a:rPr>
              <a:t>P</a:t>
            </a:r>
            <a:r>
              <a:rPr lang="zh-CN" altLang="en-US" dirty="0">
                <a:ea typeface="宋体" panose="02010600030101010101" pitchFamily="2" charset="-122"/>
              </a:rPr>
              <a:t>的后面开始搜索？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Boyer and Moore</a:t>
            </a:r>
          </a:p>
        </p:txBody>
      </p:sp>
      <p:sp>
        <p:nvSpPr>
          <p:cNvPr id="28677" name="Rectangle 4"/>
          <p:cNvSpPr/>
          <p:nvPr/>
        </p:nvSpPr>
        <p:spPr>
          <a:xfrm>
            <a:off x="804863" y="2611438"/>
            <a:ext cx="7967662" cy="2362200"/>
          </a:xfrm>
          <a:prstGeom prst="rect">
            <a:avLst/>
          </a:prstGeom>
          <a:noFill/>
          <a:ln w="12700">
            <a:noFill/>
          </a:ln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da-DK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Reverse-Naive-Search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(T,P)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 </a:t>
            </a: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01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for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s </a:t>
            </a:r>
            <a:r>
              <a:rPr lang="en-US" altLang="zh-CN" sz="1800" dirty="0">
                <a:latin typeface="Symbol" panose="05050102010706020507" pitchFamily="18" charset="2"/>
                <a:ea typeface="宋体" panose="02010600030101010101" pitchFamily="2" charset="-122"/>
              </a:rPr>
              <a:t>¬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0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to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n – m</a:t>
            </a:r>
            <a:endParaRPr lang="en-US" altLang="zh-CN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02    j </a:t>
            </a:r>
            <a:r>
              <a:rPr lang="en-US" altLang="zh-CN" sz="1800" dirty="0">
                <a:latin typeface="Symbol" panose="05050102010706020507" pitchFamily="18" charset="2"/>
                <a:ea typeface="宋体" panose="02010600030101010101" pitchFamily="2" charset="-122"/>
              </a:rPr>
              <a:t>¬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m – 1   // 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start from the end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03    // 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check if T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[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s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..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s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+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m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–1]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 = P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[0..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m–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1]</a:t>
            </a: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04   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while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T[s+j] = P[j]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do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05       j </a:t>
            </a:r>
            <a:r>
              <a:rPr lang="en-US" altLang="zh-CN" sz="1800" dirty="0">
                <a:latin typeface="Symbol" panose="05050102010706020507" pitchFamily="18" charset="2"/>
                <a:ea typeface="宋体" panose="02010600030101010101" pitchFamily="2" charset="-122"/>
              </a:rPr>
              <a:t>¬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j - 1</a:t>
            </a: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06      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if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j &lt; 0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 return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s</a:t>
            </a: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07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return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–1</a:t>
            </a:r>
          </a:p>
        </p:txBody>
      </p:sp>
      <p:sp>
        <p:nvSpPr>
          <p:cNvPr id="28678" name="Rectangle 5"/>
          <p:cNvSpPr/>
          <p:nvPr/>
        </p:nvSpPr>
        <p:spPr>
          <a:xfrm>
            <a:off x="728663" y="5203825"/>
            <a:ext cx="8043862" cy="10572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eaLnBrk="1" hangingPunct="1"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Verdana" panose="020B0604030504040204" pitchFamily="34" charset="0"/>
                <a:ea typeface="宋体" panose="02010600030101010101" pitchFamily="2" charset="-122"/>
              </a:rPr>
              <a:t>运行时间和简单算法相同</a:t>
            </a:r>
            <a:endParaRPr lang="en-US" altLang="zh-CN" sz="20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11/13/2021</a:t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69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dirty="0">
                <a:ea typeface="宋体" panose="02010600030101010101" pitchFamily="2" charset="-122"/>
              </a:rPr>
              <a:t>启发式方法发展历程</a:t>
            </a:r>
          </a:p>
        </p:txBody>
      </p:sp>
      <p:sp>
        <p:nvSpPr>
          <p:cNvPr id="2970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/>
          <a:lstStyle/>
          <a:p>
            <a:r>
              <a:rPr lang="en-US" altLang="zh-CN" dirty="0">
                <a:ea typeface="宋体" panose="02010600030101010101" pitchFamily="2" charset="-122"/>
              </a:rPr>
              <a:t>Boyer</a:t>
            </a:r>
            <a:r>
              <a:rPr lang="zh-CN" altLang="en-US" dirty="0">
                <a:ea typeface="宋体" panose="02010600030101010101" pitchFamily="2" charset="-122"/>
              </a:rPr>
              <a:t>和</a:t>
            </a:r>
            <a:r>
              <a:rPr lang="en-US" altLang="zh-CN" dirty="0">
                <a:ea typeface="宋体" panose="02010600030101010101" pitchFamily="2" charset="-122"/>
              </a:rPr>
              <a:t>Moore</a:t>
            </a:r>
            <a:r>
              <a:rPr lang="zh-CN" altLang="en-US" dirty="0">
                <a:ea typeface="宋体" panose="02010600030101010101" pitchFamily="2" charset="-122"/>
              </a:rPr>
              <a:t>向逆向简单算法中增加了启发式规则，得到了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i="1" dirty="0">
                <a:ea typeface="宋体" panose="02010600030101010101" pitchFamily="2" charset="-122"/>
              </a:rPr>
              <a:t>O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n+m</a:t>
            </a:r>
            <a:r>
              <a:rPr lang="en-US" altLang="zh-CN" dirty="0">
                <a:ea typeface="宋体" panose="02010600030101010101" pitchFamily="2" charset="-122"/>
              </a:rPr>
              <a:t>) </a:t>
            </a:r>
            <a:r>
              <a:rPr lang="zh-CN" altLang="en-US" dirty="0">
                <a:ea typeface="宋体" panose="02010600030101010101" pitchFamily="2" charset="-122"/>
              </a:rPr>
              <a:t>算法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zh-CN" altLang="en-US" dirty="0">
                <a:ea typeface="宋体" panose="02010600030101010101" pitchFamily="2" charset="-122"/>
              </a:rPr>
              <a:t>但其更复杂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Horspool</a:t>
            </a:r>
            <a:r>
              <a:rPr lang="zh-CN" altLang="en-US" dirty="0">
                <a:ea typeface="宋体" panose="02010600030101010101" pitchFamily="2" charset="-122"/>
              </a:rPr>
              <a:t>建议仅使用出现启发式规则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i="1" dirty="0">
                <a:ea typeface="宋体" panose="02010600030101010101" pitchFamily="2" charset="-122"/>
              </a:rPr>
              <a:t>在不匹配之后，将</a:t>
            </a:r>
            <a:r>
              <a:rPr lang="en-US" altLang="zh-CN" i="1" dirty="0">
                <a:ea typeface="宋体" panose="02010600030101010101" pitchFamily="2" charset="-122"/>
              </a:rPr>
              <a:t>T</a:t>
            </a:r>
            <a:r>
              <a:rPr lang="en-US" altLang="zh-CN" dirty="0">
                <a:ea typeface="宋体" panose="02010600030101010101" pitchFamily="2" charset="-122"/>
              </a:rPr>
              <a:t>[</a:t>
            </a:r>
            <a:r>
              <a:rPr lang="en-US" altLang="zh-CN" i="1" dirty="0">
                <a:ea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</a:rPr>
              <a:t> + </a:t>
            </a:r>
            <a:r>
              <a:rPr lang="en-US" altLang="zh-CN" i="1" dirty="0">
                <a:ea typeface="宋体" panose="02010600030101010101" pitchFamily="2" charset="-122"/>
              </a:rPr>
              <a:t>m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–</a:t>
            </a:r>
            <a:r>
              <a:rPr lang="en-US" altLang="zh-CN" dirty="0">
                <a:ea typeface="宋体" panose="02010600030101010101" pitchFamily="2" charset="-122"/>
              </a:rPr>
              <a:t>1]</a:t>
            </a:r>
            <a:r>
              <a:rPr lang="zh-CN" altLang="en-US" dirty="0">
                <a:ea typeface="宋体" panose="02010600030101010101" pitchFamily="2" charset="-122"/>
              </a:rPr>
              <a:t>对齐到模式 </a:t>
            </a:r>
            <a:r>
              <a:rPr lang="en-US" altLang="zh-CN" i="1" dirty="0">
                <a:ea typeface="宋体" panose="02010600030101010101" pitchFamily="2" charset="-122"/>
              </a:rPr>
              <a:t>P</a:t>
            </a:r>
            <a:r>
              <a:rPr lang="en-US" altLang="zh-CN" dirty="0">
                <a:ea typeface="宋体" panose="02010600030101010101" pitchFamily="2" charset="-122"/>
              </a:rPr>
              <a:t>[0..</a:t>
            </a:r>
            <a:r>
              <a:rPr lang="en-US" altLang="zh-CN" i="1" dirty="0">
                <a:ea typeface="宋体" panose="02010600030101010101" pitchFamily="2" charset="-122"/>
              </a:rPr>
              <a:t>m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–</a:t>
            </a:r>
            <a:r>
              <a:rPr lang="en-US" altLang="zh-CN" dirty="0">
                <a:ea typeface="宋体" panose="02010600030101010101" pitchFamily="2" charset="-122"/>
              </a:rPr>
              <a:t>2]</a:t>
            </a:r>
            <a:r>
              <a:rPr lang="zh-CN" altLang="en-US" dirty="0">
                <a:ea typeface="宋体" panose="02010600030101010101" pitchFamily="2" charset="-122"/>
              </a:rPr>
              <a:t>中的最右出现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例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</a:p>
          <a:p>
            <a:pPr lvl="2"/>
            <a:r>
              <a:rPr lang="en-US" altLang="zh-CN" i="1" dirty="0">
                <a:ea typeface="宋体" panose="02010600030101010101" pitchFamily="2" charset="-122"/>
              </a:rPr>
              <a:t>T</a:t>
            </a:r>
            <a:r>
              <a:rPr lang="en-US" altLang="zh-CN" dirty="0">
                <a:ea typeface="宋体" panose="02010600030101010101" pitchFamily="2" charset="-122"/>
              </a:rPr>
              <a:t>= 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“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detective date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”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en-US" altLang="zh-CN" i="1" dirty="0">
                <a:ea typeface="宋体" panose="02010600030101010101" pitchFamily="2" charset="-122"/>
              </a:rPr>
              <a:t>P</a:t>
            </a:r>
            <a:r>
              <a:rPr lang="en-US" altLang="zh-CN" dirty="0">
                <a:ea typeface="宋体" panose="02010600030101010101" pitchFamily="2" charset="-122"/>
              </a:rPr>
              <a:t>= 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“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date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”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i="1" dirty="0">
                <a:ea typeface="宋体" panose="02010600030101010101" pitchFamily="2" charset="-122"/>
              </a:rPr>
              <a:t>T</a:t>
            </a:r>
            <a:r>
              <a:rPr lang="en-US" altLang="zh-CN" dirty="0">
                <a:ea typeface="宋体" panose="02010600030101010101" pitchFamily="2" charset="-122"/>
              </a:rPr>
              <a:t>= 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“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tea kettle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”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， </a:t>
            </a:r>
            <a:r>
              <a:rPr lang="en-US" altLang="zh-CN" i="1" dirty="0">
                <a:ea typeface="宋体" panose="02010600030101010101" pitchFamily="2" charset="-122"/>
              </a:rPr>
              <a:t>P</a:t>
            </a:r>
            <a:r>
              <a:rPr lang="en-US" altLang="zh-CN" dirty="0">
                <a:ea typeface="宋体" panose="02010600030101010101" pitchFamily="2" charset="-122"/>
              </a:rPr>
              <a:t>= 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“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kettle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”</a:t>
            </a:r>
            <a:r>
              <a:rPr lang="en-US" altLang="zh-CN" i="1" dirty="0">
                <a:ea typeface="宋体" panose="02010600030101010101" pitchFamily="2" charset="-122"/>
              </a:rPr>
              <a:t> </a:t>
            </a:r>
          </a:p>
          <a:p>
            <a:endParaRPr lang="zh-CN" altLang="en-US" i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11/13/2021</a:t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4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dirty="0">
                <a:ea typeface="宋体" panose="02010600030101010101" pitchFamily="2" charset="-122"/>
              </a:rPr>
              <a:t>偏移表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174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/>
          <a:lstStyle/>
          <a:p>
            <a:r>
              <a:rPr lang="zh-CN" altLang="en-US" dirty="0">
                <a:ea typeface="宋体" panose="02010600030101010101" pitchFamily="2" charset="-122"/>
              </a:rPr>
              <a:t>在预处理中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zh-CN" altLang="en-US" dirty="0">
                <a:ea typeface="宋体" panose="02010600030101010101" pitchFamily="2" charset="-122"/>
              </a:rPr>
              <a:t>计算大小为</a:t>
            </a:r>
            <a:r>
              <a:rPr lang="en-US" altLang="zh-CN" i="1" dirty="0">
                <a:ea typeface="宋体" panose="02010600030101010101" pitchFamily="2" charset="-122"/>
              </a:rPr>
              <a:t>|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</a:rPr>
              <a:t>|</a:t>
            </a:r>
            <a:r>
              <a:rPr lang="zh-CN" altLang="en-US" dirty="0">
                <a:ea typeface="宋体" panose="02010600030101010101" pitchFamily="2" charset="-122"/>
              </a:rPr>
              <a:t>的偏移表</a:t>
            </a:r>
            <a:r>
              <a:rPr lang="en-US" altLang="zh-CN" dirty="0">
                <a:ea typeface="宋体" panose="02010600030101010101" pitchFamily="2" charset="-122"/>
              </a:rPr>
              <a:t>.</a:t>
            </a: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例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en-US" altLang="zh-CN" i="1" dirty="0">
                <a:ea typeface="宋体" panose="02010600030101010101" pitchFamily="2" charset="-122"/>
              </a:rPr>
              <a:t>P</a:t>
            </a:r>
            <a:r>
              <a:rPr lang="en-US" altLang="zh-CN" dirty="0">
                <a:ea typeface="宋体" panose="02010600030101010101" pitchFamily="2" charset="-122"/>
              </a:rPr>
              <a:t> = 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“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kettle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”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shift[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e</a:t>
            </a:r>
            <a:r>
              <a:rPr lang="en-US" altLang="zh-CN" dirty="0">
                <a:ea typeface="宋体" panose="02010600030101010101" pitchFamily="2" charset="-122"/>
              </a:rPr>
              <a:t>] =4, shift[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l</a:t>
            </a:r>
            <a:r>
              <a:rPr lang="en-US" altLang="zh-CN" dirty="0">
                <a:ea typeface="宋体" panose="02010600030101010101" pitchFamily="2" charset="-122"/>
              </a:rPr>
              <a:t>] =1, shift[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t</a:t>
            </a:r>
            <a:r>
              <a:rPr lang="en-US" altLang="zh-CN" dirty="0">
                <a:ea typeface="宋体" panose="02010600030101010101" pitchFamily="2" charset="-122"/>
              </a:rPr>
              <a:t>] =2, shift[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k</a:t>
            </a:r>
            <a:r>
              <a:rPr lang="en-US" altLang="zh-CN" dirty="0">
                <a:ea typeface="宋体" panose="02010600030101010101" pitchFamily="2" charset="-122"/>
              </a:rPr>
              <a:t>] =5</a:t>
            </a:r>
          </a:p>
          <a:p>
            <a:r>
              <a:rPr lang="zh-CN" altLang="en-US" dirty="0">
                <a:ea typeface="宋体" panose="02010600030101010101" pitchFamily="2" charset="-122"/>
              </a:rPr>
              <a:t>例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en-US" altLang="zh-CN" i="1" dirty="0">
                <a:ea typeface="宋体" panose="02010600030101010101" pitchFamily="2" charset="-122"/>
              </a:rPr>
              <a:t>P = 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“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pappar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”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其偏移表是什么</a:t>
            </a:r>
            <a:r>
              <a:rPr lang="en-US" altLang="zh-CN" dirty="0">
                <a:ea typeface="宋体" panose="02010600030101010101" pitchFamily="2" charset="-122"/>
              </a:rPr>
              <a:t>?  </a:t>
            </a:r>
          </a:p>
        </p:txBody>
      </p:sp>
      <p:graphicFrame>
        <p:nvGraphicFramePr>
          <p:cNvPr id="31749" name="Object 4"/>
          <p:cNvGraphicFramePr>
            <a:graphicFrameLocks noChangeAspect="1"/>
          </p:cNvGraphicFramePr>
          <p:nvPr/>
        </p:nvGraphicFramePr>
        <p:xfrm>
          <a:off x="533400" y="2209800"/>
          <a:ext cx="7872413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r:id="rId4" imgW="3987800" imgH="457200" progId="Equation.DSMT4">
                  <p:embed/>
                </p:oleObj>
              </mc:Choice>
              <mc:Fallback>
                <p:oleObj r:id="rId4" imgW="3987800" imgH="457200" progId="Equation.DSMT4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3400" y="2209800"/>
                        <a:ext cx="7872413" cy="904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11/13/2021</a:t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77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en-US" altLang="zh-CN" dirty="0">
                <a:ea typeface="宋体" panose="02010600030101010101" pitchFamily="2" charset="-122"/>
              </a:rPr>
              <a:t>Boyer-Moore-Horspool </a:t>
            </a:r>
            <a:r>
              <a:rPr lang="zh-CN" altLang="en-US" dirty="0">
                <a:ea typeface="宋体" panose="02010600030101010101" pitchFamily="2" charset="-122"/>
              </a:rPr>
              <a:t>算法</a:t>
            </a:r>
          </a:p>
        </p:txBody>
      </p:sp>
      <p:sp>
        <p:nvSpPr>
          <p:cNvPr id="32772" name="Rectangle 3"/>
          <p:cNvSpPr/>
          <p:nvPr/>
        </p:nvSpPr>
        <p:spPr>
          <a:xfrm>
            <a:off x="720725" y="1341438"/>
            <a:ext cx="8085138" cy="4911725"/>
          </a:xfrm>
          <a:prstGeom prst="rect">
            <a:avLst/>
          </a:prstGeom>
          <a:noFill/>
          <a:ln w="12700">
            <a:noFill/>
          </a:ln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da-DK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BMH-Search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(T,P)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 </a:t>
            </a: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01 // 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compute the shift table for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P</a:t>
            </a: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01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for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c </a:t>
            </a:r>
            <a:r>
              <a:rPr lang="en-US" altLang="zh-CN" sz="1800" dirty="0">
                <a:latin typeface="Symbol" panose="05050102010706020507" pitchFamily="18" charset="2"/>
                <a:ea typeface="宋体" panose="02010600030101010101" pitchFamily="2" charset="-122"/>
              </a:rPr>
              <a:t>¬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0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to 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|</a:t>
            </a:r>
            <a:r>
              <a:rPr lang="en-US" altLang="zh-CN" sz="1800" dirty="0">
                <a:latin typeface="Symbol" panose="05050102010706020507" pitchFamily="18" charset="2"/>
                <a:ea typeface="宋体" panose="02010600030101010101" pitchFamily="2" charset="-122"/>
              </a:rPr>
              <a:t>S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|-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02    shift[c] = m       // 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default values</a:t>
            </a:r>
            <a:endParaRPr lang="en-US" altLang="zh-CN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03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for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k </a:t>
            </a:r>
            <a:r>
              <a:rPr lang="en-US" altLang="zh-CN" sz="1800" dirty="0">
                <a:latin typeface="Symbol" panose="05050102010706020507" pitchFamily="18" charset="2"/>
                <a:ea typeface="宋体" panose="02010600030101010101" pitchFamily="2" charset="-122"/>
              </a:rPr>
              <a:t>¬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0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to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m 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-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04    shift[P[k]] = m – 1 - k</a:t>
            </a: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05 // 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search</a:t>
            </a: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06 s </a:t>
            </a:r>
            <a:r>
              <a:rPr lang="en-US" altLang="zh-CN" sz="1800" dirty="0">
                <a:latin typeface="Symbol" panose="05050102010706020507" pitchFamily="18" charset="2"/>
                <a:ea typeface="宋体" panose="02010600030101010101" pitchFamily="2" charset="-122"/>
              </a:rPr>
              <a:t>¬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0 </a:t>
            </a: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07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while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s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latin typeface="Symbol" panose="05050102010706020507" pitchFamily="18" charset="2"/>
                <a:ea typeface="宋体" panose="02010600030101010101" pitchFamily="2" charset="-122"/>
              </a:rPr>
              <a:t>£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n – m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do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endParaRPr lang="en-US" altLang="zh-CN" sz="1800" b="1" i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08    j </a:t>
            </a:r>
            <a:r>
              <a:rPr lang="en-US" altLang="zh-CN" sz="1800" dirty="0">
                <a:latin typeface="Symbol" panose="05050102010706020507" pitchFamily="18" charset="2"/>
                <a:ea typeface="宋体" panose="02010600030101010101" pitchFamily="2" charset="-122"/>
              </a:rPr>
              <a:t>¬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m – 1   // 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start from the end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09    // 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check if T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[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s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..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s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+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m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–1]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 = P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[0..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m–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1]</a:t>
            </a: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10   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while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T[s+j] = P[j]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do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11       j </a:t>
            </a:r>
            <a:r>
              <a:rPr lang="en-US" altLang="zh-CN" sz="1800" dirty="0">
                <a:latin typeface="Symbol" panose="05050102010706020507" pitchFamily="18" charset="2"/>
                <a:ea typeface="宋体" panose="02010600030101010101" pitchFamily="2" charset="-122"/>
              </a:rPr>
              <a:t>¬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j - 1</a:t>
            </a: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12      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if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j &lt; 0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 return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s</a:t>
            </a: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13    s </a:t>
            </a:r>
            <a:r>
              <a:rPr lang="en-US" altLang="zh-CN" sz="1800" dirty="0">
                <a:latin typeface="Symbol" panose="05050102010706020507" pitchFamily="18" charset="2"/>
                <a:ea typeface="宋体" panose="02010600030101010101" pitchFamily="2" charset="-122"/>
              </a:rPr>
              <a:t>¬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s + shift[T[s + m–1]]   // shift by last letter</a:t>
            </a: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14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return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–1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dirty="0"/>
              <a:t>例子</a:t>
            </a:r>
          </a:p>
        </p:txBody>
      </p:sp>
      <p:graphicFrame>
        <p:nvGraphicFramePr>
          <p:cNvPr id="30723" name="内容占位符 30722"/>
          <p:cNvGraphicFramePr>
            <a:graphicFrameLocks noGrp="1"/>
          </p:cNvGraphicFramePr>
          <p:nvPr>
            <p:ph idx="1"/>
          </p:nvPr>
        </p:nvGraphicFramePr>
        <p:xfrm>
          <a:off x="457200" y="1524000"/>
          <a:ext cx="8229600" cy="741363"/>
        </p:xfrm>
        <a:graphic>
          <a:graphicData uri="http://schemas.openxmlformats.org/drawingml/2006/table">
            <a:tbl>
              <a:tblPr/>
              <a:tblGrid>
                <a:gridCol w="587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89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89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896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d 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t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e 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c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t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i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v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e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d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a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t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e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i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a:t>d</a:t>
                      </a: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sz="1800" i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i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a:t>t</a:t>
                      </a: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i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a:t>e</a:t>
                      </a: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770" name="页脚占位符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altLang="zh-CN" sz="900" b="1" i="0" dirty="0"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i="0" dirty="0">
                <a:ea typeface="宋体" panose="02010600030101010101" pitchFamily="2" charset="-122"/>
              </a:rPr>
              <a:t>11/13/2021</a:t>
            </a:fld>
            <a:endParaRPr lang="en-US" altLang="zh-CN" sz="900" b="1" i="0" dirty="0">
              <a:ea typeface="宋体" panose="02010600030101010101" pitchFamily="2" charset="-122"/>
            </a:endParaRPr>
          </a:p>
        </p:txBody>
      </p:sp>
      <p:graphicFrame>
        <p:nvGraphicFramePr>
          <p:cNvPr id="30771" name="表格 30770"/>
          <p:cNvGraphicFramePr/>
          <p:nvPr/>
        </p:nvGraphicFramePr>
        <p:xfrm>
          <a:off x="457200" y="2570163"/>
          <a:ext cx="8229600" cy="741363"/>
        </p:xfrm>
        <a:graphic>
          <a:graphicData uri="http://schemas.openxmlformats.org/drawingml/2006/table">
            <a:tbl>
              <a:tblPr/>
              <a:tblGrid>
                <a:gridCol w="587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89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89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896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d 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e 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t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e 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c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t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i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v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e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d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a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t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e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i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a:t>d</a:t>
                      </a: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i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a:t>a</a:t>
                      </a: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i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a:t>t</a:t>
                      </a: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i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a:t>e</a:t>
                      </a: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818" name="表格 30817"/>
          <p:cNvGraphicFramePr/>
          <p:nvPr/>
        </p:nvGraphicFramePr>
        <p:xfrm>
          <a:off x="457200" y="3616325"/>
          <a:ext cx="8229600" cy="742950"/>
        </p:xfrm>
        <a:graphic>
          <a:graphicData uri="http://schemas.openxmlformats.org/drawingml/2006/table">
            <a:tbl>
              <a:tblPr/>
              <a:tblGrid>
                <a:gridCol w="587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89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89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896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d 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e 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t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e 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c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t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i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v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e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d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a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t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e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i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a:t>d</a:t>
                      </a: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i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a:t>a</a:t>
                      </a: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i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a:t>t</a:t>
                      </a: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i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a:t>e</a:t>
                      </a: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865" name="表格 30864"/>
          <p:cNvGraphicFramePr/>
          <p:nvPr/>
        </p:nvGraphicFramePr>
        <p:xfrm>
          <a:off x="457200" y="4733925"/>
          <a:ext cx="8229600" cy="742950"/>
        </p:xfrm>
        <a:graphic>
          <a:graphicData uri="http://schemas.openxmlformats.org/drawingml/2006/table">
            <a:tbl>
              <a:tblPr/>
              <a:tblGrid>
                <a:gridCol w="587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89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89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896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d 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e 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t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e 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c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t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i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v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e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d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a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e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i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a:t>d</a:t>
                      </a: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i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a:t>a</a:t>
                      </a: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i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a:t>t</a:t>
                      </a: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i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a:t>e</a:t>
                      </a: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9525" y="1524000"/>
            <a:ext cx="6711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525" y="2570480"/>
            <a:ext cx="6711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525" y="3616325"/>
            <a:ext cx="6711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1280" y="4733925"/>
            <a:ext cx="6711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1280" y="1866900"/>
            <a:ext cx="6711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1280" y="2913380"/>
            <a:ext cx="6711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1280" y="3960495"/>
            <a:ext cx="6711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525" y="5078095"/>
            <a:ext cx="6711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11/13/2021</a:t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dirty="0">
                <a:ea typeface="宋体" panose="02010600030101010101" pitchFamily="2" charset="-122"/>
              </a:rPr>
              <a:t>字符串匹配问题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124" name="Rectangle 3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3352800"/>
          </a:xfrm>
        </p:spPr>
        <p:txBody>
          <a:bodyPr vert="horz" wrap="square" lIns="92075" tIns="46038" rIns="92075" bIns="46038" anchor="t"/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ea typeface="宋体" panose="02010600030101010101" pitchFamily="2" charset="-122"/>
              </a:rPr>
              <a:t>输入</a:t>
            </a:r>
            <a:r>
              <a:rPr lang="en-US" altLang="zh-CN" sz="2800" dirty="0">
                <a:ea typeface="宋体" panose="02010600030101010101" pitchFamily="2" charset="-122"/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zh-CN" altLang="en-US" sz="2400" i="1" dirty="0">
                <a:ea typeface="宋体" panose="02010600030101010101" pitchFamily="2" charset="-122"/>
              </a:rPr>
              <a:t>文本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0000CC"/>
                </a:solidFill>
                <a:ea typeface="宋体" panose="02010600030101010101" pitchFamily="2" charset="-122"/>
              </a:rPr>
              <a:t>T</a:t>
            </a:r>
            <a:r>
              <a:rPr lang="en-US" altLang="zh-CN" sz="2400" dirty="0">
                <a:solidFill>
                  <a:srgbClr val="0000CC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= </a:t>
            </a:r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</a:rPr>
              <a:t>“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at the thought of</a:t>
            </a:r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</a:rPr>
              <a:t>”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2">
              <a:lnSpc>
                <a:spcPct val="90000"/>
              </a:lnSpc>
            </a:pPr>
            <a:r>
              <a:rPr lang="en-US" altLang="zh-CN" sz="2000" i="1" dirty="0">
                <a:solidFill>
                  <a:srgbClr val="0000CC"/>
                </a:solidFill>
                <a:ea typeface="宋体" panose="02010600030101010101" pitchFamily="2" charset="-122"/>
              </a:rPr>
              <a:t>n</a:t>
            </a:r>
            <a:r>
              <a:rPr lang="en-US" altLang="zh-CN" sz="2000" dirty="0">
                <a:ea typeface="宋体" panose="02010600030101010101" pitchFamily="2" charset="-122"/>
              </a:rPr>
              <a:t> = length(</a:t>
            </a:r>
            <a:r>
              <a:rPr lang="en-US" altLang="zh-CN" sz="2000" i="1" dirty="0">
                <a:ea typeface="宋体" panose="02010600030101010101" pitchFamily="2" charset="-122"/>
              </a:rPr>
              <a:t>T</a:t>
            </a:r>
            <a:r>
              <a:rPr lang="en-US" altLang="zh-CN" sz="2000" dirty="0">
                <a:ea typeface="宋体" panose="02010600030101010101" pitchFamily="2" charset="-122"/>
              </a:rPr>
              <a:t>) = 17</a:t>
            </a:r>
          </a:p>
          <a:p>
            <a:pPr lvl="1">
              <a:lnSpc>
                <a:spcPct val="90000"/>
              </a:lnSpc>
            </a:pPr>
            <a:r>
              <a:rPr lang="zh-CN" altLang="en-US" sz="2400" i="1" dirty="0">
                <a:ea typeface="宋体" panose="02010600030101010101" pitchFamily="2" charset="-122"/>
              </a:rPr>
              <a:t>模式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0000CC"/>
                </a:solidFill>
                <a:ea typeface="宋体" panose="02010600030101010101" pitchFamily="2" charset="-122"/>
              </a:rPr>
              <a:t>P</a:t>
            </a:r>
            <a:r>
              <a:rPr lang="en-US" altLang="zh-CN" sz="2400" dirty="0">
                <a:ea typeface="宋体" panose="02010600030101010101" pitchFamily="2" charset="-122"/>
              </a:rPr>
              <a:t> = </a:t>
            </a:r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</a:rPr>
              <a:t>“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the</a:t>
            </a:r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</a:rPr>
              <a:t>”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2">
              <a:lnSpc>
                <a:spcPct val="90000"/>
              </a:lnSpc>
            </a:pPr>
            <a:r>
              <a:rPr lang="en-US" altLang="zh-CN" sz="2000" i="1" dirty="0">
                <a:solidFill>
                  <a:srgbClr val="0000CC"/>
                </a:solidFill>
                <a:ea typeface="宋体" panose="02010600030101010101" pitchFamily="2" charset="-122"/>
              </a:rPr>
              <a:t>m</a:t>
            </a:r>
            <a:r>
              <a:rPr lang="en-US" altLang="zh-CN" sz="2000" dirty="0">
                <a:ea typeface="宋体" panose="02010600030101010101" pitchFamily="2" charset="-122"/>
              </a:rPr>
              <a:t> = length(</a:t>
            </a:r>
            <a:r>
              <a:rPr lang="en-US" altLang="zh-CN" sz="2000" i="1" dirty="0">
                <a:ea typeface="宋体" panose="02010600030101010101" pitchFamily="2" charset="-122"/>
              </a:rPr>
              <a:t>P</a:t>
            </a:r>
            <a:r>
              <a:rPr lang="en-US" altLang="zh-CN" sz="2000" dirty="0">
                <a:ea typeface="宋体" panose="02010600030101010101" pitchFamily="2" charset="-122"/>
              </a:rPr>
              <a:t>) = 3</a:t>
            </a:r>
          </a:p>
          <a:p>
            <a:pPr>
              <a:lnSpc>
                <a:spcPct val="90000"/>
              </a:lnSpc>
            </a:pPr>
            <a:r>
              <a:rPr lang="zh-CN" altLang="en-US" sz="2800" dirty="0">
                <a:ea typeface="宋体" panose="02010600030101010101" pitchFamily="2" charset="-122"/>
              </a:rPr>
              <a:t>输出</a:t>
            </a:r>
            <a:r>
              <a:rPr lang="en-US" altLang="zh-CN" sz="2800" dirty="0">
                <a:ea typeface="宋体" panose="02010600030101010101" pitchFamily="2" charset="-122"/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zh-CN" altLang="en-US" sz="2400" i="1" dirty="0">
                <a:ea typeface="宋体" panose="02010600030101010101" pitchFamily="2" charset="-122"/>
              </a:rPr>
              <a:t>移动到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0000CC"/>
                </a:solidFill>
                <a:ea typeface="宋体" panose="02010600030101010101" pitchFamily="2" charset="-122"/>
              </a:rPr>
              <a:t>s</a:t>
            </a:r>
            <a:r>
              <a:rPr lang="en-US" altLang="zh-CN" sz="2400" i="1" dirty="0"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latin typeface="Verdana" panose="020B0604030504040204" pitchFamily="34" charset="0"/>
                <a:ea typeface="宋体" panose="02010600030101010101" pitchFamily="2" charset="-122"/>
              </a:rPr>
              <a:t>–</a:t>
            </a:r>
            <a:r>
              <a:rPr lang="en-US" altLang="zh-CN" sz="2400" i="1" dirty="0"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ea typeface="宋体" panose="02010600030101010101" pitchFamily="2" charset="-122"/>
              </a:rPr>
              <a:t>最小的整数 </a:t>
            </a:r>
            <a:r>
              <a:rPr lang="en-US" altLang="zh-CN" sz="2400" dirty="0">
                <a:ea typeface="宋体" panose="02010600030101010101" pitchFamily="2" charset="-122"/>
              </a:rPr>
              <a:t>(0 </a:t>
            </a:r>
            <a:r>
              <a:rPr lang="en-US" altLang="zh-CN" sz="2400" dirty="0">
                <a:latin typeface="Symbol" panose="05050102010706020507" pitchFamily="18" charset="2"/>
                <a:ea typeface="宋体" panose="02010600030101010101" pitchFamily="2" charset="-122"/>
              </a:rPr>
              <a:t>£ </a:t>
            </a:r>
            <a:r>
              <a:rPr lang="en-US" altLang="zh-CN" sz="2400" i="1" dirty="0">
                <a:ea typeface="宋体" panose="02010600030101010101" pitchFamily="2" charset="-122"/>
              </a:rPr>
              <a:t>s </a:t>
            </a:r>
            <a:r>
              <a:rPr lang="en-US" altLang="zh-CN" sz="2400" dirty="0">
                <a:latin typeface="Symbol" panose="05050102010706020507" pitchFamily="18" charset="2"/>
                <a:ea typeface="宋体" panose="02010600030101010101" pitchFamily="2" charset="-122"/>
              </a:rPr>
              <a:t>£ </a:t>
            </a:r>
            <a:r>
              <a:rPr lang="en-US" altLang="zh-CN" sz="2400" i="1" dirty="0"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</a:rPr>
              <a:t>–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ea typeface="宋体" panose="02010600030101010101" pitchFamily="2" charset="-122"/>
              </a:rPr>
              <a:t>m</a:t>
            </a:r>
            <a:r>
              <a:rPr lang="en-US" altLang="zh-CN" sz="2400" dirty="0">
                <a:ea typeface="宋体" panose="02010600030101010101" pitchFamily="2" charset="-122"/>
              </a:rPr>
              <a:t>) </a:t>
            </a:r>
            <a:r>
              <a:rPr lang="zh-CN" altLang="en-US" sz="2400" dirty="0">
                <a:ea typeface="宋体" panose="02010600030101010101" pitchFamily="2" charset="-122"/>
              </a:rPr>
              <a:t>满足  </a:t>
            </a:r>
            <a:r>
              <a:rPr lang="en-US" altLang="zh-CN" sz="2400" i="1" dirty="0">
                <a:ea typeface="宋体" panose="02010600030101010101" pitchFamily="2" charset="-122"/>
              </a:rPr>
              <a:t>T</a:t>
            </a:r>
            <a:r>
              <a:rPr lang="en-US" altLang="zh-CN" sz="2400" dirty="0">
                <a:ea typeface="宋体" panose="02010600030101010101" pitchFamily="2" charset="-122"/>
              </a:rPr>
              <a:t>[</a:t>
            </a:r>
            <a:r>
              <a:rPr lang="en-US" altLang="zh-CN" sz="2400" i="1" dirty="0">
                <a:ea typeface="宋体" panose="02010600030101010101" pitchFamily="2" charset="-122"/>
              </a:rPr>
              <a:t>s</a:t>
            </a:r>
            <a:r>
              <a:rPr lang="en-US" altLang="zh-CN" sz="2400" dirty="0">
                <a:ea typeface="宋体" panose="02010600030101010101" pitchFamily="2" charset="-122"/>
              </a:rPr>
              <a:t> .. </a:t>
            </a:r>
            <a:r>
              <a:rPr lang="en-US" altLang="zh-CN" sz="2400" i="1" dirty="0">
                <a:ea typeface="宋体" panose="02010600030101010101" pitchFamily="2" charset="-122"/>
              </a:rPr>
              <a:t>s</a:t>
            </a:r>
            <a:r>
              <a:rPr lang="en-US" altLang="zh-CN" sz="2400" dirty="0">
                <a:ea typeface="宋体" panose="02010600030101010101" pitchFamily="2" charset="-122"/>
              </a:rPr>
              <a:t>+</a:t>
            </a:r>
            <a:r>
              <a:rPr lang="en-US" altLang="zh-CN" sz="2400" i="1" dirty="0">
                <a:ea typeface="宋体" panose="02010600030101010101" pitchFamily="2" charset="-122"/>
              </a:rPr>
              <a:t>m</a:t>
            </a:r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</a:rPr>
              <a:t>–</a:t>
            </a:r>
            <a:r>
              <a:rPr lang="en-US" altLang="zh-CN" sz="2400" dirty="0">
                <a:ea typeface="宋体" panose="02010600030101010101" pitchFamily="2" charset="-122"/>
              </a:rPr>
              <a:t>1]</a:t>
            </a:r>
            <a:r>
              <a:rPr lang="en-US" altLang="zh-CN" sz="2400" i="1" dirty="0">
                <a:ea typeface="宋体" panose="02010600030101010101" pitchFamily="2" charset="-122"/>
              </a:rPr>
              <a:t> = P</a:t>
            </a:r>
            <a:r>
              <a:rPr lang="en-US" altLang="zh-CN" sz="2400" dirty="0">
                <a:ea typeface="宋体" panose="02010600030101010101" pitchFamily="2" charset="-122"/>
              </a:rPr>
              <a:t>[0 .. </a:t>
            </a:r>
            <a:r>
              <a:rPr lang="en-US" altLang="zh-CN" sz="2400" i="1" dirty="0">
                <a:ea typeface="宋体" panose="02010600030101010101" pitchFamily="2" charset="-122"/>
              </a:rPr>
              <a:t>m</a:t>
            </a:r>
            <a:r>
              <a:rPr lang="en-US" altLang="zh-CN" sz="2400" i="1" dirty="0">
                <a:latin typeface="Verdana" panose="020B0604030504040204" pitchFamily="34" charset="0"/>
                <a:ea typeface="宋体" panose="02010600030101010101" pitchFamily="2" charset="-122"/>
              </a:rPr>
              <a:t>–</a:t>
            </a:r>
            <a:r>
              <a:rPr lang="en-US" altLang="zh-CN" sz="2400" dirty="0">
                <a:ea typeface="宋体" panose="02010600030101010101" pitchFamily="2" charset="-122"/>
              </a:rPr>
              <a:t>1]. </a:t>
            </a:r>
            <a:r>
              <a:rPr lang="zh-CN" altLang="en-US" sz="2400" dirty="0">
                <a:ea typeface="宋体" panose="02010600030101010101" pitchFamily="2" charset="-122"/>
              </a:rPr>
              <a:t>返回 </a:t>
            </a:r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</a:rPr>
              <a:t>–</a:t>
            </a:r>
            <a:r>
              <a:rPr lang="en-US" altLang="zh-CN" sz="2400" dirty="0">
                <a:ea typeface="宋体" panose="02010600030101010101" pitchFamily="2" charset="-122"/>
              </a:rPr>
              <a:t>1, </a:t>
            </a:r>
            <a:r>
              <a:rPr lang="zh-CN" altLang="en-US" sz="2400" dirty="0">
                <a:ea typeface="宋体" panose="02010600030101010101" pitchFamily="2" charset="-122"/>
              </a:rPr>
              <a:t>如果不存在这样的 </a:t>
            </a:r>
            <a:r>
              <a:rPr lang="en-US" altLang="zh-CN" sz="2400" i="1" dirty="0">
                <a:ea typeface="宋体" panose="02010600030101010101" pitchFamily="2" charset="-122"/>
              </a:rPr>
              <a:t>s</a:t>
            </a:r>
            <a:endParaRPr lang="zh-CN" altLang="en-US" sz="2400" i="1" dirty="0">
              <a:ea typeface="宋体" panose="02010600030101010101" pitchFamily="2" charset="-122"/>
            </a:endParaRPr>
          </a:p>
        </p:txBody>
      </p:sp>
      <p:sp>
        <p:nvSpPr>
          <p:cNvPr id="5125" name="Text Box 4"/>
          <p:cNvSpPr txBox="1"/>
          <p:nvPr/>
        </p:nvSpPr>
        <p:spPr>
          <a:xfrm>
            <a:off x="1365250" y="4892675"/>
            <a:ext cx="365283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0123    …       </a:t>
            </a:r>
            <a:r>
              <a:rPr lang="en-US" altLang="zh-CN" sz="2400" i="1" dirty="0">
                <a:latin typeface="Courier New" panose="02070309020205020404" pitchFamily="49" charset="0"/>
                <a:ea typeface="宋体" panose="02010600030101010101" pitchFamily="2" charset="-122"/>
              </a:rPr>
              <a:t>n-1</a:t>
            </a:r>
          </a:p>
        </p:txBody>
      </p:sp>
      <p:sp>
        <p:nvSpPr>
          <p:cNvPr id="5126" name="Text Box 5"/>
          <p:cNvSpPr txBox="1"/>
          <p:nvPr/>
        </p:nvSpPr>
        <p:spPr>
          <a:xfrm>
            <a:off x="1911350" y="6022975"/>
            <a:ext cx="73183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012</a:t>
            </a:r>
            <a:endParaRPr lang="en-US" altLang="zh-CN" sz="2400" i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grpSp>
        <p:nvGrpSpPr>
          <p:cNvPr id="5127" name="Group 6"/>
          <p:cNvGrpSpPr/>
          <p:nvPr/>
        </p:nvGrpSpPr>
        <p:grpSpPr>
          <a:xfrm>
            <a:off x="1365250" y="5184775"/>
            <a:ext cx="3287713" cy="990600"/>
            <a:chOff x="860" y="3266"/>
            <a:chExt cx="2071" cy="624"/>
          </a:xfrm>
        </p:grpSpPr>
        <p:sp>
          <p:nvSpPr>
            <p:cNvPr id="5128" name="Text Box 7"/>
            <p:cNvSpPr txBox="1"/>
            <p:nvPr/>
          </p:nvSpPr>
          <p:spPr>
            <a:xfrm>
              <a:off x="860" y="3266"/>
              <a:ext cx="207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at the thought of</a:t>
              </a:r>
            </a:p>
          </p:txBody>
        </p:sp>
        <p:sp>
          <p:nvSpPr>
            <p:cNvPr id="5129" name="Rectangle 8"/>
            <p:cNvSpPr/>
            <p:nvPr/>
          </p:nvSpPr>
          <p:spPr>
            <a:xfrm>
              <a:off x="917" y="3322"/>
              <a:ext cx="1974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30" name="Rectangle 9"/>
            <p:cNvSpPr/>
            <p:nvPr/>
          </p:nvSpPr>
          <p:spPr>
            <a:xfrm>
              <a:off x="917" y="3322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31" name="Rectangle 10"/>
            <p:cNvSpPr/>
            <p:nvPr/>
          </p:nvSpPr>
          <p:spPr>
            <a:xfrm>
              <a:off x="1033" y="3323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32" name="Rectangle 11"/>
            <p:cNvSpPr/>
            <p:nvPr/>
          </p:nvSpPr>
          <p:spPr>
            <a:xfrm>
              <a:off x="1149" y="3323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33" name="Rectangle 12"/>
            <p:cNvSpPr/>
            <p:nvPr/>
          </p:nvSpPr>
          <p:spPr>
            <a:xfrm>
              <a:off x="1265" y="3322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34" name="Rectangle 13"/>
            <p:cNvSpPr/>
            <p:nvPr/>
          </p:nvSpPr>
          <p:spPr>
            <a:xfrm>
              <a:off x="1381" y="3323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35" name="Rectangle 14"/>
            <p:cNvSpPr/>
            <p:nvPr/>
          </p:nvSpPr>
          <p:spPr>
            <a:xfrm>
              <a:off x="1497" y="3323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36" name="Rectangle 15"/>
            <p:cNvSpPr/>
            <p:nvPr/>
          </p:nvSpPr>
          <p:spPr>
            <a:xfrm>
              <a:off x="1613" y="3322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37" name="Rectangle 16"/>
            <p:cNvSpPr/>
            <p:nvPr/>
          </p:nvSpPr>
          <p:spPr>
            <a:xfrm>
              <a:off x="1729" y="3322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38" name="Rectangle 17"/>
            <p:cNvSpPr/>
            <p:nvPr/>
          </p:nvSpPr>
          <p:spPr>
            <a:xfrm>
              <a:off x="1845" y="3322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39" name="Rectangle 18"/>
            <p:cNvSpPr/>
            <p:nvPr/>
          </p:nvSpPr>
          <p:spPr>
            <a:xfrm>
              <a:off x="1961" y="3322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40" name="Rectangle 19"/>
            <p:cNvSpPr/>
            <p:nvPr/>
          </p:nvSpPr>
          <p:spPr>
            <a:xfrm>
              <a:off x="2077" y="3322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41" name="Rectangle 20"/>
            <p:cNvSpPr/>
            <p:nvPr/>
          </p:nvSpPr>
          <p:spPr>
            <a:xfrm>
              <a:off x="2193" y="3322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42" name="Rectangle 21"/>
            <p:cNvSpPr/>
            <p:nvPr/>
          </p:nvSpPr>
          <p:spPr>
            <a:xfrm>
              <a:off x="2309" y="3322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43" name="Rectangle 22"/>
            <p:cNvSpPr/>
            <p:nvPr/>
          </p:nvSpPr>
          <p:spPr>
            <a:xfrm>
              <a:off x="2425" y="3322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44" name="Rectangle 23"/>
            <p:cNvSpPr/>
            <p:nvPr/>
          </p:nvSpPr>
          <p:spPr>
            <a:xfrm>
              <a:off x="2541" y="3323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45" name="Rectangle 24"/>
            <p:cNvSpPr/>
            <p:nvPr/>
          </p:nvSpPr>
          <p:spPr>
            <a:xfrm>
              <a:off x="2657" y="3322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5146" name="Group 25"/>
            <p:cNvGrpSpPr/>
            <p:nvPr/>
          </p:nvGrpSpPr>
          <p:grpSpPr>
            <a:xfrm>
              <a:off x="1208" y="3602"/>
              <a:ext cx="461" cy="288"/>
              <a:chOff x="860" y="3586"/>
              <a:chExt cx="461" cy="288"/>
            </a:xfrm>
          </p:grpSpPr>
          <p:sp>
            <p:nvSpPr>
              <p:cNvPr id="5152" name="Text Box 26"/>
              <p:cNvSpPr txBox="1"/>
              <p:nvPr/>
            </p:nvSpPr>
            <p:spPr>
              <a:xfrm>
                <a:off x="860" y="3586"/>
                <a:ext cx="461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Pct val="100000"/>
                  <a:buNone/>
                </a:pPr>
                <a:r>
                  <a:rPr lang="en-US" altLang="zh-CN" sz="2400" b="1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the</a:t>
                </a:r>
              </a:p>
            </p:txBody>
          </p:sp>
          <p:sp>
            <p:nvSpPr>
              <p:cNvPr id="5153" name="Rectangle 27"/>
              <p:cNvSpPr/>
              <p:nvPr/>
            </p:nvSpPr>
            <p:spPr>
              <a:xfrm>
                <a:off x="917" y="3642"/>
                <a:ext cx="350" cy="182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ClrTx/>
                  <a:buSzPct val="100000"/>
                  <a:buNone/>
                </a:pPr>
                <a:endParaRPr lang="zh-CN" altLang="en-US" sz="2000" i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154" name="Rectangle 28"/>
              <p:cNvSpPr/>
              <p:nvPr/>
            </p:nvSpPr>
            <p:spPr>
              <a:xfrm>
                <a:off x="917" y="3642"/>
                <a:ext cx="116" cy="182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ClrTx/>
                  <a:buSzPct val="100000"/>
                  <a:buNone/>
                </a:pPr>
                <a:endParaRPr lang="zh-CN" altLang="en-US" sz="2000" i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155" name="Rectangle 29"/>
              <p:cNvSpPr/>
              <p:nvPr/>
            </p:nvSpPr>
            <p:spPr>
              <a:xfrm>
                <a:off x="1033" y="3643"/>
                <a:ext cx="116" cy="182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ClrTx/>
                  <a:buSzPct val="100000"/>
                  <a:buNone/>
                </a:pPr>
                <a:endParaRPr lang="zh-CN" altLang="en-US" sz="2000" i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147" name="Line 30"/>
            <p:cNvSpPr/>
            <p:nvPr/>
          </p:nvSpPr>
          <p:spPr>
            <a:xfrm>
              <a:off x="932" y="3772"/>
              <a:ext cx="332" cy="0"/>
            </a:xfrm>
            <a:prstGeom prst="line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5148" name="Text Box 31"/>
            <p:cNvSpPr txBox="1"/>
            <p:nvPr/>
          </p:nvSpPr>
          <p:spPr>
            <a:xfrm>
              <a:off x="902" y="3592"/>
              <a:ext cx="337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400" i="1" dirty="0">
                  <a:latin typeface="Verdana" panose="020B0604030504040204" pitchFamily="34" charset="0"/>
                  <a:ea typeface="宋体" panose="02010600030101010101" pitchFamily="2" charset="-122"/>
                </a:rPr>
                <a:t>s</a:t>
              </a:r>
              <a:r>
                <a:rPr lang="en-US" altLang="zh-CN" sz="1400" dirty="0">
                  <a:latin typeface="Verdana" panose="020B0604030504040204" pitchFamily="34" charset="0"/>
                  <a:ea typeface="宋体" panose="02010600030101010101" pitchFamily="2" charset="-122"/>
                </a:rPr>
                <a:t>=3</a:t>
              </a:r>
            </a:p>
          </p:txBody>
        </p:sp>
        <p:sp>
          <p:nvSpPr>
            <p:cNvPr id="5149" name="Line 32"/>
            <p:cNvSpPr/>
            <p:nvPr/>
          </p:nvSpPr>
          <p:spPr>
            <a:xfrm>
              <a:off x="1325" y="3509"/>
              <a:ext cx="0" cy="150"/>
            </a:xfrm>
            <a:prstGeom prst="line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150" name="Line 33"/>
            <p:cNvSpPr/>
            <p:nvPr/>
          </p:nvSpPr>
          <p:spPr>
            <a:xfrm>
              <a:off x="1437" y="3509"/>
              <a:ext cx="0" cy="150"/>
            </a:xfrm>
            <a:prstGeom prst="line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151" name="Line 34"/>
            <p:cNvSpPr/>
            <p:nvPr/>
          </p:nvSpPr>
          <p:spPr>
            <a:xfrm>
              <a:off x="1553" y="3508"/>
              <a:ext cx="0" cy="150"/>
            </a:xfrm>
            <a:prstGeom prst="line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11/13/2021</a:t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79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en-US" altLang="zh-CN" dirty="0">
                <a:ea typeface="宋体" panose="02010600030101010101" pitchFamily="2" charset="-122"/>
              </a:rPr>
              <a:t>BMH </a:t>
            </a:r>
            <a:r>
              <a:rPr lang="zh-CN" altLang="en-US" dirty="0">
                <a:ea typeface="宋体" panose="02010600030101010101" pitchFamily="2" charset="-122"/>
              </a:rPr>
              <a:t>分析</a:t>
            </a:r>
          </a:p>
        </p:txBody>
      </p:sp>
      <p:sp>
        <p:nvSpPr>
          <p:cNvPr id="33796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/>
          <a:lstStyle/>
          <a:p>
            <a:r>
              <a:rPr lang="zh-CN" altLang="en-US" dirty="0">
                <a:ea typeface="宋体" panose="02010600030101010101" pitchFamily="2" charset="-122"/>
              </a:rPr>
              <a:t>最坏情况运行时间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预处理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en-US" altLang="zh-CN" i="1" dirty="0">
                <a:ea typeface="宋体" panose="02010600030101010101" pitchFamily="2" charset="-122"/>
              </a:rPr>
              <a:t>O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|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S</a:t>
            </a:r>
            <a:r>
              <a:rPr lang="en-US" altLang="zh-CN" i="1" dirty="0">
                <a:ea typeface="宋体" panose="02010600030101010101" pitchFamily="2" charset="-122"/>
              </a:rPr>
              <a:t>|+m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搜索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en-US" altLang="zh-CN" i="1" dirty="0">
                <a:ea typeface="宋体" panose="02010600030101010101" pitchFamily="2" charset="-122"/>
              </a:rPr>
              <a:t>O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nm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</a:p>
          <a:p>
            <a:pPr lvl="2"/>
            <a:r>
              <a:rPr lang="zh-CN" altLang="en-US" dirty="0">
                <a:ea typeface="宋体" panose="02010600030101010101" pitchFamily="2" charset="-122"/>
              </a:rPr>
              <a:t>何种输入达到此界</a:t>
            </a:r>
            <a:r>
              <a:rPr lang="en-US" altLang="zh-CN" dirty="0">
                <a:ea typeface="宋体" panose="02010600030101010101" pitchFamily="2" charset="-122"/>
              </a:rPr>
              <a:t>?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总计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en-US" altLang="zh-CN" i="1" dirty="0">
                <a:ea typeface="宋体" panose="02010600030101010101" pitchFamily="2" charset="-122"/>
              </a:rPr>
              <a:t>O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nm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</a:p>
          <a:p>
            <a:r>
              <a:rPr lang="zh-CN" altLang="en-US" dirty="0">
                <a:ea typeface="宋体" panose="02010600030101010101" pitchFamily="2" charset="-122"/>
              </a:rPr>
              <a:t>空间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en-US" altLang="zh-CN" i="1" dirty="0">
                <a:ea typeface="宋体" panose="02010600030101010101" pitchFamily="2" charset="-122"/>
              </a:rPr>
              <a:t>O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|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S</a:t>
            </a:r>
            <a:r>
              <a:rPr lang="en-US" altLang="zh-CN" i="1" dirty="0">
                <a:ea typeface="宋体" panose="02010600030101010101" pitchFamily="2" charset="-122"/>
              </a:rPr>
              <a:t>|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和 </a:t>
            </a:r>
            <a:r>
              <a:rPr lang="en-US" altLang="zh-CN" i="1" dirty="0">
                <a:ea typeface="宋体" panose="02010600030101010101" pitchFamily="2" charset="-122"/>
              </a:rPr>
              <a:t>m</a:t>
            </a:r>
            <a:r>
              <a:rPr lang="zh-CN" altLang="en-US" dirty="0">
                <a:ea typeface="宋体" panose="02010600030101010101" pitchFamily="2" charset="-122"/>
              </a:rPr>
              <a:t>独立</a:t>
            </a:r>
          </a:p>
          <a:p>
            <a:r>
              <a:rPr lang="zh-CN" altLang="en-US" dirty="0">
                <a:ea typeface="宋体" panose="02010600030101010101" pitchFamily="2" charset="-122"/>
              </a:rPr>
              <a:t>在真实数据集合上很快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11/13/2021</a:t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31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905000"/>
            <a:ext cx="8575675" cy="1296988"/>
          </a:xfrm>
          <a:solidFill>
            <a:srgbClr val="00FFFF"/>
          </a:solidFill>
        </p:spPr>
        <p:txBody>
          <a:bodyPr vert="horz" wrap="square" lIns="92075" tIns="46038" rIns="92075" bIns="46038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b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j-cs"/>
              </a:rPr>
            </a:br>
            <a:r>
              <a:rPr kumimoji="0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Monotype Corsiva" panose="03010101010201010101" pitchFamily="66" charset="0"/>
                <a:ea typeface="楷体_GB2312" pitchFamily="49" charset="-122"/>
                <a:cs typeface="+mj-cs"/>
              </a:rPr>
              <a:t> </a:t>
            </a:r>
            <a:r>
              <a:rPr kumimoji="0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j-cs"/>
              </a:rPr>
              <a:t>9.2  </a:t>
            </a: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j-cs"/>
              </a:rPr>
              <a:t>字符串查找数据结构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Monotype Corsiva" panose="03010101010201010101" pitchFamily="66" charset="0"/>
              <a:ea typeface="楷体_GB2312" pitchFamily="49" charset="-122"/>
              <a:cs typeface="+mj-c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11/13/2021</a:t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4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dirty="0">
                <a:ea typeface="宋体" panose="02010600030101010101" pitchFamily="2" charset="-122"/>
              </a:rPr>
              <a:t>字符串的</a:t>
            </a:r>
            <a:r>
              <a:rPr lang="en-US" altLang="zh-CN" dirty="0">
                <a:ea typeface="宋体" panose="02010600030101010101" pitchFamily="2" charset="-122"/>
              </a:rPr>
              <a:t>ADT</a:t>
            </a:r>
          </a:p>
        </p:txBody>
      </p:sp>
      <p:sp>
        <p:nvSpPr>
          <p:cNvPr id="35844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/>
          <a:lstStyle/>
          <a:p>
            <a:r>
              <a:rPr lang="zh-CN" altLang="en-US" dirty="0">
                <a:solidFill>
                  <a:srgbClr val="0000CC"/>
                </a:solidFill>
                <a:ea typeface="宋体" panose="02010600030101010101" pitchFamily="2" charset="-122"/>
              </a:rPr>
              <a:t>字符串</a:t>
            </a:r>
            <a:r>
              <a:rPr lang="zh-CN" altLang="en-US" dirty="0">
                <a:ea typeface="宋体" panose="02010600030101010101" pitchFamily="2" charset="-122"/>
              </a:rPr>
              <a:t>的</a:t>
            </a:r>
            <a:r>
              <a:rPr lang="en-US" altLang="zh-CN" dirty="0">
                <a:ea typeface="宋体" panose="02010600030101010101" pitchFamily="2" charset="-122"/>
              </a:rPr>
              <a:t>ADT </a:t>
            </a:r>
            <a:r>
              <a:rPr lang="zh-CN" altLang="en-US" dirty="0">
                <a:ea typeface="宋体" panose="02010600030101010101" pitchFamily="2" charset="-122"/>
              </a:rPr>
              <a:t>存储字符串集合</a:t>
            </a:r>
            <a:r>
              <a:rPr lang="en-US" altLang="zh-CN" dirty="0">
                <a:ea typeface="宋体" panose="02010600030101010101" pitchFamily="2" charset="-122"/>
              </a:rPr>
              <a:t>:</a:t>
            </a:r>
          </a:p>
          <a:p>
            <a:pPr lvl="1"/>
            <a:r>
              <a:rPr lang="en-US" altLang="zh-CN" i="1" dirty="0">
                <a:ea typeface="宋体" panose="02010600030101010101" pitchFamily="2" charset="-122"/>
              </a:rPr>
              <a:t>search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r>
              <a:rPr lang="en-US" altLang="zh-CN" dirty="0">
                <a:ea typeface="宋体" panose="02010600030101010101" pitchFamily="2" charset="-122"/>
              </a:rPr>
              <a:t>) 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–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查找集合中的字符串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i="1" dirty="0">
                <a:ea typeface="宋体" panose="02010600030101010101" pitchFamily="2" charset="-122"/>
              </a:rPr>
              <a:t>insert</a:t>
            </a:r>
            <a:r>
              <a:rPr lang="en-US" altLang="zh-CN" dirty="0">
                <a:ea typeface="宋体" panose="02010600030101010101" pitchFamily="2" charset="-122"/>
              </a:rPr>
              <a:t>(x) 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–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向集合中插入新的字符串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i="1" dirty="0">
                <a:ea typeface="宋体" panose="02010600030101010101" pitchFamily="2" charset="-122"/>
              </a:rPr>
              <a:t>delete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r>
              <a:rPr lang="en-US" altLang="zh-CN" i="1" dirty="0">
                <a:ea typeface="宋体" panose="02010600030101010101" pitchFamily="2" charset="-122"/>
              </a:rPr>
              <a:t> </a:t>
            </a:r>
            <a:r>
              <a:rPr lang="en-US" altLang="zh-CN" i="1" dirty="0">
                <a:latin typeface="Verdana" panose="020B0604030504040204" pitchFamily="34" charset="0"/>
                <a:ea typeface="宋体" panose="02010600030101010101" pitchFamily="2" charset="-122"/>
              </a:rPr>
              <a:t>–</a:t>
            </a:r>
            <a:r>
              <a:rPr lang="en-US" altLang="zh-CN" i="1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从集合中删除等于</a:t>
            </a:r>
            <a:r>
              <a:rPr lang="en-US" altLang="zh-CN" i="1" dirty="0">
                <a:ea typeface="宋体" panose="02010600030101010101" pitchFamily="2" charset="-122"/>
              </a:rPr>
              <a:t>x </a:t>
            </a:r>
            <a:r>
              <a:rPr lang="zh-CN" altLang="en-US" dirty="0">
                <a:ea typeface="宋体" panose="02010600030101010101" pitchFamily="2" charset="-122"/>
              </a:rPr>
              <a:t>的字符串</a:t>
            </a:r>
          </a:p>
          <a:p>
            <a:r>
              <a:rPr lang="zh-CN" altLang="en-US" dirty="0">
                <a:ea typeface="宋体" panose="02010600030101010101" pitchFamily="2" charset="-122"/>
              </a:rPr>
              <a:t>假设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zh-CN" altLang="en-US" dirty="0">
                <a:ea typeface="宋体" panose="02010600030101010101" pitchFamily="2" charset="-122"/>
              </a:rPr>
              <a:t>标记</a:t>
            </a:r>
            <a:r>
              <a:rPr lang="en-US" altLang="zh-CN" dirty="0">
                <a:ea typeface="宋体" panose="02010600030101010101" pitchFamily="2" charset="-122"/>
              </a:rPr>
              <a:t>:</a:t>
            </a:r>
          </a:p>
          <a:p>
            <a:pPr lvl="1"/>
            <a:r>
              <a:rPr lang="en-US" altLang="zh-CN" i="1" dirty="0">
                <a:solidFill>
                  <a:srgbClr val="0000CC"/>
                </a:solidFill>
                <a:ea typeface="宋体" panose="02010600030101010101" pitchFamily="2" charset="-122"/>
              </a:rPr>
              <a:t>n</a:t>
            </a:r>
            <a:r>
              <a:rPr lang="en-US" altLang="zh-CN" i="1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个字符串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i="1" dirty="0">
                <a:solidFill>
                  <a:srgbClr val="0000CC"/>
                </a:solidFill>
                <a:ea typeface="宋体" panose="02010600030101010101" pitchFamily="2" charset="-122"/>
              </a:rPr>
              <a:t>N</a:t>
            </a:r>
            <a:r>
              <a:rPr lang="en-US" altLang="zh-CN" i="1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个字母</a:t>
            </a:r>
          </a:p>
          <a:p>
            <a:pPr lvl="1"/>
            <a:r>
              <a:rPr lang="en-US" altLang="zh-CN" i="1" dirty="0">
                <a:solidFill>
                  <a:srgbClr val="0000CC"/>
                </a:solidFill>
                <a:ea typeface="宋体" panose="02010600030101010101" pitchFamily="2" charset="-122"/>
              </a:rPr>
              <a:t>m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–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r>
              <a:rPr lang="zh-CN" altLang="en-US" dirty="0">
                <a:ea typeface="宋体" panose="02010600030101010101" pitchFamily="2" charset="-122"/>
              </a:rPr>
              <a:t>的长度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字母表的大小 </a:t>
            </a:r>
            <a:r>
              <a:rPr lang="en-US" altLang="zh-CN" i="1" dirty="0">
                <a:solidFill>
                  <a:srgbClr val="0000CC"/>
                </a:solidFill>
                <a:ea typeface="宋体" panose="02010600030101010101" pitchFamily="2" charset="-122"/>
              </a:rPr>
              <a:t>d</a:t>
            </a:r>
            <a:r>
              <a:rPr lang="en-US" altLang="zh-CN" dirty="0">
                <a:ea typeface="宋体" panose="02010600030101010101" pitchFamily="2" charset="-122"/>
              </a:rPr>
              <a:t> = </a:t>
            </a:r>
            <a:r>
              <a:rPr lang="en-US" altLang="zh-CN" i="1" dirty="0">
                <a:ea typeface="宋体" panose="02010600030101010101" pitchFamily="2" charset="-122"/>
              </a:rPr>
              <a:t>|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S</a:t>
            </a:r>
            <a:r>
              <a:rPr lang="en-US" altLang="zh-CN" i="1" dirty="0">
                <a:ea typeface="宋体" panose="02010600030101010101" pitchFamily="2" charset="-122"/>
              </a:rPr>
              <a:t>|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11/13/2021</a:t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6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dirty="0">
                <a:ea typeface="宋体" panose="02010600030101010101" pitchFamily="2" charset="-122"/>
              </a:rPr>
              <a:t>字符串的</a:t>
            </a:r>
            <a:r>
              <a:rPr lang="en-US" altLang="zh-CN" dirty="0">
                <a:ea typeface="宋体" panose="02010600030101010101" pitchFamily="2" charset="-122"/>
              </a:rPr>
              <a:t>BST</a:t>
            </a:r>
          </a:p>
        </p:txBody>
      </p:sp>
      <p:sp>
        <p:nvSpPr>
          <p:cNvPr id="36868" name="Rectangle 3"/>
          <p:cNvSpPr>
            <a:spLocks noGrp="1"/>
          </p:cNvSpPr>
          <p:nvPr>
            <p:ph idx="1"/>
          </p:nvPr>
        </p:nvSpPr>
        <p:spPr>
          <a:xfrm>
            <a:off x="457200" y="1524000"/>
            <a:ext cx="8197850" cy="4343400"/>
          </a:xfrm>
        </p:spPr>
        <p:txBody>
          <a:bodyPr vert="horz" wrap="square" lIns="92075" tIns="46038" rIns="92075" bIns="46038" anchor="t"/>
          <a:lstStyle/>
          <a:p>
            <a:r>
              <a:rPr lang="zh-CN" altLang="en-US" dirty="0">
                <a:ea typeface="宋体" panose="02010600030101010101" pitchFamily="2" charset="-122"/>
              </a:rPr>
              <a:t>可以使用二分查找树</a:t>
            </a:r>
          </a:p>
          <a:p>
            <a:pPr>
              <a:buNone/>
            </a:pPr>
            <a:r>
              <a:rPr lang="zh-CN" altLang="en-US" dirty="0">
                <a:ea typeface="宋体" panose="02010600030101010101" pitchFamily="2" charset="-122"/>
              </a:rPr>
              <a:t>一些性质</a:t>
            </a:r>
            <a:r>
              <a:rPr lang="en-US" altLang="zh-CN" dirty="0">
                <a:ea typeface="宋体" panose="02010600030101010101" pitchFamily="2" charset="-122"/>
              </a:rPr>
              <a:t>: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Keys </a:t>
            </a:r>
            <a:r>
              <a:rPr lang="zh-CN" altLang="en-US" dirty="0">
                <a:ea typeface="宋体" panose="02010600030101010101" pitchFamily="2" charset="-122"/>
              </a:rPr>
              <a:t>是变长的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很多字符串前缀相同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–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可以节约空间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考虑字符串的比较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zh-CN" altLang="en-US" dirty="0">
                <a:ea typeface="宋体" panose="02010600030101010101" pitchFamily="2" charset="-122"/>
              </a:rPr>
              <a:t>查找长度为</a:t>
            </a:r>
            <a:r>
              <a:rPr lang="en-US" altLang="zh-CN" i="1" dirty="0">
                <a:ea typeface="宋体" panose="02010600030101010101" pitchFamily="2" charset="-122"/>
              </a:rPr>
              <a:t>m</a:t>
            </a:r>
            <a:r>
              <a:rPr lang="zh-CN" altLang="en-US" dirty="0">
                <a:ea typeface="宋体" panose="02010600030101010101" pitchFamily="2" charset="-122"/>
              </a:rPr>
              <a:t>的字符串的最坏时间是多少？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11/13/2021</a:t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89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en-US" altLang="zh-CN" dirty="0">
                <a:ea typeface="宋体" panose="02010600030101010101" pitchFamily="2" charset="-122"/>
              </a:rPr>
              <a:t>Tries </a:t>
            </a:r>
          </a:p>
        </p:txBody>
      </p:sp>
      <p:sp>
        <p:nvSpPr>
          <p:cNvPr id="37892" name="Rectangle 3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1462088"/>
          </a:xfrm>
        </p:spPr>
        <p:txBody>
          <a:bodyPr vert="horz" wrap="square" lIns="92075" tIns="46038" rIns="92075" bIns="46038" anchor="t"/>
          <a:lstStyle/>
          <a:p>
            <a:r>
              <a:rPr lang="en-US" altLang="zh-CN" i="1" dirty="0">
                <a:solidFill>
                  <a:srgbClr val="0000CC"/>
                </a:solidFill>
                <a:ea typeface="宋体" panose="02010600030101010101" pitchFamily="2" charset="-122"/>
              </a:rPr>
              <a:t>Trie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–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存储字符串集合的数据结构</a:t>
            </a:r>
            <a:r>
              <a:rPr lang="en-US" altLang="zh-CN" dirty="0">
                <a:ea typeface="宋体" panose="02010600030101010101" pitchFamily="2" charset="-122"/>
              </a:rPr>
              <a:t> (</a:t>
            </a:r>
            <a:r>
              <a:rPr lang="zh-CN" altLang="en-US" dirty="0">
                <a:ea typeface="宋体" panose="02010600030101010101" pitchFamily="2" charset="-122"/>
              </a:rPr>
              <a:t>名字来源于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“</a:t>
            </a:r>
            <a:r>
              <a:rPr lang="en-US" altLang="zh-CN" dirty="0">
                <a:ea typeface="宋体" panose="02010600030101010101" pitchFamily="2" charset="-122"/>
              </a:rPr>
              <a:t>re</a:t>
            </a:r>
            <a:r>
              <a:rPr lang="en-US" altLang="zh-CN" i="1" dirty="0">
                <a:ea typeface="宋体" panose="02010600030101010101" pitchFamily="2" charset="-122"/>
              </a:rPr>
              <a:t>trie</a:t>
            </a:r>
            <a:r>
              <a:rPr lang="en-US" altLang="zh-CN" dirty="0">
                <a:ea typeface="宋体" panose="02010600030101010101" pitchFamily="2" charset="-122"/>
              </a:rPr>
              <a:t>val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”</a:t>
            </a:r>
            <a:r>
              <a:rPr lang="en-US" altLang="zh-CN" dirty="0">
                <a:ea typeface="宋体" panose="02010600030101010101" pitchFamily="2" charset="-122"/>
              </a:rPr>
              <a:t>):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假设每个字符串以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“</a:t>
            </a:r>
            <a:r>
              <a:rPr lang="en-US" altLang="zh-CN" dirty="0">
                <a:ea typeface="宋体" panose="02010600030101010101" pitchFamily="2" charset="-122"/>
              </a:rPr>
              <a:t>$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”</a:t>
            </a:r>
            <a:r>
              <a:rPr lang="en-US" altLang="zh-CN" dirty="0">
                <a:ea typeface="宋体" panose="02010600030101010101" pitchFamily="2" charset="-122"/>
              </a:rPr>
              <a:t> (</a:t>
            </a:r>
            <a:r>
              <a:rPr lang="zh-CN" altLang="en-US" dirty="0">
                <a:ea typeface="宋体" panose="02010600030101010101" pitchFamily="2" charset="-122"/>
              </a:rPr>
              <a:t>不在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S</a:t>
            </a:r>
            <a:r>
              <a:rPr lang="zh-CN" altLang="en-US" dirty="0">
                <a:latin typeface="Symbol" panose="05050102010706020507" pitchFamily="18" charset="2"/>
                <a:ea typeface="宋体" panose="02010600030101010101" pitchFamily="2" charset="-122"/>
              </a:rPr>
              <a:t>中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r>
              <a:rPr lang="zh-CN" altLang="en-US" dirty="0">
                <a:ea typeface="宋体" panose="02010600030101010101" pitchFamily="2" charset="-122"/>
              </a:rPr>
              <a:t>结束   </a:t>
            </a:r>
          </a:p>
        </p:txBody>
      </p:sp>
      <p:grpSp>
        <p:nvGrpSpPr>
          <p:cNvPr id="37893" name="Group 4"/>
          <p:cNvGrpSpPr/>
          <p:nvPr/>
        </p:nvGrpSpPr>
        <p:grpSpPr>
          <a:xfrm>
            <a:off x="2286000" y="3014663"/>
            <a:ext cx="4046538" cy="2319337"/>
            <a:chOff x="1296" y="1848"/>
            <a:chExt cx="2549" cy="1461"/>
          </a:xfrm>
        </p:grpSpPr>
        <p:sp>
          <p:nvSpPr>
            <p:cNvPr id="37895" name="Oval 5"/>
            <p:cNvSpPr/>
            <p:nvPr/>
          </p:nvSpPr>
          <p:spPr>
            <a:xfrm>
              <a:off x="2264" y="1895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37896" name="AutoShape 6"/>
            <p:cNvCxnSpPr>
              <a:stCxn id="37895" idx="3"/>
              <a:endCxn id="37897" idx="7"/>
            </p:cNvCxnSpPr>
            <p:nvPr/>
          </p:nvCxnSpPr>
          <p:spPr>
            <a:xfrm flipH="1">
              <a:off x="2144" y="1963"/>
              <a:ext cx="131" cy="118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7897" name="Oval 7"/>
            <p:cNvSpPr/>
            <p:nvPr/>
          </p:nvSpPr>
          <p:spPr>
            <a:xfrm>
              <a:off x="2080" y="2075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898" name="Oval 8"/>
            <p:cNvSpPr/>
            <p:nvPr/>
          </p:nvSpPr>
          <p:spPr>
            <a:xfrm>
              <a:off x="2505" y="2076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899" name="Text Box 9"/>
            <p:cNvSpPr txBox="1"/>
            <p:nvPr/>
          </p:nvSpPr>
          <p:spPr>
            <a:xfrm>
              <a:off x="2070" y="1865"/>
              <a:ext cx="196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600" dirty="0">
                  <a:latin typeface="Verdana" panose="020B0604030504040204" pitchFamily="34" charset="0"/>
                  <a:ea typeface="宋体" panose="02010600030101010101" pitchFamily="2" charset="-122"/>
                </a:rPr>
                <a:t>b</a:t>
              </a:r>
            </a:p>
          </p:txBody>
        </p:sp>
        <p:cxnSp>
          <p:nvCxnSpPr>
            <p:cNvPr id="37900" name="AutoShape 10"/>
            <p:cNvCxnSpPr>
              <a:stCxn id="37898" idx="1"/>
              <a:endCxn id="37895" idx="5"/>
            </p:cNvCxnSpPr>
            <p:nvPr/>
          </p:nvCxnSpPr>
          <p:spPr>
            <a:xfrm flipH="1" flipV="1">
              <a:off x="2328" y="1963"/>
              <a:ext cx="188" cy="119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7901" name="Text Box 11"/>
            <p:cNvSpPr txBox="1"/>
            <p:nvPr/>
          </p:nvSpPr>
          <p:spPr>
            <a:xfrm>
              <a:off x="2367" y="1848"/>
              <a:ext cx="183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600" dirty="0">
                  <a:latin typeface="Verdana" panose="020B0604030504040204" pitchFamily="34" charset="0"/>
                  <a:ea typeface="宋体" panose="02010600030101010101" pitchFamily="2" charset="-122"/>
                </a:rPr>
                <a:t>s</a:t>
              </a:r>
            </a:p>
          </p:txBody>
        </p:sp>
        <p:sp>
          <p:nvSpPr>
            <p:cNvPr id="37902" name="Oval 12"/>
            <p:cNvSpPr/>
            <p:nvPr/>
          </p:nvSpPr>
          <p:spPr>
            <a:xfrm>
              <a:off x="1891" y="2269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37903" name="AutoShape 13"/>
            <p:cNvCxnSpPr>
              <a:stCxn id="37902" idx="3"/>
              <a:endCxn id="37904" idx="7"/>
            </p:cNvCxnSpPr>
            <p:nvPr/>
          </p:nvCxnSpPr>
          <p:spPr>
            <a:xfrm flipH="1">
              <a:off x="1771" y="2337"/>
              <a:ext cx="131" cy="118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7904" name="Oval 14"/>
            <p:cNvSpPr/>
            <p:nvPr/>
          </p:nvSpPr>
          <p:spPr>
            <a:xfrm>
              <a:off x="1707" y="2449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05" name="Oval 15"/>
            <p:cNvSpPr/>
            <p:nvPr/>
          </p:nvSpPr>
          <p:spPr>
            <a:xfrm>
              <a:off x="2115" y="2337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37906" name="AutoShape 16"/>
            <p:cNvCxnSpPr>
              <a:stCxn id="37897" idx="3"/>
              <a:endCxn id="37902" idx="7"/>
            </p:cNvCxnSpPr>
            <p:nvPr/>
          </p:nvCxnSpPr>
          <p:spPr>
            <a:xfrm flipH="1">
              <a:off x="1955" y="2143"/>
              <a:ext cx="136" cy="132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7907" name="Oval 17"/>
            <p:cNvSpPr/>
            <p:nvPr/>
          </p:nvSpPr>
          <p:spPr>
            <a:xfrm>
              <a:off x="2624" y="2786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08" name="Oval 18"/>
            <p:cNvSpPr/>
            <p:nvPr/>
          </p:nvSpPr>
          <p:spPr>
            <a:xfrm>
              <a:off x="1512" y="2632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09" name="Oval 19"/>
            <p:cNvSpPr/>
            <p:nvPr/>
          </p:nvSpPr>
          <p:spPr>
            <a:xfrm>
              <a:off x="1328" y="2812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37910" name="AutoShape 20"/>
            <p:cNvCxnSpPr>
              <a:stCxn id="37904" idx="3"/>
              <a:endCxn id="37908" idx="7"/>
            </p:cNvCxnSpPr>
            <p:nvPr/>
          </p:nvCxnSpPr>
          <p:spPr>
            <a:xfrm flipH="1">
              <a:off x="1576" y="2517"/>
              <a:ext cx="142" cy="121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7911" name="AutoShape 21"/>
            <p:cNvCxnSpPr>
              <a:stCxn id="37908" idx="3"/>
              <a:endCxn id="37909" idx="7"/>
            </p:cNvCxnSpPr>
            <p:nvPr/>
          </p:nvCxnSpPr>
          <p:spPr>
            <a:xfrm flipH="1">
              <a:off x="1392" y="2700"/>
              <a:ext cx="131" cy="118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7912" name="AutoShape 22"/>
            <p:cNvCxnSpPr>
              <a:stCxn id="37897" idx="4"/>
              <a:endCxn id="37905" idx="0"/>
            </p:cNvCxnSpPr>
            <p:nvPr/>
          </p:nvCxnSpPr>
          <p:spPr>
            <a:xfrm>
              <a:off x="2118" y="2154"/>
              <a:ext cx="35" cy="178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7913" name="Oval 23"/>
            <p:cNvSpPr/>
            <p:nvPr/>
          </p:nvSpPr>
          <p:spPr>
            <a:xfrm>
              <a:off x="2061" y="2600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14" name="Oval 24"/>
            <p:cNvSpPr/>
            <p:nvPr/>
          </p:nvSpPr>
          <p:spPr>
            <a:xfrm>
              <a:off x="2042" y="2834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37915" name="AutoShape 25"/>
            <p:cNvCxnSpPr>
              <a:stCxn id="37905" idx="4"/>
              <a:endCxn id="37913" idx="0"/>
            </p:cNvCxnSpPr>
            <p:nvPr/>
          </p:nvCxnSpPr>
          <p:spPr>
            <a:xfrm flipH="1">
              <a:off x="2099" y="2416"/>
              <a:ext cx="54" cy="179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7916" name="AutoShape 26"/>
            <p:cNvCxnSpPr>
              <a:stCxn id="37913" idx="4"/>
              <a:endCxn id="37914" idx="0"/>
            </p:cNvCxnSpPr>
            <p:nvPr/>
          </p:nvCxnSpPr>
          <p:spPr>
            <a:xfrm flipH="1">
              <a:off x="2080" y="2679"/>
              <a:ext cx="19" cy="150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7917" name="Oval 27"/>
            <p:cNvSpPr/>
            <p:nvPr/>
          </p:nvSpPr>
          <p:spPr>
            <a:xfrm>
              <a:off x="2361" y="2337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37918" name="AutoShape 28"/>
            <p:cNvCxnSpPr>
              <a:stCxn id="37897" idx="5"/>
              <a:endCxn id="37917" idx="0"/>
            </p:cNvCxnSpPr>
            <p:nvPr/>
          </p:nvCxnSpPr>
          <p:spPr>
            <a:xfrm>
              <a:off x="2144" y="2143"/>
              <a:ext cx="255" cy="189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7919" name="Oval 29"/>
            <p:cNvSpPr/>
            <p:nvPr/>
          </p:nvSpPr>
          <p:spPr>
            <a:xfrm>
              <a:off x="2377" y="2605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20" name="Oval 30"/>
            <p:cNvSpPr/>
            <p:nvPr/>
          </p:nvSpPr>
          <p:spPr>
            <a:xfrm>
              <a:off x="2396" y="2856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37921" name="AutoShape 31"/>
            <p:cNvCxnSpPr>
              <a:stCxn id="37917" idx="4"/>
              <a:endCxn id="37919" idx="0"/>
            </p:cNvCxnSpPr>
            <p:nvPr/>
          </p:nvCxnSpPr>
          <p:spPr>
            <a:xfrm>
              <a:off x="2399" y="2416"/>
              <a:ext cx="16" cy="184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7922" name="AutoShape 32"/>
            <p:cNvCxnSpPr>
              <a:stCxn id="37919" idx="4"/>
              <a:endCxn id="37920" idx="0"/>
            </p:cNvCxnSpPr>
            <p:nvPr/>
          </p:nvCxnSpPr>
          <p:spPr>
            <a:xfrm>
              <a:off x="2415" y="2684"/>
              <a:ext cx="19" cy="167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7923" name="Oval 33"/>
            <p:cNvSpPr/>
            <p:nvPr/>
          </p:nvSpPr>
          <p:spPr>
            <a:xfrm>
              <a:off x="2417" y="3101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37924" name="AutoShape 34"/>
            <p:cNvCxnSpPr>
              <a:stCxn id="37920" idx="4"/>
              <a:endCxn id="37923" idx="0"/>
            </p:cNvCxnSpPr>
            <p:nvPr/>
          </p:nvCxnSpPr>
          <p:spPr>
            <a:xfrm>
              <a:off x="2434" y="2935"/>
              <a:ext cx="21" cy="161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7925" name="Oval 35"/>
            <p:cNvSpPr/>
            <p:nvPr/>
          </p:nvSpPr>
          <p:spPr>
            <a:xfrm>
              <a:off x="2754" y="2263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37926" name="AutoShape 36"/>
            <p:cNvCxnSpPr>
              <a:stCxn id="37925" idx="5"/>
              <a:endCxn id="37927" idx="1"/>
            </p:cNvCxnSpPr>
            <p:nvPr/>
          </p:nvCxnSpPr>
          <p:spPr>
            <a:xfrm>
              <a:off x="2818" y="2331"/>
              <a:ext cx="168" cy="125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7927" name="Oval 37"/>
            <p:cNvSpPr/>
            <p:nvPr/>
          </p:nvSpPr>
          <p:spPr>
            <a:xfrm>
              <a:off x="2975" y="2450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37928" name="AutoShape 38"/>
            <p:cNvCxnSpPr>
              <a:stCxn id="37898" idx="5"/>
              <a:endCxn id="37925" idx="1"/>
            </p:cNvCxnSpPr>
            <p:nvPr/>
          </p:nvCxnSpPr>
          <p:spPr>
            <a:xfrm>
              <a:off x="2569" y="2144"/>
              <a:ext cx="196" cy="125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7929" name="Oval 39"/>
            <p:cNvSpPr/>
            <p:nvPr/>
          </p:nvSpPr>
          <p:spPr>
            <a:xfrm>
              <a:off x="3171" y="2654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30" name="Oval 40"/>
            <p:cNvSpPr/>
            <p:nvPr/>
          </p:nvSpPr>
          <p:spPr>
            <a:xfrm>
              <a:off x="2767" y="3026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37931" name="AutoShape 41"/>
            <p:cNvCxnSpPr>
              <a:stCxn id="37927" idx="5"/>
              <a:endCxn id="37929" idx="1"/>
            </p:cNvCxnSpPr>
            <p:nvPr/>
          </p:nvCxnSpPr>
          <p:spPr>
            <a:xfrm>
              <a:off x="3039" y="2518"/>
              <a:ext cx="143" cy="142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7932" name="Oval 42"/>
            <p:cNvSpPr/>
            <p:nvPr/>
          </p:nvSpPr>
          <p:spPr>
            <a:xfrm>
              <a:off x="2884" y="2744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33" name="Oval 43"/>
            <p:cNvSpPr/>
            <p:nvPr/>
          </p:nvSpPr>
          <p:spPr>
            <a:xfrm>
              <a:off x="3352" y="2844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37934" name="AutoShape 44"/>
            <p:cNvCxnSpPr>
              <a:stCxn id="37933" idx="5"/>
              <a:endCxn id="37935" idx="1"/>
            </p:cNvCxnSpPr>
            <p:nvPr/>
          </p:nvCxnSpPr>
          <p:spPr>
            <a:xfrm>
              <a:off x="3416" y="2912"/>
              <a:ext cx="152" cy="125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7935" name="Oval 45"/>
            <p:cNvSpPr/>
            <p:nvPr/>
          </p:nvSpPr>
          <p:spPr>
            <a:xfrm>
              <a:off x="3557" y="3031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37936" name="AutoShape 46"/>
            <p:cNvCxnSpPr>
              <a:stCxn id="37929" idx="5"/>
              <a:endCxn id="37933" idx="1"/>
            </p:cNvCxnSpPr>
            <p:nvPr/>
          </p:nvCxnSpPr>
          <p:spPr>
            <a:xfrm>
              <a:off x="3235" y="2722"/>
              <a:ext cx="128" cy="128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7937" name="Oval 47"/>
            <p:cNvSpPr/>
            <p:nvPr/>
          </p:nvSpPr>
          <p:spPr>
            <a:xfrm>
              <a:off x="3753" y="3235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37938" name="AutoShape 48"/>
            <p:cNvCxnSpPr>
              <a:stCxn id="37935" idx="5"/>
              <a:endCxn id="37937" idx="1"/>
            </p:cNvCxnSpPr>
            <p:nvPr/>
          </p:nvCxnSpPr>
          <p:spPr>
            <a:xfrm>
              <a:off x="3621" y="3099"/>
              <a:ext cx="143" cy="142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7939" name="AutoShape 49"/>
            <p:cNvCxnSpPr>
              <a:stCxn id="37919" idx="5"/>
              <a:endCxn id="37907" idx="1"/>
            </p:cNvCxnSpPr>
            <p:nvPr/>
          </p:nvCxnSpPr>
          <p:spPr>
            <a:xfrm>
              <a:off x="2441" y="2673"/>
              <a:ext cx="194" cy="119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7940" name="AutoShape 50"/>
            <p:cNvCxnSpPr>
              <a:stCxn id="37907" idx="5"/>
              <a:endCxn id="37930" idx="0"/>
            </p:cNvCxnSpPr>
            <p:nvPr/>
          </p:nvCxnSpPr>
          <p:spPr>
            <a:xfrm>
              <a:off x="2688" y="2854"/>
              <a:ext cx="117" cy="167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7941" name="AutoShape 51"/>
            <p:cNvCxnSpPr>
              <a:stCxn id="37927" idx="3"/>
              <a:endCxn id="37932" idx="0"/>
            </p:cNvCxnSpPr>
            <p:nvPr/>
          </p:nvCxnSpPr>
          <p:spPr>
            <a:xfrm flipH="1">
              <a:off x="2922" y="2518"/>
              <a:ext cx="64" cy="221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7942" name="Text Box 52"/>
            <p:cNvSpPr txBox="1"/>
            <p:nvPr/>
          </p:nvSpPr>
          <p:spPr>
            <a:xfrm>
              <a:off x="1872" y="2044"/>
              <a:ext cx="192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600" dirty="0">
                  <a:latin typeface="Verdana" panose="020B0604030504040204" pitchFamily="34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37943" name="Text Box 53"/>
            <p:cNvSpPr txBox="1"/>
            <p:nvPr/>
          </p:nvSpPr>
          <p:spPr>
            <a:xfrm>
              <a:off x="1680" y="2231"/>
              <a:ext cx="193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600" dirty="0">
                  <a:latin typeface="Verdana" panose="020B0604030504040204" pitchFamily="34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37944" name="Text Box 54"/>
            <p:cNvSpPr txBox="1"/>
            <p:nvPr/>
          </p:nvSpPr>
          <p:spPr>
            <a:xfrm>
              <a:off x="1536" y="2400"/>
              <a:ext cx="171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600" dirty="0">
                  <a:latin typeface="Verdana" panose="020B0604030504040204" pitchFamily="34" charset="0"/>
                  <a:ea typeface="宋体" panose="02010600030101010101" pitchFamily="2" charset="-122"/>
                </a:rPr>
                <a:t>r</a:t>
              </a:r>
            </a:p>
          </p:txBody>
        </p:sp>
        <p:sp>
          <p:nvSpPr>
            <p:cNvPr id="37945" name="Text Box 55"/>
            <p:cNvSpPr txBox="1"/>
            <p:nvPr/>
          </p:nvSpPr>
          <p:spPr>
            <a:xfrm>
              <a:off x="1296" y="2572"/>
              <a:ext cx="19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600" dirty="0">
                  <a:latin typeface="Verdana" panose="020B0604030504040204" pitchFamily="34" charset="0"/>
                  <a:ea typeface="宋体" panose="02010600030101010101" pitchFamily="2" charset="-122"/>
                </a:rPr>
                <a:t>$</a:t>
              </a:r>
            </a:p>
          </p:txBody>
        </p:sp>
        <p:sp>
          <p:nvSpPr>
            <p:cNvPr id="37946" name="Text Box 56"/>
            <p:cNvSpPr txBox="1"/>
            <p:nvPr/>
          </p:nvSpPr>
          <p:spPr>
            <a:xfrm>
              <a:off x="2008" y="2160"/>
              <a:ext cx="151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600" dirty="0">
                  <a:latin typeface="Verdana" panose="020B0604030504040204" pitchFamily="34" charset="0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37947" name="Text Box 57"/>
            <p:cNvSpPr txBox="1"/>
            <p:nvPr/>
          </p:nvSpPr>
          <p:spPr>
            <a:xfrm>
              <a:off x="1964" y="2381"/>
              <a:ext cx="196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600" dirty="0">
                  <a:latin typeface="Verdana" panose="020B0604030504040204" pitchFamily="34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37948" name="Text Box 58"/>
            <p:cNvSpPr txBox="1"/>
            <p:nvPr/>
          </p:nvSpPr>
          <p:spPr>
            <a:xfrm>
              <a:off x="1920" y="2640"/>
              <a:ext cx="19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600" dirty="0">
                  <a:latin typeface="Verdana" panose="020B0604030504040204" pitchFamily="34" charset="0"/>
                  <a:ea typeface="宋体" panose="02010600030101010101" pitchFamily="2" charset="-122"/>
                </a:rPr>
                <a:t>$</a:t>
              </a:r>
            </a:p>
          </p:txBody>
        </p:sp>
        <p:sp>
          <p:nvSpPr>
            <p:cNvPr id="37949" name="Text Box 59"/>
            <p:cNvSpPr txBox="1"/>
            <p:nvPr/>
          </p:nvSpPr>
          <p:spPr>
            <a:xfrm>
              <a:off x="2204" y="2064"/>
              <a:ext cx="19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600" dirty="0">
                  <a:latin typeface="Verdana" panose="020B0604030504040204" pitchFamily="34" charset="0"/>
                  <a:ea typeface="宋体" panose="02010600030101010101" pitchFamily="2" charset="-122"/>
                </a:rPr>
                <a:t>u</a:t>
              </a:r>
            </a:p>
          </p:txBody>
        </p:sp>
        <p:sp>
          <p:nvSpPr>
            <p:cNvPr id="37950" name="Text Box 60"/>
            <p:cNvSpPr txBox="1"/>
            <p:nvPr/>
          </p:nvSpPr>
          <p:spPr>
            <a:xfrm>
              <a:off x="2297" y="2400"/>
              <a:ext cx="151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600" dirty="0">
                  <a:latin typeface="Verdana" panose="020B0604030504040204" pitchFamily="34" charset="0"/>
                  <a:ea typeface="宋体" panose="02010600030101010101" pitchFamily="2" charset="-122"/>
                </a:rPr>
                <a:t>l</a:t>
              </a:r>
            </a:p>
          </p:txBody>
        </p:sp>
        <p:sp>
          <p:nvSpPr>
            <p:cNvPr id="37951" name="Text Box 61"/>
            <p:cNvSpPr txBox="1"/>
            <p:nvPr/>
          </p:nvSpPr>
          <p:spPr>
            <a:xfrm>
              <a:off x="2297" y="2668"/>
              <a:ext cx="192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600" dirty="0">
                  <a:latin typeface="Verdana" panose="020B0604030504040204" pitchFamily="34" charset="0"/>
                  <a:ea typeface="宋体" panose="02010600030101010101" pitchFamily="2" charset="-122"/>
                </a:rPr>
                <a:t>k</a:t>
              </a:r>
            </a:p>
          </p:txBody>
        </p:sp>
        <p:sp>
          <p:nvSpPr>
            <p:cNvPr id="37952" name="Text Box 62"/>
            <p:cNvSpPr txBox="1"/>
            <p:nvPr/>
          </p:nvSpPr>
          <p:spPr>
            <a:xfrm>
              <a:off x="2299" y="2908"/>
              <a:ext cx="19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600" dirty="0">
                  <a:latin typeface="Verdana" panose="020B0604030504040204" pitchFamily="34" charset="0"/>
                  <a:ea typeface="宋体" panose="02010600030101010101" pitchFamily="2" charset="-122"/>
                </a:rPr>
                <a:t>$</a:t>
              </a:r>
            </a:p>
          </p:txBody>
        </p:sp>
        <p:sp>
          <p:nvSpPr>
            <p:cNvPr id="37953" name="Text Box 63"/>
            <p:cNvSpPr txBox="1"/>
            <p:nvPr/>
          </p:nvSpPr>
          <p:spPr>
            <a:xfrm>
              <a:off x="2587" y="2860"/>
              <a:ext cx="19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600" dirty="0">
                  <a:latin typeface="Verdana" panose="020B0604030504040204" pitchFamily="34" charset="0"/>
                  <a:ea typeface="宋体" panose="02010600030101010101" pitchFamily="2" charset="-122"/>
                </a:rPr>
                <a:t>$</a:t>
              </a:r>
            </a:p>
          </p:txBody>
        </p:sp>
        <p:sp>
          <p:nvSpPr>
            <p:cNvPr id="37954" name="Text Box 64"/>
            <p:cNvSpPr txBox="1"/>
            <p:nvPr/>
          </p:nvSpPr>
          <p:spPr>
            <a:xfrm>
              <a:off x="2496" y="2572"/>
              <a:ext cx="151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600" dirty="0">
                  <a:latin typeface="Verdana" panose="020B0604030504040204" pitchFamily="34" charset="0"/>
                  <a:ea typeface="宋体" panose="02010600030101010101" pitchFamily="2" charset="-122"/>
                </a:rPr>
                <a:t>l</a:t>
              </a:r>
            </a:p>
          </p:txBody>
        </p:sp>
        <p:sp>
          <p:nvSpPr>
            <p:cNvPr id="37955" name="Text Box 65"/>
            <p:cNvSpPr txBox="1"/>
            <p:nvPr/>
          </p:nvSpPr>
          <p:spPr>
            <a:xfrm>
              <a:off x="2635" y="2044"/>
              <a:ext cx="19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600" dirty="0">
                  <a:latin typeface="Verdana" panose="020B0604030504040204" pitchFamily="34" charset="0"/>
                  <a:ea typeface="宋体" panose="02010600030101010101" pitchFamily="2" charset="-122"/>
                </a:rPr>
                <a:t>u</a:t>
              </a:r>
            </a:p>
          </p:txBody>
        </p:sp>
        <p:sp>
          <p:nvSpPr>
            <p:cNvPr id="37956" name="Text Box 66"/>
            <p:cNvSpPr txBox="1"/>
            <p:nvPr/>
          </p:nvSpPr>
          <p:spPr>
            <a:xfrm>
              <a:off x="2875" y="2236"/>
              <a:ext cx="19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600" dirty="0">
                  <a:latin typeface="Verdana" panose="020B0604030504040204" pitchFamily="34" charset="0"/>
                  <a:ea typeface="宋体" panose="02010600030101010101" pitchFamily="2" charset="-122"/>
                </a:rPr>
                <a:t>n</a:t>
              </a:r>
            </a:p>
          </p:txBody>
        </p:sp>
        <p:sp>
          <p:nvSpPr>
            <p:cNvPr id="37957" name="Text Box 67"/>
            <p:cNvSpPr txBox="1"/>
            <p:nvPr/>
          </p:nvSpPr>
          <p:spPr>
            <a:xfrm>
              <a:off x="3072" y="2428"/>
              <a:ext cx="196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600" dirty="0">
                  <a:latin typeface="Verdana" panose="020B0604030504040204" pitchFamily="34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37958" name="Text Box 68"/>
            <p:cNvSpPr txBox="1"/>
            <p:nvPr/>
          </p:nvSpPr>
          <p:spPr>
            <a:xfrm>
              <a:off x="3264" y="2620"/>
              <a:ext cx="193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600" dirty="0">
                  <a:latin typeface="Verdana" panose="020B0604030504040204" pitchFamily="34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37959" name="Text Box 69"/>
            <p:cNvSpPr txBox="1"/>
            <p:nvPr/>
          </p:nvSpPr>
          <p:spPr>
            <a:xfrm>
              <a:off x="3451" y="2812"/>
              <a:ext cx="192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600" dirty="0">
                  <a:latin typeface="Verdana" panose="020B0604030504040204" pitchFamily="34" charset="0"/>
                  <a:ea typeface="宋体" panose="02010600030101010101" pitchFamily="2" charset="-122"/>
                </a:rPr>
                <a:t>y</a:t>
              </a:r>
            </a:p>
          </p:txBody>
        </p:sp>
        <p:sp>
          <p:nvSpPr>
            <p:cNvPr id="37960" name="Text Box 70"/>
            <p:cNvSpPr txBox="1"/>
            <p:nvPr/>
          </p:nvSpPr>
          <p:spPr>
            <a:xfrm>
              <a:off x="2784" y="2496"/>
              <a:ext cx="19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600" dirty="0">
                  <a:latin typeface="Verdana" panose="020B0604030504040204" pitchFamily="34" charset="0"/>
                  <a:ea typeface="宋体" panose="02010600030101010101" pitchFamily="2" charset="-122"/>
                </a:rPr>
                <a:t>$</a:t>
              </a:r>
            </a:p>
          </p:txBody>
        </p:sp>
        <p:sp>
          <p:nvSpPr>
            <p:cNvPr id="37961" name="Text Box 71"/>
            <p:cNvSpPr txBox="1"/>
            <p:nvPr/>
          </p:nvSpPr>
          <p:spPr>
            <a:xfrm>
              <a:off x="3648" y="3004"/>
              <a:ext cx="19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600" dirty="0">
                  <a:latin typeface="Verdana" panose="020B0604030504040204" pitchFamily="34" charset="0"/>
                  <a:ea typeface="宋体" panose="02010600030101010101" pitchFamily="2" charset="-122"/>
                </a:rPr>
                <a:t>$</a:t>
              </a:r>
            </a:p>
          </p:txBody>
        </p:sp>
      </p:grpSp>
      <p:sp>
        <p:nvSpPr>
          <p:cNvPr id="37894" name="Rectangle 72"/>
          <p:cNvSpPr/>
          <p:nvPr/>
        </p:nvSpPr>
        <p:spPr>
          <a:xfrm>
            <a:off x="685800" y="5419725"/>
            <a:ext cx="8337550" cy="11334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eaLnBrk="1" hangingPunct="1"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000" dirty="0">
                <a:latin typeface="Verdana" panose="020B0604030504040204" pitchFamily="34" charset="0"/>
                <a:ea typeface="宋体" panose="02010600030101010101" pitchFamily="2" charset="-122"/>
              </a:rPr>
              <a:t>字符串集合</a:t>
            </a:r>
            <a:r>
              <a:rPr lang="en-US" altLang="zh-CN" sz="2000" dirty="0">
                <a:latin typeface="Verdana" panose="020B0604030504040204" pitchFamily="34" charset="0"/>
                <a:ea typeface="宋体" panose="02010600030101010101" pitchFamily="2" charset="-122"/>
              </a:rPr>
              <a:t>: {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bear, bid, bulk, bull, sun, sunday</a:t>
            </a:r>
            <a:r>
              <a:rPr lang="en-US" altLang="zh-CN" sz="2000" dirty="0">
                <a:latin typeface="Verdana" panose="020B0604030504040204" pitchFamily="34" charset="0"/>
                <a:ea typeface="宋体" panose="02010600030101010101" pitchFamily="2" charset="-122"/>
              </a:rPr>
              <a:t>}</a:t>
            </a:r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</a:rPr>
              <a:t>  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11/13/2021</a:t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91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en-US" altLang="zh-CN" dirty="0">
                <a:ea typeface="宋体" panose="02010600030101010101" pitchFamily="2" charset="-122"/>
              </a:rPr>
              <a:t>Tries II</a:t>
            </a:r>
          </a:p>
        </p:txBody>
      </p:sp>
      <p:sp>
        <p:nvSpPr>
          <p:cNvPr id="38916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/>
          <a:lstStyle/>
          <a:p>
            <a:r>
              <a:rPr lang="en-US" altLang="zh-CN" b="1" i="1" dirty="0">
                <a:ea typeface="宋体" panose="02010600030101010101" pitchFamily="2" charset="-122"/>
              </a:rPr>
              <a:t>trie</a:t>
            </a:r>
            <a:r>
              <a:rPr lang="zh-CN" altLang="en-US" dirty="0">
                <a:ea typeface="宋体" panose="02010600030101010101" pitchFamily="2" charset="-122"/>
              </a:rPr>
              <a:t>的性质</a:t>
            </a:r>
            <a:r>
              <a:rPr lang="en-US" altLang="zh-CN" dirty="0">
                <a:ea typeface="宋体" panose="02010600030101010101" pitchFamily="2" charset="-122"/>
              </a:rPr>
              <a:t>: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多路树</a:t>
            </a:r>
            <a:r>
              <a:rPr lang="en-US" altLang="zh-CN" dirty="0">
                <a:ea typeface="宋体" panose="02010600030101010101" pitchFamily="2" charset="-122"/>
              </a:rPr>
              <a:t>. 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每个结点有从</a:t>
            </a:r>
            <a:r>
              <a:rPr lang="en-US" altLang="zh-CN" dirty="0">
                <a:ea typeface="宋体" panose="02010600030101010101" pitchFamily="2" charset="-122"/>
              </a:rPr>
              <a:t>1</a:t>
            </a:r>
            <a:r>
              <a:rPr lang="zh-CN" altLang="en-US" dirty="0">
                <a:ea typeface="宋体" panose="02010600030101010101" pitchFamily="2" charset="-122"/>
              </a:rPr>
              <a:t>到</a:t>
            </a:r>
            <a:r>
              <a:rPr lang="en-US" altLang="zh-CN" i="1" dirty="0">
                <a:ea typeface="宋体" panose="02010600030101010101" pitchFamily="2" charset="-122"/>
              </a:rPr>
              <a:t>d</a:t>
            </a:r>
            <a:r>
              <a:rPr lang="zh-CN" altLang="en-US" i="1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个儿子</a:t>
            </a:r>
            <a:r>
              <a:rPr lang="en-US" altLang="zh-CN" dirty="0">
                <a:ea typeface="宋体" panose="02010600030101010101" pitchFamily="2" charset="-122"/>
              </a:rPr>
              <a:t>.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每条边有一个字母做标记</a:t>
            </a:r>
            <a:r>
              <a:rPr lang="en-US" altLang="zh-CN" dirty="0">
                <a:ea typeface="宋体" panose="02010600030101010101" pitchFamily="2" charset="-122"/>
              </a:rPr>
              <a:t>.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每个叶子结点存储字符串，这个字符串是从根到叶子所有字符的连接</a:t>
            </a:r>
            <a:r>
              <a:rPr lang="en-US" altLang="zh-CN" dirty="0">
                <a:ea typeface="宋体" panose="02010600030101010101" pitchFamily="2" charset="-122"/>
              </a:rPr>
              <a:t>.     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11/13/2021</a:t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3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en-US" altLang="zh-CN" dirty="0">
                <a:ea typeface="宋体" panose="02010600030101010101" pitchFamily="2" charset="-122"/>
              </a:rPr>
              <a:t>Trie</a:t>
            </a:r>
            <a:r>
              <a:rPr lang="zh-CN" altLang="en-US" dirty="0">
                <a:ea typeface="宋体" panose="02010600030101010101" pitchFamily="2" charset="-122"/>
              </a:rPr>
              <a:t>的搜索和插入</a:t>
            </a:r>
          </a:p>
        </p:txBody>
      </p:sp>
      <p:sp>
        <p:nvSpPr>
          <p:cNvPr id="39940" name="Rectangle 3"/>
          <p:cNvSpPr>
            <a:spLocks noGrp="1"/>
          </p:cNvSpPr>
          <p:nvPr>
            <p:ph idx="1"/>
          </p:nvPr>
        </p:nvSpPr>
        <p:spPr>
          <a:xfrm>
            <a:off x="457200" y="2860675"/>
            <a:ext cx="8229600" cy="868363"/>
          </a:xfrm>
        </p:spPr>
        <p:txBody>
          <a:bodyPr vert="horz" wrap="square" lIns="92075" tIns="46038" rIns="92075" bIns="46038" anchor="t"/>
          <a:lstStyle/>
          <a:p>
            <a:r>
              <a:rPr lang="zh-CN" altLang="en-US" sz="2800" dirty="0">
                <a:ea typeface="宋体" panose="02010600030101010101" pitchFamily="2" charset="-122"/>
              </a:rPr>
              <a:t>搜索算法沿着树向下</a:t>
            </a:r>
            <a:r>
              <a:rPr lang="en-US" altLang="zh-CN" sz="2800" dirty="0">
                <a:ea typeface="宋体" panose="02010600030101010101" pitchFamily="2" charset="-122"/>
              </a:rPr>
              <a:t> (</a:t>
            </a:r>
            <a:r>
              <a:rPr lang="zh-CN" altLang="en-US" sz="2800" dirty="0">
                <a:ea typeface="宋体" panose="02010600030101010101" pitchFamily="2" charset="-122"/>
              </a:rPr>
              <a:t>从</a:t>
            </a:r>
            <a:r>
              <a:rPr lang="en-US" altLang="zh-CN" sz="2800" dirty="0">
                <a:ea typeface="宋体" panose="02010600030101010101" pitchFamily="2" charset="-122"/>
              </a:rPr>
              <a:t>Trie-Search(</a:t>
            </a:r>
            <a:r>
              <a:rPr lang="en-US" altLang="zh-CN" sz="2800" i="1" dirty="0">
                <a:ea typeface="宋体" panose="02010600030101010101" pitchFamily="2" charset="-122"/>
              </a:rPr>
              <a:t>root</a:t>
            </a:r>
            <a:r>
              <a:rPr lang="en-US" altLang="zh-CN" sz="2800" dirty="0">
                <a:ea typeface="宋体" panose="02010600030101010101" pitchFamily="2" charset="-122"/>
              </a:rPr>
              <a:t>, </a:t>
            </a:r>
            <a:r>
              <a:rPr lang="en-US" altLang="zh-CN" sz="2800" i="1" dirty="0">
                <a:ea typeface="宋体" panose="02010600030101010101" pitchFamily="2" charset="-122"/>
              </a:rPr>
              <a:t>P</a:t>
            </a:r>
            <a:r>
              <a:rPr lang="en-US" altLang="zh-CN" sz="2800" dirty="0">
                <a:ea typeface="宋体" panose="02010600030101010101" pitchFamily="2" charset="-122"/>
              </a:rPr>
              <a:t>[0..</a:t>
            </a:r>
            <a:r>
              <a:rPr lang="en-US" altLang="zh-CN" sz="2800" i="1" dirty="0">
                <a:ea typeface="宋体" panose="02010600030101010101" pitchFamily="2" charset="-122"/>
              </a:rPr>
              <a:t>m</a:t>
            </a:r>
            <a:r>
              <a:rPr lang="en-US" altLang="zh-CN" sz="2800" dirty="0">
                <a:ea typeface="宋体" panose="02010600030101010101" pitchFamily="2" charset="-122"/>
              </a:rPr>
              <a:t>])</a:t>
            </a:r>
            <a:r>
              <a:rPr lang="zh-CN" altLang="en-US" sz="2800" dirty="0">
                <a:ea typeface="宋体" panose="02010600030101010101" pitchFamily="2" charset="-122"/>
              </a:rPr>
              <a:t>搜索</a:t>
            </a:r>
            <a:r>
              <a:rPr lang="en-US" altLang="zh-CN" sz="2800" dirty="0"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39941" name="Rectangle 4"/>
          <p:cNvSpPr/>
          <p:nvPr/>
        </p:nvSpPr>
        <p:spPr>
          <a:xfrm>
            <a:off x="708025" y="1528763"/>
            <a:ext cx="8131175" cy="1290637"/>
          </a:xfrm>
          <a:prstGeom prst="rect">
            <a:avLst/>
          </a:prstGeom>
          <a:noFill/>
          <a:ln w="12700">
            <a:noFill/>
          </a:ln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da-DK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Trie-Search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(t, P[k..m])  //</a:t>
            </a:r>
            <a:r>
              <a:rPr lang="en-US" altLang="zh-CN" sz="2000" i="1" dirty="0">
                <a:latin typeface="Courier New" panose="02070309020205020404" pitchFamily="49" charset="0"/>
                <a:ea typeface="宋体" panose="02010600030101010101" pitchFamily="2" charset="-122"/>
              </a:rPr>
              <a:t>inserts string P into t</a:t>
            </a: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01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if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t is leaf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then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return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true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02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else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if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t.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child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(P[k])=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nil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then return 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false</a:t>
            </a: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03     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else return 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Trie-Search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(t.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child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(P[k]), P[k+1..m])</a:t>
            </a:r>
            <a:endParaRPr lang="en-US" altLang="zh-CN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39942" name="Rectangle 5"/>
          <p:cNvSpPr/>
          <p:nvPr/>
        </p:nvSpPr>
        <p:spPr>
          <a:xfrm>
            <a:off x="685800" y="5867400"/>
            <a:ext cx="8337550" cy="685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eaLnBrk="1" hangingPunct="1"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Verdana" panose="020B0604030504040204" pitchFamily="34" charset="0"/>
                <a:ea typeface="宋体" panose="02010600030101010101" pitchFamily="2" charset="-122"/>
              </a:rPr>
              <a:t>如何执行删除</a:t>
            </a:r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</a:rPr>
              <a:t>?</a:t>
            </a:r>
          </a:p>
        </p:txBody>
      </p:sp>
      <p:sp>
        <p:nvSpPr>
          <p:cNvPr id="39943" name="Rectangle 6"/>
          <p:cNvSpPr/>
          <p:nvPr/>
        </p:nvSpPr>
        <p:spPr>
          <a:xfrm>
            <a:off x="685800" y="3967163"/>
            <a:ext cx="8131175" cy="1595437"/>
          </a:xfrm>
          <a:prstGeom prst="rect">
            <a:avLst/>
          </a:prstGeom>
          <a:noFill/>
          <a:ln w="12700">
            <a:noFill/>
          </a:ln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da-DK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Trie-Insert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(t, P[k..m]) </a:t>
            </a: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01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if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t is not leaf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then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 //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otherwise P is already present</a:t>
            </a: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02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   if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t.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child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(P[k])=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nil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then </a:t>
            </a: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03        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Create a new child of t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and a “branch” starting   						with that chlid and storing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P[k..m]  </a:t>
            </a: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04   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else 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Trie-Insert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(t.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child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(P[k]), P[k+1..m])</a:t>
            </a:r>
            <a:endParaRPr lang="en-US" altLang="zh-CN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dirty="0"/>
              <a:t>例子</a:t>
            </a:r>
          </a:p>
        </p:txBody>
      </p:sp>
      <p:sp>
        <p:nvSpPr>
          <p:cNvPr id="41987" name="页脚占位符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altLang="zh-CN" sz="900" b="1" i="0" dirty="0"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i="0" dirty="0">
                <a:ea typeface="宋体" panose="02010600030101010101" pitchFamily="2" charset="-122"/>
              </a:rPr>
              <a:t>11/13/2021</a:t>
            </a:fld>
            <a:endParaRPr lang="en-US" altLang="zh-CN" sz="900" b="1" i="0" dirty="0">
              <a:ea typeface="宋体" panose="02010600030101010101" pitchFamily="2" charset="-122"/>
            </a:endParaRPr>
          </a:p>
        </p:txBody>
      </p:sp>
      <p:sp>
        <p:nvSpPr>
          <p:cNvPr id="41988" name="椭圆 4"/>
          <p:cNvSpPr/>
          <p:nvPr/>
        </p:nvSpPr>
        <p:spPr>
          <a:xfrm>
            <a:off x="2438400" y="2209800"/>
            <a:ext cx="152400" cy="152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7" name="直接连接符 6"/>
          <p:cNvCxnSpPr>
            <a:stCxn id="41988" idx="3"/>
          </p:cNvCxnSpPr>
          <p:nvPr/>
        </p:nvCxnSpPr>
        <p:spPr>
          <a:xfrm flipH="1">
            <a:off x="2286000" y="2339975"/>
            <a:ext cx="174625" cy="250825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8" name="椭圆 7"/>
          <p:cNvSpPr/>
          <p:nvPr/>
        </p:nvSpPr>
        <p:spPr>
          <a:xfrm>
            <a:off x="2208213" y="2568575"/>
            <a:ext cx="152400" cy="152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9" name="直接连接符 8"/>
          <p:cNvCxnSpPr>
            <a:stCxn id="8" idx="3"/>
          </p:cNvCxnSpPr>
          <p:nvPr/>
        </p:nvCxnSpPr>
        <p:spPr>
          <a:xfrm flipH="1">
            <a:off x="2055813" y="2698750"/>
            <a:ext cx="174625" cy="250825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10" name="椭圆 9"/>
          <p:cNvSpPr/>
          <p:nvPr/>
        </p:nvSpPr>
        <p:spPr>
          <a:xfrm>
            <a:off x="1903413" y="2949575"/>
            <a:ext cx="152400" cy="152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11" name="直接连接符 10"/>
          <p:cNvCxnSpPr>
            <a:stCxn id="10" idx="3"/>
          </p:cNvCxnSpPr>
          <p:nvPr/>
        </p:nvCxnSpPr>
        <p:spPr>
          <a:xfrm flipH="1">
            <a:off x="1751013" y="3079750"/>
            <a:ext cx="174625" cy="250825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12" name="椭圆 11"/>
          <p:cNvSpPr/>
          <p:nvPr/>
        </p:nvSpPr>
        <p:spPr>
          <a:xfrm>
            <a:off x="1633538" y="3330575"/>
            <a:ext cx="152400" cy="152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13" name="直接连接符 12"/>
          <p:cNvCxnSpPr>
            <a:stCxn id="12" idx="3"/>
          </p:cNvCxnSpPr>
          <p:nvPr/>
        </p:nvCxnSpPr>
        <p:spPr>
          <a:xfrm flipH="1">
            <a:off x="1481138" y="3460750"/>
            <a:ext cx="174625" cy="250825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14" name="椭圆 13"/>
          <p:cNvSpPr/>
          <p:nvPr/>
        </p:nvSpPr>
        <p:spPr>
          <a:xfrm>
            <a:off x="1404938" y="3711575"/>
            <a:ext cx="152400" cy="152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15" name="直接连接符 14"/>
          <p:cNvCxnSpPr>
            <a:stCxn id="14" idx="3"/>
          </p:cNvCxnSpPr>
          <p:nvPr/>
        </p:nvCxnSpPr>
        <p:spPr>
          <a:xfrm flipH="1">
            <a:off x="1252538" y="3841750"/>
            <a:ext cx="174625" cy="250825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16" name="椭圆 15"/>
          <p:cNvSpPr/>
          <p:nvPr/>
        </p:nvSpPr>
        <p:spPr>
          <a:xfrm>
            <a:off x="1136650" y="4084638"/>
            <a:ext cx="152400" cy="152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949450" y="3448050"/>
            <a:ext cx="280988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400" i="0" dirty="0">
                <a:latin typeface="Arial" panose="020B0604020202020204" pitchFamily="34" charset="0"/>
              </a:rPr>
              <a:t>$</a:t>
            </a:r>
            <a:endParaRPr lang="zh-CN" altLang="en-US" sz="1400" i="0" dirty="0">
              <a:latin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889125" y="2595563"/>
            <a:ext cx="27940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400" i="0" dirty="0">
                <a:latin typeface="Arial" panose="020B0604020202020204" pitchFamily="34" charset="0"/>
              </a:rPr>
              <a:t>e</a:t>
            </a:r>
            <a:endParaRPr lang="zh-CN" altLang="en-US" sz="1400" i="0" dirty="0">
              <a:latin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587500" y="2957513"/>
            <a:ext cx="280988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400" i="0" dirty="0">
                <a:latin typeface="Arial" panose="020B0604020202020204" pitchFamily="34" charset="0"/>
              </a:rPr>
              <a:t>a</a:t>
            </a:r>
            <a:endParaRPr lang="zh-CN" altLang="en-US" sz="1400" i="0" dirty="0">
              <a:latin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357313" y="3316288"/>
            <a:ext cx="280987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400" i="0" dirty="0">
                <a:latin typeface="Arial" panose="020B0604020202020204" pitchFamily="34" charset="0"/>
              </a:rPr>
              <a:t>r</a:t>
            </a:r>
            <a:endParaRPr lang="zh-CN" altLang="en-US" sz="1400" i="0" dirty="0">
              <a:latin typeface="Arial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090613" y="3754438"/>
            <a:ext cx="280987" cy="3063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400" i="0" dirty="0">
                <a:latin typeface="Arial" panose="020B0604020202020204" pitchFamily="34" charset="0"/>
              </a:rPr>
              <a:t>$</a:t>
            </a:r>
            <a:endParaRPr lang="zh-CN" altLang="en-US" sz="1400" i="0" dirty="0">
              <a:latin typeface="Arial" panose="020B0604020202020204" pitchFamily="34" charset="0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2590800" y="2355850"/>
            <a:ext cx="250825" cy="212725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26" name="椭圆 25"/>
          <p:cNvSpPr/>
          <p:nvPr/>
        </p:nvSpPr>
        <p:spPr>
          <a:xfrm>
            <a:off x="2808288" y="2559050"/>
            <a:ext cx="152400" cy="152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2927350" y="2676525"/>
            <a:ext cx="250825" cy="214313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28" name="椭圆 27"/>
          <p:cNvSpPr/>
          <p:nvPr/>
        </p:nvSpPr>
        <p:spPr>
          <a:xfrm>
            <a:off x="3144838" y="2881313"/>
            <a:ext cx="152400" cy="152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3251200" y="3009900"/>
            <a:ext cx="250825" cy="212725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30" name="椭圆 29"/>
          <p:cNvSpPr/>
          <p:nvPr/>
        </p:nvSpPr>
        <p:spPr>
          <a:xfrm>
            <a:off x="3468688" y="3214688"/>
            <a:ext cx="152400" cy="152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587750" y="3363913"/>
            <a:ext cx="250825" cy="212725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32" name="椭圆 31"/>
          <p:cNvSpPr/>
          <p:nvPr/>
        </p:nvSpPr>
        <p:spPr>
          <a:xfrm>
            <a:off x="3803650" y="3568700"/>
            <a:ext cx="152400" cy="152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3956050" y="3709988"/>
            <a:ext cx="250825" cy="212725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34" name="椭圆 33"/>
          <p:cNvSpPr/>
          <p:nvPr/>
        </p:nvSpPr>
        <p:spPr>
          <a:xfrm>
            <a:off x="4173538" y="3914775"/>
            <a:ext cx="152400" cy="152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4325938" y="4022725"/>
            <a:ext cx="250825" cy="212725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36" name="椭圆 35"/>
          <p:cNvSpPr/>
          <p:nvPr/>
        </p:nvSpPr>
        <p:spPr>
          <a:xfrm>
            <a:off x="4543425" y="4227513"/>
            <a:ext cx="152400" cy="152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4662488" y="4370388"/>
            <a:ext cx="250825" cy="212725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38" name="椭圆 37"/>
          <p:cNvSpPr/>
          <p:nvPr/>
        </p:nvSpPr>
        <p:spPr>
          <a:xfrm>
            <a:off x="4878388" y="4575175"/>
            <a:ext cx="152400" cy="152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40" name="直接连接符 39"/>
          <p:cNvCxnSpPr>
            <a:stCxn id="8" idx="4"/>
          </p:cNvCxnSpPr>
          <p:nvPr/>
        </p:nvCxnSpPr>
        <p:spPr>
          <a:xfrm>
            <a:off x="2284413" y="2720975"/>
            <a:ext cx="19050" cy="228600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42" name="椭圆 41"/>
          <p:cNvSpPr/>
          <p:nvPr/>
        </p:nvSpPr>
        <p:spPr>
          <a:xfrm>
            <a:off x="2233613" y="2952750"/>
            <a:ext cx="152400" cy="152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2338388" y="2679700"/>
            <a:ext cx="312737" cy="244475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46" name="椭圆 45"/>
          <p:cNvSpPr/>
          <p:nvPr/>
        </p:nvSpPr>
        <p:spPr>
          <a:xfrm>
            <a:off x="2603500" y="2919413"/>
            <a:ext cx="152400" cy="152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47" name="直接连接符 46"/>
          <p:cNvCxnSpPr/>
          <p:nvPr/>
        </p:nvCxnSpPr>
        <p:spPr>
          <a:xfrm flipH="1">
            <a:off x="2273300" y="3092450"/>
            <a:ext cx="20638" cy="238125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49" name="椭圆 48"/>
          <p:cNvSpPr/>
          <p:nvPr/>
        </p:nvSpPr>
        <p:spPr>
          <a:xfrm>
            <a:off x="2171700" y="3338513"/>
            <a:ext cx="152400" cy="152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50" name="直接连接符 49"/>
          <p:cNvCxnSpPr/>
          <p:nvPr/>
        </p:nvCxnSpPr>
        <p:spPr>
          <a:xfrm flipH="1">
            <a:off x="2214563" y="3465513"/>
            <a:ext cx="20637" cy="238125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51" name="椭圆 50"/>
          <p:cNvSpPr/>
          <p:nvPr/>
        </p:nvSpPr>
        <p:spPr>
          <a:xfrm>
            <a:off x="2112963" y="3711575"/>
            <a:ext cx="152400" cy="152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2693988" y="3052763"/>
            <a:ext cx="57150" cy="258762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53" name="椭圆 52"/>
          <p:cNvSpPr/>
          <p:nvPr/>
        </p:nvSpPr>
        <p:spPr>
          <a:xfrm>
            <a:off x="2708275" y="3317875"/>
            <a:ext cx="152400" cy="152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55" name="直接连接符 54"/>
          <p:cNvCxnSpPr/>
          <p:nvPr/>
        </p:nvCxnSpPr>
        <p:spPr>
          <a:xfrm flipH="1">
            <a:off x="2693988" y="3444875"/>
            <a:ext cx="84137" cy="266700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59" name="椭圆 58"/>
          <p:cNvSpPr/>
          <p:nvPr/>
        </p:nvSpPr>
        <p:spPr>
          <a:xfrm>
            <a:off x="2584450" y="3686175"/>
            <a:ext cx="152400" cy="152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60" name="直接连接符 59"/>
          <p:cNvCxnSpPr/>
          <p:nvPr/>
        </p:nvCxnSpPr>
        <p:spPr>
          <a:xfrm flipH="1">
            <a:off x="2609850" y="3849688"/>
            <a:ext cx="31750" cy="279400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62" name="椭圆 61"/>
          <p:cNvSpPr/>
          <p:nvPr/>
        </p:nvSpPr>
        <p:spPr>
          <a:xfrm>
            <a:off x="2508250" y="4105275"/>
            <a:ext cx="152400" cy="152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63" name="直接连接符 62"/>
          <p:cNvCxnSpPr/>
          <p:nvPr/>
        </p:nvCxnSpPr>
        <p:spPr>
          <a:xfrm>
            <a:off x="2846388" y="3452813"/>
            <a:ext cx="131762" cy="258762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65" name="椭圆 64"/>
          <p:cNvSpPr/>
          <p:nvPr/>
        </p:nvSpPr>
        <p:spPr>
          <a:xfrm>
            <a:off x="2905125" y="3671888"/>
            <a:ext cx="152400" cy="152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66" name="直接连接符 65"/>
          <p:cNvCxnSpPr/>
          <p:nvPr/>
        </p:nvCxnSpPr>
        <p:spPr>
          <a:xfrm>
            <a:off x="3017838" y="3825875"/>
            <a:ext cx="131762" cy="258763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67" name="椭圆 66"/>
          <p:cNvSpPr/>
          <p:nvPr/>
        </p:nvSpPr>
        <p:spPr>
          <a:xfrm>
            <a:off x="3076575" y="4044950"/>
            <a:ext cx="152400" cy="152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68" name="直接连接符 67"/>
          <p:cNvCxnSpPr/>
          <p:nvPr/>
        </p:nvCxnSpPr>
        <p:spPr>
          <a:xfrm flipH="1">
            <a:off x="3452813" y="3357563"/>
            <a:ext cx="84137" cy="266700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69" name="椭圆 68"/>
          <p:cNvSpPr/>
          <p:nvPr/>
        </p:nvSpPr>
        <p:spPr>
          <a:xfrm>
            <a:off x="3336925" y="3619500"/>
            <a:ext cx="152400" cy="152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2109788" y="2713038"/>
            <a:ext cx="280987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400" i="0" dirty="0">
                <a:latin typeface="Arial" panose="020B0604020202020204" pitchFamily="34" charset="0"/>
              </a:rPr>
              <a:t>i</a:t>
            </a:r>
            <a:endParaRPr lang="zh-CN" altLang="en-US" sz="1400" i="0" dirty="0">
              <a:latin typeface="Arial" panose="020B0604020202020204" pitchFamily="34" charset="0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2043113" y="3087688"/>
            <a:ext cx="27940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400" i="0" dirty="0">
                <a:latin typeface="Arial" panose="020B0604020202020204" pitchFamily="34" charset="0"/>
              </a:rPr>
              <a:t>d</a:t>
            </a:r>
            <a:endParaRPr lang="zh-CN" altLang="en-US" sz="1400" i="0" dirty="0">
              <a:latin typeface="Arial" panose="020B0604020202020204" pitchFamily="34" charset="0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2189163" y="2260600"/>
            <a:ext cx="27940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400" i="0" dirty="0">
                <a:latin typeface="Arial" panose="020B0604020202020204" pitchFamily="34" charset="0"/>
              </a:rPr>
              <a:t>b</a:t>
            </a:r>
            <a:endParaRPr lang="zh-CN" altLang="en-US" sz="1400" i="0" dirty="0">
              <a:latin typeface="Arial" panose="020B0604020202020204" pitchFamily="34" charset="0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2409825" y="2590800"/>
            <a:ext cx="280988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400" i="0" dirty="0">
                <a:latin typeface="Arial" panose="020B0604020202020204" pitchFamily="34" charset="0"/>
              </a:rPr>
              <a:t>u</a:t>
            </a:r>
            <a:endParaRPr lang="zh-CN" altLang="en-US" sz="1400" i="0" dirty="0">
              <a:latin typeface="Arial" panose="020B0604020202020204" pitchFamily="34" charset="0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2741613" y="3005138"/>
            <a:ext cx="280987" cy="3063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400" i="0" dirty="0">
                <a:latin typeface="Arial" panose="020B0604020202020204" pitchFamily="34" charset="0"/>
              </a:rPr>
              <a:t>l</a:t>
            </a:r>
            <a:endParaRPr lang="zh-CN" altLang="en-US" sz="1400" i="0" dirty="0">
              <a:latin typeface="Arial" panose="020B0604020202020204" pitchFamily="34" charset="0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2879725" y="3400425"/>
            <a:ext cx="234950" cy="311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400" i="0" dirty="0">
                <a:latin typeface="Arial" panose="020B0604020202020204" pitchFamily="34" charset="0"/>
              </a:rPr>
              <a:t>l</a:t>
            </a:r>
            <a:endParaRPr lang="zh-CN" altLang="en-US" sz="1400" i="0" dirty="0">
              <a:latin typeface="Arial" panose="020B0604020202020204" pitchFamily="34" charset="0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3000375" y="3787775"/>
            <a:ext cx="280988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400" i="0" dirty="0">
                <a:latin typeface="Arial" panose="020B0604020202020204" pitchFamily="34" charset="0"/>
              </a:rPr>
              <a:t>$</a:t>
            </a:r>
            <a:endParaRPr lang="zh-CN" altLang="en-US" sz="1400" i="0" dirty="0">
              <a:latin typeface="Arial" panose="020B0604020202020204" pitchFamily="34" charset="0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2530475" y="3373438"/>
            <a:ext cx="280988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400" i="0" dirty="0">
                <a:latin typeface="Arial" panose="020B0604020202020204" pitchFamily="34" charset="0"/>
              </a:rPr>
              <a:t>k</a:t>
            </a:r>
            <a:endParaRPr lang="zh-CN" altLang="en-US" sz="1400" i="0" dirty="0">
              <a:latin typeface="Arial" panose="020B0604020202020204" pitchFamily="34" charset="0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2374900" y="3849688"/>
            <a:ext cx="27940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400" i="0" dirty="0">
                <a:latin typeface="Arial" panose="020B0604020202020204" pitchFamily="34" charset="0"/>
              </a:rPr>
              <a:t>$</a:t>
            </a:r>
            <a:endParaRPr lang="zh-CN" altLang="en-US" sz="1400" i="0" dirty="0">
              <a:latin typeface="Arial" panose="020B0604020202020204" pitchFamily="34" charset="0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2627313" y="2214563"/>
            <a:ext cx="280987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400" i="0" dirty="0">
                <a:latin typeface="Arial" panose="020B0604020202020204" pitchFamily="34" charset="0"/>
              </a:rPr>
              <a:t>s</a:t>
            </a:r>
            <a:endParaRPr lang="zh-CN" altLang="en-US" sz="1400" i="0" dirty="0">
              <a:latin typeface="Arial" panose="020B0604020202020204" pitchFamily="34" charset="0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3000375" y="2562225"/>
            <a:ext cx="280988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400" i="0" dirty="0">
                <a:latin typeface="Arial" panose="020B0604020202020204" pitchFamily="34" charset="0"/>
              </a:rPr>
              <a:t>u</a:t>
            </a:r>
            <a:endParaRPr lang="zh-CN" altLang="en-US" sz="1400" i="0" dirty="0">
              <a:latin typeface="Arial" panose="020B0604020202020204" pitchFamily="34" charset="0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3375025" y="2897188"/>
            <a:ext cx="27940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400" i="0" dirty="0">
                <a:latin typeface="Arial" panose="020B0604020202020204" pitchFamily="34" charset="0"/>
              </a:rPr>
              <a:t>n</a:t>
            </a:r>
            <a:endParaRPr lang="zh-CN" altLang="en-US" sz="1400" i="0" dirty="0">
              <a:latin typeface="Arial" panose="020B0604020202020204" pitchFamily="34" charset="0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3686175" y="3263900"/>
            <a:ext cx="280988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400" i="0" dirty="0">
                <a:latin typeface="Arial" panose="020B0604020202020204" pitchFamily="34" charset="0"/>
              </a:rPr>
              <a:t>d</a:t>
            </a:r>
            <a:endParaRPr lang="zh-CN" altLang="en-US" sz="1400" i="0" dirty="0">
              <a:latin typeface="Arial" panose="020B0604020202020204" pitchFamily="34" charset="0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3273425" y="3341688"/>
            <a:ext cx="27940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400" i="0" dirty="0">
                <a:latin typeface="Arial" panose="020B0604020202020204" pitchFamily="34" charset="0"/>
              </a:rPr>
              <a:t>$</a:t>
            </a:r>
            <a:endParaRPr lang="zh-CN" altLang="en-US" sz="1400" i="0" dirty="0">
              <a:latin typeface="Arial" panose="020B0604020202020204" pitchFamily="34" charset="0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4014788" y="3616325"/>
            <a:ext cx="27940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400" i="0" dirty="0">
                <a:latin typeface="Arial" panose="020B0604020202020204" pitchFamily="34" charset="0"/>
              </a:rPr>
              <a:t>a</a:t>
            </a:r>
            <a:endParaRPr lang="zh-CN" altLang="en-US" sz="1400" i="0" dirty="0">
              <a:latin typeface="Arial" panose="020B0604020202020204" pitchFamily="34" charset="0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4429125" y="3871913"/>
            <a:ext cx="280988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400" i="0" dirty="0">
                <a:latin typeface="Arial" panose="020B0604020202020204" pitchFamily="34" charset="0"/>
              </a:rPr>
              <a:t>y</a:t>
            </a:r>
            <a:endParaRPr lang="zh-CN" altLang="en-US" sz="1400" i="0" dirty="0">
              <a:latin typeface="Arial" panose="020B0604020202020204" pitchFamily="34" charset="0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4738688" y="4251325"/>
            <a:ext cx="280987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400" i="0" dirty="0">
                <a:latin typeface="Arial" panose="020B0604020202020204" pitchFamily="34" charset="0"/>
              </a:rPr>
              <a:t>$</a:t>
            </a:r>
            <a:endParaRPr lang="zh-CN" altLang="en-US" sz="1400" i="0" dirty="0">
              <a:latin typeface="Arial" panose="020B0604020202020204" pitchFamily="34" charset="0"/>
            </a:endParaRPr>
          </a:p>
        </p:txBody>
      </p:sp>
      <p:sp>
        <p:nvSpPr>
          <p:cNvPr id="42055" name="文本框 89"/>
          <p:cNvSpPr txBox="1"/>
          <p:nvPr/>
        </p:nvSpPr>
        <p:spPr>
          <a:xfrm>
            <a:off x="546100" y="1508125"/>
            <a:ext cx="7559675" cy="768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i="0" dirty="0">
                <a:latin typeface="Verdana" panose="020B0604030504040204" pitchFamily="34" charset="0"/>
                <a:ea typeface="宋体" panose="02010600030101010101" pitchFamily="2" charset="-122"/>
              </a:rPr>
              <a:t>字符串集合</a:t>
            </a:r>
            <a:r>
              <a:rPr lang="en-US" altLang="zh-CN" i="0" dirty="0">
                <a:latin typeface="Verdana" panose="020B0604030504040204" pitchFamily="34" charset="0"/>
                <a:ea typeface="宋体" panose="02010600030101010101" pitchFamily="2" charset="-122"/>
              </a:rPr>
              <a:t>: {</a:t>
            </a:r>
            <a:r>
              <a:rPr lang="en-US" altLang="zh-CN" i="0" dirty="0">
                <a:latin typeface="Courier New" panose="02070309020205020404" pitchFamily="49" charset="0"/>
                <a:ea typeface="宋体" panose="02010600030101010101" pitchFamily="2" charset="-122"/>
              </a:rPr>
              <a:t>bear, bid, bulk, bull, sun, sunday</a:t>
            </a:r>
            <a:r>
              <a:rPr lang="en-US" altLang="zh-CN" i="0" dirty="0">
                <a:latin typeface="Verdana" panose="020B0604030504040204" pitchFamily="34" charset="0"/>
                <a:ea typeface="宋体" panose="02010600030101010101" pitchFamily="2" charset="-122"/>
              </a:rPr>
              <a:t>}</a:t>
            </a:r>
            <a:r>
              <a:rPr lang="en-US" altLang="zh-CN" sz="2400" i="0" dirty="0">
                <a:latin typeface="Verdana" panose="020B0604030504040204" pitchFamily="34" charset="0"/>
                <a:ea typeface="宋体" panose="02010600030101010101" pitchFamily="2" charset="-122"/>
              </a:rPr>
              <a:t>   </a:t>
            </a:r>
          </a:p>
          <a:p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10" grpId="0" bldLvl="0" animBg="1"/>
      <p:bldP spid="12" grpId="0" bldLvl="0" animBg="1"/>
      <p:bldP spid="14" grpId="0" bldLvl="0" animBg="1"/>
      <p:bldP spid="16" grpId="0" bldLvl="0" animBg="1"/>
      <p:bldP spid="17" grpId="0"/>
      <p:bldP spid="18" grpId="0"/>
      <p:bldP spid="19" grpId="0"/>
      <p:bldP spid="21" grpId="0"/>
      <p:bldP spid="22" grpId="0"/>
      <p:bldP spid="26" grpId="0" bldLvl="0" animBg="1"/>
      <p:bldP spid="28" grpId="0" bldLvl="0" animBg="1"/>
      <p:bldP spid="30" grpId="0" bldLvl="0" animBg="1"/>
      <p:bldP spid="32" grpId="0" bldLvl="0" animBg="1"/>
      <p:bldP spid="34" grpId="0" bldLvl="0" animBg="1"/>
      <p:bldP spid="36" grpId="0" bldLvl="0" animBg="1"/>
      <p:bldP spid="38" grpId="0" bldLvl="0" animBg="1"/>
      <p:bldP spid="42" grpId="0" bldLvl="0" animBg="1"/>
      <p:bldP spid="46" grpId="0" bldLvl="0" animBg="1"/>
      <p:bldP spid="49" grpId="0" bldLvl="0" animBg="1"/>
      <p:bldP spid="51" grpId="0" bldLvl="0" animBg="1"/>
      <p:bldP spid="53" grpId="0" bldLvl="0" animBg="1"/>
      <p:bldP spid="59" grpId="0" bldLvl="0" animBg="1"/>
      <p:bldP spid="62" grpId="0" bldLvl="0" animBg="1"/>
      <p:bldP spid="65" grpId="0" bldLvl="0" animBg="1"/>
      <p:bldP spid="67" grpId="0" bldLvl="0" animBg="1"/>
      <p:bldP spid="69" grpId="0" bldLvl="0" animBg="1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dirty="0"/>
              <a:t>例子</a:t>
            </a:r>
          </a:p>
        </p:txBody>
      </p:sp>
      <p:sp>
        <p:nvSpPr>
          <p:cNvPr id="43011" name="页脚占位符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altLang="zh-CN" sz="900" b="1" i="0" dirty="0"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i="0" dirty="0">
                <a:ea typeface="宋体" panose="02010600030101010101" pitchFamily="2" charset="-122"/>
              </a:rPr>
              <a:t>11/13/2021</a:t>
            </a:fld>
            <a:endParaRPr lang="en-US" altLang="zh-CN" sz="900" b="1" i="0" dirty="0">
              <a:ea typeface="宋体" panose="02010600030101010101" pitchFamily="2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211388" y="2536825"/>
            <a:ext cx="152400" cy="152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43013" name="直接连接符 5"/>
          <p:cNvCxnSpPr>
            <a:stCxn id="5" idx="3"/>
          </p:cNvCxnSpPr>
          <p:nvPr/>
        </p:nvCxnSpPr>
        <p:spPr>
          <a:xfrm flipH="1">
            <a:off x="2058988" y="2667000"/>
            <a:ext cx="174625" cy="250825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7" name="椭圆 6"/>
          <p:cNvSpPr/>
          <p:nvPr/>
        </p:nvSpPr>
        <p:spPr>
          <a:xfrm>
            <a:off x="1981200" y="2895600"/>
            <a:ext cx="152400" cy="152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43015" name="直接连接符 7"/>
          <p:cNvCxnSpPr>
            <a:stCxn id="7" idx="3"/>
          </p:cNvCxnSpPr>
          <p:nvPr/>
        </p:nvCxnSpPr>
        <p:spPr>
          <a:xfrm flipH="1">
            <a:off x="1828800" y="3025775"/>
            <a:ext cx="174625" cy="250825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43016" name="椭圆 8"/>
          <p:cNvSpPr/>
          <p:nvPr/>
        </p:nvSpPr>
        <p:spPr>
          <a:xfrm>
            <a:off x="1676400" y="3276600"/>
            <a:ext cx="152400" cy="152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43017" name="直接连接符 9"/>
          <p:cNvCxnSpPr>
            <a:stCxn id="43016" idx="3"/>
          </p:cNvCxnSpPr>
          <p:nvPr/>
        </p:nvCxnSpPr>
        <p:spPr>
          <a:xfrm flipH="1">
            <a:off x="1524000" y="3406775"/>
            <a:ext cx="174625" cy="250825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43018" name="椭圆 10"/>
          <p:cNvSpPr/>
          <p:nvPr/>
        </p:nvSpPr>
        <p:spPr>
          <a:xfrm>
            <a:off x="1404938" y="3657600"/>
            <a:ext cx="152400" cy="152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43019" name="直接连接符 11"/>
          <p:cNvCxnSpPr>
            <a:stCxn id="43018" idx="3"/>
          </p:cNvCxnSpPr>
          <p:nvPr/>
        </p:nvCxnSpPr>
        <p:spPr>
          <a:xfrm flipH="1">
            <a:off x="1252538" y="3787775"/>
            <a:ext cx="176212" cy="250825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43020" name="椭圆 12"/>
          <p:cNvSpPr/>
          <p:nvPr/>
        </p:nvSpPr>
        <p:spPr>
          <a:xfrm>
            <a:off x="1176338" y="4038600"/>
            <a:ext cx="152400" cy="152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43021" name="直接连接符 13"/>
          <p:cNvCxnSpPr>
            <a:stCxn id="43020" idx="3"/>
          </p:cNvCxnSpPr>
          <p:nvPr/>
        </p:nvCxnSpPr>
        <p:spPr>
          <a:xfrm flipH="1">
            <a:off x="1023938" y="4168775"/>
            <a:ext cx="176212" cy="250825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43022" name="椭圆 14"/>
          <p:cNvSpPr/>
          <p:nvPr/>
        </p:nvSpPr>
        <p:spPr>
          <a:xfrm>
            <a:off x="909638" y="4411663"/>
            <a:ext cx="152400" cy="152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3023" name="文本框 15"/>
          <p:cNvSpPr txBox="1"/>
          <p:nvPr/>
        </p:nvSpPr>
        <p:spPr>
          <a:xfrm>
            <a:off x="1722438" y="3775075"/>
            <a:ext cx="280987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400" i="0" dirty="0">
                <a:latin typeface="Arial" panose="020B0604020202020204" pitchFamily="34" charset="0"/>
              </a:rPr>
              <a:t>$</a:t>
            </a:r>
            <a:endParaRPr lang="zh-CN" altLang="en-US" sz="1400" i="0" dirty="0">
              <a:latin typeface="Arial" panose="020B0604020202020204" pitchFamily="34" charset="0"/>
            </a:endParaRPr>
          </a:p>
        </p:txBody>
      </p:sp>
      <p:sp>
        <p:nvSpPr>
          <p:cNvPr id="43024" name="文本框 16"/>
          <p:cNvSpPr txBox="1"/>
          <p:nvPr/>
        </p:nvSpPr>
        <p:spPr>
          <a:xfrm>
            <a:off x="1662113" y="2922588"/>
            <a:ext cx="27940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400" i="0" dirty="0">
                <a:latin typeface="Arial" panose="020B0604020202020204" pitchFamily="34" charset="0"/>
              </a:rPr>
              <a:t>e</a:t>
            </a:r>
            <a:endParaRPr lang="zh-CN" altLang="en-US" sz="1400" i="0" dirty="0">
              <a:latin typeface="Arial" panose="020B0604020202020204" pitchFamily="34" charset="0"/>
            </a:endParaRPr>
          </a:p>
        </p:txBody>
      </p:sp>
      <p:sp>
        <p:nvSpPr>
          <p:cNvPr id="43025" name="文本框 17"/>
          <p:cNvSpPr txBox="1"/>
          <p:nvPr/>
        </p:nvSpPr>
        <p:spPr>
          <a:xfrm>
            <a:off x="1360488" y="3284538"/>
            <a:ext cx="280987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400" i="0" dirty="0">
                <a:latin typeface="Arial" panose="020B0604020202020204" pitchFamily="34" charset="0"/>
              </a:rPr>
              <a:t>a</a:t>
            </a:r>
            <a:endParaRPr lang="zh-CN" altLang="en-US" sz="1400" i="0" dirty="0">
              <a:latin typeface="Arial" panose="020B0604020202020204" pitchFamily="34" charset="0"/>
            </a:endParaRPr>
          </a:p>
        </p:txBody>
      </p:sp>
      <p:sp>
        <p:nvSpPr>
          <p:cNvPr id="43026" name="文本框 18"/>
          <p:cNvSpPr txBox="1"/>
          <p:nvPr/>
        </p:nvSpPr>
        <p:spPr>
          <a:xfrm>
            <a:off x="1130300" y="3643313"/>
            <a:ext cx="280988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400" i="0" dirty="0">
                <a:latin typeface="Arial" panose="020B0604020202020204" pitchFamily="34" charset="0"/>
              </a:rPr>
              <a:t>r</a:t>
            </a:r>
            <a:endParaRPr lang="zh-CN" altLang="en-US" sz="1400" i="0" dirty="0">
              <a:latin typeface="Arial" panose="020B0604020202020204" pitchFamily="34" charset="0"/>
            </a:endParaRPr>
          </a:p>
        </p:txBody>
      </p:sp>
      <p:sp>
        <p:nvSpPr>
          <p:cNvPr id="43027" name="文本框 19"/>
          <p:cNvSpPr txBox="1"/>
          <p:nvPr/>
        </p:nvSpPr>
        <p:spPr>
          <a:xfrm>
            <a:off x="863600" y="4081463"/>
            <a:ext cx="280988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400" i="0" dirty="0">
                <a:latin typeface="Arial" panose="020B0604020202020204" pitchFamily="34" charset="0"/>
              </a:rPr>
              <a:t>$</a:t>
            </a:r>
            <a:endParaRPr lang="zh-CN" altLang="en-US" sz="1400" i="0" dirty="0">
              <a:latin typeface="Arial" panose="020B0604020202020204" pitchFamily="34" charset="0"/>
            </a:endParaRPr>
          </a:p>
        </p:txBody>
      </p:sp>
      <p:cxnSp>
        <p:nvCxnSpPr>
          <p:cNvPr id="43028" name="直接连接符 20"/>
          <p:cNvCxnSpPr/>
          <p:nvPr/>
        </p:nvCxnSpPr>
        <p:spPr>
          <a:xfrm>
            <a:off x="2363788" y="2682875"/>
            <a:ext cx="250825" cy="212725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22" name="椭圆 21"/>
          <p:cNvSpPr/>
          <p:nvPr/>
        </p:nvSpPr>
        <p:spPr>
          <a:xfrm>
            <a:off x="2581275" y="2887663"/>
            <a:ext cx="152400" cy="152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43030" name="直接连接符 22"/>
          <p:cNvCxnSpPr/>
          <p:nvPr/>
        </p:nvCxnSpPr>
        <p:spPr>
          <a:xfrm>
            <a:off x="2700338" y="3003550"/>
            <a:ext cx="250825" cy="214313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24" name="椭圆 23"/>
          <p:cNvSpPr/>
          <p:nvPr/>
        </p:nvSpPr>
        <p:spPr>
          <a:xfrm>
            <a:off x="2916238" y="3208338"/>
            <a:ext cx="152400" cy="152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43032" name="直接连接符 24"/>
          <p:cNvCxnSpPr/>
          <p:nvPr/>
        </p:nvCxnSpPr>
        <p:spPr>
          <a:xfrm>
            <a:off x="3024188" y="3336925"/>
            <a:ext cx="250825" cy="212725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26" name="椭圆 25"/>
          <p:cNvSpPr/>
          <p:nvPr/>
        </p:nvSpPr>
        <p:spPr>
          <a:xfrm>
            <a:off x="3241675" y="3541713"/>
            <a:ext cx="152400" cy="152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3360738" y="3690938"/>
            <a:ext cx="250825" cy="212725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28" name="椭圆 27"/>
          <p:cNvSpPr/>
          <p:nvPr/>
        </p:nvSpPr>
        <p:spPr>
          <a:xfrm>
            <a:off x="3576638" y="3895725"/>
            <a:ext cx="152400" cy="152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3729038" y="4037013"/>
            <a:ext cx="250825" cy="212725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30" name="椭圆 29"/>
          <p:cNvSpPr/>
          <p:nvPr/>
        </p:nvSpPr>
        <p:spPr>
          <a:xfrm>
            <a:off x="3946525" y="4241800"/>
            <a:ext cx="152400" cy="152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4098925" y="4349750"/>
            <a:ext cx="250825" cy="212725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32" name="椭圆 31"/>
          <p:cNvSpPr/>
          <p:nvPr/>
        </p:nvSpPr>
        <p:spPr>
          <a:xfrm>
            <a:off x="4316413" y="4554538"/>
            <a:ext cx="152400" cy="152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4435475" y="4697413"/>
            <a:ext cx="250825" cy="212725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34" name="椭圆 33"/>
          <p:cNvSpPr/>
          <p:nvPr/>
        </p:nvSpPr>
        <p:spPr>
          <a:xfrm>
            <a:off x="4651375" y="4902200"/>
            <a:ext cx="152400" cy="152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43042" name="直接连接符 34"/>
          <p:cNvCxnSpPr>
            <a:stCxn id="7" idx="4"/>
          </p:cNvCxnSpPr>
          <p:nvPr/>
        </p:nvCxnSpPr>
        <p:spPr>
          <a:xfrm>
            <a:off x="2057400" y="3048000"/>
            <a:ext cx="19050" cy="228600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36" name="椭圆 35"/>
          <p:cNvSpPr/>
          <p:nvPr/>
        </p:nvSpPr>
        <p:spPr>
          <a:xfrm>
            <a:off x="2006600" y="3279775"/>
            <a:ext cx="152400" cy="152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43044" name="直接连接符 36"/>
          <p:cNvCxnSpPr/>
          <p:nvPr/>
        </p:nvCxnSpPr>
        <p:spPr>
          <a:xfrm>
            <a:off x="2111375" y="3006725"/>
            <a:ext cx="312738" cy="244475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43045" name="椭圆 37"/>
          <p:cNvSpPr/>
          <p:nvPr/>
        </p:nvSpPr>
        <p:spPr>
          <a:xfrm>
            <a:off x="2376488" y="3246438"/>
            <a:ext cx="152400" cy="152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43046" name="直接连接符 38"/>
          <p:cNvCxnSpPr/>
          <p:nvPr/>
        </p:nvCxnSpPr>
        <p:spPr>
          <a:xfrm flipH="1">
            <a:off x="2046288" y="3419475"/>
            <a:ext cx="20637" cy="238125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40" name="椭圆 39"/>
          <p:cNvSpPr/>
          <p:nvPr/>
        </p:nvSpPr>
        <p:spPr>
          <a:xfrm>
            <a:off x="1944688" y="3665538"/>
            <a:ext cx="152400" cy="152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43048" name="直接连接符 40"/>
          <p:cNvCxnSpPr/>
          <p:nvPr/>
        </p:nvCxnSpPr>
        <p:spPr>
          <a:xfrm flipH="1">
            <a:off x="1987550" y="3792538"/>
            <a:ext cx="20638" cy="238125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42" name="椭圆 41"/>
          <p:cNvSpPr/>
          <p:nvPr/>
        </p:nvSpPr>
        <p:spPr>
          <a:xfrm>
            <a:off x="1885950" y="4040188"/>
            <a:ext cx="152400" cy="152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43050" name="直接连接符 42"/>
          <p:cNvCxnSpPr/>
          <p:nvPr/>
        </p:nvCxnSpPr>
        <p:spPr>
          <a:xfrm>
            <a:off x="2466975" y="3379788"/>
            <a:ext cx="57150" cy="258762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43051" name="椭圆 43"/>
          <p:cNvSpPr/>
          <p:nvPr/>
        </p:nvSpPr>
        <p:spPr>
          <a:xfrm>
            <a:off x="2481263" y="3644900"/>
            <a:ext cx="152400" cy="152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43052" name="直接连接符 44"/>
          <p:cNvCxnSpPr/>
          <p:nvPr/>
        </p:nvCxnSpPr>
        <p:spPr>
          <a:xfrm flipH="1">
            <a:off x="2466975" y="3771900"/>
            <a:ext cx="84138" cy="266700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43053" name="椭圆 45"/>
          <p:cNvSpPr/>
          <p:nvPr/>
        </p:nvSpPr>
        <p:spPr>
          <a:xfrm>
            <a:off x="2357438" y="4013200"/>
            <a:ext cx="152400" cy="152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43054" name="直接连接符 46"/>
          <p:cNvCxnSpPr/>
          <p:nvPr/>
        </p:nvCxnSpPr>
        <p:spPr>
          <a:xfrm flipH="1">
            <a:off x="2382838" y="4176713"/>
            <a:ext cx="31750" cy="279400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43055" name="椭圆 47"/>
          <p:cNvSpPr/>
          <p:nvPr/>
        </p:nvSpPr>
        <p:spPr>
          <a:xfrm>
            <a:off x="2281238" y="4432300"/>
            <a:ext cx="152400" cy="152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43056" name="直接连接符 48"/>
          <p:cNvCxnSpPr/>
          <p:nvPr/>
        </p:nvCxnSpPr>
        <p:spPr>
          <a:xfrm>
            <a:off x="2619375" y="3779838"/>
            <a:ext cx="131763" cy="258762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43057" name="椭圆 49"/>
          <p:cNvSpPr/>
          <p:nvPr/>
        </p:nvSpPr>
        <p:spPr>
          <a:xfrm>
            <a:off x="2678113" y="3998913"/>
            <a:ext cx="152400" cy="152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43058" name="直接连接符 50"/>
          <p:cNvCxnSpPr/>
          <p:nvPr/>
        </p:nvCxnSpPr>
        <p:spPr>
          <a:xfrm>
            <a:off x="2790825" y="4152900"/>
            <a:ext cx="131763" cy="258763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43059" name="椭圆 51"/>
          <p:cNvSpPr/>
          <p:nvPr/>
        </p:nvSpPr>
        <p:spPr>
          <a:xfrm>
            <a:off x="2849563" y="4371975"/>
            <a:ext cx="152400" cy="152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43060" name="直接连接符 52"/>
          <p:cNvCxnSpPr/>
          <p:nvPr/>
        </p:nvCxnSpPr>
        <p:spPr>
          <a:xfrm flipH="1">
            <a:off x="3225800" y="3684588"/>
            <a:ext cx="84138" cy="266700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43061" name="椭圆 53"/>
          <p:cNvSpPr/>
          <p:nvPr/>
        </p:nvSpPr>
        <p:spPr>
          <a:xfrm>
            <a:off x="3109913" y="3946525"/>
            <a:ext cx="152400" cy="152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3062" name="文本框 54"/>
          <p:cNvSpPr txBox="1"/>
          <p:nvPr/>
        </p:nvSpPr>
        <p:spPr>
          <a:xfrm>
            <a:off x="1882775" y="3040063"/>
            <a:ext cx="280988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400" i="0" dirty="0">
                <a:latin typeface="Arial" panose="020B0604020202020204" pitchFamily="34" charset="0"/>
              </a:rPr>
              <a:t>i</a:t>
            </a:r>
            <a:endParaRPr lang="zh-CN" altLang="en-US" sz="1400" i="0" dirty="0">
              <a:latin typeface="Arial" panose="020B0604020202020204" pitchFamily="34" charset="0"/>
            </a:endParaRPr>
          </a:p>
        </p:txBody>
      </p:sp>
      <p:sp>
        <p:nvSpPr>
          <p:cNvPr id="43063" name="文本框 55"/>
          <p:cNvSpPr txBox="1"/>
          <p:nvPr/>
        </p:nvSpPr>
        <p:spPr>
          <a:xfrm>
            <a:off x="1814513" y="3414713"/>
            <a:ext cx="280987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400" i="0" dirty="0">
                <a:latin typeface="Arial" panose="020B0604020202020204" pitchFamily="34" charset="0"/>
              </a:rPr>
              <a:t>d</a:t>
            </a:r>
            <a:endParaRPr lang="zh-CN" altLang="en-US" sz="1400" i="0" dirty="0">
              <a:latin typeface="Arial" panose="020B0604020202020204" pitchFamily="34" charset="0"/>
            </a:endParaRPr>
          </a:p>
        </p:txBody>
      </p:sp>
      <p:sp>
        <p:nvSpPr>
          <p:cNvPr id="43064" name="文本框 56"/>
          <p:cNvSpPr txBox="1"/>
          <p:nvPr/>
        </p:nvSpPr>
        <p:spPr>
          <a:xfrm>
            <a:off x="1962150" y="2587625"/>
            <a:ext cx="27940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400" i="0" dirty="0">
                <a:latin typeface="Arial" panose="020B0604020202020204" pitchFamily="34" charset="0"/>
              </a:rPr>
              <a:t>b</a:t>
            </a:r>
            <a:endParaRPr lang="zh-CN" altLang="en-US" sz="1400" i="0" dirty="0">
              <a:latin typeface="Arial" panose="020B0604020202020204" pitchFamily="34" charset="0"/>
            </a:endParaRPr>
          </a:p>
        </p:txBody>
      </p:sp>
      <p:sp>
        <p:nvSpPr>
          <p:cNvPr id="43065" name="文本框 57"/>
          <p:cNvSpPr txBox="1"/>
          <p:nvPr/>
        </p:nvSpPr>
        <p:spPr>
          <a:xfrm>
            <a:off x="2182813" y="2919413"/>
            <a:ext cx="280987" cy="3063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400" i="0" dirty="0">
                <a:latin typeface="Arial" panose="020B0604020202020204" pitchFamily="34" charset="0"/>
              </a:rPr>
              <a:t>u</a:t>
            </a:r>
            <a:endParaRPr lang="zh-CN" altLang="en-US" sz="1400" i="0" dirty="0">
              <a:latin typeface="Arial" panose="020B0604020202020204" pitchFamily="34" charset="0"/>
            </a:endParaRPr>
          </a:p>
        </p:txBody>
      </p:sp>
      <p:sp>
        <p:nvSpPr>
          <p:cNvPr id="43066" name="文本框 58"/>
          <p:cNvSpPr txBox="1"/>
          <p:nvPr/>
        </p:nvSpPr>
        <p:spPr>
          <a:xfrm>
            <a:off x="2514600" y="3332163"/>
            <a:ext cx="280988" cy="3063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400" i="0" dirty="0">
                <a:latin typeface="Arial" panose="020B0604020202020204" pitchFamily="34" charset="0"/>
              </a:rPr>
              <a:t>l</a:t>
            </a:r>
            <a:endParaRPr lang="zh-CN" altLang="en-US" sz="1400" i="0" dirty="0">
              <a:latin typeface="Arial" panose="020B0604020202020204" pitchFamily="34" charset="0"/>
            </a:endParaRPr>
          </a:p>
        </p:txBody>
      </p:sp>
      <p:sp>
        <p:nvSpPr>
          <p:cNvPr id="43067" name="文本框 59"/>
          <p:cNvSpPr txBox="1"/>
          <p:nvPr/>
        </p:nvSpPr>
        <p:spPr>
          <a:xfrm>
            <a:off x="2652713" y="3727450"/>
            <a:ext cx="234950" cy="311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400" i="0" dirty="0">
                <a:latin typeface="Arial" panose="020B0604020202020204" pitchFamily="34" charset="0"/>
              </a:rPr>
              <a:t>l</a:t>
            </a:r>
            <a:endParaRPr lang="zh-CN" altLang="en-US" sz="1400" i="0" dirty="0">
              <a:latin typeface="Arial" panose="020B0604020202020204" pitchFamily="34" charset="0"/>
            </a:endParaRPr>
          </a:p>
        </p:txBody>
      </p:sp>
      <p:sp>
        <p:nvSpPr>
          <p:cNvPr id="43068" name="文本框 60"/>
          <p:cNvSpPr txBox="1"/>
          <p:nvPr/>
        </p:nvSpPr>
        <p:spPr>
          <a:xfrm>
            <a:off x="2773363" y="4114800"/>
            <a:ext cx="280987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400" i="0" dirty="0">
                <a:latin typeface="Arial" panose="020B0604020202020204" pitchFamily="34" charset="0"/>
              </a:rPr>
              <a:t>$</a:t>
            </a:r>
            <a:endParaRPr lang="zh-CN" altLang="en-US" sz="1400" i="0" dirty="0">
              <a:latin typeface="Arial" panose="020B0604020202020204" pitchFamily="34" charset="0"/>
            </a:endParaRPr>
          </a:p>
        </p:txBody>
      </p:sp>
      <p:sp>
        <p:nvSpPr>
          <p:cNvPr id="43069" name="文本框 61"/>
          <p:cNvSpPr txBox="1"/>
          <p:nvPr/>
        </p:nvSpPr>
        <p:spPr>
          <a:xfrm>
            <a:off x="2303463" y="3700463"/>
            <a:ext cx="27940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400" i="0" dirty="0">
                <a:latin typeface="Arial" panose="020B0604020202020204" pitchFamily="34" charset="0"/>
              </a:rPr>
              <a:t>k</a:t>
            </a:r>
            <a:endParaRPr lang="zh-CN" altLang="en-US" sz="1400" i="0" dirty="0">
              <a:latin typeface="Arial" panose="020B0604020202020204" pitchFamily="34" charset="0"/>
            </a:endParaRPr>
          </a:p>
        </p:txBody>
      </p:sp>
      <p:sp>
        <p:nvSpPr>
          <p:cNvPr id="43070" name="文本框 62"/>
          <p:cNvSpPr txBox="1"/>
          <p:nvPr/>
        </p:nvSpPr>
        <p:spPr>
          <a:xfrm>
            <a:off x="2147888" y="4176713"/>
            <a:ext cx="27940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400" i="0" dirty="0">
                <a:latin typeface="Arial" panose="020B0604020202020204" pitchFamily="34" charset="0"/>
              </a:rPr>
              <a:t>$</a:t>
            </a:r>
            <a:endParaRPr lang="zh-CN" altLang="en-US" sz="1400" i="0" dirty="0">
              <a:latin typeface="Arial" panose="020B0604020202020204" pitchFamily="34" charset="0"/>
            </a:endParaRPr>
          </a:p>
        </p:txBody>
      </p:sp>
      <p:sp>
        <p:nvSpPr>
          <p:cNvPr id="43071" name="文本框 63"/>
          <p:cNvSpPr txBox="1"/>
          <p:nvPr/>
        </p:nvSpPr>
        <p:spPr>
          <a:xfrm>
            <a:off x="2400300" y="2541588"/>
            <a:ext cx="280988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400" i="0" dirty="0">
                <a:latin typeface="Arial" panose="020B0604020202020204" pitchFamily="34" charset="0"/>
              </a:rPr>
              <a:t>s</a:t>
            </a:r>
            <a:endParaRPr lang="zh-CN" altLang="en-US" sz="1400" i="0" dirty="0">
              <a:latin typeface="Arial" panose="020B0604020202020204" pitchFamily="34" charset="0"/>
            </a:endParaRPr>
          </a:p>
        </p:txBody>
      </p:sp>
      <p:sp>
        <p:nvSpPr>
          <p:cNvPr id="43072" name="文本框 64"/>
          <p:cNvSpPr txBox="1"/>
          <p:nvPr/>
        </p:nvSpPr>
        <p:spPr>
          <a:xfrm>
            <a:off x="2773363" y="2889250"/>
            <a:ext cx="280987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400" i="0" dirty="0">
                <a:latin typeface="Arial" panose="020B0604020202020204" pitchFamily="34" charset="0"/>
              </a:rPr>
              <a:t>u</a:t>
            </a:r>
            <a:endParaRPr lang="zh-CN" altLang="en-US" sz="1400" i="0" dirty="0">
              <a:latin typeface="Arial" panose="020B0604020202020204" pitchFamily="34" charset="0"/>
            </a:endParaRPr>
          </a:p>
        </p:txBody>
      </p:sp>
      <p:sp>
        <p:nvSpPr>
          <p:cNvPr id="43073" name="文本框 65"/>
          <p:cNvSpPr txBox="1"/>
          <p:nvPr/>
        </p:nvSpPr>
        <p:spPr>
          <a:xfrm>
            <a:off x="3148013" y="3224213"/>
            <a:ext cx="27940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400" i="0" dirty="0">
                <a:latin typeface="Arial" panose="020B0604020202020204" pitchFamily="34" charset="0"/>
              </a:rPr>
              <a:t>n</a:t>
            </a:r>
            <a:endParaRPr lang="zh-CN" altLang="en-US" sz="1400" i="0" dirty="0">
              <a:latin typeface="Arial" panose="020B0604020202020204" pitchFamily="34" charset="0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3478213" y="3529013"/>
            <a:ext cx="280987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400" i="0" dirty="0">
                <a:latin typeface="Arial" panose="020B0604020202020204" pitchFamily="34" charset="0"/>
              </a:rPr>
              <a:t>d</a:t>
            </a:r>
            <a:endParaRPr lang="zh-CN" altLang="en-US" sz="1400" i="0" dirty="0">
              <a:latin typeface="Arial" panose="020B0604020202020204" pitchFamily="34" charset="0"/>
            </a:endParaRPr>
          </a:p>
        </p:txBody>
      </p:sp>
      <p:sp>
        <p:nvSpPr>
          <p:cNvPr id="43075" name="文本框 67"/>
          <p:cNvSpPr txBox="1"/>
          <p:nvPr/>
        </p:nvSpPr>
        <p:spPr>
          <a:xfrm>
            <a:off x="3044825" y="3668713"/>
            <a:ext cx="280988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400" i="0" dirty="0">
                <a:latin typeface="Arial" panose="020B0604020202020204" pitchFamily="34" charset="0"/>
              </a:rPr>
              <a:t>$</a:t>
            </a:r>
            <a:endParaRPr lang="zh-CN" altLang="en-US" sz="1400" i="0" dirty="0">
              <a:latin typeface="Arial" panose="020B0604020202020204" pitchFamily="34" charset="0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3776663" y="3857625"/>
            <a:ext cx="280987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400" i="0" dirty="0">
                <a:latin typeface="Arial" panose="020B0604020202020204" pitchFamily="34" charset="0"/>
              </a:rPr>
              <a:t>a</a:t>
            </a:r>
            <a:endParaRPr lang="zh-CN" altLang="en-US" sz="1400" i="0" dirty="0">
              <a:latin typeface="Arial" panose="020B0604020202020204" pitchFamily="34" charset="0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4176713" y="4195763"/>
            <a:ext cx="27940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400" i="0" dirty="0">
                <a:latin typeface="Arial" panose="020B0604020202020204" pitchFamily="34" charset="0"/>
              </a:rPr>
              <a:t>y</a:t>
            </a:r>
            <a:endParaRPr lang="zh-CN" altLang="en-US" sz="1400" i="0" dirty="0">
              <a:latin typeface="Arial" panose="020B0604020202020204" pitchFamily="34" charset="0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4476750" y="4562475"/>
            <a:ext cx="280988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400" i="0" dirty="0">
                <a:latin typeface="Arial" panose="020B0604020202020204" pitchFamily="34" charset="0"/>
              </a:rPr>
              <a:t>$</a:t>
            </a:r>
            <a:endParaRPr lang="zh-CN" altLang="en-US" sz="1400" i="0" dirty="0">
              <a:latin typeface="Arial" panose="020B0604020202020204" pitchFamily="34" charset="0"/>
            </a:endParaRPr>
          </a:p>
        </p:txBody>
      </p:sp>
      <p:sp>
        <p:nvSpPr>
          <p:cNvPr id="43079" name="文本框 71"/>
          <p:cNvSpPr txBox="1"/>
          <p:nvPr/>
        </p:nvSpPr>
        <p:spPr>
          <a:xfrm>
            <a:off x="546100" y="1508125"/>
            <a:ext cx="7559675" cy="768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i="0" dirty="0">
                <a:latin typeface="Verdana" panose="020B0604030504040204" pitchFamily="34" charset="0"/>
                <a:ea typeface="宋体" panose="02010600030101010101" pitchFamily="2" charset="-122"/>
              </a:rPr>
              <a:t>字符串集合</a:t>
            </a:r>
            <a:r>
              <a:rPr lang="en-US" altLang="zh-CN" i="0" dirty="0">
                <a:latin typeface="Verdana" panose="020B0604030504040204" pitchFamily="34" charset="0"/>
                <a:ea typeface="宋体" panose="02010600030101010101" pitchFamily="2" charset="-122"/>
              </a:rPr>
              <a:t>: {</a:t>
            </a:r>
            <a:r>
              <a:rPr lang="en-US" altLang="zh-CN" i="0" dirty="0">
                <a:latin typeface="Courier New" panose="02070309020205020404" pitchFamily="49" charset="0"/>
                <a:ea typeface="宋体" panose="02010600030101010101" pitchFamily="2" charset="-122"/>
              </a:rPr>
              <a:t>bear, bid, bulk, bull, sun, sunday</a:t>
            </a:r>
            <a:r>
              <a:rPr lang="en-US" altLang="zh-CN" i="0" dirty="0">
                <a:latin typeface="Verdana" panose="020B0604030504040204" pitchFamily="34" charset="0"/>
                <a:ea typeface="宋体" panose="02010600030101010101" pitchFamily="2" charset="-122"/>
              </a:rPr>
              <a:t>}</a:t>
            </a:r>
            <a:r>
              <a:rPr lang="en-US" altLang="zh-CN" sz="2400" i="0" dirty="0">
                <a:latin typeface="Verdana" panose="020B0604030504040204" pitchFamily="34" charset="0"/>
                <a:ea typeface="宋体" panose="02010600030101010101" pitchFamily="2" charset="-122"/>
              </a:rPr>
              <a:t>   </a:t>
            </a:r>
          </a:p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5257800" y="2136775"/>
            <a:ext cx="1211263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i="0" dirty="0">
                <a:latin typeface="Arial" panose="020B0604020202020204" pitchFamily="34" charset="0"/>
              </a:rPr>
              <a:t>查询“</a:t>
            </a:r>
            <a:r>
              <a:rPr lang="en-US" altLang="zh-CN" i="0" dirty="0">
                <a:latin typeface="Arial" panose="020B0604020202020204" pitchFamily="34" charset="0"/>
              </a:rPr>
              <a:t>bid</a:t>
            </a:r>
            <a:r>
              <a:rPr lang="zh-CN" altLang="en-US" i="0" dirty="0">
                <a:latin typeface="Arial" panose="020B0604020202020204" pitchFamily="34" charset="0"/>
              </a:rPr>
              <a:t>”</a:t>
            </a:r>
          </a:p>
        </p:txBody>
      </p:sp>
      <p:sp>
        <p:nvSpPr>
          <p:cNvPr id="74" name="文本框 73"/>
          <p:cNvSpPr txBox="1"/>
          <p:nvPr/>
        </p:nvSpPr>
        <p:spPr>
          <a:xfrm>
            <a:off x="5257800" y="2832100"/>
            <a:ext cx="1552575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i="0" dirty="0">
                <a:latin typeface="Arial" panose="020B0604020202020204" pitchFamily="34" charset="0"/>
              </a:rPr>
              <a:t>查询“</a:t>
            </a:r>
            <a:r>
              <a:rPr lang="en-US" altLang="zh-CN" i="0" dirty="0">
                <a:latin typeface="Arial" panose="020B0604020202020204" pitchFamily="34" charset="0"/>
              </a:rPr>
              <a:t>sunny</a:t>
            </a:r>
            <a:r>
              <a:rPr lang="zh-CN" altLang="en-US" i="0" dirty="0">
                <a:latin typeface="Arial" panose="020B0604020202020204" pitchFamily="34" charset="0"/>
              </a:rPr>
              <a:t>”</a:t>
            </a:r>
          </a:p>
        </p:txBody>
      </p:sp>
      <p:sp>
        <p:nvSpPr>
          <p:cNvPr id="76" name="文本框 75"/>
          <p:cNvSpPr txBox="1"/>
          <p:nvPr/>
        </p:nvSpPr>
        <p:spPr>
          <a:xfrm>
            <a:off x="5257800" y="3482975"/>
            <a:ext cx="169545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i="0" dirty="0">
                <a:latin typeface="Arial" panose="020B0604020202020204" pitchFamily="34" charset="0"/>
              </a:rPr>
              <a:t>删除“</a:t>
            </a:r>
            <a:r>
              <a:rPr lang="en-US" altLang="zh-CN" i="0" dirty="0">
                <a:latin typeface="Arial" panose="020B0604020202020204" pitchFamily="34" charset="0"/>
              </a:rPr>
              <a:t>sunday</a:t>
            </a:r>
            <a:r>
              <a:rPr lang="zh-CN" altLang="en-US" i="0" dirty="0">
                <a:latin typeface="Arial" panose="020B0604020202020204" pitchFamily="34" charset="0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7" grpId="0" bldLvl="0" animBg="1"/>
      <p:bldP spid="22" grpId="0" bldLvl="0" animBg="1"/>
      <p:bldP spid="24" grpId="0" bldLvl="0" animBg="1"/>
      <p:bldP spid="26" grpId="0" bldLvl="0" animBg="1"/>
      <p:bldP spid="28" grpId="0" bldLvl="0" animBg="1"/>
      <p:bldP spid="30" grpId="0" bldLvl="0" animBg="1"/>
      <p:bldP spid="32" grpId="0" bldLvl="0" animBg="1"/>
      <p:bldP spid="34" grpId="0" bldLvl="0" animBg="1"/>
      <p:bldP spid="36" grpId="0" bldLvl="0" animBg="1"/>
      <p:bldP spid="40" grpId="0" bldLvl="0" animBg="1"/>
      <p:bldP spid="42" grpId="0" bldLvl="0" animBg="1"/>
      <p:bldP spid="67" grpId="0"/>
      <p:bldP spid="69" grpId="0"/>
      <p:bldP spid="70" grpId="0"/>
      <p:bldP spid="71" grpId="0"/>
      <p:bldP spid="73" grpId="0"/>
      <p:bldP spid="74" grpId="0"/>
      <p:bldP spid="7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11/13/2021</a:t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98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en-US" altLang="zh-CN" dirty="0">
                <a:ea typeface="宋体" panose="02010600030101010101" pitchFamily="2" charset="-122"/>
              </a:rPr>
              <a:t>Trie </a:t>
            </a:r>
            <a:r>
              <a:rPr lang="zh-CN" altLang="en-US" dirty="0">
                <a:ea typeface="宋体" panose="02010600030101010101" pitchFamily="2" charset="-122"/>
              </a:rPr>
              <a:t>结点结构</a:t>
            </a:r>
          </a:p>
        </p:txBody>
      </p:sp>
      <p:sp>
        <p:nvSpPr>
          <p:cNvPr id="4198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/>
          <a:lstStyle/>
          <a:p>
            <a:r>
              <a:rPr lang="zh-CN" altLang="en-US" dirty="0">
                <a:latin typeface="Verdana" panose="020B0604030504040204" pitchFamily="34" charset="0"/>
                <a:ea typeface="宋体" panose="02010600030101010101" pitchFamily="2" charset="-122"/>
              </a:rPr>
              <a:t>“</a:t>
            </a:r>
            <a:r>
              <a:rPr lang="zh-CN" altLang="en-US" dirty="0">
                <a:ea typeface="宋体" panose="02010600030101010101" pitchFamily="2" charset="-122"/>
              </a:rPr>
              <a:t>实现细节</a:t>
            </a:r>
            <a:r>
              <a:rPr lang="zh-CN" altLang="en-US" dirty="0">
                <a:latin typeface="Verdana" panose="020B0604030504040204" pitchFamily="34" charset="0"/>
                <a:ea typeface="宋体" panose="02010600030101010101" pitchFamily="2" charset="-122"/>
              </a:rPr>
              <a:t>”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结点结构是什么？</a:t>
            </a:r>
            <a:r>
              <a:rPr lang="en-US" altLang="zh-CN" dirty="0">
                <a:ea typeface="宋体" panose="02010600030101010101" pitchFamily="2" charset="-122"/>
              </a:rPr>
              <a:t>= t.</a:t>
            </a:r>
            <a:r>
              <a:rPr lang="en-US" altLang="zh-CN" i="1" dirty="0">
                <a:ea typeface="宋体" panose="02010600030101010101" pitchFamily="2" charset="-122"/>
              </a:rPr>
              <a:t>child</a:t>
            </a:r>
            <a:r>
              <a:rPr lang="en-US" altLang="zh-CN" dirty="0">
                <a:ea typeface="宋体" panose="02010600030101010101" pitchFamily="2" charset="-122"/>
              </a:rPr>
              <a:t>(c) </a:t>
            </a:r>
            <a:r>
              <a:rPr lang="zh-CN" altLang="en-US" dirty="0">
                <a:ea typeface="宋体" panose="02010600030101010101" pitchFamily="2" charset="-122"/>
              </a:rPr>
              <a:t>操作的复杂性是什么</a:t>
            </a:r>
            <a:r>
              <a:rPr lang="en-US" altLang="zh-CN" dirty="0">
                <a:ea typeface="宋体" panose="02010600030101010101" pitchFamily="2" charset="-122"/>
              </a:rPr>
              <a:t>?:</a:t>
            </a:r>
          </a:p>
          <a:p>
            <a:pPr lvl="2"/>
            <a:r>
              <a:rPr lang="zh-CN" altLang="en-US" dirty="0">
                <a:ea typeface="宋体" panose="02010600030101010101" pitchFamily="2" charset="-122"/>
              </a:rPr>
              <a:t>大小为</a:t>
            </a:r>
            <a:r>
              <a:rPr lang="en-US" altLang="zh-CN" dirty="0">
                <a:ea typeface="宋体" panose="02010600030101010101" pitchFamily="2" charset="-122"/>
              </a:rPr>
              <a:t>d</a:t>
            </a:r>
            <a:r>
              <a:rPr lang="zh-CN" altLang="en-US" dirty="0">
                <a:ea typeface="宋体" panose="02010600030101010101" pitchFamily="2" charset="-122"/>
              </a:rPr>
              <a:t>的儿子指针</a:t>
            </a:r>
            <a:r>
              <a:rPr lang="zh-CN" altLang="en-US" b="1" dirty="0">
                <a:ea typeface="宋体" panose="02010600030101010101" pitchFamily="2" charset="-122"/>
              </a:rPr>
              <a:t>数组</a:t>
            </a:r>
            <a:r>
              <a:rPr lang="zh-CN" altLang="en-US" dirty="0">
                <a:ea typeface="宋体" panose="02010600030101010101" pitchFamily="2" charset="-122"/>
              </a:rPr>
              <a:t>：浪费空间，但是</a:t>
            </a:r>
            <a:r>
              <a:rPr lang="en-US" altLang="zh-CN" i="1" dirty="0">
                <a:ea typeface="宋体" panose="02010600030101010101" pitchFamily="2" charset="-122"/>
              </a:rPr>
              <a:t>child</a:t>
            </a:r>
            <a:r>
              <a:rPr lang="en-US" altLang="zh-CN" dirty="0">
                <a:ea typeface="宋体" panose="02010600030101010101" pitchFamily="2" charset="-122"/>
              </a:rPr>
              <a:t>(c) </a:t>
            </a:r>
            <a:r>
              <a:rPr lang="zh-CN" altLang="en-US" dirty="0">
                <a:ea typeface="宋体" panose="02010600030101010101" pitchFamily="2" charset="-122"/>
              </a:rPr>
              <a:t>是 </a:t>
            </a:r>
            <a:r>
              <a:rPr lang="en-US" altLang="zh-CN" i="1" dirty="0">
                <a:ea typeface="宋体" panose="02010600030101010101" pitchFamily="2" charset="-122"/>
              </a:rPr>
              <a:t>O</a:t>
            </a:r>
            <a:r>
              <a:rPr lang="en-US" altLang="zh-CN" dirty="0">
                <a:ea typeface="宋体" panose="02010600030101010101" pitchFamily="2" charset="-122"/>
              </a:rPr>
              <a:t>(1)</a:t>
            </a:r>
          </a:p>
          <a:p>
            <a:pPr lvl="2"/>
            <a:r>
              <a:rPr lang="zh-CN" altLang="en-US" dirty="0">
                <a:ea typeface="宋体" panose="02010600030101010101" pitchFamily="2" charset="-122"/>
              </a:rPr>
              <a:t>儿子指针的</a:t>
            </a:r>
            <a:r>
              <a:rPr lang="en-US" altLang="zh-CN" b="1" dirty="0">
                <a:ea typeface="宋体" panose="02010600030101010101" pitchFamily="2" charset="-122"/>
              </a:rPr>
              <a:t>hash</a:t>
            </a:r>
            <a:r>
              <a:rPr lang="zh-CN" altLang="en-US" b="1" dirty="0">
                <a:ea typeface="宋体" panose="02010600030101010101" pitchFamily="2" charset="-122"/>
              </a:rPr>
              <a:t>表</a:t>
            </a:r>
            <a:r>
              <a:rPr lang="zh-CN" altLang="en-US" dirty="0">
                <a:ea typeface="宋体" panose="02010600030101010101" pitchFamily="2" charset="-122"/>
              </a:rPr>
              <a:t>，较少浪费空间，</a:t>
            </a:r>
            <a:r>
              <a:rPr lang="en-US" altLang="zh-CN" i="1" dirty="0">
                <a:ea typeface="宋体" panose="02010600030101010101" pitchFamily="2" charset="-122"/>
              </a:rPr>
              <a:t>child</a:t>
            </a:r>
            <a:r>
              <a:rPr lang="en-US" altLang="zh-CN" dirty="0">
                <a:ea typeface="宋体" panose="02010600030101010101" pitchFamily="2" charset="-122"/>
              </a:rPr>
              <a:t>(c) </a:t>
            </a:r>
            <a:r>
              <a:rPr lang="zh-CN" altLang="en-US" dirty="0">
                <a:ea typeface="宋体" panose="02010600030101010101" pitchFamily="2" charset="-122"/>
              </a:rPr>
              <a:t>的期望是 </a:t>
            </a:r>
            <a:r>
              <a:rPr lang="en-US" altLang="zh-CN" i="1" dirty="0">
                <a:ea typeface="宋体" panose="02010600030101010101" pitchFamily="2" charset="-122"/>
              </a:rPr>
              <a:t>O</a:t>
            </a:r>
            <a:r>
              <a:rPr lang="en-US" altLang="zh-CN" dirty="0">
                <a:ea typeface="宋体" panose="02010600030101010101" pitchFamily="2" charset="-122"/>
              </a:rPr>
              <a:t>(1)</a:t>
            </a:r>
          </a:p>
          <a:p>
            <a:pPr lvl="2"/>
            <a:r>
              <a:rPr lang="zh-CN" altLang="en-US" dirty="0">
                <a:ea typeface="宋体" panose="02010600030101010101" pitchFamily="2" charset="-122"/>
              </a:rPr>
              <a:t>儿子指针</a:t>
            </a:r>
            <a:r>
              <a:rPr lang="zh-CN" altLang="en-US" b="1" dirty="0">
                <a:ea typeface="宋体" panose="02010600030101010101" pitchFamily="2" charset="-122"/>
              </a:rPr>
              <a:t>链表</a:t>
            </a:r>
            <a:r>
              <a:rPr lang="zh-CN" altLang="en-US" dirty="0">
                <a:ea typeface="宋体" panose="02010600030101010101" pitchFamily="2" charset="-122"/>
              </a:rPr>
              <a:t>：空间小但是</a:t>
            </a:r>
            <a:r>
              <a:rPr lang="en-US" altLang="zh-CN" i="1" dirty="0">
                <a:ea typeface="宋体" panose="02010600030101010101" pitchFamily="2" charset="-122"/>
              </a:rPr>
              <a:t>child</a:t>
            </a:r>
            <a:r>
              <a:rPr lang="en-US" altLang="zh-CN" dirty="0">
                <a:ea typeface="宋体" panose="02010600030101010101" pitchFamily="2" charset="-122"/>
              </a:rPr>
              <a:t>(c) </a:t>
            </a:r>
            <a:r>
              <a:rPr lang="zh-CN" altLang="en-US" dirty="0">
                <a:ea typeface="宋体" panose="02010600030101010101" pitchFamily="2" charset="-122"/>
              </a:rPr>
              <a:t>在最坏情况下是</a:t>
            </a:r>
            <a:r>
              <a:rPr lang="en-US" altLang="zh-CN" i="1" dirty="0">
                <a:ea typeface="宋体" panose="02010600030101010101" pitchFamily="2" charset="-122"/>
              </a:rPr>
              <a:t>O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d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</a:p>
          <a:p>
            <a:pPr lvl="2"/>
            <a:r>
              <a:rPr lang="zh-CN" altLang="en-US" dirty="0">
                <a:ea typeface="宋体" panose="02010600030101010101" pitchFamily="2" charset="-122"/>
              </a:rPr>
              <a:t>儿子指针的二分搜索树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zh-CN" altLang="en-US" dirty="0">
                <a:ea typeface="宋体" panose="02010600030101010101" pitchFamily="2" charset="-122"/>
              </a:rPr>
              <a:t>空间小且</a:t>
            </a:r>
            <a:r>
              <a:rPr lang="en-US" altLang="zh-CN" i="1" dirty="0">
                <a:ea typeface="宋体" panose="02010600030101010101" pitchFamily="2" charset="-122"/>
              </a:rPr>
              <a:t>child</a:t>
            </a:r>
            <a:r>
              <a:rPr lang="en-US" altLang="zh-CN" dirty="0">
                <a:ea typeface="宋体" panose="02010600030101010101" pitchFamily="2" charset="-122"/>
              </a:rPr>
              <a:t>(c)</a:t>
            </a:r>
            <a:r>
              <a:rPr lang="zh-CN" altLang="en-US" dirty="0">
                <a:ea typeface="宋体" panose="02010600030101010101" pitchFamily="2" charset="-122"/>
              </a:rPr>
              <a:t>最坏情况下是</a:t>
            </a:r>
            <a:r>
              <a:rPr lang="en-US" altLang="zh-CN" i="1" dirty="0">
                <a:ea typeface="宋体" panose="02010600030101010101" pitchFamily="2" charset="-122"/>
              </a:rPr>
              <a:t>O</a:t>
            </a:r>
            <a:r>
              <a:rPr lang="en-US" altLang="zh-CN" dirty="0">
                <a:ea typeface="宋体" panose="02010600030101010101" pitchFamily="2" charset="-122"/>
              </a:rPr>
              <a:t>(lg </a:t>
            </a:r>
            <a:r>
              <a:rPr lang="en-US" altLang="zh-CN" i="1" dirty="0">
                <a:ea typeface="宋体" panose="02010600030101010101" pitchFamily="2" charset="-122"/>
              </a:rPr>
              <a:t>d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i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11/13/2021</a:t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dirty="0">
                <a:ea typeface="宋体" panose="02010600030101010101" pitchFamily="2" charset="-122"/>
              </a:rPr>
              <a:t>简单匹配算法</a:t>
            </a:r>
          </a:p>
        </p:txBody>
      </p:sp>
      <p:sp>
        <p:nvSpPr>
          <p:cNvPr id="614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/>
          <a:lstStyle/>
          <a:p>
            <a:pPr>
              <a:buNone/>
            </a:pPr>
            <a:endParaRPr lang="zh-CN" altLang="en-US" dirty="0">
              <a:ea typeface="宋体" panose="02010600030101010101" pitchFamily="2" charset="-122"/>
            </a:endParaRPr>
          </a:p>
          <a:p>
            <a:pPr lvl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149" name="Rectangle 4"/>
          <p:cNvSpPr/>
          <p:nvPr/>
        </p:nvSpPr>
        <p:spPr>
          <a:xfrm>
            <a:off x="804863" y="2611438"/>
            <a:ext cx="7967662" cy="2362200"/>
          </a:xfrm>
          <a:prstGeom prst="rect">
            <a:avLst/>
          </a:prstGeom>
          <a:noFill/>
          <a:ln w="12700">
            <a:noFill/>
          </a:ln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da-DK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Naive-Search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(T,P)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 </a:t>
            </a: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01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for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s </a:t>
            </a:r>
            <a:r>
              <a:rPr lang="en-US" altLang="zh-CN" sz="1800" dirty="0">
                <a:latin typeface="Symbol" panose="05050102010706020507" pitchFamily="18" charset="2"/>
                <a:ea typeface="宋体" panose="02010600030101010101" pitchFamily="2" charset="-122"/>
              </a:rPr>
              <a:t>¬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0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to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n – m</a:t>
            </a:r>
            <a:endParaRPr lang="en-US" altLang="zh-CN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02    j </a:t>
            </a:r>
            <a:r>
              <a:rPr lang="en-US" altLang="zh-CN" sz="1800" dirty="0">
                <a:latin typeface="Symbol" panose="05050102010706020507" pitchFamily="18" charset="2"/>
                <a:ea typeface="宋体" panose="02010600030101010101" pitchFamily="2" charset="-122"/>
              </a:rPr>
              <a:t>¬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0</a:t>
            </a: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03    // 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check if T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[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s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..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s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+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m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–1]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 = P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[0..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m–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1]</a:t>
            </a: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04   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while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T[s+j] = P[j]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do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05       j </a:t>
            </a:r>
            <a:r>
              <a:rPr lang="en-US" altLang="zh-CN" sz="1800" dirty="0">
                <a:latin typeface="Symbol" panose="05050102010706020507" pitchFamily="18" charset="2"/>
                <a:ea typeface="宋体" panose="02010600030101010101" pitchFamily="2" charset="-122"/>
              </a:rPr>
              <a:t>¬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j + 1</a:t>
            </a: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06      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if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j = m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 return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s</a:t>
            </a: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07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return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–1</a:t>
            </a:r>
          </a:p>
        </p:txBody>
      </p:sp>
      <p:sp>
        <p:nvSpPr>
          <p:cNvPr id="6150" name="Rectangle 5"/>
          <p:cNvSpPr/>
          <p:nvPr/>
        </p:nvSpPr>
        <p:spPr>
          <a:xfrm>
            <a:off x="685800" y="1447800"/>
            <a:ext cx="8337550" cy="97313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eaLnBrk="1" hangingPunct="1"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Verdana" panose="020B0604030504040204" pitchFamily="34" charset="0"/>
                <a:ea typeface="宋体" panose="02010600030101010101" pitchFamily="2" charset="-122"/>
              </a:rPr>
              <a:t>想法</a:t>
            </a:r>
            <a:r>
              <a:rPr lang="en-US" altLang="zh-CN" sz="2800" dirty="0">
                <a:latin typeface="Verdana" panose="020B0604030504040204" pitchFamily="34" charset="0"/>
                <a:ea typeface="宋体" panose="02010600030101010101" pitchFamily="2" charset="-122"/>
              </a:rPr>
              <a:t>: </a:t>
            </a:r>
            <a:r>
              <a:rPr lang="zh-CN" altLang="en-US" sz="2800" dirty="0">
                <a:latin typeface="Verdana" panose="020B0604030504040204" pitchFamily="34" charset="0"/>
                <a:ea typeface="宋体" panose="02010600030101010101" pitchFamily="2" charset="-122"/>
              </a:rPr>
              <a:t>暴力搜索   </a:t>
            </a:r>
          </a:p>
          <a:p>
            <a:pPr marL="742950" lvl="1" indent="-285750" eaLnBrk="1" hangingPunct="1"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Verdana" panose="020B0604030504040204" pitchFamily="34" charset="0"/>
                <a:ea typeface="宋体" panose="02010600030101010101" pitchFamily="2" charset="-122"/>
              </a:rPr>
              <a:t>检查从</a:t>
            </a:r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</a:rPr>
              <a:t>0 </a:t>
            </a:r>
            <a:r>
              <a:rPr lang="zh-CN" altLang="en-US" sz="2400" dirty="0">
                <a:latin typeface="Verdana" panose="020B0604030504040204" pitchFamily="34" charset="0"/>
                <a:ea typeface="宋体" panose="02010600030101010101" pitchFamily="2" charset="-122"/>
              </a:rPr>
              <a:t>到 </a:t>
            </a:r>
            <a:r>
              <a:rPr lang="en-US" altLang="zh-CN" sz="2400" i="1" dirty="0">
                <a:latin typeface="Verdana" panose="020B0604030504040204" pitchFamily="34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</a:rPr>
              <a:t> – </a:t>
            </a:r>
            <a:r>
              <a:rPr lang="en-US" altLang="zh-CN" sz="2400" i="1" dirty="0">
                <a:latin typeface="Verdana" panose="020B0604030504040204" pitchFamily="34" charset="0"/>
                <a:ea typeface="宋体" panose="02010600030101010101" pitchFamily="2" charset="-122"/>
              </a:rPr>
              <a:t>m</a:t>
            </a:r>
            <a:r>
              <a:rPr lang="zh-CN" altLang="en-US" sz="2400" dirty="0">
                <a:latin typeface="Verdana" panose="020B0604030504040204" pitchFamily="34" charset="0"/>
                <a:ea typeface="宋体" panose="02010600030101010101" pitchFamily="2" charset="-122"/>
              </a:rPr>
              <a:t>的所有值</a:t>
            </a:r>
          </a:p>
        </p:txBody>
      </p:sp>
      <p:sp>
        <p:nvSpPr>
          <p:cNvPr id="6151" name="Rectangle 6"/>
          <p:cNvSpPr/>
          <p:nvPr/>
        </p:nvSpPr>
        <p:spPr>
          <a:xfrm>
            <a:off x="728663" y="5203825"/>
            <a:ext cx="8043862" cy="12684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eaLnBrk="1" hangingPunct="1"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Verdana" panose="020B0604030504040204" pitchFamily="34" charset="0"/>
                <a:ea typeface="宋体" panose="02010600030101010101" pitchFamily="2" charset="-122"/>
              </a:rPr>
              <a:t>令 </a:t>
            </a:r>
            <a:r>
              <a:rPr lang="en-US" altLang="zh-CN" sz="2400" i="1" dirty="0">
                <a:latin typeface="Verdana" panose="020B0604030504040204" pitchFamily="34" charset="0"/>
                <a:ea typeface="宋体" panose="02010600030101010101" pitchFamily="2" charset="-122"/>
              </a:rPr>
              <a:t>T</a:t>
            </a:r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</a:rPr>
              <a:t> =</a:t>
            </a:r>
            <a:r>
              <a:rPr lang="en-US" altLang="zh-CN" sz="2800" dirty="0">
                <a:latin typeface="Verdan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</a:rPr>
              <a:t>“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at the thought of</a:t>
            </a:r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</a:rPr>
              <a:t>” , </a:t>
            </a:r>
            <a:r>
              <a:rPr lang="en-US" altLang="zh-CN" sz="2400" i="1" dirty="0">
                <a:latin typeface="Verdana" panose="020B0604030504040204" pitchFamily="34" charset="0"/>
                <a:ea typeface="宋体" panose="02010600030101010101" pitchFamily="2" charset="-122"/>
              </a:rPr>
              <a:t>P</a:t>
            </a:r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</a:rPr>
              <a:t> = “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though</a:t>
            </a:r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</a:rPr>
              <a:t>”</a:t>
            </a:r>
            <a:r>
              <a:rPr lang="en-US" altLang="zh-CN" sz="2800" dirty="0">
                <a:latin typeface="Verdana" panose="020B0604030504040204" pitchFamily="34" charset="0"/>
                <a:ea typeface="宋体" panose="02010600030101010101" pitchFamily="2" charset="-122"/>
              </a:rPr>
              <a:t> </a:t>
            </a:r>
          </a:p>
          <a:p>
            <a:pPr marL="742950" lvl="1" indent="-285750" eaLnBrk="1" hangingPunct="1"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Verdana" panose="020B0604030504040204" pitchFamily="34" charset="0"/>
                <a:ea typeface="宋体" panose="02010600030101010101" pitchFamily="2" charset="-122"/>
              </a:rPr>
              <a:t>需要多少次比较？</a:t>
            </a:r>
            <a:endParaRPr lang="en-US" altLang="zh-CN" sz="20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11/13/2021</a:t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en-US" altLang="zh-CN" dirty="0">
                <a:ea typeface="宋体" panose="02010600030101010101" pitchFamily="2" charset="-122"/>
              </a:rPr>
              <a:t>Trie</a:t>
            </a:r>
            <a:r>
              <a:rPr lang="zh-CN" altLang="en-US" dirty="0">
                <a:ea typeface="宋体" panose="02010600030101010101" pitchFamily="2" charset="-122"/>
              </a:rPr>
              <a:t>的分析</a:t>
            </a:r>
          </a:p>
        </p:txBody>
      </p:sp>
      <p:sp>
        <p:nvSpPr>
          <p:cNvPr id="4301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/>
          <a:lstStyle/>
          <a:p>
            <a:r>
              <a:rPr lang="zh-CN" altLang="en-US" dirty="0">
                <a:ea typeface="宋体" panose="02010600030101010101" pitchFamily="2" charset="-122"/>
              </a:rPr>
              <a:t>大小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最坏情况下</a:t>
            </a:r>
            <a:r>
              <a:rPr lang="en-US" altLang="zh-CN" i="1" dirty="0">
                <a:ea typeface="宋体" panose="02010600030101010101" pitchFamily="2" charset="-122"/>
              </a:rPr>
              <a:t>O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</a:p>
          <a:p>
            <a:r>
              <a:rPr lang="zh-CN" altLang="en-US" dirty="0">
                <a:ea typeface="宋体" panose="02010600030101010101" pitchFamily="2" charset="-122"/>
              </a:rPr>
              <a:t>搜索，插入和删除</a:t>
            </a:r>
            <a:r>
              <a:rPr lang="en-US" altLang="zh-CN" dirty="0">
                <a:ea typeface="宋体" panose="02010600030101010101" pitchFamily="2" charset="-122"/>
              </a:rPr>
              <a:t> (</a:t>
            </a:r>
            <a:r>
              <a:rPr lang="zh-CN" altLang="en-US" dirty="0">
                <a:ea typeface="宋体" panose="02010600030101010101" pitchFamily="2" charset="-122"/>
              </a:rPr>
              <a:t>字符串长度是</a:t>
            </a:r>
            <a:r>
              <a:rPr lang="en-US" altLang="zh-CN" i="1" dirty="0">
                <a:ea typeface="宋体" panose="02010600030101010101" pitchFamily="2" charset="-122"/>
              </a:rPr>
              <a:t>m</a:t>
            </a:r>
            <a:r>
              <a:rPr lang="en-US" altLang="zh-CN" dirty="0">
                <a:ea typeface="宋体" panose="02010600030101010101" pitchFamily="2" charset="-122"/>
              </a:rPr>
              <a:t>): 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依赖于结点的结构</a:t>
            </a:r>
            <a:r>
              <a:rPr lang="en-US" altLang="zh-CN" dirty="0">
                <a:ea typeface="宋体" panose="02010600030101010101" pitchFamily="2" charset="-122"/>
              </a:rPr>
              <a:t>:</a:t>
            </a:r>
          </a:p>
          <a:p>
            <a:pPr lvl="1">
              <a:buNone/>
            </a:pPr>
            <a:r>
              <a:rPr lang="en-US" altLang="zh-CN" dirty="0">
                <a:ea typeface="宋体" panose="02010600030101010101" pitchFamily="2" charset="-122"/>
              </a:rPr>
              <a:t> 		</a:t>
            </a:r>
            <a:r>
              <a:rPr lang="en-US" altLang="zh-CN" i="1" dirty="0">
                <a:ea typeface="宋体" panose="02010600030101010101" pitchFamily="2" charset="-122"/>
              </a:rPr>
              <a:t>O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dm</a:t>
            </a:r>
            <a:r>
              <a:rPr lang="en-US" altLang="zh-CN" dirty="0">
                <a:ea typeface="宋体" panose="02010600030101010101" pitchFamily="2" charset="-122"/>
              </a:rPr>
              <a:t>), </a:t>
            </a:r>
            <a:r>
              <a:rPr lang="en-US" altLang="zh-CN" i="1" dirty="0">
                <a:ea typeface="宋体" panose="02010600030101010101" pitchFamily="2" charset="-122"/>
              </a:rPr>
              <a:t>O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m </a:t>
            </a:r>
            <a:r>
              <a:rPr lang="en-US" altLang="zh-CN" dirty="0">
                <a:ea typeface="宋体" panose="02010600030101010101" pitchFamily="2" charset="-122"/>
              </a:rPr>
              <a:t>lg </a:t>
            </a:r>
            <a:r>
              <a:rPr lang="en-US" altLang="zh-CN" i="1" dirty="0">
                <a:ea typeface="宋体" panose="02010600030101010101" pitchFamily="2" charset="-122"/>
              </a:rPr>
              <a:t>d</a:t>
            </a:r>
            <a:r>
              <a:rPr lang="en-US" altLang="zh-CN" dirty="0">
                <a:ea typeface="宋体" panose="02010600030101010101" pitchFamily="2" charset="-122"/>
              </a:rPr>
              <a:t>), </a:t>
            </a:r>
            <a:r>
              <a:rPr lang="en-US" altLang="zh-CN" i="1" dirty="0">
                <a:ea typeface="宋体" panose="02010600030101010101" pitchFamily="2" charset="-122"/>
              </a:rPr>
              <a:t>O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m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和</a:t>
            </a:r>
            <a:r>
              <a:rPr lang="en-US" altLang="zh-CN" dirty="0">
                <a:ea typeface="宋体" panose="02010600030101010101" pitchFamily="2" charset="-122"/>
              </a:rPr>
              <a:t>BST</a:t>
            </a:r>
            <a:r>
              <a:rPr lang="zh-CN" altLang="en-US" dirty="0">
                <a:ea typeface="宋体" panose="02010600030101010101" pitchFamily="2" charset="-122"/>
              </a:rPr>
              <a:t>比较？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观察</a:t>
            </a:r>
            <a:r>
              <a:rPr lang="en-US" altLang="zh-CN" dirty="0">
                <a:ea typeface="宋体" panose="02010600030101010101" pitchFamily="2" charset="-122"/>
              </a:rPr>
              <a:t>: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为单个结点建立链较为浪费空间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11/13/2021</a:t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3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dirty="0">
                <a:ea typeface="宋体" panose="02010600030101010101" pitchFamily="2" charset="-122"/>
              </a:rPr>
              <a:t>紧缩</a:t>
            </a:r>
            <a:r>
              <a:rPr lang="en-US" altLang="zh-CN" dirty="0">
                <a:ea typeface="宋体" panose="02010600030101010101" pitchFamily="2" charset="-122"/>
              </a:rPr>
              <a:t>Trie </a:t>
            </a:r>
          </a:p>
        </p:txBody>
      </p:sp>
      <p:sp>
        <p:nvSpPr>
          <p:cNvPr id="44036" name="Rectangle 3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2005013"/>
          </a:xfrm>
        </p:spPr>
        <p:txBody>
          <a:bodyPr vert="horz" wrap="square" lIns="92075" tIns="46038" rIns="92075" bIns="46038" anchor="t"/>
          <a:lstStyle/>
          <a:p>
            <a:r>
              <a:rPr lang="zh-CN" altLang="en-US" i="1" dirty="0">
                <a:solidFill>
                  <a:srgbClr val="0000CC"/>
                </a:solidFill>
                <a:ea typeface="宋体" panose="02010600030101010101" pitchFamily="2" charset="-122"/>
              </a:rPr>
              <a:t>紧缩</a:t>
            </a:r>
            <a:r>
              <a:rPr lang="en-US" altLang="zh-CN" i="1" dirty="0">
                <a:solidFill>
                  <a:srgbClr val="0000CC"/>
                </a:solidFill>
                <a:ea typeface="宋体" panose="02010600030101010101" pitchFamily="2" charset="-122"/>
              </a:rPr>
              <a:t>Trie</a:t>
            </a:r>
            <a:r>
              <a:rPr lang="en-US" altLang="zh-CN" dirty="0">
                <a:ea typeface="宋体" panose="02010600030101010101" pitchFamily="2" charset="-122"/>
              </a:rPr>
              <a:t>: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用带有字符串的边取代一系列单儿子结点构成的链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每个非叶结点最少有两个儿子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44037" name="Group 4"/>
          <p:cNvGrpSpPr/>
          <p:nvPr/>
        </p:nvGrpSpPr>
        <p:grpSpPr>
          <a:xfrm>
            <a:off x="685800" y="4005263"/>
            <a:ext cx="4046538" cy="2319337"/>
            <a:chOff x="1296" y="1848"/>
            <a:chExt cx="2549" cy="1461"/>
          </a:xfrm>
        </p:grpSpPr>
        <p:sp>
          <p:nvSpPr>
            <p:cNvPr id="44067" name="Oval 5"/>
            <p:cNvSpPr/>
            <p:nvPr/>
          </p:nvSpPr>
          <p:spPr>
            <a:xfrm>
              <a:off x="2264" y="1895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44068" name="AutoShape 6"/>
            <p:cNvCxnSpPr>
              <a:stCxn id="44067" idx="3"/>
              <a:endCxn id="44069" idx="7"/>
            </p:cNvCxnSpPr>
            <p:nvPr/>
          </p:nvCxnSpPr>
          <p:spPr>
            <a:xfrm flipH="1">
              <a:off x="2144" y="1963"/>
              <a:ext cx="131" cy="118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44069" name="Oval 7"/>
            <p:cNvSpPr/>
            <p:nvPr/>
          </p:nvSpPr>
          <p:spPr>
            <a:xfrm>
              <a:off x="2080" y="2075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070" name="Oval 8"/>
            <p:cNvSpPr/>
            <p:nvPr/>
          </p:nvSpPr>
          <p:spPr>
            <a:xfrm>
              <a:off x="2505" y="2076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071" name="Text Box 9"/>
            <p:cNvSpPr txBox="1"/>
            <p:nvPr/>
          </p:nvSpPr>
          <p:spPr>
            <a:xfrm>
              <a:off x="2070" y="1865"/>
              <a:ext cx="196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600" dirty="0">
                  <a:latin typeface="Verdana" panose="020B0604030504040204" pitchFamily="34" charset="0"/>
                  <a:ea typeface="宋体" panose="02010600030101010101" pitchFamily="2" charset="-122"/>
                </a:rPr>
                <a:t>b</a:t>
              </a:r>
            </a:p>
          </p:txBody>
        </p:sp>
        <p:cxnSp>
          <p:nvCxnSpPr>
            <p:cNvPr id="44072" name="AutoShape 10"/>
            <p:cNvCxnSpPr>
              <a:stCxn id="44070" idx="1"/>
              <a:endCxn id="44067" idx="5"/>
            </p:cNvCxnSpPr>
            <p:nvPr/>
          </p:nvCxnSpPr>
          <p:spPr>
            <a:xfrm flipH="1" flipV="1">
              <a:off x="2328" y="1963"/>
              <a:ext cx="188" cy="119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44073" name="Text Box 11"/>
            <p:cNvSpPr txBox="1"/>
            <p:nvPr/>
          </p:nvSpPr>
          <p:spPr>
            <a:xfrm>
              <a:off x="2367" y="1848"/>
              <a:ext cx="183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600" dirty="0">
                  <a:latin typeface="Verdana" panose="020B0604030504040204" pitchFamily="34" charset="0"/>
                  <a:ea typeface="宋体" panose="02010600030101010101" pitchFamily="2" charset="-122"/>
                </a:rPr>
                <a:t>s</a:t>
              </a:r>
            </a:p>
          </p:txBody>
        </p:sp>
        <p:sp>
          <p:nvSpPr>
            <p:cNvPr id="44074" name="Oval 12"/>
            <p:cNvSpPr/>
            <p:nvPr/>
          </p:nvSpPr>
          <p:spPr>
            <a:xfrm>
              <a:off x="1891" y="2269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44075" name="AutoShape 13"/>
            <p:cNvCxnSpPr>
              <a:stCxn id="44074" idx="3"/>
              <a:endCxn id="44076" idx="7"/>
            </p:cNvCxnSpPr>
            <p:nvPr/>
          </p:nvCxnSpPr>
          <p:spPr>
            <a:xfrm flipH="1">
              <a:off x="1771" y="2337"/>
              <a:ext cx="131" cy="118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44076" name="Oval 14"/>
            <p:cNvSpPr/>
            <p:nvPr/>
          </p:nvSpPr>
          <p:spPr>
            <a:xfrm>
              <a:off x="1707" y="2449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077" name="Oval 15"/>
            <p:cNvSpPr/>
            <p:nvPr/>
          </p:nvSpPr>
          <p:spPr>
            <a:xfrm>
              <a:off x="2115" y="2337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44078" name="AutoShape 16"/>
            <p:cNvCxnSpPr>
              <a:stCxn id="44069" idx="3"/>
              <a:endCxn id="44074" idx="7"/>
            </p:cNvCxnSpPr>
            <p:nvPr/>
          </p:nvCxnSpPr>
          <p:spPr>
            <a:xfrm flipH="1">
              <a:off x="1955" y="2143"/>
              <a:ext cx="136" cy="132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44079" name="Oval 17"/>
            <p:cNvSpPr/>
            <p:nvPr/>
          </p:nvSpPr>
          <p:spPr>
            <a:xfrm>
              <a:off x="2624" y="2786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080" name="Oval 18"/>
            <p:cNvSpPr/>
            <p:nvPr/>
          </p:nvSpPr>
          <p:spPr>
            <a:xfrm>
              <a:off x="1512" y="2632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081" name="Oval 19"/>
            <p:cNvSpPr/>
            <p:nvPr/>
          </p:nvSpPr>
          <p:spPr>
            <a:xfrm>
              <a:off x="1328" y="2812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44082" name="AutoShape 20"/>
            <p:cNvCxnSpPr>
              <a:stCxn id="44076" idx="3"/>
              <a:endCxn id="44080" idx="7"/>
            </p:cNvCxnSpPr>
            <p:nvPr/>
          </p:nvCxnSpPr>
          <p:spPr>
            <a:xfrm flipH="1">
              <a:off x="1576" y="2517"/>
              <a:ext cx="142" cy="121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44083" name="AutoShape 21"/>
            <p:cNvCxnSpPr>
              <a:stCxn id="44080" idx="3"/>
              <a:endCxn id="44081" idx="7"/>
            </p:cNvCxnSpPr>
            <p:nvPr/>
          </p:nvCxnSpPr>
          <p:spPr>
            <a:xfrm flipH="1">
              <a:off x="1392" y="2700"/>
              <a:ext cx="131" cy="118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44084" name="AutoShape 22"/>
            <p:cNvCxnSpPr>
              <a:stCxn id="44069" idx="4"/>
              <a:endCxn id="44077" idx="0"/>
            </p:cNvCxnSpPr>
            <p:nvPr/>
          </p:nvCxnSpPr>
          <p:spPr>
            <a:xfrm>
              <a:off x="2118" y="2154"/>
              <a:ext cx="35" cy="178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44085" name="Oval 23"/>
            <p:cNvSpPr/>
            <p:nvPr/>
          </p:nvSpPr>
          <p:spPr>
            <a:xfrm>
              <a:off x="2061" y="2600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086" name="Oval 24"/>
            <p:cNvSpPr/>
            <p:nvPr/>
          </p:nvSpPr>
          <p:spPr>
            <a:xfrm>
              <a:off x="2042" y="2834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44087" name="AutoShape 25"/>
            <p:cNvCxnSpPr>
              <a:stCxn id="44077" idx="4"/>
              <a:endCxn id="44085" idx="0"/>
            </p:cNvCxnSpPr>
            <p:nvPr/>
          </p:nvCxnSpPr>
          <p:spPr>
            <a:xfrm flipH="1">
              <a:off x="2099" y="2416"/>
              <a:ext cx="54" cy="179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44088" name="AutoShape 26"/>
            <p:cNvCxnSpPr>
              <a:stCxn id="44085" idx="4"/>
              <a:endCxn id="44086" idx="0"/>
            </p:cNvCxnSpPr>
            <p:nvPr/>
          </p:nvCxnSpPr>
          <p:spPr>
            <a:xfrm flipH="1">
              <a:off x="2080" y="2679"/>
              <a:ext cx="19" cy="150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44089" name="Oval 27"/>
            <p:cNvSpPr/>
            <p:nvPr/>
          </p:nvSpPr>
          <p:spPr>
            <a:xfrm>
              <a:off x="2361" y="2337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44090" name="AutoShape 28"/>
            <p:cNvCxnSpPr>
              <a:stCxn id="44069" idx="5"/>
              <a:endCxn id="44089" idx="0"/>
            </p:cNvCxnSpPr>
            <p:nvPr/>
          </p:nvCxnSpPr>
          <p:spPr>
            <a:xfrm>
              <a:off x="2144" y="2143"/>
              <a:ext cx="255" cy="189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44091" name="Oval 29"/>
            <p:cNvSpPr/>
            <p:nvPr/>
          </p:nvSpPr>
          <p:spPr>
            <a:xfrm>
              <a:off x="2377" y="2605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092" name="Oval 30"/>
            <p:cNvSpPr/>
            <p:nvPr/>
          </p:nvSpPr>
          <p:spPr>
            <a:xfrm>
              <a:off x="2396" y="2856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44093" name="AutoShape 31"/>
            <p:cNvCxnSpPr>
              <a:stCxn id="44089" idx="4"/>
              <a:endCxn id="44091" idx="0"/>
            </p:cNvCxnSpPr>
            <p:nvPr/>
          </p:nvCxnSpPr>
          <p:spPr>
            <a:xfrm>
              <a:off x="2399" y="2416"/>
              <a:ext cx="16" cy="184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44094" name="AutoShape 32"/>
            <p:cNvCxnSpPr>
              <a:stCxn id="44091" idx="4"/>
              <a:endCxn id="44092" idx="0"/>
            </p:cNvCxnSpPr>
            <p:nvPr/>
          </p:nvCxnSpPr>
          <p:spPr>
            <a:xfrm>
              <a:off x="2415" y="2684"/>
              <a:ext cx="19" cy="167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44095" name="Oval 33"/>
            <p:cNvSpPr/>
            <p:nvPr/>
          </p:nvSpPr>
          <p:spPr>
            <a:xfrm>
              <a:off x="2417" y="3101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44096" name="AutoShape 34"/>
            <p:cNvCxnSpPr>
              <a:stCxn id="44092" idx="4"/>
              <a:endCxn id="44095" idx="0"/>
            </p:cNvCxnSpPr>
            <p:nvPr/>
          </p:nvCxnSpPr>
          <p:spPr>
            <a:xfrm>
              <a:off x="2434" y="2935"/>
              <a:ext cx="21" cy="161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44097" name="Oval 35"/>
            <p:cNvSpPr/>
            <p:nvPr/>
          </p:nvSpPr>
          <p:spPr>
            <a:xfrm>
              <a:off x="2754" y="2263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44098" name="AutoShape 36"/>
            <p:cNvCxnSpPr>
              <a:stCxn id="44097" idx="5"/>
              <a:endCxn id="44099" idx="1"/>
            </p:cNvCxnSpPr>
            <p:nvPr/>
          </p:nvCxnSpPr>
          <p:spPr>
            <a:xfrm>
              <a:off x="2818" y="2331"/>
              <a:ext cx="168" cy="125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44099" name="Oval 37"/>
            <p:cNvSpPr/>
            <p:nvPr/>
          </p:nvSpPr>
          <p:spPr>
            <a:xfrm>
              <a:off x="2975" y="2450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44100" name="AutoShape 38"/>
            <p:cNvCxnSpPr>
              <a:stCxn id="44070" idx="5"/>
              <a:endCxn id="44097" idx="1"/>
            </p:cNvCxnSpPr>
            <p:nvPr/>
          </p:nvCxnSpPr>
          <p:spPr>
            <a:xfrm>
              <a:off x="2569" y="2144"/>
              <a:ext cx="196" cy="125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44101" name="Oval 39"/>
            <p:cNvSpPr/>
            <p:nvPr/>
          </p:nvSpPr>
          <p:spPr>
            <a:xfrm>
              <a:off x="3171" y="2654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102" name="Oval 40"/>
            <p:cNvSpPr/>
            <p:nvPr/>
          </p:nvSpPr>
          <p:spPr>
            <a:xfrm>
              <a:off x="2767" y="3026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44103" name="AutoShape 41"/>
            <p:cNvCxnSpPr>
              <a:stCxn id="44099" idx="5"/>
              <a:endCxn id="44101" idx="1"/>
            </p:cNvCxnSpPr>
            <p:nvPr/>
          </p:nvCxnSpPr>
          <p:spPr>
            <a:xfrm>
              <a:off x="3039" y="2518"/>
              <a:ext cx="143" cy="142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44104" name="Oval 42"/>
            <p:cNvSpPr/>
            <p:nvPr/>
          </p:nvSpPr>
          <p:spPr>
            <a:xfrm>
              <a:off x="2884" y="2744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105" name="Oval 43"/>
            <p:cNvSpPr/>
            <p:nvPr/>
          </p:nvSpPr>
          <p:spPr>
            <a:xfrm>
              <a:off x="3352" y="2844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44106" name="AutoShape 44"/>
            <p:cNvCxnSpPr>
              <a:stCxn id="44105" idx="5"/>
              <a:endCxn id="44107" idx="1"/>
            </p:cNvCxnSpPr>
            <p:nvPr/>
          </p:nvCxnSpPr>
          <p:spPr>
            <a:xfrm>
              <a:off x="3416" y="2912"/>
              <a:ext cx="152" cy="125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44107" name="Oval 45"/>
            <p:cNvSpPr/>
            <p:nvPr/>
          </p:nvSpPr>
          <p:spPr>
            <a:xfrm>
              <a:off x="3557" y="3031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44108" name="AutoShape 46"/>
            <p:cNvCxnSpPr>
              <a:stCxn id="44101" idx="5"/>
              <a:endCxn id="44105" idx="1"/>
            </p:cNvCxnSpPr>
            <p:nvPr/>
          </p:nvCxnSpPr>
          <p:spPr>
            <a:xfrm>
              <a:off x="3235" y="2722"/>
              <a:ext cx="128" cy="128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44109" name="Oval 47"/>
            <p:cNvSpPr/>
            <p:nvPr/>
          </p:nvSpPr>
          <p:spPr>
            <a:xfrm>
              <a:off x="3753" y="3235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44110" name="AutoShape 48"/>
            <p:cNvCxnSpPr>
              <a:stCxn id="44107" idx="5"/>
              <a:endCxn id="44109" idx="1"/>
            </p:cNvCxnSpPr>
            <p:nvPr/>
          </p:nvCxnSpPr>
          <p:spPr>
            <a:xfrm>
              <a:off x="3621" y="3099"/>
              <a:ext cx="143" cy="142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44111" name="AutoShape 49"/>
            <p:cNvCxnSpPr>
              <a:stCxn id="44091" idx="5"/>
              <a:endCxn id="44079" idx="1"/>
            </p:cNvCxnSpPr>
            <p:nvPr/>
          </p:nvCxnSpPr>
          <p:spPr>
            <a:xfrm>
              <a:off x="2441" y="2673"/>
              <a:ext cx="194" cy="119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44112" name="AutoShape 50"/>
            <p:cNvCxnSpPr>
              <a:stCxn id="44079" idx="5"/>
              <a:endCxn id="44102" idx="0"/>
            </p:cNvCxnSpPr>
            <p:nvPr/>
          </p:nvCxnSpPr>
          <p:spPr>
            <a:xfrm>
              <a:off x="2688" y="2854"/>
              <a:ext cx="117" cy="167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44113" name="AutoShape 51"/>
            <p:cNvCxnSpPr>
              <a:stCxn id="44099" idx="3"/>
              <a:endCxn id="44104" idx="0"/>
            </p:cNvCxnSpPr>
            <p:nvPr/>
          </p:nvCxnSpPr>
          <p:spPr>
            <a:xfrm flipH="1">
              <a:off x="2922" y="2518"/>
              <a:ext cx="64" cy="221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44114" name="Text Box 52"/>
            <p:cNvSpPr txBox="1"/>
            <p:nvPr/>
          </p:nvSpPr>
          <p:spPr>
            <a:xfrm>
              <a:off x="1872" y="2044"/>
              <a:ext cx="192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600" dirty="0">
                  <a:latin typeface="Verdana" panose="020B0604030504040204" pitchFamily="34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44115" name="Text Box 53"/>
            <p:cNvSpPr txBox="1"/>
            <p:nvPr/>
          </p:nvSpPr>
          <p:spPr>
            <a:xfrm>
              <a:off x="1680" y="2231"/>
              <a:ext cx="193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600" dirty="0">
                  <a:latin typeface="Verdana" panose="020B0604030504040204" pitchFamily="34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44116" name="Text Box 54"/>
            <p:cNvSpPr txBox="1"/>
            <p:nvPr/>
          </p:nvSpPr>
          <p:spPr>
            <a:xfrm>
              <a:off x="1536" y="2400"/>
              <a:ext cx="171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600" dirty="0">
                  <a:latin typeface="Verdana" panose="020B0604030504040204" pitchFamily="34" charset="0"/>
                  <a:ea typeface="宋体" panose="02010600030101010101" pitchFamily="2" charset="-122"/>
                </a:rPr>
                <a:t>r</a:t>
              </a:r>
            </a:p>
          </p:txBody>
        </p:sp>
        <p:sp>
          <p:nvSpPr>
            <p:cNvPr id="44117" name="Text Box 55"/>
            <p:cNvSpPr txBox="1"/>
            <p:nvPr/>
          </p:nvSpPr>
          <p:spPr>
            <a:xfrm>
              <a:off x="1296" y="2572"/>
              <a:ext cx="19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600" dirty="0">
                  <a:latin typeface="Verdana" panose="020B0604030504040204" pitchFamily="34" charset="0"/>
                  <a:ea typeface="宋体" panose="02010600030101010101" pitchFamily="2" charset="-122"/>
                </a:rPr>
                <a:t>$</a:t>
              </a:r>
            </a:p>
          </p:txBody>
        </p:sp>
        <p:sp>
          <p:nvSpPr>
            <p:cNvPr id="44118" name="Text Box 56"/>
            <p:cNvSpPr txBox="1"/>
            <p:nvPr/>
          </p:nvSpPr>
          <p:spPr>
            <a:xfrm>
              <a:off x="2008" y="2160"/>
              <a:ext cx="151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600" dirty="0">
                  <a:latin typeface="Verdana" panose="020B0604030504040204" pitchFamily="34" charset="0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44119" name="Text Box 57"/>
            <p:cNvSpPr txBox="1"/>
            <p:nvPr/>
          </p:nvSpPr>
          <p:spPr>
            <a:xfrm>
              <a:off x="1964" y="2381"/>
              <a:ext cx="196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600" dirty="0">
                  <a:latin typeface="Verdana" panose="020B0604030504040204" pitchFamily="34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44120" name="Text Box 58"/>
            <p:cNvSpPr txBox="1"/>
            <p:nvPr/>
          </p:nvSpPr>
          <p:spPr>
            <a:xfrm>
              <a:off x="1920" y="2640"/>
              <a:ext cx="19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600" dirty="0">
                  <a:latin typeface="Verdana" panose="020B0604030504040204" pitchFamily="34" charset="0"/>
                  <a:ea typeface="宋体" panose="02010600030101010101" pitchFamily="2" charset="-122"/>
                </a:rPr>
                <a:t>$</a:t>
              </a:r>
            </a:p>
          </p:txBody>
        </p:sp>
        <p:sp>
          <p:nvSpPr>
            <p:cNvPr id="44121" name="Text Box 59"/>
            <p:cNvSpPr txBox="1"/>
            <p:nvPr/>
          </p:nvSpPr>
          <p:spPr>
            <a:xfrm>
              <a:off x="2204" y="2064"/>
              <a:ext cx="19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600" dirty="0">
                  <a:latin typeface="Verdana" panose="020B0604030504040204" pitchFamily="34" charset="0"/>
                  <a:ea typeface="宋体" panose="02010600030101010101" pitchFamily="2" charset="-122"/>
                </a:rPr>
                <a:t>u</a:t>
              </a:r>
            </a:p>
          </p:txBody>
        </p:sp>
        <p:sp>
          <p:nvSpPr>
            <p:cNvPr id="44122" name="Text Box 60"/>
            <p:cNvSpPr txBox="1"/>
            <p:nvPr/>
          </p:nvSpPr>
          <p:spPr>
            <a:xfrm>
              <a:off x="2297" y="2400"/>
              <a:ext cx="151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600" dirty="0">
                  <a:latin typeface="Verdana" panose="020B0604030504040204" pitchFamily="34" charset="0"/>
                  <a:ea typeface="宋体" panose="02010600030101010101" pitchFamily="2" charset="-122"/>
                </a:rPr>
                <a:t>l</a:t>
              </a:r>
            </a:p>
          </p:txBody>
        </p:sp>
        <p:sp>
          <p:nvSpPr>
            <p:cNvPr id="44123" name="Text Box 61"/>
            <p:cNvSpPr txBox="1"/>
            <p:nvPr/>
          </p:nvSpPr>
          <p:spPr>
            <a:xfrm>
              <a:off x="2297" y="2668"/>
              <a:ext cx="192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600" dirty="0">
                  <a:latin typeface="Verdana" panose="020B0604030504040204" pitchFamily="34" charset="0"/>
                  <a:ea typeface="宋体" panose="02010600030101010101" pitchFamily="2" charset="-122"/>
                </a:rPr>
                <a:t>k</a:t>
              </a:r>
            </a:p>
          </p:txBody>
        </p:sp>
        <p:sp>
          <p:nvSpPr>
            <p:cNvPr id="44124" name="Text Box 62"/>
            <p:cNvSpPr txBox="1"/>
            <p:nvPr/>
          </p:nvSpPr>
          <p:spPr>
            <a:xfrm>
              <a:off x="2299" y="2908"/>
              <a:ext cx="19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600" dirty="0">
                  <a:latin typeface="Verdana" panose="020B0604030504040204" pitchFamily="34" charset="0"/>
                  <a:ea typeface="宋体" panose="02010600030101010101" pitchFamily="2" charset="-122"/>
                </a:rPr>
                <a:t>$</a:t>
              </a:r>
            </a:p>
          </p:txBody>
        </p:sp>
        <p:sp>
          <p:nvSpPr>
            <p:cNvPr id="44125" name="Text Box 63"/>
            <p:cNvSpPr txBox="1"/>
            <p:nvPr/>
          </p:nvSpPr>
          <p:spPr>
            <a:xfrm>
              <a:off x="2587" y="2860"/>
              <a:ext cx="19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600" dirty="0">
                  <a:latin typeface="Verdana" panose="020B0604030504040204" pitchFamily="34" charset="0"/>
                  <a:ea typeface="宋体" panose="02010600030101010101" pitchFamily="2" charset="-122"/>
                </a:rPr>
                <a:t>$</a:t>
              </a:r>
            </a:p>
          </p:txBody>
        </p:sp>
        <p:sp>
          <p:nvSpPr>
            <p:cNvPr id="44126" name="Text Box 64"/>
            <p:cNvSpPr txBox="1"/>
            <p:nvPr/>
          </p:nvSpPr>
          <p:spPr>
            <a:xfrm>
              <a:off x="2496" y="2572"/>
              <a:ext cx="151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600" dirty="0">
                  <a:latin typeface="Verdana" panose="020B0604030504040204" pitchFamily="34" charset="0"/>
                  <a:ea typeface="宋体" panose="02010600030101010101" pitchFamily="2" charset="-122"/>
                </a:rPr>
                <a:t>l</a:t>
              </a:r>
            </a:p>
          </p:txBody>
        </p:sp>
        <p:sp>
          <p:nvSpPr>
            <p:cNvPr id="44127" name="Text Box 65"/>
            <p:cNvSpPr txBox="1"/>
            <p:nvPr/>
          </p:nvSpPr>
          <p:spPr>
            <a:xfrm>
              <a:off x="2635" y="2044"/>
              <a:ext cx="19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600" dirty="0">
                  <a:latin typeface="Verdana" panose="020B0604030504040204" pitchFamily="34" charset="0"/>
                  <a:ea typeface="宋体" panose="02010600030101010101" pitchFamily="2" charset="-122"/>
                </a:rPr>
                <a:t>u</a:t>
              </a:r>
            </a:p>
          </p:txBody>
        </p:sp>
        <p:sp>
          <p:nvSpPr>
            <p:cNvPr id="44128" name="Text Box 66"/>
            <p:cNvSpPr txBox="1"/>
            <p:nvPr/>
          </p:nvSpPr>
          <p:spPr>
            <a:xfrm>
              <a:off x="2875" y="2236"/>
              <a:ext cx="19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600" dirty="0">
                  <a:latin typeface="Verdana" panose="020B0604030504040204" pitchFamily="34" charset="0"/>
                  <a:ea typeface="宋体" panose="02010600030101010101" pitchFamily="2" charset="-122"/>
                </a:rPr>
                <a:t>n</a:t>
              </a:r>
            </a:p>
          </p:txBody>
        </p:sp>
        <p:sp>
          <p:nvSpPr>
            <p:cNvPr id="44129" name="Text Box 67"/>
            <p:cNvSpPr txBox="1"/>
            <p:nvPr/>
          </p:nvSpPr>
          <p:spPr>
            <a:xfrm>
              <a:off x="3072" y="2428"/>
              <a:ext cx="196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600" dirty="0">
                  <a:latin typeface="Verdana" panose="020B0604030504040204" pitchFamily="34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44130" name="Text Box 68"/>
            <p:cNvSpPr txBox="1"/>
            <p:nvPr/>
          </p:nvSpPr>
          <p:spPr>
            <a:xfrm>
              <a:off x="3264" y="2620"/>
              <a:ext cx="193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600" dirty="0">
                  <a:latin typeface="Verdana" panose="020B0604030504040204" pitchFamily="34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44131" name="Text Box 69"/>
            <p:cNvSpPr txBox="1"/>
            <p:nvPr/>
          </p:nvSpPr>
          <p:spPr>
            <a:xfrm>
              <a:off x="3451" y="2812"/>
              <a:ext cx="192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600" dirty="0">
                  <a:latin typeface="Verdana" panose="020B0604030504040204" pitchFamily="34" charset="0"/>
                  <a:ea typeface="宋体" panose="02010600030101010101" pitchFamily="2" charset="-122"/>
                </a:rPr>
                <a:t>y</a:t>
              </a:r>
            </a:p>
          </p:txBody>
        </p:sp>
        <p:sp>
          <p:nvSpPr>
            <p:cNvPr id="44132" name="Text Box 70"/>
            <p:cNvSpPr txBox="1"/>
            <p:nvPr/>
          </p:nvSpPr>
          <p:spPr>
            <a:xfrm>
              <a:off x="2784" y="2496"/>
              <a:ext cx="19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600" dirty="0">
                  <a:latin typeface="Verdana" panose="020B0604030504040204" pitchFamily="34" charset="0"/>
                  <a:ea typeface="宋体" panose="02010600030101010101" pitchFamily="2" charset="-122"/>
                </a:rPr>
                <a:t>$</a:t>
              </a:r>
            </a:p>
          </p:txBody>
        </p:sp>
        <p:sp>
          <p:nvSpPr>
            <p:cNvPr id="44133" name="Text Box 71"/>
            <p:cNvSpPr txBox="1"/>
            <p:nvPr/>
          </p:nvSpPr>
          <p:spPr>
            <a:xfrm>
              <a:off x="3648" y="3004"/>
              <a:ext cx="19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600" dirty="0">
                  <a:latin typeface="Verdana" panose="020B0604030504040204" pitchFamily="34" charset="0"/>
                  <a:ea typeface="宋体" panose="02010600030101010101" pitchFamily="2" charset="-122"/>
                </a:rPr>
                <a:t>$</a:t>
              </a:r>
            </a:p>
          </p:txBody>
        </p:sp>
      </p:grpSp>
      <p:sp>
        <p:nvSpPr>
          <p:cNvPr id="44038" name="Oval 72"/>
          <p:cNvSpPr/>
          <p:nvPr/>
        </p:nvSpPr>
        <p:spPr>
          <a:xfrm>
            <a:off x="6862763" y="4191000"/>
            <a:ext cx="119062" cy="117475"/>
          </a:xfrm>
          <a:prstGeom prst="ellipse">
            <a:avLst/>
          </a:prstGeom>
          <a:solidFill>
            <a:srgbClr val="00CCFF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44039" name="AutoShape 73"/>
          <p:cNvCxnSpPr>
            <a:stCxn id="44038" idx="3"/>
            <a:endCxn id="44040" idx="7"/>
          </p:cNvCxnSpPr>
          <p:nvPr/>
        </p:nvCxnSpPr>
        <p:spPr>
          <a:xfrm flipH="1">
            <a:off x="6672263" y="4298950"/>
            <a:ext cx="207962" cy="187325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4040" name="Oval 74"/>
          <p:cNvSpPr/>
          <p:nvPr/>
        </p:nvSpPr>
        <p:spPr>
          <a:xfrm>
            <a:off x="6570663" y="4476750"/>
            <a:ext cx="119062" cy="117475"/>
          </a:xfrm>
          <a:prstGeom prst="ellipse">
            <a:avLst/>
          </a:prstGeom>
          <a:solidFill>
            <a:srgbClr val="00CCFF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41" name="Text Box 75"/>
          <p:cNvSpPr txBox="1"/>
          <p:nvPr/>
        </p:nvSpPr>
        <p:spPr>
          <a:xfrm>
            <a:off x="6554788" y="4143375"/>
            <a:ext cx="311150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rPr>
              <a:t>b</a:t>
            </a:r>
          </a:p>
        </p:txBody>
      </p:sp>
      <p:cxnSp>
        <p:nvCxnSpPr>
          <p:cNvPr id="44042" name="AutoShape 76"/>
          <p:cNvCxnSpPr>
            <a:stCxn id="44053" idx="1"/>
            <a:endCxn id="44038" idx="5"/>
          </p:cNvCxnSpPr>
          <p:nvPr/>
        </p:nvCxnSpPr>
        <p:spPr>
          <a:xfrm flipH="1" flipV="1">
            <a:off x="6964363" y="4298950"/>
            <a:ext cx="520700" cy="317500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4043" name="Text Box 77"/>
          <p:cNvSpPr txBox="1"/>
          <p:nvPr/>
        </p:nvSpPr>
        <p:spPr>
          <a:xfrm>
            <a:off x="7148513" y="4194175"/>
            <a:ext cx="547687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rPr>
              <a:t>sun</a:t>
            </a:r>
          </a:p>
        </p:txBody>
      </p:sp>
      <p:sp>
        <p:nvSpPr>
          <p:cNvPr id="44044" name="Oval 78"/>
          <p:cNvSpPr/>
          <p:nvPr/>
        </p:nvSpPr>
        <p:spPr>
          <a:xfrm>
            <a:off x="5867400" y="5064125"/>
            <a:ext cx="119063" cy="117475"/>
          </a:xfrm>
          <a:prstGeom prst="ellipse">
            <a:avLst/>
          </a:prstGeom>
          <a:solidFill>
            <a:srgbClr val="00CCFF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45" name="Oval 79"/>
          <p:cNvSpPr/>
          <p:nvPr/>
        </p:nvSpPr>
        <p:spPr>
          <a:xfrm>
            <a:off x="6629400" y="5140325"/>
            <a:ext cx="119063" cy="117475"/>
          </a:xfrm>
          <a:prstGeom prst="ellipse">
            <a:avLst/>
          </a:prstGeom>
          <a:solidFill>
            <a:srgbClr val="00CCFF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44046" name="AutoShape 80"/>
          <p:cNvCxnSpPr>
            <a:stCxn id="44040" idx="3"/>
            <a:endCxn id="44044" idx="7"/>
          </p:cNvCxnSpPr>
          <p:nvPr/>
        </p:nvCxnSpPr>
        <p:spPr>
          <a:xfrm flipH="1">
            <a:off x="5969000" y="4584700"/>
            <a:ext cx="619125" cy="488950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4047" name="Oval 81"/>
          <p:cNvSpPr/>
          <p:nvPr/>
        </p:nvSpPr>
        <p:spPr>
          <a:xfrm>
            <a:off x="7434263" y="5605463"/>
            <a:ext cx="119062" cy="117475"/>
          </a:xfrm>
          <a:prstGeom prst="ellipse">
            <a:avLst/>
          </a:prstGeom>
          <a:solidFill>
            <a:srgbClr val="00CCFF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44048" name="AutoShape 82"/>
          <p:cNvCxnSpPr>
            <a:stCxn id="44040" idx="4"/>
            <a:endCxn id="44045" idx="0"/>
          </p:cNvCxnSpPr>
          <p:nvPr/>
        </p:nvCxnSpPr>
        <p:spPr>
          <a:xfrm>
            <a:off x="6630988" y="4602163"/>
            <a:ext cx="58737" cy="530225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4049" name="AutoShape 83"/>
          <p:cNvCxnSpPr>
            <a:stCxn id="44040" idx="5"/>
            <a:endCxn id="44050" idx="0"/>
          </p:cNvCxnSpPr>
          <p:nvPr/>
        </p:nvCxnSpPr>
        <p:spPr>
          <a:xfrm>
            <a:off x="6672263" y="4584700"/>
            <a:ext cx="322262" cy="547688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4050" name="Oval 84"/>
          <p:cNvSpPr/>
          <p:nvPr/>
        </p:nvSpPr>
        <p:spPr>
          <a:xfrm>
            <a:off x="6934200" y="5140325"/>
            <a:ext cx="119063" cy="117475"/>
          </a:xfrm>
          <a:prstGeom prst="ellipse">
            <a:avLst/>
          </a:prstGeom>
          <a:solidFill>
            <a:srgbClr val="00CCFF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51" name="Oval 85"/>
          <p:cNvSpPr/>
          <p:nvPr/>
        </p:nvSpPr>
        <p:spPr>
          <a:xfrm>
            <a:off x="6934200" y="5826125"/>
            <a:ext cx="119063" cy="117475"/>
          </a:xfrm>
          <a:prstGeom prst="ellipse">
            <a:avLst/>
          </a:prstGeom>
          <a:solidFill>
            <a:srgbClr val="00CCFF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44052" name="AutoShape 86"/>
          <p:cNvCxnSpPr>
            <a:stCxn id="44050" idx="4"/>
            <a:endCxn id="44051" idx="0"/>
          </p:cNvCxnSpPr>
          <p:nvPr/>
        </p:nvCxnSpPr>
        <p:spPr>
          <a:xfrm>
            <a:off x="6994525" y="5265738"/>
            <a:ext cx="0" cy="552450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4053" name="Oval 87"/>
          <p:cNvSpPr/>
          <p:nvPr/>
        </p:nvSpPr>
        <p:spPr>
          <a:xfrm>
            <a:off x="7467600" y="4606925"/>
            <a:ext cx="119063" cy="117475"/>
          </a:xfrm>
          <a:prstGeom prst="ellipse">
            <a:avLst/>
          </a:prstGeom>
          <a:solidFill>
            <a:srgbClr val="00CCFF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44054" name="AutoShape 88"/>
          <p:cNvCxnSpPr>
            <a:stCxn id="44053" idx="5"/>
            <a:endCxn id="44056" idx="1"/>
          </p:cNvCxnSpPr>
          <p:nvPr/>
        </p:nvCxnSpPr>
        <p:spPr>
          <a:xfrm>
            <a:off x="7569200" y="4714875"/>
            <a:ext cx="512763" cy="358775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4055" name="Oval 89"/>
          <p:cNvSpPr/>
          <p:nvPr/>
        </p:nvSpPr>
        <p:spPr>
          <a:xfrm>
            <a:off x="7620000" y="5140325"/>
            <a:ext cx="119063" cy="117475"/>
          </a:xfrm>
          <a:prstGeom prst="ellipse">
            <a:avLst/>
          </a:prstGeom>
          <a:solidFill>
            <a:srgbClr val="00CCFF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56" name="Oval 90"/>
          <p:cNvSpPr/>
          <p:nvPr/>
        </p:nvSpPr>
        <p:spPr>
          <a:xfrm>
            <a:off x="8064500" y="5064125"/>
            <a:ext cx="119063" cy="117475"/>
          </a:xfrm>
          <a:prstGeom prst="ellipse">
            <a:avLst/>
          </a:prstGeom>
          <a:solidFill>
            <a:srgbClr val="00CCFF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44057" name="AutoShape 91"/>
          <p:cNvCxnSpPr>
            <a:stCxn id="44050" idx="5"/>
            <a:endCxn id="44047" idx="1"/>
          </p:cNvCxnSpPr>
          <p:nvPr/>
        </p:nvCxnSpPr>
        <p:spPr>
          <a:xfrm>
            <a:off x="7035800" y="5248275"/>
            <a:ext cx="415925" cy="366713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4058" name="AutoShape 92"/>
          <p:cNvCxnSpPr>
            <a:stCxn id="44053" idx="4"/>
            <a:endCxn id="44055" idx="0"/>
          </p:cNvCxnSpPr>
          <p:nvPr/>
        </p:nvCxnSpPr>
        <p:spPr>
          <a:xfrm>
            <a:off x="7527925" y="4732338"/>
            <a:ext cx="152400" cy="400050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4059" name="Text Box 93"/>
          <p:cNvSpPr txBox="1"/>
          <p:nvPr/>
        </p:nvSpPr>
        <p:spPr>
          <a:xfrm>
            <a:off x="5791200" y="4498975"/>
            <a:ext cx="642938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rPr>
              <a:t>ear$</a:t>
            </a:r>
          </a:p>
        </p:txBody>
      </p:sp>
      <p:sp>
        <p:nvSpPr>
          <p:cNvPr id="44060" name="Text Box 94"/>
          <p:cNvSpPr txBox="1"/>
          <p:nvPr/>
        </p:nvSpPr>
        <p:spPr>
          <a:xfrm>
            <a:off x="6248400" y="4759325"/>
            <a:ext cx="495300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rPr>
              <a:t>id$</a:t>
            </a:r>
          </a:p>
        </p:txBody>
      </p:sp>
      <p:sp>
        <p:nvSpPr>
          <p:cNvPr id="44061" name="Text Box 95"/>
          <p:cNvSpPr txBox="1"/>
          <p:nvPr/>
        </p:nvSpPr>
        <p:spPr>
          <a:xfrm>
            <a:off x="6781800" y="4683125"/>
            <a:ext cx="368300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rPr>
              <a:t>ul</a:t>
            </a:r>
          </a:p>
        </p:txBody>
      </p:sp>
      <p:sp>
        <p:nvSpPr>
          <p:cNvPr id="44062" name="Text Box 96"/>
          <p:cNvSpPr txBox="1"/>
          <p:nvPr/>
        </p:nvSpPr>
        <p:spPr>
          <a:xfrm>
            <a:off x="6653213" y="5368925"/>
            <a:ext cx="433387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rPr>
              <a:t>k$</a:t>
            </a:r>
          </a:p>
        </p:txBody>
      </p:sp>
      <p:sp>
        <p:nvSpPr>
          <p:cNvPr id="44063" name="Text Box 97"/>
          <p:cNvSpPr txBox="1"/>
          <p:nvPr/>
        </p:nvSpPr>
        <p:spPr>
          <a:xfrm>
            <a:off x="7162800" y="5140325"/>
            <a:ext cx="368300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rPr>
              <a:t>l$</a:t>
            </a:r>
          </a:p>
        </p:txBody>
      </p:sp>
      <p:sp>
        <p:nvSpPr>
          <p:cNvPr id="44064" name="Text Box 98"/>
          <p:cNvSpPr txBox="1"/>
          <p:nvPr/>
        </p:nvSpPr>
        <p:spPr>
          <a:xfrm>
            <a:off x="7775575" y="4651375"/>
            <a:ext cx="682625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rPr>
              <a:t>day$</a:t>
            </a:r>
          </a:p>
        </p:txBody>
      </p:sp>
      <p:sp>
        <p:nvSpPr>
          <p:cNvPr id="44065" name="Text Box 99"/>
          <p:cNvSpPr txBox="1"/>
          <p:nvPr/>
        </p:nvSpPr>
        <p:spPr>
          <a:xfrm>
            <a:off x="7315200" y="4759325"/>
            <a:ext cx="312738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rPr>
              <a:t>$</a:t>
            </a:r>
          </a:p>
        </p:txBody>
      </p:sp>
      <p:sp>
        <p:nvSpPr>
          <p:cNvPr id="44066" name="AutoShape 100"/>
          <p:cNvSpPr/>
          <p:nvPr/>
        </p:nvSpPr>
        <p:spPr>
          <a:xfrm>
            <a:off x="4724400" y="4724400"/>
            <a:ext cx="457200" cy="5334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11/13/2021</a:t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05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dirty="0">
                <a:ea typeface="宋体" panose="02010600030101010101" pitchFamily="2" charset="-122"/>
              </a:rPr>
              <a:t>紧缩</a:t>
            </a:r>
            <a:r>
              <a:rPr lang="en-US" altLang="zh-CN" dirty="0">
                <a:ea typeface="宋体" panose="02010600030101010101" pitchFamily="2" charset="-122"/>
              </a:rPr>
              <a:t>Tries II</a:t>
            </a:r>
          </a:p>
        </p:txBody>
      </p:sp>
      <p:sp>
        <p:nvSpPr>
          <p:cNvPr id="4506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/>
          <a:lstStyle/>
          <a:p>
            <a:r>
              <a:rPr lang="zh-CN" altLang="en-US" dirty="0">
                <a:ea typeface="宋体" panose="02010600030101010101" pitchFamily="2" charset="-122"/>
              </a:rPr>
              <a:t>实现</a:t>
            </a:r>
            <a:r>
              <a:rPr lang="en-US" altLang="zh-CN" dirty="0">
                <a:ea typeface="宋体" panose="02010600030101010101" pitchFamily="2" charset="-122"/>
              </a:rPr>
              <a:t>: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字符串在结构外用一个数组保存，边的标记放在一个数组中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可以用来做单词匹配：找到给定的单词出现在文本的位置</a:t>
            </a:r>
            <a:r>
              <a:rPr lang="en-US" altLang="zh-CN" dirty="0">
                <a:ea typeface="宋体" panose="02010600030101010101" pitchFamily="2" charset="-122"/>
              </a:rPr>
              <a:t>.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使用紧缩</a:t>
            </a:r>
            <a:r>
              <a:rPr lang="en-US" altLang="zh-CN" dirty="0">
                <a:ea typeface="宋体" panose="02010600030101010101" pitchFamily="2" charset="-122"/>
              </a:rPr>
              <a:t>trie</a:t>
            </a:r>
            <a:r>
              <a:rPr lang="zh-CN" altLang="en-US" dirty="0">
                <a:ea typeface="宋体" panose="02010600030101010101" pitchFamily="2" charset="-122"/>
              </a:rPr>
              <a:t>存储文本中所有单词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紧缩</a:t>
            </a:r>
            <a:r>
              <a:rPr lang="en-US" altLang="zh-CN" dirty="0">
                <a:ea typeface="宋体" panose="02010600030101010101" pitchFamily="2" charset="-122"/>
              </a:rPr>
              <a:t>trie</a:t>
            </a:r>
            <a:r>
              <a:rPr lang="zh-CN" altLang="en-US" dirty="0">
                <a:ea typeface="宋体" panose="02010600030101010101" pitchFamily="2" charset="-122"/>
              </a:rPr>
              <a:t>中的每个儿子保存文档中对应单词出现的位置</a:t>
            </a:r>
            <a:r>
              <a:rPr lang="en-US" altLang="zh-CN" dirty="0">
                <a:ea typeface="宋体" panose="02010600030101010101" pitchFamily="2" charset="-122"/>
              </a:rPr>
              <a:t>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11/13/2021</a:t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08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dirty="0">
                <a:ea typeface="宋体" panose="02010600030101010101" pitchFamily="2" charset="-122"/>
              </a:rPr>
              <a:t>利用 </a:t>
            </a:r>
            <a:r>
              <a:rPr lang="en-US" altLang="zh-CN" dirty="0">
                <a:ea typeface="宋体" panose="02010600030101010101" pitchFamily="2" charset="-122"/>
              </a:rPr>
              <a:t>Tries</a:t>
            </a:r>
            <a:r>
              <a:rPr lang="zh-CN" altLang="en-US" dirty="0">
                <a:ea typeface="宋体" panose="02010600030101010101" pitchFamily="2" charset="-122"/>
              </a:rPr>
              <a:t>进行字符匹配</a:t>
            </a:r>
          </a:p>
        </p:txBody>
      </p:sp>
      <p:sp>
        <p:nvSpPr>
          <p:cNvPr id="46084" name="Rectangle 3"/>
          <p:cNvSpPr>
            <a:spLocks noGrp="1"/>
          </p:cNvSpPr>
          <p:nvPr>
            <p:ph idx="1"/>
          </p:nvPr>
        </p:nvSpPr>
        <p:spPr>
          <a:xfrm>
            <a:off x="457200" y="4575175"/>
            <a:ext cx="8229600" cy="1292225"/>
          </a:xfrm>
        </p:spPr>
        <p:txBody>
          <a:bodyPr vert="horz" wrap="square" lIns="92075" tIns="46038" rIns="92075" bIns="46038" anchor="t"/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ea typeface="宋体" panose="02010600030101010101" pitchFamily="2" charset="-122"/>
              </a:rPr>
              <a:t>查找单词 </a:t>
            </a:r>
            <a:r>
              <a:rPr lang="en-US" altLang="zh-CN" sz="2800" i="1" dirty="0">
                <a:ea typeface="宋体" panose="02010600030101010101" pitchFamily="2" charset="-122"/>
              </a:rPr>
              <a:t>P</a:t>
            </a:r>
            <a:r>
              <a:rPr lang="en-US" altLang="zh-CN" sz="2800" dirty="0">
                <a:ea typeface="宋体" panose="02010600030101010101" pitchFamily="2" charset="-122"/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ea typeface="宋体" panose="02010600030101010101" pitchFamily="2" charset="-122"/>
              </a:rPr>
              <a:t>在每个结点上</a:t>
            </a:r>
            <a:r>
              <a:rPr lang="en-US" altLang="zh-CN" sz="2400" dirty="0">
                <a:ea typeface="宋体" panose="02010600030101010101" pitchFamily="2" charset="-122"/>
              </a:rPr>
              <a:t>, </a:t>
            </a:r>
            <a:r>
              <a:rPr lang="zh-CN" altLang="en-US" sz="2400" dirty="0">
                <a:ea typeface="宋体" panose="02010600030101010101" pitchFamily="2" charset="-122"/>
              </a:rPr>
              <a:t>沿着 </a:t>
            </a:r>
            <a:r>
              <a:rPr lang="en-US" altLang="zh-CN" sz="2400" dirty="0">
                <a:ea typeface="宋体" panose="02010600030101010101" pitchFamily="2" charset="-122"/>
              </a:rPr>
              <a:t>(</a:t>
            </a:r>
            <a:r>
              <a:rPr lang="en-US" altLang="zh-CN" sz="2400" i="1" dirty="0"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ea typeface="宋体" panose="02010600030101010101" pitchFamily="2" charset="-122"/>
              </a:rPr>
              <a:t>,</a:t>
            </a:r>
            <a:r>
              <a:rPr lang="en-US" altLang="zh-CN" sz="2400" i="1" dirty="0">
                <a:ea typeface="宋体" panose="02010600030101010101" pitchFamily="2" charset="-122"/>
              </a:rPr>
              <a:t>j</a:t>
            </a:r>
            <a:r>
              <a:rPr lang="en-US" altLang="zh-CN" sz="2400" dirty="0"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ea typeface="宋体" panose="02010600030101010101" pitchFamily="2" charset="-122"/>
              </a:rPr>
              <a:t>查找</a:t>
            </a:r>
            <a:r>
              <a:rPr lang="en-US" altLang="zh-CN" sz="2400" dirty="0">
                <a:ea typeface="宋体" panose="02010600030101010101" pitchFamily="2" charset="-122"/>
              </a:rPr>
              <a:t>, </a:t>
            </a:r>
            <a:r>
              <a:rPr lang="zh-CN" altLang="en-US" sz="2400" dirty="0">
                <a:ea typeface="宋体" panose="02010600030101010101" pitchFamily="2" charset="-122"/>
              </a:rPr>
              <a:t>从而 </a:t>
            </a:r>
            <a:r>
              <a:rPr lang="en-US" altLang="zh-CN" sz="2400" i="1" dirty="0">
                <a:ea typeface="宋体" panose="02010600030101010101" pitchFamily="2" charset="-122"/>
              </a:rPr>
              <a:t>P</a:t>
            </a:r>
            <a:r>
              <a:rPr lang="en-US" altLang="zh-CN" sz="2400" dirty="0">
                <a:ea typeface="宋体" panose="02010600030101010101" pitchFamily="2" charset="-122"/>
              </a:rPr>
              <a:t>[</a:t>
            </a:r>
            <a:r>
              <a:rPr lang="en-US" altLang="zh-CN" sz="2400" i="1" dirty="0"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ea typeface="宋体" panose="02010600030101010101" pitchFamily="2" charset="-122"/>
              </a:rPr>
              <a:t>..</a:t>
            </a:r>
            <a:r>
              <a:rPr lang="en-US" altLang="zh-CN" sz="2400" i="1" dirty="0">
                <a:ea typeface="宋体" panose="02010600030101010101" pitchFamily="2" charset="-122"/>
              </a:rPr>
              <a:t>j</a:t>
            </a:r>
            <a:r>
              <a:rPr lang="en-US" altLang="zh-CN" sz="2400" dirty="0">
                <a:ea typeface="宋体" panose="02010600030101010101" pitchFamily="2" charset="-122"/>
              </a:rPr>
              <a:t>] = T[i..j]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ea typeface="宋体" panose="02010600030101010101" pitchFamily="2" charset="-122"/>
              </a:rPr>
              <a:t>如果没有这样的边</a:t>
            </a:r>
            <a:r>
              <a:rPr lang="en-US" altLang="zh-CN" sz="2400" dirty="0"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ea typeface="宋体" panose="02010600030101010101" pitchFamily="2" charset="-122"/>
              </a:rPr>
              <a:t>T</a:t>
            </a:r>
            <a:r>
              <a:rPr lang="zh-CN" altLang="en-US" sz="2400" dirty="0">
                <a:ea typeface="宋体" panose="02010600030101010101" pitchFamily="2" charset="-122"/>
              </a:rPr>
              <a:t>中没有</a:t>
            </a:r>
            <a:r>
              <a:rPr lang="en-US" altLang="zh-CN" sz="2400" i="1" dirty="0">
                <a:ea typeface="宋体" panose="02010600030101010101" pitchFamily="2" charset="-122"/>
              </a:rPr>
              <a:t>P</a:t>
            </a:r>
            <a:r>
              <a:rPr lang="en-US" altLang="zh-CN" sz="2400" dirty="0">
                <a:ea typeface="宋体" panose="02010600030101010101" pitchFamily="2" charset="-122"/>
              </a:rPr>
              <a:t>, </a:t>
            </a:r>
            <a:r>
              <a:rPr lang="zh-CN" altLang="en-US" sz="2400" dirty="0">
                <a:ea typeface="宋体" panose="02010600030101010101" pitchFamily="2" charset="-122"/>
              </a:rPr>
              <a:t>否则，当到达叶子的时候，找到所有</a:t>
            </a:r>
            <a:r>
              <a:rPr lang="en-US" altLang="zh-CN" sz="2400" dirty="0">
                <a:ea typeface="宋体" panose="02010600030101010101" pitchFamily="2" charset="-122"/>
              </a:rPr>
              <a:t>P</a:t>
            </a:r>
            <a:r>
              <a:rPr lang="zh-CN" altLang="en-US" sz="2400" dirty="0">
                <a:ea typeface="宋体" panose="02010600030101010101" pitchFamily="2" charset="-122"/>
              </a:rPr>
              <a:t>的起始位置</a:t>
            </a:r>
            <a:endParaRPr lang="en-US" altLang="zh-CN" sz="2400" i="1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46085" name="Text Box 4"/>
          <p:cNvSpPr txBox="1"/>
          <p:nvPr/>
        </p:nvSpPr>
        <p:spPr>
          <a:xfrm>
            <a:off x="1230313" y="4141788"/>
            <a:ext cx="7537450" cy="2746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200" dirty="0">
                <a:latin typeface="Verdana" panose="020B0604030504040204" pitchFamily="34" charset="0"/>
                <a:ea typeface="宋体" panose="02010600030101010101" pitchFamily="2" charset="-122"/>
              </a:rPr>
              <a:t>1  2  3 4  5  6 7  8 9 10    12   14   16   18   20   22   24   26   28    30   32   34   36   38    40</a:t>
            </a:r>
          </a:p>
        </p:txBody>
      </p:sp>
      <p:sp>
        <p:nvSpPr>
          <p:cNvPr id="46086" name="Oval 5"/>
          <p:cNvSpPr/>
          <p:nvPr/>
        </p:nvSpPr>
        <p:spPr>
          <a:xfrm>
            <a:off x="4195763" y="1520825"/>
            <a:ext cx="119062" cy="117475"/>
          </a:xfrm>
          <a:prstGeom prst="ellipse">
            <a:avLst/>
          </a:prstGeom>
          <a:solidFill>
            <a:srgbClr val="00CCFF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46087" name="AutoShape 6"/>
          <p:cNvCxnSpPr>
            <a:stCxn id="46097" idx="1"/>
            <a:endCxn id="46086" idx="5"/>
          </p:cNvCxnSpPr>
          <p:nvPr/>
        </p:nvCxnSpPr>
        <p:spPr>
          <a:xfrm flipH="1" flipV="1">
            <a:off x="4297363" y="1628775"/>
            <a:ext cx="815975" cy="377825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6088" name="Oval 7"/>
          <p:cNvSpPr/>
          <p:nvPr/>
        </p:nvSpPr>
        <p:spPr>
          <a:xfrm>
            <a:off x="3081338" y="2308225"/>
            <a:ext cx="119062" cy="117475"/>
          </a:xfrm>
          <a:prstGeom prst="ellipse">
            <a:avLst/>
          </a:prstGeom>
          <a:solidFill>
            <a:srgbClr val="00FF00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089" name="Oval 8"/>
          <p:cNvSpPr/>
          <p:nvPr/>
        </p:nvSpPr>
        <p:spPr>
          <a:xfrm>
            <a:off x="4233863" y="2292350"/>
            <a:ext cx="119062" cy="117475"/>
          </a:xfrm>
          <a:prstGeom prst="ellipse">
            <a:avLst/>
          </a:prstGeom>
          <a:solidFill>
            <a:srgbClr val="00CCFF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46090" name="AutoShape 9"/>
          <p:cNvCxnSpPr>
            <a:stCxn id="46086" idx="3"/>
            <a:endCxn id="46088" idx="7"/>
          </p:cNvCxnSpPr>
          <p:nvPr/>
        </p:nvCxnSpPr>
        <p:spPr>
          <a:xfrm flipH="1">
            <a:off x="3182938" y="1628775"/>
            <a:ext cx="1030287" cy="688975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6091" name="Oval 10"/>
          <p:cNvSpPr/>
          <p:nvPr/>
        </p:nvSpPr>
        <p:spPr>
          <a:xfrm>
            <a:off x="5227638" y="3509963"/>
            <a:ext cx="119062" cy="117475"/>
          </a:xfrm>
          <a:prstGeom prst="ellipse">
            <a:avLst/>
          </a:prstGeom>
          <a:solidFill>
            <a:srgbClr val="00FF00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46092" name="AutoShape 11"/>
          <p:cNvCxnSpPr>
            <a:stCxn id="46086" idx="4"/>
            <a:endCxn id="46089" idx="0"/>
          </p:cNvCxnSpPr>
          <p:nvPr/>
        </p:nvCxnSpPr>
        <p:spPr>
          <a:xfrm>
            <a:off x="4256088" y="1646238"/>
            <a:ext cx="38100" cy="638175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6093" name="AutoShape 12"/>
          <p:cNvCxnSpPr>
            <a:stCxn id="46089" idx="5"/>
            <a:endCxn id="46094" idx="0"/>
          </p:cNvCxnSpPr>
          <p:nvPr/>
        </p:nvCxnSpPr>
        <p:spPr>
          <a:xfrm>
            <a:off x="4335463" y="2400300"/>
            <a:ext cx="454025" cy="528638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6094" name="Oval 13"/>
          <p:cNvSpPr/>
          <p:nvPr/>
        </p:nvSpPr>
        <p:spPr>
          <a:xfrm>
            <a:off x="4729163" y="2936875"/>
            <a:ext cx="119062" cy="117475"/>
          </a:xfrm>
          <a:prstGeom prst="ellipse">
            <a:avLst/>
          </a:prstGeom>
          <a:solidFill>
            <a:srgbClr val="00CCFF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095" name="Oval 14"/>
          <p:cNvSpPr/>
          <p:nvPr/>
        </p:nvSpPr>
        <p:spPr>
          <a:xfrm>
            <a:off x="4432300" y="3589338"/>
            <a:ext cx="119063" cy="117475"/>
          </a:xfrm>
          <a:prstGeom prst="ellipse">
            <a:avLst/>
          </a:prstGeom>
          <a:solidFill>
            <a:srgbClr val="00FF00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46096" name="AutoShape 15"/>
          <p:cNvCxnSpPr>
            <a:stCxn id="46094" idx="4"/>
            <a:endCxn id="46095" idx="0"/>
          </p:cNvCxnSpPr>
          <p:nvPr/>
        </p:nvCxnSpPr>
        <p:spPr>
          <a:xfrm flipH="1">
            <a:off x="4492625" y="3062288"/>
            <a:ext cx="296863" cy="519112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6097" name="Oval 16"/>
          <p:cNvSpPr/>
          <p:nvPr/>
        </p:nvSpPr>
        <p:spPr>
          <a:xfrm>
            <a:off x="5095875" y="1997075"/>
            <a:ext cx="119063" cy="117475"/>
          </a:xfrm>
          <a:prstGeom prst="ellipse">
            <a:avLst/>
          </a:prstGeom>
          <a:solidFill>
            <a:srgbClr val="00CCFF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46098" name="AutoShape 17"/>
          <p:cNvCxnSpPr>
            <a:stCxn id="46097" idx="5"/>
            <a:endCxn id="46100" idx="1"/>
          </p:cNvCxnSpPr>
          <p:nvPr/>
        </p:nvCxnSpPr>
        <p:spPr>
          <a:xfrm>
            <a:off x="5197475" y="2105025"/>
            <a:ext cx="717550" cy="307975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6099" name="Oval 18"/>
          <p:cNvSpPr/>
          <p:nvPr/>
        </p:nvSpPr>
        <p:spPr>
          <a:xfrm>
            <a:off x="5091113" y="2724150"/>
            <a:ext cx="119062" cy="117475"/>
          </a:xfrm>
          <a:prstGeom prst="ellipse">
            <a:avLst/>
          </a:prstGeom>
          <a:solidFill>
            <a:srgbClr val="00FF00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100" name="Oval 19"/>
          <p:cNvSpPr/>
          <p:nvPr/>
        </p:nvSpPr>
        <p:spPr>
          <a:xfrm>
            <a:off x="5897563" y="2403475"/>
            <a:ext cx="119062" cy="117475"/>
          </a:xfrm>
          <a:prstGeom prst="ellipse">
            <a:avLst/>
          </a:prstGeom>
          <a:solidFill>
            <a:srgbClr val="00FF00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46101" name="AutoShape 20"/>
          <p:cNvCxnSpPr>
            <a:stCxn id="46094" idx="5"/>
            <a:endCxn id="46091" idx="1"/>
          </p:cNvCxnSpPr>
          <p:nvPr/>
        </p:nvCxnSpPr>
        <p:spPr>
          <a:xfrm>
            <a:off x="4830763" y="3044825"/>
            <a:ext cx="414337" cy="474663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6102" name="AutoShape 21"/>
          <p:cNvCxnSpPr>
            <a:stCxn id="46097" idx="4"/>
            <a:endCxn id="46099" idx="0"/>
          </p:cNvCxnSpPr>
          <p:nvPr/>
        </p:nvCxnSpPr>
        <p:spPr>
          <a:xfrm flipH="1">
            <a:off x="5151438" y="2122488"/>
            <a:ext cx="4762" cy="593725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6103" name="Text Box 22"/>
          <p:cNvSpPr txBox="1"/>
          <p:nvPr/>
        </p:nvSpPr>
        <p:spPr>
          <a:xfrm>
            <a:off x="3044825" y="1727200"/>
            <a:ext cx="862013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(31,34)</a:t>
            </a:r>
          </a:p>
        </p:txBody>
      </p:sp>
      <p:sp>
        <p:nvSpPr>
          <p:cNvPr id="46104" name="Oval 23"/>
          <p:cNvSpPr/>
          <p:nvPr/>
        </p:nvSpPr>
        <p:spPr>
          <a:xfrm>
            <a:off x="3444875" y="2724150"/>
            <a:ext cx="119063" cy="117475"/>
          </a:xfrm>
          <a:prstGeom prst="ellipse">
            <a:avLst/>
          </a:prstGeom>
          <a:solidFill>
            <a:srgbClr val="00FF00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46105" name="AutoShape 24"/>
          <p:cNvCxnSpPr>
            <a:stCxn id="46089" idx="2"/>
            <a:endCxn id="46104" idx="7"/>
          </p:cNvCxnSpPr>
          <p:nvPr/>
        </p:nvCxnSpPr>
        <p:spPr>
          <a:xfrm flipH="1">
            <a:off x="3546475" y="2351088"/>
            <a:ext cx="679450" cy="382587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6106" name="Oval 25"/>
          <p:cNvSpPr/>
          <p:nvPr/>
        </p:nvSpPr>
        <p:spPr>
          <a:xfrm>
            <a:off x="4089400" y="3054350"/>
            <a:ext cx="119063" cy="117475"/>
          </a:xfrm>
          <a:prstGeom prst="ellipse">
            <a:avLst/>
          </a:prstGeom>
          <a:solidFill>
            <a:srgbClr val="00FF00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46107" name="AutoShape 26"/>
          <p:cNvCxnSpPr>
            <a:stCxn id="46089" idx="4"/>
            <a:endCxn id="46106" idx="0"/>
          </p:cNvCxnSpPr>
          <p:nvPr/>
        </p:nvCxnSpPr>
        <p:spPr>
          <a:xfrm flipH="1">
            <a:off x="4149725" y="2417763"/>
            <a:ext cx="144463" cy="628650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6108" name="Text Box 27"/>
          <p:cNvSpPr txBox="1"/>
          <p:nvPr/>
        </p:nvSpPr>
        <p:spPr>
          <a:xfrm>
            <a:off x="3349625" y="2230438"/>
            <a:ext cx="862013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(14,16)</a:t>
            </a:r>
          </a:p>
        </p:txBody>
      </p:sp>
      <p:sp>
        <p:nvSpPr>
          <p:cNvPr id="46109" name="Text Box 28"/>
          <p:cNvSpPr txBox="1"/>
          <p:nvPr/>
        </p:nvSpPr>
        <p:spPr>
          <a:xfrm>
            <a:off x="4100513" y="1851025"/>
            <a:ext cx="636587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(1,2)</a:t>
            </a:r>
          </a:p>
        </p:txBody>
      </p:sp>
      <p:sp>
        <p:nvSpPr>
          <p:cNvPr id="46110" name="Text Box 29"/>
          <p:cNvSpPr txBox="1"/>
          <p:nvPr/>
        </p:nvSpPr>
        <p:spPr>
          <a:xfrm>
            <a:off x="4549775" y="1590675"/>
            <a:ext cx="862013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(17,18)</a:t>
            </a:r>
          </a:p>
        </p:txBody>
      </p:sp>
      <p:sp>
        <p:nvSpPr>
          <p:cNvPr id="46111" name="Text Box 30"/>
          <p:cNvSpPr txBox="1"/>
          <p:nvPr/>
        </p:nvSpPr>
        <p:spPr>
          <a:xfrm>
            <a:off x="4683125" y="2211388"/>
            <a:ext cx="862013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(19,19)</a:t>
            </a:r>
          </a:p>
        </p:txBody>
      </p:sp>
      <p:sp>
        <p:nvSpPr>
          <p:cNvPr id="46112" name="Text Box 31"/>
          <p:cNvSpPr txBox="1"/>
          <p:nvPr/>
        </p:nvSpPr>
        <p:spPr>
          <a:xfrm>
            <a:off x="5360988" y="2017713"/>
            <a:ext cx="862012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(22,24)</a:t>
            </a:r>
          </a:p>
        </p:txBody>
      </p:sp>
      <p:sp>
        <p:nvSpPr>
          <p:cNvPr id="46113" name="Text Box 32"/>
          <p:cNvSpPr txBox="1"/>
          <p:nvPr/>
        </p:nvSpPr>
        <p:spPr>
          <a:xfrm>
            <a:off x="4411663" y="2462213"/>
            <a:ext cx="636587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(3,3)</a:t>
            </a:r>
          </a:p>
        </p:txBody>
      </p:sp>
      <p:sp>
        <p:nvSpPr>
          <p:cNvPr id="46114" name="Text Box 33"/>
          <p:cNvSpPr txBox="1"/>
          <p:nvPr/>
        </p:nvSpPr>
        <p:spPr>
          <a:xfrm>
            <a:off x="3906838" y="2662238"/>
            <a:ext cx="749300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(8,11)</a:t>
            </a:r>
          </a:p>
        </p:txBody>
      </p:sp>
      <p:grpSp>
        <p:nvGrpSpPr>
          <p:cNvPr id="46115" name="Group 34"/>
          <p:cNvGrpSpPr/>
          <p:nvPr/>
        </p:nvGrpSpPr>
        <p:grpSpPr>
          <a:xfrm>
            <a:off x="1219200" y="4267200"/>
            <a:ext cx="7688263" cy="457200"/>
            <a:chOff x="432" y="2928"/>
            <a:chExt cx="4843" cy="288"/>
          </a:xfrm>
        </p:grpSpPr>
        <p:sp>
          <p:nvSpPr>
            <p:cNvPr id="46126" name="Text Box 35"/>
            <p:cNvSpPr txBox="1"/>
            <p:nvPr/>
          </p:nvSpPr>
          <p:spPr>
            <a:xfrm>
              <a:off x="432" y="2928"/>
              <a:ext cx="484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they think that we were there and there</a:t>
              </a:r>
            </a:p>
          </p:txBody>
        </p:sp>
        <p:sp>
          <p:nvSpPr>
            <p:cNvPr id="46127" name="Rectangle 36"/>
            <p:cNvSpPr/>
            <p:nvPr/>
          </p:nvSpPr>
          <p:spPr>
            <a:xfrm>
              <a:off x="489" y="2984"/>
              <a:ext cx="1974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128" name="Rectangle 37"/>
            <p:cNvSpPr/>
            <p:nvPr/>
          </p:nvSpPr>
          <p:spPr>
            <a:xfrm>
              <a:off x="489" y="2984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129" name="Rectangle 38"/>
            <p:cNvSpPr/>
            <p:nvPr/>
          </p:nvSpPr>
          <p:spPr>
            <a:xfrm>
              <a:off x="605" y="2985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130" name="Rectangle 39"/>
            <p:cNvSpPr/>
            <p:nvPr/>
          </p:nvSpPr>
          <p:spPr>
            <a:xfrm>
              <a:off x="721" y="2985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131" name="Rectangle 40"/>
            <p:cNvSpPr/>
            <p:nvPr/>
          </p:nvSpPr>
          <p:spPr>
            <a:xfrm>
              <a:off x="837" y="2984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132" name="Rectangle 41"/>
            <p:cNvSpPr/>
            <p:nvPr/>
          </p:nvSpPr>
          <p:spPr>
            <a:xfrm>
              <a:off x="953" y="2985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133" name="Rectangle 42"/>
            <p:cNvSpPr/>
            <p:nvPr/>
          </p:nvSpPr>
          <p:spPr>
            <a:xfrm>
              <a:off x="1069" y="2985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134" name="Rectangle 43"/>
            <p:cNvSpPr/>
            <p:nvPr/>
          </p:nvSpPr>
          <p:spPr>
            <a:xfrm>
              <a:off x="1185" y="2984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135" name="Rectangle 44"/>
            <p:cNvSpPr/>
            <p:nvPr/>
          </p:nvSpPr>
          <p:spPr>
            <a:xfrm>
              <a:off x="1301" y="2984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136" name="Rectangle 45"/>
            <p:cNvSpPr/>
            <p:nvPr/>
          </p:nvSpPr>
          <p:spPr>
            <a:xfrm>
              <a:off x="1417" y="2984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137" name="Rectangle 46"/>
            <p:cNvSpPr/>
            <p:nvPr/>
          </p:nvSpPr>
          <p:spPr>
            <a:xfrm>
              <a:off x="1533" y="2984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138" name="Rectangle 47"/>
            <p:cNvSpPr/>
            <p:nvPr/>
          </p:nvSpPr>
          <p:spPr>
            <a:xfrm>
              <a:off x="1649" y="2984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139" name="Rectangle 48"/>
            <p:cNvSpPr/>
            <p:nvPr/>
          </p:nvSpPr>
          <p:spPr>
            <a:xfrm>
              <a:off x="1765" y="2984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140" name="Rectangle 49"/>
            <p:cNvSpPr/>
            <p:nvPr/>
          </p:nvSpPr>
          <p:spPr>
            <a:xfrm>
              <a:off x="1881" y="2984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141" name="Rectangle 50"/>
            <p:cNvSpPr/>
            <p:nvPr/>
          </p:nvSpPr>
          <p:spPr>
            <a:xfrm>
              <a:off x="1997" y="2984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142" name="Rectangle 51"/>
            <p:cNvSpPr/>
            <p:nvPr/>
          </p:nvSpPr>
          <p:spPr>
            <a:xfrm>
              <a:off x="2113" y="2985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143" name="Rectangle 52"/>
            <p:cNvSpPr/>
            <p:nvPr/>
          </p:nvSpPr>
          <p:spPr>
            <a:xfrm>
              <a:off x="2229" y="2984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144" name="Rectangle 53"/>
            <p:cNvSpPr/>
            <p:nvPr/>
          </p:nvSpPr>
          <p:spPr>
            <a:xfrm>
              <a:off x="2463" y="2985"/>
              <a:ext cx="194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145" name="Rectangle 54"/>
            <p:cNvSpPr/>
            <p:nvPr/>
          </p:nvSpPr>
          <p:spPr>
            <a:xfrm>
              <a:off x="2567" y="2986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146" name="Rectangle 55"/>
            <p:cNvSpPr/>
            <p:nvPr/>
          </p:nvSpPr>
          <p:spPr>
            <a:xfrm>
              <a:off x="2683" y="2986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147" name="Rectangle 56"/>
            <p:cNvSpPr/>
            <p:nvPr/>
          </p:nvSpPr>
          <p:spPr>
            <a:xfrm>
              <a:off x="2905" y="2986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148" name="Rectangle 57"/>
            <p:cNvSpPr/>
            <p:nvPr/>
          </p:nvSpPr>
          <p:spPr>
            <a:xfrm>
              <a:off x="3021" y="2986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149" name="Rectangle 58"/>
            <p:cNvSpPr/>
            <p:nvPr/>
          </p:nvSpPr>
          <p:spPr>
            <a:xfrm>
              <a:off x="3137" y="2985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150" name="Rectangle 59"/>
            <p:cNvSpPr/>
            <p:nvPr/>
          </p:nvSpPr>
          <p:spPr>
            <a:xfrm>
              <a:off x="3253" y="2985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151" name="Rectangle 60"/>
            <p:cNvSpPr/>
            <p:nvPr/>
          </p:nvSpPr>
          <p:spPr>
            <a:xfrm>
              <a:off x="3369" y="2985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152" name="Rectangle 61"/>
            <p:cNvSpPr/>
            <p:nvPr/>
          </p:nvSpPr>
          <p:spPr>
            <a:xfrm>
              <a:off x="3485" y="2985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153" name="Rectangle 62"/>
            <p:cNvSpPr/>
            <p:nvPr/>
          </p:nvSpPr>
          <p:spPr>
            <a:xfrm>
              <a:off x="3601" y="2985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154" name="Rectangle 63"/>
            <p:cNvSpPr/>
            <p:nvPr/>
          </p:nvSpPr>
          <p:spPr>
            <a:xfrm>
              <a:off x="3717" y="2985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155" name="Rectangle 64"/>
            <p:cNvSpPr/>
            <p:nvPr/>
          </p:nvSpPr>
          <p:spPr>
            <a:xfrm>
              <a:off x="3833" y="2985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156" name="Rectangle 65"/>
            <p:cNvSpPr/>
            <p:nvPr/>
          </p:nvSpPr>
          <p:spPr>
            <a:xfrm>
              <a:off x="3949" y="2985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157" name="Rectangle 66"/>
            <p:cNvSpPr/>
            <p:nvPr/>
          </p:nvSpPr>
          <p:spPr>
            <a:xfrm>
              <a:off x="4065" y="2986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158" name="Rectangle 67"/>
            <p:cNvSpPr/>
            <p:nvPr/>
          </p:nvSpPr>
          <p:spPr>
            <a:xfrm>
              <a:off x="4181" y="2985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159" name="Rectangle 68"/>
            <p:cNvSpPr/>
            <p:nvPr/>
          </p:nvSpPr>
          <p:spPr>
            <a:xfrm>
              <a:off x="4410" y="2986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160" name="Rectangle 69"/>
            <p:cNvSpPr/>
            <p:nvPr/>
          </p:nvSpPr>
          <p:spPr>
            <a:xfrm>
              <a:off x="4526" y="2986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161" name="Rectangle 70"/>
            <p:cNvSpPr/>
            <p:nvPr/>
          </p:nvSpPr>
          <p:spPr>
            <a:xfrm>
              <a:off x="4642" y="2986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162" name="Rectangle 71"/>
            <p:cNvSpPr/>
            <p:nvPr/>
          </p:nvSpPr>
          <p:spPr>
            <a:xfrm>
              <a:off x="4758" y="2986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163" name="Rectangle 72"/>
            <p:cNvSpPr/>
            <p:nvPr/>
          </p:nvSpPr>
          <p:spPr>
            <a:xfrm>
              <a:off x="4874" y="2987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164" name="Rectangle 73"/>
            <p:cNvSpPr/>
            <p:nvPr/>
          </p:nvSpPr>
          <p:spPr>
            <a:xfrm>
              <a:off x="4990" y="2988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6116" name="Text Box 74"/>
          <p:cNvSpPr txBox="1"/>
          <p:nvPr/>
        </p:nvSpPr>
        <p:spPr>
          <a:xfrm>
            <a:off x="4192588" y="3238500"/>
            <a:ext cx="862012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(28,30)</a:t>
            </a:r>
          </a:p>
        </p:txBody>
      </p:sp>
      <p:sp>
        <p:nvSpPr>
          <p:cNvPr id="46117" name="Text Box 75"/>
          <p:cNvSpPr txBox="1"/>
          <p:nvPr/>
        </p:nvSpPr>
        <p:spPr>
          <a:xfrm>
            <a:off x="4895850" y="3095625"/>
            <a:ext cx="636588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(4,5)</a:t>
            </a:r>
          </a:p>
        </p:txBody>
      </p:sp>
      <p:sp>
        <p:nvSpPr>
          <p:cNvPr id="46118" name="Text Box 76"/>
          <p:cNvSpPr txBox="1"/>
          <p:nvPr/>
        </p:nvSpPr>
        <p:spPr>
          <a:xfrm>
            <a:off x="2909888" y="2413000"/>
            <a:ext cx="409575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i="1" dirty="0">
                <a:latin typeface="Verdana" panose="020B0604030504040204" pitchFamily="34" charset="0"/>
                <a:ea typeface="宋体" panose="02010600030101010101" pitchFamily="2" charset="-122"/>
              </a:rPr>
              <a:t>31</a:t>
            </a:r>
          </a:p>
        </p:txBody>
      </p:sp>
      <p:sp>
        <p:nvSpPr>
          <p:cNvPr id="46119" name="Text Box 77"/>
          <p:cNvSpPr txBox="1"/>
          <p:nvPr/>
        </p:nvSpPr>
        <p:spPr>
          <a:xfrm>
            <a:off x="3265488" y="2835275"/>
            <a:ext cx="409575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i="1" dirty="0">
                <a:latin typeface="Verdana" panose="020B0604030504040204" pitchFamily="34" charset="0"/>
                <a:ea typeface="宋体" panose="02010600030101010101" pitchFamily="2" charset="-122"/>
              </a:rPr>
              <a:t>12</a:t>
            </a:r>
          </a:p>
        </p:txBody>
      </p:sp>
      <p:sp>
        <p:nvSpPr>
          <p:cNvPr id="46120" name="Text Box 78"/>
          <p:cNvSpPr txBox="1"/>
          <p:nvPr/>
        </p:nvSpPr>
        <p:spPr>
          <a:xfrm>
            <a:off x="3987800" y="3159125"/>
            <a:ext cx="296863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i="1" dirty="0">
                <a:latin typeface="Verdana" panose="020B0604030504040204" pitchFamily="34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46121" name="Text Box 79"/>
          <p:cNvSpPr txBox="1"/>
          <p:nvPr/>
        </p:nvSpPr>
        <p:spPr>
          <a:xfrm>
            <a:off x="4138613" y="3675063"/>
            <a:ext cx="700087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i="1" dirty="0">
                <a:latin typeface="Verdana" panose="020B0604030504040204" pitchFamily="34" charset="0"/>
                <a:ea typeface="宋体" panose="02010600030101010101" pitchFamily="2" charset="-122"/>
              </a:rPr>
              <a:t>25,35</a:t>
            </a:r>
          </a:p>
        </p:txBody>
      </p:sp>
      <p:sp>
        <p:nvSpPr>
          <p:cNvPr id="46122" name="Text Box 80"/>
          <p:cNvSpPr txBox="1"/>
          <p:nvPr/>
        </p:nvSpPr>
        <p:spPr>
          <a:xfrm>
            <a:off x="5143500" y="3606800"/>
            <a:ext cx="296863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i="1" dirty="0"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46123" name="Text Box 81"/>
          <p:cNvSpPr txBox="1"/>
          <p:nvPr/>
        </p:nvSpPr>
        <p:spPr>
          <a:xfrm>
            <a:off x="4964113" y="2814638"/>
            <a:ext cx="409575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i="1" dirty="0">
                <a:latin typeface="Verdana" panose="020B0604030504040204" pitchFamily="34" charset="0"/>
                <a:ea typeface="宋体" panose="02010600030101010101" pitchFamily="2" charset="-122"/>
              </a:rPr>
              <a:t>17</a:t>
            </a:r>
          </a:p>
        </p:txBody>
      </p:sp>
      <p:sp>
        <p:nvSpPr>
          <p:cNvPr id="46124" name="Text Box 82"/>
          <p:cNvSpPr txBox="1"/>
          <p:nvPr/>
        </p:nvSpPr>
        <p:spPr>
          <a:xfrm>
            <a:off x="5810250" y="2501900"/>
            <a:ext cx="409575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i="1" dirty="0">
                <a:latin typeface="Verdana" panose="020B0604030504040204" pitchFamily="34" charset="0"/>
                <a:ea typeface="宋体" panose="02010600030101010101" pitchFamily="2" charset="-122"/>
              </a:rPr>
              <a:t>20</a:t>
            </a:r>
          </a:p>
        </p:txBody>
      </p:sp>
      <p:sp>
        <p:nvSpPr>
          <p:cNvPr id="46125" name="Text Box 83"/>
          <p:cNvSpPr txBox="1"/>
          <p:nvPr/>
        </p:nvSpPr>
        <p:spPr>
          <a:xfrm>
            <a:off x="790575" y="4284663"/>
            <a:ext cx="50958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Verdana" panose="020B0604030504040204" pitchFamily="34" charset="0"/>
                <a:ea typeface="宋体" panose="02010600030101010101" pitchFamily="2" charset="-122"/>
              </a:rPr>
              <a:t>T</a:t>
            </a:r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</a:rPr>
              <a:t>: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11/13/2021</a:t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710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dirty="0">
                <a:ea typeface="宋体" panose="02010600030101010101" pitchFamily="2" charset="-122"/>
              </a:rPr>
              <a:t>利用 </a:t>
            </a:r>
            <a:r>
              <a:rPr lang="en-US" altLang="zh-CN" dirty="0">
                <a:ea typeface="宋体" panose="02010600030101010101" pitchFamily="2" charset="-122"/>
              </a:rPr>
              <a:t>Tries</a:t>
            </a:r>
            <a:r>
              <a:rPr lang="zh-CN" altLang="en-US" dirty="0">
                <a:ea typeface="宋体" panose="02010600030101010101" pitchFamily="2" charset="-122"/>
              </a:rPr>
              <a:t>进行字符匹配</a:t>
            </a:r>
            <a:r>
              <a:rPr lang="en-US" altLang="zh-CN" dirty="0">
                <a:ea typeface="宋体" panose="02010600030101010101" pitchFamily="2" charset="-122"/>
              </a:rPr>
              <a:t>II</a:t>
            </a:r>
          </a:p>
        </p:txBody>
      </p:sp>
      <p:sp>
        <p:nvSpPr>
          <p:cNvPr id="4710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/>
          <a:lstStyle/>
          <a:p>
            <a:r>
              <a:rPr lang="zh-CN" altLang="en-US" dirty="0">
                <a:ea typeface="宋体" panose="02010600030101010101" pitchFamily="2" charset="-122"/>
              </a:rPr>
              <a:t>根据给定文本建立紧缩</a:t>
            </a:r>
            <a:r>
              <a:rPr lang="en-US" altLang="zh-CN" dirty="0">
                <a:ea typeface="宋体" panose="02010600030101010101" pitchFamily="2" charset="-122"/>
              </a:rPr>
              <a:t>: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如何做？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运行时间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en-US" altLang="zh-CN" i="1" dirty="0">
                <a:ea typeface="宋体" panose="02010600030101010101" pitchFamily="2" charset="-122"/>
              </a:rPr>
              <a:t>O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</a:p>
          <a:p>
            <a:r>
              <a:rPr lang="zh-CN" altLang="en-US" dirty="0">
                <a:ea typeface="宋体" panose="02010600030101010101" pitchFamily="2" charset="-122"/>
              </a:rPr>
              <a:t>单词匹配的复杂性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en-US" altLang="zh-CN" i="1" dirty="0">
                <a:ea typeface="宋体" panose="02010600030101010101" pitchFamily="2" charset="-122"/>
              </a:rPr>
              <a:t>O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m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</a:p>
          <a:p>
            <a:r>
              <a:rPr lang="zh-CN" altLang="en-US" dirty="0">
                <a:ea typeface="宋体" panose="02010600030101010101" pitchFamily="2" charset="-122"/>
              </a:rPr>
              <a:t>当本文在外存中时</a:t>
            </a:r>
            <a:r>
              <a:rPr lang="en-US" altLang="zh-CN" dirty="0">
                <a:ea typeface="宋体" panose="02010600030101010101" pitchFamily="2" charset="-122"/>
              </a:rPr>
              <a:t>?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最坏情况下需要 </a:t>
            </a:r>
            <a:r>
              <a:rPr lang="en-US" altLang="zh-CN" i="1" dirty="0">
                <a:ea typeface="宋体" panose="02010600030101010101" pitchFamily="2" charset="-122"/>
              </a:rPr>
              <a:t>O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m</a:t>
            </a:r>
            <a:r>
              <a:rPr lang="en-US" altLang="zh-CN" dirty="0">
                <a:ea typeface="宋体" panose="02010600030101010101" pitchFamily="2" charset="-122"/>
              </a:rPr>
              <a:t>) </a:t>
            </a:r>
            <a:r>
              <a:rPr lang="zh-CN" altLang="en-US" dirty="0">
                <a:ea typeface="宋体" panose="02010600030101010101" pitchFamily="2" charset="-122"/>
              </a:rPr>
              <a:t>次</a:t>
            </a:r>
            <a:r>
              <a:rPr lang="en-US" altLang="zh-CN" dirty="0">
                <a:ea typeface="宋体" panose="02010600030101010101" pitchFamily="2" charset="-122"/>
              </a:rPr>
              <a:t>I/O</a:t>
            </a:r>
            <a:r>
              <a:rPr lang="zh-CN" altLang="en-US" dirty="0">
                <a:ea typeface="宋体" panose="02010600030101010101" pitchFamily="2" charset="-122"/>
              </a:rPr>
              <a:t>操作来访问文本中的单个字母</a:t>
            </a:r>
            <a:r>
              <a:rPr lang="en-US" altLang="zh-CN" dirty="0">
                <a:ea typeface="宋体" panose="02010600030101010101" pitchFamily="2" charset="-122"/>
              </a:rPr>
              <a:t>-</a:t>
            </a:r>
            <a:r>
              <a:rPr lang="zh-CN" altLang="en-US" dirty="0">
                <a:ea typeface="宋体" panose="02010600030101010101" pitchFamily="2" charset="-122"/>
              </a:rPr>
              <a:t>效率不高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11/13/2021</a:t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13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en-US" altLang="zh-CN" dirty="0">
                <a:ea typeface="宋体" panose="02010600030101010101" pitchFamily="2" charset="-122"/>
              </a:rPr>
              <a:t>Patricia trie</a:t>
            </a:r>
          </a:p>
        </p:txBody>
      </p:sp>
      <p:sp>
        <p:nvSpPr>
          <p:cNvPr id="48132" name="Rectangle 3"/>
          <p:cNvSpPr>
            <a:spLocks noGrp="1"/>
          </p:cNvSpPr>
          <p:nvPr>
            <p:ph idx="1"/>
          </p:nvPr>
        </p:nvSpPr>
        <p:spPr>
          <a:xfrm>
            <a:off x="457200" y="1590675"/>
            <a:ext cx="8229600" cy="935038"/>
          </a:xfrm>
        </p:spPr>
        <p:txBody>
          <a:bodyPr vert="horz" wrap="square" lIns="92075" tIns="46038" rIns="92075" bIns="46038" anchor="t"/>
          <a:lstStyle/>
          <a:p>
            <a:pPr>
              <a:lnSpc>
                <a:spcPct val="90000"/>
              </a:lnSpc>
            </a:pPr>
            <a:r>
              <a:rPr lang="en-US" altLang="zh-CN" sz="2800" i="1" dirty="0">
                <a:solidFill>
                  <a:srgbClr val="0000CC"/>
                </a:solidFill>
                <a:ea typeface="宋体" panose="02010600030101010101" pitchFamily="2" charset="-122"/>
              </a:rPr>
              <a:t>Patricia trie</a:t>
            </a:r>
            <a:r>
              <a:rPr lang="en-US" altLang="zh-CN" sz="2800" dirty="0">
                <a:ea typeface="宋体" panose="02010600030101010101" pitchFamily="2" charset="-122"/>
              </a:rPr>
              <a:t>:</a:t>
            </a:r>
            <a:r>
              <a:rPr lang="en-US" altLang="zh-CN" sz="2800" i="1" dirty="0">
                <a:ea typeface="宋体" panose="02010600030101010101" pitchFamily="2" charset="-122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ea typeface="宋体" panose="02010600030101010101" pitchFamily="2" charset="-122"/>
              </a:rPr>
              <a:t>一种紧缩 </a:t>
            </a:r>
            <a:r>
              <a:rPr lang="en-US" altLang="zh-CN" sz="2400" dirty="0">
                <a:ea typeface="宋体" panose="02010600030101010101" pitchFamily="2" charset="-122"/>
              </a:rPr>
              <a:t>trie </a:t>
            </a:r>
            <a:r>
              <a:rPr lang="zh-CN" altLang="en-US" sz="2400" dirty="0">
                <a:ea typeface="宋体" panose="02010600030101010101" pitchFamily="2" charset="-122"/>
              </a:rPr>
              <a:t>其中每个边的标记 用 </a:t>
            </a:r>
            <a:r>
              <a:rPr lang="en-US" altLang="zh-CN" sz="2400" dirty="0">
                <a:ea typeface="宋体" panose="02010600030101010101" pitchFamily="2" charset="-122"/>
              </a:rPr>
              <a:t>(</a:t>
            </a:r>
            <a:r>
              <a:rPr lang="en-US" altLang="zh-CN" sz="2400" i="1" dirty="0">
                <a:ea typeface="宋体" panose="02010600030101010101" pitchFamily="2" charset="-122"/>
              </a:rPr>
              <a:t>T</a:t>
            </a:r>
            <a:r>
              <a:rPr lang="en-US" altLang="zh-CN" sz="2400" dirty="0">
                <a:ea typeface="宋体" panose="02010600030101010101" pitchFamily="2" charset="-122"/>
              </a:rPr>
              <a:t>[</a:t>
            </a:r>
            <a:r>
              <a:rPr lang="en-US" altLang="zh-CN" sz="2400" i="1" dirty="0">
                <a:ea typeface="宋体" panose="02010600030101010101" pitchFamily="2" charset="-122"/>
              </a:rPr>
              <a:t>from</a:t>
            </a:r>
            <a:r>
              <a:rPr lang="en-US" altLang="zh-CN" sz="2400" dirty="0">
                <a:ea typeface="宋体" panose="02010600030101010101" pitchFamily="2" charset="-122"/>
              </a:rPr>
              <a:t>], </a:t>
            </a:r>
            <a:r>
              <a:rPr lang="en-US" altLang="zh-CN" sz="2400" i="1" dirty="0">
                <a:ea typeface="宋体" panose="02010600030101010101" pitchFamily="2" charset="-122"/>
              </a:rPr>
              <a:t>to </a:t>
            </a:r>
            <a:r>
              <a:rPr lang="en-US" altLang="zh-CN" sz="2400" i="1" dirty="0">
                <a:latin typeface="Verdana" panose="020B0604030504040204" pitchFamily="34" charset="0"/>
                <a:ea typeface="宋体" panose="02010600030101010101" pitchFamily="2" charset="-122"/>
              </a:rPr>
              <a:t>–</a:t>
            </a:r>
            <a:r>
              <a:rPr lang="en-US" altLang="zh-CN" sz="2400" i="1" dirty="0">
                <a:ea typeface="宋体" panose="02010600030101010101" pitchFamily="2" charset="-122"/>
              </a:rPr>
              <a:t> from + 1</a:t>
            </a:r>
            <a:r>
              <a:rPr lang="en-US" altLang="zh-CN" sz="2400" dirty="0">
                <a:ea typeface="宋体" panose="02010600030101010101" pitchFamily="2" charset="-122"/>
              </a:rPr>
              <a:t>)</a:t>
            </a:r>
            <a:r>
              <a:rPr lang="en-US" altLang="zh-CN" sz="2400" i="1" dirty="0">
                <a:ea typeface="宋体" panose="02010600030101010101" pitchFamily="2" charset="-122"/>
              </a:rPr>
              <a:t>  </a:t>
            </a:r>
            <a:r>
              <a:rPr lang="zh-CN" altLang="en-US" sz="2400" dirty="0">
                <a:ea typeface="宋体" panose="02010600030101010101" pitchFamily="2" charset="-122"/>
              </a:rPr>
              <a:t>代替</a:t>
            </a:r>
          </a:p>
        </p:txBody>
      </p:sp>
      <p:sp>
        <p:nvSpPr>
          <p:cNvPr id="48133" name="Text Box 4"/>
          <p:cNvSpPr txBox="1"/>
          <p:nvPr/>
        </p:nvSpPr>
        <p:spPr>
          <a:xfrm>
            <a:off x="1125538" y="5694363"/>
            <a:ext cx="7537450" cy="2746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200" dirty="0">
                <a:latin typeface="Verdana" panose="020B0604030504040204" pitchFamily="34" charset="0"/>
                <a:ea typeface="宋体" panose="02010600030101010101" pitchFamily="2" charset="-122"/>
              </a:rPr>
              <a:t>1  2  3 4  5  6 7  8 9 10    12   14   16   18   20   22   24   26   28    30   32   34   36   38    40</a:t>
            </a:r>
          </a:p>
        </p:txBody>
      </p:sp>
      <p:sp>
        <p:nvSpPr>
          <p:cNvPr id="48134" name="Oval 5"/>
          <p:cNvSpPr/>
          <p:nvPr/>
        </p:nvSpPr>
        <p:spPr>
          <a:xfrm>
            <a:off x="4090988" y="3073400"/>
            <a:ext cx="119062" cy="117475"/>
          </a:xfrm>
          <a:prstGeom prst="ellipse">
            <a:avLst/>
          </a:prstGeom>
          <a:solidFill>
            <a:srgbClr val="00CCFF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48135" name="AutoShape 6"/>
          <p:cNvCxnSpPr>
            <a:stCxn id="48145" idx="1"/>
            <a:endCxn id="48134" idx="5"/>
          </p:cNvCxnSpPr>
          <p:nvPr/>
        </p:nvCxnSpPr>
        <p:spPr>
          <a:xfrm flipH="1" flipV="1">
            <a:off x="4192588" y="3181350"/>
            <a:ext cx="815975" cy="377825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8136" name="Oval 7"/>
          <p:cNvSpPr/>
          <p:nvPr/>
        </p:nvSpPr>
        <p:spPr>
          <a:xfrm>
            <a:off x="2976563" y="3860800"/>
            <a:ext cx="119062" cy="117475"/>
          </a:xfrm>
          <a:prstGeom prst="ellipse">
            <a:avLst/>
          </a:prstGeom>
          <a:solidFill>
            <a:srgbClr val="00FF00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137" name="Oval 8"/>
          <p:cNvSpPr/>
          <p:nvPr/>
        </p:nvSpPr>
        <p:spPr>
          <a:xfrm>
            <a:off x="4129088" y="3844925"/>
            <a:ext cx="119062" cy="117475"/>
          </a:xfrm>
          <a:prstGeom prst="ellipse">
            <a:avLst/>
          </a:prstGeom>
          <a:solidFill>
            <a:srgbClr val="00CCFF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48138" name="AutoShape 9"/>
          <p:cNvCxnSpPr>
            <a:stCxn id="48134" idx="3"/>
            <a:endCxn id="48136" idx="7"/>
          </p:cNvCxnSpPr>
          <p:nvPr/>
        </p:nvCxnSpPr>
        <p:spPr>
          <a:xfrm flipH="1">
            <a:off x="3078163" y="3181350"/>
            <a:ext cx="1030287" cy="688975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8139" name="Oval 10"/>
          <p:cNvSpPr/>
          <p:nvPr/>
        </p:nvSpPr>
        <p:spPr>
          <a:xfrm>
            <a:off x="5122863" y="5062538"/>
            <a:ext cx="119062" cy="117475"/>
          </a:xfrm>
          <a:prstGeom prst="ellipse">
            <a:avLst/>
          </a:prstGeom>
          <a:solidFill>
            <a:srgbClr val="00FF00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48140" name="AutoShape 11"/>
          <p:cNvCxnSpPr>
            <a:stCxn id="48134" idx="4"/>
            <a:endCxn id="48137" idx="0"/>
          </p:cNvCxnSpPr>
          <p:nvPr/>
        </p:nvCxnSpPr>
        <p:spPr>
          <a:xfrm>
            <a:off x="4151313" y="3198813"/>
            <a:ext cx="38100" cy="638175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8141" name="AutoShape 12"/>
          <p:cNvCxnSpPr>
            <a:stCxn id="48137" idx="5"/>
            <a:endCxn id="48142" idx="0"/>
          </p:cNvCxnSpPr>
          <p:nvPr/>
        </p:nvCxnSpPr>
        <p:spPr>
          <a:xfrm>
            <a:off x="4230688" y="3952875"/>
            <a:ext cx="454025" cy="528638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8142" name="Oval 13"/>
          <p:cNvSpPr/>
          <p:nvPr/>
        </p:nvSpPr>
        <p:spPr>
          <a:xfrm>
            <a:off x="4624388" y="4489450"/>
            <a:ext cx="119062" cy="117475"/>
          </a:xfrm>
          <a:prstGeom prst="ellipse">
            <a:avLst/>
          </a:prstGeom>
          <a:solidFill>
            <a:srgbClr val="00CCFF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143" name="Oval 14"/>
          <p:cNvSpPr/>
          <p:nvPr/>
        </p:nvSpPr>
        <p:spPr>
          <a:xfrm>
            <a:off x="4327525" y="5141913"/>
            <a:ext cx="119063" cy="117475"/>
          </a:xfrm>
          <a:prstGeom prst="ellipse">
            <a:avLst/>
          </a:prstGeom>
          <a:solidFill>
            <a:srgbClr val="00FF00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48144" name="AutoShape 15"/>
          <p:cNvCxnSpPr>
            <a:stCxn id="48142" idx="4"/>
            <a:endCxn id="48143" idx="0"/>
          </p:cNvCxnSpPr>
          <p:nvPr/>
        </p:nvCxnSpPr>
        <p:spPr>
          <a:xfrm flipH="1">
            <a:off x="4387850" y="4614863"/>
            <a:ext cx="296863" cy="519112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8145" name="Oval 16"/>
          <p:cNvSpPr/>
          <p:nvPr/>
        </p:nvSpPr>
        <p:spPr>
          <a:xfrm>
            <a:off x="4991100" y="3549650"/>
            <a:ext cx="119063" cy="117475"/>
          </a:xfrm>
          <a:prstGeom prst="ellipse">
            <a:avLst/>
          </a:prstGeom>
          <a:solidFill>
            <a:srgbClr val="00CCFF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48146" name="AutoShape 17"/>
          <p:cNvCxnSpPr>
            <a:stCxn id="48145" idx="5"/>
            <a:endCxn id="48148" idx="1"/>
          </p:cNvCxnSpPr>
          <p:nvPr/>
        </p:nvCxnSpPr>
        <p:spPr>
          <a:xfrm>
            <a:off x="5092700" y="3657600"/>
            <a:ext cx="717550" cy="307975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8147" name="Oval 18"/>
          <p:cNvSpPr/>
          <p:nvPr/>
        </p:nvSpPr>
        <p:spPr>
          <a:xfrm>
            <a:off x="4986338" y="4276725"/>
            <a:ext cx="119062" cy="117475"/>
          </a:xfrm>
          <a:prstGeom prst="ellipse">
            <a:avLst/>
          </a:prstGeom>
          <a:solidFill>
            <a:srgbClr val="00FF00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148" name="Oval 19"/>
          <p:cNvSpPr/>
          <p:nvPr/>
        </p:nvSpPr>
        <p:spPr>
          <a:xfrm>
            <a:off x="5792788" y="3956050"/>
            <a:ext cx="119062" cy="117475"/>
          </a:xfrm>
          <a:prstGeom prst="ellipse">
            <a:avLst/>
          </a:prstGeom>
          <a:solidFill>
            <a:srgbClr val="00FF00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48149" name="AutoShape 20"/>
          <p:cNvCxnSpPr>
            <a:stCxn id="48142" idx="5"/>
            <a:endCxn id="48139" idx="1"/>
          </p:cNvCxnSpPr>
          <p:nvPr/>
        </p:nvCxnSpPr>
        <p:spPr>
          <a:xfrm>
            <a:off x="4725988" y="4597400"/>
            <a:ext cx="414337" cy="474663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8150" name="AutoShape 21"/>
          <p:cNvCxnSpPr>
            <a:stCxn id="48145" idx="4"/>
            <a:endCxn id="48147" idx="0"/>
          </p:cNvCxnSpPr>
          <p:nvPr/>
        </p:nvCxnSpPr>
        <p:spPr>
          <a:xfrm flipH="1">
            <a:off x="5046663" y="3675063"/>
            <a:ext cx="4762" cy="593725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8151" name="Text Box 22"/>
          <p:cNvSpPr txBox="1"/>
          <p:nvPr/>
        </p:nvSpPr>
        <p:spPr>
          <a:xfrm>
            <a:off x="3043238" y="3279775"/>
            <a:ext cx="630237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(a,4)</a:t>
            </a:r>
          </a:p>
        </p:txBody>
      </p:sp>
      <p:sp>
        <p:nvSpPr>
          <p:cNvPr id="48152" name="Oval 23"/>
          <p:cNvSpPr/>
          <p:nvPr/>
        </p:nvSpPr>
        <p:spPr>
          <a:xfrm>
            <a:off x="3340100" y="4276725"/>
            <a:ext cx="119063" cy="117475"/>
          </a:xfrm>
          <a:prstGeom prst="ellipse">
            <a:avLst/>
          </a:prstGeom>
          <a:solidFill>
            <a:srgbClr val="00FF00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48153" name="AutoShape 24"/>
          <p:cNvCxnSpPr>
            <a:stCxn id="48137" idx="2"/>
            <a:endCxn id="48152" idx="7"/>
          </p:cNvCxnSpPr>
          <p:nvPr/>
        </p:nvCxnSpPr>
        <p:spPr>
          <a:xfrm flipH="1">
            <a:off x="3441700" y="3903663"/>
            <a:ext cx="679450" cy="382587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8154" name="Oval 25"/>
          <p:cNvSpPr/>
          <p:nvPr/>
        </p:nvSpPr>
        <p:spPr>
          <a:xfrm>
            <a:off x="3984625" y="4606925"/>
            <a:ext cx="119063" cy="117475"/>
          </a:xfrm>
          <a:prstGeom prst="ellipse">
            <a:avLst/>
          </a:prstGeom>
          <a:solidFill>
            <a:srgbClr val="00FF00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48155" name="AutoShape 26"/>
          <p:cNvCxnSpPr>
            <a:stCxn id="48137" idx="4"/>
            <a:endCxn id="48154" idx="0"/>
          </p:cNvCxnSpPr>
          <p:nvPr/>
        </p:nvCxnSpPr>
        <p:spPr>
          <a:xfrm flipH="1">
            <a:off x="4044950" y="3970338"/>
            <a:ext cx="144463" cy="628650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8156" name="Text Box 27"/>
          <p:cNvSpPr txBox="1"/>
          <p:nvPr/>
        </p:nvSpPr>
        <p:spPr>
          <a:xfrm>
            <a:off x="3355975" y="3846513"/>
            <a:ext cx="630238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(a,3)</a:t>
            </a:r>
          </a:p>
        </p:txBody>
      </p:sp>
      <p:sp>
        <p:nvSpPr>
          <p:cNvPr id="48157" name="Text Box 28"/>
          <p:cNvSpPr txBox="1"/>
          <p:nvPr/>
        </p:nvSpPr>
        <p:spPr>
          <a:xfrm>
            <a:off x="3744913" y="3403600"/>
            <a:ext cx="593725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(t,2)</a:t>
            </a:r>
          </a:p>
        </p:txBody>
      </p:sp>
      <p:sp>
        <p:nvSpPr>
          <p:cNvPr id="48158" name="Text Box 29"/>
          <p:cNvSpPr txBox="1"/>
          <p:nvPr/>
        </p:nvSpPr>
        <p:spPr>
          <a:xfrm>
            <a:off x="4445000" y="3143250"/>
            <a:ext cx="669925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(w,2)</a:t>
            </a:r>
          </a:p>
        </p:txBody>
      </p:sp>
      <p:sp>
        <p:nvSpPr>
          <p:cNvPr id="48159" name="Text Box 30"/>
          <p:cNvSpPr txBox="1"/>
          <p:nvPr/>
        </p:nvSpPr>
        <p:spPr>
          <a:xfrm>
            <a:off x="4689475" y="3724275"/>
            <a:ext cx="636588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(_,1)</a:t>
            </a:r>
          </a:p>
        </p:txBody>
      </p:sp>
      <p:sp>
        <p:nvSpPr>
          <p:cNvPr id="48160" name="Text Box 31"/>
          <p:cNvSpPr txBox="1"/>
          <p:nvPr/>
        </p:nvSpPr>
        <p:spPr>
          <a:xfrm>
            <a:off x="5256213" y="3570288"/>
            <a:ext cx="600075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(r,3)</a:t>
            </a:r>
          </a:p>
        </p:txBody>
      </p:sp>
      <p:sp>
        <p:nvSpPr>
          <p:cNvPr id="48161" name="Text Box 32"/>
          <p:cNvSpPr txBox="1"/>
          <p:nvPr/>
        </p:nvSpPr>
        <p:spPr>
          <a:xfrm>
            <a:off x="4322763" y="4038600"/>
            <a:ext cx="630237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(e,1)</a:t>
            </a:r>
          </a:p>
        </p:txBody>
      </p:sp>
      <p:sp>
        <p:nvSpPr>
          <p:cNvPr id="48162" name="Text Box 33"/>
          <p:cNvSpPr txBox="1"/>
          <p:nvPr/>
        </p:nvSpPr>
        <p:spPr>
          <a:xfrm>
            <a:off x="3683000" y="4214813"/>
            <a:ext cx="573088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(i,4)</a:t>
            </a:r>
          </a:p>
        </p:txBody>
      </p:sp>
      <p:grpSp>
        <p:nvGrpSpPr>
          <p:cNvPr id="48163" name="Group 34"/>
          <p:cNvGrpSpPr/>
          <p:nvPr/>
        </p:nvGrpSpPr>
        <p:grpSpPr>
          <a:xfrm>
            <a:off x="1096963" y="5867400"/>
            <a:ext cx="7688262" cy="457200"/>
            <a:chOff x="432" y="2928"/>
            <a:chExt cx="4843" cy="288"/>
          </a:xfrm>
        </p:grpSpPr>
        <p:sp>
          <p:nvSpPr>
            <p:cNvPr id="48174" name="Text Box 35"/>
            <p:cNvSpPr txBox="1"/>
            <p:nvPr/>
          </p:nvSpPr>
          <p:spPr>
            <a:xfrm>
              <a:off x="432" y="2928"/>
              <a:ext cx="484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24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they think that we were there and there</a:t>
              </a:r>
            </a:p>
          </p:txBody>
        </p:sp>
        <p:sp>
          <p:nvSpPr>
            <p:cNvPr id="48175" name="Rectangle 36"/>
            <p:cNvSpPr/>
            <p:nvPr/>
          </p:nvSpPr>
          <p:spPr>
            <a:xfrm>
              <a:off x="489" y="2984"/>
              <a:ext cx="1974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176" name="Rectangle 37"/>
            <p:cNvSpPr/>
            <p:nvPr/>
          </p:nvSpPr>
          <p:spPr>
            <a:xfrm>
              <a:off x="489" y="2984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177" name="Rectangle 38"/>
            <p:cNvSpPr/>
            <p:nvPr/>
          </p:nvSpPr>
          <p:spPr>
            <a:xfrm>
              <a:off x="605" y="2985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178" name="Rectangle 39"/>
            <p:cNvSpPr/>
            <p:nvPr/>
          </p:nvSpPr>
          <p:spPr>
            <a:xfrm>
              <a:off x="721" y="2985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179" name="Rectangle 40"/>
            <p:cNvSpPr/>
            <p:nvPr/>
          </p:nvSpPr>
          <p:spPr>
            <a:xfrm>
              <a:off x="837" y="2984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180" name="Rectangle 41"/>
            <p:cNvSpPr/>
            <p:nvPr/>
          </p:nvSpPr>
          <p:spPr>
            <a:xfrm>
              <a:off x="953" y="2985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181" name="Rectangle 42"/>
            <p:cNvSpPr/>
            <p:nvPr/>
          </p:nvSpPr>
          <p:spPr>
            <a:xfrm>
              <a:off x="1069" y="2985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182" name="Rectangle 43"/>
            <p:cNvSpPr/>
            <p:nvPr/>
          </p:nvSpPr>
          <p:spPr>
            <a:xfrm>
              <a:off x="1185" y="2984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183" name="Rectangle 44"/>
            <p:cNvSpPr/>
            <p:nvPr/>
          </p:nvSpPr>
          <p:spPr>
            <a:xfrm>
              <a:off x="1301" y="2984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184" name="Rectangle 45"/>
            <p:cNvSpPr/>
            <p:nvPr/>
          </p:nvSpPr>
          <p:spPr>
            <a:xfrm>
              <a:off x="1417" y="2984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185" name="Rectangle 46"/>
            <p:cNvSpPr/>
            <p:nvPr/>
          </p:nvSpPr>
          <p:spPr>
            <a:xfrm>
              <a:off x="1533" y="2984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186" name="Rectangle 47"/>
            <p:cNvSpPr/>
            <p:nvPr/>
          </p:nvSpPr>
          <p:spPr>
            <a:xfrm>
              <a:off x="1649" y="2984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187" name="Rectangle 48"/>
            <p:cNvSpPr/>
            <p:nvPr/>
          </p:nvSpPr>
          <p:spPr>
            <a:xfrm>
              <a:off x="1765" y="2984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188" name="Rectangle 49"/>
            <p:cNvSpPr/>
            <p:nvPr/>
          </p:nvSpPr>
          <p:spPr>
            <a:xfrm>
              <a:off x="1881" y="2984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189" name="Rectangle 50"/>
            <p:cNvSpPr/>
            <p:nvPr/>
          </p:nvSpPr>
          <p:spPr>
            <a:xfrm>
              <a:off x="1997" y="2984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190" name="Rectangle 51"/>
            <p:cNvSpPr/>
            <p:nvPr/>
          </p:nvSpPr>
          <p:spPr>
            <a:xfrm>
              <a:off x="2113" y="2985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191" name="Rectangle 52"/>
            <p:cNvSpPr/>
            <p:nvPr/>
          </p:nvSpPr>
          <p:spPr>
            <a:xfrm>
              <a:off x="2229" y="2984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192" name="Rectangle 53"/>
            <p:cNvSpPr/>
            <p:nvPr/>
          </p:nvSpPr>
          <p:spPr>
            <a:xfrm>
              <a:off x="2463" y="2985"/>
              <a:ext cx="194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193" name="Rectangle 54"/>
            <p:cNvSpPr/>
            <p:nvPr/>
          </p:nvSpPr>
          <p:spPr>
            <a:xfrm>
              <a:off x="2567" y="2986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194" name="Rectangle 55"/>
            <p:cNvSpPr/>
            <p:nvPr/>
          </p:nvSpPr>
          <p:spPr>
            <a:xfrm>
              <a:off x="2683" y="2986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195" name="Rectangle 56"/>
            <p:cNvSpPr/>
            <p:nvPr/>
          </p:nvSpPr>
          <p:spPr>
            <a:xfrm>
              <a:off x="2905" y="2986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196" name="Rectangle 57"/>
            <p:cNvSpPr/>
            <p:nvPr/>
          </p:nvSpPr>
          <p:spPr>
            <a:xfrm>
              <a:off x="3021" y="2986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197" name="Rectangle 58"/>
            <p:cNvSpPr/>
            <p:nvPr/>
          </p:nvSpPr>
          <p:spPr>
            <a:xfrm>
              <a:off x="3137" y="2985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198" name="Rectangle 59"/>
            <p:cNvSpPr/>
            <p:nvPr/>
          </p:nvSpPr>
          <p:spPr>
            <a:xfrm>
              <a:off x="3253" y="2985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199" name="Rectangle 60"/>
            <p:cNvSpPr/>
            <p:nvPr/>
          </p:nvSpPr>
          <p:spPr>
            <a:xfrm>
              <a:off x="3369" y="2985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200" name="Rectangle 61"/>
            <p:cNvSpPr/>
            <p:nvPr/>
          </p:nvSpPr>
          <p:spPr>
            <a:xfrm>
              <a:off x="3485" y="2985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201" name="Rectangle 62"/>
            <p:cNvSpPr/>
            <p:nvPr/>
          </p:nvSpPr>
          <p:spPr>
            <a:xfrm>
              <a:off x="3601" y="2985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202" name="Rectangle 63"/>
            <p:cNvSpPr/>
            <p:nvPr/>
          </p:nvSpPr>
          <p:spPr>
            <a:xfrm>
              <a:off x="3717" y="2985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203" name="Rectangle 64"/>
            <p:cNvSpPr/>
            <p:nvPr/>
          </p:nvSpPr>
          <p:spPr>
            <a:xfrm>
              <a:off x="3833" y="2985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204" name="Rectangle 65"/>
            <p:cNvSpPr/>
            <p:nvPr/>
          </p:nvSpPr>
          <p:spPr>
            <a:xfrm>
              <a:off x="3949" y="2985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205" name="Rectangle 66"/>
            <p:cNvSpPr/>
            <p:nvPr/>
          </p:nvSpPr>
          <p:spPr>
            <a:xfrm>
              <a:off x="4065" y="2986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206" name="Rectangle 67"/>
            <p:cNvSpPr/>
            <p:nvPr/>
          </p:nvSpPr>
          <p:spPr>
            <a:xfrm>
              <a:off x="4181" y="2985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207" name="Rectangle 68"/>
            <p:cNvSpPr/>
            <p:nvPr/>
          </p:nvSpPr>
          <p:spPr>
            <a:xfrm>
              <a:off x="4410" y="2986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208" name="Rectangle 69"/>
            <p:cNvSpPr/>
            <p:nvPr/>
          </p:nvSpPr>
          <p:spPr>
            <a:xfrm>
              <a:off x="4526" y="2986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209" name="Rectangle 70"/>
            <p:cNvSpPr/>
            <p:nvPr/>
          </p:nvSpPr>
          <p:spPr>
            <a:xfrm>
              <a:off x="4642" y="2986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210" name="Rectangle 71"/>
            <p:cNvSpPr/>
            <p:nvPr/>
          </p:nvSpPr>
          <p:spPr>
            <a:xfrm>
              <a:off x="4758" y="2986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211" name="Rectangle 72"/>
            <p:cNvSpPr/>
            <p:nvPr/>
          </p:nvSpPr>
          <p:spPr>
            <a:xfrm>
              <a:off x="4874" y="2987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212" name="Rectangle 73"/>
            <p:cNvSpPr/>
            <p:nvPr/>
          </p:nvSpPr>
          <p:spPr>
            <a:xfrm>
              <a:off x="4990" y="2988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8164" name="Text Box 74"/>
          <p:cNvSpPr txBox="1"/>
          <p:nvPr/>
        </p:nvSpPr>
        <p:spPr>
          <a:xfrm>
            <a:off x="4222750" y="4791075"/>
            <a:ext cx="600075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(r,3)</a:t>
            </a:r>
          </a:p>
        </p:txBody>
      </p:sp>
      <p:sp>
        <p:nvSpPr>
          <p:cNvPr id="48165" name="Text Box 75"/>
          <p:cNvSpPr txBox="1"/>
          <p:nvPr/>
        </p:nvSpPr>
        <p:spPr>
          <a:xfrm>
            <a:off x="4791075" y="4648200"/>
            <a:ext cx="628650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(y,2)</a:t>
            </a:r>
          </a:p>
        </p:txBody>
      </p:sp>
      <p:sp>
        <p:nvSpPr>
          <p:cNvPr id="48166" name="Text Box 76"/>
          <p:cNvSpPr txBox="1"/>
          <p:nvPr/>
        </p:nvSpPr>
        <p:spPr>
          <a:xfrm>
            <a:off x="2805113" y="3965575"/>
            <a:ext cx="409575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i="1" dirty="0">
                <a:latin typeface="Verdana" panose="020B0604030504040204" pitchFamily="34" charset="0"/>
                <a:ea typeface="宋体" panose="02010600030101010101" pitchFamily="2" charset="-122"/>
              </a:rPr>
              <a:t>31</a:t>
            </a:r>
          </a:p>
        </p:txBody>
      </p:sp>
      <p:sp>
        <p:nvSpPr>
          <p:cNvPr id="48167" name="Text Box 77"/>
          <p:cNvSpPr txBox="1"/>
          <p:nvPr/>
        </p:nvSpPr>
        <p:spPr>
          <a:xfrm>
            <a:off x="3160713" y="4387850"/>
            <a:ext cx="409575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i="1" dirty="0">
                <a:latin typeface="Verdana" panose="020B0604030504040204" pitchFamily="34" charset="0"/>
                <a:ea typeface="宋体" panose="02010600030101010101" pitchFamily="2" charset="-122"/>
              </a:rPr>
              <a:t>12</a:t>
            </a:r>
          </a:p>
        </p:txBody>
      </p:sp>
      <p:sp>
        <p:nvSpPr>
          <p:cNvPr id="48168" name="Text Box 78"/>
          <p:cNvSpPr txBox="1"/>
          <p:nvPr/>
        </p:nvSpPr>
        <p:spPr>
          <a:xfrm>
            <a:off x="3883025" y="4711700"/>
            <a:ext cx="296863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i="1" dirty="0">
                <a:latin typeface="Verdana" panose="020B0604030504040204" pitchFamily="34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48169" name="Text Box 79"/>
          <p:cNvSpPr txBox="1"/>
          <p:nvPr/>
        </p:nvSpPr>
        <p:spPr>
          <a:xfrm>
            <a:off x="4033838" y="5227638"/>
            <a:ext cx="700087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i="1" dirty="0">
                <a:latin typeface="Verdana" panose="020B0604030504040204" pitchFamily="34" charset="0"/>
                <a:ea typeface="宋体" panose="02010600030101010101" pitchFamily="2" charset="-122"/>
              </a:rPr>
              <a:t>25,35</a:t>
            </a:r>
          </a:p>
        </p:txBody>
      </p:sp>
      <p:sp>
        <p:nvSpPr>
          <p:cNvPr id="48170" name="Text Box 80"/>
          <p:cNvSpPr txBox="1"/>
          <p:nvPr/>
        </p:nvSpPr>
        <p:spPr>
          <a:xfrm>
            <a:off x="5038725" y="5159375"/>
            <a:ext cx="296863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i="1" dirty="0"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48171" name="Text Box 81"/>
          <p:cNvSpPr txBox="1"/>
          <p:nvPr/>
        </p:nvSpPr>
        <p:spPr>
          <a:xfrm>
            <a:off x="4859338" y="4367213"/>
            <a:ext cx="409575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i="1" dirty="0">
                <a:latin typeface="Verdana" panose="020B0604030504040204" pitchFamily="34" charset="0"/>
                <a:ea typeface="宋体" panose="02010600030101010101" pitchFamily="2" charset="-122"/>
              </a:rPr>
              <a:t>17</a:t>
            </a:r>
          </a:p>
        </p:txBody>
      </p:sp>
      <p:sp>
        <p:nvSpPr>
          <p:cNvPr id="48172" name="Text Box 82"/>
          <p:cNvSpPr txBox="1"/>
          <p:nvPr/>
        </p:nvSpPr>
        <p:spPr>
          <a:xfrm>
            <a:off x="5705475" y="4054475"/>
            <a:ext cx="409575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i="1" dirty="0">
                <a:latin typeface="Verdana" panose="020B0604030504040204" pitchFamily="34" charset="0"/>
                <a:ea typeface="宋体" panose="02010600030101010101" pitchFamily="2" charset="-122"/>
              </a:rPr>
              <a:t>20</a:t>
            </a:r>
          </a:p>
        </p:txBody>
      </p:sp>
      <p:sp>
        <p:nvSpPr>
          <p:cNvPr id="48173" name="Text Box 83"/>
          <p:cNvSpPr txBox="1"/>
          <p:nvPr/>
        </p:nvSpPr>
        <p:spPr>
          <a:xfrm>
            <a:off x="685800" y="5837238"/>
            <a:ext cx="50958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Verdana" panose="020B0604030504040204" pitchFamily="34" charset="0"/>
                <a:ea typeface="宋体" panose="02010600030101010101" pitchFamily="2" charset="-122"/>
              </a:rPr>
              <a:t>T</a:t>
            </a:r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</a:rPr>
              <a:t>: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11/13/2021</a:t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915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dirty="0">
                <a:ea typeface="宋体" panose="02010600030101010101" pitchFamily="2" charset="-122"/>
              </a:rPr>
              <a:t>查询 </a:t>
            </a:r>
            <a:r>
              <a:rPr lang="en-US" altLang="zh-CN" dirty="0">
                <a:ea typeface="宋体" panose="02010600030101010101" pitchFamily="2" charset="-122"/>
              </a:rPr>
              <a:t>Patricia Trie</a:t>
            </a:r>
          </a:p>
        </p:txBody>
      </p:sp>
      <p:sp>
        <p:nvSpPr>
          <p:cNvPr id="49156" name="Rectangle 3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1068388"/>
          </a:xfrm>
        </p:spPr>
        <p:txBody>
          <a:bodyPr vert="horz" wrap="square" lIns="92075" tIns="46038" rIns="92075" bIns="46038" anchor="t"/>
          <a:lstStyle/>
          <a:p>
            <a:r>
              <a:rPr lang="zh-CN" altLang="en-US" i="1" dirty="0">
                <a:ea typeface="宋体" panose="02010600030101010101" pitchFamily="2" charset="-122"/>
              </a:rPr>
              <a:t>单词前缀</a:t>
            </a:r>
            <a:r>
              <a:rPr lang="zh-CN" altLang="en-US" dirty="0">
                <a:ea typeface="宋体" panose="02010600030101010101" pitchFamily="2" charset="-122"/>
              </a:rPr>
              <a:t>查询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zh-CN" altLang="en-US" dirty="0">
                <a:ea typeface="宋体" panose="02010600030101010101" pitchFamily="2" charset="-122"/>
              </a:rPr>
              <a:t>查找</a:t>
            </a:r>
            <a:r>
              <a:rPr lang="en-US" altLang="zh-CN" i="1" dirty="0">
                <a:ea typeface="宋体" panose="02010600030101010101" pitchFamily="2" charset="-122"/>
              </a:rPr>
              <a:t>T</a:t>
            </a:r>
            <a:r>
              <a:rPr lang="zh-CN" altLang="en-US" dirty="0">
                <a:ea typeface="宋体" panose="02010600030101010101" pitchFamily="2" charset="-122"/>
              </a:rPr>
              <a:t>中的所有单词</a:t>
            </a:r>
            <a:r>
              <a:rPr lang="en-US" altLang="zh-CN" i="1" dirty="0">
                <a:ea typeface="宋体" panose="02010600030101010101" pitchFamily="2" charset="-122"/>
              </a:rPr>
              <a:t>, </a:t>
            </a:r>
            <a:r>
              <a:rPr lang="zh-CN" altLang="en-US" dirty="0">
                <a:ea typeface="宋体" panose="02010600030101010101" pitchFamily="2" charset="-122"/>
              </a:rPr>
              <a:t>其前缀是 </a:t>
            </a:r>
            <a:r>
              <a:rPr lang="en-US" altLang="zh-CN" i="1" dirty="0">
                <a:ea typeface="宋体" panose="02010600030101010101" pitchFamily="2" charset="-122"/>
              </a:rPr>
              <a:t>P</a:t>
            </a:r>
            <a:r>
              <a:rPr lang="en-US" altLang="zh-CN" dirty="0">
                <a:ea typeface="宋体" panose="02010600030101010101" pitchFamily="2" charset="-122"/>
              </a:rPr>
              <a:t>[0..</a:t>
            </a:r>
            <a:r>
              <a:rPr lang="en-US" altLang="zh-CN" i="1" dirty="0">
                <a:ea typeface="宋体" panose="02010600030101010101" pitchFamily="2" charset="-122"/>
              </a:rPr>
              <a:t>m</a:t>
            </a:r>
            <a:r>
              <a:rPr lang="en-US" altLang="zh-CN" dirty="0">
                <a:ea typeface="宋体" panose="02010600030101010101" pitchFamily="2" charset="-122"/>
              </a:rPr>
              <a:t>-1]</a:t>
            </a:r>
          </a:p>
        </p:txBody>
      </p:sp>
      <p:sp>
        <p:nvSpPr>
          <p:cNvPr id="49157" name="Rectangle 4"/>
          <p:cNvSpPr/>
          <p:nvPr/>
        </p:nvSpPr>
        <p:spPr>
          <a:xfrm>
            <a:off x="688975" y="2560638"/>
            <a:ext cx="8308975" cy="3516312"/>
          </a:xfrm>
          <a:prstGeom prst="rect">
            <a:avLst/>
          </a:prstGeom>
          <a:noFill/>
          <a:ln w="12700">
            <a:noFill/>
          </a:ln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da-DK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Patricia-Search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(t, P, k)     //</a:t>
            </a:r>
            <a:r>
              <a:rPr lang="en-US" altLang="zh-CN" sz="2000" i="1" dirty="0">
                <a:latin typeface="Courier New" panose="02070309020205020404" pitchFamily="49" charset="0"/>
                <a:ea typeface="宋体" panose="02010600030101010101" pitchFamily="2" charset="-122"/>
              </a:rPr>
              <a:t> inserts P into t</a:t>
            </a: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01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if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t is leaf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then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02    j </a:t>
            </a:r>
            <a:r>
              <a:rPr lang="en-US" altLang="zh-CN" sz="1800" dirty="0">
                <a:latin typeface="Symbol" panose="05050102010706020507" pitchFamily="18" charset="2"/>
                <a:ea typeface="宋体" panose="02010600030101010101" pitchFamily="2" charset="-122"/>
              </a:rPr>
              <a:t>¬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the first index in the t.list</a:t>
            </a: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03   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if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T[j..j+m-1] = P[0..m-1]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then </a:t>
            </a: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04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       return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t.list    // exact match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05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else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if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there is a child-edge (P[k],s)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then</a:t>
            </a: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06        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if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k + s &lt; m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then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endParaRPr lang="en-US" altLang="zh-CN" sz="1800" i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07           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return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Patricia-Search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(t.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child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(P[k]), P, k+s)</a:t>
            </a: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08      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else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go to any descendent leaf of t and do the 									check of line 03, if it is true, return 									lists of all descendent leafs of t, 										otherwise return 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nil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    </a:t>
            </a: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09     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else return 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nil   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// 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nothing is found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11/13/2021</a:t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17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en-US" altLang="zh-CN" dirty="0">
                <a:ea typeface="宋体" panose="02010600030101010101" pitchFamily="2" charset="-122"/>
              </a:rPr>
              <a:t>Patricia Trie</a:t>
            </a:r>
            <a:r>
              <a:rPr lang="zh-CN" altLang="en-US" dirty="0">
                <a:ea typeface="宋体" panose="02010600030101010101" pitchFamily="2" charset="-122"/>
              </a:rPr>
              <a:t>的分析</a:t>
            </a:r>
          </a:p>
        </p:txBody>
      </p:sp>
      <p:sp>
        <p:nvSpPr>
          <p:cNvPr id="5018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/>
          <a:lstStyle/>
          <a:p>
            <a:r>
              <a:rPr lang="da-DK" altLang="zh-CN" sz="2800" dirty="0">
                <a:ea typeface="宋体" panose="02010600030101010101" pitchFamily="2" charset="-122"/>
              </a:rPr>
              <a:t>patricia trie</a:t>
            </a:r>
            <a:r>
              <a:rPr lang="zh-CN" altLang="da-DK" sz="2800" dirty="0">
                <a:ea typeface="宋体" panose="02010600030101010101" pitchFamily="2" charset="-122"/>
              </a:rPr>
              <a:t>的想法 </a:t>
            </a:r>
            <a:r>
              <a:rPr lang="da-DK" altLang="zh-CN" sz="2800" dirty="0">
                <a:ea typeface="宋体" panose="02010600030101010101" pitchFamily="2" charset="-122"/>
              </a:rPr>
              <a:t>– </a:t>
            </a:r>
            <a:r>
              <a:rPr lang="zh-CN" altLang="da-DK" sz="2800" dirty="0">
                <a:ea typeface="宋体" panose="02010600030101010101" pitchFamily="2" charset="-122"/>
              </a:rPr>
              <a:t>将文本的比较推迟到最后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lvl="1"/>
            <a:r>
              <a:rPr lang="zh-CN" altLang="en-US" sz="2400" dirty="0">
                <a:ea typeface="宋体" panose="02010600030101010101" pitchFamily="2" charset="-122"/>
              </a:rPr>
              <a:t>如果文本在外存，仅需要</a:t>
            </a:r>
            <a:r>
              <a:rPr lang="en-US" altLang="zh-CN" sz="2400" dirty="0">
                <a:ea typeface="宋体" panose="02010600030101010101" pitchFamily="2" charset="-122"/>
              </a:rPr>
              <a:t>O(1) </a:t>
            </a:r>
            <a:r>
              <a:rPr lang="zh-CN" altLang="en-US" sz="2400" dirty="0">
                <a:ea typeface="宋体" panose="02010600030101010101" pitchFamily="2" charset="-122"/>
              </a:rPr>
              <a:t>次</a:t>
            </a:r>
            <a:r>
              <a:rPr lang="en-US" altLang="zh-CN" sz="2400" dirty="0">
                <a:ea typeface="宋体" panose="02010600030101010101" pitchFamily="2" charset="-122"/>
              </a:rPr>
              <a:t>I/O (</a:t>
            </a:r>
            <a:r>
              <a:rPr lang="zh-CN" altLang="en-US" sz="2400" dirty="0">
                <a:ea typeface="宋体" panose="02010600030101010101" pitchFamily="2" charset="-122"/>
              </a:rPr>
              <a:t>如果</a:t>
            </a:r>
            <a:r>
              <a:rPr lang="en-US" altLang="zh-CN" sz="2400" dirty="0">
                <a:ea typeface="宋体" panose="02010600030101010101" pitchFamily="2" charset="-122"/>
              </a:rPr>
              <a:t>Trie</a:t>
            </a:r>
            <a:r>
              <a:rPr lang="zh-CN" altLang="en-US" sz="2400" dirty="0">
                <a:ea typeface="宋体" panose="02010600030101010101" pitchFamily="2" charset="-122"/>
              </a:rPr>
              <a:t>在内存</a:t>
            </a:r>
            <a:r>
              <a:rPr lang="en-US" altLang="zh-CN" sz="2400" dirty="0">
                <a:ea typeface="宋体" panose="02010600030101010101" pitchFamily="2" charset="-122"/>
              </a:rPr>
              <a:t>)</a:t>
            </a:r>
          </a:p>
          <a:p>
            <a:r>
              <a:rPr lang="zh-CN" altLang="en-US" sz="2800" dirty="0">
                <a:ea typeface="宋体" panose="02010600030101010101" pitchFamily="2" charset="-122"/>
              </a:rPr>
              <a:t>为单词匹配建立</a:t>
            </a:r>
            <a:r>
              <a:rPr lang="en-US" altLang="zh-CN" sz="2800" dirty="0">
                <a:ea typeface="宋体" panose="02010600030101010101" pitchFamily="2" charset="-122"/>
              </a:rPr>
              <a:t>Patricia Trie:</a:t>
            </a:r>
          </a:p>
          <a:p>
            <a:endParaRPr lang="en-US" altLang="zh-CN" sz="2800" dirty="0">
              <a:ea typeface="宋体" panose="02010600030101010101" pitchFamily="2" charset="-122"/>
            </a:endParaRPr>
          </a:p>
          <a:p>
            <a:pPr lvl="1"/>
            <a:endParaRPr lang="en-US" altLang="zh-CN" sz="2400" dirty="0">
              <a:ea typeface="宋体" panose="02010600030101010101" pitchFamily="2" charset="-122"/>
            </a:endParaRPr>
          </a:p>
          <a:p>
            <a:pPr lvl="1"/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50181" name="Text Box 4"/>
          <p:cNvSpPr txBox="1"/>
          <p:nvPr/>
        </p:nvSpPr>
        <p:spPr>
          <a:xfrm>
            <a:off x="1125538" y="3048000"/>
            <a:ext cx="7537450" cy="2746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200" dirty="0">
                <a:latin typeface="Verdana" panose="020B0604030504040204" pitchFamily="34" charset="0"/>
                <a:ea typeface="宋体" panose="02010600030101010101" pitchFamily="2" charset="-122"/>
              </a:rPr>
              <a:t>1  2  3 4  5  6 7  8 9 10    12   14   16   18   20   22   24   26   28    30   32   34   36   38    40</a:t>
            </a:r>
          </a:p>
        </p:txBody>
      </p:sp>
      <p:grpSp>
        <p:nvGrpSpPr>
          <p:cNvPr id="50182" name="Group 5"/>
          <p:cNvGrpSpPr/>
          <p:nvPr/>
        </p:nvGrpSpPr>
        <p:grpSpPr>
          <a:xfrm>
            <a:off x="1096963" y="3221038"/>
            <a:ext cx="7688262" cy="457200"/>
            <a:chOff x="432" y="2928"/>
            <a:chExt cx="4843" cy="288"/>
          </a:xfrm>
        </p:grpSpPr>
        <p:sp>
          <p:nvSpPr>
            <p:cNvPr id="50184" name="Text Box 6"/>
            <p:cNvSpPr txBox="1"/>
            <p:nvPr/>
          </p:nvSpPr>
          <p:spPr>
            <a:xfrm>
              <a:off x="432" y="2928"/>
              <a:ext cx="484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da-DK" altLang="zh-CN" sz="24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føtex har haft en fødselsdag</a:t>
              </a:r>
              <a:endPara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50185" name="Rectangle 7"/>
            <p:cNvSpPr/>
            <p:nvPr/>
          </p:nvSpPr>
          <p:spPr>
            <a:xfrm>
              <a:off x="489" y="2984"/>
              <a:ext cx="1974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186" name="Rectangle 8"/>
            <p:cNvSpPr/>
            <p:nvPr/>
          </p:nvSpPr>
          <p:spPr>
            <a:xfrm>
              <a:off x="489" y="2984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187" name="Rectangle 9"/>
            <p:cNvSpPr/>
            <p:nvPr/>
          </p:nvSpPr>
          <p:spPr>
            <a:xfrm>
              <a:off x="605" y="2985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188" name="Rectangle 10"/>
            <p:cNvSpPr/>
            <p:nvPr/>
          </p:nvSpPr>
          <p:spPr>
            <a:xfrm>
              <a:off x="721" y="2985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189" name="Rectangle 11"/>
            <p:cNvSpPr/>
            <p:nvPr/>
          </p:nvSpPr>
          <p:spPr>
            <a:xfrm>
              <a:off x="837" y="2984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190" name="Rectangle 12"/>
            <p:cNvSpPr/>
            <p:nvPr/>
          </p:nvSpPr>
          <p:spPr>
            <a:xfrm>
              <a:off x="953" y="2985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191" name="Rectangle 13"/>
            <p:cNvSpPr/>
            <p:nvPr/>
          </p:nvSpPr>
          <p:spPr>
            <a:xfrm>
              <a:off x="1069" y="2985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192" name="Rectangle 14"/>
            <p:cNvSpPr/>
            <p:nvPr/>
          </p:nvSpPr>
          <p:spPr>
            <a:xfrm>
              <a:off x="1185" y="2984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193" name="Rectangle 15"/>
            <p:cNvSpPr/>
            <p:nvPr/>
          </p:nvSpPr>
          <p:spPr>
            <a:xfrm>
              <a:off x="1301" y="2984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194" name="Rectangle 16"/>
            <p:cNvSpPr/>
            <p:nvPr/>
          </p:nvSpPr>
          <p:spPr>
            <a:xfrm>
              <a:off x="1417" y="2984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195" name="Rectangle 17"/>
            <p:cNvSpPr/>
            <p:nvPr/>
          </p:nvSpPr>
          <p:spPr>
            <a:xfrm>
              <a:off x="1533" y="2984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196" name="Rectangle 18"/>
            <p:cNvSpPr/>
            <p:nvPr/>
          </p:nvSpPr>
          <p:spPr>
            <a:xfrm>
              <a:off x="1649" y="2984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197" name="Rectangle 19"/>
            <p:cNvSpPr/>
            <p:nvPr/>
          </p:nvSpPr>
          <p:spPr>
            <a:xfrm>
              <a:off x="1765" y="2984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198" name="Rectangle 20"/>
            <p:cNvSpPr/>
            <p:nvPr/>
          </p:nvSpPr>
          <p:spPr>
            <a:xfrm>
              <a:off x="1881" y="2984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199" name="Rectangle 21"/>
            <p:cNvSpPr/>
            <p:nvPr/>
          </p:nvSpPr>
          <p:spPr>
            <a:xfrm>
              <a:off x="1997" y="2984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200" name="Rectangle 22"/>
            <p:cNvSpPr/>
            <p:nvPr/>
          </p:nvSpPr>
          <p:spPr>
            <a:xfrm>
              <a:off x="2113" y="2985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201" name="Rectangle 23"/>
            <p:cNvSpPr/>
            <p:nvPr/>
          </p:nvSpPr>
          <p:spPr>
            <a:xfrm>
              <a:off x="2229" y="2984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202" name="Rectangle 24"/>
            <p:cNvSpPr/>
            <p:nvPr/>
          </p:nvSpPr>
          <p:spPr>
            <a:xfrm>
              <a:off x="2463" y="2985"/>
              <a:ext cx="194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203" name="Rectangle 25"/>
            <p:cNvSpPr/>
            <p:nvPr/>
          </p:nvSpPr>
          <p:spPr>
            <a:xfrm>
              <a:off x="2567" y="2986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204" name="Rectangle 26"/>
            <p:cNvSpPr/>
            <p:nvPr/>
          </p:nvSpPr>
          <p:spPr>
            <a:xfrm>
              <a:off x="2683" y="2986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205" name="Rectangle 27"/>
            <p:cNvSpPr/>
            <p:nvPr/>
          </p:nvSpPr>
          <p:spPr>
            <a:xfrm>
              <a:off x="2905" y="2986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206" name="Rectangle 28"/>
            <p:cNvSpPr/>
            <p:nvPr/>
          </p:nvSpPr>
          <p:spPr>
            <a:xfrm>
              <a:off x="3021" y="2986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207" name="Rectangle 29"/>
            <p:cNvSpPr/>
            <p:nvPr/>
          </p:nvSpPr>
          <p:spPr>
            <a:xfrm>
              <a:off x="3137" y="2985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208" name="Rectangle 30"/>
            <p:cNvSpPr/>
            <p:nvPr/>
          </p:nvSpPr>
          <p:spPr>
            <a:xfrm>
              <a:off x="3253" y="2985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209" name="Rectangle 31"/>
            <p:cNvSpPr/>
            <p:nvPr/>
          </p:nvSpPr>
          <p:spPr>
            <a:xfrm>
              <a:off x="3369" y="2985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210" name="Rectangle 32"/>
            <p:cNvSpPr/>
            <p:nvPr/>
          </p:nvSpPr>
          <p:spPr>
            <a:xfrm>
              <a:off x="3485" y="2985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211" name="Rectangle 33"/>
            <p:cNvSpPr/>
            <p:nvPr/>
          </p:nvSpPr>
          <p:spPr>
            <a:xfrm>
              <a:off x="3601" y="2985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212" name="Rectangle 34"/>
            <p:cNvSpPr/>
            <p:nvPr/>
          </p:nvSpPr>
          <p:spPr>
            <a:xfrm>
              <a:off x="3717" y="2985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213" name="Rectangle 35"/>
            <p:cNvSpPr/>
            <p:nvPr/>
          </p:nvSpPr>
          <p:spPr>
            <a:xfrm>
              <a:off x="3833" y="2985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214" name="Rectangle 36"/>
            <p:cNvSpPr/>
            <p:nvPr/>
          </p:nvSpPr>
          <p:spPr>
            <a:xfrm>
              <a:off x="3949" y="2985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215" name="Rectangle 37"/>
            <p:cNvSpPr/>
            <p:nvPr/>
          </p:nvSpPr>
          <p:spPr>
            <a:xfrm>
              <a:off x="4065" y="2986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216" name="Rectangle 38"/>
            <p:cNvSpPr/>
            <p:nvPr/>
          </p:nvSpPr>
          <p:spPr>
            <a:xfrm>
              <a:off x="4181" y="2985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217" name="Rectangle 39"/>
            <p:cNvSpPr/>
            <p:nvPr/>
          </p:nvSpPr>
          <p:spPr>
            <a:xfrm>
              <a:off x="4410" y="2986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218" name="Rectangle 40"/>
            <p:cNvSpPr/>
            <p:nvPr/>
          </p:nvSpPr>
          <p:spPr>
            <a:xfrm>
              <a:off x="4526" y="2986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219" name="Rectangle 41"/>
            <p:cNvSpPr/>
            <p:nvPr/>
          </p:nvSpPr>
          <p:spPr>
            <a:xfrm>
              <a:off x="4642" y="2986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220" name="Rectangle 42"/>
            <p:cNvSpPr/>
            <p:nvPr/>
          </p:nvSpPr>
          <p:spPr>
            <a:xfrm>
              <a:off x="4758" y="2986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221" name="Rectangle 43"/>
            <p:cNvSpPr/>
            <p:nvPr/>
          </p:nvSpPr>
          <p:spPr>
            <a:xfrm>
              <a:off x="4874" y="2987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222" name="Rectangle 44"/>
            <p:cNvSpPr/>
            <p:nvPr/>
          </p:nvSpPr>
          <p:spPr>
            <a:xfrm>
              <a:off x="4990" y="2988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50183" name="Text Box 45"/>
          <p:cNvSpPr txBox="1"/>
          <p:nvPr/>
        </p:nvSpPr>
        <p:spPr>
          <a:xfrm>
            <a:off x="685800" y="3190875"/>
            <a:ext cx="50958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i="1" dirty="0">
                <a:latin typeface="Verdana" panose="020B0604030504040204" pitchFamily="34" charset="0"/>
                <a:ea typeface="宋体" panose="02010600030101010101" pitchFamily="2" charset="-122"/>
              </a:rPr>
              <a:t>T</a:t>
            </a:r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</a:rPr>
              <a:t>: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dirty="0"/>
              <a:t>例子</a:t>
            </a:r>
          </a:p>
        </p:txBody>
      </p:sp>
      <p:pic>
        <p:nvPicPr>
          <p:cNvPr id="54275" name="内容占位符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" y="1447800"/>
            <a:ext cx="8229600" cy="642938"/>
          </a:xfrm>
        </p:spPr>
      </p:pic>
      <p:sp>
        <p:nvSpPr>
          <p:cNvPr id="54276" name="页脚占位符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altLang="zh-CN" sz="900" b="1" i="0" dirty="0"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i="0" dirty="0">
                <a:ea typeface="宋体" panose="02010600030101010101" pitchFamily="2" charset="-122"/>
              </a:rPr>
              <a:t>11/13/2021</a:t>
            </a:fld>
            <a:endParaRPr lang="en-US" altLang="zh-CN" sz="900" b="1" i="0" dirty="0">
              <a:ea typeface="宋体" panose="02010600030101010101" pitchFamily="2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810000" y="2243138"/>
            <a:ext cx="152400" cy="152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9" name="直接连接符 8"/>
          <p:cNvCxnSpPr>
            <a:stCxn id="7" idx="3"/>
          </p:cNvCxnSpPr>
          <p:nvPr/>
        </p:nvCxnSpPr>
        <p:spPr>
          <a:xfrm flipH="1">
            <a:off x="2819400" y="2371725"/>
            <a:ext cx="1012825" cy="523875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12" name="直接连接符 11"/>
          <p:cNvCxnSpPr/>
          <p:nvPr/>
        </p:nvCxnSpPr>
        <p:spPr>
          <a:xfrm>
            <a:off x="3863975" y="2339975"/>
            <a:ext cx="22225" cy="827088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13" name="直接连接符 12"/>
          <p:cNvCxnSpPr/>
          <p:nvPr/>
        </p:nvCxnSpPr>
        <p:spPr>
          <a:xfrm>
            <a:off x="3940175" y="2343150"/>
            <a:ext cx="1025525" cy="693738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17" name="椭圆 16"/>
          <p:cNvSpPr/>
          <p:nvPr/>
        </p:nvSpPr>
        <p:spPr>
          <a:xfrm>
            <a:off x="2689225" y="2895600"/>
            <a:ext cx="152400" cy="152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3798888" y="3084513"/>
            <a:ext cx="152400" cy="152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4943475" y="2981325"/>
            <a:ext cx="152400" cy="152400"/>
          </a:xfrm>
          <a:prstGeom prst="ellipse">
            <a:avLst/>
          </a:prstGeom>
          <a:solidFill>
            <a:srgbClr val="00FF00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1871663" y="2995613"/>
            <a:ext cx="801687" cy="711200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22" name="直接连接符 21"/>
          <p:cNvCxnSpPr/>
          <p:nvPr/>
        </p:nvCxnSpPr>
        <p:spPr>
          <a:xfrm flipH="1">
            <a:off x="2673350" y="3022600"/>
            <a:ext cx="92075" cy="1042988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26" name="直接连接符 25"/>
          <p:cNvCxnSpPr/>
          <p:nvPr/>
        </p:nvCxnSpPr>
        <p:spPr>
          <a:xfrm flipH="1">
            <a:off x="3276600" y="3241675"/>
            <a:ext cx="528638" cy="873125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30" name="直接连接符 29"/>
          <p:cNvCxnSpPr/>
          <p:nvPr/>
        </p:nvCxnSpPr>
        <p:spPr>
          <a:xfrm>
            <a:off x="3954463" y="3236913"/>
            <a:ext cx="498475" cy="828675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33" name="椭圆 32"/>
          <p:cNvSpPr/>
          <p:nvPr/>
        </p:nvSpPr>
        <p:spPr>
          <a:xfrm>
            <a:off x="1719263" y="3714750"/>
            <a:ext cx="152400" cy="152400"/>
          </a:xfrm>
          <a:prstGeom prst="ellipse">
            <a:avLst/>
          </a:prstGeom>
          <a:solidFill>
            <a:srgbClr val="00FF00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2566988" y="4065588"/>
            <a:ext cx="152400" cy="152400"/>
          </a:xfrm>
          <a:prstGeom prst="ellipse">
            <a:avLst/>
          </a:prstGeom>
          <a:solidFill>
            <a:srgbClr val="00FF00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3176588" y="4132263"/>
            <a:ext cx="152400" cy="152400"/>
          </a:xfrm>
          <a:prstGeom prst="ellipse">
            <a:avLst/>
          </a:prstGeom>
          <a:solidFill>
            <a:srgbClr val="00FF00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4371975" y="4092575"/>
            <a:ext cx="152400" cy="152400"/>
          </a:xfrm>
          <a:prstGeom prst="ellipse">
            <a:avLst/>
          </a:prstGeom>
          <a:solidFill>
            <a:srgbClr val="00FF00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762250" y="2373313"/>
            <a:ext cx="552450" cy="3397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1600" i="0" dirty="0">
                <a:latin typeface="Arial" panose="020B0604020202020204" pitchFamily="34" charset="0"/>
              </a:rPr>
              <a:t>(f,2)</a:t>
            </a:r>
            <a:endParaRPr lang="zh-CN" altLang="en-US" sz="1600" i="0" dirty="0">
              <a:latin typeface="Arial" panose="020B0604020202020204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771650" y="2995613"/>
            <a:ext cx="552450" cy="3381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1600" i="0" dirty="0">
                <a:latin typeface="Arial" panose="020B0604020202020204" pitchFamily="34" charset="0"/>
              </a:rPr>
              <a:t>(t,4)</a:t>
            </a:r>
            <a:endParaRPr lang="zh-CN" altLang="en-US" sz="1600" i="0" dirty="0">
              <a:latin typeface="Arial" panose="020B0604020202020204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155825" y="3460750"/>
            <a:ext cx="608013" cy="3381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1600" i="0" dirty="0">
                <a:latin typeface="Arial" panose="020B0604020202020204" pitchFamily="34" charset="0"/>
              </a:rPr>
              <a:t>(d,9)</a:t>
            </a:r>
            <a:endParaRPr lang="zh-CN" altLang="en-US" sz="1600" i="0" dirty="0">
              <a:latin typeface="Arial" panose="020B0604020202020204" pitchFamily="3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344863" y="2633663"/>
            <a:ext cx="608012" cy="3381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1600" i="0" dirty="0">
                <a:latin typeface="Arial" panose="020B0604020202020204" pitchFamily="34" charset="0"/>
              </a:rPr>
              <a:t>(h,2)</a:t>
            </a:r>
            <a:endParaRPr lang="zh-CN" altLang="en-US" sz="1600" i="0" dirty="0">
              <a:latin typeface="Arial" panose="020B0604020202020204" pitchFamily="34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097213" y="3411538"/>
            <a:ext cx="552450" cy="3381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1600" i="0" dirty="0">
                <a:latin typeface="Arial" panose="020B0604020202020204" pitchFamily="34" charset="0"/>
              </a:rPr>
              <a:t>(r,2)</a:t>
            </a:r>
            <a:endParaRPr lang="zh-CN" altLang="en-US" sz="1600" i="0" dirty="0">
              <a:latin typeface="Arial" panose="020B0604020202020204" pitchFamily="34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4138613" y="3473450"/>
            <a:ext cx="552450" cy="3381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1600" i="0" dirty="0">
                <a:latin typeface="Arial" panose="020B0604020202020204" pitchFamily="34" charset="0"/>
              </a:rPr>
              <a:t>(f,3)</a:t>
            </a:r>
            <a:endParaRPr lang="zh-CN" altLang="en-US" sz="1600" i="0" dirty="0">
              <a:latin typeface="Arial" panose="020B060402020202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4392613" y="2360613"/>
            <a:ext cx="608012" cy="3397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1600" i="0" dirty="0">
                <a:latin typeface="Arial" panose="020B0604020202020204" pitchFamily="34" charset="0"/>
              </a:rPr>
              <a:t>(e,3)</a:t>
            </a:r>
            <a:endParaRPr lang="zh-CN" altLang="en-US" sz="1600" i="0" dirty="0">
              <a:latin typeface="Arial" panose="020B0604020202020204" pitchFamily="34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509713" y="3806825"/>
            <a:ext cx="298450" cy="3397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1600" i="0" dirty="0">
                <a:latin typeface="Arial" panose="020B0604020202020204" pitchFamily="34" charset="0"/>
              </a:rPr>
              <a:t>1</a:t>
            </a:r>
            <a:endParaRPr lang="zh-CN" altLang="en-US" sz="1600" i="0" dirty="0">
              <a:latin typeface="Arial" panose="020B0604020202020204" pitchFamily="34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2265363" y="4152900"/>
            <a:ext cx="412750" cy="3381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1600" i="0" dirty="0">
                <a:latin typeface="Arial" panose="020B0604020202020204" pitchFamily="34" charset="0"/>
              </a:rPr>
              <a:t>19</a:t>
            </a:r>
            <a:endParaRPr lang="zh-CN" altLang="en-US" sz="1600" i="0" dirty="0">
              <a:latin typeface="Arial" panose="020B0604020202020204" pitchFamily="34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2989263" y="4284663"/>
            <a:ext cx="298450" cy="3381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1600" i="0" dirty="0">
                <a:latin typeface="Arial" panose="020B0604020202020204" pitchFamily="34" charset="0"/>
              </a:rPr>
              <a:t>7</a:t>
            </a:r>
            <a:endParaRPr lang="zh-CN" altLang="en-US" sz="1600" i="0" dirty="0">
              <a:latin typeface="Arial" panose="020B0604020202020204" pitchFamily="34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203700" y="4229100"/>
            <a:ext cx="396875" cy="3381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1600" i="0" dirty="0">
                <a:latin typeface="Arial" panose="020B0604020202020204" pitchFamily="34" charset="0"/>
              </a:rPr>
              <a:t>11</a:t>
            </a:r>
            <a:endParaRPr lang="zh-CN" altLang="en-US" sz="1600" i="0" dirty="0">
              <a:latin typeface="Arial" panose="020B0604020202020204" pitchFamily="34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4943475" y="3094038"/>
            <a:ext cx="412750" cy="3381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1600" i="0" dirty="0">
                <a:latin typeface="Arial" panose="020B0604020202020204" pitchFamily="34" charset="0"/>
              </a:rPr>
              <a:t>16</a:t>
            </a:r>
            <a:endParaRPr lang="zh-CN" altLang="en-US" sz="1600" i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17" grpId="0" bldLvl="0" animBg="1"/>
      <p:bldP spid="18" grpId="0" bldLvl="0" animBg="1"/>
      <p:bldP spid="19" grpId="0" bldLvl="0" animBg="1"/>
      <p:bldP spid="33" grpId="0" bldLvl="0" animBg="1"/>
      <p:bldP spid="34" grpId="0" bldLvl="0" animBg="1"/>
      <p:bldP spid="35" grpId="0" bldLvl="0" animBg="1"/>
      <p:bldP spid="36" grpId="0" bldLvl="0" animBg="1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11/13/2021</a:t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0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dirty="0">
                <a:ea typeface="宋体" panose="02010600030101010101" pitchFamily="2" charset="-122"/>
              </a:rPr>
              <a:t>文本搜索问题</a:t>
            </a:r>
          </a:p>
        </p:txBody>
      </p:sp>
      <p:sp>
        <p:nvSpPr>
          <p:cNvPr id="51204" name="Rectangle 3"/>
          <p:cNvSpPr>
            <a:spLocks noGrp="1"/>
          </p:cNvSpPr>
          <p:nvPr>
            <p:ph idx="1"/>
          </p:nvPr>
        </p:nvSpPr>
        <p:spPr>
          <a:xfrm>
            <a:off x="457200" y="1524000"/>
            <a:ext cx="5264150" cy="4210050"/>
          </a:xfrm>
        </p:spPr>
        <p:txBody>
          <a:bodyPr vert="horz" wrap="square" lIns="92075" tIns="46038" rIns="92075" bIns="46038" anchor="t"/>
          <a:lstStyle/>
          <a:p>
            <a:r>
              <a:rPr lang="zh-CN" altLang="en-US" dirty="0">
                <a:ea typeface="宋体" panose="02010600030101010101" pitchFamily="2" charset="-122"/>
              </a:rPr>
              <a:t>输入</a:t>
            </a:r>
            <a:r>
              <a:rPr lang="en-US" altLang="zh-CN" dirty="0">
                <a:ea typeface="宋体" panose="02010600030101010101" pitchFamily="2" charset="-122"/>
              </a:rPr>
              <a:t>:</a:t>
            </a:r>
          </a:p>
          <a:p>
            <a:pPr lvl="1"/>
            <a:r>
              <a:rPr lang="zh-CN" altLang="en-US" i="1" dirty="0">
                <a:ea typeface="宋体" panose="02010600030101010101" pitchFamily="2" charset="-122"/>
              </a:rPr>
              <a:t>文本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zh-CN" i="1" dirty="0">
                <a:ea typeface="宋体" panose="02010600030101010101" pitchFamily="2" charset="-122"/>
              </a:rPr>
              <a:t>T</a:t>
            </a: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= 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“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carrara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”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i="1" dirty="0">
                <a:ea typeface="宋体" panose="02010600030101010101" pitchFamily="2" charset="-122"/>
              </a:rPr>
              <a:t>模式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zh-CN" i="1" dirty="0">
                <a:ea typeface="宋体" panose="02010600030101010101" pitchFamily="2" charset="-122"/>
              </a:rPr>
              <a:t>P</a:t>
            </a:r>
            <a:r>
              <a:rPr lang="en-US" altLang="zh-CN" dirty="0">
                <a:ea typeface="宋体" panose="02010600030101010101" pitchFamily="2" charset="-122"/>
              </a:rPr>
              <a:t> = 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“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ar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”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输出</a:t>
            </a:r>
            <a:r>
              <a:rPr lang="en-US" altLang="zh-CN" dirty="0">
                <a:ea typeface="宋体" panose="02010600030101010101" pitchFamily="2" charset="-122"/>
              </a:rPr>
              <a:t>t: </a:t>
            </a:r>
          </a:p>
          <a:p>
            <a:pPr lvl="1"/>
            <a:r>
              <a:rPr lang="en-US" altLang="zh-CN" i="1" dirty="0">
                <a:ea typeface="宋体" panose="02010600030101010101" pitchFamily="2" charset="-122"/>
              </a:rPr>
              <a:t>P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在 </a:t>
            </a:r>
            <a:r>
              <a:rPr lang="en-US" altLang="zh-CN" i="1" dirty="0">
                <a:ea typeface="宋体" panose="02010600030101010101" pitchFamily="2" charset="-122"/>
              </a:rPr>
              <a:t>T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中的所有出现</a:t>
            </a:r>
          </a:p>
          <a:p>
            <a:r>
              <a:rPr lang="zh-CN" altLang="en-US" dirty="0">
                <a:ea typeface="宋体" panose="02010600030101010101" pitchFamily="2" charset="-122"/>
              </a:rPr>
              <a:t>重新定义问题</a:t>
            </a:r>
            <a:r>
              <a:rPr lang="en-US" altLang="zh-CN" dirty="0">
                <a:ea typeface="宋体" panose="02010600030101010101" pitchFamily="2" charset="-122"/>
              </a:rPr>
              <a:t>:</a:t>
            </a:r>
          </a:p>
          <a:p>
            <a:pPr lvl="1"/>
            <a:r>
              <a:rPr lang="zh-CN" altLang="en-US" i="1" dirty="0">
                <a:solidFill>
                  <a:srgbClr val="0000CC"/>
                </a:solidFill>
                <a:ea typeface="宋体" panose="02010600030101010101" pitchFamily="2" charset="-122"/>
              </a:rPr>
              <a:t>找到</a:t>
            </a:r>
            <a:r>
              <a:rPr lang="en-US" altLang="zh-CN" i="1" dirty="0">
                <a:solidFill>
                  <a:srgbClr val="0000CC"/>
                </a:solidFill>
                <a:ea typeface="宋体" panose="02010600030101010101" pitchFamily="2" charset="-122"/>
              </a:rPr>
              <a:t>T</a:t>
            </a:r>
            <a:r>
              <a:rPr lang="zh-CN" altLang="en-US" i="1" dirty="0">
                <a:solidFill>
                  <a:srgbClr val="0000CC"/>
                </a:solidFill>
                <a:ea typeface="宋体" panose="02010600030101010101" pitchFamily="2" charset="-122"/>
              </a:rPr>
              <a:t>的所有以</a:t>
            </a:r>
            <a:r>
              <a:rPr lang="en-US" altLang="zh-CN" i="1" dirty="0">
                <a:solidFill>
                  <a:srgbClr val="0000CC"/>
                </a:solidFill>
                <a:ea typeface="宋体" panose="02010600030101010101" pitchFamily="2" charset="-122"/>
              </a:rPr>
              <a:t>P</a:t>
            </a:r>
            <a:r>
              <a:rPr lang="zh-CN" altLang="en-US" i="1" dirty="0">
                <a:solidFill>
                  <a:srgbClr val="0000CC"/>
                </a:solidFill>
                <a:ea typeface="宋体" panose="02010600030101010101" pitchFamily="2" charset="-122"/>
              </a:rPr>
              <a:t>为前缀的后缀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我们已经看到了如何处理一个单词前缀查询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1205" name="Text Box 4"/>
          <p:cNvSpPr txBox="1"/>
          <p:nvPr/>
        </p:nvSpPr>
        <p:spPr>
          <a:xfrm>
            <a:off x="6432550" y="1981200"/>
            <a:ext cx="1250950" cy="25876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buClr>
                <a:schemeClr val="fol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carrara</a:t>
            </a:r>
          </a:p>
          <a:p>
            <a:pPr marL="0" lvl="0" indent="0" eaLnBrk="1" hangingPunct="1">
              <a:buClr>
                <a:schemeClr val="fol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ar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rara</a:t>
            </a:r>
          </a:p>
          <a:p>
            <a:pPr marL="0" lvl="0" indent="0" eaLnBrk="1" hangingPunct="1">
              <a:buClr>
                <a:schemeClr val="fol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rrara</a:t>
            </a:r>
          </a:p>
          <a:p>
            <a:pPr marL="0" lvl="0" indent="0" eaLnBrk="1" hangingPunct="1">
              <a:buClr>
                <a:schemeClr val="fol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 rara</a:t>
            </a:r>
          </a:p>
          <a:p>
            <a:pPr marL="0" lvl="0" indent="0" eaLnBrk="1" hangingPunct="1">
              <a:buClr>
                <a:schemeClr val="fol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ar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a</a:t>
            </a:r>
          </a:p>
          <a:p>
            <a:pPr marL="0" lvl="0" indent="0" eaLnBrk="1" hangingPunct="1">
              <a:buClr>
                <a:schemeClr val="fol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   ra</a:t>
            </a:r>
          </a:p>
          <a:p>
            <a:pPr marL="0" lvl="0" indent="0" eaLnBrk="1" hangingPunct="1">
              <a:buClr>
                <a:schemeClr val="fol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    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11/13/2021</a:t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dirty="0">
                <a:ea typeface="宋体" panose="02010600030101010101" pitchFamily="2" charset="-122"/>
              </a:rPr>
              <a:t>简单匹配算法的分析</a:t>
            </a:r>
          </a:p>
        </p:txBody>
      </p:sp>
      <p:sp>
        <p:nvSpPr>
          <p:cNvPr id="717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/>
          <a:lstStyle/>
          <a:p>
            <a:r>
              <a:rPr lang="zh-CN" altLang="en-US" dirty="0">
                <a:ea typeface="宋体" panose="02010600030101010101" pitchFamily="2" charset="-122"/>
              </a:rPr>
              <a:t>最坏情况</a:t>
            </a:r>
            <a:r>
              <a:rPr lang="en-US" altLang="zh-CN" dirty="0">
                <a:ea typeface="宋体" panose="02010600030101010101" pitchFamily="2" charset="-122"/>
              </a:rPr>
              <a:t>: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外层循环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en-US" altLang="zh-CN" i="1" dirty="0">
                <a:ea typeface="宋体" panose="02010600030101010101" pitchFamily="2" charset="-122"/>
              </a:rPr>
              <a:t>n </a:t>
            </a:r>
            <a:r>
              <a:rPr lang="en-US" altLang="zh-CN" i="1" dirty="0">
                <a:latin typeface="Verdana" panose="020B0604030504040204" pitchFamily="34" charset="0"/>
                <a:ea typeface="宋体" panose="02010600030101010101" pitchFamily="2" charset="-122"/>
              </a:rPr>
              <a:t>–</a:t>
            </a:r>
            <a:r>
              <a:rPr lang="en-US" altLang="zh-CN" i="1" dirty="0">
                <a:ea typeface="宋体" panose="02010600030101010101" pitchFamily="2" charset="-122"/>
              </a:rPr>
              <a:t> m+1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内层循环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en-US" altLang="zh-CN" i="1" dirty="0">
                <a:ea typeface="宋体" panose="02010600030101010101" pitchFamily="2" charset="-122"/>
              </a:rPr>
              <a:t>m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总计 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n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–</a:t>
            </a:r>
            <a:r>
              <a:rPr lang="en-US" altLang="zh-CN" i="1" dirty="0">
                <a:ea typeface="宋体" panose="02010600030101010101" pitchFamily="2" charset="-122"/>
              </a:rPr>
              <a:t>m+1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r>
              <a:rPr lang="en-US" altLang="zh-CN" i="1" dirty="0">
                <a:ea typeface="宋体" panose="02010600030101010101" pitchFamily="2" charset="-122"/>
              </a:rPr>
              <a:t>m = O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nm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何种输入产生最坏情况</a:t>
            </a:r>
            <a:r>
              <a:rPr lang="en-US" altLang="zh-CN" dirty="0">
                <a:ea typeface="宋体" panose="02010600030101010101" pitchFamily="2" charset="-122"/>
              </a:rPr>
              <a:t>?</a:t>
            </a:r>
          </a:p>
          <a:p>
            <a:r>
              <a:rPr lang="zh-CN" altLang="en-US" dirty="0">
                <a:ea typeface="宋体" panose="02010600030101010101" pitchFamily="2" charset="-122"/>
              </a:rPr>
              <a:t>最好情况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en-US" altLang="zh-CN" i="1" dirty="0">
                <a:ea typeface="宋体" panose="02010600030101010101" pitchFamily="2" charset="-122"/>
              </a:rPr>
              <a:t>n-m+1 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何时</a:t>
            </a:r>
            <a:r>
              <a:rPr lang="en-US" altLang="zh-CN" i="1" dirty="0">
                <a:ea typeface="宋体" panose="02010600030101010101" pitchFamily="2" charset="-122"/>
              </a:rPr>
              <a:t>?</a:t>
            </a:r>
          </a:p>
          <a:p>
            <a:r>
              <a:rPr lang="zh-CN" altLang="en-US" dirty="0">
                <a:ea typeface="宋体" panose="02010600030101010101" pitchFamily="2" charset="-122"/>
              </a:rPr>
              <a:t>完全随机的文本和模式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</a:p>
          <a:p>
            <a:pPr lvl="1"/>
            <a:r>
              <a:rPr lang="en-US" altLang="zh-CN" i="1" dirty="0">
                <a:ea typeface="宋体" panose="02010600030101010101" pitchFamily="2" charset="-122"/>
              </a:rPr>
              <a:t>O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n</a:t>
            </a:r>
            <a:r>
              <a:rPr lang="en-US" altLang="zh-CN" i="1" dirty="0">
                <a:latin typeface="Verdana" panose="020B0604030504040204" pitchFamily="34" charset="0"/>
                <a:ea typeface="宋体" panose="02010600030101010101" pitchFamily="2" charset="-122"/>
              </a:rPr>
              <a:t>–</a:t>
            </a:r>
            <a:r>
              <a:rPr lang="en-US" altLang="zh-CN" i="1" dirty="0">
                <a:ea typeface="宋体" panose="02010600030101010101" pitchFamily="2" charset="-122"/>
              </a:rPr>
              <a:t>m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r>
              <a:rPr lang="en-US" altLang="zh-CN" i="1" dirty="0">
                <a:ea typeface="宋体" panose="02010600030101010101" pitchFamily="2" charset="-122"/>
              </a:rPr>
              <a:t>   </a:t>
            </a:r>
            <a:r>
              <a:rPr lang="en-US" altLang="zh-CN" dirty="0">
                <a:ea typeface="宋体" panose="02010600030101010101" pitchFamily="2" charset="-122"/>
              </a:rPr>
              <a:t>   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11/13/2021</a:t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2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dirty="0">
                <a:ea typeface="宋体" panose="02010600030101010101" pitchFamily="2" charset="-122"/>
              </a:rPr>
              <a:t>后缀树</a:t>
            </a:r>
          </a:p>
        </p:txBody>
      </p:sp>
      <p:sp>
        <p:nvSpPr>
          <p:cNvPr id="5222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/>
          <a:lstStyle/>
          <a:p>
            <a:r>
              <a:rPr lang="zh-CN" altLang="en-US" i="1" dirty="0">
                <a:solidFill>
                  <a:srgbClr val="0000CC"/>
                </a:solidFill>
                <a:ea typeface="宋体" panose="02010600030101010101" pitchFamily="2" charset="-122"/>
              </a:rPr>
              <a:t>后缀树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–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一种包含文本所有后缀的紧缩</a:t>
            </a:r>
            <a:r>
              <a:rPr lang="en-US" altLang="zh-CN" dirty="0">
                <a:ea typeface="宋体" panose="02010600030101010101" pitchFamily="2" charset="-122"/>
              </a:rPr>
              <a:t>trie (</a:t>
            </a:r>
            <a:r>
              <a:rPr lang="zh-CN" altLang="en-US" dirty="0">
                <a:ea typeface="宋体" panose="02010600030101010101" pitchFamily="2" charset="-122"/>
              </a:rPr>
              <a:t>或类似的结构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后缀的</a:t>
            </a:r>
            <a:r>
              <a:rPr lang="en-US" altLang="zh-CN" dirty="0">
                <a:ea typeface="宋体" panose="02010600030101010101" pitchFamily="2" charset="-122"/>
              </a:rPr>
              <a:t>Patricia trie </a:t>
            </a:r>
            <a:r>
              <a:rPr lang="zh-CN" altLang="en-US" dirty="0">
                <a:ea typeface="宋体" panose="02010600030101010101" pitchFamily="2" charset="-122"/>
              </a:rPr>
              <a:t>有时叫做 </a:t>
            </a:r>
            <a:r>
              <a:rPr lang="en-US" altLang="zh-CN" i="1" dirty="0">
                <a:ea typeface="宋体" panose="02010600030101010101" pitchFamily="2" charset="-122"/>
              </a:rPr>
              <a:t>Pat </a:t>
            </a:r>
            <a:r>
              <a:rPr lang="zh-CN" altLang="en-US" i="1" dirty="0">
                <a:ea typeface="宋体" panose="02010600030101010101" pitchFamily="2" charset="-122"/>
              </a:rPr>
              <a:t>树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52229" name="Text Box 4"/>
          <p:cNvSpPr txBox="1"/>
          <p:nvPr/>
        </p:nvSpPr>
        <p:spPr>
          <a:xfrm>
            <a:off x="3581400" y="5580063"/>
            <a:ext cx="16446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carrara$</a:t>
            </a:r>
          </a:p>
        </p:txBody>
      </p:sp>
      <p:sp>
        <p:nvSpPr>
          <p:cNvPr id="52230" name="Rectangle 5"/>
          <p:cNvSpPr/>
          <p:nvPr/>
        </p:nvSpPr>
        <p:spPr>
          <a:xfrm>
            <a:off x="3671888" y="5668963"/>
            <a:ext cx="1457325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31" name="Rectangle 6"/>
          <p:cNvSpPr/>
          <p:nvPr/>
        </p:nvSpPr>
        <p:spPr>
          <a:xfrm>
            <a:off x="3671888" y="5668963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32" name="Rectangle 7"/>
          <p:cNvSpPr/>
          <p:nvPr/>
        </p:nvSpPr>
        <p:spPr>
          <a:xfrm>
            <a:off x="3856038" y="5670550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33" name="Rectangle 8"/>
          <p:cNvSpPr/>
          <p:nvPr/>
        </p:nvSpPr>
        <p:spPr>
          <a:xfrm>
            <a:off x="4040188" y="5670550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34" name="Rectangle 9"/>
          <p:cNvSpPr/>
          <p:nvPr/>
        </p:nvSpPr>
        <p:spPr>
          <a:xfrm>
            <a:off x="4224338" y="5668963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35" name="Rectangle 10"/>
          <p:cNvSpPr/>
          <p:nvPr/>
        </p:nvSpPr>
        <p:spPr>
          <a:xfrm>
            <a:off x="4408488" y="5670550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36" name="Rectangle 11"/>
          <p:cNvSpPr/>
          <p:nvPr/>
        </p:nvSpPr>
        <p:spPr>
          <a:xfrm>
            <a:off x="4592638" y="5670550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37" name="Rectangle 12"/>
          <p:cNvSpPr/>
          <p:nvPr/>
        </p:nvSpPr>
        <p:spPr>
          <a:xfrm>
            <a:off x="4776788" y="5668963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38" name="Text Box 13"/>
          <p:cNvSpPr txBox="1"/>
          <p:nvPr/>
        </p:nvSpPr>
        <p:spPr>
          <a:xfrm>
            <a:off x="3587750" y="5378450"/>
            <a:ext cx="1676400" cy="2746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200" dirty="0">
                <a:latin typeface="Verdana" panose="020B0604030504040204" pitchFamily="34" charset="0"/>
                <a:ea typeface="宋体" panose="02010600030101010101" pitchFamily="2" charset="-122"/>
              </a:rPr>
              <a:t>1  2  3 4  5  6 7  8</a:t>
            </a:r>
          </a:p>
        </p:txBody>
      </p:sp>
      <p:sp>
        <p:nvSpPr>
          <p:cNvPr id="52239" name="Oval 14"/>
          <p:cNvSpPr/>
          <p:nvPr/>
        </p:nvSpPr>
        <p:spPr>
          <a:xfrm>
            <a:off x="2519363" y="3400425"/>
            <a:ext cx="119062" cy="117475"/>
          </a:xfrm>
          <a:prstGeom prst="ellipse">
            <a:avLst/>
          </a:prstGeom>
          <a:solidFill>
            <a:srgbClr val="00CCFF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52240" name="AutoShape 15"/>
          <p:cNvCxnSpPr>
            <a:stCxn id="52239" idx="3"/>
            <a:endCxn id="52241" idx="7"/>
          </p:cNvCxnSpPr>
          <p:nvPr/>
        </p:nvCxnSpPr>
        <p:spPr>
          <a:xfrm flipH="1">
            <a:off x="2082800" y="3508375"/>
            <a:ext cx="454025" cy="234950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2241" name="Oval 16"/>
          <p:cNvSpPr/>
          <p:nvPr/>
        </p:nvSpPr>
        <p:spPr>
          <a:xfrm>
            <a:off x="1981200" y="3733800"/>
            <a:ext cx="119063" cy="117475"/>
          </a:xfrm>
          <a:prstGeom prst="ellipse">
            <a:avLst/>
          </a:prstGeom>
          <a:solidFill>
            <a:srgbClr val="00CCFF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42" name="Text Box 17"/>
          <p:cNvSpPr txBox="1"/>
          <p:nvPr/>
        </p:nvSpPr>
        <p:spPr>
          <a:xfrm>
            <a:off x="2132013" y="3352800"/>
            <a:ext cx="306387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rPr>
              <a:t>a</a:t>
            </a:r>
          </a:p>
        </p:txBody>
      </p:sp>
      <p:cxnSp>
        <p:nvCxnSpPr>
          <p:cNvPr id="52243" name="AutoShape 18"/>
          <p:cNvCxnSpPr>
            <a:stCxn id="52254" idx="1"/>
            <a:endCxn id="52239" idx="5"/>
          </p:cNvCxnSpPr>
          <p:nvPr/>
        </p:nvCxnSpPr>
        <p:spPr>
          <a:xfrm flipH="1" flipV="1">
            <a:off x="2620963" y="3508375"/>
            <a:ext cx="596900" cy="234950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2244" name="Text Box 19"/>
          <p:cNvSpPr txBox="1"/>
          <p:nvPr/>
        </p:nvSpPr>
        <p:spPr>
          <a:xfrm>
            <a:off x="2805113" y="3348038"/>
            <a:ext cx="271462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52245" name="Oval 20"/>
          <p:cNvSpPr/>
          <p:nvPr/>
        </p:nvSpPr>
        <p:spPr>
          <a:xfrm>
            <a:off x="2514600" y="4122738"/>
            <a:ext cx="119063" cy="117475"/>
          </a:xfrm>
          <a:prstGeom prst="ellipse">
            <a:avLst/>
          </a:prstGeom>
          <a:solidFill>
            <a:srgbClr val="00FF00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46" name="Oval 21"/>
          <p:cNvSpPr/>
          <p:nvPr/>
        </p:nvSpPr>
        <p:spPr>
          <a:xfrm>
            <a:off x="2166938" y="4324350"/>
            <a:ext cx="119062" cy="117475"/>
          </a:xfrm>
          <a:prstGeom prst="ellipse">
            <a:avLst/>
          </a:prstGeom>
          <a:solidFill>
            <a:srgbClr val="00FF00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52247" name="AutoShape 22"/>
          <p:cNvCxnSpPr>
            <a:stCxn id="52239" idx="4"/>
            <a:endCxn id="52245" idx="0"/>
          </p:cNvCxnSpPr>
          <p:nvPr/>
        </p:nvCxnSpPr>
        <p:spPr>
          <a:xfrm flipH="1">
            <a:off x="2574925" y="3525838"/>
            <a:ext cx="4763" cy="588962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2248" name="Oval 23"/>
          <p:cNvSpPr/>
          <p:nvPr/>
        </p:nvSpPr>
        <p:spPr>
          <a:xfrm>
            <a:off x="1752600" y="4648200"/>
            <a:ext cx="119063" cy="117475"/>
          </a:xfrm>
          <a:prstGeom prst="ellipse">
            <a:avLst/>
          </a:prstGeom>
          <a:solidFill>
            <a:srgbClr val="00FF00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52249" name="AutoShape 24"/>
          <p:cNvCxnSpPr>
            <a:stCxn id="52241" idx="4"/>
            <a:endCxn id="52246" idx="0"/>
          </p:cNvCxnSpPr>
          <p:nvPr/>
        </p:nvCxnSpPr>
        <p:spPr>
          <a:xfrm>
            <a:off x="2041525" y="3859213"/>
            <a:ext cx="185738" cy="457200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2250" name="AutoShape 25"/>
          <p:cNvCxnSpPr>
            <a:stCxn id="52241" idx="3"/>
            <a:endCxn id="52251" idx="0"/>
          </p:cNvCxnSpPr>
          <p:nvPr/>
        </p:nvCxnSpPr>
        <p:spPr>
          <a:xfrm flipH="1">
            <a:off x="1584325" y="3841750"/>
            <a:ext cx="414338" cy="341313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2251" name="Oval 26"/>
          <p:cNvSpPr/>
          <p:nvPr/>
        </p:nvSpPr>
        <p:spPr>
          <a:xfrm>
            <a:off x="1524000" y="4191000"/>
            <a:ext cx="119063" cy="117475"/>
          </a:xfrm>
          <a:prstGeom prst="ellipse">
            <a:avLst/>
          </a:prstGeom>
          <a:solidFill>
            <a:srgbClr val="00CCFF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52" name="Oval 27"/>
          <p:cNvSpPr/>
          <p:nvPr/>
        </p:nvSpPr>
        <p:spPr>
          <a:xfrm>
            <a:off x="1295400" y="4724400"/>
            <a:ext cx="119063" cy="117475"/>
          </a:xfrm>
          <a:prstGeom prst="ellipse">
            <a:avLst/>
          </a:prstGeom>
          <a:solidFill>
            <a:srgbClr val="00FF00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52253" name="AutoShape 28"/>
          <p:cNvCxnSpPr>
            <a:stCxn id="52251" idx="3"/>
            <a:endCxn id="52252" idx="0"/>
          </p:cNvCxnSpPr>
          <p:nvPr/>
        </p:nvCxnSpPr>
        <p:spPr>
          <a:xfrm flipH="1">
            <a:off x="1355725" y="4298950"/>
            <a:ext cx="185738" cy="417513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2254" name="Oval 29"/>
          <p:cNvSpPr/>
          <p:nvPr/>
        </p:nvSpPr>
        <p:spPr>
          <a:xfrm>
            <a:off x="3200400" y="3733800"/>
            <a:ext cx="119063" cy="117475"/>
          </a:xfrm>
          <a:prstGeom prst="ellipse">
            <a:avLst/>
          </a:prstGeom>
          <a:solidFill>
            <a:srgbClr val="00CCFF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52255" name="AutoShape 30"/>
          <p:cNvCxnSpPr>
            <a:stCxn id="52254" idx="5"/>
            <a:endCxn id="52257" idx="1"/>
          </p:cNvCxnSpPr>
          <p:nvPr/>
        </p:nvCxnSpPr>
        <p:spPr>
          <a:xfrm>
            <a:off x="3302000" y="3841750"/>
            <a:ext cx="436563" cy="441325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2256" name="Oval 31"/>
          <p:cNvSpPr/>
          <p:nvPr/>
        </p:nvSpPr>
        <p:spPr>
          <a:xfrm>
            <a:off x="3030538" y="4357688"/>
            <a:ext cx="119062" cy="117475"/>
          </a:xfrm>
          <a:prstGeom prst="ellipse">
            <a:avLst/>
          </a:prstGeom>
          <a:solidFill>
            <a:srgbClr val="00CCFF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57" name="Oval 32"/>
          <p:cNvSpPr/>
          <p:nvPr/>
        </p:nvSpPr>
        <p:spPr>
          <a:xfrm>
            <a:off x="3721100" y="4273550"/>
            <a:ext cx="119063" cy="117475"/>
          </a:xfrm>
          <a:prstGeom prst="ellipse">
            <a:avLst/>
          </a:prstGeom>
          <a:solidFill>
            <a:srgbClr val="00FF00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52258" name="AutoShape 33"/>
          <p:cNvCxnSpPr>
            <a:stCxn id="52251" idx="5"/>
            <a:endCxn id="52248" idx="1"/>
          </p:cNvCxnSpPr>
          <p:nvPr/>
        </p:nvCxnSpPr>
        <p:spPr>
          <a:xfrm>
            <a:off x="1625600" y="4298950"/>
            <a:ext cx="144463" cy="358775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2259" name="AutoShape 34"/>
          <p:cNvCxnSpPr>
            <a:stCxn id="52254" idx="4"/>
            <a:endCxn id="52256" idx="0"/>
          </p:cNvCxnSpPr>
          <p:nvPr/>
        </p:nvCxnSpPr>
        <p:spPr>
          <a:xfrm flipH="1">
            <a:off x="3090863" y="3859213"/>
            <a:ext cx="169862" cy="490537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2260" name="Text Box 35"/>
          <p:cNvSpPr txBox="1"/>
          <p:nvPr/>
        </p:nvSpPr>
        <p:spPr>
          <a:xfrm>
            <a:off x="1600200" y="3778250"/>
            <a:ext cx="271463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52261" name="Text Box 36"/>
          <p:cNvSpPr txBox="1"/>
          <p:nvPr/>
        </p:nvSpPr>
        <p:spPr>
          <a:xfrm>
            <a:off x="1909763" y="3978275"/>
            <a:ext cx="312737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rPr>
              <a:t>$</a:t>
            </a:r>
          </a:p>
        </p:txBody>
      </p:sp>
      <p:sp>
        <p:nvSpPr>
          <p:cNvPr id="52262" name="Text Box 37"/>
          <p:cNvSpPr txBox="1"/>
          <p:nvPr/>
        </p:nvSpPr>
        <p:spPr>
          <a:xfrm>
            <a:off x="2173288" y="3678238"/>
            <a:ext cx="1047750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rPr>
              <a:t>carrara$</a:t>
            </a:r>
          </a:p>
        </p:txBody>
      </p:sp>
      <p:sp>
        <p:nvSpPr>
          <p:cNvPr id="52263" name="Text Box 38"/>
          <p:cNvSpPr txBox="1"/>
          <p:nvPr/>
        </p:nvSpPr>
        <p:spPr>
          <a:xfrm>
            <a:off x="838200" y="4267200"/>
            <a:ext cx="731838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rPr>
              <a:t>rara$</a:t>
            </a:r>
          </a:p>
        </p:txBody>
      </p:sp>
      <p:sp>
        <p:nvSpPr>
          <p:cNvPr id="52264" name="Text Box 39"/>
          <p:cNvSpPr txBox="1"/>
          <p:nvPr/>
        </p:nvSpPr>
        <p:spPr>
          <a:xfrm>
            <a:off x="1635125" y="4235450"/>
            <a:ext cx="434975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rPr>
              <a:t>a$</a:t>
            </a:r>
          </a:p>
        </p:txBody>
      </p:sp>
      <p:sp>
        <p:nvSpPr>
          <p:cNvPr id="52265" name="Text Box 40"/>
          <p:cNvSpPr txBox="1"/>
          <p:nvPr/>
        </p:nvSpPr>
        <p:spPr>
          <a:xfrm>
            <a:off x="3471863" y="3821113"/>
            <a:ext cx="731837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rPr>
              <a:t>rara$</a:t>
            </a:r>
          </a:p>
        </p:txBody>
      </p:sp>
      <p:sp>
        <p:nvSpPr>
          <p:cNvPr id="52266" name="Text Box 41"/>
          <p:cNvSpPr txBox="1"/>
          <p:nvPr/>
        </p:nvSpPr>
        <p:spPr>
          <a:xfrm>
            <a:off x="3098800" y="3968750"/>
            <a:ext cx="306388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52267" name="Oval 42"/>
          <p:cNvSpPr/>
          <p:nvPr/>
        </p:nvSpPr>
        <p:spPr>
          <a:xfrm>
            <a:off x="3173413" y="4757738"/>
            <a:ext cx="119062" cy="117475"/>
          </a:xfrm>
          <a:prstGeom prst="ellipse">
            <a:avLst/>
          </a:prstGeom>
          <a:solidFill>
            <a:srgbClr val="00FF00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68" name="Oval 43"/>
          <p:cNvSpPr/>
          <p:nvPr/>
        </p:nvSpPr>
        <p:spPr>
          <a:xfrm>
            <a:off x="2817813" y="4767263"/>
            <a:ext cx="119062" cy="117475"/>
          </a:xfrm>
          <a:prstGeom prst="ellipse">
            <a:avLst/>
          </a:prstGeom>
          <a:solidFill>
            <a:srgbClr val="00FF00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52269" name="AutoShape 44"/>
          <p:cNvCxnSpPr>
            <a:stCxn id="52256" idx="3"/>
            <a:endCxn id="52268" idx="0"/>
          </p:cNvCxnSpPr>
          <p:nvPr/>
        </p:nvCxnSpPr>
        <p:spPr>
          <a:xfrm flipH="1">
            <a:off x="2878138" y="4465638"/>
            <a:ext cx="169862" cy="293687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2270" name="AutoShape 45"/>
          <p:cNvCxnSpPr>
            <a:stCxn id="52256" idx="5"/>
            <a:endCxn id="52267" idx="1"/>
          </p:cNvCxnSpPr>
          <p:nvPr/>
        </p:nvCxnSpPr>
        <p:spPr>
          <a:xfrm>
            <a:off x="3132138" y="4465638"/>
            <a:ext cx="58737" cy="301625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2271" name="Text Box 46"/>
          <p:cNvSpPr txBox="1"/>
          <p:nvPr/>
        </p:nvSpPr>
        <p:spPr>
          <a:xfrm>
            <a:off x="2741613" y="4362450"/>
            <a:ext cx="312737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rPr>
              <a:t>$</a:t>
            </a:r>
          </a:p>
        </p:txBody>
      </p:sp>
      <p:sp>
        <p:nvSpPr>
          <p:cNvPr id="52272" name="Text Box 47"/>
          <p:cNvSpPr txBox="1"/>
          <p:nvPr/>
        </p:nvSpPr>
        <p:spPr>
          <a:xfrm>
            <a:off x="3100388" y="4408488"/>
            <a:ext cx="522287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rPr>
              <a:t>ra$</a:t>
            </a:r>
          </a:p>
        </p:txBody>
      </p:sp>
      <p:sp>
        <p:nvSpPr>
          <p:cNvPr id="52273" name="Text Box 48"/>
          <p:cNvSpPr txBox="1"/>
          <p:nvPr/>
        </p:nvSpPr>
        <p:spPr>
          <a:xfrm>
            <a:off x="1195388" y="4822825"/>
            <a:ext cx="296862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i="1" dirty="0"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52274" name="Text Box 49"/>
          <p:cNvSpPr txBox="1"/>
          <p:nvPr/>
        </p:nvSpPr>
        <p:spPr>
          <a:xfrm>
            <a:off x="1660525" y="4743450"/>
            <a:ext cx="296863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i="1" dirty="0">
                <a:latin typeface="Verdana" panose="020B0604030504040204" pitchFamily="34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52275" name="Text Box 50"/>
          <p:cNvSpPr txBox="1"/>
          <p:nvPr/>
        </p:nvSpPr>
        <p:spPr>
          <a:xfrm>
            <a:off x="2076450" y="4422775"/>
            <a:ext cx="296863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i="1" dirty="0">
                <a:latin typeface="Verdana" panose="020B0604030504040204" pitchFamily="34" charset="0"/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52276" name="Text Box 51"/>
          <p:cNvSpPr txBox="1"/>
          <p:nvPr/>
        </p:nvSpPr>
        <p:spPr>
          <a:xfrm>
            <a:off x="2422525" y="4238625"/>
            <a:ext cx="296863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i="1" dirty="0"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52277" name="Text Box 52"/>
          <p:cNvSpPr txBox="1"/>
          <p:nvPr/>
        </p:nvSpPr>
        <p:spPr>
          <a:xfrm>
            <a:off x="2719388" y="4875213"/>
            <a:ext cx="296862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i="1" dirty="0">
                <a:latin typeface="Verdana" panose="020B0604030504040204" pitchFamily="34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52278" name="Text Box 53"/>
          <p:cNvSpPr txBox="1"/>
          <p:nvPr/>
        </p:nvSpPr>
        <p:spPr>
          <a:xfrm>
            <a:off x="3078163" y="4860925"/>
            <a:ext cx="296862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i="1" dirty="0">
                <a:latin typeface="Verdana" panose="020B0604030504040204" pitchFamily="34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52279" name="Text Box 54"/>
          <p:cNvSpPr txBox="1"/>
          <p:nvPr/>
        </p:nvSpPr>
        <p:spPr>
          <a:xfrm>
            <a:off x="3638550" y="4378325"/>
            <a:ext cx="296863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i="1" dirty="0">
                <a:latin typeface="Verdana" panose="020B0604030504040204" pitchFamily="34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52280" name="Oval 55"/>
          <p:cNvSpPr/>
          <p:nvPr/>
        </p:nvSpPr>
        <p:spPr>
          <a:xfrm>
            <a:off x="6316663" y="3405188"/>
            <a:ext cx="119062" cy="117475"/>
          </a:xfrm>
          <a:prstGeom prst="ellipse">
            <a:avLst/>
          </a:prstGeom>
          <a:solidFill>
            <a:srgbClr val="00CCFF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52281" name="AutoShape 56"/>
          <p:cNvCxnSpPr>
            <a:stCxn id="52280" idx="3"/>
            <a:endCxn id="52282" idx="7"/>
          </p:cNvCxnSpPr>
          <p:nvPr/>
        </p:nvCxnSpPr>
        <p:spPr>
          <a:xfrm flipH="1">
            <a:off x="5880100" y="3513138"/>
            <a:ext cx="454025" cy="234950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2282" name="Oval 57"/>
          <p:cNvSpPr/>
          <p:nvPr/>
        </p:nvSpPr>
        <p:spPr>
          <a:xfrm>
            <a:off x="5778500" y="3738563"/>
            <a:ext cx="119063" cy="117475"/>
          </a:xfrm>
          <a:prstGeom prst="ellipse">
            <a:avLst/>
          </a:prstGeom>
          <a:solidFill>
            <a:srgbClr val="00CCFF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83" name="Text Box 58"/>
          <p:cNvSpPr txBox="1"/>
          <p:nvPr/>
        </p:nvSpPr>
        <p:spPr>
          <a:xfrm>
            <a:off x="5694363" y="3352800"/>
            <a:ext cx="630237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(a,1)</a:t>
            </a:r>
          </a:p>
        </p:txBody>
      </p:sp>
      <p:cxnSp>
        <p:nvCxnSpPr>
          <p:cNvPr id="52284" name="AutoShape 59"/>
          <p:cNvCxnSpPr>
            <a:stCxn id="52295" idx="1"/>
            <a:endCxn id="52280" idx="5"/>
          </p:cNvCxnSpPr>
          <p:nvPr/>
        </p:nvCxnSpPr>
        <p:spPr>
          <a:xfrm flipH="1" flipV="1">
            <a:off x="6418263" y="3513138"/>
            <a:ext cx="596900" cy="234950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2285" name="Text Box 60"/>
          <p:cNvSpPr txBox="1"/>
          <p:nvPr/>
        </p:nvSpPr>
        <p:spPr>
          <a:xfrm>
            <a:off x="6562725" y="3352800"/>
            <a:ext cx="600075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(r,1)</a:t>
            </a:r>
          </a:p>
        </p:txBody>
      </p:sp>
      <p:sp>
        <p:nvSpPr>
          <p:cNvPr id="52286" name="Oval 61"/>
          <p:cNvSpPr/>
          <p:nvPr/>
        </p:nvSpPr>
        <p:spPr>
          <a:xfrm>
            <a:off x="6311900" y="4127500"/>
            <a:ext cx="119063" cy="117475"/>
          </a:xfrm>
          <a:prstGeom prst="ellipse">
            <a:avLst/>
          </a:prstGeom>
          <a:solidFill>
            <a:srgbClr val="00FF00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87" name="Oval 62"/>
          <p:cNvSpPr/>
          <p:nvPr/>
        </p:nvSpPr>
        <p:spPr>
          <a:xfrm>
            <a:off x="5964238" y="4329113"/>
            <a:ext cx="119062" cy="117475"/>
          </a:xfrm>
          <a:prstGeom prst="ellipse">
            <a:avLst/>
          </a:prstGeom>
          <a:solidFill>
            <a:srgbClr val="00FF00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52288" name="AutoShape 63"/>
          <p:cNvCxnSpPr>
            <a:stCxn id="52280" idx="4"/>
            <a:endCxn id="52286" idx="0"/>
          </p:cNvCxnSpPr>
          <p:nvPr/>
        </p:nvCxnSpPr>
        <p:spPr>
          <a:xfrm flipH="1">
            <a:off x="6372225" y="3530600"/>
            <a:ext cx="4763" cy="588963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2289" name="Oval 64"/>
          <p:cNvSpPr/>
          <p:nvPr/>
        </p:nvSpPr>
        <p:spPr>
          <a:xfrm>
            <a:off x="5549900" y="4652963"/>
            <a:ext cx="119063" cy="117475"/>
          </a:xfrm>
          <a:prstGeom prst="ellipse">
            <a:avLst/>
          </a:prstGeom>
          <a:solidFill>
            <a:srgbClr val="00FF00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52290" name="AutoShape 65"/>
          <p:cNvCxnSpPr>
            <a:stCxn id="52282" idx="4"/>
            <a:endCxn id="52287" idx="0"/>
          </p:cNvCxnSpPr>
          <p:nvPr/>
        </p:nvCxnSpPr>
        <p:spPr>
          <a:xfrm>
            <a:off x="5838825" y="3863975"/>
            <a:ext cx="185738" cy="457200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2291" name="AutoShape 66"/>
          <p:cNvCxnSpPr>
            <a:stCxn id="52282" idx="3"/>
            <a:endCxn id="52292" idx="0"/>
          </p:cNvCxnSpPr>
          <p:nvPr/>
        </p:nvCxnSpPr>
        <p:spPr>
          <a:xfrm flipH="1">
            <a:off x="5381625" y="3846513"/>
            <a:ext cx="414338" cy="341312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2292" name="Oval 67"/>
          <p:cNvSpPr/>
          <p:nvPr/>
        </p:nvSpPr>
        <p:spPr>
          <a:xfrm>
            <a:off x="5321300" y="4195763"/>
            <a:ext cx="119063" cy="117475"/>
          </a:xfrm>
          <a:prstGeom prst="ellipse">
            <a:avLst/>
          </a:prstGeom>
          <a:solidFill>
            <a:srgbClr val="00CCFF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93" name="Oval 68"/>
          <p:cNvSpPr/>
          <p:nvPr/>
        </p:nvSpPr>
        <p:spPr>
          <a:xfrm>
            <a:off x="5092700" y="4729163"/>
            <a:ext cx="119063" cy="117475"/>
          </a:xfrm>
          <a:prstGeom prst="ellipse">
            <a:avLst/>
          </a:prstGeom>
          <a:solidFill>
            <a:srgbClr val="00FF00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52294" name="AutoShape 69"/>
          <p:cNvCxnSpPr>
            <a:stCxn id="52292" idx="3"/>
            <a:endCxn id="52293" idx="0"/>
          </p:cNvCxnSpPr>
          <p:nvPr/>
        </p:nvCxnSpPr>
        <p:spPr>
          <a:xfrm flipH="1">
            <a:off x="5153025" y="4303713"/>
            <a:ext cx="185738" cy="417512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2295" name="Oval 70"/>
          <p:cNvSpPr/>
          <p:nvPr/>
        </p:nvSpPr>
        <p:spPr>
          <a:xfrm>
            <a:off x="6997700" y="3738563"/>
            <a:ext cx="119063" cy="117475"/>
          </a:xfrm>
          <a:prstGeom prst="ellipse">
            <a:avLst/>
          </a:prstGeom>
          <a:solidFill>
            <a:srgbClr val="00CCFF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52296" name="AutoShape 71"/>
          <p:cNvCxnSpPr>
            <a:stCxn id="52295" idx="5"/>
            <a:endCxn id="52298" idx="1"/>
          </p:cNvCxnSpPr>
          <p:nvPr/>
        </p:nvCxnSpPr>
        <p:spPr>
          <a:xfrm>
            <a:off x="7099300" y="3846513"/>
            <a:ext cx="436563" cy="441325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2297" name="Oval 72"/>
          <p:cNvSpPr/>
          <p:nvPr/>
        </p:nvSpPr>
        <p:spPr>
          <a:xfrm>
            <a:off x="6827838" y="4362450"/>
            <a:ext cx="119062" cy="117475"/>
          </a:xfrm>
          <a:prstGeom prst="ellipse">
            <a:avLst/>
          </a:prstGeom>
          <a:solidFill>
            <a:srgbClr val="00CCFF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98" name="Oval 73"/>
          <p:cNvSpPr/>
          <p:nvPr/>
        </p:nvSpPr>
        <p:spPr>
          <a:xfrm>
            <a:off x="7518400" y="4278313"/>
            <a:ext cx="119063" cy="117475"/>
          </a:xfrm>
          <a:prstGeom prst="ellipse">
            <a:avLst/>
          </a:prstGeom>
          <a:solidFill>
            <a:srgbClr val="00FF00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52299" name="AutoShape 74"/>
          <p:cNvCxnSpPr>
            <a:stCxn id="52292" idx="5"/>
            <a:endCxn id="52289" idx="1"/>
          </p:cNvCxnSpPr>
          <p:nvPr/>
        </p:nvCxnSpPr>
        <p:spPr>
          <a:xfrm>
            <a:off x="5422900" y="4303713"/>
            <a:ext cx="144463" cy="358775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2300" name="AutoShape 75"/>
          <p:cNvCxnSpPr>
            <a:stCxn id="52295" idx="4"/>
            <a:endCxn id="52297" idx="0"/>
          </p:cNvCxnSpPr>
          <p:nvPr/>
        </p:nvCxnSpPr>
        <p:spPr>
          <a:xfrm flipH="1">
            <a:off x="6888163" y="3863975"/>
            <a:ext cx="169862" cy="490538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2301" name="Text Box 76"/>
          <p:cNvSpPr txBox="1"/>
          <p:nvPr/>
        </p:nvSpPr>
        <p:spPr>
          <a:xfrm>
            <a:off x="5192713" y="3757613"/>
            <a:ext cx="600075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(r,1)</a:t>
            </a:r>
          </a:p>
        </p:txBody>
      </p:sp>
      <p:sp>
        <p:nvSpPr>
          <p:cNvPr id="52302" name="Text Box 77"/>
          <p:cNvSpPr txBox="1"/>
          <p:nvPr/>
        </p:nvSpPr>
        <p:spPr>
          <a:xfrm>
            <a:off x="5611813" y="3992563"/>
            <a:ext cx="636587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($,1)</a:t>
            </a:r>
          </a:p>
        </p:txBody>
      </p:sp>
      <p:sp>
        <p:nvSpPr>
          <p:cNvPr id="52303" name="Text Box 78"/>
          <p:cNvSpPr txBox="1"/>
          <p:nvPr/>
        </p:nvSpPr>
        <p:spPr>
          <a:xfrm>
            <a:off x="6210300" y="3694113"/>
            <a:ext cx="615950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(c,8)</a:t>
            </a:r>
          </a:p>
        </p:txBody>
      </p:sp>
      <p:sp>
        <p:nvSpPr>
          <p:cNvPr id="52304" name="Text Box 79"/>
          <p:cNvSpPr txBox="1"/>
          <p:nvPr/>
        </p:nvSpPr>
        <p:spPr>
          <a:xfrm>
            <a:off x="4810125" y="4297363"/>
            <a:ext cx="600075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(r,5)</a:t>
            </a:r>
          </a:p>
        </p:txBody>
      </p:sp>
      <p:sp>
        <p:nvSpPr>
          <p:cNvPr id="52305" name="Text Box 80"/>
          <p:cNvSpPr txBox="1"/>
          <p:nvPr/>
        </p:nvSpPr>
        <p:spPr>
          <a:xfrm>
            <a:off x="5329238" y="4273550"/>
            <a:ext cx="630237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(a,2)</a:t>
            </a:r>
          </a:p>
        </p:txBody>
      </p:sp>
      <p:sp>
        <p:nvSpPr>
          <p:cNvPr id="52306" name="Oval 81"/>
          <p:cNvSpPr/>
          <p:nvPr/>
        </p:nvSpPr>
        <p:spPr>
          <a:xfrm>
            <a:off x="7115175" y="4727575"/>
            <a:ext cx="119063" cy="117475"/>
          </a:xfrm>
          <a:prstGeom prst="ellipse">
            <a:avLst/>
          </a:prstGeom>
          <a:solidFill>
            <a:srgbClr val="00FF00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307" name="Oval 82"/>
          <p:cNvSpPr/>
          <p:nvPr/>
        </p:nvSpPr>
        <p:spPr>
          <a:xfrm>
            <a:off x="6615113" y="4772025"/>
            <a:ext cx="119062" cy="117475"/>
          </a:xfrm>
          <a:prstGeom prst="ellipse">
            <a:avLst/>
          </a:prstGeom>
          <a:solidFill>
            <a:srgbClr val="00FF00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52308" name="AutoShape 83"/>
          <p:cNvCxnSpPr>
            <a:stCxn id="52297" idx="3"/>
            <a:endCxn id="52307" idx="0"/>
          </p:cNvCxnSpPr>
          <p:nvPr/>
        </p:nvCxnSpPr>
        <p:spPr>
          <a:xfrm flipH="1">
            <a:off x="6675438" y="4470400"/>
            <a:ext cx="169862" cy="293688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2309" name="AutoShape 84"/>
          <p:cNvCxnSpPr>
            <a:stCxn id="52297" idx="5"/>
            <a:endCxn id="52306" idx="1"/>
          </p:cNvCxnSpPr>
          <p:nvPr/>
        </p:nvCxnSpPr>
        <p:spPr>
          <a:xfrm>
            <a:off x="6929438" y="4470400"/>
            <a:ext cx="203200" cy="266700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2310" name="Text Box 85"/>
          <p:cNvSpPr txBox="1"/>
          <p:nvPr/>
        </p:nvSpPr>
        <p:spPr>
          <a:xfrm>
            <a:off x="4992688" y="4827588"/>
            <a:ext cx="296862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i="1" dirty="0"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52311" name="Text Box 86"/>
          <p:cNvSpPr txBox="1"/>
          <p:nvPr/>
        </p:nvSpPr>
        <p:spPr>
          <a:xfrm>
            <a:off x="5457825" y="4748213"/>
            <a:ext cx="296863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i="1" dirty="0">
                <a:latin typeface="Verdana" panose="020B0604030504040204" pitchFamily="34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52312" name="Text Box 87"/>
          <p:cNvSpPr txBox="1"/>
          <p:nvPr/>
        </p:nvSpPr>
        <p:spPr>
          <a:xfrm>
            <a:off x="5873750" y="4427538"/>
            <a:ext cx="296863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i="1" dirty="0">
                <a:latin typeface="Verdana" panose="020B0604030504040204" pitchFamily="34" charset="0"/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52313" name="Text Box 88"/>
          <p:cNvSpPr txBox="1"/>
          <p:nvPr/>
        </p:nvSpPr>
        <p:spPr>
          <a:xfrm>
            <a:off x="6219825" y="4243388"/>
            <a:ext cx="296863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i="1" dirty="0"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52314" name="Text Box 89"/>
          <p:cNvSpPr txBox="1"/>
          <p:nvPr/>
        </p:nvSpPr>
        <p:spPr>
          <a:xfrm>
            <a:off x="6516688" y="4879975"/>
            <a:ext cx="296862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i="1" dirty="0">
                <a:latin typeface="Verdana" panose="020B0604030504040204" pitchFamily="34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52315" name="Text Box 90"/>
          <p:cNvSpPr txBox="1"/>
          <p:nvPr/>
        </p:nvSpPr>
        <p:spPr>
          <a:xfrm>
            <a:off x="7016750" y="4816475"/>
            <a:ext cx="296863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i="1" dirty="0">
                <a:latin typeface="Verdana" panose="020B0604030504040204" pitchFamily="34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52316" name="Text Box 91"/>
          <p:cNvSpPr txBox="1"/>
          <p:nvPr/>
        </p:nvSpPr>
        <p:spPr>
          <a:xfrm>
            <a:off x="7435850" y="4383088"/>
            <a:ext cx="296863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i="1" dirty="0">
                <a:latin typeface="Verdana" panose="020B0604030504040204" pitchFamily="34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52317" name="Text Box 92"/>
          <p:cNvSpPr txBox="1"/>
          <p:nvPr/>
        </p:nvSpPr>
        <p:spPr>
          <a:xfrm>
            <a:off x="7169150" y="3852863"/>
            <a:ext cx="600075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(r,5)</a:t>
            </a:r>
          </a:p>
        </p:txBody>
      </p:sp>
      <p:sp>
        <p:nvSpPr>
          <p:cNvPr id="52318" name="Text Box 93"/>
          <p:cNvSpPr txBox="1"/>
          <p:nvPr/>
        </p:nvSpPr>
        <p:spPr>
          <a:xfrm>
            <a:off x="6662738" y="3959225"/>
            <a:ext cx="630237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(a,1)</a:t>
            </a:r>
          </a:p>
        </p:txBody>
      </p:sp>
      <p:sp>
        <p:nvSpPr>
          <p:cNvPr id="52319" name="Text Box 94"/>
          <p:cNvSpPr txBox="1"/>
          <p:nvPr/>
        </p:nvSpPr>
        <p:spPr>
          <a:xfrm>
            <a:off x="6858000" y="4365625"/>
            <a:ext cx="600075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(r,3)</a:t>
            </a:r>
          </a:p>
        </p:txBody>
      </p:sp>
      <p:sp>
        <p:nvSpPr>
          <p:cNvPr id="52320" name="Text Box 95"/>
          <p:cNvSpPr txBox="1"/>
          <p:nvPr/>
        </p:nvSpPr>
        <p:spPr>
          <a:xfrm>
            <a:off x="6424613" y="4489450"/>
            <a:ext cx="636587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($,1)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11/13/2021</a:t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325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en-US" altLang="zh-CN" dirty="0">
                <a:ea typeface="宋体" panose="02010600030101010101" pitchFamily="2" charset="-122"/>
              </a:rPr>
              <a:t>Pat</a:t>
            </a:r>
            <a:r>
              <a:rPr lang="zh-CN" altLang="en-US" dirty="0">
                <a:ea typeface="宋体" panose="02010600030101010101" pitchFamily="2" charset="-122"/>
              </a:rPr>
              <a:t>树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zh-CN" altLang="en-US" dirty="0">
                <a:ea typeface="宋体" panose="02010600030101010101" pitchFamily="2" charset="-122"/>
              </a:rPr>
              <a:t>分析 </a:t>
            </a:r>
          </a:p>
        </p:txBody>
      </p:sp>
      <p:sp>
        <p:nvSpPr>
          <p:cNvPr id="5325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/>
          <a:lstStyle/>
          <a:p>
            <a:r>
              <a:rPr lang="zh-CN" altLang="en-US" dirty="0">
                <a:ea typeface="宋体" panose="02010600030101010101" pitchFamily="2" charset="-122"/>
              </a:rPr>
              <a:t>对</a:t>
            </a:r>
            <a:r>
              <a:rPr lang="en-US" altLang="zh-CN" dirty="0">
                <a:ea typeface="宋体" panose="02010600030101010101" pitchFamily="2" charset="-122"/>
              </a:rPr>
              <a:t>P</a:t>
            </a:r>
            <a:r>
              <a:rPr lang="zh-CN" altLang="en-US" dirty="0">
                <a:ea typeface="宋体" panose="02010600030101010101" pitchFamily="2" charset="-122"/>
              </a:rPr>
              <a:t>进行的文本搜索是一种前缀查询</a:t>
            </a:r>
            <a:r>
              <a:rPr lang="en-US" altLang="zh-CN" dirty="0">
                <a:ea typeface="宋体" panose="02010600030101010101" pitchFamily="2" charset="-122"/>
              </a:rPr>
              <a:t>.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运行时间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en-US" altLang="zh-CN" i="1" dirty="0">
                <a:ea typeface="宋体" panose="02010600030101010101" pitchFamily="2" charset="-122"/>
              </a:rPr>
              <a:t>O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m+z</a:t>
            </a:r>
            <a:r>
              <a:rPr lang="en-US" altLang="zh-CN" dirty="0">
                <a:ea typeface="宋体" panose="02010600030101010101" pitchFamily="2" charset="-122"/>
              </a:rPr>
              <a:t>), </a:t>
            </a:r>
            <a:r>
              <a:rPr lang="zh-CN" altLang="en-US" dirty="0">
                <a:ea typeface="宋体" panose="02010600030101010101" pitchFamily="2" charset="-122"/>
              </a:rPr>
              <a:t>其中</a:t>
            </a:r>
            <a:r>
              <a:rPr lang="en-US" altLang="zh-CN" i="1" dirty="0">
                <a:ea typeface="宋体" panose="02010600030101010101" pitchFamily="2" charset="-122"/>
              </a:rPr>
              <a:t>z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是结果数量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仅 </a:t>
            </a:r>
            <a:r>
              <a:rPr lang="en-US" altLang="zh-CN" i="1" dirty="0">
                <a:ea typeface="宋体" panose="02010600030101010101" pitchFamily="2" charset="-122"/>
              </a:rPr>
              <a:t>O</a:t>
            </a:r>
            <a:r>
              <a:rPr lang="en-US" altLang="zh-CN" dirty="0">
                <a:ea typeface="宋体" panose="02010600030101010101" pitchFamily="2" charset="-122"/>
              </a:rPr>
              <a:t>(1) </a:t>
            </a:r>
            <a:r>
              <a:rPr lang="zh-CN" altLang="en-US" dirty="0">
                <a:ea typeface="宋体" panose="02010600030101010101" pitchFamily="2" charset="-122"/>
              </a:rPr>
              <a:t>次如果文本在外存中 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zh-CN" altLang="en-US" dirty="0">
                <a:ea typeface="宋体" panose="02010600030101010101" pitchFamily="2" charset="-122"/>
              </a:rPr>
              <a:t>和 </a:t>
            </a:r>
            <a:r>
              <a:rPr lang="en-US" altLang="zh-CN" i="1" dirty="0">
                <a:ea typeface="宋体" panose="02010600030101010101" pitchFamily="2" charset="-122"/>
              </a:rPr>
              <a:t>z</a:t>
            </a:r>
            <a:r>
              <a:rPr lang="zh-CN" altLang="en-US" dirty="0">
                <a:ea typeface="宋体" panose="02010600030101010101" pitchFamily="2" charset="-122"/>
              </a:rPr>
              <a:t>独立</a:t>
            </a:r>
            <a:r>
              <a:rPr lang="en-US" altLang="zh-CN" dirty="0">
                <a:ea typeface="宋体" panose="02010600030101010101" pitchFamily="2" charset="-122"/>
              </a:rPr>
              <a:t>)! 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Pat </a:t>
            </a:r>
            <a:r>
              <a:rPr lang="zh-CN" altLang="en-US" dirty="0">
                <a:ea typeface="宋体" panose="02010600030101010101" pitchFamily="2" charset="-122"/>
              </a:rPr>
              <a:t>树的空间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en-US" altLang="zh-CN" i="1" dirty="0">
                <a:ea typeface="宋体" panose="02010600030101010101" pitchFamily="2" charset="-122"/>
              </a:rPr>
              <a:t>O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Why?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压缩的优点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zh-CN" altLang="en-US" dirty="0">
                <a:ea typeface="宋体" panose="02010600030101010101" pitchFamily="2" charset="-122"/>
              </a:rPr>
              <a:t>简单后缀</a:t>
            </a:r>
            <a:r>
              <a:rPr lang="en-US" altLang="zh-CN" dirty="0">
                <a:ea typeface="宋体" panose="02010600030101010101" pitchFamily="2" charset="-122"/>
              </a:rPr>
              <a:t>trie</a:t>
            </a:r>
            <a:r>
              <a:rPr lang="zh-CN" altLang="en-US" dirty="0">
                <a:ea typeface="宋体" panose="02010600030101010101" pitchFamily="2" charset="-122"/>
              </a:rPr>
              <a:t>的空间在最坏情况下是</a:t>
            </a:r>
            <a:r>
              <a:rPr lang="en-US" altLang="zh-CN" i="1" dirty="0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 + (</a:t>
            </a:r>
            <a:r>
              <a:rPr lang="en-US" altLang="zh-CN" i="1" dirty="0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-1)+ (</a:t>
            </a:r>
            <a:r>
              <a:rPr lang="en-US" altLang="zh-CN" i="1" dirty="0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-2) + 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…</a:t>
            </a:r>
            <a:r>
              <a:rPr lang="en-US" altLang="zh-CN" dirty="0">
                <a:ea typeface="宋体" panose="02010600030101010101" pitchFamily="2" charset="-122"/>
              </a:rPr>
              <a:t> 1 = </a:t>
            </a:r>
            <a:r>
              <a:rPr lang="en-US" altLang="zh-CN" i="1" dirty="0">
                <a:ea typeface="宋体" panose="02010600030101010101" pitchFamily="2" charset="-122"/>
              </a:rPr>
              <a:t>O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N</a:t>
            </a:r>
            <a:r>
              <a:rPr lang="en-US" altLang="zh-CN" baseline="30000" dirty="0"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11/13/2021</a:t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427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dirty="0">
                <a:ea typeface="宋体" panose="02010600030101010101" pitchFamily="2" charset="-122"/>
              </a:rPr>
              <a:t>建立后缀树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4276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/>
          <a:lstStyle/>
          <a:p>
            <a:r>
              <a:rPr lang="zh-CN" altLang="en-US" dirty="0">
                <a:ea typeface="宋体" panose="02010600030101010101" pitchFamily="2" charset="-122"/>
              </a:rPr>
              <a:t>简单算法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一个接一个的插入后缀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en-US" altLang="zh-CN" i="1" dirty="0">
                <a:ea typeface="宋体" panose="02010600030101010101" pitchFamily="2" charset="-122"/>
              </a:rPr>
              <a:t>O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N</a:t>
            </a:r>
            <a:r>
              <a:rPr lang="en-US" altLang="zh-CN" baseline="30000" dirty="0"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聪明的算法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en-US" altLang="zh-CN" i="1" dirty="0">
                <a:ea typeface="宋体" panose="02010600030101010101" pitchFamily="2" charset="-122"/>
              </a:rPr>
              <a:t>O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McCreight, Ukkonen 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从左到右扫描文本，向树中增加后缀的链接</a:t>
            </a:r>
          </a:p>
        </p:txBody>
      </p:sp>
      <p:sp>
        <p:nvSpPr>
          <p:cNvPr id="54277" name="Text Box 4"/>
          <p:cNvSpPr txBox="1"/>
          <p:nvPr/>
        </p:nvSpPr>
        <p:spPr>
          <a:xfrm>
            <a:off x="6400800" y="5529263"/>
            <a:ext cx="190658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Honolulu$</a:t>
            </a:r>
          </a:p>
        </p:txBody>
      </p:sp>
      <p:sp>
        <p:nvSpPr>
          <p:cNvPr id="54278" name="Rectangle 5"/>
          <p:cNvSpPr/>
          <p:nvPr/>
        </p:nvSpPr>
        <p:spPr>
          <a:xfrm>
            <a:off x="6491288" y="5618163"/>
            <a:ext cx="1662112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4279" name="Rectangle 6"/>
          <p:cNvSpPr/>
          <p:nvPr/>
        </p:nvSpPr>
        <p:spPr>
          <a:xfrm>
            <a:off x="6491288" y="5618163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4280" name="Rectangle 7"/>
          <p:cNvSpPr/>
          <p:nvPr/>
        </p:nvSpPr>
        <p:spPr>
          <a:xfrm>
            <a:off x="6675438" y="5619750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4281" name="Rectangle 8"/>
          <p:cNvSpPr/>
          <p:nvPr/>
        </p:nvSpPr>
        <p:spPr>
          <a:xfrm>
            <a:off x="6859588" y="5619750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4282" name="Rectangle 9"/>
          <p:cNvSpPr/>
          <p:nvPr/>
        </p:nvSpPr>
        <p:spPr>
          <a:xfrm>
            <a:off x="7043738" y="5618163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4283" name="Rectangle 10"/>
          <p:cNvSpPr/>
          <p:nvPr/>
        </p:nvSpPr>
        <p:spPr>
          <a:xfrm>
            <a:off x="7227888" y="5619750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4284" name="Rectangle 11"/>
          <p:cNvSpPr/>
          <p:nvPr/>
        </p:nvSpPr>
        <p:spPr>
          <a:xfrm>
            <a:off x="7412038" y="5619750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4285" name="Rectangle 12"/>
          <p:cNvSpPr/>
          <p:nvPr/>
        </p:nvSpPr>
        <p:spPr>
          <a:xfrm>
            <a:off x="7596188" y="5618163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4286" name="Text Box 13"/>
          <p:cNvSpPr txBox="1"/>
          <p:nvPr/>
        </p:nvSpPr>
        <p:spPr>
          <a:xfrm>
            <a:off x="6407150" y="5327650"/>
            <a:ext cx="1820863" cy="2746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200" dirty="0">
                <a:latin typeface="Verdana" panose="020B0604030504040204" pitchFamily="34" charset="0"/>
                <a:ea typeface="宋体" panose="02010600030101010101" pitchFamily="2" charset="-122"/>
              </a:rPr>
              <a:t>1  2  3 4  5  6 7  8  9</a:t>
            </a:r>
          </a:p>
        </p:txBody>
      </p:sp>
      <p:sp>
        <p:nvSpPr>
          <p:cNvPr id="54287" name="Rectangle 14"/>
          <p:cNvSpPr/>
          <p:nvPr/>
        </p:nvSpPr>
        <p:spPr>
          <a:xfrm>
            <a:off x="7777163" y="5621338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11/13/2021</a:t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529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dirty="0">
                <a:ea typeface="宋体" panose="02010600030101010101" pitchFamily="2" charset="-122"/>
              </a:rPr>
              <a:t>全文索引</a:t>
            </a:r>
          </a:p>
        </p:txBody>
      </p:sp>
      <p:sp>
        <p:nvSpPr>
          <p:cNvPr id="5530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/>
          <a:lstStyle/>
          <a:p>
            <a:r>
              <a:rPr lang="en-US" altLang="zh-CN" dirty="0">
                <a:ea typeface="宋体" panose="02010600030101010101" pitchFamily="2" charset="-122"/>
              </a:rPr>
              <a:t>Pat</a:t>
            </a:r>
            <a:r>
              <a:rPr lang="zh-CN" altLang="en-US" dirty="0">
                <a:ea typeface="宋体" panose="02010600030101010101" pitchFamily="2" charset="-122"/>
              </a:rPr>
              <a:t>树不能装进内存怎么办</a:t>
            </a:r>
            <a:r>
              <a:rPr lang="en-US" altLang="zh-CN" dirty="0">
                <a:ea typeface="宋体" panose="02010600030101010101" pitchFamily="2" charset="-122"/>
              </a:rPr>
              <a:t>?</a:t>
            </a:r>
          </a:p>
          <a:p>
            <a:r>
              <a:rPr lang="zh-CN" altLang="en-US" dirty="0">
                <a:ea typeface="宋体" panose="02010600030101010101" pitchFamily="2" charset="-122"/>
              </a:rPr>
              <a:t>有一些外存结构</a:t>
            </a:r>
            <a:r>
              <a:rPr lang="en-US" altLang="zh-CN" dirty="0">
                <a:ea typeface="宋体" panose="02010600030101010101" pitchFamily="2" charset="-122"/>
              </a:rPr>
              <a:t>: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SPat </a:t>
            </a:r>
            <a:r>
              <a:rPr lang="zh-CN" altLang="en-US" dirty="0">
                <a:ea typeface="宋体" panose="02010600030101010101" pitchFamily="2" charset="-122"/>
              </a:rPr>
              <a:t>数组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字符串</a:t>
            </a:r>
            <a:r>
              <a:rPr lang="en-US" altLang="zh-CN" dirty="0">
                <a:ea typeface="宋体" panose="02010600030101010101" pitchFamily="2" charset="-122"/>
              </a:rPr>
              <a:t>B-</a:t>
            </a:r>
            <a:r>
              <a:rPr lang="zh-CN" altLang="en-US" dirty="0">
                <a:ea typeface="宋体" panose="02010600030101010101" pitchFamily="2" charset="-122"/>
              </a:rPr>
              <a:t>树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字符串</a:t>
            </a:r>
            <a:r>
              <a:rPr lang="en-US" altLang="zh-CN" dirty="0">
                <a:ea typeface="宋体" panose="02010600030101010101" pitchFamily="2" charset="-122"/>
              </a:rPr>
              <a:t>B-</a:t>
            </a:r>
            <a:r>
              <a:rPr lang="zh-CN" altLang="en-US" dirty="0">
                <a:ea typeface="宋体" panose="02010600030101010101" pitchFamily="2" charset="-122"/>
              </a:rPr>
              <a:t>树</a:t>
            </a:r>
            <a:r>
              <a:rPr lang="en-US" altLang="zh-CN" dirty="0">
                <a:ea typeface="宋体" panose="02010600030101010101" pitchFamily="2" charset="-122"/>
              </a:rPr>
              <a:t>: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一个关于字符串的</a:t>
            </a:r>
            <a:r>
              <a:rPr lang="en-US" altLang="zh-CN" dirty="0">
                <a:ea typeface="宋体" panose="02010600030101010101" pitchFamily="2" charset="-122"/>
              </a:rPr>
              <a:t>B</a:t>
            </a:r>
            <a:r>
              <a:rPr lang="zh-CN" altLang="en-US" dirty="0">
                <a:ea typeface="宋体" panose="02010600030101010101" pitchFamily="2" charset="-122"/>
              </a:rPr>
              <a:t>树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zh-CN" altLang="en-US" dirty="0">
                <a:ea typeface="宋体" panose="02010600030101010101" pitchFamily="2" charset="-122"/>
              </a:rPr>
              <a:t>支持字典操作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可以把所有后缀装到里面支持文本搜索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11/13/2021</a:t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i="1" dirty="0">
                <a:ea typeface="宋体" panose="02010600030101010101" pitchFamily="2" charset="-122"/>
              </a:rPr>
              <a:t>指纹</a:t>
            </a:r>
            <a:r>
              <a:rPr lang="zh-CN" altLang="en-US" dirty="0">
                <a:ea typeface="宋体" panose="02010600030101010101" pitchFamily="2" charset="-122"/>
              </a:rPr>
              <a:t>想法</a:t>
            </a:r>
            <a:endParaRPr lang="zh-CN" altLang="en-US" i="1" dirty="0">
              <a:ea typeface="宋体" panose="02010600030101010101" pitchFamily="2" charset="-122"/>
            </a:endParaRPr>
          </a:p>
        </p:txBody>
      </p:sp>
      <p:sp>
        <p:nvSpPr>
          <p:cNvPr id="8196" name="Rectangle 3"/>
          <p:cNvSpPr>
            <a:spLocks noGrp="1"/>
          </p:cNvSpPr>
          <p:nvPr>
            <p:ph idx="1"/>
          </p:nvPr>
        </p:nvSpPr>
        <p:spPr>
          <a:xfrm>
            <a:off x="457200" y="1524000"/>
            <a:ext cx="8686800" cy="2732088"/>
          </a:xfrm>
        </p:spPr>
        <p:txBody>
          <a:bodyPr vert="horz" wrap="square" lIns="92075" tIns="46038" rIns="92075" bIns="46038" anchor="t"/>
          <a:lstStyle/>
          <a:p>
            <a:r>
              <a:rPr lang="zh-CN" altLang="en-US" dirty="0">
                <a:ea typeface="宋体" panose="02010600030101010101" pitchFamily="2" charset="-122"/>
              </a:rPr>
              <a:t>假设</a:t>
            </a:r>
            <a:r>
              <a:rPr lang="en-US" altLang="zh-CN" dirty="0">
                <a:ea typeface="宋体" panose="02010600030101010101" pitchFamily="2" charset="-122"/>
              </a:rPr>
              <a:t>: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我们可以在</a:t>
            </a:r>
            <a:r>
              <a:rPr lang="en-US" altLang="zh-CN" dirty="0">
                <a:ea typeface="宋体" panose="02010600030101010101" pitchFamily="2" charset="-122"/>
              </a:rPr>
              <a:t>O(</a:t>
            </a:r>
            <a:r>
              <a:rPr lang="en-US" altLang="zh-CN" i="1" dirty="0">
                <a:ea typeface="宋体" panose="02010600030101010101" pitchFamily="2" charset="-122"/>
              </a:rPr>
              <a:t>m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r>
              <a:rPr lang="zh-CN" altLang="en-US" dirty="0">
                <a:ea typeface="宋体" panose="02010600030101010101" pitchFamily="2" charset="-122"/>
              </a:rPr>
              <a:t>时间计算一个</a:t>
            </a:r>
            <a:r>
              <a:rPr lang="en-US" altLang="zh-CN" dirty="0">
                <a:ea typeface="宋体" panose="02010600030101010101" pitchFamily="2" charset="-122"/>
              </a:rPr>
              <a:t>P</a:t>
            </a:r>
            <a:r>
              <a:rPr lang="zh-CN" altLang="en-US" dirty="0">
                <a:ea typeface="宋体" panose="02010600030101010101" pitchFamily="2" charset="-122"/>
              </a:rPr>
              <a:t>的</a:t>
            </a:r>
            <a:r>
              <a:rPr lang="zh-CN" altLang="en-US" b="1" i="1" dirty="0">
                <a:ea typeface="宋体" panose="02010600030101010101" pitchFamily="2" charset="-122"/>
              </a:rPr>
              <a:t>指纹 </a:t>
            </a:r>
            <a:r>
              <a:rPr lang="en-US" altLang="zh-CN" i="1" dirty="0">
                <a:ea typeface="宋体" panose="02010600030101010101" pitchFamily="2" charset="-122"/>
              </a:rPr>
              <a:t>f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P</a:t>
            </a:r>
            <a:r>
              <a:rPr lang="en-US" altLang="zh-CN" dirty="0">
                <a:ea typeface="宋体" panose="02010600030101010101" pitchFamily="2" charset="-122"/>
              </a:rPr>
              <a:t>).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如果 </a:t>
            </a:r>
            <a:r>
              <a:rPr lang="en-US" altLang="zh-CN" i="1" dirty="0">
                <a:ea typeface="宋体" panose="02010600030101010101" pitchFamily="2" charset="-122"/>
              </a:rPr>
              <a:t>f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P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¹ </a:t>
            </a:r>
            <a:r>
              <a:rPr lang="en-US" altLang="zh-CN" i="1" dirty="0">
                <a:ea typeface="宋体" panose="02010600030101010101" pitchFamily="2" charset="-122"/>
              </a:rPr>
              <a:t>f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T</a:t>
            </a:r>
            <a:r>
              <a:rPr lang="en-US" altLang="zh-CN" dirty="0">
                <a:ea typeface="宋体" panose="02010600030101010101" pitchFamily="2" charset="-122"/>
              </a:rPr>
              <a:t>[</a:t>
            </a:r>
            <a:r>
              <a:rPr lang="en-US" altLang="zh-CN" i="1" dirty="0">
                <a:ea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</a:rPr>
              <a:t> .. </a:t>
            </a:r>
            <a:r>
              <a:rPr lang="en-US" altLang="zh-CN" i="1" dirty="0">
                <a:ea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</a:rPr>
              <a:t>+</a:t>
            </a:r>
            <a:r>
              <a:rPr lang="en-US" altLang="zh-CN" i="1" dirty="0">
                <a:ea typeface="宋体" panose="02010600030101010101" pitchFamily="2" charset="-122"/>
              </a:rPr>
              <a:t>m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–</a:t>
            </a:r>
            <a:r>
              <a:rPr lang="en-US" altLang="zh-CN" dirty="0">
                <a:ea typeface="宋体" panose="02010600030101010101" pitchFamily="2" charset="-122"/>
              </a:rPr>
              <a:t>1]), </a:t>
            </a:r>
            <a:r>
              <a:rPr lang="zh-CN" altLang="en-US" dirty="0">
                <a:ea typeface="宋体" panose="02010600030101010101" pitchFamily="2" charset="-122"/>
              </a:rPr>
              <a:t>那么 </a:t>
            </a:r>
            <a:r>
              <a:rPr lang="en-US" altLang="zh-CN" i="1" dirty="0">
                <a:ea typeface="宋体" panose="02010600030101010101" pitchFamily="2" charset="-122"/>
              </a:rPr>
              <a:t>P 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¹ </a:t>
            </a:r>
            <a:r>
              <a:rPr lang="en-US" altLang="zh-CN" i="1" dirty="0">
                <a:ea typeface="宋体" panose="02010600030101010101" pitchFamily="2" charset="-122"/>
              </a:rPr>
              <a:t>T</a:t>
            </a:r>
            <a:r>
              <a:rPr lang="en-US" altLang="zh-CN" dirty="0">
                <a:ea typeface="宋体" panose="02010600030101010101" pitchFamily="2" charset="-122"/>
              </a:rPr>
              <a:t>[</a:t>
            </a:r>
            <a:r>
              <a:rPr lang="en-US" altLang="zh-CN" i="1" dirty="0">
                <a:ea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</a:rPr>
              <a:t> .. </a:t>
            </a:r>
            <a:r>
              <a:rPr lang="en-US" altLang="zh-CN" i="1" dirty="0">
                <a:ea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</a:rPr>
              <a:t>+</a:t>
            </a:r>
            <a:r>
              <a:rPr lang="en-US" altLang="zh-CN" i="1" dirty="0">
                <a:ea typeface="宋体" panose="02010600030101010101" pitchFamily="2" charset="-122"/>
              </a:rPr>
              <a:t>m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–</a:t>
            </a:r>
            <a:r>
              <a:rPr lang="en-US" altLang="zh-CN" dirty="0">
                <a:ea typeface="宋体" panose="02010600030101010101" pitchFamily="2" charset="-122"/>
              </a:rPr>
              <a:t>1]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我们可以在</a:t>
            </a:r>
            <a:r>
              <a:rPr lang="en-US" altLang="zh-CN" dirty="0">
                <a:ea typeface="宋体" panose="02010600030101010101" pitchFamily="2" charset="-122"/>
              </a:rPr>
              <a:t>O(1)</a:t>
            </a:r>
            <a:r>
              <a:rPr lang="zh-CN" altLang="en-US" dirty="0">
                <a:ea typeface="宋体" panose="02010600030101010101" pitchFamily="2" charset="-122"/>
              </a:rPr>
              <a:t>时间比较指纹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我们可以在</a:t>
            </a:r>
            <a:r>
              <a:rPr lang="en-US" altLang="zh-CN" dirty="0">
                <a:ea typeface="宋体" panose="02010600030101010101" pitchFamily="2" charset="-122"/>
              </a:rPr>
              <a:t>O(1)</a:t>
            </a:r>
            <a:r>
              <a:rPr lang="zh-CN" altLang="en-US" dirty="0">
                <a:ea typeface="宋体" panose="02010600030101010101" pitchFamily="2" charset="-122"/>
              </a:rPr>
              <a:t>的时间从</a:t>
            </a:r>
            <a:r>
              <a:rPr lang="en-US" altLang="zh-CN" i="1" dirty="0">
                <a:ea typeface="宋体" panose="02010600030101010101" pitchFamily="2" charset="-122"/>
              </a:rPr>
              <a:t>f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T</a:t>
            </a:r>
            <a:r>
              <a:rPr lang="en-US" altLang="zh-CN" dirty="0">
                <a:ea typeface="宋体" panose="02010600030101010101" pitchFamily="2" charset="-122"/>
              </a:rPr>
              <a:t>[</a:t>
            </a:r>
            <a:r>
              <a:rPr lang="en-US" altLang="zh-CN" i="1" dirty="0">
                <a:ea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</a:rPr>
              <a:t> .. </a:t>
            </a:r>
            <a:r>
              <a:rPr lang="en-US" altLang="zh-CN" i="1" dirty="0">
                <a:ea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</a:rPr>
              <a:t>+</a:t>
            </a:r>
            <a:r>
              <a:rPr lang="en-US" altLang="zh-CN" i="1" dirty="0">
                <a:ea typeface="宋体" panose="02010600030101010101" pitchFamily="2" charset="-122"/>
              </a:rPr>
              <a:t>m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–</a:t>
            </a:r>
            <a:r>
              <a:rPr lang="en-US" altLang="zh-CN" dirty="0">
                <a:ea typeface="宋体" panose="02010600030101010101" pitchFamily="2" charset="-122"/>
              </a:rPr>
              <a:t>1])</a:t>
            </a:r>
            <a:r>
              <a:rPr lang="zh-CN" altLang="en-US" dirty="0">
                <a:ea typeface="宋体" panose="02010600030101010101" pitchFamily="2" charset="-122"/>
              </a:rPr>
              <a:t>计算</a:t>
            </a:r>
            <a:r>
              <a:rPr lang="en-US" altLang="zh-CN" i="1" dirty="0">
                <a:ea typeface="宋体" panose="02010600030101010101" pitchFamily="2" charset="-122"/>
              </a:rPr>
              <a:t>f</a:t>
            </a:r>
            <a:r>
              <a:rPr lang="en-US" altLang="zh-CN" i="1" dirty="0">
                <a:latin typeface="Verdana" panose="020B0604030504040204" pitchFamily="34" charset="0"/>
                <a:ea typeface="宋体" panose="02010600030101010101" pitchFamily="2" charset="-122"/>
              </a:rPr>
              <a:t>’</a:t>
            </a:r>
            <a:r>
              <a:rPr lang="en-US" altLang="zh-CN" dirty="0">
                <a:ea typeface="宋体" panose="02010600030101010101" pitchFamily="2" charset="-122"/>
              </a:rPr>
              <a:t> = </a:t>
            </a:r>
            <a:r>
              <a:rPr lang="en-US" altLang="zh-CN" i="1" dirty="0">
                <a:ea typeface="宋体" panose="02010600030101010101" pitchFamily="2" charset="-122"/>
              </a:rPr>
              <a:t>f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T</a:t>
            </a:r>
            <a:r>
              <a:rPr lang="en-US" altLang="zh-CN" dirty="0">
                <a:ea typeface="宋体" panose="02010600030101010101" pitchFamily="2" charset="-122"/>
              </a:rPr>
              <a:t>[</a:t>
            </a:r>
            <a:r>
              <a:rPr lang="en-US" altLang="zh-CN" i="1" dirty="0">
                <a:ea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</a:rPr>
              <a:t>+1.. </a:t>
            </a:r>
            <a:r>
              <a:rPr lang="en-US" altLang="zh-CN" i="1" dirty="0">
                <a:ea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</a:rPr>
              <a:t>+</a:t>
            </a:r>
            <a:r>
              <a:rPr lang="en-US" altLang="zh-CN" i="1" dirty="0">
                <a:ea typeface="宋体" panose="02010600030101010101" pitchFamily="2" charset="-122"/>
              </a:rPr>
              <a:t>m</a:t>
            </a:r>
            <a:r>
              <a:rPr lang="en-US" altLang="zh-CN" dirty="0">
                <a:ea typeface="宋体" panose="02010600030101010101" pitchFamily="2" charset="-122"/>
              </a:rPr>
              <a:t>])</a:t>
            </a:r>
          </a:p>
        </p:txBody>
      </p:sp>
      <p:sp>
        <p:nvSpPr>
          <p:cNvPr id="8197" name="Rectangle 4" descr="Wide upward diagonal"/>
          <p:cNvSpPr/>
          <p:nvPr/>
        </p:nvSpPr>
        <p:spPr>
          <a:xfrm>
            <a:off x="2008188" y="5100638"/>
            <a:ext cx="1289050" cy="288925"/>
          </a:xfrm>
          <a:prstGeom prst="rect">
            <a:avLst/>
          </a:prstGeom>
          <a:pattFill prst="wdUpDiag">
            <a:fgClr>
              <a:schemeClr val="tx1"/>
            </a:fgClr>
            <a:bgClr>
              <a:srgbClr val="FFFFFF"/>
            </a:bgClr>
          </a:patt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8" name="Rectangle 5"/>
          <p:cNvSpPr/>
          <p:nvPr/>
        </p:nvSpPr>
        <p:spPr>
          <a:xfrm>
            <a:off x="1824038" y="5100638"/>
            <a:ext cx="1289050" cy="288925"/>
          </a:xfrm>
          <a:prstGeom prst="rect">
            <a:avLst/>
          </a:prstGeom>
          <a:solidFill>
            <a:srgbClr val="C0C0C0">
              <a:alpha val="50195"/>
            </a:srgbClr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8199" name="Group 6"/>
          <p:cNvGrpSpPr/>
          <p:nvPr/>
        </p:nvGrpSpPr>
        <p:grpSpPr>
          <a:xfrm>
            <a:off x="1455738" y="5099050"/>
            <a:ext cx="3133725" cy="290513"/>
            <a:chOff x="917" y="2932"/>
            <a:chExt cx="1974" cy="183"/>
          </a:xfrm>
        </p:grpSpPr>
        <p:sp>
          <p:nvSpPr>
            <p:cNvPr id="8204" name="Rectangle 7"/>
            <p:cNvSpPr/>
            <p:nvPr/>
          </p:nvSpPr>
          <p:spPr>
            <a:xfrm>
              <a:off x="917" y="2932"/>
              <a:ext cx="1974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05" name="Rectangle 8"/>
            <p:cNvSpPr/>
            <p:nvPr/>
          </p:nvSpPr>
          <p:spPr>
            <a:xfrm>
              <a:off x="917" y="2932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06" name="Rectangle 9"/>
            <p:cNvSpPr/>
            <p:nvPr/>
          </p:nvSpPr>
          <p:spPr>
            <a:xfrm>
              <a:off x="1033" y="2933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07" name="Rectangle 10"/>
            <p:cNvSpPr/>
            <p:nvPr/>
          </p:nvSpPr>
          <p:spPr>
            <a:xfrm>
              <a:off x="1149" y="2933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08" name="Rectangle 11"/>
            <p:cNvSpPr/>
            <p:nvPr/>
          </p:nvSpPr>
          <p:spPr>
            <a:xfrm>
              <a:off x="1265" y="2932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09" name="Rectangle 12"/>
            <p:cNvSpPr/>
            <p:nvPr/>
          </p:nvSpPr>
          <p:spPr>
            <a:xfrm>
              <a:off x="1381" y="2933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10" name="Rectangle 13"/>
            <p:cNvSpPr/>
            <p:nvPr/>
          </p:nvSpPr>
          <p:spPr>
            <a:xfrm>
              <a:off x="1497" y="2933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11" name="Rectangle 14"/>
            <p:cNvSpPr/>
            <p:nvPr/>
          </p:nvSpPr>
          <p:spPr>
            <a:xfrm>
              <a:off x="1613" y="2932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12" name="Rectangle 15"/>
            <p:cNvSpPr/>
            <p:nvPr/>
          </p:nvSpPr>
          <p:spPr>
            <a:xfrm>
              <a:off x="1729" y="2932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13" name="Rectangle 16"/>
            <p:cNvSpPr/>
            <p:nvPr/>
          </p:nvSpPr>
          <p:spPr>
            <a:xfrm>
              <a:off x="1845" y="2932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14" name="Rectangle 17"/>
            <p:cNvSpPr/>
            <p:nvPr/>
          </p:nvSpPr>
          <p:spPr>
            <a:xfrm>
              <a:off x="1961" y="2932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15" name="Rectangle 18"/>
            <p:cNvSpPr/>
            <p:nvPr/>
          </p:nvSpPr>
          <p:spPr>
            <a:xfrm>
              <a:off x="2077" y="2932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16" name="Rectangle 19"/>
            <p:cNvSpPr/>
            <p:nvPr/>
          </p:nvSpPr>
          <p:spPr>
            <a:xfrm>
              <a:off x="2193" y="2932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17" name="Rectangle 20"/>
            <p:cNvSpPr/>
            <p:nvPr/>
          </p:nvSpPr>
          <p:spPr>
            <a:xfrm>
              <a:off x="2309" y="2932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18" name="Rectangle 21"/>
            <p:cNvSpPr/>
            <p:nvPr/>
          </p:nvSpPr>
          <p:spPr>
            <a:xfrm>
              <a:off x="2425" y="2932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19" name="Rectangle 22"/>
            <p:cNvSpPr/>
            <p:nvPr/>
          </p:nvSpPr>
          <p:spPr>
            <a:xfrm>
              <a:off x="2541" y="2933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20" name="Rectangle 23"/>
            <p:cNvSpPr/>
            <p:nvPr/>
          </p:nvSpPr>
          <p:spPr>
            <a:xfrm>
              <a:off x="2657" y="2932"/>
              <a:ext cx="116" cy="182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8200" name="AutoShape 24"/>
          <p:cNvSpPr/>
          <p:nvPr/>
        </p:nvSpPr>
        <p:spPr>
          <a:xfrm rot="-5400000">
            <a:off x="2401888" y="4870450"/>
            <a:ext cx="133350" cy="1289050"/>
          </a:xfrm>
          <a:prstGeom prst="leftBrace">
            <a:avLst>
              <a:gd name="adj1" fmla="val 80555"/>
              <a:gd name="adj2" fmla="val 50000"/>
            </a:avLst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01" name="AutoShape 25"/>
          <p:cNvSpPr/>
          <p:nvPr/>
        </p:nvSpPr>
        <p:spPr>
          <a:xfrm rot="5400000" flipV="1">
            <a:off x="2584450" y="4313238"/>
            <a:ext cx="133350" cy="1289050"/>
          </a:xfrm>
          <a:prstGeom prst="leftBrace">
            <a:avLst>
              <a:gd name="adj1" fmla="val 80555"/>
              <a:gd name="adj2" fmla="val 50000"/>
            </a:avLst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02" name="Text Box 26"/>
          <p:cNvSpPr txBox="1"/>
          <p:nvPr/>
        </p:nvSpPr>
        <p:spPr>
          <a:xfrm>
            <a:off x="2314575" y="5549900"/>
            <a:ext cx="265113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i="1" dirty="0">
                <a:latin typeface="Verdana" panose="020B0604030504040204" pitchFamily="34" charset="0"/>
                <a:ea typeface="宋体" panose="02010600030101010101" pitchFamily="2" charset="-122"/>
              </a:rPr>
              <a:t>f</a:t>
            </a:r>
          </a:p>
        </p:txBody>
      </p:sp>
      <p:sp>
        <p:nvSpPr>
          <p:cNvPr id="8203" name="Text Box 27"/>
          <p:cNvSpPr txBox="1"/>
          <p:nvPr/>
        </p:nvSpPr>
        <p:spPr>
          <a:xfrm>
            <a:off x="2530475" y="4562475"/>
            <a:ext cx="327025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i="1" dirty="0">
                <a:latin typeface="Verdana" panose="020B0604030504040204" pitchFamily="34" charset="0"/>
                <a:ea typeface="宋体" panose="02010600030101010101" pitchFamily="2" charset="-122"/>
              </a:rPr>
              <a:t>f’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11/13/2021</a:t>
            </a:fld>
            <a:endParaRPr lang="en-US" altLang="zh-CN" sz="9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1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dirty="0">
                <a:ea typeface="宋体" panose="02010600030101010101" pitchFamily="2" charset="-122"/>
              </a:rPr>
              <a:t>基于指纹的算法</a:t>
            </a:r>
          </a:p>
        </p:txBody>
      </p:sp>
      <p:sp>
        <p:nvSpPr>
          <p:cNvPr id="9220" name="Rectangle 3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1381125"/>
          </a:xfrm>
        </p:spPr>
        <p:txBody>
          <a:bodyPr vert="horz" wrap="square" lIns="92075" tIns="46038" rIns="92075" bIns="46038" anchor="t"/>
          <a:lstStyle/>
          <a:p>
            <a:r>
              <a:rPr lang="zh-CN" altLang="en-US" sz="2800" dirty="0">
                <a:ea typeface="宋体" panose="02010600030101010101" pitchFamily="2" charset="-122"/>
              </a:rPr>
              <a:t>令字母表位 </a:t>
            </a:r>
            <a:r>
              <a:rPr lang="en-US" altLang="zh-CN" sz="2800" dirty="0">
                <a:latin typeface="Symbol" panose="05050102010706020507" pitchFamily="18" charset="2"/>
                <a:ea typeface="宋体" panose="02010600030101010101" pitchFamily="2" charset="-122"/>
              </a:rPr>
              <a:t>S</a:t>
            </a:r>
            <a:r>
              <a:rPr lang="en-US" altLang="zh-CN" sz="2800" dirty="0">
                <a:ea typeface="宋体" panose="02010600030101010101" pitchFamily="2" charset="-122"/>
              </a:rPr>
              <a:t>={</a:t>
            </a:r>
            <a:r>
              <a:rPr lang="en-US" altLang="zh-CN" sz="2800" b="1" dirty="0">
                <a:latin typeface="Courier New" panose="02070309020205020404" pitchFamily="49" charset="0"/>
                <a:ea typeface="宋体" panose="02010600030101010101" pitchFamily="2" charset="-122"/>
              </a:rPr>
              <a:t>0,1,2,3,4,5,6,7,8,9</a:t>
            </a:r>
            <a:r>
              <a:rPr lang="en-US" altLang="zh-CN" sz="2800" dirty="0">
                <a:ea typeface="宋体" panose="02010600030101010101" pitchFamily="2" charset="-122"/>
              </a:rPr>
              <a:t>}</a:t>
            </a:r>
          </a:p>
          <a:p>
            <a:r>
              <a:rPr lang="zh-CN" altLang="en-US" sz="2800" dirty="0">
                <a:ea typeface="宋体" panose="02010600030101010101" pitchFamily="2" charset="-122"/>
              </a:rPr>
              <a:t>令指纹为一个十进制数</a:t>
            </a:r>
            <a:r>
              <a:rPr lang="en-US" altLang="zh-CN" sz="2800" dirty="0">
                <a:ea typeface="宋体" panose="02010600030101010101" pitchFamily="2" charset="-122"/>
              </a:rPr>
              <a:t>, </a:t>
            </a:r>
            <a:r>
              <a:rPr lang="zh-CN" altLang="en-US" sz="2800" dirty="0">
                <a:ea typeface="宋体" panose="02010600030101010101" pitchFamily="2" charset="-122"/>
              </a:rPr>
              <a:t>即</a:t>
            </a:r>
            <a:r>
              <a:rPr lang="en-US" altLang="zh-CN" sz="2800" dirty="0">
                <a:ea typeface="宋体" panose="02010600030101010101" pitchFamily="2" charset="-122"/>
              </a:rPr>
              <a:t>, </a:t>
            </a:r>
            <a:r>
              <a:rPr lang="en-US" altLang="zh-CN" sz="2800" i="1" dirty="0">
                <a:ea typeface="宋体" panose="02010600030101010101" pitchFamily="2" charset="-122"/>
              </a:rPr>
              <a:t>f</a:t>
            </a:r>
            <a:r>
              <a:rPr lang="en-US" altLang="zh-CN" sz="2800" dirty="0">
                <a:ea typeface="宋体" panose="02010600030101010101" pitchFamily="2" charset="-122"/>
              </a:rPr>
              <a:t>(</a:t>
            </a:r>
            <a:r>
              <a:rPr lang="en-US" altLang="zh-CN" sz="2800" dirty="0">
                <a:latin typeface="Verdana" panose="020B0604030504040204" pitchFamily="34" charset="0"/>
                <a:ea typeface="宋体" panose="02010600030101010101" pitchFamily="2" charset="-122"/>
              </a:rPr>
              <a:t>“</a:t>
            </a:r>
            <a:r>
              <a:rPr lang="en-US" altLang="zh-CN" sz="2800" b="1" dirty="0">
                <a:latin typeface="Courier New" panose="02070309020205020404" pitchFamily="49" charset="0"/>
                <a:ea typeface="宋体" panose="02010600030101010101" pitchFamily="2" charset="-122"/>
              </a:rPr>
              <a:t>1045</a:t>
            </a:r>
            <a:r>
              <a:rPr lang="en-US" altLang="zh-CN" sz="2800" dirty="0">
                <a:latin typeface="Verdana" panose="020B0604030504040204" pitchFamily="34" charset="0"/>
                <a:ea typeface="宋体" panose="02010600030101010101" pitchFamily="2" charset="-122"/>
              </a:rPr>
              <a:t>”</a:t>
            </a:r>
            <a:r>
              <a:rPr lang="en-US" altLang="zh-CN" sz="2800" dirty="0">
                <a:ea typeface="宋体" panose="02010600030101010101" pitchFamily="2" charset="-122"/>
              </a:rPr>
              <a:t>) = 1*10</a:t>
            </a:r>
            <a:r>
              <a:rPr lang="en-US" altLang="zh-CN" sz="2800" baseline="30000" dirty="0">
                <a:ea typeface="宋体" panose="02010600030101010101" pitchFamily="2" charset="-122"/>
              </a:rPr>
              <a:t>3</a:t>
            </a:r>
            <a:r>
              <a:rPr lang="en-US" altLang="zh-CN" sz="2800" dirty="0">
                <a:ea typeface="宋体" panose="02010600030101010101" pitchFamily="2" charset="-122"/>
              </a:rPr>
              <a:t> + 0*10</a:t>
            </a:r>
            <a:r>
              <a:rPr lang="en-US" altLang="zh-CN" sz="2800" baseline="30000" dirty="0">
                <a:ea typeface="宋体" panose="02010600030101010101" pitchFamily="2" charset="-122"/>
              </a:rPr>
              <a:t>2 </a:t>
            </a:r>
            <a:r>
              <a:rPr lang="en-US" altLang="zh-CN" sz="2800" dirty="0">
                <a:ea typeface="宋体" panose="02010600030101010101" pitchFamily="2" charset="-122"/>
              </a:rPr>
              <a:t>+ 4*10</a:t>
            </a:r>
            <a:r>
              <a:rPr lang="en-US" altLang="zh-CN" sz="2800" baseline="30000" dirty="0">
                <a:ea typeface="宋体" panose="02010600030101010101" pitchFamily="2" charset="-122"/>
              </a:rPr>
              <a:t>1 </a:t>
            </a:r>
            <a:r>
              <a:rPr lang="en-US" altLang="zh-CN" sz="2800" dirty="0">
                <a:ea typeface="宋体" panose="02010600030101010101" pitchFamily="2" charset="-122"/>
              </a:rPr>
              <a:t>+ 5 = 1045</a:t>
            </a:r>
          </a:p>
          <a:p>
            <a:pPr>
              <a:buNone/>
            </a:pPr>
            <a:r>
              <a:rPr lang="en-US" altLang="zh-CN" sz="2800" baseline="30000" dirty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9221" name="Rectangle 4"/>
          <p:cNvSpPr/>
          <p:nvPr/>
        </p:nvSpPr>
        <p:spPr>
          <a:xfrm>
            <a:off x="741363" y="2830513"/>
            <a:ext cx="5443537" cy="2168525"/>
          </a:xfrm>
          <a:prstGeom prst="rect">
            <a:avLst/>
          </a:prstGeom>
          <a:noFill/>
          <a:ln w="12700">
            <a:noFill/>
          </a:ln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da-DK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Fingerprint-Search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(T,P)</a:t>
            </a: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01 fp </a:t>
            </a:r>
            <a:r>
              <a:rPr lang="en-US" altLang="zh-CN" sz="1800" dirty="0">
                <a:latin typeface="Symbol" panose="05050102010706020507" pitchFamily="18" charset="2"/>
                <a:ea typeface="宋体" panose="02010600030101010101" pitchFamily="2" charset="-122"/>
              </a:rPr>
              <a:t>¬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compute f(P)</a:t>
            </a: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02 f </a:t>
            </a:r>
            <a:r>
              <a:rPr lang="en-US" altLang="zh-CN" sz="1800" dirty="0">
                <a:latin typeface="Symbol" panose="05050102010706020507" pitchFamily="18" charset="2"/>
                <a:ea typeface="宋体" panose="02010600030101010101" pitchFamily="2" charset="-122"/>
              </a:rPr>
              <a:t>¬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compute f(T[0..m–1])  </a:t>
            </a: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03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for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s </a:t>
            </a:r>
            <a:r>
              <a:rPr lang="en-US" altLang="zh-CN" sz="1800" dirty="0">
                <a:latin typeface="Symbol" panose="05050102010706020507" pitchFamily="18" charset="2"/>
                <a:ea typeface="宋体" panose="02010600030101010101" pitchFamily="2" charset="-122"/>
              </a:rPr>
              <a:t>¬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0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to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n – m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do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04   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if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fp = f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return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s</a:t>
            </a: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05    f </a:t>
            </a:r>
            <a:r>
              <a:rPr lang="en-US" altLang="zh-CN" sz="1800" dirty="0">
                <a:latin typeface="Symbol" panose="05050102010706020507" pitchFamily="18" charset="2"/>
                <a:ea typeface="宋体" panose="02010600030101010101" pitchFamily="2" charset="-122"/>
              </a:rPr>
              <a:t>¬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(f – T[s]*10</a:t>
            </a:r>
            <a:r>
              <a:rPr lang="en-US" altLang="zh-CN" sz="1800" baseline="30000" dirty="0">
                <a:latin typeface="Courier New" panose="02070309020205020404" pitchFamily="49" charset="0"/>
                <a:ea typeface="宋体" panose="02010600030101010101" pitchFamily="2" charset="-122"/>
              </a:rPr>
              <a:t>m-1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)*10 + T[s+m] </a:t>
            </a: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06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return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–1</a:t>
            </a:r>
          </a:p>
        </p:txBody>
      </p:sp>
      <p:sp>
        <p:nvSpPr>
          <p:cNvPr id="9222" name="Rectangle 5" descr="Wide upward diagonal"/>
          <p:cNvSpPr/>
          <p:nvPr/>
        </p:nvSpPr>
        <p:spPr>
          <a:xfrm>
            <a:off x="6918325" y="3783013"/>
            <a:ext cx="1289050" cy="288925"/>
          </a:xfrm>
          <a:prstGeom prst="rect">
            <a:avLst/>
          </a:prstGeom>
          <a:pattFill prst="wdUpDiag">
            <a:fgClr>
              <a:schemeClr val="tx1"/>
            </a:fgClr>
            <a:bgClr>
              <a:srgbClr val="FFFFFF"/>
            </a:bgClr>
          </a:patt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23" name="Rectangle 6"/>
          <p:cNvSpPr/>
          <p:nvPr/>
        </p:nvSpPr>
        <p:spPr>
          <a:xfrm>
            <a:off x="6734175" y="3783013"/>
            <a:ext cx="1289050" cy="288925"/>
          </a:xfrm>
          <a:prstGeom prst="rect">
            <a:avLst/>
          </a:prstGeom>
          <a:solidFill>
            <a:srgbClr val="C0C0C0">
              <a:alpha val="50195"/>
            </a:srgbClr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24" name="Rectangle 7"/>
          <p:cNvSpPr/>
          <p:nvPr/>
        </p:nvSpPr>
        <p:spPr>
          <a:xfrm>
            <a:off x="6365875" y="3781425"/>
            <a:ext cx="2397125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25" name="Rectangle 8"/>
          <p:cNvSpPr/>
          <p:nvPr/>
        </p:nvSpPr>
        <p:spPr>
          <a:xfrm>
            <a:off x="6365875" y="3781425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26" name="Rectangle 9"/>
          <p:cNvSpPr/>
          <p:nvPr/>
        </p:nvSpPr>
        <p:spPr>
          <a:xfrm>
            <a:off x="6550025" y="3783013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27" name="Rectangle 10"/>
          <p:cNvSpPr/>
          <p:nvPr/>
        </p:nvSpPr>
        <p:spPr>
          <a:xfrm>
            <a:off x="6734175" y="3783013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28" name="Rectangle 11"/>
          <p:cNvSpPr/>
          <p:nvPr/>
        </p:nvSpPr>
        <p:spPr>
          <a:xfrm>
            <a:off x="6918325" y="3781425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29" name="Rectangle 12"/>
          <p:cNvSpPr/>
          <p:nvPr/>
        </p:nvSpPr>
        <p:spPr>
          <a:xfrm>
            <a:off x="7102475" y="3783013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30" name="Rectangle 13"/>
          <p:cNvSpPr/>
          <p:nvPr/>
        </p:nvSpPr>
        <p:spPr>
          <a:xfrm>
            <a:off x="7286625" y="3783013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31" name="Rectangle 14"/>
          <p:cNvSpPr/>
          <p:nvPr/>
        </p:nvSpPr>
        <p:spPr>
          <a:xfrm>
            <a:off x="7470775" y="3781425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32" name="Rectangle 15"/>
          <p:cNvSpPr/>
          <p:nvPr/>
        </p:nvSpPr>
        <p:spPr>
          <a:xfrm>
            <a:off x="7654925" y="3781425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33" name="Rectangle 16"/>
          <p:cNvSpPr/>
          <p:nvPr/>
        </p:nvSpPr>
        <p:spPr>
          <a:xfrm>
            <a:off x="7839075" y="3781425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34" name="Rectangle 17"/>
          <p:cNvSpPr/>
          <p:nvPr/>
        </p:nvSpPr>
        <p:spPr>
          <a:xfrm>
            <a:off x="8023225" y="3781425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35" name="Rectangle 18"/>
          <p:cNvSpPr/>
          <p:nvPr/>
        </p:nvSpPr>
        <p:spPr>
          <a:xfrm>
            <a:off x="8207375" y="3781425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36" name="Rectangle 19"/>
          <p:cNvSpPr/>
          <p:nvPr/>
        </p:nvSpPr>
        <p:spPr>
          <a:xfrm>
            <a:off x="8391525" y="3781425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37" name="Rectangle 20"/>
          <p:cNvSpPr/>
          <p:nvPr/>
        </p:nvSpPr>
        <p:spPr>
          <a:xfrm>
            <a:off x="8575675" y="3781425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38" name="AutoShape 21"/>
          <p:cNvSpPr/>
          <p:nvPr/>
        </p:nvSpPr>
        <p:spPr>
          <a:xfrm rot="-5400000">
            <a:off x="7312025" y="3552825"/>
            <a:ext cx="133350" cy="1289050"/>
          </a:xfrm>
          <a:prstGeom prst="leftBrace">
            <a:avLst>
              <a:gd name="adj1" fmla="val 80555"/>
              <a:gd name="adj2" fmla="val 50000"/>
            </a:avLst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39" name="AutoShape 22"/>
          <p:cNvSpPr/>
          <p:nvPr/>
        </p:nvSpPr>
        <p:spPr>
          <a:xfrm rot="5400000" flipV="1">
            <a:off x="7494588" y="2995613"/>
            <a:ext cx="133350" cy="1289050"/>
          </a:xfrm>
          <a:prstGeom prst="leftBrace">
            <a:avLst>
              <a:gd name="adj1" fmla="val 80555"/>
              <a:gd name="adj2" fmla="val 50000"/>
            </a:avLst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40" name="Text Box 23"/>
          <p:cNvSpPr txBox="1"/>
          <p:nvPr/>
        </p:nvSpPr>
        <p:spPr>
          <a:xfrm>
            <a:off x="7224713" y="4232275"/>
            <a:ext cx="265112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i="1" dirty="0">
                <a:latin typeface="Verdana" panose="020B0604030504040204" pitchFamily="34" charset="0"/>
                <a:ea typeface="宋体" panose="02010600030101010101" pitchFamily="2" charset="-122"/>
              </a:rPr>
              <a:t>f</a:t>
            </a:r>
          </a:p>
        </p:txBody>
      </p:sp>
      <p:sp>
        <p:nvSpPr>
          <p:cNvPr id="9241" name="Text Box 24"/>
          <p:cNvSpPr txBox="1"/>
          <p:nvPr/>
        </p:nvSpPr>
        <p:spPr>
          <a:xfrm>
            <a:off x="7226300" y="3244850"/>
            <a:ext cx="814388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i="1" dirty="0">
                <a:latin typeface="Verdana" panose="020B0604030504040204" pitchFamily="34" charset="0"/>
                <a:ea typeface="宋体" panose="02010600030101010101" pitchFamily="2" charset="-122"/>
              </a:rPr>
              <a:t>new f</a:t>
            </a:r>
          </a:p>
        </p:txBody>
      </p:sp>
      <p:sp>
        <p:nvSpPr>
          <p:cNvPr id="9242" name="Text Box 25"/>
          <p:cNvSpPr txBox="1"/>
          <p:nvPr/>
        </p:nvSpPr>
        <p:spPr>
          <a:xfrm>
            <a:off x="6421438" y="3065463"/>
            <a:ext cx="650875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i="1" dirty="0">
                <a:latin typeface="Verdana" panose="020B0604030504040204" pitchFamily="34" charset="0"/>
                <a:ea typeface="宋体" panose="02010600030101010101" pitchFamily="2" charset="-122"/>
              </a:rPr>
              <a:t>T</a:t>
            </a:r>
            <a:r>
              <a:rPr lang="en-US" altLang="zh-CN" sz="1800" dirty="0">
                <a:latin typeface="Verdana" panose="020B0604030504040204" pitchFamily="34" charset="0"/>
                <a:ea typeface="宋体" panose="02010600030101010101" pitchFamily="2" charset="-122"/>
              </a:rPr>
              <a:t>[</a:t>
            </a:r>
            <a:r>
              <a:rPr lang="en-US" altLang="zh-CN" sz="1800" i="1" dirty="0">
                <a:latin typeface="Verdana" panose="020B0604030504040204" pitchFamily="34" charset="0"/>
                <a:ea typeface="宋体" panose="02010600030101010101" pitchFamily="2" charset="-122"/>
              </a:rPr>
              <a:t>s</a:t>
            </a:r>
            <a:r>
              <a:rPr lang="en-US" altLang="zh-CN" sz="1800" dirty="0">
                <a:latin typeface="Verdana" panose="020B0604030504040204" pitchFamily="34" charset="0"/>
                <a:ea typeface="宋体" panose="02010600030101010101" pitchFamily="2" charset="-122"/>
              </a:rPr>
              <a:t>]</a:t>
            </a:r>
          </a:p>
        </p:txBody>
      </p:sp>
      <p:sp>
        <p:nvSpPr>
          <p:cNvPr id="9243" name="Text Box 26"/>
          <p:cNvSpPr txBox="1"/>
          <p:nvPr/>
        </p:nvSpPr>
        <p:spPr>
          <a:xfrm>
            <a:off x="7931150" y="4406900"/>
            <a:ext cx="1060450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800" i="1" dirty="0">
                <a:latin typeface="Verdana" panose="020B0604030504040204" pitchFamily="34" charset="0"/>
                <a:ea typeface="宋体" panose="02010600030101010101" pitchFamily="2" charset="-122"/>
              </a:rPr>
              <a:t>T</a:t>
            </a:r>
            <a:r>
              <a:rPr lang="en-US" altLang="zh-CN" sz="1800" dirty="0">
                <a:latin typeface="Verdana" panose="020B0604030504040204" pitchFamily="34" charset="0"/>
                <a:ea typeface="宋体" panose="02010600030101010101" pitchFamily="2" charset="-122"/>
              </a:rPr>
              <a:t>[</a:t>
            </a:r>
            <a:r>
              <a:rPr lang="en-US" altLang="zh-CN" sz="1800" i="1" dirty="0">
                <a:latin typeface="Verdana" panose="020B0604030504040204" pitchFamily="34" charset="0"/>
                <a:ea typeface="宋体" panose="02010600030101010101" pitchFamily="2" charset="-122"/>
              </a:rPr>
              <a:t>s+m</a:t>
            </a:r>
            <a:r>
              <a:rPr lang="en-US" altLang="zh-CN" sz="1800" dirty="0">
                <a:latin typeface="Verdana" panose="020B0604030504040204" pitchFamily="34" charset="0"/>
                <a:ea typeface="宋体" panose="02010600030101010101" pitchFamily="2" charset="-122"/>
              </a:rPr>
              <a:t>]</a:t>
            </a:r>
          </a:p>
        </p:txBody>
      </p:sp>
      <p:sp>
        <p:nvSpPr>
          <p:cNvPr id="9244" name="Line 27"/>
          <p:cNvSpPr/>
          <p:nvPr/>
        </p:nvSpPr>
        <p:spPr>
          <a:xfrm>
            <a:off x="6799263" y="3421063"/>
            <a:ext cx="0" cy="330200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9245" name="Line 28"/>
          <p:cNvSpPr/>
          <p:nvPr/>
        </p:nvSpPr>
        <p:spPr>
          <a:xfrm flipV="1">
            <a:off x="8110538" y="4106863"/>
            <a:ext cx="0" cy="330200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9246" name="Rectangle 29"/>
          <p:cNvSpPr/>
          <p:nvPr/>
        </p:nvSpPr>
        <p:spPr>
          <a:xfrm>
            <a:off x="661988" y="5118100"/>
            <a:ext cx="8337550" cy="13366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eaLnBrk="1" hangingPunct="1"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Verdana" panose="020B0604030504040204" pitchFamily="34" charset="0"/>
                <a:ea typeface="宋体" panose="02010600030101010101" pitchFamily="2" charset="-122"/>
              </a:rPr>
              <a:t>运行时间是 </a:t>
            </a:r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400" i="1" dirty="0">
                <a:latin typeface="Verdana" panose="020B0604030504040204" pitchFamily="34" charset="0"/>
                <a:ea typeface="宋体" panose="02010600030101010101" pitchFamily="2" charset="-122"/>
              </a:rPr>
              <a:t>O</a:t>
            </a:r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</a:rPr>
              <a:t>(</a:t>
            </a:r>
            <a:r>
              <a:rPr lang="en-US" altLang="zh-CN" sz="2400" i="1" dirty="0">
                <a:latin typeface="Verdana" panose="020B0604030504040204" pitchFamily="34" charset="0"/>
                <a:ea typeface="宋体" panose="02010600030101010101" pitchFamily="2" charset="-122"/>
              </a:rPr>
              <a:t>m</a:t>
            </a:r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</a:rPr>
              <a:t>) + </a:t>
            </a:r>
            <a:r>
              <a:rPr lang="en-US" altLang="zh-CN" sz="2400" i="1" dirty="0">
                <a:latin typeface="Verdana" panose="020B0604030504040204" pitchFamily="34" charset="0"/>
                <a:ea typeface="宋体" panose="02010600030101010101" pitchFamily="2" charset="-122"/>
              </a:rPr>
              <a:t>O</a:t>
            </a:r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</a:rPr>
              <a:t>(</a:t>
            </a:r>
            <a:r>
              <a:rPr lang="en-US" altLang="zh-CN" sz="2400" i="1" dirty="0">
                <a:latin typeface="Verdana" panose="020B0604030504040204" pitchFamily="34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</a:rPr>
              <a:t>–</a:t>
            </a:r>
            <a:r>
              <a:rPr lang="en-US" altLang="zh-CN" sz="2400" i="1" dirty="0">
                <a:latin typeface="Verdana" panose="020B0604030504040204" pitchFamily="34" charset="0"/>
                <a:ea typeface="宋体" panose="02010600030101010101" pitchFamily="2" charset="-122"/>
              </a:rPr>
              <a:t>m</a:t>
            </a:r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</a:rPr>
              <a:t>) = </a:t>
            </a:r>
            <a:r>
              <a:rPr lang="en-US" altLang="zh-CN" sz="2400" i="1" dirty="0">
                <a:latin typeface="Verdana" panose="020B0604030504040204" pitchFamily="34" charset="0"/>
                <a:ea typeface="宋体" panose="02010600030101010101" pitchFamily="2" charset="-122"/>
              </a:rPr>
              <a:t>O</a:t>
            </a:r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</a:rPr>
              <a:t>(</a:t>
            </a:r>
            <a:r>
              <a:rPr lang="en-US" altLang="zh-CN" sz="2400" i="1" dirty="0">
                <a:latin typeface="Verdana" panose="020B0604030504040204" pitchFamily="34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</a:rPr>
              <a:t>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dirty="0"/>
              <a:t>例子</a:t>
            </a: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81600"/>
          </a:xfrm>
        </p:spPr>
        <p:txBody>
          <a:bodyPr vert="horz" wrap="square" lIns="92075" tIns="46038" rIns="92075" bIns="46038" anchor="t"/>
          <a:lstStyle/>
          <a:p>
            <a:pPr marL="0" indent="0">
              <a:buNone/>
            </a:pPr>
            <a:r>
              <a:rPr lang="en-US" altLang="zh-CN" dirty="0"/>
              <a:t>T = </a:t>
            </a:r>
            <a:r>
              <a:rPr lang="zh-CN" altLang="en-US" dirty="0"/>
              <a:t>“</a:t>
            </a:r>
            <a:r>
              <a:rPr lang="en-US" altLang="zh-CN" dirty="0"/>
              <a:t>210520</a:t>
            </a:r>
            <a:r>
              <a:rPr lang="zh-CN" altLang="en-US" dirty="0"/>
              <a:t>”， </a:t>
            </a:r>
            <a:r>
              <a:rPr lang="en-US" altLang="zh-CN" dirty="0"/>
              <a:t>P = </a:t>
            </a:r>
            <a:r>
              <a:rPr lang="zh-CN" altLang="en-US" dirty="0"/>
              <a:t>“</a:t>
            </a:r>
            <a:r>
              <a:rPr lang="en-US" altLang="zh-CN" dirty="0"/>
              <a:t>520</a:t>
            </a:r>
            <a:r>
              <a:rPr lang="zh-CN" altLang="en-US" dirty="0"/>
              <a:t>”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 = 2 1 0 5 2 0</a:t>
            </a:r>
          </a:p>
          <a:p>
            <a:pPr marL="0" indent="0">
              <a:buNone/>
            </a:pPr>
            <a:r>
              <a:rPr lang="en-US" altLang="zh-CN" dirty="0"/>
              <a:t>P = 5 2 0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 = 2 1 0 5 2 0</a:t>
            </a:r>
          </a:p>
          <a:p>
            <a:pPr marL="0" indent="0">
              <a:buNone/>
            </a:pPr>
            <a:r>
              <a:rPr lang="en-US" altLang="zh-CN" dirty="0"/>
              <a:t>P =    5 2 0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10244" name="页脚占位符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altLang="zh-CN" sz="900" b="1" i="0" dirty="0"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i="0" dirty="0">
                <a:ea typeface="宋体" panose="02010600030101010101" pitchFamily="2" charset="-122"/>
              </a:rPr>
              <a:t>11/13/2021</a:t>
            </a:fld>
            <a:endParaRPr lang="en-US" altLang="zh-CN" sz="900" b="1" i="0" dirty="0">
              <a:ea typeface="宋体" panose="02010600030101010101" pitchFamily="2" charset="-122"/>
            </a:endParaRPr>
          </a:p>
        </p:txBody>
      </p:sp>
      <p:sp>
        <p:nvSpPr>
          <p:cNvPr id="10245" name="文本框 4"/>
          <p:cNvSpPr txBox="1"/>
          <p:nvPr/>
        </p:nvSpPr>
        <p:spPr>
          <a:xfrm>
            <a:off x="4724400" y="2794000"/>
            <a:ext cx="1001713" cy="7080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i="0" dirty="0">
                <a:latin typeface="Arial" panose="020B0604020202020204" pitchFamily="34" charset="0"/>
              </a:rPr>
              <a:t>fp=520</a:t>
            </a:r>
          </a:p>
          <a:p>
            <a:r>
              <a:rPr lang="en-US" altLang="zh-CN" i="0" dirty="0">
                <a:latin typeface="Arial" panose="020B0604020202020204" pitchFamily="34" charset="0"/>
              </a:rPr>
              <a:t>f=210</a:t>
            </a:r>
            <a:endParaRPr lang="zh-CN" altLang="en-US" i="0" dirty="0">
              <a:latin typeface="Arial" panose="020B0604020202020204" pitchFamily="34" charset="0"/>
            </a:endParaRPr>
          </a:p>
        </p:txBody>
      </p:sp>
      <p:sp>
        <p:nvSpPr>
          <p:cNvPr id="10246" name="文本框 5"/>
          <p:cNvSpPr txBox="1"/>
          <p:nvPr/>
        </p:nvSpPr>
        <p:spPr>
          <a:xfrm>
            <a:off x="4724400" y="4776788"/>
            <a:ext cx="3011488" cy="7080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i="0" dirty="0">
                <a:latin typeface="Arial" panose="020B0604020202020204" pitchFamily="34" charset="0"/>
              </a:rPr>
              <a:t>fp=520</a:t>
            </a:r>
          </a:p>
          <a:p>
            <a:r>
              <a:rPr lang="en-US" altLang="zh-CN" i="0" dirty="0">
                <a:latin typeface="Arial" panose="020B0604020202020204" pitchFamily="34" charset="0"/>
              </a:rPr>
              <a:t>f=(210-2*100)*10+5=105</a:t>
            </a:r>
            <a:endParaRPr lang="zh-CN" altLang="en-US" i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dirty="0"/>
              <a:t>例子</a:t>
            </a:r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>
          <a:xfrm>
            <a:off x="428625" y="1524000"/>
            <a:ext cx="8229600" cy="4343400"/>
          </a:xfrm>
        </p:spPr>
        <p:txBody>
          <a:bodyPr vert="horz" wrap="square" lIns="92075" tIns="46038" rIns="92075" bIns="46038" anchor="t"/>
          <a:lstStyle/>
          <a:p>
            <a:pPr marL="0" indent="0">
              <a:buNone/>
            </a:pPr>
            <a:r>
              <a:rPr lang="en-US" altLang="zh-CN" dirty="0"/>
              <a:t>T = 2 1 0 5 2 0</a:t>
            </a:r>
          </a:p>
          <a:p>
            <a:pPr marL="0" indent="0">
              <a:buNone/>
            </a:pPr>
            <a:r>
              <a:rPr lang="en-US" altLang="zh-CN" dirty="0"/>
              <a:t>P =        5 2 0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 = 2 1 0 5 2 0</a:t>
            </a:r>
          </a:p>
          <a:p>
            <a:pPr marL="0" indent="0">
              <a:buNone/>
            </a:pPr>
            <a:r>
              <a:rPr lang="en-US" altLang="zh-CN" dirty="0"/>
              <a:t>P =          5 2 0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11268" name="页脚占位符 3"/>
          <p:cNvSpPr txBox="1"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altLang="zh-CN" sz="900" b="1" i="0" dirty="0">
                <a:ea typeface="宋体" panose="02010600030101010101" pitchFamily="2" charset="-122"/>
              </a:rPr>
              <a:t>		 				            </a:t>
            </a:r>
            <a:fld id="{BB962C8B-B14F-4D97-AF65-F5344CB8AC3E}" type="datetime1">
              <a:rPr lang="en-US" altLang="zh-CN" sz="900" b="1" i="0" dirty="0">
                <a:ea typeface="宋体" panose="02010600030101010101" pitchFamily="2" charset="-122"/>
              </a:rPr>
              <a:t>11/13/2021</a:t>
            </a:fld>
            <a:endParaRPr lang="en-US" altLang="zh-CN" sz="900" b="1" i="0" dirty="0">
              <a:ea typeface="宋体" panose="02010600030101010101" pitchFamily="2" charset="-122"/>
            </a:endParaRPr>
          </a:p>
        </p:txBody>
      </p:sp>
      <p:sp>
        <p:nvSpPr>
          <p:cNvPr id="11269" name="文本框 4"/>
          <p:cNvSpPr txBox="1"/>
          <p:nvPr/>
        </p:nvSpPr>
        <p:spPr>
          <a:xfrm>
            <a:off x="4191000" y="1752600"/>
            <a:ext cx="3011488" cy="7080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i="0" dirty="0">
                <a:latin typeface="Arial" panose="020B0604020202020204" pitchFamily="34" charset="0"/>
              </a:rPr>
              <a:t>fp=520</a:t>
            </a:r>
          </a:p>
          <a:p>
            <a:r>
              <a:rPr lang="en-US" altLang="zh-CN" i="0" dirty="0">
                <a:latin typeface="Arial" panose="020B0604020202020204" pitchFamily="34" charset="0"/>
              </a:rPr>
              <a:t>f=(105-1*100)*10+2=052</a:t>
            </a:r>
            <a:endParaRPr lang="zh-CN" altLang="en-US" i="0" dirty="0">
              <a:latin typeface="Arial" panose="020B0604020202020204" pitchFamily="34" charset="0"/>
            </a:endParaRPr>
          </a:p>
        </p:txBody>
      </p:sp>
      <p:sp>
        <p:nvSpPr>
          <p:cNvPr id="11270" name="文本框 5"/>
          <p:cNvSpPr txBox="1"/>
          <p:nvPr/>
        </p:nvSpPr>
        <p:spPr>
          <a:xfrm>
            <a:off x="4343400" y="3505200"/>
            <a:ext cx="2868613" cy="7080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i="0" dirty="0">
                <a:latin typeface="Arial" panose="020B0604020202020204" pitchFamily="34" charset="0"/>
              </a:rPr>
              <a:t>fp=520</a:t>
            </a:r>
          </a:p>
          <a:p>
            <a:r>
              <a:rPr lang="en-US" altLang="zh-CN" i="0" dirty="0">
                <a:latin typeface="Arial" panose="020B0604020202020204" pitchFamily="34" charset="0"/>
              </a:rPr>
              <a:t>f=(52-0*100)*10+0=520</a:t>
            </a:r>
            <a:endParaRPr lang="zh-CN" altLang="en-US" i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mputer-bunny.blue">
  <a:themeElements>
    <a:clrScheme name="">
      <a:dk1>
        <a:srgbClr val="000000"/>
      </a:dk1>
      <a:lt1>
        <a:srgbClr val="FFFFFF"/>
      </a:lt1>
      <a:dk2>
        <a:srgbClr val="CC0000"/>
      </a:dk2>
      <a:lt2>
        <a:srgbClr val="969696"/>
      </a:lt2>
      <a:accent1>
        <a:srgbClr val="0033CC"/>
      </a:accent1>
      <a:accent2>
        <a:srgbClr val="339933"/>
      </a:accent2>
      <a:accent3>
        <a:srgbClr val="FFFFFF"/>
      </a:accent3>
      <a:accent4>
        <a:srgbClr val="000000"/>
      </a:accent4>
      <a:accent5>
        <a:srgbClr val="AAADE2"/>
      </a:accent5>
      <a:accent6>
        <a:srgbClr val="2D8A2D"/>
      </a:accent6>
      <a:hlink>
        <a:srgbClr val="9900CC"/>
      </a:hlink>
      <a:folHlink>
        <a:srgbClr val="B2B2B2"/>
      </a:folHlink>
    </a:clrScheme>
    <a:fontScheme name="computer-bunny.blue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miter lim="800000"/>
          <a:headEnd type="none" w="sm" len="sm"/>
          <a:tailEnd type="none" w="sm" len="sm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miter lim="800000"/>
          <a:headEnd type="none" w="sm" len="sm"/>
          <a:tailEnd type="none" w="sm" len="sm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computer-bunny.blu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uter-bunny.blu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8">
        <a:dk1>
          <a:srgbClr val="000000"/>
        </a:dk1>
        <a:lt1>
          <a:srgbClr val="FFFFFF"/>
        </a:lt1>
        <a:dk2>
          <a:srgbClr val="CC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ch6</Template>
  <TotalTime>1</TotalTime>
  <Words>5956</Words>
  <Application>Microsoft Office PowerPoint</Application>
  <PresentationFormat>全屏显示(4:3)</PresentationFormat>
  <Paragraphs>876</Paragraphs>
  <Slides>53</Slides>
  <Notes>50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3" baseType="lpstr">
      <vt:lpstr>华文行楷</vt:lpstr>
      <vt:lpstr>Arial</vt:lpstr>
      <vt:lpstr>Courier New</vt:lpstr>
      <vt:lpstr>Monotype Corsiva</vt:lpstr>
      <vt:lpstr>Symbol</vt:lpstr>
      <vt:lpstr>Times New Roman</vt:lpstr>
      <vt:lpstr>Verdana</vt:lpstr>
      <vt:lpstr>Wingdings</vt:lpstr>
      <vt:lpstr>computer-bunny.blue</vt:lpstr>
      <vt:lpstr>MathType 6.0 Equation</vt:lpstr>
      <vt:lpstr>PowerPoint 演示文稿</vt:lpstr>
      <vt:lpstr>  9.1  精确字符串匹配</vt:lpstr>
      <vt:lpstr>字符串匹配问题</vt:lpstr>
      <vt:lpstr>简单匹配算法</vt:lpstr>
      <vt:lpstr>简单匹配算法的分析</vt:lpstr>
      <vt:lpstr>指纹想法</vt:lpstr>
      <vt:lpstr>基于指纹的算法</vt:lpstr>
      <vt:lpstr>例子</vt:lpstr>
      <vt:lpstr>例子</vt:lpstr>
      <vt:lpstr>使用Hash函数</vt:lpstr>
      <vt:lpstr>预处理与步骤</vt:lpstr>
      <vt:lpstr>Rabin-Karp算法</vt:lpstr>
      <vt:lpstr>分析</vt:lpstr>
      <vt:lpstr>应用中的Rabin-Karp算法</vt:lpstr>
      <vt:lpstr>n次比较的匹配</vt:lpstr>
      <vt:lpstr>一般情况</vt:lpstr>
      <vt:lpstr>自动机搜索</vt:lpstr>
      <vt:lpstr>前缀函数</vt:lpstr>
      <vt:lpstr>前缀表</vt:lpstr>
      <vt:lpstr>Knuth-Morris-Pratt 算法</vt:lpstr>
      <vt:lpstr>例子</vt:lpstr>
      <vt:lpstr>例子</vt:lpstr>
      <vt:lpstr>例子</vt:lpstr>
      <vt:lpstr>KMP的分析</vt:lpstr>
      <vt:lpstr>逆简单算法</vt:lpstr>
      <vt:lpstr>启发式方法发展历程</vt:lpstr>
      <vt:lpstr>偏移表</vt:lpstr>
      <vt:lpstr>Boyer-Moore-Horspool 算法</vt:lpstr>
      <vt:lpstr>例子</vt:lpstr>
      <vt:lpstr>BMH 分析</vt:lpstr>
      <vt:lpstr>  9.2  字符串查找数据结构</vt:lpstr>
      <vt:lpstr>字符串的ADT</vt:lpstr>
      <vt:lpstr>字符串的BST</vt:lpstr>
      <vt:lpstr>Tries </vt:lpstr>
      <vt:lpstr>Tries II</vt:lpstr>
      <vt:lpstr>Trie的搜索和插入</vt:lpstr>
      <vt:lpstr>例子</vt:lpstr>
      <vt:lpstr>例子</vt:lpstr>
      <vt:lpstr>Trie 结点结构</vt:lpstr>
      <vt:lpstr>Trie的分析</vt:lpstr>
      <vt:lpstr>紧缩Trie </vt:lpstr>
      <vt:lpstr>紧缩Tries II</vt:lpstr>
      <vt:lpstr>利用 Tries进行字符匹配</vt:lpstr>
      <vt:lpstr>利用 Tries进行字符匹配II</vt:lpstr>
      <vt:lpstr>Patricia trie</vt:lpstr>
      <vt:lpstr>查询 Patricia Trie</vt:lpstr>
      <vt:lpstr>Patricia Trie的分析</vt:lpstr>
      <vt:lpstr>例子</vt:lpstr>
      <vt:lpstr>文本搜索问题</vt:lpstr>
      <vt:lpstr>后缀树</vt:lpstr>
      <vt:lpstr>Pat树: 分析 </vt:lpstr>
      <vt:lpstr>建立后缀树</vt:lpstr>
      <vt:lpstr>全文索引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332: Algorithms</dc:title>
  <dc:creator>David Luebke</dc:creator>
  <cp:lastModifiedBy>DELL</cp:lastModifiedBy>
  <cp:revision>818</cp:revision>
  <cp:lastPrinted>1998-11-03T18:33:00Z</cp:lastPrinted>
  <dcterms:created xsi:type="dcterms:W3CDTF">1998-11-02T19:17:00Z</dcterms:created>
  <dcterms:modified xsi:type="dcterms:W3CDTF">2021-11-13T03:12:46Z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95</vt:i4>
  </property>
  <property fmtid="{D5CDD505-2E9C-101B-9397-08002B2CF9AE}" pid="5" name="ScreenSize">
    <vt:i4>3</vt:i4>
  </property>
  <property fmtid="{D5CDD505-2E9C-101B-9397-08002B2CF9AE}" pid="6" name="ScreenUsage">
    <vt:i4>2</vt:i4>
  </property>
  <property fmtid="{D5CDD505-2E9C-101B-9397-08002B2CF9AE}" pid="7" name="MailAddress">
    <vt:lpwstr>luebke@cs.virginia.edu</vt:lpwstr>
  </property>
  <property fmtid="{D5CDD505-2E9C-101B-9397-08002B2CF9AE}" pid="8" name="HomePage">
    <vt:lpwstr>http://www.cs.virginia.edu/~luebke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4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F:\public_html\cs332</vt:lpwstr>
  </property>
  <property fmtid="{D5CDD505-2E9C-101B-9397-08002B2CF9AE}" pid="22" name="KSOProductBuildVer">
    <vt:lpwstr>2052-11.1.0.10132</vt:lpwstr>
  </property>
</Properties>
</file>