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77" r:id="rId9"/>
    <p:sldId id="265" r:id="rId10"/>
    <p:sldId id="275" r:id="rId11"/>
    <p:sldId id="269" r:id="rId12"/>
    <p:sldId id="276" r:id="rId13"/>
    <p:sldId id="279" r:id="rId14"/>
    <p:sldId id="271" r:id="rId15"/>
    <p:sldId id="278" r:id="rId16"/>
    <p:sldId id="268" r:id="rId17"/>
    <p:sldId id="280" r:id="rId18"/>
    <p:sldId id="291" r:id="rId19"/>
    <p:sldId id="292" r:id="rId20"/>
    <p:sldId id="287" r:id="rId21"/>
    <p:sldId id="293" r:id="rId22"/>
    <p:sldId id="288" r:id="rId23"/>
    <p:sldId id="295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www.kaggle.com/datasets/ninzaami/loan-predication/data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nzaami/loan-predication/data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73D74-436C-470C-BE66-6EBEE5AA23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BFD9F-83DE-4B6E-B8CD-880C9DEED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Challenges: </a:t>
          </a:r>
        </a:p>
        <a:p>
          <a:pPr>
            <a:lnSpc>
              <a:spcPct val="100000"/>
            </a:lnSpc>
          </a:pPr>
          <a:r>
            <a:rPr lang="en-US" dirty="0"/>
            <a:t>Traditional loan approval processes are time-consuming and prone to human error, leading to inefficiencies and delays.</a:t>
          </a:r>
        </a:p>
      </dgm:t>
    </dgm:pt>
    <dgm:pt modelId="{7825E820-B2A9-4B58-B10A-58FF395D4F22}" type="parTrans" cxnId="{B6558C3F-09EE-44EF-807B-1005D54FECAE}">
      <dgm:prSet/>
      <dgm:spPr/>
      <dgm:t>
        <a:bodyPr/>
        <a:lstStyle/>
        <a:p>
          <a:endParaRPr lang="en-US"/>
        </a:p>
      </dgm:t>
    </dgm:pt>
    <dgm:pt modelId="{81A727DD-8BF3-4AB0-A785-DCCCCA24DFC7}" type="sibTrans" cxnId="{B6558C3F-09EE-44EF-807B-1005D54FECAE}">
      <dgm:prSet/>
      <dgm:spPr/>
      <dgm:t>
        <a:bodyPr/>
        <a:lstStyle/>
        <a:p>
          <a:endParaRPr lang="en-US"/>
        </a:p>
      </dgm:t>
    </dgm:pt>
    <dgm:pt modelId="{F1DC2DCB-376B-49D7-AC19-7EDD15C3A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 </a:t>
          </a:r>
        </a:p>
        <a:p>
          <a:pPr>
            <a:lnSpc>
              <a:spcPct val="100000"/>
            </a:lnSpc>
          </a:pPr>
          <a:r>
            <a:rPr lang="en-US" dirty="0"/>
            <a:t>Implementing automation improves efficiency by streamlining workflows and enhances accuracy through advanced data science techniques, revolutionizing the loan approval paradigm.</a:t>
          </a:r>
        </a:p>
        <a:p>
          <a:pPr>
            <a:lnSpc>
              <a:spcPct val="100000"/>
            </a:lnSpc>
          </a:pPr>
          <a:r>
            <a:rPr lang="en-CA" b="0" i="0" dirty="0"/>
            <a:t>Reduce Turnaround Time</a:t>
          </a:r>
          <a:endParaRPr lang="en-US" dirty="0"/>
        </a:p>
        <a:p>
          <a:pPr>
            <a:lnSpc>
              <a:spcPct val="100000"/>
            </a:lnSpc>
          </a:pPr>
          <a:endParaRPr lang="en-US" dirty="0"/>
        </a:p>
      </dgm:t>
    </dgm:pt>
    <dgm:pt modelId="{F34688FE-74D3-43FE-8838-D055309A572D}" type="parTrans" cxnId="{06FEA236-9056-4597-9BF1-8D351CA3E975}">
      <dgm:prSet/>
      <dgm:spPr/>
      <dgm:t>
        <a:bodyPr/>
        <a:lstStyle/>
        <a:p>
          <a:endParaRPr lang="en-US"/>
        </a:p>
      </dgm:t>
    </dgm:pt>
    <dgm:pt modelId="{68F9DF15-730D-42EA-992F-A93B36F80789}" type="sibTrans" cxnId="{06FEA236-9056-4597-9BF1-8D351CA3E975}">
      <dgm:prSet/>
      <dgm:spPr/>
      <dgm:t>
        <a:bodyPr/>
        <a:lstStyle/>
        <a:p>
          <a:endParaRPr lang="en-US"/>
        </a:p>
      </dgm:t>
    </dgm:pt>
    <dgm:pt modelId="{999248EE-0687-4D40-9B5C-C13CA1EC8AD1}" type="pres">
      <dgm:prSet presAssocID="{BCA73D74-436C-470C-BE66-6EBEE5AA23FF}" presName="root" presStyleCnt="0">
        <dgm:presLayoutVars>
          <dgm:dir/>
          <dgm:resizeHandles val="exact"/>
        </dgm:presLayoutVars>
      </dgm:prSet>
      <dgm:spPr/>
    </dgm:pt>
    <dgm:pt modelId="{2D5E8FD6-87D9-4856-AD81-F9442DAB8499}" type="pres">
      <dgm:prSet presAssocID="{B95BFD9F-83DE-4B6E-B8CD-880C9DEEDF4E}" presName="compNode" presStyleCnt="0"/>
      <dgm:spPr/>
    </dgm:pt>
    <dgm:pt modelId="{11134781-623B-4DCD-8B1B-2A32A535B3A6}" type="pres">
      <dgm:prSet presAssocID="{B95BFD9F-83DE-4B6E-B8CD-880C9DEEDF4E}" presName="bgRect" presStyleLbl="bgShp" presStyleIdx="0" presStyleCnt="2"/>
      <dgm:spPr/>
    </dgm:pt>
    <dgm:pt modelId="{EDAB83A5-005C-4F14-98E3-B393A24109D1}" type="pres">
      <dgm:prSet presAssocID="{B95BFD9F-83DE-4B6E-B8CD-880C9DEED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FE85AF3B-B9F9-4CB6-A4DB-C98CE64252A8}" type="pres">
      <dgm:prSet presAssocID="{B95BFD9F-83DE-4B6E-B8CD-880C9DEEDF4E}" presName="spaceRect" presStyleCnt="0"/>
      <dgm:spPr/>
    </dgm:pt>
    <dgm:pt modelId="{DF878AC3-EEED-4CC6-A517-CF8D17A06189}" type="pres">
      <dgm:prSet presAssocID="{B95BFD9F-83DE-4B6E-B8CD-880C9DEEDF4E}" presName="parTx" presStyleLbl="revTx" presStyleIdx="0" presStyleCnt="2">
        <dgm:presLayoutVars>
          <dgm:chMax val="0"/>
          <dgm:chPref val="0"/>
        </dgm:presLayoutVars>
      </dgm:prSet>
      <dgm:spPr/>
    </dgm:pt>
    <dgm:pt modelId="{29B50306-0D8A-4CCB-BD6E-C2DCFC41129F}" type="pres">
      <dgm:prSet presAssocID="{81A727DD-8BF3-4AB0-A785-DCCCCA24DFC7}" presName="sibTrans" presStyleCnt="0"/>
      <dgm:spPr/>
    </dgm:pt>
    <dgm:pt modelId="{062714B3-231B-4120-8CAC-C02B09240E17}" type="pres">
      <dgm:prSet presAssocID="{F1DC2DCB-376B-49D7-AC19-7EDD15C3A75A}" presName="compNode" presStyleCnt="0"/>
      <dgm:spPr/>
    </dgm:pt>
    <dgm:pt modelId="{864105B0-CF0B-4144-AC44-14515424F1E0}" type="pres">
      <dgm:prSet presAssocID="{F1DC2DCB-376B-49D7-AC19-7EDD15C3A75A}" presName="bgRect" presStyleLbl="bgShp" presStyleIdx="1" presStyleCnt="2"/>
      <dgm:spPr/>
    </dgm:pt>
    <dgm:pt modelId="{12C200BF-D875-4F26-BAE3-99A2690A63B9}" type="pres">
      <dgm:prSet presAssocID="{F1DC2DCB-376B-49D7-AC19-7EDD15C3A7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9B9790-4D1D-455B-BEE7-2859F3DDCDD3}" type="pres">
      <dgm:prSet presAssocID="{F1DC2DCB-376B-49D7-AC19-7EDD15C3A75A}" presName="spaceRect" presStyleCnt="0"/>
      <dgm:spPr/>
    </dgm:pt>
    <dgm:pt modelId="{3BC4E086-D2BC-4C4C-BE15-20D90C48D0CF}" type="pres">
      <dgm:prSet presAssocID="{F1DC2DCB-376B-49D7-AC19-7EDD15C3A7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AB681F-6643-4B86-AF8B-E3069242497D}" type="presOf" srcId="{B95BFD9F-83DE-4B6E-B8CD-880C9DEEDF4E}" destId="{DF878AC3-EEED-4CC6-A517-CF8D17A06189}" srcOrd="0" destOrd="0" presId="urn:microsoft.com/office/officeart/2018/2/layout/IconVerticalSolidList"/>
    <dgm:cxn modelId="{06FEA236-9056-4597-9BF1-8D351CA3E975}" srcId="{BCA73D74-436C-470C-BE66-6EBEE5AA23FF}" destId="{F1DC2DCB-376B-49D7-AC19-7EDD15C3A75A}" srcOrd="1" destOrd="0" parTransId="{F34688FE-74D3-43FE-8838-D055309A572D}" sibTransId="{68F9DF15-730D-42EA-992F-A93B36F80789}"/>
    <dgm:cxn modelId="{B6558C3F-09EE-44EF-807B-1005D54FECAE}" srcId="{BCA73D74-436C-470C-BE66-6EBEE5AA23FF}" destId="{B95BFD9F-83DE-4B6E-B8CD-880C9DEEDF4E}" srcOrd="0" destOrd="0" parTransId="{7825E820-B2A9-4B58-B10A-58FF395D4F22}" sibTransId="{81A727DD-8BF3-4AB0-A785-DCCCCA24DFC7}"/>
    <dgm:cxn modelId="{3659AC68-3728-4437-9179-34015B099AFF}" type="presOf" srcId="{F1DC2DCB-376B-49D7-AC19-7EDD15C3A75A}" destId="{3BC4E086-D2BC-4C4C-BE15-20D90C48D0CF}" srcOrd="0" destOrd="0" presId="urn:microsoft.com/office/officeart/2018/2/layout/IconVerticalSolidList"/>
    <dgm:cxn modelId="{7261C0D8-DE90-4C1D-96BE-50498D60E98D}" type="presOf" srcId="{BCA73D74-436C-470C-BE66-6EBEE5AA23FF}" destId="{999248EE-0687-4D40-9B5C-C13CA1EC8AD1}" srcOrd="0" destOrd="0" presId="urn:microsoft.com/office/officeart/2018/2/layout/IconVerticalSolidList"/>
    <dgm:cxn modelId="{7144C655-9BBC-44F3-A960-22E89A270AE8}" type="presParOf" srcId="{999248EE-0687-4D40-9B5C-C13CA1EC8AD1}" destId="{2D5E8FD6-87D9-4856-AD81-F9442DAB8499}" srcOrd="0" destOrd="0" presId="urn:microsoft.com/office/officeart/2018/2/layout/IconVerticalSolidList"/>
    <dgm:cxn modelId="{BDE45B35-BCA1-472B-9DB9-16BEF429B8D5}" type="presParOf" srcId="{2D5E8FD6-87D9-4856-AD81-F9442DAB8499}" destId="{11134781-623B-4DCD-8B1B-2A32A535B3A6}" srcOrd="0" destOrd="0" presId="urn:microsoft.com/office/officeart/2018/2/layout/IconVerticalSolidList"/>
    <dgm:cxn modelId="{6517F10B-49FD-4532-AB6F-A01010A6F959}" type="presParOf" srcId="{2D5E8FD6-87D9-4856-AD81-F9442DAB8499}" destId="{EDAB83A5-005C-4F14-98E3-B393A24109D1}" srcOrd="1" destOrd="0" presId="urn:microsoft.com/office/officeart/2018/2/layout/IconVerticalSolidList"/>
    <dgm:cxn modelId="{6D8E0576-490D-4423-926F-A89C95ED9444}" type="presParOf" srcId="{2D5E8FD6-87D9-4856-AD81-F9442DAB8499}" destId="{FE85AF3B-B9F9-4CB6-A4DB-C98CE64252A8}" srcOrd="2" destOrd="0" presId="urn:microsoft.com/office/officeart/2018/2/layout/IconVerticalSolidList"/>
    <dgm:cxn modelId="{46567F11-436F-45F2-91ED-797FD424B109}" type="presParOf" srcId="{2D5E8FD6-87D9-4856-AD81-F9442DAB8499}" destId="{DF878AC3-EEED-4CC6-A517-CF8D17A06189}" srcOrd="3" destOrd="0" presId="urn:microsoft.com/office/officeart/2018/2/layout/IconVerticalSolidList"/>
    <dgm:cxn modelId="{E384BE67-11A3-4C30-BFCB-A1A45A2B55AA}" type="presParOf" srcId="{999248EE-0687-4D40-9B5C-C13CA1EC8AD1}" destId="{29B50306-0D8A-4CCB-BD6E-C2DCFC41129F}" srcOrd="1" destOrd="0" presId="urn:microsoft.com/office/officeart/2018/2/layout/IconVerticalSolidList"/>
    <dgm:cxn modelId="{1B1B45DE-E13B-428C-9855-42E3C988C02A}" type="presParOf" srcId="{999248EE-0687-4D40-9B5C-C13CA1EC8AD1}" destId="{062714B3-231B-4120-8CAC-C02B09240E17}" srcOrd="2" destOrd="0" presId="urn:microsoft.com/office/officeart/2018/2/layout/IconVerticalSolidList"/>
    <dgm:cxn modelId="{9915A027-0018-4334-9A2F-0127DB8EDB9A}" type="presParOf" srcId="{062714B3-231B-4120-8CAC-C02B09240E17}" destId="{864105B0-CF0B-4144-AC44-14515424F1E0}" srcOrd="0" destOrd="0" presId="urn:microsoft.com/office/officeart/2018/2/layout/IconVerticalSolidList"/>
    <dgm:cxn modelId="{CD064F3D-9740-44FB-9C9A-2D23E6FF7CD1}" type="presParOf" srcId="{062714B3-231B-4120-8CAC-C02B09240E17}" destId="{12C200BF-D875-4F26-BAE3-99A2690A63B9}" srcOrd="1" destOrd="0" presId="urn:microsoft.com/office/officeart/2018/2/layout/IconVerticalSolidList"/>
    <dgm:cxn modelId="{0E7C1411-BA07-4F84-AC98-0D7813F06625}" type="presParOf" srcId="{062714B3-231B-4120-8CAC-C02B09240E17}" destId="{CE9B9790-4D1D-455B-BEE7-2859F3DDCDD3}" srcOrd="2" destOrd="0" presId="urn:microsoft.com/office/officeart/2018/2/layout/IconVerticalSolidList"/>
    <dgm:cxn modelId="{2049F27D-6A93-437B-879A-3BF4ED47D677}" type="presParOf" srcId="{062714B3-231B-4120-8CAC-C02B09240E17}" destId="{3BC4E086-D2BC-4C4C-BE15-20D90C48D0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FE9FC-A764-4460-94FA-812043444A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4C5E9C-F8FD-4FF5-8E5A-E32D589C7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Source:</a:t>
          </a:r>
          <a:r>
            <a:rPr lang="en-US" b="0" i="0"/>
            <a:t> The dataset was sourced from Kaggle (</a:t>
          </a:r>
          <a:r>
            <a:rPr lang="en-US" b="0" i="0">
              <a:hlinkClick xmlns:r="http://schemas.openxmlformats.org/officeDocument/2006/relationships" r:id="rId1"/>
            </a:rPr>
            <a:t>LOAN PREDICTION DATASET</a:t>
          </a:r>
          <a:r>
            <a:rPr lang="en-US" b="0" i="0"/>
            <a:t> ).</a:t>
          </a:r>
          <a:endParaRPr lang="en-US"/>
        </a:p>
      </dgm:t>
    </dgm:pt>
    <dgm:pt modelId="{2751BB9C-09F1-4521-B4FD-E9C148E8B428}" type="parTrans" cxnId="{F9B0DF30-E9A9-4B78-B2A7-7B67D4E1E767}">
      <dgm:prSet/>
      <dgm:spPr/>
      <dgm:t>
        <a:bodyPr/>
        <a:lstStyle/>
        <a:p>
          <a:endParaRPr lang="en-US"/>
        </a:p>
      </dgm:t>
    </dgm:pt>
    <dgm:pt modelId="{A4F921FA-8B13-4AD4-A0A2-2921A527C63D}" type="sibTrans" cxnId="{F9B0DF30-E9A9-4B78-B2A7-7B67D4E1E767}">
      <dgm:prSet/>
      <dgm:spPr/>
      <dgm:t>
        <a:bodyPr/>
        <a:lstStyle/>
        <a:p>
          <a:endParaRPr lang="en-US"/>
        </a:p>
      </dgm:t>
    </dgm:pt>
    <dgm:pt modelId="{6857C701-7C5C-4DF0-A7DF-895D85B40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Description:</a:t>
          </a:r>
          <a:r>
            <a:rPr lang="en-US" b="0" i="0"/>
            <a:t> With 614 entries and 13 columns, including the target variable "Loan_Status," our goal is to predict whether a loan should be approved or declined based on diverse attributes like gender, income, and credit history.</a:t>
          </a:r>
          <a:endParaRPr lang="en-US"/>
        </a:p>
      </dgm:t>
    </dgm:pt>
    <dgm:pt modelId="{0A9B5064-61A5-487D-9784-976F29D3FE2F}" type="parTrans" cxnId="{2ABAB202-1529-4CE4-8620-B4A7DD75A35A}">
      <dgm:prSet/>
      <dgm:spPr/>
      <dgm:t>
        <a:bodyPr/>
        <a:lstStyle/>
        <a:p>
          <a:endParaRPr lang="en-US"/>
        </a:p>
      </dgm:t>
    </dgm:pt>
    <dgm:pt modelId="{25FBF5EC-0E4B-4844-96BC-34266A04F582}" type="sibTrans" cxnId="{2ABAB202-1529-4CE4-8620-B4A7DD75A35A}">
      <dgm:prSet/>
      <dgm:spPr/>
      <dgm:t>
        <a:bodyPr/>
        <a:lstStyle/>
        <a:p>
          <a:endParaRPr lang="en-US"/>
        </a:p>
      </dgm:t>
    </dgm:pt>
    <dgm:pt modelId="{41D258B4-664C-42F2-B5E2-69E49DDB7AB8}" type="pres">
      <dgm:prSet presAssocID="{FCFFE9FC-A764-4460-94FA-812043444A4E}" presName="root" presStyleCnt="0">
        <dgm:presLayoutVars>
          <dgm:dir/>
          <dgm:resizeHandles val="exact"/>
        </dgm:presLayoutVars>
      </dgm:prSet>
      <dgm:spPr/>
    </dgm:pt>
    <dgm:pt modelId="{1AFBA6B0-8B18-4F29-92DD-CBE38A5E3BD5}" type="pres">
      <dgm:prSet presAssocID="{F14C5E9C-F8FD-4FF5-8E5A-E32D589C7D22}" presName="compNode" presStyleCnt="0"/>
      <dgm:spPr/>
    </dgm:pt>
    <dgm:pt modelId="{8E6F54C2-219A-4B29-89CF-B86659A877F6}" type="pres">
      <dgm:prSet presAssocID="{F14C5E9C-F8FD-4FF5-8E5A-E32D589C7D22}" presName="bgRect" presStyleLbl="bgShp" presStyleIdx="0" presStyleCnt="2"/>
      <dgm:spPr/>
    </dgm:pt>
    <dgm:pt modelId="{CFE58459-E0CC-470A-ADB3-2CFC7698CC9E}" type="pres">
      <dgm:prSet presAssocID="{F14C5E9C-F8FD-4FF5-8E5A-E32D589C7D2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8E44F2-72E7-46F1-92C4-8D5069915E88}" type="pres">
      <dgm:prSet presAssocID="{F14C5E9C-F8FD-4FF5-8E5A-E32D589C7D22}" presName="spaceRect" presStyleCnt="0"/>
      <dgm:spPr/>
    </dgm:pt>
    <dgm:pt modelId="{A9AD8DF8-6E5F-4657-A39E-6EF95EFFF493}" type="pres">
      <dgm:prSet presAssocID="{F14C5E9C-F8FD-4FF5-8E5A-E32D589C7D22}" presName="parTx" presStyleLbl="revTx" presStyleIdx="0" presStyleCnt="2">
        <dgm:presLayoutVars>
          <dgm:chMax val="0"/>
          <dgm:chPref val="0"/>
        </dgm:presLayoutVars>
      </dgm:prSet>
      <dgm:spPr/>
    </dgm:pt>
    <dgm:pt modelId="{819F5399-3213-4EFD-A436-501D201D3474}" type="pres">
      <dgm:prSet presAssocID="{A4F921FA-8B13-4AD4-A0A2-2921A527C63D}" presName="sibTrans" presStyleCnt="0"/>
      <dgm:spPr/>
    </dgm:pt>
    <dgm:pt modelId="{B0B8FFA1-FE31-4C83-93E9-F3C32D53E583}" type="pres">
      <dgm:prSet presAssocID="{6857C701-7C5C-4DF0-A7DF-895D85B40720}" presName="compNode" presStyleCnt="0"/>
      <dgm:spPr/>
    </dgm:pt>
    <dgm:pt modelId="{FF5F3A99-5750-4368-ADEC-8DC54B37D0E7}" type="pres">
      <dgm:prSet presAssocID="{6857C701-7C5C-4DF0-A7DF-895D85B40720}" presName="bgRect" presStyleLbl="bgShp" presStyleIdx="1" presStyleCnt="2"/>
      <dgm:spPr/>
    </dgm:pt>
    <dgm:pt modelId="{349360C5-D543-470A-845F-16646410BA08}" type="pres">
      <dgm:prSet presAssocID="{6857C701-7C5C-4DF0-A7DF-895D85B4072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6CDAABCF-2AF4-4D4D-82DB-FAD6EF00FBE9}" type="pres">
      <dgm:prSet presAssocID="{6857C701-7C5C-4DF0-A7DF-895D85B40720}" presName="spaceRect" presStyleCnt="0"/>
      <dgm:spPr/>
    </dgm:pt>
    <dgm:pt modelId="{8263278E-59E3-4692-9826-15BD712BE022}" type="pres">
      <dgm:prSet presAssocID="{6857C701-7C5C-4DF0-A7DF-895D85B407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BAB202-1529-4CE4-8620-B4A7DD75A35A}" srcId="{FCFFE9FC-A764-4460-94FA-812043444A4E}" destId="{6857C701-7C5C-4DF0-A7DF-895D85B40720}" srcOrd="1" destOrd="0" parTransId="{0A9B5064-61A5-487D-9784-976F29D3FE2F}" sibTransId="{25FBF5EC-0E4B-4844-96BC-34266A04F582}"/>
    <dgm:cxn modelId="{F9B0DF30-E9A9-4B78-B2A7-7B67D4E1E767}" srcId="{FCFFE9FC-A764-4460-94FA-812043444A4E}" destId="{F14C5E9C-F8FD-4FF5-8E5A-E32D589C7D22}" srcOrd="0" destOrd="0" parTransId="{2751BB9C-09F1-4521-B4FD-E9C148E8B428}" sibTransId="{A4F921FA-8B13-4AD4-A0A2-2921A527C63D}"/>
    <dgm:cxn modelId="{17F8F67B-818A-4A58-B071-43604E110594}" type="presOf" srcId="{FCFFE9FC-A764-4460-94FA-812043444A4E}" destId="{41D258B4-664C-42F2-B5E2-69E49DDB7AB8}" srcOrd="0" destOrd="0" presId="urn:microsoft.com/office/officeart/2018/2/layout/IconVerticalSolidList"/>
    <dgm:cxn modelId="{E12411B1-58A8-4732-8394-A92AA184B2CF}" type="presOf" srcId="{F14C5E9C-F8FD-4FF5-8E5A-E32D589C7D22}" destId="{A9AD8DF8-6E5F-4657-A39E-6EF95EFFF493}" srcOrd="0" destOrd="0" presId="urn:microsoft.com/office/officeart/2018/2/layout/IconVerticalSolidList"/>
    <dgm:cxn modelId="{EE4F3DCF-C9FD-41B0-AFD4-481D1D59FB70}" type="presOf" srcId="{6857C701-7C5C-4DF0-A7DF-895D85B40720}" destId="{8263278E-59E3-4692-9826-15BD712BE022}" srcOrd="0" destOrd="0" presId="urn:microsoft.com/office/officeart/2018/2/layout/IconVerticalSolidList"/>
    <dgm:cxn modelId="{CA318F43-F45D-4687-8573-D1BBFDACFC4C}" type="presParOf" srcId="{41D258B4-664C-42F2-B5E2-69E49DDB7AB8}" destId="{1AFBA6B0-8B18-4F29-92DD-CBE38A5E3BD5}" srcOrd="0" destOrd="0" presId="urn:microsoft.com/office/officeart/2018/2/layout/IconVerticalSolidList"/>
    <dgm:cxn modelId="{DED874DB-114B-4F38-9370-E4E16CEA98F2}" type="presParOf" srcId="{1AFBA6B0-8B18-4F29-92DD-CBE38A5E3BD5}" destId="{8E6F54C2-219A-4B29-89CF-B86659A877F6}" srcOrd="0" destOrd="0" presId="urn:microsoft.com/office/officeart/2018/2/layout/IconVerticalSolidList"/>
    <dgm:cxn modelId="{FDC1F5B5-7D54-468D-B3C6-1F02808702E2}" type="presParOf" srcId="{1AFBA6B0-8B18-4F29-92DD-CBE38A5E3BD5}" destId="{CFE58459-E0CC-470A-ADB3-2CFC7698CC9E}" srcOrd="1" destOrd="0" presId="urn:microsoft.com/office/officeart/2018/2/layout/IconVerticalSolidList"/>
    <dgm:cxn modelId="{DD64B699-4D85-4980-B168-E3306319EA73}" type="presParOf" srcId="{1AFBA6B0-8B18-4F29-92DD-CBE38A5E3BD5}" destId="{7C8E44F2-72E7-46F1-92C4-8D5069915E88}" srcOrd="2" destOrd="0" presId="urn:microsoft.com/office/officeart/2018/2/layout/IconVerticalSolidList"/>
    <dgm:cxn modelId="{4A72E8DE-BA8C-4DDE-8074-B4010033B8FC}" type="presParOf" srcId="{1AFBA6B0-8B18-4F29-92DD-CBE38A5E3BD5}" destId="{A9AD8DF8-6E5F-4657-A39E-6EF95EFFF493}" srcOrd="3" destOrd="0" presId="urn:microsoft.com/office/officeart/2018/2/layout/IconVerticalSolidList"/>
    <dgm:cxn modelId="{9D1DD462-118F-4607-827D-AA7609F82EF6}" type="presParOf" srcId="{41D258B4-664C-42F2-B5E2-69E49DDB7AB8}" destId="{819F5399-3213-4EFD-A436-501D201D3474}" srcOrd="1" destOrd="0" presId="urn:microsoft.com/office/officeart/2018/2/layout/IconVerticalSolidList"/>
    <dgm:cxn modelId="{6351FBA0-6094-4714-A962-A958C5483804}" type="presParOf" srcId="{41D258B4-664C-42F2-B5E2-69E49DDB7AB8}" destId="{B0B8FFA1-FE31-4C83-93E9-F3C32D53E583}" srcOrd="2" destOrd="0" presId="urn:microsoft.com/office/officeart/2018/2/layout/IconVerticalSolidList"/>
    <dgm:cxn modelId="{A90A9117-493E-454D-9F49-5C863F4C9B81}" type="presParOf" srcId="{B0B8FFA1-FE31-4C83-93E9-F3C32D53E583}" destId="{FF5F3A99-5750-4368-ADEC-8DC54B37D0E7}" srcOrd="0" destOrd="0" presId="urn:microsoft.com/office/officeart/2018/2/layout/IconVerticalSolidList"/>
    <dgm:cxn modelId="{5F07E6F3-9C61-4FF4-82C6-02AABDC191B5}" type="presParOf" srcId="{B0B8FFA1-FE31-4C83-93E9-F3C32D53E583}" destId="{349360C5-D543-470A-845F-16646410BA08}" srcOrd="1" destOrd="0" presId="urn:microsoft.com/office/officeart/2018/2/layout/IconVerticalSolidList"/>
    <dgm:cxn modelId="{B83C48D3-E376-4FCB-BE68-D9689E7CBDC5}" type="presParOf" srcId="{B0B8FFA1-FE31-4C83-93E9-F3C32D53E583}" destId="{6CDAABCF-2AF4-4D4D-82DB-FAD6EF00FBE9}" srcOrd="2" destOrd="0" presId="urn:microsoft.com/office/officeart/2018/2/layout/IconVerticalSolidList"/>
    <dgm:cxn modelId="{1BEEFF18-3E3D-419B-9278-EE62976D46E4}" type="presParOf" srcId="{B0B8FFA1-FE31-4C83-93E9-F3C32D53E583}" destId="{8263278E-59E3-4692-9826-15BD712BE0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7A47B-E9BA-4EE3-A9B6-68E1E68342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7F3C0-A9FA-4205-BB99-F01C8BF32F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0" i="1"/>
            <a:t>Dependencies &amp; Tools:</a:t>
          </a:r>
          <a:endParaRPr lang="en-US"/>
        </a:p>
      </dgm:t>
    </dgm:pt>
    <dgm:pt modelId="{4A8CBA5F-33EF-4239-B0F1-C1BE39A61ADF}" type="parTrans" cxnId="{5E47B682-A475-488D-BA7A-9285C4B99D76}">
      <dgm:prSet/>
      <dgm:spPr/>
      <dgm:t>
        <a:bodyPr/>
        <a:lstStyle/>
        <a:p>
          <a:endParaRPr lang="en-US"/>
        </a:p>
      </dgm:t>
    </dgm:pt>
    <dgm:pt modelId="{10B793AA-867B-48E4-B80E-E4B50ADD32D5}" type="sibTrans" cxnId="{5E47B682-A475-488D-BA7A-9285C4B99D76}">
      <dgm:prSet/>
      <dgm:spPr/>
      <dgm:t>
        <a:bodyPr/>
        <a:lstStyle/>
        <a:p>
          <a:endParaRPr lang="en-US"/>
        </a:p>
      </dgm:t>
    </dgm:pt>
    <dgm:pt modelId="{C3669E1E-6762-4219-BA50-BDA69C0DD91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Will employ essential data science tools, including Pandas, Scikit-learn, Matplotlib, Seaborn, and XGBoost for data handling, visualization, and machine learning.</a:t>
          </a:r>
          <a:endParaRPr lang="en-US"/>
        </a:p>
      </dgm:t>
    </dgm:pt>
    <dgm:pt modelId="{D2EC2293-5830-4B85-948E-3924DBD8E472}" type="parTrans" cxnId="{C21E89F1-8647-43B7-A435-0077A3EC18A0}">
      <dgm:prSet/>
      <dgm:spPr/>
      <dgm:t>
        <a:bodyPr/>
        <a:lstStyle/>
        <a:p>
          <a:endParaRPr lang="en-US"/>
        </a:p>
      </dgm:t>
    </dgm:pt>
    <dgm:pt modelId="{56B468B6-B0A1-46D2-89EA-FD456D58D937}" type="sibTrans" cxnId="{C21E89F1-8647-43B7-A435-0077A3EC18A0}">
      <dgm:prSet/>
      <dgm:spPr/>
      <dgm:t>
        <a:bodyPr/>
        <a:lstStyle/>
        <a:p>
          <a:endParaRPr lang="en-US"/>
        </a:p>
      </dgm:t>
    </dgm:pt>
    <dgm:pt modelId="{DC0E9D47-3FFF-4771-8C3F-C689D0A43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0" i="1"/>
            <a:t>Machine Learning Methods:</a:t>
          </a:r>
          <a:endParaRPr lang="en-US"/>
        </a:p>
      </dgm:t>
    </dgm:pt>
    <dgm:pt modelId="{B2999123-72E5-4F8B-A4D8-C3AF936A5E20}" type="parTrans" cxnId="{3933E479-8031-49B4-B019-540987EDC799}">
      <dgm:prSet/>
      <dgm:spPr/>
      <dgm:t>
        <a:bodyPr/>
        <a:lstStyle/>
        <a:p>
          <a:endParaRPr lang="en-US"/>
        </a:p>
      </dgm:t>
    </dgm:pt>
    <dgm:pt modelId="{6D054C47-09C4-4CCD-9EC5-1EC8A8BCEE43}" type="sibTrans" cxnId="{3933E479-8031-49B4-B019-540987EDC799}">
      <dgm:prSet/>
      <dgm:spPr/>
      <dgm:t>
        <a:bodyPr/>
        <a:lstStyle/>
        <a:p>
          <a:endParaRPr lang="en-US"/>
        </a:p>
      </dgm:t>
    </dgm:pt>
    <dgm:pt modelId="{5E220892-9A31-4075-8351-75030430284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Will utilize a variety of algorithms:</a:t>
          </a:r>
          <a:endParaRPr lang="en-US"/>
        </a:p>
      </dgm:t>
    </dgm:pt>
    <dgm:pt modelId="{6A276BEA-CE34-49EB-B614-1521227A71D7}" type="parTrans" cxnId="{84A57C51-2417-4B22-8F02-C3500E6967E2}">
      <dgm:prSet/>
      <dgm:spPr/>
      <dgm:t>
        <a:bodyPr/>
        <a:lstStyle/>
        <a:p>
          <a:endParaRPr lang="en-US"/>
        </a:p>
      </dgm:t>
    </dgm:pt>
    <dgm:pt modelId="{3961249C-7F11-43BC-9A74-E2230DD077FF}" type="sibTrans" cxnId="{84A57C51-2417-4B22-8F02-C3500E6967E2}">
      <dgm:prSet/>
      <dgm:spPr/>
      <dgm:t>
        <a:bodyPr/>
        <a:lstStyle/>
        <a:p>
          <a:endParaRPr lang="en-US"/>
        </a:p>
      </dgm:t>
    </dgm:pt>
    <dgm:pt modelId="{0581C6B5-D93A-458D-9494-CA84454E832A}">
      <dgm:prSet/>
      <dgm:spPr/>
      <dgm:t>
        <a:bodyPr/>
        <a:lstStyle/>
        <a:p>
          <a:r>
            <a:rPr lang="en-CA" b="0" i="0"/>
            <a:t>GaussianNB</a:t>
          </a:r>
          <a:endParaRPr lang="en-US"/>
        </a:p>
      </dgm:t>
    </dgm:pt>
    <dgm:pt modelId="{DE43CA95-BB9A-42EB-84DC-FE79BD195023}" type="parTrans" cxnId="{BA052086-2F57-4C0B-8199-75F3A73F6223}">
      <dgm:prSet/>
      <dgm:spPr/>
      <dgm:t>
        <a:bodyPr/>
        <a:lstStyle/>
        <a:p>
          <a:endParaRPr lang="en-US"/>
        </a:p>
      </dgm:t>
    </dgm:pt>
    <dgm:pt modelId="{609001EF-B916-4CC9-A760-321363F4133E}" type="sibTrans" cxnId="{BA052086-2F57-4C0B-8199-75F3A73F6223}">
      <dgm:prSet/>
      <dgm:spPr/>
      <dgm:t>
        <a:bodyPr/>
        <a:lstStyle/>
        <a:p>
          <a:endParaRPr lang="en-US"/>
        </a:p>
      </dgm:t>
    </dgm:pt>
    <dgm:pt modelId="{150E72C7-AF3A-4F62-B9D6-D50F43505EC3}">
      <dgm:prSet/>
      <dgm:spPr/>
      <dgm:t>
        <a:bodyPr/>
        <a:lstStyle/>
        <a:p>
          <a:r>
            <a:rPr lang="en-CA" b="0" i="0"/>
            <a:t>SVC with Grid Search CV</a:t>
          </a:r>
          <a:endParaRPr lang="en-US"/>
        </a:p>
      </dgm:t>
    </dgm:pt>
    <dgm:pt modelId="{0BC39262-E826-41E8-8AED-A5097EC45974}" type="parTrans" cxnId="{A21D05AA-3DE4-4E92-A741-1EED85F32192}">
      <dgm:prSet/>
      <dgm:spPr/>
      <dgm:t>
        <a:bodyPr/>
        <a:lstStyle/>
        <a:p>
          <a:endParaRPr lang="en-US"/>
        </a:p>
      </dgm:t>
    </dgm:pt>
    <dgm:pt modelId="{37EE46BB-7F04-45D3-91F2-8F79C36CF22E}" type="sibTrans" cxnId="{A21D05AA-3DE4-4E92-A741-1EED85F32192}">
      <dgm:prSet/>
      <dgm:spPr/>
      <dgm:t>
        <a:bodyPr/>
        <a:lstStyle/>
        <a:p>
          <a:endParaRPr lang="en-US"/>
        </a:p>
      </dgm:t>
    </dgm:pt>
    <dgm:pt modelId="{D1C6408B-9711-413A-A1E2-777030EFF9A1}">
      <dgm:prSet/>
      <dgm:spPr/>
      <dgm:t>
        <a:bodyPr/>
        <a:lstStyle/>
        <a:p>
          <a:r>
            <a:rPr lang="en-CA" b="0" i="0"/>
            <a:t>XGBoost classifier</a:t>
          </a:r>
          <a:endParaRPr lang="en-US"/>
        </a:p>
      </dgm:t>
    </dgm:pt>
    <dgm:pt modelId="{94D16233-9F18-4AAF-93C9-7A2773D2B9AC}" type="parTrans" cxnId="{1BF47BB9-EF72-4369-AF6E-200FB4E02F9C}">
      <dgm:prSet/>
      <dgm:spPr/>
      <dgm:t>
        <a:bodyPr/>
        <a:lstStyle/>
        <a:p>
          <a:endParaRPr lang="en-US"/>
        </a:p>
      </dgm:t>
    </dgm:pt>
    <dgm:pt modelId="{B1DE5585-FA80-48B4-B341-5330AE202820}" type="sibTrans" cxnId="{1BF47BB9-EF72-4369-AF6E-200FB4E02F9C}">
      <dgm:prSet/>
      <dgm:spPr/>
      <dgm:t>
        <a:bodyPr/>
        <a:lstStyle/>
        <a:p>
          <a:endParaRPr lang="en-US"/>
        </a:p>
      </dgm:t>
    </dgm:pt>
    <dgm:pt modelId="{6BB322F3-85A8-4D63-83EF-2062FF9D3FBB}">
      <dgm:prSet/>
      <dgm:spPr/>
      <dgm:t>
        <a:bodyPr/>
        <a:lstStyle/>
        <a:p>
          <a:r>
            <a:rPr lang="en-CA" b="0" i="0"/>
            <a:t>Decision Tree using Randomized Search</a:t>
          </a:r>
          <a:endParaRPr lang="en-US"/>
        </a:p>
      </dgm:t>
    </dgm:pt>
    <dgm:pt modelId="{AFEAD5DA-A022-4039-A315-348DB48ACA96}" type="parTrans" cxnId="{39549F3B-728F-4819-8A32-8522C5C9DF2C}">
      <dgm:prSet/>
      <dgm:spPr/>
      <dgm:t>
        <a:bodyPr/>
        <a:lstStyle/>
        <a:p>
          <a:endParaRPr lang="en-US"/>
        </a:p>
      </dgm:t>
    </dgm:pt>
    <dgm:pt modelId="{F92926EE-C026-4621-8EE9-E061E50012FF}" type="sibTrans" cxnId="{39549F3B-728F-4819-8A32-8522C5C9DF2C}">
      <dgm:prSet/>
      <dgm:spPr/>
      <dgm:t>
        <a:bodyPr/>
        <a:lstStyle/>
        <a:p>
          <a:endParaRPr lang="en-US"/>
        </a:p>
      </dgm:t>
    </dgm:pt>
    <dgm:pt modelId="{BDCAF636-D36F-4281-8B61-0B9B1DF0A4BB}">
      <dgm:prSet/>
      <dgm:spPr/>
      <dgm:t>
        <a:bodyPr/>
        <a:lstStyle/>
        <a:p>
          <a:r>
            <a:rPr lang="en-CA" b="0" i="0"/>
            <a:t>Random Forest using Randomized Search</a:t>
          </a:r>
          <a:endParaRPr lang="en-US"/>
        </a:p>
      </dgm:t>
    </dgm:pt>
    <dgm:pt modelId="{9381CF64-A7F8-426B-9957-C0F294E62BA3}" type="parTrans" cxnId="{247D815A-2B1C-4872-9383-F8E1433B7C08}">
      <dgm:prSet/>
      <dgm:spPr/>
      <dgm:t>
        <a:bodyPr/>
        <a:lstStyle/>
        <a:p>
          <a:endParaRPr lang="en-US"/>
        </a:p>
      </dgm:t>
    </dgm:pt>
    <dgm:pt modelId="{F8D0AEB5-A0DE-462B-9DBF-A6A3DEFDD2F1}" type="sibTrans" cxnId="{247D815A-2B1C-4872-9383-F8E1433B7C08}">
      <dgm:prSet/>
      <dgm:spPr/>
      <dgm:t>
        <a:bodyPr/>
        <a:lstStyle/>
        <a:p>
          <a:endParaRPr lang="en-US"/>
        </a:p>
      </dgm:t>
    </dgm:pt>
    <dgm:pt modelId="{D5D6776D-439A-423D-94FA-06DFB0386A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0" i="1"/>
            <a:t>Model Evaluation:</a:t>
          </a:r>
          <a:endParaRPr lang="en-US"/>
        </a:p>
      </dgm:t>
    </dgm:pt>
    <dgm:pt modelId="{37D0CE98-113D-41D3-9C02-5EB1246DDB79}" type="parTrans" cxnId="{9FA6BF9B-6462-4898-A7F5-BDEA01F2AEA2}">
      <dgm:prSet/>
      <dgm:spPr/>
      <dgm:t>
        <a:bodyPr/>
        <a:lstStyle/>
        <a:p>
          <a:endParaRPr lang="en-US"/>
        </a:p>
      </dgm:t>
    </dgm:pt>
    <dgm:pt modelId="{08C70C20-CE09-43B5-879C-4780191C14B6}" type="sibTrans" cxnId="{9FA6BF9B-6462-4898-A7F5-BDEA01F2AEA2}">
      <dgm:prSet/>
      <dgm:spPr/>
      <dgm:t>
        <a:bodyPr/>
        <a:lstStyle/>
        <a:p>
          <a:endParaRPr lang="en-US"/>
        </a:p>
      </dgm:t>
    </dgm:pt>
    <dgm:pt modelId="{2E7E3B35-44AB-46AB-AFEC-027F41595B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Will incorporate loss functions to assess model performance during development (Accuracy, Recall, Precision and F1- Score).</a:t>
          </a:r>
          <a:endParaRPr lang="en-US" dirty="0"/>
        </a:p>
      </dgm:t>
    </dgm:pt>
    <dgm:pt modelId="{147B27C4-5EA6-4881-84FC-648E178DF79F}" type="parTrans" cxnId="{62D331F8-F5DA-4A04-9B90-789A59E0613D}">
      <dgm:prSet/>
      <dgm:spPr/>
      <dgm:t>
        <a:bodyPr/>
        <a:lstStyle/>
        <a:p>
          <a:endParaRPr lang="en-US"/>
        </a:p>
      </dgm:t>
    </dgm:pt>
    <dgm:pt modelId="{4BF4CDAA-2713-4020-9CBB-6A61C193BC8F}" type="sibTrans" cxnId="{62D331F8-F5DA-4A04-9B90-789A59E0613D}">
      <dgm:prSet/>
      <dgm:spPr/>
      <dgm:t>
        <a:bodyPr/>
        <a:lstStyle/>
        <a:p>
          <a:endParaRPr lang="en-US"/>
        </a:p>
      </dgm:t>
    </dgm:pt>
    <dgm:pt modelId="{0B27F3E6-4B9A-4A87-8C00-1A9A0CA0637E}" type="pres">
      <dgm:prSet presAssocID="{FF07A47B-E9BA-4EE3-A9B6-68E1E683424C}" presName="root" presStyleCnt="0">
        <dgm:presLayoutVars>
          <dgm:dir/>
          <dgm:resizeHandles val="exact"/>
        </dgm:presLayoutVars>
      </dgm:prSet>
      <dgm:spPr/>
    </dgm:pt>
    <dgm:pt modelId="{9669E9AD-F566-4779-9BA6-ED224AF13FFA}" type="pres">
      <dgm:prSet presAssocID="{6357F3C0-A9FA-4205-BB99-F01C8BF32F1A}" presName="compNode" presStyleCnt="0"/>
      <dgm:spPr/>
    </dgm:pt>
    <dgm:pt modelId="{F1643A3F-FE03-4FF6-AA0A-E8637294C423}" type="pres">
      <dgm:prSet presAssocID="{6357F3C0-A9FA-4205-BB99-F01C8BF32F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9845202-ACA7-417E-8DD7-9FEF83CD92B0}" type="pres">
      <dgm:prSet presAssocID="{6357F3C0-A9FA-4205-BB99-F01C8BF32F1A}" presName="iconSpace" presStyleCnt="0"/>
      <dgm:spPr/>
    </dgm:pt>
    <dgm:pt modelId="{FBF867E6-80AC-4495-8719-78756E51950E}" type="pres">
      <dgm:prSet presAssocID="{6357F3C0-A9FA-4205-BB99-F01C8BF32F1A}" presName="parTx" presStyleLbl="revTx" presStyleIdx="0" presStyleCnt="6">
        <dgm:presLayoutVars>
          <dgm:chMax val="0"/>
          <dgm:chPref val="0"/>
        </dgm:presLayoutVars>
      </dgm:prSet>
      <dgm:spPr/>
    </dgm:pt>
    <dgm:pt modelId="{1955F18F-58AF-4FCC-8CAF-6527BBFD9807}" type="pres">
      <dgm:prSet presAssocID="{6357F3C0-A9FA-4205-BB99-F01C8BF32F1A}" presName="txSpace" presStyleCnt="0"/>
      <dgm:spPr/>
    </dgm:pt>
    <dgm:pt modelId="{16D26228-A4E1-4356-97DC-B226EA531535}" type="pres">
      <dgm:prSet presAssocID="{6357F3C0-A9FA-4205-BB99-F01C8BF32F1A}" presName="desTx" presStyleLbl="revTx" presStyleIdx="1" presStyleCnt="6">
        <dgm:presLayoutVars/>
      </dgm:prSet>
      <dgm:spPr/>
    </dgm:pt>
    <dgm:pt modelId="{0C5A6946-F4D8-4450-BDC4-BEDF26B710A8}" type="pres">
      <dgm:prSet presAssocID="{10B793AA-867B-48E4-B80E-E4B50ADD32D5}" presName="sibTrans" presStyleCnt="0"/>
      <dgm:spPr/>
    </dgm:pt>
    <dgm:pt modelId="{E4E62562-3920-4EA5-814E-AB4566975049}" type="pres">
      <dgm:prSet presAssocID="{DC0E9D47-3FFF-4771-8C3F-C689D0A4322F}" presName="compNode" presStyleCnt="0"/>
      <dgm:spPr/>
    </dgm:pt>
    <dgm:pt modelId="{46EF256E-1418-4E67-9881-462AE21BB51A}" type="pres">
      <dgm:prSet presAssocID="{DC0E9D47-3FFF-4771-8C3F-C689D0A432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A93639-A8A6-40D5-835D-007EB79D66C3}" type="pres">
      <dgm:prSet presAssocID="{DC0E9D47-3FFF-4771-8C3F-C689D0A4322F}" presName="iconSpace" presStyleCnt="0"/>
      <dgm:spPr/>
    </dgm:pt>
    <dgm:pt modelId="{D0C0CB0F-1E79-4B28-AAC5-1885CAFCCF6C}" type="pres">
      <dgm:prSet presAssocID="{DC0E9D47-3FFF-4771-8C3F-C689D0A4322F}" presName="parTx" presStyleLbl="revTx" presStyleIdx="2" presStyleCnt="6">
        <dgm:presLayoutVars>
          <dgm:chMax val="0"/>
          <dgm:chPref val="0"/>
        </dgm:presLayoutVars>
      </dgm:prSet>
      <dgm:spPr/>
    </dgm:pt>
    <dgm:pt modelId="{E557218C-F7D8-4159-ADC4-E9D856A8FFC7}" type="pres">
      <dgm:prSet presAssocID="{DC0E9D47-3FFF-4771-8C3F-C689D0A4322F}" presName="txSpace" presStyleCnt="0"/>
      <dgm:spPr/>
    </dgm:pt>
    <dgm:pt modelId="{B2D8E1BB-708D-4CB9-8FB6-19B817093512}" type="pres">
      <dgm:prSet presAssocID="{DC0E9D47-3FFF-4771-8C3F-C689D0A4322F}" presName="desTx" presStyleLbl="revTx" presStyleIdx="3" presStyleCnt="6">
        <dgm:presLayoutVars/>
      </dgm:prSet>
      <dgm:spPr/>
    </dgm:pt>
    <dgm:pt modelId="{88F4B13A-B418-49ED-B45E-F5D60F070145}" type="pres">
      <dgm:prSet presAssocID="{6D054C47-09C4-4CCD-9EC5-1EC8A8BCEE43}" presName="sibTrans" presStyleCnt="0"/>
      <dgm:spPr/>
    </dgm:pt>
    <dgm:pt modelId="{00761115-ABAA-47EF-9B80-F95D853A4692}" type="pres">
      <dgm:prSet presAssocID="{D5D6776D-439A-423D-94FA-06DFB0386A55}" presName="compNode" presStyleCnt="0"/>
      <dgm:spPr/>
    </dgm:pt>
    <dgm:pt modelId="{AA484F66-5174-4F4D-81DE-EAD268C5512E}" type="pres">
      <dgm:prSet presAssocID="{D5D6776D-439A-423D-94FA-06DFB0386A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341273D-E15A-40A8-B2DC-05AC93B27ABA}" type="pres">
      <dgm:prSet presAssocID="{D5D6776D-439A-423D-94FA-06DFB0386A55}" presName="iconSpace" presStyleCnt="0"/>
      <dgm:spPr/>
    </dgm:pt>
    <dgm:pt modelId="{B70459DE-A88A-43C8-B261-24BF8A4E1AF1}" type="pres">
      <dgm:prSet presAssocID="{D5D6776D-439A-423D-94FA-06DFB0386A55}" presName="parTx" presStyleLbl="revTx" presStyleIdx="4" presStyleCnt="6">
        <dgm:presLayoutVars>
          <dgm:chMax val="0"/>
          <dgm:chPref val="0"/>
        </dgm:presLayoutVars>
      </dgm:prSet>
      <dgm:spPr/>
    </dgm:pt>
    <dgm:pt modelId="{BE6A843A-B46E-4501-B717-4F90FDF99040}" type="pres">
      <dgm:prSet presAssocID="{D5D6776D-439A-423D-94FA-06DFB0386A55}" presName="txSpace" presStyleCnt="0"/>
      <dgm:spPr/>
    </dgm:pt>
    <dgm:pt modelId="{6AD314D7-7C81-47F1-962F-EF05F9B651C3}" type="pres">
      <dgm:prSet presAssocID="{D5D6776D-439A-423D-94FA-06DFB0386A55}" presName="desTx" presStyleLbl="revTx" presStyleIdx="5" presStyleCnt="6">
        <dgm:presLayoutVars/>
      </dgm:prSet>
      <dgm:spPr/>
    </dgm:pt>
  </dgm:ptLst>
  <dgm:cxnLst>
    <dgm:cxn modelId="{4E4BCD17-1806-4C17-AFF6-FC628B63A7F3}" type="presOf" srcId="{2E7E3B35-44AB-46AB-AFEC-027F41595BF0}" destId="{6AD314D7-7C81-47F1-962F-EF05F9B651C3}" srcOrd="0" destOrd="0" presId="urn:microsoft.com/office/officeart/2018/5/layout/CenteredIconLabelDescriptionList"/>
    <dgm:cxn modelId="{6FE44B1D-FC45-496F-B796-856AF4A31861}" type="presOf" srcId="{0581C6B5-D93A-458D-9494-CA84454E832A}" destId="{B2D8E1BB-708D-4CB9-8FB6-19B817093512}" srcOrd="0" destOrd="1" presId="urn:microsoft.com/office/officeart/2018/5/layout/CenteredIconLabelDescriptionList"/>
    <dgm:cxn modelId="{39549F3B-728F-4819-8A32-8522C5C9DF2C}" srcId="{5E220892-9A31-4075-8351-750304302842}" destId="{6BB322F3-85A8-4D63-83EF-2062FF9D3FBB}" srcOrd="3" destOrd="0" parTransId="{AFEAD5DA-A022-4039-A315-348DB48ACA96}" sibTransId="{F92926EE-C026-4621-8EE9-E061E50012FF}"/>
    <dgm:cxn modelId="{B3D87661-1773-4218-95CA-E3EBF0F299BB}" type="presOf" srcId="{D5D6776D-439A-423D-94FA-06DFB0386A55}" destId="{B70459DE-A88A-43C8-B261-24BF8A4E1AF1}" srcOrd="0" destOrd="0" presId="urn:microsoft.com/office/officeart/2018/5/layout/CenteredIconLabelDescriptionList"/>
    <dgm:cxn modelId="{EF9E2946-93BE-4E07-9ED6-C995674E8FDD}" type="presOf" srcId="{C3669E1E-6762-4219-BA50-BDA69C0DD91D}" destId="{16D26228-A4E1-4356-97DC-B226EA531535}" srcOrd="0" destOrd="0" presId="urn:microsoft.com/office/officeart/2018/5/layout/CenteredIconLabelDescriptionList"/>
    <dgm:cxn modelId="{4BF88368-8920-4A51-8144-64832563A414}" type="presOf" srcId="{5E220892-9A31-4075-8351-750304302842}" destId="{B2D8E1BB-708D-4CB9-8FB6-19B817093512}" srcOrd="0" destOrd="0" presId="urn:microsoft.com/office/officeart/2018/5/layout/CenteredIconLabelDescriptionList"/>
    <dgm:cxn modelId="{76C5FC6A-721E-406A-B5A0-5D0FE85276C9}" type="presOf" srcId="{D1C6408B-9711-413A-A1E2-777030EFF9A1}" destId="{B2D8E1BB-708D-4CB9-8FB6-19B817093512}" srcOrd="0" destOrd="3" presId="urn:microsoft.com/office/officeart/2018/5/layout/CenteredIconLabelDescriptionList"/>
    <dgm:cxn modelId="{8784896D-B001-4013-BE04-6514669E77D5}" type="presOf" srcId="{6357F3C0-A9FA-4205-BB99-F01C8BF32F1A}" destId="{FBF867E6-80AC-4495-8719-78756E51950E}" srcOrd="0" destOrd="0" presId="urn:microsoft.com/office/officeart/2018/5/layout/CenteredIconLabelDescriptionList"/>
    <dgm:cxn modelId="{84A57C51-2417-4B22-8F02-C3500E6967E2}" srcId="{DC0E9D47-3FFF-4771-8C3F-C689D0A4322F}" destId="{5E220892-9A31-4075-8351-750304302842}" srcOrd="0" destOrd="0" parTransId="{6A276BEA-CE34-49EB-B614-1521227A71D7}" sibTransId="{3961249C-7F11-43BC-9A74-E2230DD077FF}"/>
    <dgm:cxn modelId="{EE3C2E56-160D-403C-9AC0-A45E8F1B6AD0}" type="presOf" srcId="{6BB322F3-85A8-4D63-83EF-2062FF9D3FBB}" destId="{B2D8E1BB-708D-4CB9-8FB6-19B817093512}" srcOrd="0" destOrd="4" presId="urn:microsoft.com/office/officeart/2018/5/layout/CenteredIconLabelDescriptionList"/>
    <dgm:cxn modelId="{3933E479-8031-49B4-B019-540987EDC799}" srcId="{FF07A47B-E9BA-4EE3-A9B6-68E1E683424C}" destId="{DC0E9D47-3FFF-4771-8C3F-C689D0A4322F}" srcOrd="1" destOrd="0" parTransId="{B2999123-72E5-4F8B-A4D8-C3AF936A5E20}" sibTransId="{6D054C47-09C4-4CCD-9EC5-1EC8A8BCEE43}"/>
    <dgm:cxn modelId="{247D815A-2B1C-4872-9383-F8E1433B7C08}" srcId="{5E220892-9A31-4075-8351-750304302842}" destId="{BDCAF636-D36F-4281-8B61-0B9B1DF0A4BB}" srcOrd="4" destOrd="0" parTransId="{9381CF64-A7F8-426B-9957-C0F294E62BA3}" sibTransId="{F8D0AEB5-A0DE-462B-9DBF-A6A3DEFDD2F1}"/>
    <dgm:cxn modelId="{5E47B682-A475-488D-BA7A-9285C4B99D76}" srcId="{FF07A47B-E9BA-4EE3-A9B6-68E1E683424C}" destId="{6357F3C0-A9FA-4205-BB99-F01C8BF32F1A}" srcOrd="0" destOrd="0" parTransId="{4A8CBA5F-33EF-4239-B0F1-C1BE39A61ADF}" sibTransId="{10B793AA-867B-48E4-B80E-E4B50ADD32D5}"/>
    <dgm:cxn modelId="{BA052086-2F57-4C0B-8199-75F3A73F6223}" srcId="{5E220892-9A31-4075-8351-750304302842}" destId="{0581C6B5-D93A-458D-9494-CA84454E832A}" srcOrd="0" destOrd="0" parTransId="{DE43CA95-BB9A-42EB-84DC-FE79BD195023}" sibTransId="{609001EF-B916-4CC9-A760-321363F4133E}"/>
    <dgm:cxn modelId="{BF919F92-E155-42F7-BB1C-4BD669073CD8}" type="presOf" srcId="{FF07A47B-E9BA-4EE3-A9B6-68E1E683424C}" destId="{0B27F3E6-4B9A-4A87-8C00-1A9A0CA0637E}" srcOrd="0" destOrd="0" presId="urn:microsoft.com/office/officeart/2018/5/layout/CenteredIconLabelDescriptionList"/>
    <dgm:cxn modelId="{9FA6BF9B-6462-4898-A7F5-BDEA01F2AEA2}" srcId="{FF07A47B-E9BA-4EE3-A9B6-68E1E683424C}" destId="{D5D6776D-439A-423D-94FA-06DFB0386A55}" srcOrd="2" destOrd="0" parTransId="{37D0CE98-113D-41D3-9C02-5EB1246DDB79}" sibTransId="{08C70C20-CE09-43B5-879C-4780191C14B6}"/>
    <dgm:cxn modelId="{A21D05AA-3DE4-4E92-A741-1EED85F32192}" srcId="{5E220892-9A31-4075-8351-750304302842}" destId="{150E72C7-AF3A-4F62-B9D6-D50F43505EC3}" srcOrd="1" destOrd="0" parTransId="{0BC39262-E826-41E8-8AED-A5097EC45974}" sibTransId="{37EE46BB-7F04-45D3-91F2-8F79C36CF22E}"/>
    <dgm:cxn modelId="{330853B3-9B63-4FD5-BFAD-CA7749B0866F}" type="presOf" srcId="{150E72C7-AF3A-4F62-B9D6-D50F43505EC3}" destId="{B2D8E1BB-708D-4CB9-8FB6-19B817093512}" srcOrd="0" destOrd="2" presId="urn:microsoft.com/office/officeart/2018/5/layout/CenteredIconLabelDescriptionList"/>
    <dgm:cxn modelId="{1BF47BB9-EF72-4369-AF6E-200FB4E02F9C}" srcId="{5E220892-9A31-4075-8351-750304302842}" destId="{D1C6408B-9711-413A-A1E2-777030EFF9A1}" srcOrd="2" destOrd="0" parTransId="{94D16233-9F18-4AAF-93C9-7A2773D2B9AC}" sibTransId="{B1DE5585-FA80-48B4-B341-5330AE202820}"/>
    <dgm:cxn modelId="{BE1733C3-E7A3-4EB4-B5DE-1FC5AEF51259}" type="presOf" srcId="{BDCAF636-D36F-4281-8B61-0B9B1DF0A4BB}" destId="{B2D8E1BB-708D-4CB9-8FB6-19B817093512}" srcOrd="0" destOrd="5" presId="urn:microsoft.com/office/officeart/2018/5/layout/CenteredIconLabelDescriptionList"/>
    <dgm:cxn modelId="{AF7B06EF-167D-4A62-94BE-657A03C9DF52}" type="presOf" srcId="{DC0E9D47-3FFF-4771-8C3F-C689D0A4322F}" destId="{D0C0CB0F-1E79-4B28-AAC5-1885CAFCCF6C}" srcOrd="0" destOrd="0" presId="urn:microsoft.com/office/officeart/2018/5/layout/CenteredIconLabelDescriptionList"/>
    <dgm:cxn modelId="{C21E89F1-8647-43B7-A435-0077A3EC18A0}" srcId="{6357F3C0-A9FA-4205-BB99-F01C8BF32F1A}" destId="{C3669E1E-6762-4219-BA50-BDA69C0DD91D}" srcOrd="0" destOrd="0" parTransId="{D2EC2293-5830-4B85-948E-3924DBD8E472}" sibTransId="{56B468B6-B0A1-46D2-89EA-FD456D58D937}"/>
    <dgm:cxn modelId="{62D331F8-F5DA-4A04-9B90-789A59E0613D}" srcId="{D5D6776D-439A-423D-94FA-06DFB0386A55}" destId="{2E7E3B35-44AB-46AB-AFEC-027F41595BF0}" srcOrd="0" destOrd="0" parTransId="{147B27C4-5EA6-4881-84FC-648E178DF79F}" sibTransId="{4BF4CDAA-2713-4020-9CBB-6A61C193BC8F}"/>
    <dgm:cxn modelId="{4835583E-8D26-4BF8-8622-9C3872EB9D42}" type="presParOf" srcId="{0B27F3E6-4B9A-4A87-8C00-1A9A0CA0637E}" destId="{9669E9AD-F566-4779-9BA6-ED224AF13FFA}" srcOrd="0" destOrd="0" presId="urn:microsoft.com/office/officeart/2018/5/layout/CenteredIconLabelDescriptionList"/>
    <dgm:cxn modelId="{9581C57E-6377-4E25-B865-8793EF696418}" type="presParOf" srcId="{9669E9AD-F566-4779-9BA6-ED224AF13FFA}" destId="{F1643A3F-FE03-4FF6-AA0A-E8637294C423}" srcOrd="0" destOrd="0" presId="urn:microsoft.com/office/officeart/2018/5/layout/CenteredIconLabelDescriptionList"/>
    <dgm:cxn modelId="{69B19BE1-02D9-4808-BC0E-288EC0FF4FD6}" type="presParOf" srcId="{9669E9AD-F566-4779-9BA6-ED224AF13FFA}" destId="{D9845202-ACA7-417E-8DD7-9FEF83CD92B0}" srcOrd="1" destOrd="0" presId="urn:microsoft.com/office/officeart/2018/5/layout/CenteredIconLabelDescriptionList"/>
    <dgm:cxn modelId="{EA081E7D-0798-4FF1-A5DE-B8BA46C0A073}" type="presParOf" srcId="{9669E9AD-F566-4779-9BA6-ED224AF13FFA}" destId="{FBF867E6-80AC-4495-8719-78756E51950E}" srcOrd="2" destOrd="0" presId="urn:microsoft.com/office/officeart/2018/5/layout/CenteredIconLabelDescriptionList"/>
    <dgm:cxn modelId="{71776117-D270-4969-AEA1-362F97FEAC28}" type="presParOf" srcId="{9669E9AD-F566-4779-9BA6-ED224AF13FFA}" destId="{1955F18F-58AF-4FCC-8CAF-6527BBFD9807}" srcOrd="3" destOrd="0" presId="urn:microsoft.com/office/officeart/2018/5/layout/CenteredIconLabelDescriptionList"/>
    <dgm:cxn modelId="{469D5A9F-13B9-479A-AEEC-C2AD48A3376E}" type="presParOf" srcId="{9669E9AD-F566-4779-9BA6-ED224AF13FFA}" destId="{16D26228-A4E1-4356-97DC-B226EA531535}" srcOrd="4" destOrd="0" presId="urn:microsoft.com/office/officeart/2018/5/layout/CenteredIconLabelDescriptionList"/>
    <dgm:cxn modelId="{B9A62CC1-E600-42DF-A31B-1B043E01D2CC}" type="presParOf" srcId="{0B27F3E6-4B9A-4A87-8C00-1A9A0CA0637E}" destId="{0C5A6946-F4D8-4450-BDC4-BEDF26B710A8}" srcOrd="1" destOrd="0" presId="urn:microsoft.com/office/officeart/2018/5/layout/CenteredIconLabelDescriptionList"/>
    <dgm:cxn modelId="{99B1323B-1041-4DAE-A962-7C18A527DDA8}" type="presParOf" srcId="{0B27F3E6-4B9A-4A87-8C00-1A9A0CA0637E}" destId="{E4E62562-3920-4EA5-814E-AB4566975049}" srcOrd="2" destOrd="0" presId="urn:microsoft.com/office/officeart/2018/5/layout/CenteredIconLabelDescriptionList"/>
    <dgm:cxn modelId="{1724E1C8-9A1C-400A-BDD8-72593F6ECB8D}" type="presParOf" srcId="{E4E62562-3920-4EA5-814E-AB4566975049}" destId="{46EF256E-1418-4E67-9881-462AE21BB51A}" srcOrd="0" destOrd="0" presId="urn:microsoft.com/office/officeart/2018/5/layout/CenteredIconLabelDescriptionList"/>
    <dgm:cxn modelId="{B5B4F579-0C4A-4DD2-8AF7-16F95A6706FA}" type="presParOf" srcId="{E4E62562-3920-4EA5-814E-AB4566975049}" destId="{F9A93639-A8A6-40D5-835D-007EB79D66C3}" srcOrd="1" destOrd="0" presId="urn:microsoft.com/office/officeart/2018/5/layout/CenteredIconLabelDescriptionList"/>
    <dgm:cxn modelId="{41FF2BD1-6D61-4B40-B849-1A1D7E5447C3}" type="presParOf" srcId="{E4E62562-3920-4EA5-814E-AB4566975049}" destId="{D0C0CB0F-1E79-4B28-AAC5-1885CAFCCF6C}" srcOrd="2" destOrd="0" presId="urn:microsoft.com/office/officeart/2018/5/layout/CenteredIconLabelDescriptionList"/>
    <dgm:cxn modelId="{47E6CADE-4684-4AD4-BF24-F7DE6A57AD7C}" type="presParOf" srcId="{E4E62562-3920-4EA5-814E-AB4566975049}" destId="{E557218C-F7D8-4159-ADC4-E9D856A8FFC7}" srcOrd="3" destOrd="0" presId="urn:microsoft.com/office/officeart/2018/5/layout/CenteredIconLabelDescriptionList"/>
    <dgm:cxn modelId="{1320B558-2700-48FD-9063-036678947331}" type="presParOf" srcId="{E4E62562-3920-4EA5-814E-AB4566975049}" destId="{B2D8E1BB-708D-4CB9-8FB6-19B817093512}" srcOrd="4" destOrd="0" presId="urn:microsoft.com/office/officeart/2018/5/layout/CenteredIconLabelDescriptionList"/>
    <dgm:cxn modelId="{FC754DE5-C18F-49F1-A132-C32088E6DB58}" type="presParOf" srcId="{0B27F3E6-4B9A-4A87-8C00-1A9A0CA0637E}" destId="{88F4B13A-B418-49ED-B45E-F5D60F070145}" srcOrd="3" destOrd="0" presId="urn:microsoft.com/office/officeart/2018/5/layout/CenteredIconLabelDescriptionList"/>
    <dgm:cxn modelId="{025AAF53-02DF-454B-A65F-A4CB2A97E612}" type="presParOf" srcId="{0B27F3E6-4B9A-4A87-8C00-1A9A0CA0637E}" destId="{00761115-ABAA-47EF-9B80-F95D853A4692}" srcOrd="4" destOrd="0" presId="urn:microsoft.com/office/officeart/2018/5/layout/CenteredIconLabelDescriptionList"/>
    <dgm:cxn modelId="{FD9B5CB6-C9D0-4226-9314-AB9DA3D876A8}" type="presParOf" srcId="{00761115-ABAA-47EF-9B80-F95D853A4692}" destId="{AA484F66-5174-4F4D-81DE-EAD268C5512E}" srcOrd="0" destOrd="0" presId="urn:microsoft.com/office/officeart/2018/5/layout/CenteredIconLabelDescriptionList"/>
    <dgm:cxn modelId="{9BC469F9-A017-48CC-9D68-8F1730880C7C}" type="presParOf" srcId="{00761115-ABAA-47EF-9B80-F95D853A4692}" destId="{C341273D-E15A-40A8-B2DC-05AC93B27ABA}" srcOrd="1" destOrd="0" presId="urn:microsoft.com/office/officeart/2018/5/layout/CenteredIconLabelDescriptionList"/>
    <dgm:cxn modelId="{ADBBC58C-CCEC-4144-B496-18BE9078A24C}" type="presParOf" srcId="{00761115-ABAA-47EF-9B80-F95D853A4692}" destId="{B70459DE-A88A-43C8-B261-24BF8A4E1AF1}" srcOrd="2" destOrd="0" presId="urn:microsoft.com/office/officeart/2018/5/layout/CenteredIconLabelDescriptionList"/>
    <dgm:cxn modelId="{0842147F-C5E5-4505-B047-8DA90876C288}" type="presParOf" srcId="{00761115-ABAA-47EF-9B80-F95D853A4692}" destId="{BE6A843A-B46E-4501-B717-4F90FDF99040}" srcOrd="3" destOrd="0" presId="urn:microsoft.com/office/officeart/2018/5/layout/CenteredIconLabelDescriptionList"/>
    <dgm:cxn modelId="{9E4F8875-C2D0-4841-8CE4-24176A304404}" type="presParOf" srcId="{00761115-ABAA-47EF-9B80-F95D853A4692}" destId="{6AD314D7-7C81-47F1-962F-EF05F9B651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1DA96-4E5A-4DA6-B985-99FCD33F66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B95278-A783-451A-97E5-CEBDDE12B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Expectations:</a:t>
          </a:r>
        </a:p>
      </dgm:t>
    </dgm:pt>
    <dgm:pt modelId="{7A099CEE-4D8B-4A35-9649-F6F40292DAE0}" type="parTrans" cxnId="{3820569E-C662-40BF-A1CE-FDE72906D765}">
      <dgm:prSet/>
      <dgm:spPr/>
      <dgm:t>
        <a:bodyPr/>
        <a:lstStyle/>
        <a:p>
          <a:endParaRPr lang="en-US"/>
        </a:p>
      </dgm:t>
    </dgm:pt>
    <dgm:pt modelId="{0B02C0AC-5218-496C-8321-9E00818AA924}" type="sibTrans" cxnId="{3820569E-C662-40BF-A1CE-FDE72906D7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988F0-5FF3-40EA-9825-AD03842BD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Anticipate a transformative impact on the loan approval process through automation, leading to enhanced efficiency and reduced processing time.</a:t>
          </a:r>
        </a:p>
      </dgm:t>
    </dgm:pt>
    <dgm:pt modelId="{38500B55-3D15-4B1A-B09C-59847CC94F5A}" type="parTrans" cxnId="{A5726BC4-4A73-404B-8A1C-8B194C79C3C2}">
      <dgm:prSet/>
      <dgm:spPr/>
      <dgm:t>
        <a:bodyPr/>
        <a:lstStyle/>
        <a:p>
          <a:endParaRPr lang="en-US"/>
        </a:p>
      </dgm:t>
    </dgm:pt>
    <dgm:pt modelId="{AABFD570-87D0-41AE-9F6D-19425EC8B00E}" type="sibTrans" cxnId="{A5726BC4-4A73-404B-8A1C-8B194C79C3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5B0A1B-019F-48B6-AB33-C1C51DBCBB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Envision improved accuracy in decision-making, resulting in a more reliable and fair system for applicants.</a:t>
          </a:r>
        </a:p>
      </dgm:t>
    </dgm:pt>
    <dgm:pt modelId="{3131739C-5E01-4C5F-8D68-4D385DF72917}" type="parTrans" cxnId="{ACEC96B9-1853-4D38-88B3-FCB62142D06E}">
      <dgm:prSet/>
      <dgm:spPr/>
      <dgm:t>
        <a:bodyPr/>
        <a:lstStyle/>
        <a:p>
          <a:endParaRPr lang="en-US"/>
        </a:p>
      </dgm:t>
    </dgm:pt>
    <dgm:pt modelId="{D8624B82-C519-42AD-BAD1-50E109B2C672}" type="sibTrans" cxnId="{ACEC96B9-1853-4D38-88B3-FCB62142D0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DE7D5A-392D-4D2D-AC39-8F8B6CCB2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Enthusiasm:</a:t>
          </a:r>
        </a:p>
      </dgm:t>
    </dgm:pt>
    <dgm:pt modelId="{61304D92-37E8-4192-985D-99461A08EA63}" type="parTrans" cxnId="{1164977C-9622-4054-BF9F-910B8ED32C16}">
      <dgm:prSet/>
      <dgm:spPr/>
      <dgm:t>
        <a:bodyPr/>
        <a:lstStyle/>
        <a:p>
          <a:endParaRPr lang="en-US"/>
        </a:p>
      </dgm:t>
    </dgm:pt>
    <dgm:pt modelId="{6B506975-4B86-4780-AB39-C8B7D3B2211B}" type="sibTrans" cxnId="{1164977C-9622-4054-BF9F-910B8ED32C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8B7BD-FC49-4B43-A728-2272CAC4A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Excited about the opportunity to apply data science methodologies to real-world challenges in the financial sector.</a:t>
          </a:r>
        </a:p>
      </dgm:t>
    </dgm:pt>
    <dgm:pt modelId="{7229A28C-EBE0-4B81-947F-27568858794C}" type="parTrans" cxnId="{5E9EB727-C414-4496-B1B8-45B65A8A1D24}">
      <dgm:prSet/>
      <dgm:spPr/>
      <dgm:t>
        <a:bodyPr/>
        <a:lstStyle/>
        <a:p>
          <a:endParaRPr lang="en-US"/>
        </a:p>
      </dgm:t>
    </dgm:pt>
    <dgm:pt modelId="{635DCDA5-B068-48E3-B83B-617FFCA359B7}" type="sibTrans" cxnId="{5E9EB727-C414-4496-B1B8-45B65A8A1D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977FFF-3D6F-401A-A832-F4692BEBF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Eager to contribute to the advancement of automated systems that can positively influence business operations and customer experiences.</a:t>
          </a:r>
        </a:p>
      </dgm:t>
    </dgm:pt>
    <dgm:pt modelId="{2EDCB0AD-10C1-4880-B1E8-819F1AA55695}" type="parTrans" cxnId="{FB1A7256-FA59-4D24-A983-B8553780D89A}">
      <dgm:prSet/>
      <dgm:spPr/>
      <dgm:t>
        <a:bodyPr/>
        <a:lstStyle/>
        <a:p>
          <a:endParaRPr lang="en-US"/>
        </a:p>
      </dgm:t>
    </dgm:pt>
    <dgm:pt modelId="{F134C179-9674-4BA7-AB3D-30B963F33CD3}" type="sibTrans" cxnId="{FB1A7256-FA59-4D24-A983-B8553780D89A}">
      <dgm:prSet/>
      <dgm:spPr/>
      <dgm:t>
        <a:bodyPr/>
        <a:lstStyle/>
        <a:p>
          <a:endParaRPr lang="en-US"/>
        </a:p>
      </dgm:t>
    </dgm:pt>
    <dgm:pt modelId="{22F766F6-0A50-476E-9CE0-2BECC0CADDBA}" type="pres">
      <dgm:prSet presAssocID="{48E1DA96-4E5A-4DA6-B985-99FCD33F6622}" presName="root" presStyleCnt="0">
        <dgm:presLayoutVars>
          <dgm:dir/>
          <dgm:resizeHandles val="exact"/>
        </dgm:presLayoutVars>
      </dgm:prSet>
      <dgm:spPr/>
    </dgm:pt>
    <dgm:pt modelId="{61DB8820-F5CD-4AA4-AF24-86DD76493AB6}" type="pres">
      <dgm:prSet presAssocID="{9DB95278-A783-451A-97E5-CEBDDE12B3CC}" presName="compNode" presStyleCnt="0"/>
      <dgm:spPr/>
    </dgm:pt>
    <dgm:pt modelId="{A64B0F6D-5572-45BB-8BDE-13B3CE3B9821}" type="pres">
      <dgm:prSet presAssocID="{9DB95278-A783-451A-97E5-CEBDDE12B3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4B683CB-2FFC-4F47-B5B8-20AC3FF9C7C3}" type="pres">
      <dgm:prSet presAssocID="{9DB95278-A783-451A-97E5-CEBDDE12B3CC}" presName="spaceRect" presStyleCnt="0"/>
      <dgm:spPr/>
    </dgm:pt>
    <dgm:pt modelId="{01D532FA-1537-4B4E-8A25-B3985AF5BE8E}" type="pres">
      <dgm:prSet presAssocID="{9DB95278-A783-451A-97E5-CEBDDE12B3CC}" presName="textRect" presStyleLbl="revTx" presStyleIdx="0" presStyleCnt="6">
        <dgm:presLayoutVars>
          <dgm:chMax val="1"/>
          <dgm:chPref val="1"/>
        </dgm:presLayoutVars>
      </dgm:prSet>
      <dgm:spPr/>
    </dgm:pt>
    <dgm:pt modelId="{05ACA564-9683-4716-AC7D-DC4F72A71727}" type="pres">
      <dgm:prSet presAssocID="{0B02C0AC-5218-496C-8321-9E00818AA924}" presName="sibTrans" presStyleCnt="0"/>
      <dgm:spPr/>
    </dgm:pt>
    <dgm:pt modelId="{1CCC969A-2849-4A5B-8F5C-82CAB90A2CCD}" type="pres">
      <dgm:prSet presAssocID="{121988F0-5FF3-40EA-9825-AD03842BDFC6}" presName="compNode" presStyleCnt="0"/>
      <dgm:spPr/>
    </dgm:pt>
    <dgm:pt modelId="{1469CC79-8F97-4138-92CE-CA06F460685D}" type="pres">
      <dgm:prSet presAssocID="{121988F0-5FF3-40EA-9825-AD03842BDF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870695-B20C-43D2-BF22-3BEA8DC9ADCD}" type="pres">
      <dgm:prSet presAssocID="{121988F0-5FF3-40EA-9825-AD03842BDFC6}" presName="spaceRect" presStyleCnt="0"/>
      <dgm:spPr/>
    </dgm:pt>
    <dgm:pt modelId="{AF1C964C-7B61-462C-97D4-5C3693F7EA1F}" type="pres">
      <dgm:prSet presAssocID="{121988F0-5FF3-40EA-9825-AD03842BDFC6}" presName="textRect" presStyleLbl="revTx" presStyleIdx="1" presStyleCnt="6">
        <dgm:presLayoutVars>
          <dgm:chMax val="1"/>
          <dgm:chPref val="1"/>
        </dgm:presLayoutVars>
      </dgm:prSet>
      <dgm:spPr/>
    </dgm:pt>
    <dgm:pt modelId="{3CBCA30C-3388-4614-A4A9-3F77D4771CFB}" type="pres">
      <dgm:prSet presAssocID="{AABFD570-87D0-41AE-9F6D-19425EC8B00E}" presName="sibTrans" presStyleCnt="0"/>
      <dgm:spPr/>
    </dgm:pt>
    <dgm:pt modelId="{E87BE4F8-4967-4145-92E9-AC064FA62FE5}" type="pres">
      <dgm:prSet presAssocID="{6D5B0A1B-019F-48B6-AB33-C1C51DBCBBC7}" presName="compNode" presStyleCnt="0"/>
      <dgm:spPr/>
    </dgm:pt>
    <dgm:pt modelId="{155A589E-9B3D-4A88-AFF7-94EB4C482EF0}" type="pres">
      <dgm:prSet presAssocID="{6D5B0A1B-019F-48B6-AB33-C1C51DBCBB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F7E7F6C-8A25-4DA9-A7D9-D737CC05CE70}" type="pres">
      <dgm:prSet presAssocID="{6D5B0A1B-019F-48B6-AB33-C1C51DBCBBC7}" presName="spaceRect" presStyleCnt="0"/>
      <dgm:spPr/>
    </dgm:pt>
    <dgm:pt modelId="{D9546E99-5DDD-468A-8B4A-F76A5A9F6C1A}" type="pres">
      <dgm:prSet presAssocID="{6D5B0A1B-019F-48B6-AB33-C1C51DBCBBC7}" presName="textRect" presStyleLbl="revTx" presStyleIdx="2" presStyleCnt="6">
        <dgm:presLayoutVars>
          <dgm:chMax val="1"/>
          <dgm:chPref val="1"/>
        </dgm:presLayoutVars>
      </dgm:prSet>
      <dgm:spPr/>
    </dgm:pt>
    <dgm:pt modelId="{8D3CBC43-D536-4CD9-B6F9-E516D1B3182A}" type="pres">
      <dgm:prSet presAssocID="{D8624B82-C519-42AD-BAD1-50E109B2C672}" presName="sibTrans" presStyleCnt="0"/>
      <dgm:spPr/>
    </dgm:pt>
    <dgm:pt modelId="{C86C07F2-4FD1-4DE5-BBF9-DD92716BD1F7}" type="pres">
      <dgm:prSet presAssocID="{A1DE7D5A-392D-4D2D-AC39-8F8B6CCB2C9D}" presName="compNode" presStyleCnt="0"/>
      <dgm:spPr/>
    </dgm:pt>
    <dgm:pt modelId="{6FD1E082-450B-4994-BE73-2326349B8DFF}" type="pres">
      <dgm:prSet presAssocID="{A1DE7D5A-392D-4D2D-AC39-8F8B6CCB2C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9CB116B-A651-4EE8-BB6A-1CB4D5355103}" type="pres">
      <dgm:prSet presAssocID="{A1DE7D5A-392D-4D2D-AC39-8F8B6CCB2C9D}" presName="spaceRect" presStyleCnt="0"/>
      <dgm:spPr/>
    </dgm:pt>
    <dgm:pt modelId="{222D5B51-0DDE-406D-9950-93464F66EAAB}" type="pres">
      <dgm:prSet presAssocID="{A1DE7D5A-392D-4D2D-AC39-8F8B6CCB2C9D}" presName="textRect" presStyleLbl="revTx" presStyleIdx="3" presStyleCnt="6">
        <dgm:presLayoutVars>
          <dgm:chMax val="1"/>
          <dgm:chPref val="1"/>
        </dgm:presLayoutVars>
      </dgm:prSet>
      <dgm:spPr/>
    </dgm:pt>
    <dgm:pt modelId="{E64FF0C3-CAC9-48D8-B1B1-AAE9923ACEDA}" type="pres">
      <dgm:prSet presAssocID="{6B506975-4B86-4780-AB39-C8B7D3B2211B}" presName="sibTrans" presStyleCnt="0"/>
      <dgm:spPr/>
    </dgm:pt>
    <dgm:pt modelId="{C87096B3-9474-4BF8-9024-128C907AE948}" type="pres">
      <dgm:prSet presAssocID="{08E8B7BD-FC49-4B43-A728-2272CAC4A6CD}" presName="compNode" presStyleCnt="0"/>
      <dgm:spPr/>
    </dgm:pt>
    <dgm:pt modelId="{5101B46C-C570-4DC2-B0FD-C7EA0A37760E}" type="pres">
      <dgm:prSet presAssocID="{08E8B7BD-FC49-4B43-A728-2272CAC4A6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EC64DC1-03C2-40F9-9A63-D2F4729D6218}" type="pres">
      <dgm:prSet presAssocID="{08E8B7BD-FC49-4B43-A728-2272CAC4A6CD}" presName="spaceRect" presStyleCnt="0"/>
      <dgm:spPr/>
    </dgm:pt>
    <dgm:pt modelId="{4C0ACE7B-209A-4ED5-B8EA-CBAF7FA9CD02}" type="pres">
      <dgm:prSet presAssocID="{08E8B7BD-FC49-4B43-A728-2272CAC4A6CD}" presName="textRect" presStyleLbl="revTx" presStyleIdx="4" presStyleCnt="6">
        <dgm:presLayoutVars>
          <dgm:chMax val="1"/>
          <dgm:chPref val="1"/>
        </dgm:presLayoutVars>
      </dgm:prSet>
      <dgm:spPr/>
    </dgm:pt>
    <dgm:pt modelId="{2895756B-D8E7-40EA-A4C6-6699E403E108}" type="pres">
      <dgm:prSet presAssocID="{635DCDA5-B068-48E3-B83B-617FFCA359B7}" presName="sibTrans" presStyleCnt="0"/>
      <dgm:spPr/>
    </dgm:pt>
    <dgm:pt modelId="{A5DCCAA2-5EF5-4B8B-BCB3-B47DB548E6A9}" type="pres">
      <dgm:prSet presAssocID="{DA977FFF-3D6F-401A-A832-F4692BEBF621}" presName="compNode" presStyleCnt="0"/>
      <dgm:spPr/>
    </dgm:pt>
    <dgm:pt modelId="{8322BA61-BF2B-4DA6-8C69-890D97E39B87}" type="pres">
      <dgm:prSet presAssocID="{DA977FFF-3D6F-401A-A832-F4692BEBF6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DEE881CF-5423-4FDE-8260-6D1670CBDFDB}" type="pres">
      <dgm:prSet presAssocID="{DA977FFF-3D6F-401A-A832-F4692BEBF621}" presName="spaceRect" presStyleCnt="0"/>
      <dgm:spPr/>
    </dgm:pt>
    <dgm:pt modelId="{820C7716-3577-49D4-9094-9B1BC984C481}" type="pres">
      <dgm:prSet presAssocID="{DA977FFF-3D6F-401A-A832-F4692BEBF62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D11311E-2245-4AA0-B10F-19422E3B8C34}" type="presOf" srcId="{A1DE7D5A-392D-4D2D-AC39-8F8B6CCB2C9D}" destId="{222D5B51-0DDE-406D-9950-93464F66EAAB}" srcOrd="0" destOrd="0" presId="urn:microsoft.com/office/officeart/2018/2/layout/IconLabelList"/>
    <dgm:cxn modelId="{5E9EB727-C414-4496-B1B8-45B65A8A1D24}" srcId="{48E1DA96-4E5A-4DA6-B985-99FCD33F6622}" destId="{08E8B7BD-FC49-4B43-A728-2272CAC4A6CD}" srcOrd="4" destOrd="0" parTransId="{7229A28C-EBE0-4B81-947F-27568858794C}" sibTransId="{635DCDA5-B068-48E3-B83B-617FFCA359B7}"/>
    <dgm:cxn modelId="{E0DD954D-1518-4C25-A74C-18A7D047DD43}" type="presOf" srcId="{08E8B7BD-FC49-4B43-A728-2272CAC4A6CD}" destId="{4C0ACE7B-209A-4ED5-B8EA-CBAF7FA9CD02}" srcOrd="0" destOrd="0" presId="urn:microsoft.com/office/officeart/2018/2/layout/IconLabelList"/>
    <dgm:cxn modelId="{7AE73754-8CD3-4285-9DB3-F56CBFB5B322}" type="presOf" srcId="{DA977FFF-3D6F-401A-A832-F4692BEBF621}" destId="{820C7716-3577-49D4-9094-9B1BC984C481}" srcOrd="0" destOrd="0" presId="urn:microsoft.com/office/officeart/2018/2/layout/IconLabelList"/>
    <dgm:cxn modelId="{FB1A7256-FA59-4D24-A983-B8553780D89A}" srcId="{48E1DA96-4E5A-4DA6-B985-99FCD33F6622}" destId="{DA977FFF-3D6F-401A-A832-F4692BEBF621}" srcOrd="5" destOrd="0" parTransId="{2EDCB0AD-10C1-4880-B1E8-819F1AA55695}" sibTransId="{F134C179-9674-4BA7-AB3D-30B963F33CD3}"/>
    <dgm:cxn modelId="{1164977C-9622-4054-BF9F-910B8ED32C16}" srcId="{48E1DA96-4E5A-4DA6-B985-99FCD33F6622}" destId="{A1DE7D5A-392D-4D2D-AC39-8F8B6CCB2C9D}" srcOrd="3" destOrd="0" parTransId="{61304D92-37E8-4192-985D-99461A08EA63}" sibTransId="{6B506975-4B86-4780-AB39-C8B7D3B2211B}"/>
    <dgm:cxn modelId="{ABC2CB87-60D0-4E5D-98DF-69A58957EBE4}" type="presOf" srcId="{121988F0-5FF3-40EA-9825-AD03842BDFC6}" destId="{AF1C964C-7B61-462C-97D4-5C3693F7EA1F}" srcOrd="0" destOrd="0" presId="urn:microsoft.com/office/officeart/2018/2/layout/IconLabelList"/>
    <dgm:cxn modelId="{A567E496-581D-4971-AB17-E39DEC0EF40D}" type="presOf" srcId="{48E1DA96-4E5A-4DA6-B985-99FCD33F6622}" destId="{22F766F6-0A50-476E-9CE0-2BECC0CADDBA}" srcOrd="0" destOrd="0" presId="urn:microsoft.com/office/officeart/2018/2/layout/IconLabelList"/>
    <dgm:cxn modelId="{3820569E-C662-40BF-A1CE-FDE72906D765}" srcId="{48E1DA96-4E5A-4DA6-B985-99FCD33F6622}" destId="{9DB95278-A783-451A-97E5-CEBDDE12B3CC}" srcOrd="0" destOrd="0" parTransId="{7A099CEE-4D8B-4A35-9649-F6F40292DAE0}" sibTransId="{0B02C0AC-5218-496C-8321-9E00818AA924}"/>
    <dgm:cxn modelId="{ACEC96B9-1853-4D38-88B3-FCB62142D06E}" srcId="{48E1DA96-4E5A-4DA6-B985-99FCD33F6622}" destId="{6D5B0A1B-019F-48B6-AB33-C1C51DBCBBC7}" srcOrd="2" destOrd="0" parTransId="{3131739C-5E01-4C5F-8D68-4D385DF72917}" sibTransId="{D8624B82-C519-42AD-BAD1-50E109B2C672}"/>
    <dgm:cxn modelId="{4FD024BE-9E5F-4D58-93A8-F5053157571B}" type="presOf" srcId="{6D5B0A1B-019F-48B6-AB33-C1C51DBCBBC7}" destId="{D9546E99-5DDD-468A-8B4A-F76A5A9F6C1A}" srcOrd="0" destOrd="0" presId="urn:microsoft.com/office/officeart/2018/2/layout/IconLabelList"/>
    <dgm:cxn modelId="{9539D6C0-0596-467E-BA53-F7B009EEC54C}" type="presOf" srcId="{9DB95278-A783-451A-97E5-CEBDDE12B3CC}" destId="{01D532FA-1537-4B4E-8A25-B3985AF5BE8E}" srcOrd="0" destOrd="0" presId="urn:microsoft.com/office/officeart/2018/2/layout/IconLabelList"/>
    <dgm:cxn modelId="{A5726BC4-4A73-404B-8A1C-8B194C79C3C2}" srcId="{48E1DA96-4E5A-4DA6-B985-99FCD33F6622}" destId="{121988F0-5FF3-40EA-9825-AD03842BDFC6}" srcOrd="1" destOrd="0" parTransId="{38500B55-3D15-4B1A-B09C-59847CC94F5A}" sibTransId="{AABFD570-87D0-41AE-9F6D-19425EC8B00E}"/>
    <dgm:cxn modelId="{A2130624-BF3A-48A4-9A3D-764EBDD54130}" type="presParOf" srcId="{22F766F6-0A50-476E-9CE0-2BECC0CADDBA}" destId="{61DB8820-F5CD-4AA4-AF24-86DD76493AB6}" srcOrd="0" destOrd="0" presId="urn:microsoft.com/office/officeart/2018/2/layout/IconLabelList"/>
    <dgm:cxn modelId="{7B47DD4C-6091-4352-B0FF-34A5AC7FDCB5}" type="presParOf" srcId="{61DB8820-F5CD-4AA4-AF24-86DD76493AB6}" destId="{A64B0F6D-5572-45BB-8BDE-13B3CE3B9821}" srcOrd="0" destOrd="0" presId="urn:microsoft.com/office/officeart/2018/2/layout/IconLabelList"/>
    <dgm:cxn modelId="{4B874B36-E8BD-4934-BBA1-051BCCC6861C}" type="presParOf" srcId="{61DB8820-F5CD-4AA4-AF24-86DD76493AB6}" destId="{74B683CB-2FFC-4F47-B5B8-20AC3FF9C7C3}" srcOrd="1" destOrd="0" presId="urn:microsoft.com/office/officeart/2018/2/layout/IconLabelList"/>
    <dgm:cxn modelId="{087FEF05-22F3-4A58-87D0-5ECBB4A0FDCD}" type="presParOf" srcId="{61DB8820-F5CD-4AA4-AF24-86DD76493AB6}" destId="{01D532FA-1537-4B4E-8A25-B3985AF5BE8E}" srcOrd="2" destOrd="0" presId="urn:microsoft.com/office/officeart/2018/2/layout/IconLabelList"/>
    <dgm:cxn modelId="{BB27F4FF-FB6F-46F4-9660-00E6E1D60F93}" type="presParOf" srcId="{22F766F6-0A50-476E-9CE0-2BECC0CADDBA}" destId="{05ACA564-9683-4716-AC7D-DC4F72A71727}" srcOrd="1" destOrd="0" presId="urn:microsoft.com/office/officeart/2018/2/layout/IconLabelList"/>
    <dgm:cxn modelId="{2F81D8DF-AF4F-4151-B738-F3ACBF99FAEB}" type="presParOf" srcId="{22F766F6-0A50-476E-9CE0-2BECC0CADDBA}" destId="{1CCC969A-2849-4A5B-8F5C-82CAB90A2CCD}" srcOrd="2" destOrd="0" presId="urn:microsoft.com/office/officeart/2018/2/layout/IconLabelList"/>
    <dgm:cxn modelId="{01E580D8-DAC7-469B-B389-660E81D7FD89}" type="presParOf" srcId="{1CCC969A-2849-4A5B-8F5C-82CAB90A2CCD}" destId="{1469CC79-8F97-4138-92CE-CA06F460685D}" srcOrd="0" destOrd="0" presId="urn:microsoft.com/office/officeart/2018/2/layout/IconLabelList"/>
    <dgm:cxn modelId="{7A64A536-DF4E-4E35-B545-8D5D86374F73}" type="presParOf" srcId="{1CCC969A-2849-4A5B-8F5C-82CAB90A2CCD}" destId="{27870695-B20C-43D2-BF22-3BEA8DC9ADCD}" srcOrd="1" destOrd="0" presId="urn:microsoft.com/office/officeart/2018/2/layout/IconLabelList"/>
    <dgm:cxn modelId="{F0D101C2-298B-4B9D-8B78-344E4422F867}" type="presParOf" srcId="{1CCC969A-2849-4A5B-8F5C-82CAB90A2CCD}" destId="{AF1C964C-7B61-462C-97D4-5C3693F7EA1F}" srcOrd="2" destOrd="0" presId="urn:microsoft.com/office/officeart/2018/2/layout/IconLabelList"/>
    <dgm:cxn modelId="{00228225-4DA8-498C-B9A1-2DE2C26E71D2}" type="presParOf" srcId="{22F766F6-0A50-476E-9CE0-2BECC0CADDBA}" destId="{3CBCA30C-3388-4614-A4A9-3F77D4771CFB}" srcOrd="3" destOrd="0" presId="urn:microsoft.com/office/officeart/2018/2/layout/IconLabelList"/>
    <dgm:cxn modelId="{1AB3FE57-821C-4CAE-87C5-52B82121B3B1}" type="presParOf" srcId="{22F766F6-0A50-476E-9CE0-2BECC0CADDBA}" destId="{E87BE4F8-4967-4145-92E9-AC064FA62FE5}" srcOrd="4" destOrd="0" presId="urn:microsoft.com/office/officeart/2018/2/layout/IconLabelList"/>
    <dgm:cxn modelId="{D8344F5F-575E-4C88-B8FD-8B90D72BE780}" type="presParOf" srcId="{E87BE4F8-4967-4145-92E9-AC064FA62FE5}" destId="{155A589E-9B3D-4A88-AFF7-94EB4C482EF0}" srcOrd="0" destOrd="0" presId="urn:microsoft.com/office/officeart/2018/2/layout/IconLabelList"/>
    <dgm:cxn modelId="{3937A924-92DF-48A3-A8D3-06AA0F84CF1B}" type="presParOf" srcId="{E87BE4F8-4967-4145-92E9-AC064FA62FE5}" destId="{CF7E7F6C-8A25-4DA9-A7D9-D737CC05CE70}" srcOrd="1" destOrd="0" presId="urn:microsoft.com/office/officeart/2018/2/layout/IconLabelList"/>
    <dgm:cxn modelId="{1EE19725-E6B4-493E-B571-9A33CDF85897}" type="presParOf" srcId="{E87BE4F8-4967-4145-92E9-AC064FA62FE5}" destId="{D9546E99-5DDD-468A-8B4A-F76A5A9F6C1A}" srcOrd="2" destOrd="0" presId="urn:microsoft.com/office/officeart/2018/2/layout/IconLabelList"/>
    <dgm:cxn modelId="{8DE74835-9A26-4D05-AFB1-6CD86A57A0F3}" type="presParOf" srcId="{22F766F6-0A50-476E-9CE0-2BECC0CADDBA}" destId="{8D3CBC43-D536-4CD9-B6F9-E516D1B3182A}" srcOrd="5" destOrd="0" presId="urn:microsoft.com/office/officeart/2018/2/layout/IconLabelList"/>
    <dgm:cxn modelId="{8084B62F-3952-4B2F-A017-CDE84D7B9C7B}" type="presParOf" srcId="{22F766F6-0A50-476E-9CE0-2BECC0CADDBA}" destId="{C86C07F2-4FD1-4DE5-BBF9-DD92716BD1F7}" srcOrd="6" destOrd="0" presId="urn:microsoft.com/office/officeart/2018/2/layout/IconLabelList"/>
    <dgm:cxn modelId="{B4CD997B-1656-49AF-AC44-578C4EA5606E}" type="presParOf" srcId="{C86C07F2-4FD1-4DE5-BBF9-DD92716BD1F7}" destId="{6FD1E082-450B-4994-BE73-2326349B8DFF}" srcOrd="0" destOrd="0" presId="urn:microsoft.com/office/officeart/2018/2/layout/IconLabelList"/>
    <dgm:cxn modelId="{7EDAEAA0-8744-411D-863A-4A74DE997D7C}" type="presParOf" srcId="{C86C07F2-4FD1-4DE5-BBF9-DD92716BD1F7}" destId="{B9CB116B-A651-4EE8-BB6A-1CB4D5355103}" srcOrd="1" destOrd="0" presId="urn:microsoft.com/office/officeart/2018/2/layout/IconLabelList"/>
    <dgm:cxn modelId="{1F0F8153-2AE3-4986-B2C7-5D7EC29B33B9}" type="presParOf" srcId="{C86C07F2-4FD1-4DE5-BBF9-DD92716BD1F7}" destId="{222D5B51-0DDE-406D-9950-93464F66EAAB}" srcOrd="2" destOrd="0" presId="urn:microsoft.com/office/officeart/2018/2/layout/IconLabelList"/>
    <dgm:cxn modelId="{739F0CA8-8FFC-47F9-BE14-E37C8696A32E}" type="presParOf" srcId="{22F766F6-0A50-476E-9CE0-2BECC0CADDBA}" destId="{E64FF0C3-CAC9-48D8-B1B1-AAE9923ACEDA}" srcOrd="7" destOrd="0" presId="urn:microsoft.com/office/officeart/2018/2/layout/IconLabelList"/>
    <dgm:cxn modelId="{B40D0D19-4FDF-4CB5-97B5-097631E6BBA6}" type="presParOf" srcId="{22F766F6-0A50-476E-9CE0-2BECC0CADDBA}" destId="{C87096B3-9474-4BF8-9024-128C907AE948}" srcOrd="8" destOrd="0" presId="urn:microsoft.com/office/officeart/2018/2/layout/IconLabelList"/>
    <dgm:cxn modelId="{0A80C472-CDCE-4E3B-97DF-53C46BED6DB9}" type="presParOf" srcId="{C87096B3-9474-4BF8-9024-128C907AE948}" destId="{5101B46C-C570-4DC2-B0FD-C7EA0A37760E}" srcOrd="0" destOrd="0" presId="urn:microsoft.com/office/officeart/2018/2/layout/IconLabelList"/>
    <dgm:cxn modelId="{FED97C5C-825F-421E-B9CB-C81D5C97A19A}" type="presParOf" srcId="{C87096B3-9474-4BF8-9024-128C907AE948}" destId="{AEC64DC1-03C2-40F9-9A63-D2F4729D6218}" srcOrd="1" destOrd="0" presId="urn:microsoft.com/office/officeart/2018/2/layout/IconLabelList"/>
    <dgm:cxn modelId="{32CCA61E-E37A-44F5-ADED-D0832D7AFC88}" type="presParOf" srcId="{C87096B3-9474-4BF8-9024-128C907AE948}" destId="{4C0ACE7B-209A-4ED5-B8EA-CBAF7FA9CD02}" srcOrd="2" destOrd="0" presId="urn:microsoft.com/office/officeart/2018/2/layout/IconLabelList"/>
    <dgm:cxn modelId="{6D6617B8-BB79-4DD5-88F3-5493D42A30E6}" type="presParOf" srcId="{22F766F6-0A50-476E-9CE0-2BECC0CADDBA}" destId="{2895756B-D8E7-40EA-A4C6-6699E403E108}" srcOrd="9" destOrd="0" presId="urn:microsoft.com/office/officeart/2018/2/layout/IconLabelList"/>
    <dgm:cxn modelId="{01ADA81C-0BE9-4D4F-A3F9-990F7AB252BA}" type="presParOf" srcId="{22F766F6-0A50-476E-9CE0-2BECC0CADDBA}" destId="{A5DCCAA2-5EF5-4B8B-BCB3-B47DB548E6A9}" srcOrd="10" destOrd="0" presId="urn:microsoft.com/office/officeart/2018/2/layout/IconLabelList"/>
    <dgm:cxn modelId="{EEE98F69-3477-47E7-92E7-1A8BBB9E5933}" type="presParOf" srcId="{A5DCCAA2-5EF5-4B8B-BCB3-B47DB548E6A9}" destId="{8322BA61-BF2B-4DA6-8C69-890D97E39B87}" srcOrd="0" destOrd="0" presId="urn:microsoft.com/office/officeart/2018/2/layout/IconLabelList"/>
    <dgm:cxn modelId="{132E8B7E-EBC0-4472-8618-913B122BA264}" type="presParOf" srcId="{A5DCCAA2-5EF5-4B8B-BCB3-B47DB548E6A9}" destId="{DEE881CF-5423-4FDE-8260-6D1670CBDFDB}" srcOrd="1" destOrd="0" presId="urn:microsoft.com/office/officeart/2018/2/layout/IconLabelList"/>
    <dgm:cxn modelId="{0743D8E2-1B46-493C-A7A0-E916858E77F3}" type="presParOf" srcId="{A5DCCAA2-5EF5-4B8B-BCB3-B47DB548E6A9}" destId="{820C7716-3577-49D4-9094-9B1BC984C4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5EF56-BAD9-4126-96BD-9876ED013D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808DF9-F181-4367-9391-90E336BE63D4}">
      <dgm:prSet/>
      <dgm:spPr/>
      <dgm:t>
        <a:bodyPr/>
        <a:lstStyle/>
        <a:p>
          <a:r>
            <a:rPr lang="en-US"/>
            <a:t>Imputation of Missing Values:</a:t>
          </a:r>
        </a:p>
      </dgm:t>
    </dgm:pt>
    <dgm:pt modelId="{66610924-191F-4F8F-8667-C7B6816D80CF}" type="parTrans" cxnId="{EC0D00CB-AF67-48F5-B1B6-9355F6A53072}">
      <dgm:prSet/>
      <dgm:spPr/>
      <dgm:t>
        <a:bodyPr/>
        <a:lstStyle/>
        <a:p>
          <a:endParaRPr lang="en-US"/>
        </a:p>
      </dgm:t>
    </dgm:pt>
    <dgm:pt modelId="{BF96BB64-84A3-41EE-BB4D-53B648796B8B}" type="sibTrans" cxnId="{EC0D00CB-AF67-48F5-B1B6-9355F6A53072}">
      <dgm:prSet/>
      <dgm:spPr/>
      <dgm:t>
        <a:bodyPr/>
        <a:lstStyle/>
        <a:p>
          <a:endParaRPr lang="en-US"/>
        </a:p>
      </dgm:t>
    </dgm:pt>
    <dgm:pt modelId="{5B30B357-09AD-44DE-8874-C64684830FDD}">
      <dgm:prSet/>
      <dgm:spPr/>
      <dgm:t>
        <a:bodyPr/>
        <a:lstStyle/>
        <a:p>
          <a:r>
            <a:rPr lang="en-US"/>
            <a:t>Selected columns: LoanAmount, Loan_Amount_Term, Credit_History</a:t>
          </a:r>
        </a:p>
      </dgm:t>
    </dgm:pt>
    <dgm:pt modelId="{5734CA24-AAE6-4FEE-8881-CC7E79436674}" type="parTrans" cxnId="{3CC535E2-2E5C-4BDC-B1AA-4C72DCBA2BC8}">
      <dgm:prSet/>
      <dgm:spPr/>
      <dgm:t>
        <a:bodyPr/>
        <a:lstStyle/>
        <a:p>
          <a:endParaRPr lang="en-US"/>
        </a:p>
      </dgm:t>
    </dgm:pt>
    <dgm:pt modelId="{25485C19-54FB-4756-91FC-AB3AF13498C0}" type="sibTrans" cxnId="{3CC535E2-2E5C-4BDC-B1AA-4C72DCBA2BC8}">
      <dgm:prSet/>
      <dgm:spPr/>
      <dgm:t>
        <a:bodyPr/>
        <a:lstStyle/>
        <a:p>
          <a:endParaRPr lang="en-US"/>
        </a:p>
      </dgm:t>
    </dgm:pt>
    <dgm:pt modelId="{A83543F2-0A68-404E-9863-963F9C71752B}">
      <dgm:prSet/>
      <dgm:spPr/>
      <dgm:t>
        <a:bodyPr/>
        <a:lstStyle/>
        <a:p>
          <a:r>
            <a:rPr lang="en-US"/>
            <a:t>Imputation Method: Mean imputation</a:t>
          </a:r>
        </a:p>
      </dgm:t>
    </dgm:pt>
    <dgm:pt modelId="{73E9242B-F468-4754-8469-8EBCDD67ACE1}" type="parTrans" cxnId="{16CAE72F-0477-4FDE-B893-15E969058003}">
      <dgm:prSet/>
      <dgm:spPr/>
      <dgm:t>
        <a:bodyPr/>
        <a:lstStyle/>
        <a:p>
          <a:endParaRPr lang="en-US"/>
        </a:p>
      </dgm:t>
    </dgm:pt>
    <dgm:pt modelId="{89DA84AD-052F-424C-9318-AFAF36AB842B}" type="sibTrans" cxnId="{16CAE72F-0477-4FDE-B893-15E969058003}">
      <dgm:prSet/>
      <dgm:spPr/>
      <dgm:t>
        <a:bodyPr/>
        <a:lstStyle/>
        <a:p>
          <a:endParaRPr lang="en-US"/>
        </a:p>
      </dgm:t>
    </dgm:pt>
    <dgm:pt modelId="{145E5A42-E7A2-47B2-9D21-04AE98F78DDC}">
      <dgm:prSet/>
      <dgm:spPr/>
      <dgm:t>
        <a:bodyPr/>
        <a:lstStyle/>
        <a:p>
          <a:r>
            <a:rPr lang="en-US"/>
            <a:t>Result: Missing values replaced with respective column means, ensuring dataset completeness and preserving statistical characteristics.</a:t>
          </a:r>
        </a:p>
      </dgm:t>
    </dgm:pt>
    <dgm:pt modelId="{C6B68724-1420-4F25-8CE0-87DB097F1E50}" type="parTrans" cxnId="{77EF4A5C-E24E-4F8A-98BD-49CA62F1E8B9}">
      <dgm:prSet/>
      <dgm:spPr/>
      <dgm:t>
        <a:bodyPr/>
        <a:lstStyle/>
        <a:p>
          <a:endParaRPr lang="en-US"/>
        </a:p>
      </dgm:t>
    </dgm:pt>
    <dgm:pt modelId="{4DCF87D4-282D-477B-A733-8D4C6D9E5157}" type="sibTrans" cxnId="{77EF4A5C-E24E-4F8A-98BD-49CA62F1E8B9}">
      <dgm:prSet/>
      <dgm:spPr/>
      <dgm:t>
        <a:bodyPr/>
        <a:lstStyle/>
        <a:p>
          <a:endParaRPr lang="en-US"/>
        </a:p>
      </dgm:t>
    </dgm:pt>
    <dgm:pt modelId="{BD735FE1-84A5-478C-A95D-E5B8E88DB68F}" type="pres">
      <dgm:prSet presAssocID="{7D35EF56-BAD9-4126-96BD-9876ED013DF1}" presName="Name0" presStyleCnt="0">
        <dgm:presLayoutVars>
          <dgm:dir/>
          <dgm:resizeHandles val="exact"/>
        </dgm:presLayoutVars>
      </dgm:prSet>
      <dgm:spPr/>
    </dgm:pt>
    <dgm:pt modelId="{33AC4628-A3AB-4A65-96FA-939561FFFFA0}" type="pres">
      <dgm:prSet presAssocID="{D4808DF9-F181-4367-9391-90E336BE63D4}" presName="node" presStyleLbl="node1" presStyleIdx="0" presStyleCnt="4">
        <dgm:presLayoutVars>
          <dgm:bulletEnabled val="1"/>
        </dgm:presLayoutVars>
      </dgm:prSet>
      <dgm:spPr/>
    </dgm:pt>
    <dgm:pt modelId="{061709D5-BC72-4408-8159-ED52D498B27C}" type="pres">
      <dgm:prSet presAssocID="{BF96BB64-84A3-41EE-BB4D-53B648796B8B}" presName="sibTrans" presStyleLbl="sibTrans1D1" presStyleIdx="0" presStyleCnt="3"/>
      <dgm:spPr/>
    </dgm:pt>
    <dgm:pt modelId="{568C3F21-545E-48EB-A0F1-EAFB9AB86DCD}" type="pres">
      <dgm:prSet presAssocID="{BF96BB64-84A3-41EE-BB4D-53B648796B8B}" presName="connectorText" presStyleLbl="sibTrans1D1" presStyleIdx="0" presStyleCnt="3"/>
      <dgm:spPr/>
    </dgm:pt>
    <dgm:pt modelId="{232D0988-7FE8-4070-AD6B-CC335117D6DE}" type="pres">
      <dgm:prSet presAssocID="{5B30B357-09AD-44DE-8874-C64684830FDD}" presName="node" presStyleLbl="node1" presStyleIdx="1" presStyleCnt="4">
        <dgm:presLayoutVars>
          <dgm:bulletEnabled val="1"/>
        </dgm:presLayoutVars>
      </dgm:prSet>
      <dgm:spPr/>
    </dgm:pt>
    <dgm:pt modelId="{5EFF2D81-D6E3-4B51-97C7-3C574787A615}" type="pres">
      <dgm:prSet presAssocID="{25485C19-54FB-4756-91FC-AB3AF13498C0}" presName="sibTrans" presStyleLbl="sibTrans1D1" presStyleIdx="1" presStyleCnt="3"/>
      <dgm:spPr/>
    </dgm:pt>
    <dgm:pt modelId="{510894E9-5F49-4B83-923D-625C176BEFA7}" type="pres">
      <dgm:prSet presAssocID="{25485C19-54FB-4756-91FC-AB3AF13498C0}" presName="connectorText" presStyleLbl="sibTrans1D1" presStyleIdx="1" presStyleCnt="3"/>
      <dgm:spPr/>
    </dgm:pt>
    <dgm:pt modelId="{A89F57EA-6F1F-4C2C-BBAE-F7E2BD76FC20}" type="pres">
      <dgm:prSet presAssocID="{A83543F2-0A68-404E-9863-963F9C71752B}" presName="node" presStyleLbl="node1" presStyleIdx="2" presStyleCnt="4">
        <dgm:presLayoutVars>
          <dgm:bulletEnabled val="1"/>
        </dgm:presLayoutVars>
      </dgm:prSet>
      <dgm:spPr/>
    </dgm:pt>
    <dgm:pt modelId="{39256ACD-CA7D-4A50-9FE0-5A9C2DC8FA75}" type="pres">
      <dgm:prSet presAssocID="{89DA84AD-052F-424C-9318-AFAF36AB842B}" presName="sibTrans" presStyleLbl="sibTrans1D1" presStyleIdx="2" presStyleCnt="3"/>
      <dgm:spPr/>
    </dgm:pt>
    <dgm:pt modelId="{08291F8F-0D6B-4ED4-B7F4-578BB3F1F22C}" type="pres">
      <dgm:prSet presAssocID="{89DA84AD-052F-424C-9318-AFAF36AB842B}" presName="connectorText" presStyleLbl="sibTrans1D1" presStyleIdx="2" presStyleCnt="3"/>
      <dgm:spPr/>
    </dgm:pt>
    <dgm:pt modelId="{82B9313F-CD30-4DEF-B71E-0593FA997DE7}" type="pres">
      <dgm:prSet presAssocID="{145E5A42-E7A2-47B2-9D21-04AE98F78DDC}" presName="node" presStyleLbl="node1" presStyleIdx="3" presStyleCnt="4">
        <dgm:presLayoutVars>
          <dgm:bulletEnabled val="1"/>
        </dgm:presLayoutVars>
      </dgm:prSet>
      <dgm:spPr/>
    </dgm:pt>
  </dgm:ptLst>
  <dgm:cxnLst>
    <dgm:cxn modelId="{93482610-94D1-4F31-9B15-009A1A2321A3}" type="presOf" srcId="{5B30B357-09AD-44DE-8874-C64684830FDD}" destId="{232D0988-7FE8-4070-AD6B-CC335117D6DE}" srcOrd="0" destOrd="0" presId="urn:microsoft.com/office/officeart/2016/7/layout/RepeatingBendingProcessNew"/>
    <dgm:cxn modelId="{8C138C26-51C4-401C-8531-4974CF26FB95}" type="presOf" srcId="{A83543F2-0A68-404E-9863-963F9C71752B}" destId="{A89F57EA-6F1F-4C2C-BBAE-F7E2BD76FC20}" srcOrd="0" destOrd="0" presId="urn:microsoft.com/office/officeart/2016/7/layout/RepeatingBendingProcessNew"/>
    <dgm:cxn modelId="{16CAE72F-0477-4FDE-B893-15E969058003}" srcId="{7D35EF56-BAD9-4126-96BD-9876ED013DF1}" destId="{A83543F2-0A68-404E-9863-963F9C71752B}" srcOrd="2" destOrd="0" parTransId="{73E9242B-F468-4754-8469-8EBCDD67ACE1}" sibTransId="{89DA84AD-052F-424C-9318-AFAF36AB842B}"/>
    <dgm:cxn modelId="{2D039437-E274-48C4-86F9-FB474B5B8824}" type="presOf" srcId="{7D35EF56-BAD9-4126-96BD-9876ED013DF1}" destId="{BD735FE1-84A5-478C-A95D-E5B8E88DB68F}" srcOrd="0" destOrd="0" presId="urn:microsoft.com/office/officeart/2016/7/layout/RepeatingBendingProcessNew"/>
    <dgm:cxn modelId="{77EF4A5C-E24E-4F8A-98BD-49CA62F1E8B9}" srcId="{7D35EF56-BAD9-4126-96BD-9876ED013DF1}" destId="{145E5A42-E7A2-47B2-9D21-04AE98F78DDC}" srcOrd="3" destOrd="0" parTransId="{C6B68724-1420-4F25-8CE0-87DB097F1E50}" sibTransId="{4DCF87D4-282D-477B-A733-8D4C6D9E5157}"/>
    <dgm:cxn modelId="{59D6FF64-CE8C-4456-9C21-75B7F1FB962E}" type="presOf" srcId="{25485C19-54FB-4756-91FC-AB3AF13498C0}" destId="{5EFF2D81-D6E3-4B51-97C7-3C574787A615}" srcOrd="0" destOrd="0" presId="urn:microsoft.com/office/officeart/2016/7/layout/RepeatingBendingProcessNew"/>
    <dgm:cxn modelId="{F135BC68-A85C-4D57-9329-2D4044E5A200}" type="presOf" srcId="{89DA84AD-052F-424C-9318-AFAF36AB842B}" destId="{08291F8F-0D6B-4ED4-B7F4-578BB3F1F22C}" srcOrd="1" destOrd="0" presId="urn:microsoft.com/office/officeart/2016/7/layout/RepeatingBendingProcessNew"/>
    <dgm:cxn modelId="{97234C6F-553D-49A9-A670-8598CDCB0EE5}" type="presOf" srcId="{89DA84AD-052F-424C-9318-AFAF36AB842B}" destId="{39256ACD-CA7D-4A50-9FE0-5A9C2DC8FA75}" srcOrd="0" destOrd="0" presId="urn:microsoft.com/office/officeart/2016/7/layout/RepeatingBendingProcessNew"/>
    <dgm:cxn modelId="{4F9726A8-06FD-4344-A4C3-E827ADBBBC1C}" type="presOf" srcId="{BF96BB64-84A3-41EE-BB4D-53B648796B8B}" destId="{568C3F21-545E-48EB-A0F1-EAFB9AB86DCD}" srcOrd="1" destOrd="0" presId="urn:microsoft.com/office/officeart/2016/7/layout/RepeatingBendingProcessNew"/>
    <dgm:cxn modelId="{BE6152A9-A7AB-4AE0-AB8D-A953B1E12466}" type="presOf" srcId="{25485C19-54FB-4756-91FC-AB3AF13498C0}" destId="{510894E9-5F49-4B83-923D-625C176BEFA7}" srcOrd="1" destOrd="0" presId="urn:microsoft.com/office/officeart/2016/7/layout/RepeatingBendingProcessNew"/>
    <dgm:cxn modelId="{A0F980C7-5614-4B58-AFAD-EB886E2D3A34}" type="presOf" srcId="{145E5A42-E7A2-47B2-9D21-04AE98F78DDC}" destId="{82B9313F-CD30-4DEF-B71E-0593FA997DE7}" srcOrd="0" destOrd="0" presId="urn:microsoft.com/office/officeart/2016/7/layout/RepeatingBendingProcessNew"/>
    <dgm:cxn modelId="{E10BDFC7-BF25-4845-8941-D19394A9D1A7}" type="presOf" srcId="{D4808DF9-F181-4367-9391-90E336BE63D4}" destId="{33AC4628-A3AB-4A65-96FA-939561FFFFA0}" srcOrd="0" destOrd="0" presId="urn:microsoft.com/office/officeart/2016/7/layout/RepeatingBendingProcessNew"/>
    <dgm:cxn modelId="{EC0D00CB-AF67-48F5-B1B6-9355F6A53072}" srcId="{7D35EF56-BAD9-4126-96BD-9876ED013DF1}" destId="{D4808DF9-F181-4367-9391-90E336BE63D4}" srcOrd="0" destOrd="0" parTransId="{66610924-191F-4F8F-8667-C7B6816D80CF}" sibTransId="{BF96BB64-84A3-41EE-BB4D-53B648796B8B}"/>
    <dgm:cxn modelId="{3CC535E2-2E5C-4BDC-B1AA-4C72DCBA2BC8}" srcId="{7D35EF56-BAD9-4126-96BD-9876ED013DF1}" destId="{5B30B357-09AD-44DE-8874-C64684830FDD}" srcOrd="1" destOrd="0" parTransId="{5734CA24-AAE6-4FEE-8881-CC7E79436674}" sibTransId="{25485C19-54FB-4756-91FC-AB3AF13498C0}"/>
    <dgm:cxn modelId="{FA2617FC-5D56-4B7D-AFED-839630874F58}" type="presOf" srcId="{BF96BB64-84A3-41EE-BB4D-53B648796B8B}" destId="{061709D5-BC72-4408-8159-ED52D498B27C}" srcOrd="0" destOrd="0" presId="urn:microsoft.com/office/officeart/2016/7/layout/RepeatingBendingProcessNew"/>
    <dgm:cxn modelId="{69F9C7AE-57FC-49B8-94B8-9C7E87AA7ACE}" type="presParOf" srcId="{BD735FE1-84A5-478C-A95D-E5B8E88DB68F}" destId="{33AC4628-A3AB-4A65-96FA-939561FFFFA0}" srcOrd="0" destOrd="0" presId="urn:microsoft.com/office/officeart/2016/7/layout/RepeatingBendingProcessNew"/>
    <dgm:cxn modelId="{C2DE79F5-4649-4DA2-9D79-AE85E85F11AE}" type="presParOf" srcId="{BD735FE1-84A5-478C-A95D-E5B8E88DB68F}" destId="{061709D5-BC72-4408-8159-ED52D498B27C}" srcOrd="1" destOrd="0" presId="urn:microsoft.com/office/officeart/2016/7/layout/RepeatingBendingProcessNew"/>
    <dgm:cxn modelId="{20338A78-38A3-4F7C-A86B-8587F1BFC91F}" type="presParOf" srcId="{061709D5-BC72-4408-8159-ED52D498B27C}" destId="{568C3F21-545E-48EB-A0F1-EAFB9AB86DCD}" srcOrd="0" destOrd="0" presId="urn:microsoft.com/office/officeart/2016/7/layout/RepeatingBendingProcessNew"/>
    <dgm:cxn modelId="{7559F160-90EA-4D5E-A7B1-6DD1876FF111}" type="presParOf" srcId="{BD735FE1-84A5-478C-A95D-E5B8E88DB68F}" destId="{232D0988-7FE8-4070-AD6B-CC335117D6DE}" srcOrd="2" destOrd="0" presId="urn:microsoft.com/office/officeart/2016/7/layout/RepeatingBendingProcessNew"/>
    <dgm:cxn modelId="{22A4DF02-D852-4954-B894-57712CC3D655}" type="presParOf" srcId="{BD735FE1-84A5-478C-A95D-E5B8E88DB68F}" destId="{5EFF2D81-D6E3-4B51-97C7-3C574787A615}" srcOrd="3" destOrd="0" presId="urn:microsoft.com/office/officeart/2016/7/layout/RepeatingBendingProcessNew"/>
    <dgm:cxn modelId="{969ED361-0A45-493F-8E78-AE1F4EF80C15}" type="presParOf" srcId="{5EFF2D81-D6E3-4B51-97C7-3C574787A615}" destId="{510894E9-5F49-4B83-923D-625C176BEFA7}" srcOrd="0" destOrd="0" presId="urn:microsoft.com/office/officeart/2016/7/layout/RepeatingBendingProcessNew"/>
    <dgm:cxn modelId="{7C73D55C-62E6-4D11-8021-1C3C2639D71B}" type="presParOf" srcId="{BD735FE1-84A5-478C-A95D-E5B8E88DB68F}" destId="{A89F57EA-6F1F-4C2C-BBAE-F7E2BD76FC20}" srcOrd="4" destOrd="0" presId="urn:microsoft.com/office/officeart/2016/7/layout/RepeatingBendingProcessNew"/>
    <dgm:cxn modelId="{FAE6D473-8FF4-4DD6-AEC5-36EE1287C417}" type="presParOf" srcId="{BD735FE1-84A5-478C-A95D-E5B8E88DB68F}" destId="{39256ACD-CA7D-4A50-9FE0-5A9C2DC8FA75}" srcOrd="5" destOrd="0" presId="urn:microsoft.com/office/officeart/2016/7/layout/RepeatingBendingProcessNew"/>
    <dgm:cxn modelId="{288BD0DD-B692-4004-B4B8-6A94921C62BC}" type="presParOf" srcId="{39256ACD-CA7D-4A50-9FE0-5A9C2DC8FA75}" destId="{08291F8F-0D6B-4ED4-B7F4-578BB3F1F22C}" srcOrd="0" destOrd="0" presId="urn:microsoft.com/office/officeart/2016/7/layout/RepeatingBendingProcessNew"/>
    <dgm:cxn modelId="{CBF8F696-733C-49BB-9C73-DDAD395D8213}" type="presParOf" srcId="{BD735FE1-84A5-478C-A95D-E5B8E88DB68F}" destId="{82B9313F-CD30-4DEF-B71E-0593FA997DE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A7043-08A0-41DE-87C2-74005A8BF8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B37B3-3B00-4CD1-A1E3-ED4018207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 balance in imbalanced features through encoding and SMOTE.</a:t>
          </a:r>
        </a:p>
      </dgm:t>
    </dgm:pt>
    <dgm:pt modelId="{4D680F74-28C8-45A7-A076-77343694274B}" type="parTrans" cxnId="{2A989DEF-4B4B-4004-ACF5-7447CA95454B}">
      <dgm:prSet/>
      <dgm:spPr/>
      <dgm:t>
        <a:bodyPr/>
        <a:lstStyle/>
        <a:p>
          <a:endParaRPr lang="en-US"/>
        </a:p>
      </dgm:t>
    </dgm:pt>
    <dgm:pt modelId="{9C8A053A-D869-4B32-8E85-7735F3C09496}" type="sibTrans" cxnId="{2A989DEF-4B4B-4004-ACF5-7447CA95454B}">
      <dgm:prSet/>
      <dgm:spPr/>
      <dgm:t>
        <a:bodyPr/>
        <a:lstStyle/>
        <a:p>
          <a:endParaRPr lang="en-US"/>
        </a:p>
      </dgm:t>
    </dgm:pt>
    <dgm:pt modelId="{8C687A9F-E8B4-4549-BDED-73F8B91B8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Ordinal encoding for 'Dependents' (non-binary classes).</a:t>
          </a:r>
        </a:p>
      </dgm:t>
    </dgm:pt>
    <dgm:pt modelId="{AE3478B8-D407-4D55-B647-1433BF9DAEE6}" type="parTrans" cxnId="{F841BAF1-E299-43F2-8ACA-67D714FB4264}">
      <dgm:prSet/>
      <dgm:spPr/>
      <dgm:t>
        <a:bodyPr/>
        <a:lstStyle/>
        <a:p>
          <a:endParaRPr lang="en-US"/>
        </a:p>
      </dgm:t>
    </dgm:pt>
    <dgm:pt modelId="{CBCEF5DD-36C3-4E74-B7E4-1DBAA9E61FB4}" type="sibTrans" cxnId="{F841BAF1-E299-43F2-8ACA-67D714FB4264}">
      <dgm:prSet/>
      <dgm:spPr/>
      <dgm:t>
        <a:bodyPr/>
        <a:lstStyle/>
        <a:p>
          <a:endParaRPr lang="en-US"/>
        </a:p>
      </dgm:t>
    </dgm:pt>
    <dgm:pt modelId="{BCFC1FF5-1C2E-4FD0-AD7B-15A14E613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One-hot encoding for other categorical features (binary classes).</a:t>
          </a:r>
        </a:p>
      </dgm:t>
    </dgm:pt>
    <dgm:pt modelId="{DA276478-DCAE-4BAF-8290-AC884E83C475}" type="parTrans" cxnId="{970D29C9-220F-46A5-BC45-2F549CBBC641}">
      <dgm:prSet/>
      <dgm:spPr/>
      <dgm:t>
        <a:bodyPr/>
        <a:lstStyle/>
        <a:p>
          <a:endParaRPr lang="en-US"/>
        </a:p>
      </dgm:t>
    </dgm:pt>
    <dgm:pt modelId="{5173B351-9740-4476-8B4D-8DDC1329330D}" type="sibTrans" cxnId="{970D29C9-220F-46A5-BC45-2F549CBBC641}">
      <dgm:prSet/>
      <dgm:spPr/>
      <dgm:t>
        <a:bodyPr/>
        <a:lstStyle/>
        <a:p>
          <a:endParaRPr lang="en-US"/>
        </a:p>
      </dgm:t>
    </dgm:pt>
    <dgm:pt modelId="{DB2EF0EC-6D66-4084-8072-892A6A54D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Ordinal Encoding?</a:t>
          </a:r>
        </a:p>
      </dgm:t>
    </dgm:pt>
    <dgm:pt modelId="{CB0C4BC9-4057-4991-A6E0-0D6270D0C500}" type="parTrans" cxnId="{43781028-E7C6-49C9-BE05-CAC1FDB8DBE6}">
      <dgm:prSet/>
      <dgm:spPr/>
      <dgm:t>
        <a:bodyPr/>
        <a:lstStyle/>
        <a:p>
          <a:endParaRPr lang="en-US"/>
        </a:p>
      </dgm:t>
    </dgm:pt>
    <dgm:pt modelId="{9CF2D737-4185-4B2E-94E5-11FE40AA2471}" type="sibTrans" cxnId="{43781028-E7C6-49C9-BE05-CAC1FDB8DBE6}">
      <dgm:prSet/>
      <dgm:spPr/>
      <dgm:t>
        <a:bodyPr/>
        <a:lstStyle/>
        <a:p>
          <a:endParaRPr lang="en-US"/>
        </a:p>
      </dgm:t>
    </dgm:pt>
    <dgm:pt modelId="{62DFB0C5-B245-493F-8DEA-9D2E2E557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Maintains order for non-binary classes like 'Dependents’ ('0', '1', '2', '3+').</a:t>
          </a:r>
        </a:p>
      </dgm:t>
    </dgm:pt>
    <dgm:pt modelId="{FA45D1E5-FB48-46AF-ABC1-F17815C39423}" type="parTrans" cxnId="{113D666C-8B5E-4A0F-928D-9E007D9644BA}">
      <dgm:prSet/>
      <dgm:spPr/>
      <dgm:t>
        <a:bodyPr/>
        <a:lstStyle/>
        <a:p>
          <a:endParaRPr lang="en-US"/>
        </a:p>
      </dgm:t>
    </dgm:pt>
    <dgm:pt modelId="{A76CCF75-5F95-4E83-921E-7DDC45CE332A}" type="sibTrans" cxnId="{113D666C-8B5E-4A0F-928D-9E007D9644BA}">
      <dgm:prSet/>
      <dgm:spPr/>
      <dgm:t>
        <a:bodyPr/>
        <a:lstStyle/>
        <a:p>
          <a:endParaRPr lang="en-US"/>
        </a:p>
      </dgm:t>
    </dgm:pt>
    <dgm:pt modelId="{ACE57EB4-8C6C-4FDD-A6F2-84D9E8B46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</a:t>
          </a:r>
        </a:p>
      </dgm:t>
    </dgm:pt>
    <dgm:pt modelId="{B41E1751-7F7A-4C45-83DF-79F641A47D63}" type="parTrans" cxnId="{8B080780-69AD-4158-8A6A-8264FF61DD76}">
      <dgm:prSet/>
      <dgm:spPr/>
      <dgm:t>
        <a:bodyPr/>
        <a:lstStyle/>
        <a:p>
          <a:endParaRPr lang="en-US"/>
        </a:p>
      </dgm:t>
    </dgm:pt>
    <dgm:pt modelId="{0B84530B-D829-44D2-9C9E-431823EE5A82}" type="sibTrans" cxnId="{8B080780-69AD-4158-8A6A-8264FF61DD76}">
      <dgm:prSet/>
      <dgm:spPr/>
      <dgm:t>
        <a:bodyPr/>
        <a:lstStyle/>
        <a:p>
          <a:endParaRPr lang="en-US"/>
        </a:p>
      </dgm:t>
    </dgm:pt>
    <dgm:pt modelId="{7376C843-7981-49F4-8655-D2CBA49EE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Synthetic Minority Over-sampling Technique (SMOTE) for overall balance.</a:t>
          </a:r>
        </a:p>
      </dgm:t>
    </dgm:pt>
    <dgm:pt modelId="{3E4C4262-A150-491A-B675-7180D1E05CFF}" type="parTrans" cxnId="{EC16610C-FBC6-4FAF-B17B-F95CEEED7CE4}">
      <dgm:prSet/>
      <dgm:spPr/>
      <dgm:t>
        <a:bodyPr/>
        <a:lstStyle/>
        <a:p>
          <a:endParaRPr lang="en-US"/>
        </a:p>
      </dgm:t>
    </dgm:pt>
    <dgm:pt modelId="{043BB2E2-B633-4052-BE16-3727DC19D6A0}" type="sibTrans" cxnId="{EC16610C-FBC6-4FAF-B17B-F95CEEED7CE4}">
      <dgm:prSet/>
      <dgm:spPr/>
      <dgm:t>
        <a:bodyPr/>
        <a:lstStyle/>
        <a:p>
          <a:endParaRPr lang="en-US"/>
        </a:p>
      </dgm:t>
    </dgm:pt>
    <dgm:pt modelId="{2C11ED72-4AC2-42F6-A9EA-C14863B068CD}" type="pres">
      <dgm:prSet presAssocID="{64DA7043-08A0-41DE-87C2-74005A8BF8B2}" presName="root" presStyleCnt="0">
        <dgm:presLayoutVars>
          <dgm:dir/>
          <dgm:resizeHandles val="exact"/>
        </dgm:presLayoutVars>
      </dgm:prSet>
      <dgm:spPr/>
    </dgm:pt>
    <dgm:pt modelId="{0559BA40-678B-4504-BFDF-1FD228BFF96A}" type="pres">
      <dgm:prSet presAssocID="{FFAB37B3-3B00-4CD1-A1E3-ED40182070CA}" presName="compNode" presStyleCnt="0"/>
      <dgm:spPr/>
    </dgm:pt>
    <dgm:pt modelId="{2935D791-764A-4A26-A1AD-C4996D39A66E}" type="pres">
      <dgm:prSet presAssocID="{FFAB37B3-3B00-4CD1-A1E3-ED40182070CA}" presName="bgRect" presStyleLbl="bgShp" presStyleIdx="0" presStyleCnt="3"/>
      <dgm:spPr/>
    </dgm:pt>
    <dgm:pt modelId="{07DC40D3-D7EC-4CFB-B90D-078C897DD05B}" type="pres">
      <dgm:prSet presAssocID="{FFAB37B3-3B00-4CD1-A1E3-ED40182070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oga with solid fill"/>
        </a:ext>
      </dgm:extLst>
    </dgm:pt>
    <dgm:pt modelId="{932ED5FB-982A-4B4D-B355-BE3A2F01B773}" type="pres">
      <dgm:prSet presAssocID="{FFAB37B3-3B00-4CD1-A1E3-ED40182070CA}" presName="spaceRect" presStyleCnt="0"/>
      <dgm:spPr/>
    </dgm:pt>
    <dgm:pt modelId="{DC7EBC1A-CBFA-4398-89BB-E347D5B7EF38}" type="pres">
      <dgm:prSet presAssocID="{FFAB37B3-3B00-4CD1-A1E3-ED40182070CA}" presName="parTx" presStyleLbl="revTx" presStyleIdx="0" presStyleCnt="6">
        <dgm:presLayoutVars>
          <dgm:chMax val="0"/>
          <dgm:chPref val="0"/>
        </dgm:presLayoutVars>
      </dgm:prSet>
      <dgm:spPr/>
    </dgm:pt>
    <dgm:pt modelId="{A81199EA-7E35-4BDA-A813-F252DB662FB9}" type="pres">
      <dgm:prSet presAssocID="{FFAB37B3-3B00-4CD1-A1E3-ED40182070CA}" presName="desTx" presStyleLbl="revTx" presStyleIdx="1" presStyleCnt="6">
        <dgm:presLayoutVars/>
      </dgm:prSet>
      <dgm:spPr/>
    </dgm:pt>
    <dgm:pt modelId="{10377511-D236-4739-AC7D-862B2F21A222}" type="pres">
      <dgm:prSet presAssocID="{9C8A053A-D869-4B32-8E85-7735F3C09496}" presName="sibTrans" presStyleCnt="0"/>
      <dgm:spPr/>
    </dgm:pt>
    <dgm:pt modelId="{D17E25DD-E5E2-4FEE-89A5-3CE4797F56B4}" type="pres">
      <dgm:prSet presAssocID="{DB2EF0EC-6D66-4084-8072-892A6A54DB94}" presName="compNode" presStyleCnt="0"/>
      <dgm:spPr/>
    </dgm:pt>
    <dgm:pt modelId="{65BFB55D-ED67-4328-A806-8A4DFABC9128}" type="pres">
      <dgm:prSet presAssocID="{DB2EF0EC-6D66-4084-8072-892A6A54DB94}" presName="bgRect" presStyleLbl="bgShp" presStyleIdx="1" presStyleCnt="3"/>
      <dgm:spPr/>
    </dgm:pt>
    <dgm:pt modelId="{DB04EF2F-5F14-4B42-BAC9-3C4D6D372280}" type="pres">
      <dgm:prSet presAssocID="{DB2EF0EC-6D66-4084-8072-892A6A54DB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F8276749-3774-4296-86F6-60080A7080FC}" type="pres">
      <dgm:prSet presAssocID="{DB2EF0EC-6D66-4084-8072-892A6A54DB94}" presName="spaceRect" presStyleCnt="0"/>
      <dgm:spPr/>
    </dgm:pt>
    <dgm:pt modelId="{5D7CE180-A515-4D3C-906A-B103DE349387}" type="pres">
      <dgm:prSet presAssocID="{DB2EF0EC-6D66-4084-8072-892A6A54DB94}" presName="parTx" presStyleLbl="revTx" presStyleIdx="2" presStyleCnt="6">
        <dgm:presLayoutVars>
          <dgm:chMax val="0"/>
          <dgm:chPref val="0"/>
        </dgm:presLayoutVars>
      </dgm:prSet>
      <dgm:spPr/>
    </dgm:pt>
    <dgm:pt modelId="{9B8F0DCD-3221-4742-B927-4B19146D36AD}" type="pres">
      <dgm:prSet presAssocID="{DB2EF0EC-6D66-4084-8072-892A6A54DB94}" presName="desTx" presStyleLbl="revTx" presStyleIdx="3" presStyleCnt="6">
        <dgm:presLayoutVars/>
      </dgm:prSet>
      <dgm:spPr/>
    </dgm:pt>
    <dgm:pt modelId="{D40447EC-3D50-440E-BFCD-DF8A05FCAE03}" type="pres">
      <dgm:prSet presAssocID="{9CF2D737-4185-4B2E-94E5-11FE40AA2471}" presName="sibTrans" presStyleCnt="0"/>
      <dgm:spPr/>
    </dgm:pt>
    <dgm:pt modelId="{D04FC4F4-1A1C-47D2-9453-74687A894B55}" type="pres">
      <dgm:prSet presAssocID="{ACE57EB4-8C6C-4FDD-A6F2-84D9E8B46F31}" presName="compNode" presStyleCnt="0"/>
      <dgm:spPr/>
    </dgm:pt>
    <dgm:pt modelId="{04382AB7-3F38-4E6C-B5CF-8AEA83C72CD8}" type="pres">
      <dgm:prSet presAssocID="{ACE57EB4-8C6C-4FDD-A6F2-84D9E8B46F31}" presName="bgRect" presStyleLbl="bgShp" presStyleIdx="2" presStyleCnt="3"/>
      <dgm:spPr/>
    </dgm:pt>
    <dgm:pt modelId="{707A24A2-EACE-434E-AE17-858BB93CA543}" type="pres">
      <dgm:prSet presAssocID="{ACE57EB4-8C6C-4FDD-A6F2-84D9E8B46F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BA21088-8E50-4E80-8DA0-BE358F8C97EB}" type="pres">
      <dgm:prSet presAssocID="{ACE57EB4-8C6C-4FDD-A6F2-84D9E8B46F31}" presName="spaceRect" presStyleCnt="0"/>
      <dgm:spPr/>
    </dgm:pt>
    <dgm:pt modelId="{E298AB86-B1AE-449F-A404-BFD37CFE84BA}" type="pres">
      <dgm:prSet presAssocID="{ACE57EB4-8C6C-4FDD-A6F2-84D9E8B46F31}" presName="parTx" presStyleLbl="revTx" presStyleIdx="4" presStyleCnt="6">
        <dgm:presLayoutVars>
          <dgm:chMax val="0"/>
          <dgm:chPref val="0"/>
        </dgm:presLayoutVars>
      </dgm:prSet>
      <dgm:spPr/>
    </dgm:pt>
    <dgm:pt modelId="{8E3FE1A6-279D-4CC8-BC6D-A8269AFAC40B}" type="pres">
      <dgm:prSet presAssocID="{ACE57EB4-8C6C-4FDD-A6F2-84D9E8B46F31}" presName="desTx" presStyleLbl="revTx" presStyleIdx="5" presStyleCnt="6">
        <dgm:presLayoutVars/>
      </dgm:prSet>
      <dgm:spPr/>
    </dgm:pt>
  </dgm:ptLst>
  <dgm:cxnLst>
    <dgm:cxn modelId="{EC16610C-FBC6-4FAF-B17B-F95CEEED7CE4}" srcId="{ACE57EB4-8C6C-4FDD-A6F2-84D9E8B46F31}" destId="{7376C843-7981-49F4-8655-D2CBA49EE3AF}" srcOrd="0" destOrd="0" parTransId="{3E4C4262-A150-491A-B675-7180D1E05CFF}" sibTransId="{043BB2E2-B633-4052-BE16-3727DC19D6A0}"/>
    <dgm:cxn modelId="{43781028-E7C6-49C9-BE05-CAC1FDB8DBE6}" srcId="{64DA7043-08A0-41DE-87C2-74005A8BF8B2}" destId="{DB2EF0EC-6D66-4084-8072-892A6A54DB94}" srcOrd="1" destOrd="0" parTransId="{CB0C4BC9-4057-4991-A6E0-0D6270D0C500}" sibTransId="{9CF2D737-4185-4B2E-94E5-11FE40AA2471}"/>
    <dgm:cxn modelId="{113D666C-8B5E-4A0F-928D-9E007D9644BA}" srcId="{DB2EF0EC-6D66-4084-8072-892A6A54DB94}" destId="{62DFB0C5-B245-493F-8DEA-9D2E2E557F0C}" srcOrd="0" destOrd="0" parTransId="{FA45D1E5-FB48-46AF-ABC1-F17815C39423}" sibTransId="{A76CCF75-5F95-4E83-921E-7DDC45CE332A}"/>
    <dgm:cxn modelId="{8B080780-69AD-4158-8A6A-8264FF61DD76}" srcId="{64DA7043-08A0-41DE-87C2-74005A8BF8B2}" destId="{ACE57EB4-8C6C-4FDD-A6F2-84D9E8B46F31}" srcOrd="2" destOrd="0" parTransId="{B41E1751-7F7A-4C45-83DF-79F641A47D63}" sibTransId="{0B84530B-D829-44D2-9C9E-431823EE5A82}"/>
    <dgm:cxn modelId="{6ACC0081-418E-4138-AA4D-49A8C71EC28D}" type="presOf" srcId="{8C687A9F-E8B4-4549-BDED-73F8B91B823D}" destId="{A81199EA-7E35-4BDA-A813-F252DB662FB9}" srcOrd="0" destOrd="0" presId="urn:microsoft.com/office/officeart/2018/2/layout/IconVerticalSolidList"/>
    <dgm:cxn modelId="{2B1AB683-D505-44F2-A173-C55C71C0DD63}" type="presOf" srcId="{BCFC1FF5-1C2E-4FD0-AD7B-15A14E613037}" destId="{A81199EA-7E35-4BDA-A813-F252DB662FB9}" srcOrd="0" destOrd="1" presId="urn:microsoft.com/office/officeart/2018/2/layout/IconVerticalSolidList"/>
    <dgm:cxn modelId="{0ABFF985-EFB7-4C08-ABA4-A59359364CB2}" type="presOf" srcId="{ACE57EB4-8C6C-4FDD-A6F2-84D9E8B46F31}" destId="{E298AB86-B1AE-449F-A404-BFD37CFE84BA}" srcOrd="0" destOrd="0" presId="urn:microsoft.com/office/officeart/2018/2/layout/IconVerticalSolidList"/>
    <dgm:cxn modelId="{A82BC387-DB86-4892-A0F4-D0006B4DD80B}" type="presOf" srcId="{62DFB0C5-B245-493F-8DEA-9D2E2E557F0C}" destId="{9B8F0DCD-3221-4742-B927-4B19146D36AD}" srcOrd="0" destOrd="0" presId="urn:microsoft.com/office/officeart/2018/2/layout/IconVerticalSolidList"/>
    <dgm:cxn modelId="{63F2938B-07F5-42A4-9C5A-72608CFBCF48}" type="presOf" srcId="{7376C843-7981-49F4-8655-D2CBA49EE3AF}" destId="{8E3FE1A6-279D-4CC8-BC6D-A8269AFAC40B}" srcOrd="0" destOrd="0" presId="urn:microsoft.com/office/officeart/2018/2/layout/IconVerticalSolidList"/>
    <dgm:cxn modelId="{970D29C9-220F-46A5-BC45-2F549CBBC641}" srcId="{FFAB37B3-3B00-4CD1-A1E3-ED40182070CA}" destId="{BCFC1FF5-1C2E-4FD0-AD7B-15A14E613037}" srcOrd="1" destOrd="0" parTransId="{DA276478-DCAE-4BAF-8290-AC884E83C475}" sibTransId="{5173B351-9740-4476-8B4D-8DDC1329330D}"/>
    <dgm:cxn modelId="{6E88A5E5-CF97-466F-88EB-6E79B6BDDDD3}" type="presOf" srcId="{64DA7043-08A0-41DE-87C2-74005A8BF8B2}" destId="{2C11ED72-4AC2-42F6-A9EA-C14863B068CD}" srcOrd="0" destOrd="0" presId="urn:microsoft.com/office/officeart/2018/2/layout/IconVerticalSolidList"/>
    <dgm:cxn modelId="{47C2EEE6-7E14-45EC-A83E-8A32A8DB053E}" type="presOf" srcId="{FFAB37B3-3B00-4CD1-A1E3-ED40182070CA}" destId="{DC7EBC1A-CBFA-4398-89BB-E347D5B7EF38}" srcOrd="0" destOrd="0" presId="urn:microsoft.com/office/officeart/2018/2/layout/IconVerticalSolidList"/>
    <dgm:cxn modelId="{2A989DEF-4B4B-4004-ACF5-7447CA95454B}" srcId="{64DA7043-08A0-41DE-87C2-74005A8BF8B2}" destId="{FFAB37B3-3B00-4CD1-A1E3-ED40182070CA}" srcOrd="0" destOrd="0" parTransId="{4D680F74-28C8-45A7-A076-77343694274B}" sibTransId="{9C8A053A-D869-4B32-8E85-7735F3C09496}"/>
    <dgm:cxn modelId="{F841BAF1-E299-43F2-8ACA-67D714FB4264}" srcId="{FFAB37B3-3B00-4CD1-A1E3-ED40182070CA}" destId="{8C687A9F-E8B4-4549-BDED-73F8B91B823D}" srcOrd="0" destOrd="0" parTransId="{AE3478B8-D407-4D55-B647-1433BF9DAEE6}" sibTransId="{CBCEF5DD-36C3-4E74-B7E4-1DBAA9E61FB4}"/>
    <dgm:cxn modelId="{E431A8F3-DA31-4E1C-965B-56ED4461FA4D}" type="presOf" srcId="{DB2EF0EC-6D66-4084-8072-892A6A54DB94}" destId="{5D7CE180-A515-4D3C-906A-B103DE349387}" srcOrd="0" destOrd="0" presId="urn:microsoft.com/office/officeart/2018/2/layout/IconVerticalSolidList"/>
    <dgm:cxn modelId="{9DFC2140-EB4F-4283-9874-F48974215EA4}" type="presParOf" srcId="{2C11ED72-4AC2-42F6-A9EA-C14863B068CD}" destId="{0559BA40-678B-4504-BFDF-1FD228BFF96A}" srcOrd="0" destOrd="0" presId="urn:microsoft.com/office/officeart/2018/2/layout/IconVerticalSolidList"/>
    <dgm:cxn modelId="{91719D9D-4A01-426B-A010-57CF1E9B8F31}" type="presParOf" srcId="{0559BA40-678B-4504-BFDF-1FD228BFF96A}" destId="{2935D791-764A-4A26-A1AD-C4996D39A66E}" srcOrd="0" destOrd="0" presId="urn:microsoft.com/office/officeart/2018/2/layout/IconVerticalSolidList"/>
    <dgm:cxn modelId="{3BBB94D4-EB1D-4327-ACE2-EE4F592D43D4}" type="presParOf" srcId="{0559BA40-678B-4504-BFDF-1FD228BFF96A}" destId="{07DC40D3-D7EC-4CFB-B90D-078C897DD05B}" srcOrd="1" destOrd="0" presId="urn:microsoft.com/office/officeart/2018/2/layout/IconVerticalSolidList"/>
    <dgm:cxn modelId="{6430B3B3-D335-4D1D-83F5-60C9F2187D35}" type="presParOf" srcId="{0559BA40-678B-4504-BFDF-1FD228BFF96A}" destId="{932ED5FB-982A-4B4D-B355-BE3A2F01B773}" srcOrd="2" destOrd="0" presId="urn:microsoft.com/office/officeart/2018/2/layout/IconVerticalSolidList"/>
    <dgm:cxn modelId="{E75899CF-4A7D-463B-B72D-1DB87224E01E}" type="presParOf" srcId="{0559BA40-678B-4504-BFDF-1FD228BFF96A}" destId="{DC7EBC1A-CBFA-4398-89BB-E347D5B7EF38}" srcOrd="3" destOrd="0" presId="urn:microsoft.com/office/officeart/2018/2/layout/IconVerticalSolidList"/>
    <dgm:cxn modelId="{B0F59750-3D91-45F6-8C41-66BB3705EC77}" type="presParOf" srcId="{0559BA40-678B-4504-BFDF-1FD228BFF96A}" destId="{A81199EA-7E35-4BDA-A813-F252DB662FB9}" srcOrd="4" destOrd="0" presId="urn:microsoft.com/office/officeart/2018/2/layout/IconVerticalSolidList"/>
    <dgm:cxn modelId="{AEBC6DD7-FAFE-441D-96AB-750F2279B5A2}" type="presParOf" srcId="{2C11ED72-4AC2-42F6-A9EA-C14863B068CD}" destId="{10377511-D236-4739-AC7D-862B2F21A222}" srcOrd="1" destOrd="0" presId="urn:microsoft.com/office/officeart/2018/2/layout/IconVerticalSolidList"/>
    <dgm:cxn modelId="{0ECB5979-17E3-45D2-9E7F-BF215A5EC936}" type="presParOf" srcId="{2C11ED72-4AC2-42F6-A9EA-C14863B068CD}" destId="{D17E25DD-E5E2-4FEE-89A5-3CE4797F56B4}" srcOrd="2" destOrd="0" presId="urn:microsoft.com/office/officeart/2018/2/layout/IconVerticalSolidList"/>
    <dgm:cxn modelId="{C85D6EF7-C2EA-4415-9A34-9285A310F640}" type="presParOf" srcId="{D17E25DD-E5E2-4FEE-89A5-3CE4797F56B4}" destId="{65BFB55D-ED67-4328-A806-8A4DFABC9128}" srcOrd="0" destOrd="0" presId="urn:microsoft.com/office/officeart/2018/2/layout/IconVerticalSolidList"/>
    <dgm:cxn modelId="{AAABC37B-36D7-4042-A621-2FB3B7EEF282}" type="presParOf" srcId="{D17E25DD-E5E2-4FEE-89A5-3CE4797F56B4}" destId="{DB04EF2F-5F14-4B42-BAC9-3C4D6D372280}" srcOrd="1" destOrd="0" presId="urn:microsoft.com/office/officeart/2018/2/layout/IconVerticalSolidList"/>
    <dgm:cxn modelId="{800CCA99-CDE7-4151-95BC-06B78224F0F5}" type="presParOf" srcId="{D17E25DD-E5E2-4FEE-89A5-3CE4797F56B4}" destId="{F8276749-3774-4296-86F6-60080A7080FC}" srcOrd="2" destOrd="0" presId="urn:microsoft.com/office/officeart/2018/2/layout/IconVerticalSolidList"/>
    <dgm:cxn modelId="{6996B55F-DC08-46D7-93A4-AB65E77CD8AA}" type="presParOf" srcId="{D17E25DD-E5E2-4FEE-89A5-3CE4797F56B4}" destId="{5D7CE180-A515-4D3C-906A-B103DE349387}" srcOrd="3" destOrd="0" presId="urn:microsoft.com/office/officeart/2018/2/layout/IconVerticalSolidList"/>
    <dgm:cxn modelId="{CD9CE2CB-C205-479F-8CA1-0D2EBFAF643C}" type="presParOf" srcId="{D17E25DD-E5E2-4FEE-89A5-3CE4797F56B4}" destId="{9B8F0DCD-3221-4742-B927-4B19146D36AD}" srcOrd="4" destOrd="0" presId="urn:microsoft.com/office/officeart/2018/2/layout/IconVerticalSolidList"/>
    <dgm:cxn modelId="{521A4BD8-0344-4C5D-83D1-F04ABA932B7E}" type="presParOf" srcId="{2C11ED72-4AC2-42F6-A9EA-C14863B068CD}" destId="{D40447EC-3D50-440E-BFCD-DF8A05FCAE03}" srcOrd="3" destOrd="0" presId="urn:microsoft.com/office/officeart/2018/2/layout/IconVerticalSolidList"/>
    <dgm:cxn modelId="{5BA863CF-DAEC-4464-8415-F5B93FB869B8}" type="presParOf" srcId="{2C11ED72-4AC2-42F6-A9EA-C14863B068CD}" destId="{D04FC4F4-1A1C-47D2-9453-74687A894B55}" srcOrd="4" destOrd="0" presId="urn:microsoft.com/office/officeart/2018/2/layout/IconVerticalSolidList"/>
    <dgm:cxn modelId="{BFD35AFA-87B6-40C2-A3ED-FD3AEDDC9B01}" type="presParOf" srcId="{D04FC4F4-1A1C-47D2-9453-74687A894B55}" destId="{04382AB7-3F38-4E6C-B5CF-8AEA83C72CD8}" srcOrd="0" destOrd="0" presId="urn:microsoft.com/office/officeart/2018/2/layout/IconVerticalSolidList"/>
    <dgm:cxn modelId="{11516333-87D6-4C12-BD76-4C310378E718}" type="presParOf" srcId="{D04FC4F4-1A1C-47D2-9453-74687A894B55}" destId="{707A24A2-EACE-434E-AE17-858BB93CA543}" srcOrd="1" destOrd="0" presId="urn:microsoft.com/office/officeart/2018/2/layout/IconVerticalSolidList"/>
    <dgm:cxn modelId="{47377695-54F6-419B-AA96-81485FC6508C}" type="presParOf" srcId="{D04FC4F4-1A1C-47D2-9453-74687A894B55}" destId="{9BA21088-8E50-4E80-8DA0-BE358F8C97EB}" srcOrd="2" destOrd="0" presId="urn:microsoft.com/office/officeart/2018/2/layout/IconVerticalSolidList"/>
    <dgm:cxn modelId="{751556D4-CE0A-4535-811A-BBD38F8E22E2}" type="presParOf" srcId="{D04FC4F4-1A1C-47D2-9453-74687A894B55}" destId="{E298AB86-B1AE-449F-A404-BFD37CFE84BA}" srcOrd="3" destOrd="0" presId="urn:microsoft.com/office/officeart/2018/2/layout/IconVerticalSolidList"/>
    <dgm:cxn modelId="{BDEF9407-A08A-4BC1-9375-A1752E2B83E8}" type="presParOf" srcId="{D04FC4F4-1A1C-47D2-9453-74687A894B55}" destId="{8E3FE1A6-279D-4CC8-BC6D-A8269AFAC4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34781-623B-4DCD-8B1B-2A32A535B3A6}">
      <dsp:nvSpPr>
        <dsp:cNvPr id="0" name=""/>
        <dsp:cNvSpPr/>
      </dsp:nvSpPr>
      <dsp:spPr>
        <a:xfrm>
          <a:off x="0" y="763228"/>
          <a:ext cx="10659110" cy="1692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B83A5-005C-4F14-98E3-B393A24109D1}">
      <dsp:nvSpPr>
        <dsp:cNvPr id="0" name=""/>
        <dsp:cNvSpPr/>
      </dsp:nvSpPr>
      <dsp:spPr>
        <a:xfrm>
          <a:off x="511944" y="1144013"/>
          <a:ext cx="930807" cy="930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78AC3-EEED-4CC6-A517-CF8D17A06189}">
      <dsp:nvSpPr>
        <dsp:cNvPr id="0" name=""/>
        <dsp:cNvSpPr/>
      </dsp:nvSpPr>
      <dsp:spPr>
        <a:xfrm>
          <a:off x="1954695" y="763228"/>
          <a:ext cx="8704414" cy="1692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10" tIns="179110" rIns="179110" bIns="1791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Challenges: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Traditional loan approval processes are time-consuming and prone to human error, leading to inefficiencies and delays.</a:t>
          </a:r>
        </a:p>
      </dsp:txBody>
      <dsp:txXfrm>
        <a:off x="1954695" y="763228"/>
        <a:ext cx="8704414" cy="1692377"/>
      </dsp:txXfrm>
    </dsp:sp>
    <dsp:sp modelId="{864105B0-CF0B-4144-AC44-14515424F1E0}">
      <dsp:nvSpPr>
        <dsp:cNvPr id="0" name=""/>
        <dsp:cNvSpPr/>
      </dsp:nvSpPr>
      <dsp:spPr>
        <a:xfrm>
          <a:off x="0" y="2853812"/>
          <a:ext cx="10659110" cy="1692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00BF-D875-4F26-BAE3-99A2690A63B9}">
      <dsp:nvSpPr>
        <dsp:cNvPr id="0" name=""/>
        <dsp:cNvSpPr/>
      </dsp:nvSpPr>
      <dsp:spPr>
        <a:xfrm>
          <a:off x="511944" y="3234597"/>
          <a:ext cx="930807" cy="930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E086-D2BC-4C4C-BE15-20D90C48D0CF}">
      <dsp:nvSpPr>
        <dsp:cNvPr id="0" name=""/>
        <dsp:cNvSpPr/>
      </dsp:nvSpPr>
      <dsp:spPr>
        <a:xfrm>
          <a:off x="1954695" y="2853812"/>
          <a:ext cx="8704414" cy="1692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10" tIns="179110" rIns="179110" bIns="1791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Solution: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Implementing automation improves efficiency by streamlining workflows and enhances accuracy through advanced data science techniques, revolutionizing the loan approval paradigm.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Reduce Turnaround Time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54695" y="2853812"/>
        <a:ext cx="8704414" cy="1692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54C2-219A-4B29-89CF-B86659A877F6}">
      <dsp:nvSpPr>
        <dsp:cNvPr id="0" name=""/>
        <dsp:cNvSpPr/>
      </dsp:nvSpPr>
      <dsp:spPr>
        <a:xfrm>
          <a:off x="0" y="707092"/>
          <a:ext cx="1065911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8459-E0CC-470A-ADB3-2CFC7698CC9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8DF8-6E5F-4657-A39E-6EF95EFFF493}">
      <dsp:nvSpPr>
        <dsp:cNvPr id="0" name=""/>
        <dsp:cNvSpPr/>
      </dsp:nvSpPr>
      <dsp:spPr>
        <a:xfrm>
          <a:off x="1507738" y="707092"/>
          <a:ext cx="915137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/>
            <a:t>Source:</a:t>
          </a:r>
          <a:r>
            <a:rPr lang="en-US" sz="2200" b="0" i="0" kern="1200"/>
            <a:t> The dataset was sourced from Kaggle (</a:t>
          </a:r>
          <a:r>
            <a:rPr lang="en-US" sz="2200" b="0" i="0" kern="1200">
              <a:hlinkClick xmlns:r="http://schemas.openxmlformats.org/officeDocument/2006/relationships" r:id="rId3"/>
            </a:rPr>
            <a:t>LOAN PREDICTION DATASET</a:t>
          </a:r>
          <a:r>
            <a:rPr lang="en-US" sz="2200" b="0" i="0" kern="1200"/>
            <a:t> ).</a:t>
          </a:r>
          <a:endParaRPr lang="en-US" sz="2200" kern="1200"/>
        </a:p>
      </dsp:txBody>
      <dsp:txXfrm>
        <a:off x="1507738" y="707092"/>
        <a:ext cx="9151371" cy="1305401"/>
      </dsp:txXfrm>
    </dsp:sp>
    <dsp:sp modelId="{FF5F3A99-5750-4368-ADEC-8DC54B37D0E7}">
      <dsp:nvSpPr>
        <dsp:cNvPr id="0" name=""/>
        <dsp:cNvSpPr/>
      </dsp:nvSpPr>
      <dsp:spPr>
        <a:xfrm>
          <a:off x="0" y="2338844"/>
          <a:ext cx="1065911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60C5-D543-470A-845F-16646410BA0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278E-59E3-4692-9826-15BD712BE022}">
      <dsp:nvSpPr>
        <dsp:cNvPr id="0" name=""/>
        <dsp:cNvSpPr/>
      </dsp:nvSpPr>
      <dsp:spPr>
        <a:xfrm>
          <a:off x="1507738" y="2338844"/>
          <a:ext cx="915137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/>
            <a:t>Description:</a:t>
          </a:r>
          <a:r>
            <a:rPr lang="en-US" sz="2200" b="0" i="0" kern="1200"/>
            <a:t> With 614 entries and 13 columns, including the target variable "Loan_Status," our goal is to predict whether a loan should be approved or declined based on diverse attributes like gender, income, and credit history.</a:t>
          </a:r>
          <a:endParaRPr lang="en-US" sz="2200" kern="1200"/>
        </a:p>
      </dsp:txBody>
      <dsp:txXfrm>
        <a:off x="1507738" y="2338844"/>
        <a:ext cx="915137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43A3F-FE03-4FF6-AA0A-E8637294C423}">
      <dsp:nvSpPr>
        <dsp:cNvPr id="0" name=""/>
        <dsp:cNvSpPr/>
      </dsp:nvSpPr>
      <dsp:spPr>
        <a:xfrm>
          <a:off x="1035289" y="274694"/>
          <a:ext cx="1113328" cy="1113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867E6-80AC-4495-8719-78756E51950E}">
      <dsp:nvSpPr>
        <dsp:cNvPr id="0" name=""/>
        <dsp:cNvSpPr/>
      </dsp:nvSpPr>
      <dsp:spPr>
        <a:xfrm>
          <a:off x="1484" y="1562093"/>
          <a:ext cx="3180937" cy="47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b="0" i="1" kern="1200"/>
            <a:t>Dependencies &amp; Tools:</a:t>
          </a:r>
          <a:endParaRPr lang="en-US" sz="2200" kern="1200"/>
        </a:p>
      </dsp:txBody>
      <dsp:txXfrm>
        <a:off x="1484" y="1562093"/>
        <a:ext cx="3180937" cy="477140"/>
      </dsp:txXfrm>
    </dsp:sp>
    <dsp:sp modelId="{16D26228-A4E1-4356-97DC-B226EA531535}">
      <dsp:nvSpPr>
        <dsp:cNvPr id="0" name=""/>
        <dsp:cNvSpPr/>
      </dsp:nvSpPr>
      <dsp:spPr>
        <a:xfrm>
          <a:off x="1484" y="2120197"/>
          <a:ext cx="3180937" cy="22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Will employ essential data science tools, including Pandas, Scikit-learn, Matplotlib, Seaborn, and XGBoost for data handling, visualization, and machine learning.</a:t>
          </a:r>
          <a:endParaRPr lang="en-US" sz="1700" kern="1200"/>
        </a:p>
      </dsp:txBody>
      <dsp:txXfrm>
        <a:off x="1484" y="2120197"/>
        <a:ext cx="3180937" cy="2202653"/>
      </dsp:txXfrm>
    </dsp:sp>
    <dsp:sp modelId="{46EF256E-1418-4E67-9881-462AE21BB51A}">
      <dsp:nvSpPr>
        <dsp:cNvPr id="0" name=""/>
        <dsp:cNvSpPr/>
      </dsp:nvSpPr>
      <dsp:spPr>
        <a:xfrm>
          <a:off x="4772890" y="274694"/>
          <a:ext cx="1113328" cy="1113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0CB0F-1E79-4B28-AAC5-1885CAFCCF6C}">
      <dsp:nvSpPr>
        <dsp:cNvPr id="0" name=""/>
        <dsp:cNvSpPr/>
      </dsp:nvSpPr>
      <dsp:spPr>
        <a:xfrm>
          <a:off x="3739086" y="1562093"/>
          <a:ext cx="3180937" cy="47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b="0" i="1" kern="1200"/>
            <a:t>Machine Learning Methods:</a:t>
          </a:r>
          <a:endParaRPr lang="en-US" sz="2200" kern="1200"/>
        </a:p>
      </dsp:txBody>
      <dsp:txXfrm>
        <a:off x="3739086" y="1562093"/>
        <a:ext cx="3180937" cy="477140"/>
      </dsp:txXfrm>
    </dsp:sp>
    <dsp:sp modelId="{B2D8E1BB-708D-4CB9-8FB6-19B817093512}">
      <dsp:nvSpPr>
        <dsp:cNvPr id="0" name=""/>
        <dsp:cNvSpPr/>
      </dsp:nvSpPr>
      <dsp:spPr>
        <a:xfrm>
          <a:off x="3739086" y="2120197"/>
          <a:ext cx="3180937" cy="22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Will utilize a variety of algorithms: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b="0" i="0" kern="1200"/>
            <a:t>GaussianNB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b="0" i="0" kern="1200"/>
            <a:t>SVC with Grid Search CV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b="0" i="0" kern="1200"/>
            <a:t>XGBoost classifier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b="0" i="0" kern="1200"/>
            <a:t>Decision Tree using Randomized Search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b="0" i="0" kern="1200"/>
            <a:t>Random Forest using Randomized Search</a:t>
          </a:r>
          <a:endParaRPr lang="en-US" sz="1700" kern="1200"/>
        </a:p>
      </dsp:txBody>
      <dsp:txXfrm>
        <a:off x="3739086" y="2120197"/>
        <a:ext cx="3180937" cy="2202653"/>
      </dsp:txXfrm>
    </dsp:sp>
    <dsp:sp modelId="{AA484F66-5174-4F4D-81DE-EAD268C5512E}">
      <dsp:nvSpPr>
        <dsp:cNvPr id="0" name=""/>
        <dsp:cNvSpPr/>
      </dsp:nvSpPr>
      <dsp:spPr>
        <a:xfrm>
          <a:off x="8510492" y="274694"/>
          <a:ext cx="1113328" cy="1113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59DE-A88A-43C8-B261-24BF8A4E1AF1}">
      <dsp:nvSpPr>
        <dsp:cNvPr id="0" name=""/>
        <dsp:cNvSpPr/>
      </dsp:nvSpPr>
      <dsp:spPr>
        <a:xfrm>
          <a:off x="7476687" y="1562093"/>
          <a:ext cx="3180937" cy="47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b="0" i="1" kern="1200"/>
            <a:t>Model Evaluation:</a:t>
          </a:r>
          <a:endParaRPr lang="en-US" sz="2200" kern="1200"/>
        </a:p>
      </dsp:txBody>
      <dsp:txXfrm>
        <a:off x="7476687" y="1562093"/>
        <a:ext cx="3180937" cy="477140"/>
      </dsp:txXfrm>
    </dsp:sp>
    <dsp:sp modelId="{6AD314D7-7C81-47F1-962F-EF05F9B651C3}">
      <dsp:nvSpPr>
        <dsp:cNvPr id="0" name=""/>
        <dsp:cNvSpPr/>
      </dsp:nvSpPr>
      <dsp:spPr>
        <a:xfrm>
          <a:off x="7476687" y="2120197"/>
          <a:ext cx="3180937" cy="22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Will incorporate loss functions to assess model performance during development (Accuracy, Recall, Precision and F1- Score).</a:t>
          </a:r>
          <a:endParaRPr lang="en-US" sz="1700" kern="1200" dirty="0"/>
        </a:p>
      </dsp:txBody>
      <dsp:txXfrm>
        <a:off x="7476687" y="2120197"/>
        <a:ext cx="3180937" cy="2202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B0F6D-5572-45BB-8BDE-13B3CE3B9821}">
      <dsp:nvSpPr>
        <dsp:cNvPr id="0" name=""/>
        <dsp:cNvSpPr/>
      </dsp:nvSpPr>
      <dsp:spPr>
        <a:xfrm>
          <a:off x="755795" y="668548"/>
          <a:ext cx="971986" cy="971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532FA-1537-4B4E-8A25-B3985AF5BE8E}">
      <dsp:nvSpPr>
        <dsp:cNvPr id="0" name=""/>
        <dsp:cNvSpPr/>
      </dsp:nvSpPr>
      <dsp:spPr>
        <a:xfrm>
          <a:off x="161803" y="2017652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Expectations:</a:t>
          </a:r>
        </a:p>
      </dsp:txBody>
      <dsp:txXfrm>
        <a:off x="161803" y="2017652"/>
        <a:ext cx="2159969" cy="855000"/>
      </dsp:txXfrm>
    </dsp:sp>
    <dsp:sp modelId="{1469CC79-8F97-4138-92CE-CA06F460685D}">
      <dsp:nvSpPr>
        <dsp:cNvPr id="0" name=""/>
        <dsp:cNvSpPr/>
      </dsp:nvSpPr>
      <dsp:spPr>
        <a:xfrm>
          <a:off x="3293758" y="668548"/>
          <a:ext cx="971986" cy="971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C964C-7B61-462C-97D4-5C3693F7EA1F}">
      <dsp:nvSpPr>
        <dsp:cNvPr id="0" name=""/>
        <dsp:cNvSpPr/>
      </dsp:nvSpPr>
      <dsp:spPr>
        <a:xfrm>
          <a:off x="2699767" y="2017652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Anticipate a transformative impact on the loan approval process through automation, leading to enhanced efficiency and reduced processing time.</a:t>
          </a:r>
        </a:p>
      </dsp:txBody>
      <dsp:txXfrm>
        <a:off x="2699767" y="2017652"/>
        <a:ext cx="2159969" cy="855000"/>
      </dsp:txXfrm>
    </dsp:sp>
    <dsp:sp modelId="{155A589E-9B3D-4A88-AFF7-94EB4C482EF0}">
      <dsp:nvSpPr>
        <dsp:cNvPr id="0" name=""/>
        <dsp:cNvSpPr/>
      </dsp:nvSpPr>
      <dsp:spPr>
        <a:xfrm>
          <a:off x="5831722" y="668548"/>
          <a:ext cx="971986" cy="971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6E99-5DDD-468A-8B4A-F76A5A9F6C1A}">
      <dsp:nvSpPr>
        <dsp:cNvPr id="0" name=""/>
        <dsp:cNvSpPr/>
      </dsp:nvSpPr>
      <dsp:spPr>
        <a:xfrm>
          <a:off x="5237731" y="2017652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Envision improved accuracy in decision-making, resulting in a more reliable and fair system for applicants.</a:t>
          </a:r>
        </a:p>
      </dsp:txBody>
      <dsp:txXfrm>
        <a:off x="5237731" y="2017652"/>
        <a:ext cx="2159969" cy="855000"/>
      </dsp:txXfrm>
    </dsp:sp>
    <dsp:sp modelId="{6FD1E082-450B-4994-BE73-2326349B8DFF}">
      <dsp:nvSpPr>
        <dsp:cNvPr id="0" name=""/>
        <dsp:cNvSpPr/>
      </dsp:nvSpPr>
      <dsp:spPr>
        <a:xfrm>
          <a:off x="755795" y="3412644"/>
          <a:ext cx="971986" cy="971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5B51-0DDE-406D-9950-93464F66EAAB}">
      <dsp:nvSpPr>
        <dsp:cNvPr id="0" name=""/>
        <dsp:cNvSpPr/>
      </dsp:nvSpPr>
      <dsp:spPr>
        <a:xfrm>
          <a:off x="161803" y="4761748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Enthusiasm:</a:t>
          </a:r>
        </a:p>
      </dsp:txBody>
      <dsp:txXfrm>
        <a:off x="161803" y="4761748"/>
        <a:ext cx="2159969" cy="855000"/>
      </dsp:txXfrm>
    </dsp:sp>
    <dsp:sp modelId="{5101B46C-C570-4DC2-B0FD-C7EA0A37760E}">
      <dsp:nvSpPr>
        <dsp:cNvPr id="0" name=""/>
        <dsp:cNvSpPr/>
      </dsp:nvSpPr>
      <dsp:spPr>
        <a:xfrm>
          <a:off x="3293758" y="3412644"/>
          <a:ext cx="971986" cy="9719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ACE7B-209A-4ED5-B8EA-CBAF7FA9CD02}">
      <dsp:nvSpPr>
        <dsp:cNvPr id="0" name=""/>
        <dsp:cNvSpPr/>
      </dsp:nvSpPr>
      <dsp:spPr>
        <a:xfrm>
          <a:off x="2699767" y="4761748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Excited about the opportunity to apply data science methodologies to real-world challenges in the financial sector.</a:t>
          </a:r>
        </a:p>
      </dsp:txBody>
      <dsp:txXfrm>
        <a:off x="2699767" y="4761748"/>
        <a:ext cx="2159969" cy="855000"/>
      </dsp:txXfrm>
    </dsp:sp>
    <dsp:sp modelId="{8322BA61-BF2B-4DA6-8C69-890D97E39B87}">
      <dsp:nvSpPr>
        <dsp:cNvPr id="0" name=""/>
        <dsp:cNvSpPr/>
      </dsp:nvSpPr>
      <dsp:spPr>
        <a:xfrm>
          <a:off x="5831722" y="3412644"/>
          <a:ext cx="971986" cy="9719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C7716-3577-49D4-9094-9B1BC984C481}">
      <dsp:nvSpPr>
        <dsp:cNvPr id="0" name=""/>
        <dsp:cNvSpPr/>
      </dsp:nvSpPr>
      <dsp:spPr>
        <a:xfrm>
          <a:off x="5237731" y="4761748"/>
          <a:ext cx="215996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Eager to contribute to the advancement of automated systems that can positively influence business operations and customer experiences.</a:t>
          </a:r>
        </a:p>
      </dsp:txBody>
      <dsp:txXfrm>
        <a:off x="5237731" y="4761748"/>
        <a:ext cx="2159969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709D5-BC72-4408-8159-ED52D498B27C}">
      <dsp:nvSpPr>
        <dsp:cNvPr id="0" name=""/>
        <dsp:cNvSpPr/>
      </dsp:nvSpPr>
      <dsp:spPr>
        <a:xfrm>
          <a:off x="3317680" y="780554"/>
          <a:ext cx="602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6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155" y="823108"/>
        <a:ext cx="31660" cy="6332"/>
      </dsp:txXfrm>
    </dsp:sp>
    <dsp:sp modelId="{33AC4628-A3AB-4A65-96FA-939561FFFFA0}">
      <dsp:nvSpPr>
        <dsp:cNvPr id="0" name=""/>
        <dsp:cNvSpPr/>
      </dsp:nvSpPr>
      <dsp:spPr>
        <a:xfrm>
          <a:off x="566387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Imputation of Missing Values:</a:t>
          </a:r>
        </a:p>
      </dsp:txBody>
      <dsp:txXfrm>
        <a:off x="566387" y="346"/>
        <a:ext cx="2753092" cy="1651855"/>
      </dsp:txXfrm>
    </dsp:sp>
    <dsp:sp modelId="{5EFF2D81-D6E3-4B51-97C7-3C574787A615}">
      <dsp:nvSpPr>
        <dsp:cNvPr id="0" name=""/>
        <dsp:cNvSpPr/>
      </dsp:nvSpPr>
      <dsp:spPr>
        <a:xfrm>
          <a:off x="6703983" y="780554"/>
          <a:ext cx="602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6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9459" y="823108"/>
        <a:ext cx="31660" cy="6332"/>
      </dsp:txXfrm>
    </dsp:sp>
    <dsp:sp modelId="{232D0988-7FE8-4070-AD6B-CC335117D6DE}">
      <dsp:nvSpPr>
        <dsp:cNvPr id="0" name=""/>
        <dsp:cNvSpPr/>
      </dsp:nvSpPr>
      <dsp:spPr>
        <a:xfrm>
          <a:off x="3952691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Selected columns: LoanAmount, Loan_Amount_Term, Credit_History</a:t>
          </a:r>
        </a:p>
      </dsp:txBody>
      <dsp:txXfrm>
        <a:off x="3952691" y="346"/>
        <a:ext cx="2753092" cy="1651855"/>
      </dsp:txXfrm>
    </dsp:sp>
    <dsp:sp modelId="{39256ACD-CA7D-4A50-9FE0-5A9C2DC8FA75}">
      <dsp:nvSpPr>
        <dsp:cNvPr id="0" name=""/>
        <dsp:cNvSpPr/>
      </dsp:nvSpPr>
      <dsp:spPr>
        <a:xfrm>
          <a:off x="1942933" y="1650402"/>
          <a:ext cx="6772607" cy="602611"/>
        </a:xfrm>
        <a:custGeom>
          <a:avLst/>
          <a:gdLst/>
          <a:ahLst/>
          <a:cxnLst/>
          <a:rect l="0" t="0" r="0" b="0"/>
          <a:pathLst>
            <a:path>
              <a:moveTo>
                <a:pt x="6772607" y="0"/>
              </a:moveTo>
              <a:lnTo>
                <a:pt x="6772607" y="318405"/>
              </a:lnTo>
              <a:lnTo>
                <a:pt x="0" y="318405"/>
              </a:lnTo>
              <a:lnTo>
                <a:pt x="0" y="60261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9183" y="1948541"/>
        <a:ext cx="340107" cy="6332"/>
      </dsp:txXfrm>
    </dsp:sp>
    <dsp:sp modelId="{A89F57EA-6F1F-4C2C-BBAE-F7E2BD76FC20}">
      <dsp:nvSpPr>
        <dsp:cNvPr id="0" name=""/>
        <dsp:cNvSpPr/>
      </dsp:nvSpPr>
      <dsp:spPr>
        <a:xfrm>
          <a:off x="7338994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Imputation Method: Mean imputation</a:t>
          </a:r>
        </a:p>
      </dsp:txBody>
      <dsp:txXfrm>
        <a:off x="7338994" y="346"/>
        <a:ext cx="2753092" cy="1651855"/>
      </dsp:txXfrm>
    </dsp:sp>
    <dsp:sp modelId="{82B9313F-CD30-4DEF-B71E-0593FA997DE7}">
      <dsp:nvSpPr>
        <dsp:cNvPr id="0" name=""/>
        <dsp:cNvSpPr/>
      </dsp:nvSpPr>
      <dsp:spPr>
        <a:xfrm>
          <a:off x="566387" y="2285413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Result: Missing values replaced with respective column means, ensuring dataset completeness and preserving statistical characteristics.</a:t>
          </a:r>
        </a:p>
      </dsp:txBody>
      <dsp:txXfrm>
        <a:off x="566387" y="2285413"/>
        <a:ext cx="2753092" cy="1651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D791-764A-4A26-A1AD-C4996D39A66E}">
      <dsp:nvSpPr>
        <dsp:cNvPr id="0" name=""/>
        <dsp:cNvSpPr/>
      </dsp:nvSpPr>
      <dsp:spPr>
        <a:xfrm>
          <a:off x="0" y="531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40D3-D7EC-4CFB-B90D-078C897DD0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EBC1A-CBFA-4398-89BB-E347D5B7EF38}">
      <dsp:nvSpPr>
        <dsp:cNvPr id="0" name=""/>
        <dsp:cNvSpPr/>
      </dsp:nvSpPr>
      <dsp:spPr>
        <a:xfrm>
          <a:off x="1435590" y="531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 balance in imbalanced features through encoding and SMOTE.</a:t>
          </a:r>
        </a:p>
      </dsp:txBody>
      <dsp:txXfrm>
        <a:off x="1435590" y="531"/>
        <a:ext cx="4796599" cy="1242935"/>
      </dsp:txXfrm>
    </dsp:sp>
    <dsp:sp modelId="{A81199EA-7E35-4BDA-A813-F252DB662FB9}">
      <dsp:nvSpPr>
        <dsp:cNvPr id="0" name=""/>
        <dsp:cNvSpPr/>
      </dsp:nvSpPr>
      <dsp:spPr>
        <a:xfrm>
          <a:off x="6232190" y="531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Ordinal encoding for 'Dependents' (non-binary classes).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One-hot encoding for other categorical features (binary classes).</a:t>
          </a:r>
        </a:p>
      </dsp:txBody>
      <dsp:txXfrm>
        <a:off x="6232190" y="531"/>
        <a:ext cx="4426919" cy="1242935"/>
      </dsp:txXfrm>
    </dsp:sp>
    <dsp:sp modelId="{65BFB55D-ED67-4328-A806-8A4DFABC9128}">
      <dsp:nvSpPr>
        <dsp:cNvPr id="0" name=""/>
        <dsp:cNvSpPr/>
      </dsp:nvSpPr>
      <dsp:spPr>
        <a:xfrm>
          <a:off x="0" y="1554201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4EF2F-5F14-4B42-BAC9-3C4D6D37228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E180-A515-4D3C-906A-B103DE349387}">
      <dsp:nvSpPr>
        <dsp:cNvPr id="0" name=""/>
        <dsp:cNvSpPr/>
      </dsp:nvSpPr>
      <dsp:spPr>
        <a:xfrm>
          <a:off x="1435590" y="1554201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Ordinal Encoding?</a:t>
          </a:r>
        </a:p>
      </dsp:txBody>
      <dsp:txXfrm>
        <a:off x="1435590" y="1554201"/>
        <a:ext cx="4796599" cy="1242935"/>
      </dsp:txXfrm>
    </dsp:sp>
    <dsp:sp modelId="{9B8F0DCD-3221-4742-B927-4B19146D36AD}">
      <dsp:nvSpPr>
        <dsp:cNvPr id="0" name=""/>
        <dsp:cNvSpPr/>
      </dsp:nvSpPr>
      <dsp:spPr>
        <a:xfrm>
          <a:off x="6232190" y="1554201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Maintains order for non-binary classes like 'Dependents’ ('0', '1', '2', '3+').</a:t>
          </a:r>
        </a:p>
      </dsp:txBody>
      <dsp:txXfrm>
        <a:off x="6232190" y="1554201"/>
        <a:ext cx="4426919" cy="1242935"/>
      </dsp:txXfrm>
    </dsp:sp>
    <dsp:sp modelId="{04382AB7-3F38-4E6C-B5CF-8AEA83C72CD8}">
      <dsp:nvSpPr>
        <dsp:cNvPr id="0" name=""/>
        <dsp:cNvSpPr/>
      </dsp:nvSpPr>
      <dsp:spPr>
        <a:xfrm>
          <a:off x="0" y="3107870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24A2-EACE-434E-AE17-858BB93CA54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AB86-B1AE-449F-A404-BFD37CFE84BA}">
      <dsp:nvSpPr>
        <dsp:cNvPr id="0" name=""/>
        <dsp:cNvSpPr/>
      </dsp:nvSpPr>
      <dsp:spPr>
        <a:xfrm>
          <a:off x="1435590" y="3107870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Step:</a:t>
          </a:r>
        </a:p>
      </dsp:txBody>
      <dsp:txXfrm>
        <a:off x="1435590" y="3107870"/>
        <a:ext cx="4796599" cy="1242935"/>
      </dsp:txXfrm>
    </dsp:sp>
    <dsp:sp modelId="{8E3FE1A6-279D-4CC8-BC6D-A8269AFAC40B}">
      <dsp:nvSpPr>
        <dsp:cNvPr id="0" name=""/>
        <dsp:cNvSpPr/>
      </dsp:nvSpPr>
      <dsp:spPr>
        <a:xfrm>
          <a:off x="6232190" y="3107870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Synthetic Minority Over-sampling Technique (SMOTE) for overall balance.</a:t>
          </a:r>
        </a:p>
      </dsp:txBody>
      <dsp:txXfrm>
        <a:off x="6232190" y="3107870"/>
        <a:ext cx="442691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45CB-464A-B23D-455D-78AAA909C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77B0D-23DA-5005-E59B-2C5DDA155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FFA5-3CB9-EF49-83F3-16302371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8BAD-9681-B927-9D47-0BB5089E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8CEB-00C4-2625-776A-13919D17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9D4-B40E-3591-7305-BE13B83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53B80-89E8-66FA-1EB4-A553E641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D651-0981-666C-302B-C3D66F23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748A-42DE-61CE-7060-8CC9FB78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C869-0021-A20D-420D-4E12EEEC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18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3C6CC-1BDD-B65A-DA6B-06D5B776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EE31-9B86-00B7-68C3-5C3F74778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8A83-371E-A133-E39B-D0CAC89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4A2C-A8DD-1B10-6939-A7074386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147E-43B2-7669-2285-AF28C8C9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17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0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7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7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367-03AA-163A-D2CC-AA29FAD9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048-6720-159D-9A36-9BE6B869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D1E6-DEFD-DF79-CBE0-E5FBD4D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B23C-25ED-D875-5CB2-FF04FA8A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B4EC-0E08-6311-9D0A-20055054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185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5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1C9-40DF-8FB1-D73A-44A64B2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D020-CA05-A3AB-2B35-2DB145A3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194B-2484-9BFA-A0FA-AF9C58AF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7B96-A767-73DA-7502-86EA7DD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20A5-C1B5-64AD-5934-42B7A1D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1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2516-99D4-99B1-5ED5-6AB9633A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57F9-302B-A765-4E55-6905DD630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F655-9548-9D53-5A87-A4F902892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E8095-440B-21D8-1114-491CBBD1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2AC2-475A-EFDE-9472-61B2C610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2FF80-1892-136C-2ED4-D620EB5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6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A5A-F0F1-F3BC-5166-378755D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C1E4-2C7D-0D4E-CFD0-A00B7C81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23937-A80E-DE9A-1144-F7940D9F5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64341-28A1-D6B9-4E3F-9CD87E59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EECB5-824F-AE46-C4F9-B903AC1CF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3F4B-F30A-8D1E-0D67-4A8B15AE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C31BF-740A-6A7D-60F4-EB7AAC73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4F4D2-48FE-5DCE-6597-62C4DA88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8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9314-BB00-1EED-69F4-12C652A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520CA-8ACD-0182-6C8E-FD4E7BCC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DD49-DB26-AEB5-A90E-D6368680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F41E6-EDA8-71FD-5AB7-9BBD0CE7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2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DB46D-308B-DB34-4EB3-2EC1264C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88791-478A-13B7-A3A2-FA95E31D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77339-B297-0364-7CC5-390672A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3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B33-C811-1073-230C-359CFC8B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EDF-88C3-ED3E-22A4-BD25455C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FDA90-5CF8-957C-83AE-37D275B4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6A80-E3F3-000A-04FA-942555E6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6FAD-5012-6CAB-CD39-71A07AA7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6BEE-7F51-50FA-4D0B-B455AEC9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44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BE5E-5432-C0AD-C24B-A344091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5E37C-A779-8409-72CF-29B96F737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94A9D-96D4-9559-8AC7-7BF427C6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4A79A-B301-4E5F-97ED-EAC013D6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0376-DDE5-CFA8-CDFF-967D8984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2FDA-FAFF-9D6F-7CC3-9F266F6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8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E663-C5E6-8857-7EAE-3B763838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0F7D0-424D-82DE-FB9A-A07A5D8D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01AE-8988-29EB-EBEA-6E2935CD1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0C9B-A0A4-4CA2-A8FE-618920D658BF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EF407-A50D-6454-BA1C-33BB870D4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E961-D514-DA61-B9E5-48F22980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C5C0-8570-4F47-847B-66E2A20AD0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25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1/18/2024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81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D3382-92DE-594D-D5E8-499C871C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CA" sz="4800">
                <a:latin typeface="+mn-lt"/>
                <a:ea typeface="ADLaM Display" panose="02010000000000000000" pitchFamily="2" charset="0"/>
                <a:cs typeface="Cavolini" panose="020B0502040204020203" pitchFamily="66" charset="0"/>
              </a:rPr>
              <a:t>Automated Loan Approval System: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4505-1F3A-07AC-2F1D-0D72DB1E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Enhancing Banking Efficiency through Data Science </a:t>
            </a:r>
            <a:r>
              <a:rPr lang="en-US" u="sng"/>
              <a:t>Jasper Umoffia</a:t>
            </a:r>
            <a:endParaRPr lang="en-CA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wireframe of a city&#10;&#10;Description automatically generated">
            <a:extLst>
              <a:ext uri="{FF2B5EF4-FFF2-40B4-BE49-F238E27FC236}">
                <a16:creationId xmlns:a16="http://schemas.microsoft.com/office/drawing/2014/main" id="{A0DFA8A8-4E78-C066-F42C-AF6C71DD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0" r="10178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08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8EB32C-BE24-CE44-9FFB-6564A112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47649"/>
            <a:ext cx="1024318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6CEAF8-94B1-3FB1-860F-E6B3992BF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59421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D8CB5BB-6567-EC5E-1202-80B8F6C5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Balancing Imbalanced Features: Encoding and SMOTE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77634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BC9-1E24-4B6C-B033-DB99B958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9585-9282-F6CA-48E9-12C6BAE69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409930"/>
            <a:ext cx="10328910" cy="4767033"/>
          </a:xfrm>
        </p:spPr>
      </p:pic>
    </p:spTree>
    <p:extLst>
      <p:ext uri="{BB962C8B-B14F-4D97-AF65-F5344CB8AC3E}">
        <p14:creationId xmlns:p14="http://schemas.microsoft.com/office/powerpoint/2010/main" val="34627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F79C4-F8EE-4E1A-4071-9056DEF5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for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E39D4-DF7E-63A8-973E-13ED2DB9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1655275"/>
            <a:ext cx="10711236" cy="44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14A0-27C0-EF8E-8EE4-268245A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Preprocessing:</a:t>
            </a:r>
            <a:br>
              <a:rPr lang="en-US" sz="2200" dirty="0"/>
            </a:br>
            <a:r>
              <a:rPr lang="en-US" sz="2200" dirty="0"/>
              <a:t>Addressing Outliers: Capping Values at the 95th Percentile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F9A1-445F-1961-FA32-DA5CF43D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Ensure robustness in data preprocessing by addressing outliers.</a:t>
            </a:r>
          </a:p>
          <a:p>
            <a:r>
              <a:rPr lang="en-US" sz="2200" dirty="0"/>
              <a:t>Why Cap Outliers at 95th Percentile?</a:t>
            </a:r>
          </a:p>
          <a:p>
            <a:pPr lvl="1"/>
            <a:r>
              <a:rPr lang="en-US" sz="2200" dirty="0"/>
              <a:t>1. Maintaining Data Integrity:</a:t>
            </a:r>
          </a:p>
          <a:p>
            <a:pPr lvl="2"/>
            <a:r>
              <a:rPr lang="en-US" sz="2200" dirty="0"/>
              <a:t> Preserves most of the dataset, avoiding extreme values' influence.</a:t>
            </a:r>
          </a:p>
          <a:p>
            <a:pPr lvl="2"/>
            <a:r>
              <a:rPr lang="en-US" sz="2200" dirty="0"/>
              <a:t>Mitigates the impact of outliers on statistical measures.</a:t>
            </a:r>
          </a:p>
          <a:p>
            <a:pPr lvl="1"/>
            <a:r>
              <a:rPr lang="en-US" sz="2200" dirty="0"/>
              <a:t>2. Balancing Outlier Handling:</a:t>
            </a:r>
          </a:p>
          <a:p>
            <a:pPr lvl="2"/>
            <a:r>
              <a:rPr lang="en-US" sz="2200" dirty="0"/>
              <a:t>A balance between outlier removal and data preservation.</a:t>
            </a:r>
          </a:p>
          <a:p>
            <a:pPr lvl="2"/>
            <a:r>
              <a:rPr lang="en-US" sz="2200" dirty="0"/>
              <a:t>Allows for a more nuanced approach, retaining valuable information.</a:t>
            </a:r>
          </a:p>
          <a:p>
            <a:pPr lvl="1"/>
            <a:r>
              <a:rPr lang="en-US" sz="2200" dirty="0"/>
              <a:t>3. Statistical Significance:</a:t>
            </a:r>
          </a:p>
          <a:p>
            <a:pPr lvl="2"/>
            <a:r>
              <a:rPr lang="en-US" sz="2200" dirty="0"/>
              <a:t> The 95th percentile is a common threshold in statistical practice.</a:t>
            </a:r>
          </a:p>
          <a:p>
            <a:pPr lvl="2"/>
            <a:r>
              <a:rPr lang="en-US" sz="2200" dirty="0"/>
              <a:t> Strikes a balance between extreme values and overall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7540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1D53-03D7-88B3-861F-ED8BD861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the 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57D23-4B80-B856-D639-0318A981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41413"/>
            <a:ext cx="10420350" cy="4635550"/>
          </a:xfrm>
        </p:spPr>
      </p:pic>
    </p:spTree>
    <p:extLst>
      <p:ext uri="{BB962C8B-B14F-4D97-AF65-F5344CB8AC3E}">
        <p14:creationId xmlns:p14="http://schemas.microsoft.com/office/powerpoint/2010/main" val="299623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659-3BB6-925B-FDB0-8EA12C5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Preprocessing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Model Selection and Scaling Strategy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CDCC-52F7-B78F-6F24-83F72776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Selection:</a:t>
            </a:r>
          </a:p>
          <a:p>
            <a:pPr lvl="1"/>
            <a:r>
              <a:rPr lang="en-CA" dirty="0"/>
              <a:t>Chosen models: </a:t>
            </a:r>
            <a:r>
              <a:rPr lang="en-CA" dirty="0" err="1"/>
              <a:t>XGBoost</a:t>
            </a:r>
            <a:r>
              <a:rPr lang="en-CA" dirty="0"/>
              <a:t>, Decision Trees, and Random Forests for capturing complex patterns.</a:t>
            </a:r>
          </a:p>
          <a:p>
            <a:pPr lvl="1"/>
            <a:endParaRPr lang="en-CA" dirty="0"/>
          </a:p>
          <a:p>
            <a:r>
              <a:rPr lang="en-CA" dirty="0"/>
              <a:t>Hyperparameter Tuning:</a:t>
            </a:r>
          </a:p>
          <a:p>
            <a:pPr lvl="1"/>
            <a:r>
              <a:rPr lang="en-CA" dirty="0"/>
              <a:t>Techniques: Grid Search Cross-Validation and Randomized Search.</a:t>
            </a:r>
          </a:p>
          <a:p>
            <a:pPr lvl="1"/>
            <a:r>
              <a:rPr lang="en-CA" dirty="0"/>
              <a:t>Optimizes model parameters, tailoring algorithms to dataset characteristics.</a:t>
            </a:r>
          </a:p>
          <a:p>
            <a:pPr lvl="1"/>
            <a:endParaRPr lang="en-CA" dirty="0"/>
          </a:p>
          <a:p>
            <a:r>
              <a:rPr lang="en-CA" dirty="0"/>
              <a:t>Scaling Consideration:</a:t>
            </a:r>
          </a:p>
          <a:p>
            <a:pPr lvl="1"/>
            <a:r>
              <a:rPr lang="en-CA" dirty="0"/>
              <a:t>Algos (</a:t>
            </a:r>
            <a:r>
              <a:rPr lang="en-CA" dirty="0" err="1"/>
              <a:t>XGBoost</a:t>
            </a:r>
            <a:r>
              <a:rPr lang="en-CA" dirty="0"/>
              <a:t>, Decision Trees, Random Forest) handle scaling internally.</a:t>
            </a:r>
          </a:p>
          <a:p>
            <a:pPr lvl="1"/>
            <a:r>
              <a:rPr lang="en-CA" dirty="0"/>
              <a:t>Evaluation of model performance with and without scaling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68657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40971"/>
            <a:ext cx="10659110" cy="4935992"/>
          </a:xfrm>
        </p:spPr>
        <p:txBody>
          <a:bodyPr>
            <a:noAutofit/>
          </a:bodyPr>
          <a:lstStyle/>
          <a:p>
            <a:r>
              <a:rPr lang="en-US" sz="2400" dirty="0"/>
              <a:t>Precision (0.817): 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XGBoostClassifier</a:t>
            </a:r>
            <a:r>
              <a:rPr lang="en-US" sz="2400" dirty="0"/>
              <a:t>, applied to scaled data, exhibited a precision of approximately 81.7%  indicating it’s ability to highly </a:t>
            </a:r>
            <a:r>
              <a:rPr lang="en-US" sz="2400"/>
              <a:t>minimize the </a:t>
            </a:r>
            <a:r>
              <a:rPr lang="en-US" sz="2400" dirty="0"/>
              <a:t>amount of false positives. </a:t>
            </a:r>
          </a:p>
          <a:p>
            <a:pPr lvl="1"/>
            <a:r>
              <a:rPr lang="en-US" sz="2400" dirty="0"/>
              <a:t>The model demonstrates a highly accurate identification of loans that should be approved.</a:t>
            </a:r>
          </a:p>
          <a:p>
            <a:pPr lvl="1"/>
            <a:endParaRPr lang="en-US" sz="2000" dirty="0"/>
          </a:p>
          <a:p>
            <a:r>
              <a:rPr lang="en-US" sz="2400" dirty="0"/>
              <a:t>Recall (0.905): 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XGBoostClassifier</a:t>
            </a:r>
            <a:r>
              <a:rPr lang="en-US" sz="2400" dirty="0"/>
              <a:t> captured about 90.5% of the actual loan approvals, showcasing an excellent ability to identify majority of legitimate loan requests. </a:t>
            </a:r>
          </a:p>
          <a:p>
            <a:pPr lvl="1"/>
            <a:r>
              <a:rPr lang="en-US" sz="2400" dirty="0"/>
              <a:t>The higher recall further minimizes the chances of missing opportunities to approve eligible loans.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Best Model Performance Analysis</a:t>
            </a:r>
            <a:br>
              <a:rPr lang="en-CA" sz="4400" dirty="0"/>
            </a:br>
            <a:r>
              <a:rPr lang="en-CA" sz="2200" dirty="0" err="1"/>
              <a:t>XGBoostClassifier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0903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58" y="1576873"/>
            <a:ext cx="10683992" cy="4600090"/>
          </a:xfrm>
        </p:spPr>
        <p:txBody>
          <a:bodyPr>
            <a:noAutofit/>
          </a:bodyPr>
          <a:lstStyle/>
          <a:p>
            <a:r>
              <a:rPr lang="en-US" sz="2800" dirty="0"/>
              <a:t>Accuracy (0.852): </a:t>
            </a:r>
          </a:p>
          <a:p>
            <a:pPr lvl="1"/>
            <a:r>
              <a:rPr lang="en-US" sz="2400" dirty="0"/>
              <a:t>The overall accuracy of the </a:t>
            </a:r>
            <a:r>
              <a:rPr lang="en-US" sz="2400" dirty="0" err="1"/>
              <a:t>XGBoostClassifier</a:t>
            </a:r>
            <a:r>
              <a:rPr lang="en-US" sz="2400" dirty="0"/>
              <a:t> on scaled data is approximately 85.2%, indicating a high level of correctness in predictions across instances. </a:t>
            </a:r>
          </a:p>
          <a:p>
            <a:pPr lvl="1"/>
            <a:r>
              <a:rPr lang="en-US" sz="2400" dirty="0"/>
              <a:t>While accuracy is important, it's crucial to assess precision and recall alongside accuracy, especially in scenarios with imbalanced datasets.</a:t>
            </a:r>
          </a:p>
          <a:p>
            <a:endParaRPr lang="en-US" sz="2800" dirty="0"/>
          </a:p>
          <a:p>
            <a:r>
              <a:rPr lang="en-US" sz="2800" dirty="0"/>
              <a:t>F1-Score (0.859): </a:t>
            </a:r>
          </a:p>
          <a:p>
            <a:pPr lvl="1"/>
            <a:r>
              <a:rPr lang="en-US" sz="2400" dirty="0"/>
              <a:t>The F-Score for the </a:t>
            </a:r>
            <a:r>
              <a:rPr lang="en-US" sz="2400" dirty="0" err="1"/>
              <a:t>XGBoostClassifier</a:t>
            </a:r>
            <a:r>
              <a:rPr lang="en-US" sz="2400" dirty="0"/>
              <a:t> is 85.9%, a balanced metric considering both precision and recall. </a:t>
            </a:r>
          </a:p>
          <a:p>
            <a:pPr lvl="1"/>
            <a:r>
              <a:rPr lang="en-US" sz="2400" dirty="0"/>
              <a:t>This high F-Score reflects the model's effectiveness in accurately identifying loan approvals while minimizing missed opportunities.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Best Model Performance Analysis</a:t>
            </a:r>
            <a:br>
              <a:rPr lang="en-CA" sz="4400" dirty="0"/>
            </a:br>
            <a:r>
              <a:rPr lang="en-CA" sz="2200" dirty="0" err="1"/>
              <a:t>XGBoostClassifier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98001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C34A8-7BC2-A67B-3263-22B5A831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00075"/>
            <a:ext cx="109537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FBF-F6F2-9A87-1837-1E5FA043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873740"/>
          </a:xfrm>
        </p:spPr>
        <p:txBody>
          <a:bodyPr/>
          <a:lstStyle/>
          <a:p>
            <a:r>
              <a:rPr lang="en-CA" dirty="0"/>
              <a:t>Problem &amp; Solution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EBD8C89-C17F-36D3-A763-842BB3FC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724379"/>
              </p:ext>
            </p:extLst>
          </p:nvPr>
        </p:nvGraphicFramePr>
        <p:xfrm>
          <a:off x="777240" y="1091381"/>
          <a:ext cx="10659110" cy="530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06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1229FC-9DC7-C8C8-28E3-785570AD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81001"/>
            <a:ext cx="10763250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538-54EF-7A04-BED6-E86711F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618E-17E9-6F6F-25E9-7BA0978F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significance of minimizing both false positives and false negatives in loan approval decisions, the superior performance of the </a:t>
            </a:r>
            <a:r>
              <a:rPr lang="en-US" sz="2400" dirty="0" err="1"/>
              <a:t>XGBoostClassifier</a:t>
            </a:r>
            <a:r>
              <a:rPr lang="en-US" sz="2400" dirty="0"/>
              <a:t> makes it the recommended algorithm. </a:t>
            </a:r>
          </a:p>
          <a:p>
            <a:endParaRPr lang="en-US" sz="2400" dirty="0"/>
          </a:p>
          <a:p>
            <a:r>
              <a:rPr lang="en-US" sz="2400" dirty="0" err="1"/>
              <a:t>XGBoost</a:t>
            </a:r>
            <a:r>
              <a:rPr lang="en-US" sz="2400" dirty="0"/>
              <a:t> provides a robust and well-balanced solution for the specific challenges posed by loan prediction scenarios.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309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538-54EF-7A04-BED6-E86711F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for Finance Industry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618E-17E9-6F6F-25E9-7BA0978F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finance industry, achieving a balanced precision and recall is crucial to minimize both the risk of approving potentially problematic loans (false positives) and missing out on legitimate approvals (false negatives). </a:t>
            </a:r>
          </a:p>
          <a:p>
            <a:endParaRPr lang="en-US" sz="2400" dirty="0"/>
          </a:p>
          <a:p>
            <a:r>
              <a:rPr lang="en-US" sz="2400" dirty="0"/>
              <a:t>A recommended benchmark could be an F1-Score above 0.80, indicating a strong balance between precision and recall. This benchmark ensures a model's effectiveness in accurately identifying approved loans while avoiding excessive false positives or negatives.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XGBoost</a:t>
            </a:r>
            <a:r>
              <a:rPr lang="en-US" sz="2400" dirty="0"/>
              <a:t> Classifier, with an F1-Score of 0.859, surpasses this benchmark, making it a reliable choice for loan approval systems in the finance industry.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4810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Nova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Nova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Nova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Nova"/>
                <a:ea typeface="+mn-ea"/>
                <a:cs typeface="+mn-cs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3DA76-799A-8B0C-83F7-1A1BD91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29C7824-7D37-F943-16A3-5BE183D3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1A13-C8B4-F26E-347A-8FCEB2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Source</a:t>
            </a:r>
            <a:endParaRPr lang="en-CA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EC44835-4B59-4F2A-60CB-779128FD8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686118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8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3F53-1968-3FD6-D9D1-2F8F7C12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Methodology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70BAAB-65E5-330F-7070-7C3759217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500999"/>
              </p:ext>
            </p:extLst>
          </p:nvPr>
        </p:nvGraphicFramePr>
        <p:xfrm>
          <a:off x="777240" y="1579418"/>
          <a:ext cx="10659110" cy="459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7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29C46-E438-FFA2-1A1E-5ADFD4A7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 Expected 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7CEC4-DD45-0B78-9B6B-A2D563EEE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149381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5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4D8-9FA8-55DA-DA99-E954BA7F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906274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Exploration</a:t>
            </a:r>
            <a:endParaRPr lang="en-CA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510839-2836-02D9-DFA1-10F5AE7FF0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544" y="1734282"/>
          <a:ext cx="10658482" cy="154660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611155">
                  <a:extLst>
                    <a:ext uri="{9D8B030D-6E8A-4147-A177-3AD203B41FA5}">
                      <a16:colId xmlns:a16="http://schemas.microsoft.com/office/drawing/2014/main" val="2990219146"/>
                    </a:ext>
                  </a:extLst>
                </a:gridCol>
                <a:gridCol w="557325">
                  <a:extLst>
                    <a:ext uri="{9D8B030D-6E8A-4147-A177-3AD203B41FA5}">
                      <a16:colId xmlns:a16="http://schemas.microsoft.com/office/drawing/2014/main" val="1483639550"/>
                    </a:ext>
                  </a:extLst>
                </a:gridCol>
                <a:gridCol w="571744">
                  <a:extLst>
                    <a:ext uri="{9D8B030D-6E8A-4147-A177-3AD203B41FA5}">
                      <a16:colId xmlns:a16="http://schemas.microsoft.com/office/drawing/2014/main" val="3678077735"/>
                    </a:ext>
                  </a:extLst>
                </a:gridCol>
                <a:gridCol w="737847">
                  <a:extLst>
                    <a:ext uri="{9D8B030D-6E8A-4147-A177-3AD203B41FA5}">
                      <a16:colId xmlns:a16="http://schemas.microsoft.com/office/drawing/2014/main" val="1484540000"/>
                    </a:ext>
                  </a:extLst>
                </a:gridCol>
                <a:gridCol w="625727">
                  <a:extLst>
                    <a:ext uri="{9D8B030D-6E8A-4147-A177-3AD203B41FA5}">
                      <a16:colId xmlns:a16="http://schemas.microsoft.com/office/drawing/2014/main" val="677388041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4151941377"/>
                    </a:ext>
                  </a:extLst>
                </a:gridCol>
                <a:gridCol w="984502">
                  <a:extLst>
                    <a:ext uri="{9D8B030D-6E8A-4147-A177-3AD203B41FA5}">
                      <a16:colId xmlns:a16="http://schemas.microsoft.com/office/drawing/2014/main" val="2047468952"/>
                    </a:ext>
                  </a:extLst>
                </a:gridCol>
                <a:gridCol w="1101773">
                  <a:extLst>
                    <a:ext uri="{9D8B030D-6E8A-4147-A177-3AD203B41FA5}">
                      <a16:colId xmlns:a16="http://schemas.microsoft.com/office/drawing/2014/main" val="3375606413"/>
                    </a:ext>
                  </a:extLst>
                </a:gridCol>
                <a:gridCol w="780141">
                  <a:extLst>
                    <a:ext uri="{9D8B030D-6E8A-4147-A177-3AD203B41FA5}">
                      <a16:colId xmlns:a16="http://schemas.microsoft.com/office/drawing/2014/main" val="96937364"/>
                    </a:ext>
                  </a:extLst>
                </a:gridCol>
                <a:gridCol w="1158794">
                  <a:extLst>
                    <a:ext uri="{9D8B030D-6E8A-4147-A177-3AD203B41FA5}">
                      <a16:colId xmlns:a16="http://schemas.microsoft.com/office/drawing/2014/main" val="3134018984"/>
                    </a:ext>
                  </a:extLst>
                </a:gridCol>
                <a:gridCol w="855733">
                  <a:extLst>
                    <a:ext uri="{9D8B030D-6E8A-4147-A177-3AD203B41FA5}">
                      <a16:colId xmlns:a16="http://schemas.microsoft.com/office/drawing/2014/main" val="2075914562"/>
                    </a:ext>
                  </a:extLst>
                </a:gridCol>
                <a:gridCol w="868768">
                  <a:extLst>
                    <a:ext uri="{9D8B030D-6E8A-4147-A177-3AD203B41FA5}">
                      <a16:colId xmlns:a16="http://schemas.microsoft.com/office/drawing/2014/main" val="4096640700"/>
                    </a:ext>
                  </a:extLst>
                </a:gridCol>
                <a:gridCol w="743383">
                  <a:extLst>
                    <a:ext uri="{9D8B030D-6E8A-4147-A177-3AD203B41FA5}">
                      <a16:colId xmlns:a16="http://schemas.microsoft.com/office/drawing/2014/main" val="1162512297"/>
                    </a:ext>
                  </a:extLst>
                </a:gridCol>
                <a:gridCol w="184363">
                  <a:extLst>
                    <a:ext uri="{9D8B030D-6E8A-4147-A177-3AD203B41FA5}">
                      <a16:colId xmlns:a16="http://schemas.microsoft.com/office/drawing/2014/main" val="2336432112"/>
                    </a:ext>
                  </a:extLst>
                </a:gridCol>
              </a:tblGrid>
              <a:tr h="41156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Loan_ID</a:t>
                      </a:r>
                    </a:p>
                  </a:txBody>
                  <a:tcPr marL="38757" marR="11800" marT="11074" marB="83051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Married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Dependents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Self_Employed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ApplicantIncome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CoapplicantIncome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LoanAmount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Loan_Amount_Term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Credit_History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Property_Area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Loan_Status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8757" marR="17699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54494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LP001002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5849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9988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4583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1508.0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128.0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Rural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72799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LP001005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66.0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6274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LP001006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Not 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2583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2358.0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120.0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67343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LP001008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141.0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996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77B7E25-EF6C-777F-9946-A0CDFE2EE103}"/>
              </a:ext>
            </a:extLst>
          </p:cNvPr>
          <p:cNvSpPr txBox="1">
            <a:spLocks/>
          </p:cNvSpPr>
          <p:nvPr/>
        </p:nvSpPr>
        <p:spPr>
          <a:xfrm>
            <a:off x="652914" y="3373811"/>
            <a:ext cx="10773422" cy="2532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Data columns (total 13 columns):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#   Column            	 Non-Null Count 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---  ------            	 --------------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0   </a:t>
            </a:r>
            <a:r>
              <a:rPr lang="en-CA" sz="1200" dirty="0" err="1"/>
              <a:t>Loan_ID</a:t>
            </a:r>
            <a:r>
              <a:rPr lang="en-CA" sz="1200" dirty="0"/>
              <a:t>            	614 non-null    		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   Gender            	601 non-null  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2   Married            	611 non-null 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3   Dependents       	599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4   Education     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5   </a:t>
            </a:r>
            <a:r>
              <a:rPr lang="en-CA" sz="1200" dirty="0" err="1"/>
              <a:t>Self_Employed</a:t>
            </a:r>
            <a:r>
              <a:rPr lang="en-CA" sz="1200" dirty="0"/>
              <a:t>      	582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6   ApplicantIncome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7   </a:t>
            </a:r>
            <a:r>
              <a:rPr lang="en-CA" sz="1200" dirty="0" err="1"/>
              <a:t>CoapplicantIncome</a:t>
            </a:r>
            <a:r>
              <a:rPr lang="en-CA" sz="1200" dirty="0"/>
              <a:t>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8   </a:t>
            </a:r>
            <a:r>
              <a:rPr lang="en-CA" sz="1200" dirty="0" err="1"/>
              <a:t>LoanAmount</a:t>
            </a:r>
            <a:r>
              <a:rPr lang="en-CA" sz="1200" dirty="0"/>
              <a:t>         	592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9   </a:t>
            </a:r>
            <a:r>
              <a:rPr lang="en-CA" sz="1200" dirty="0" err="1"/>
              <a:t>Loan_Amount_Term</a:t>
            </a:r>
            <a:r>
              <a:rPr lang="en-CA" sz="1200" dirty="0"/>
              <a:t>   600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10  </a:t>
            </a:r>
            <a:r>
              <a:rPr lang="en-CA" sz="1200" dirty="0" err="1"/>
              <a:t>Credit_History</a:t>
            </a:r>
            <a:r>
              <a:rPr lang="en-CA" sz="1200" dirty="0"/>
              <a:t>     	564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11  </a:t>
            </a:r>
            <a:r>
              <a:rPr lang="en-CA" sz="1200" dirty="0" err="1"/>
              <a:t>Property_Area</a:t>
            </a:r>
            <a:r>
              <a:rPr lang="en-CA" sz="1200" dirty="0"/>
              <a:t>  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12  </a:t>
            </a:r>
            <a:r>
              <a:rPr lang="en-CA" sz="1200" dirty="0" err="1"/>
              <a:t>Loan_Status</a:t>
            </a:r>
            <a:r>
              <a:rPr lang="en-CA" sz="1200" dirty="0"/>
              <a:t>        	614 non-null</a:t>
            </a:r>
          </a:p>
        </p:txBody>
      </p:sp>
    </p:spTree>
    <p:extLst>
      <p:ext uri="{BB962C8B-B14F-4D97-AF65-F5344CB8AC3E}">
        <p14:creationId xmlns:p14="http://schemas.microsoft.com/office/powerpoint/2010/main" val="28755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69D4D4-09A3-EC0D-E84F-E29C5851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Cont.: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Key Financial Statistics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8F097-C069-0D0B-0A75-BD151E0E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33574"/>
            <a:ext cx="11327549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2F8E-E7B5-33C7-C701-D175DC81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155035"/>
          </a:xfrm>
        </p:spPr>
        <p:txBody>
          <a:bodyPr anchor="t">
            <a:normAutofit/>
          </a:bodyPr>
          <a:lstStyle/>
          <a:p>
            <a:r>
              <a:rPr lang="en-US" sz="4400"/>
              <a:t>Data Exploration Cont.:</a:t>
            </a:r>
            <a:br>
              <a:rPr lang="en-US" sz="4400"/>
            </a:br>
            <a:r>
              <a:rPr lang="en-US" sz="2200"/>
              <a:t>Handling missing values</a:t>
            </a:r>
            <a:endParaRPr lang="en-CA" sz="22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9B1F781-2C4B-743C-5332-E88BEB0F1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539558"/>
              </p:ext>
            </p:extLst>
          </p:nvPr>
        </p:nvGraphicFramePr>
        <p:xfrm>
          <a:off x="777875" y="2239347"/>
          <a:ext cx="10658475" cy="393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4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5A92C-40C0-EA9E-0D08-3F4FA4A0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75" y="1440953"/>
            <a:ext cx="10490200" cy="47360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4378C-3D62-02D7-9274-F1A3440F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Feature Classification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22155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1200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Gill Sans Nova</vt:lpstr>
      <vt:lpstr>Office Theme</vt:lpstr>
      <vt:lpstr>ConfettiVTI</vt:lpstr>
      <vt:lpstr>Automated Loan Approval System:</vt:lpstr>
      <vt:lpstr>Problem &amp; Solution</vt:lpstr>
      <vt:lpstr>Data Source</vt:lpstr>
      <vt:lpstr>Methodology</vt:lpstr>
      <vt:lpstr> Expected Outcome</vt:lpstr>
      <vt:lpstr>Data Exploration</vt:lpstr>
      <vt:lpstr>Data Exploration Cont.: Overview of Key Financial Statistics</vt:lpstr>
      <vt:lpstr>Data Exploration Cont.: Handling missing values</vt:lpstr>
      <vt:lpstr>Data Exploration Cont.: Feature Classification</vt:lpstr>
      <vt:lpstr>PowerPoint Presentation</vt:lpstr>
      <vt:lpstr>Data Exploration Cont.: Balancing Imbalanced Features: Encoding and SMOTE</vt:lpstr>
      <vt:lpstr>Feature Distribution</vt:lpstr>
      <vt:lpstr>Preprocessing Check for outliers</vt:lpstr>
      <vt:lpstr>Preprocessing: Addressing Outliers: Capping Values at the 95th Percentile</vt:lpstr>
      <vt:lpstr>Display the correlation matrix</vt:lpstr>
      <vt:lpstr>Preprocessing: Model Selection and Scaling Strategy</vt:lpstr>
      <vt:lpstr>Best Model Performance Analysis XGBoostClassifier</vt:lpstr>
      <vt:lpstr>Best Model Performance Analysis XGBoostClassifier</vt:lpstr>
      <vt:lpstr>PowerPoint Presentation</vt:lpstr>
      <vt:lpstr>PowerPoint Presentation</vt:lpstr>
      <vt:lpstr>Recommendation</vt:lpstr>
      <vt:lpstr>Benchmark for Finance Industry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Loan Approval System:</dc:title>
  <dc:creator>INIOBONG UMOFFIA</dc:creator>
  <cp:lastModifiedBy>INIOBONG UMOFFIA</cp:lastModifiedBy>
  <cp:revision>6</cp:revision>
  <dcterms:created xsi:type="dcterms:W3CDTF">2024-01-15T19:32:29Z</dcterms:created>
  <dcterms:modified xsi:type="dcterms:W3CDTF">2024-01-18T18:22:22Z</dcterms:modified>
</cp:coreProperties>
</file>