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17" name="Shape 17"/>
        <p:cNvGrpSpPr/>
        <p:nvPr/>
      </p:nvGrpSpPr>
      <p:grpSpPr>
        <a:xfrm>
          <a:off x="0" y="0"/>
          <a:ext cx="0" cy="0"/>
          <a:chOff x="0" y="0"/>
          <a:chExt cx="0" cy="0"/>
        </a:xfrm>
      </p:grpSpPr>
      <p:sp>
        <p:nvSpPr>
          <p:cNvPr id="18" name="Google Shape;18;p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Calibri"/>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Calibri"/>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Calibri"/>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Calibri"/>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25" name="Shape 25"/>
        <p:cNvGrpSpPr/>
        <p:nvPr/>
      </p:nvGrpSpPr>
      <p:grpSpPr>
        <a:xfrm>
          <a:off x="0" y="0"/>
          <a:ext cx="0" cy="0"/>
          <a:chOff x="0" y="0"/>
          <a:chExt cx="0" cy="0"/>
        </a:xfrm>
      </p:grpSpPr>
      <p:sp>
        <p:nvSpPr>
          <p:cNvPr id="26" name="Google Shape;26;p6"/>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Calibri"/>
              <a:buNone/>
              <a:defRPr b="1" sz="2400"/>
            </a:lvl1pPr>
            <a:lvl2pPr indent="-228600" lvl="1" marL="914400" algn="l">
              <a:lnSpc>
                <a:spcPct val="90000"/>
              </a:lnSpc>
              <a:spcBef>
                <a:spcPts val="1000"/>
              </a:spcBef>
              <a:spcAft>
                <a:spcPts val="0"/>
              </a:spcAft>
              <a:buClr>
                <a:srgbClr val="000000"/>
              </a:buClr>
              <a:buSzPts val="2400"/>
              <a:buFont typeface="Calibri"/>
              <a:buNone/>
              <a:defRPr b="1" sz="2400"/>
            </a:lvl2pPr>
            <a:lvl3pPr indent="-228600" lvl="2" marL="1371600" algn="l">
              <a:lnSpc>
                <a:spcPct val="90000"/>
              </a:lnSpc>
              <a:spcBef>
                <a:spcPts val="1000"/>
              </a:spcBef>
              <a:spcAft>
                <a:spcPts val="0"/>
              </a:spcAft>
              <a:buClr>
                <a:srgbClr val="000000"/>
              </a:buClr>
              <a:buSzPts val="2400"/>
              <a:buFont typeface="Calibri"/>
              <a:buNone/>
              <a:defRPr b="1" sz="2400"/>
            </a:lvl3pPr>
            <a:lvl4pPr indent="-228600" lvl="3" marL="1828800" algn="l">
              <a:lnSpc>
                <a:spcPct val="90000"/>
              </a:lnSpc>
              <a:spcBef>
                <a:spcPts val="1000"/>
              </a:spcBef>
              <a:spcAft>
                <a:spcPts val="0"/>
              </a:spcAft>
              <a:buClr>
                <a:srgbClr val="000000"/>
              </a:buClr>
              <a:buSzPts val="2400"/>
              <a:buFont typeface="Calibri"/>
              <a:buNone/>
              <a:defRPr b="1" sz="2400"/>
            </a:lvl4pPr>
            <a:lvl5pPr indent="-228600" lvl="4" marL="2286000" algn="l">
              <a:lnSpc>
                <a:spcPct val="90000"/>
              </a:lnSpc>
              <a:spcBef>
                <a:spcPts val="1000"/>
              </a:spcBef>
              <a:spcAft>
                <a:spcPts val="0"/>
              </a:spcAft>
              <a:buClr>
                <a:srgbClr val="000000"/>
              </a:buClr>
              <a:buSzPts val="2400"/>
              <a:buFont typeface="Calibri"/>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6"/>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30" name="Shape 30"/>
        <p:cNvGrpSpPr/>
        <p:nvPr/>
      </p:nvGrpSpPr>
      <p:grpSpPr>
        <a:xfrm>
          <a:off x="0" y="0"/>
          <a:ext cx="0" cy="0"/>
          <a:chOff x="0" y="0"/>
          <a:chExt cx="0" cy="0"/>
        </a:xfrm>
      </p:grpSpPr>
      <p:sp>
        <p:nvSpPr>
          <p:cNvPr id="31" name="Google Shape;31;p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33" name="Shape 33"/>
        <p:cNvGrpSpPr/>
        <p:nvPr/>
      </p:nvGrpSpPr>
      <p:grpSpPr>
        <a:xfrm>
          <a:off x="0" y="0"/>
          <a:ext cx="0" cy="0"/>
          <a:chOff x="0" y="0"/>
          <a:chExt cx="0" cy="0"/>
        </a:xfrm>
      </p:grpSpPr>
      <p:sp>
        <p:nvSpPr>
          <p:cNvPr id="34" name="Google Shape;34;p8"/>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35" name="Shape 35"/>
        <p:cNvGrpSpPr/>
        <p:nvPr/>
      </p:nvGrpSpPr>
      <p:grpSpPr>
        <a:xfrm>
          <a:off x="0" y="0"/>
          <a:ext cx="0" cy="0"/>
          <a:chOff x="0" y="0"/>
          <a:chExt cx="0" cy="0"/>
        </a:xfrm>
      </p:grpSpPr>
      <p:sp>
        <p:nvSpPr>
          <p:cNvPr id="36" name="Google Shape;36;p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9"/>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40" name="Shape 40"/>
        <p:cNvGrpSpPr/>
        <p:nvPr/>
      </p:nvGrpSpPr>
      <p:grpSpPr>
        <a:xfrm>
          <a:off x="0" y="0"/>
          <a:ext cx="0" cy="0"/>
          <a:chOff x="0" y="0"/>
          <a:chExt cx="0" cy="0"/>
        </a:xfrm>
      </p:grpSpPr>
      <p:sp>
        <p:nvSpPr>
          <p:cNvPr id="41" name="Google Shape;41;p1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5183187" y="987425"/>
            <a:ext cx="6172201" cy="4873625"/>
          </a:xfrm>
          <a:prstGeom prst="rect">
            <a:avLst/>
          </a:prstGeom>
          <a:noFill/>
          <a:ln>
            <a:noFill/>
          </a:ln>
        </p:spPr>
      </p:sp>
      <p:sp>
        <p:nvSpPr>
          <p:cNvPr id="43" name="Google Shape;43;p1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4" name="Google Shape;44;p10"/>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descr="Рисунок 4" id="49" name="Google Shape;49;p11"/>
          <p:cNvPicPr preferRelativeResize="0"/>
          <p:nvPr/>
        </p:nvPicPr>
        <p:blipFill rotWithShape="1">
          <a:blip r:embed="rId3">
            <a:alphaModFix/>
          </a:blip>
          <a:srcRect b="0" l="0" r="0" t="0"/>
          <a:stretch/>
        </p:blipFill>
        <p:spPr>
          <a:xfrm>
            <a:off x="240944" y="125924"/>
            <a:ext cx="2275454" cy="2275455"/>
          </a:xfrm>
          <a:prstGeom prst="rect">
            <a:avLst/>
          </a:prstGeom>
          <a:noFill/>
          <a:ln>
            <a:noFill/>
          </a:ln>
          <a:effectLst>
            <a:outerShdw blurRad="88900" rotWithShape="0" dir="2700000" dist="127000">
              <a:srgbClr val="000000">
                <a:alpha val="49411"/>
              </a:srgbClr>
            </a:outerShdw>
          </a:effectLst>
        </p:spPr>
      </p:pic>
      <p:sp>
        <p:nvSpPr>
          <p:cNvPr id="50" name="Google Shape;50;p11"/>
          <p:cNvSpPr txBox="1"/>
          <p:nvPr/>
        </p:nvSpPr>
        <p:spPr>
          <a:xfrm>
            <a:off x="3146612" y="414898"/>
            <a:ext cx="8804444" cy="923289"/>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000"/>
              <a:buFont typeface="Calibri"/>
              <a:buNone/>
            </a:pPr>
            <a:r>
              <a:rPr b="1" i="0" lang="en-US" sz="5400" u="none" cap="none" strike="noStrike">
                <a:solidFill>
                  <a:srgbClr val="595959"/>
                </a:solidFill>
                <a:latin typeface="Calibri"/>
                <a:ea typeface="Calibri"/>
                <a:cs typeface="Calibri"/>
                <a:sym typeface="Calibri"/>
              </a:rPr>
              <a:t>Київський коледж зв’язку</a:t>
            </a:r>
            <a:endParaRPr b="0" i="0" sz="1200" u="none" cap="none" strike="noStrike">
              <a:solidFill>
                <a:srgbClr val="000000"/>
              </a:solidFill>
              <a:latin typeface="Arial"/>
              <a:ea typeface="Arial"/>
              <a:cs typeface="Arial"/>
              <a:sym typeface="Arial"/>
            </a:endParaRPr>
          </a:p>
        </p:txBody>
      </p:sp>
      <p:sp>
        <p:nvSpPr>
          <p:cNvPr id="51" name="Google Shape;51;p11"/>
          <p:cNvSpPr txBox="1"/>
          <p:nvPr/>
        </p:nvSpPr>
        <p:spPr>
          <a:xfrm>
            <a:off x="5866612" y="4000436"/>
            <a:ext cx="5796600" cy="1246800"/>
          </a:xfrm>
          <a:prstGeom prst="rect">
            <a:avLst/>
          </a:prstGeom>
          <a:noFill/>
          <a:ln>
            <a:noFill/>
          </a:ln>
        </p:spPr>
        <p:txBody>
          <a:bodyPr anchorCtr="0" anchor="t" bIns="45700" lIns="45700" spcFirstLastPara="1" rIns="45700" wrap="square" tIns="45700">
            <a:spAutoFit/>
          </a:bodyPr>
          <a:lstStyle/>
          <a:p>
            <a:pPr indent="450215" lvl="0" marL="0" marR="0" rtl="0" algn="r">
              <a:lnSpc>
                <a:spcPct val="100000"/>
              </a:lnSpc>
              <a:spcBef>
                <a:spcPts val="0"/>
              </a:spcBef>
              <a:spcAft>
                <a:spcPts val="0"/>
              </a:spcAft>
              <a:buClr>
                <a:srgbClr val="595959"/>
              </a:buClr>
              <a:buSzPts val="2500"/>
              <a:buFont typeface="Calibri"/>
              <a:buNone/>
            </a:pPr>
            <a:r>
              <a:rPr b="0" i="0" lang="en-US" sz="2500" u="none" cap="none" strike="noStrike">
                <a:solidFill>
                  <a:srgbClr val="595959"/>
                </a:solidFill>
                <a:latin typeface="Calibri"/>
                <a:ea typeface="Calibri"/>
                <a:cs typeface="Calibri"/>
                <a:sym typeface="Calibri"/>
              </a:rPr>
              <a:t>Підготува</a:t>
            </a:r>
            <a:r>
              <a:rPr lang="en-US" sz="2500">
                <a:solidFill>
                  <a:srgbClr val="595959"/>
                </a:solidFill>
                <a:latin typeface="Calibri"/>
                <a:ea typeface="Calibri"/>
                <a:cs typeface="Calibri"/>
                <a:sym typeface="Calibri"/>
              </a:rPr>
              <a:t>в</a:t>
            </a:r>
            <a:r>
              <a:rPr b="0" i="0" lang="en-US" sz="2500" u="none" cap="none" strike="noStrike">
                <a:solidFill>
                  <a:srgbClr val="595959"/>
                </a:solidFill>
                <a:latin typeface="Calibri"/>
                <a:ea typeface="Calibri"/>
                <a:cs typeface="Calibri"/>
                <a:sym typeface="Calibri"/>
              </a:rPr>
              <a:t> студент групи РПЗ-23</a:t>
            </a:r>
            <a:r>
              <a:rPr lang="en-US" sz="2500">
                <a:solidFill>
                  <a:srgbClr val="595959"/>
                </a:solidFill>
                <a:latin typeface="Calibri"/>
                <a:ea typeface="Calibri"/>
                <a:cs typeface="Calibri"/>
                <a:sym typeface="Calibri"/>
              </a:rPr>
              <a:t>А</a:t>
            </a:r>
            <a:endParaRPr b="0" i="0" sz="1400" u="none" cap="none" strike="noStrike">
              <a:solidFill>
                <a:srgbClr val="000000"/>
              </a:solidFill>
              <a:latin typeface="Arial"/>
              <a:ea typeface="Arial"/>
              <a:cs typeface="Arial"/>
              <a:sym typeface="Arial"/>
            </a:endParaRPr>
          </a:p>
          <a:p>
            <a:pPr indent="450215" lvl="0" marL="0" marR="0" rtl="0" algn="r">
              <a:lnSpc>
                <a:spcPct val="100000"/>
              </a:lnSpc>
              <a:spcBef>
                <a:spcPts val="0"/>
              </a:spcBef>
              <a:spcAft>
                <a:spcPts val="0"/>
              </a:spcAft>
              <a:buClr>
                <a:srgbClr val="595959"/>
              </a:buClr>
              <a:buSzPts val="2500"/>
              <a:buFont typeface="Calibri"/>
              <a:buNone/>
            </a:pPr>
            <a:r>
              <a:rPr lang="en-US" sz="2500">
                <a:solidFill>
                  <a:srgbClr val="595959"/>
                </a:solidFill>
                <a:latin typeface="Calibri"/>
                <a:ea typeface="Calibri"/>
                <a:cs typeface="Calibri"/>
                <a:sym typeface="Calibri"/>
              </a:rPr>
              <a:t>Туровський</a:t>
            </a:r>
            <a:r>
              <a:rPr b="0" i="0" lang="en-US" sz="2500" u="none" cap="none" strike="noStrike">
                <a:solidFill>
                  <a:srgbClr val="595959"/>
                </a:solidFill>
                <a:latin typeface="Calibri"/>
                <a:ea typeface="Calibri"/>
                <a:cs typeface="Calibri"/>
                <a:sym typeface="Calibri"/>
              </a:rPr>
              <a:t> </a:t>
            </a:r>
            <a:r>
              <a:rPr lang="en-US" sz="2500">
                <a:solidFill>
                  <a:srgbClr val="595959"/>
                </a:solidFill>
                <a:latin typeface="Calibri"/>
                <a:ea typeface="Calibri"/>
                <a:cs typeface="Calibri"/>
                <a:sym typeface="Calibri"/>
              </a:rPr>
              <a:t>В</a:t>
            </a:r>
            <a:r>
              <a:rPr b="0" i="0" lang="en-US" sz="2500" u="none" cap="none" strike="noStrike">
                <a:solidFill>
                  <a:srgbClr val="595959"/>
                </a:solidFill>
                <a:latin typeface="Calibri"/>
                <a:ea typeface="Calibri"/>
                <a:cs typeface="Calibri"/>
                <a:sym typeface="Calibri"/>
              </a:rPr>
              <a:t>.В.</a:t>
            </a:r>
            <a:endParaRPr b="0" i="0" sz="1400" u="none" cap="none" strike="noStrike">
              <a:solidFill>
                <a:srgbClr val="000000"/>
              </a:solidFill>
              <a:latin typeface="Arial"/>
              <a:ea typeface="Arial"/>
              <a:cs typeface="Arial"/>
              <a:sym typeface="Arial"/>
            </a:endParaRPr>
          </a:p>
          <a:p>
            <a:pPr indent="450215" lvl="0" marL="0" marR="0" rtl="0" algn="r">
              <a:lnSpc>
                <a:spcPct val="100000"/>
              </a:lnSpc>
              <a:spcBef>
                <a:spcPts val="0"/>
              </a:spcBef>
              <a:spcAft>
                <a:spcPts val="0"/>
              </a:spcAft>
              <a:buClr>
                <a:srgbClr val="595959"/>
              </a:buClr>
              <a:buSzPts val="2500"/>
              <a:buFont typeface="Calibri"/>
              <a:buNone/>
            </a:pPr>
            <a:r>
              <a:rPr b="0" i="0" lang="en-US" sz="2500" u="none" cap="none" strike="noStrike">
                <a:solidFill>
                  <a:srgbClr val="595959"/>
                </a:solidFill>
                <a:latin typeface="Calibri"/>
                <a:ea typeface="Calibri"/>
                <a:cs typeface="Calibri"/>
                <a:sym typeface="Calibri"/>
              </a:rPr>
              <a:t>Керівник Андрійченко Т.Р.</a:t>
            </a:r>
            <a:endParaRPr b="0" i="0" sz="1400" u="none" cap="none" strike="noStrike">
              <a:solidFill>
                <a:srgbClr val="000000"/>
              </a:solidFill>
              <a:latin typeface="Arial"/>
              <a:ea typeface="Arial"/>
              <a:cs typeface="Arial"/>
              <a:sym typeface="Arial"/>
            </a:endParaRPr>
          </a:p>
        </p:txBody>
      </p:sp>
      <p:sp>
        <p:nvSpPr>
          <p:cNvPr id="52" name="Google Shape;52;p11"/>
          <p:cNvSpPr txBox="1"/>
          <p:nvPr/>
        </p:nvSpPr>
        <p:spPr>
          <a:xfrm>
            <a:off x="4860596" y="6037850"/>
            <a:ext cx="2470800" cy="4770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2500"/>
              <a:buFont typeface="Calibri"/>
              <a:buNone/>
            </a:pPr>
            <a:r>
              <a:rPr b="0" i="0" lang="en-US" sz="2500" u="none" cap="none" strike="noStrike">
                <a:solidFill>
                  <a:srgbClr val="595959"/>
                </a:solidFill>
                <a:latin typeface="Calibri"/>
                <a:ea typeface="Calibri"/>
                <a:cs typeface="Calibri"/>
                <a:sym typeface="Calibri"/>
              </a:rPr>
              <a:t>Київ 2025</a:t>
            </a:r>
            <a:endParaRPr b="0" i="0" sz="1400" u="none" cap="none" strike="noStrike">
              <a:solidFill>
                <a:srgbClr val="000000"/>
              </a:solidFill>
              <a:latin typeface="Arial"/>
              <a:ea typeface="Arial"/>
              <a:cs typeface="Arial"/>
              <a:sym typeface="Arial"/>
            </a:endParaRPr>
          </a:p>
        </p:txBody>
      </p:sp>
      <p:sp>
        <p:nvSpPr>
          <p:cNvPr id="53" name="Google Shape;53;p11"/>
          <p:cNvSpPr txBox="1"/>
          <p:nvPr/>
        </p:nvSpPr>
        <p:spPr>
          <a:xfrm>
            <a:off x="2153873" y="2258270"/>
            <a:ext cx="10038000" cy="10773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3200"/>
              <a:buFont typeface="Calibri"/>
              <a:buNone/>
            </a:pPr>
            <a:r>
              <a:rPr b="1" i="0" lang="en-US" sz="3200" u="none" cap="none" strike="noStrike">
                <a:solidFill>
                  <a:srgbClr val="595959"/>
                </a:solidFill>
                <a:latin typeface="Calibri"/>
                <a:ea typeface="Calibri"/>
                <a:cs typeface="Calibri"/>
                <a:sym typeface="Calibri"/>
              </a:rPr>
              <a:t>Курсова робота на тему: Інформаційна система «</a:t>
            </a:r>
            <a:r>
              <a:rPr b="1" lang="en-US" sz="3200">
                <a:solidFill>
                  <a:srgbClr val="595959"/>
                </a:solidFill>
                <a:latin typeface="Calibri"/>
                <a:ea typeface="Calibri"/>
                <a:cs typeface="Calibri"/>
                <a:sym typeface="Calibri"/>
              </a:rPr>
              <a:t>Туристичне агентство</a:t>
            </a:r>
            <a:r>
              <a:rPr b="1" i="0" lang="en-US" sz="3200" u="none" cap="none" strike="noStrike">
                <a:solidFill>
                  <a:srgbClr val="595959"/>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nvSpPr>
        <p:spPr>
          <a:xfrm>
            <a:off x="3803472" y="704450"/>
            <a:ext cx="3684600" cy="1092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6500" u="none" cap="none" strike="noStrike">
                <a:solidFill>
                  <a:srgbClr val="595959"/>
                </a:solidFill>
                <a:latin typeface="Calibri"/>
                <a:ea typeface="Calibri"/>
                <a:cs typeface="Calibri"/>
                <a:sym typeface="Calibri"/>
              </a:rPr>
              <a:t>Мета</a:t>
            </a:r>
            <a:endParaRPr b="0" i="0" sz="1400" u="none" cap="none" strike="noStrike">
              <a:solidFill>
                <a:srgbClr val="000000"/>
              </a:solidFill>
              <a:latin typeface="Arial"/>
              <a:ea typeface="Arial"/>
              <a:cs typeface="Arial"/>
              <a:sym typeface="Arial"/>
            </a:endParaRPr>
          </a:p>
        </p:txBody>
      </p:sp>
      <p:sp>
        <p:nvSpPr>
          <p:cNvPr id="59" name="Google Shape;59;p12"/>
          <p:cNvSpPr txBox="1"/>
          <p:nvPr/>
        </p:nvSpPr>
        <p:spPr>
          <a:xfrm>
            <a:off x="1294512" y="2421032"/>
            <a:ext cx="10113900" cy="1662300"/>
          </a:xfrm>
          <a:prstGeom prst="rect">
            <a:avLst/>
          </a:prstGeom>
          <a:noFill/>
          <a:ln>
            <a:noFill/>
          </a:ln>
        </p:spPr>
        <p:txBody>
          <a:bodyPr anchorCtr="0" anchor="t" bIns="45700" lIns="45700" spcFirstLastPara="1" rIns="45700" wrap="square" tIns="45700">
            <a:spAutoFit/>
          </a:bodyPr>
          <a:lstStyle/>
          <a:p>
            <a:pPr indent="450215" lvl="0" marL="0" marR="264795"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Метою роботи було проєктування і розробка бази даних для туристичних агентств, що забезпечує ефективне управління туристичними пакетами, клієнтською базою, бронюванням і фінансовими операціями. Розроблена система може бути використана туристичними агентствами для підвищення ефективності управління бізнес-процесами та поліпшення якості обслуговування клієнтів. Таким чином, розробка бази даних для турагентств є актуальним завданням, що відповідає сучасним вимогам автоматизації бізнес-процесів у туристичній галузі.</a:t>
            </a:r>
            <a:endParaRPr sz="1700"/>
          </a:p>
        </p:txBody>
      </p:sp>
      <p:sp>
        <p:nvSpPr>
          <p:cNvPr id="60" name="Google Shape;60;p12"/>
          <p:cNvSpPr txBox="1"/>
          <p:nvPr/>
        </p:nvSpPr>
        <p:spPr>
          <a:xfrm>
            <a:off x="11499782" y="282058"/>
            <a:ext cx="209723" cy="497048"/>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nvSpPr>
        <p:spPr>
          <a:xfrm>
            <a:off x="376518" y="407275"/>
            <a:ext cx="11333100" cy="1569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4800" u="none" cap="none" strike="noStrike">
                <a:solidFill>
                  <a:srgbClr val="595959"/>
                </a:solidFill>
                <a:latin typeface="Calibri"/>
                <a:ea typeface="Calibri"/>
                <a:cs typeface="Calibri"/>
                <a:sym typeface="Calibri"/>
              </a:rPr>
              <a:t>Діаграма DFD-0 інформаційної системи «</a:t>
            </a:r>
            <a:r>
              <a:rPr b="1" lang="en-US" sz="4800">
                <a:solidFill>
                  <a:srgbClr val="595959"/>
                </a:solidFill>
                <a:latin typeface="Calibri"/>
                <a:ea typeface="Calibri"/>
                <a:cs typeface="Calibri"/>
                <a:sym typeface="Calibri"/>
              </a:rPr>
              <a:t>Туристичне агентство</a:t>
            </a:r>
            <a:r>
              <a:rPr b="1" i="0" lang="en-US" sz="4800" u="none" cap="none" strike="noStrike">
                <a:solidFill>
                  <a:srgbClr val="595959"/>
                </a:solidFill>
                <a:latin typeface="Calibri"/>
                <a:ea typeface="Calibri"/>
                <a:cs typeface="Calibri"/>
                <a:sym typeface="Calibri"/>
              </a:rPr>
              <a:t>»</a:t>
            </a:r>
            <a:endParaRPr b="0" i="0" sz="1050" u="none" cap="none" strike="noStrike">
              <a:solidFill>
                <a:srgbClr val="000000"/>
              </a:solidFill>
              <a:latin typeface="Arial"/>
              <a:ea typeface="Arial"/>
              <a:cs typeface="Arial"/>
              <a:sym typeface="Arial"/>
            </a:endParaRPr>
          </a:p>
        </p:txBody>
      </p:sp>
      <p:sp>
        <p:nvSpPr>
          <p:cNvPr id="66" name="Google Shape;66;p13"/>
          <p:cNvSpPr txBox="1"/>
          <p:nvPr/>
        </p:nvSpPr>
        <p:spPr>
          <a:xfrm>
            <a:off x="11499782" y="282058"/>
            <a:ext cx="209723" cy="497048"/>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pic>
        <p:nvPicPr>
          <p:cNvPr descr="Зображення, що містить схема, текст, ряд, знімок екрана&#10;&#10;Вміст, створений ШІ, може бути неправильним." id="67" name="Google Shape;67;p13"/>
          <p:cNvPicPr preferRelativeResize="0"/>
          <p:nvPr/>
        </p:nvPicPr>
        <p:blipFill>
          <a:blip r:embed="rId3">
            <a:alphaModFix/>
          </a:blip>
          <a:stretch>
            <a:fillRect/>
          </a:stretch>
        </p:blipFill>
        <p:spPr>
          <a:xfrm>
            <a:off x="3138488" y="2367475"/>
            <a:ext cx="5915025" cy="3848100"/>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nvSpPr>
        <p:spPr>
          <a:xfrm>
            <a:off x="482495" y="493400"/>
            <a:ext cx="11141700" cy="1569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4800" u="none" cap="none" strike="noStrike">
                <a:solidFill>
                  <a:srgbClr val="595959"/>
                </a:solidFill>
                <a:latin typeface="Calibri"/>
                <a:ea typeface="Calibri"/>
                <a:cs typeface="Calibri"/>
                <a:sym typeface="Calibri"/>
              </a:rPr>
              <a:t>Схема БД інформаційної системи «</a:t>
            </a:r>
            <a:r>
              <a:rPr b="1" lang="en-US" sz="4800">
                <a:solidFill>
                  <a:srgbClr val="595959"/>
                </a:solidFill>
                <a:latin typeface="Calibri"/>
                <a:ea typeface="Calibri"/>
                <a:cs typeface="Calibri"/>
                <a:sym typeface="Calibri"/>
              </a:rPr>
              <a:t>Туристичне агентство</a:t>
            </a:r>
            <a:r>
              <a:rPr b="1" i="0" lang="en-US" sz="4800" u="none" cap="none" strike="noStrike">
                <a:solidFill>
                  <a:srgbClr val="595959"/>
                </a:solidFill>
                <a:latin typeface="Calibri"/>
                <a:ea typeface="Calibri"/>
                <a:cs typeface="Calibri"/>
                <a:sym typeface="Calibri"/>
              </a:rPr>
              <a:t>»</a:t>
            </a:r>
            <a:endParaRPr b="0" i="0" sz="1050" u="none" cap="none" strike="noStrike">
              <a:solidFill>
                <a:srgbClr val="000000"/>
              </a:solidFill>
              <a:latin typeface="Arial"/>
              <a:ea typeface="Arial"/>
              <a:cs typeface="Arial"/>
              <a:sym typeface="Arial"/>
            </a:endParaRPr>
          </a:p>
        </p:txBody>
      </p:sp>
      <p:sp>
        <p:nvSpPr>
          <p:cNvPr id="73" name="Google Shape;73;p14"/>
          <p:cNvSpPr txBox="1"/>
          <p:nvPr/>
        </p:nvSpPr>
        <p:spPr>
          <a:xfrm>
            <a:off x="11499782" y="282058"/>
            <a:ext cx="209700" cy="5850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lang="en-US" sz="3200">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pic>
        <p:nvPicPr>
          <p:cNvPr descr="Зображення, що містить текст, схема, Паралель, знімок екрана&#10;&#10;Вміст, створений ШІ, може бути неправильним." id="74" name="Google Shape;74;p14"/>
          <p:cNvPicPr preferRelativeResize="0"/>
          <p:nvPr/>
        </p:nvPicPr>
        <p:blipFill>
          <a:blip r:embed="rId3">
            <a:alphaModFix/>
          </a:blip>
          <a:stretch>
            <a:fillRect/>
          </a:stretch>
        </p:blipFill>
        <p:spPr>
          <a:xfrm>
            <a:off x="3739500" y="2121475"/>
            <a:ext cx="4713000" cy="4736526"/>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764601" y="514250"/>
            <a:ext cx="10610100" cy="1092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6500" u="none" cap="none" strike="noStrike">
                <a:solidFill>
                  <a:srgbClr val="595959"/>
                </a:solidFill>
                <a:latin typeface="Calibri"/>
                <a:ea typeface="Calibri"/>
                <a:cs typeface="Calibri"/>
                <a:sym typeface="Calibri"/>
              </a:rPr>
              <a:t>Демонстрація роботи</a:t>
            </a:r>
            <a:endParaRPr b="0" i="0" sz="1400" u="none" cap="none" strike="noStrike">
              <a:solidFill>
                <a:srgbClr val="000000"/>
              </a:solidFill>
              <a:latin typeface="Arial"/>
              <a:ea typeface="Arial"/>
              <a:cs typeface="Arial"/>
              <a:sym typeface="Arial"/>
            </a:endParaRPr>
          </a:p>
        </p:txBody>
      </p:sp>
      <p:sp>
        <p:nvSpPr>
          <p:cNvPr id="80" name="Google Shape;80;p15"/>
          <p:cNvSpPr txBox="1"/>
          <p:nvPr/>
        </p:nvSpPr>
        <p:spPr>
          <a:xfrm>
            <a:off x="11499782" y="282058"/>
            <a:ext cx="209700" cy="5850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lang="en-US" sz="3200">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2916310" y="644700"/>
            <a:ext cx="6359400" cy="1092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6500" u="none" cap="none" strike="noStrike">
                <a:solidFill>
                  <a:srgbClr val="595959"/>
                </a:solidFill>
                <a:latin typeface="Calibri"/>
                <a:ea typeface="Calibri"/>
                <a:cs typeface="Calibri"/>
                <a:sym typeface="Calibri"/>
              </a:rPr>
              <a:t>Висновки</a:t>
            </a:r>
            <a:endParaRPr b="0" i="0" sz="1400" u="none" cap="none" strike="noStrike">
              <a:solidFill>
                <a:srgbClr val="000000"/>
              </a:solidFill>
              <a:latin typeface="Arial"/>
              <a:ea typeface="Arial"/>
              <a:cs typeface="Arial"/>
              <a:sym typeface="Arial"/>
            </a:endParaRPr>
          </a:p>
        </p:txBody>
      </p:sp>
      <p:sp>
        <p:nvSpPr>
          <p:cNvPr id="86" name="Google Shape;86;p16"/>
          <p:cNvSpPr txBox="1"/>
          <p:nvPr/>
        </p:nvSpPr>
        <p:spPr>
          <a:xfrm>
            <a:off x="1567025" y="2693266"/>
            <a:ext cx="9603000" cy="2308800"/>
          </a:xfrm>
          <a:prstGeom prst="rect">
            <a:avLst/>
          </a:prstGeom>
          <a:noFill/>
          <a:ln>
            <a:noFill/>
          </a:ln>
        </p:spPr>
        <p:txBody>
          <a:bodyPr anchorCtr="0" anchor="t" bIns="45700" lIns="45700" spcFirstLastPara="1" rIns="45700" wrap="square" tIns="45700">
            <a:spAutoFit/>
          </a:bodyPr>
          <a:lstStyle/>
          <a:p>
            <a:pPr indent="457200" lvl="0" marL="0" marR="0" rtl="0" algn="just">
              <a:lnSpc>
                <a:spcPct val="100000"/>
              </a:lnSpc>
              <a:spcBef>
                <a:spcPts val="0"/>
              </a:spcBef>
              <a:spcAft>
                <a:spcPts val="0"/>
              </a:spcAft>
              <a:buClr>
                <a:srgbClr val="404040"/>
              </a:buClr>
              <a:buSzPts val="2800"/>
              <a:buFont typeface="Calibri"/>
              <a:buNone/>
            </a:pPr>
            <a:r>
              <a:rPr lang="en-US" sz="1800">
                <a:solidFill>
                  <a:srgbClr val="404040"/>
                </a:solidFill>
                <a:latin typeface="Times New Roman"/>
                <a:ea typeface="Times New Roman"/>
                <a:cs typeface="Times New Roman"/>
                <a:sym typeface="Times New Roman"/>
              </a:rPr>
              <a:t>У курсовій роботі було розроблено інформаційну систему «Туристичне агентство» для управління замовленнями, клієнтами, бронюваннями та іншими даними (працівники, готелі, авіакомпанії, тури). Проведено аналіз потреб та визначено функціональні вимоги, включаючи додавання, управління та пошук даних. Створено базу даних MySQL, доступ до якої здійснюється через клас DB (для підключення та взаємодії) та локальний сервер який було створено за допомогою програми MAMP. Адміністрування відбувається через phpMyAdmin. Розроблено інтерфейс користувача з формами для введення даних у кожну таблицю та пошуку за різними значеннями.</a:t>
            </a:r>
            <a:endParaRPr i="0" sz="1100" u="none" cap="none" strike="noStrike">
              <a:solidFill>
                <a:srgbClr val="000000"/>
              </a:solidFill>
              <a:latin typeface="Times New Roman"/>
              <a:ea typeface="Times New Roman"/>
              <a:cs typeface="Times New Roman"/>
              <a:sym typeface="Times New Roman"/>
            </a:endParaRPr>
          </a:p>
        </p:txBody>
      </p:sp>
      <p:sp>
        <p:nvSpPr>
          <p:cNvPr id="87" name="Google Shape;87;p16"/>
          <p:cNvSpPr txBox="1"/>
          <p:nvPr/>
        </p:nvSpPr>
        <p:spPr>
          <a:xfrm>
            <a:off x="11499782" y="282058"/>
            <a:ext cx="209723" cy="497048"/>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2682000" y="2871575"/>
            <a:ext cx="6828000" cy="2648700"/>
          </a:xfrm>
          <a:prstGeom prst="rect">
            <a:avLst/>
          </a:prstGeom>
          <a:noFill/>
          <a:ln>
            <a:noFill/>
          </a:ln>
        </p:spPr>
        <p:txBody>
          <a:bodyPr anchorCtr="0" anchor="t" bIns="45700" lIns="45700" spcFirstLastPara="1" rIns="45700" wrap="square" tIns="45700">
            <a:normAutofit/>
          </a:bodyPr>
          <a:lstStyle/>
          <a:p>
            <a:pPr indent="0" lvl="0" marL="0" rtl="0" algn="ctr">
              <a:lnSpc>
                <a:spcPct val="90000"/>
              </a:lnSpc>
              <a:spcBef>
                <a:spcPts val="1000"/>
              </a:spcBef>
              <a:spcAft>
                <a:spcPts val="0"/>
              </a:spcAft>
              <a:buSzPts val="1800"/>
              <a:buNone/>
            </a:pPr>
            <a:r>
              <a:rPr b="1" lang="en-US" sz="4400"/>
              <a:t>ДЯКУЮ ЗА УВАГУ</a:t>
            </a:r>
            <a:endParaRPr b="1" sz="4400"/>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