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6" r:id="rId4"/>
    <p:sldId id="269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81" r:id="rId13"/>
    <p:sldId id="270" r:id="rId14"/>
    <p:sldId id="271" r:id="rId15"/>
    <p:sldId id="272" r:id="rId16"/>
    <p:sldId id="261" r:id="rId17"/>
    <p:sldId id="260" r:id="rId18"/>
    <p:sldId id="262" r:id="rId19"/>
    <p:sldId id="263" r:id="rId20"/>
    <p:sldId id="273" r:id="rId21"/>
    <p:sldId id="264" r:id="rId22"/>
    <p:sldId id="265" r:id="rId23"/>
    <p:sldId id="282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196" autoAdjust="0"/>
  </p:normalViewPr>
  <p:slideViewPr>
    <p:cSldViewPr snapToGrid="0">
      <p:cViewPr varScale="1">
        <p:scale>
          <a:sx n="95" d="100"/>
          <a:sy n="95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773589-BF1D-4C5D-8459-663F68D7AA7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76F17FF-74A4-48B8-B357-6AD92C29ADE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 Ubuntu: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Duke DP Reconstruction, Save analysis as nifty</a:t>
          </a:r>
        </a:p>
      </dgm:t>
    </dgm:pt>
    <dgm:pt modelId="{40E051A2-A7A4-4902-8E38-76981B170F19}" type="parTrans" cxnId="{1613C0C6-1D55-4D9F-A989-D549F9C58A67}">
      <dgm:prSet/>
      <dgm:spPr/>
      <dgm:t>
        <a:bodyPr/>
        <a:lstStyle/>
        <a:p>
          <a:endParaRPr lang="en-US"/>
        </a:p>
      </dgm:t>
    </dgm:pt>
    <dgm:pt modelId="{CAA0F412-CBDA-4585-AE08-6C99C4CDB675}" type="sibTrans" cxnId="{1613C0C6-1D55-4D9F-A989-D549F9C58A67}">
      <dgm:prSet/>
      <dgm:spPr/>
      <dgm:t>
        <a:bodyPr/>
        <a:lstStyle/>
        <a:p>
          <a:endParaRPr lang="en-US"/>
        </a:p>
      </dgm:t>
    </dgm:pt>
    <dgm:pt modelId="{21677F90-5190-4164-BB80-4E15AFB58849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 ImageJ: 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Convert those nifty into Tiffs</a:t>
          </a:r>
        </a:p>
      </dgm:t>
    </dgm:pt>
    <dgm:pt modelId="{860870FB-1D75-459A-913B-DDB44F648624}" type="parTrans" cxnId="{EE3A18B4-B419-49AF-8458-49A49708EB1C}">
      <dgm:prSet/>
      <dgm:spPr/>
      <dgm:t>
        <a:bodyPr/>
        <a:lstStyle/>
        <a:p>
          <a:endParaRPr lang="en-US"/>
        </a:p>
      </dgm:t>
    </dgm:pt>
    <dgm:pt modelId="{B0D37D4A-70A5-4230-9897-232C4320A5AC}" type="sibTrans" cxnId="{EE3A18B4-B419-49AF-8458-49A49708EB1C}">
      <dgm:prSet/>
      <dgm:spPr/>
      <dgm:t>
        <a:bodyPr/>
        <a:lstStyle/>
        <a:p>
          <a:endParaRPr lang="en-US"/>
        </a:p>
      </dgm:t>
    </dgm:pt>
    <dgm:pt modelId="{0719EAEA-AA79-4EA0-A85A-271095113C1C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 MATLAB: 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save it as Tiffs again</a:t>
          </a:r>
        </a:p>
      </dgm:t>
    </dgm:pt>
    <dgm:pt modelId="{43E88A8B-3706-49A4-B4F5-3F2DDF12BDF5}" type="parTrans" cxnId="{F1A6F757-93B7-4554-AFFF-4DCB7D4EFC88}">
      <dgm:prSet/>
      <dgm:spPr/>
      <dgm:t>
        <a:bodyPr/>
        <a:lstStyle/>
        <a:p>
          <a:endParaRPr lang="en-US"/>
        </a:p>
      </dgm:t>
    </dgm:pt>
    <dgm:pt modelId="{2D9AF9B0-3E74-4AE1-A88C-924768DD8298}" type="sibTrans" cxnId="{F1A6F757-93B7-4554-AFFF-4DCB7D4EFC88}">
      <dgm:prSet/>
      <dgm:spPr/>
      <dgm:t>
        <a:bodyPr/>
        <a:lstStyle/>
        <a:p>
          <a:endParaRPr lang="en-US"/>
        </a:p>
      </dgm:t>
    </dgm:pt>
    <dgm:pt modelId="{C6856CDA-7E65-419E-9B33-3A9B433BF6E0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 MATLAB: 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read in those tiffs and create customized </a:t>
          </a:r>
          <a:r>
            <a:rPr lang="en-US" dirty="0" err="1">
              <a:solidFill>
                <a:schemeClr val="tx1"/>
              </a:solidFill>
            </a:rPr>
            <a:t>dicoms</a:t>
          </a:r>
          <a:endParaRPr lang="en-US" dirty="0">
            <a:solidFill>
              <a:schemeClr val="tx1"/>
            </a:solidFill>
          </a:endParaRPr>
        </a:p>
      </dgm:t>
    </dgm:pt>
    <dgm:pt modelId="{1947A556-7C26-4CB8-9CD6-2B66C37F3868}" type="parTrans" cxnId="{DB29FBF8-8EE2-46ED-A2F1-94B82B339E25}">
      <dgm:prSet/>
      <dgm:spPr/>
      <dgm:t>
        <a:bodyPr/>
        <a:lstStyle/>
        <a:p>
          <a:endParaRPr lang="en-US"/>
        </a:p>
      </dgm:t>
    </dgm:pt>
    <dgm:pt modelId="{2FA41ECD-D79A-4EC6-9212-5BFE20FDB04D}" type="sibTrans" cxnId="{DB29FBF8-8EE2-46ED-A2F1-94B82B339E25}">
      <dgm:prSet/>
      <dgm:spPr/>
      <dgm:t>
        <a:bodyPr/>
        <a:lstStyle/>
        <a:p>
          <a:endParaRPr lang="en-US"/>
        </a:p>
      </dgm:t>
    </dgm:pt>
    <dgm:pt modelId="{656333C3-3866-4B2F-B395-E37DBE6F6BB1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In MATLAB:  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read in the Tiffs and adds captions/ color bar on it</a:t>
          </a:r>
        </a:p>
      </dgm:t>
    </dgm:pt>
    <dgm:pt modelId="{A8DDBAD3-B36B-4925-958F-B7800C51E191}" type="parTrans" cxnId="{615B1286-9662-4780-BD1C-C975766B99CB}">
      <dgm:prSet/>
      <dgm:spPr/>
      <dgm:t>
        <a:bodyPr/>
        <a:lstStyle/>
        <a:p>
          <a:endParaRPr lang="en-US"/>
        </a:p>
      </dgm:t>
    </dgm:pt>
    <dgm:pt modelId="{A1078FA5-3AC3-48E0-8AD8-250E517EB7AE}" type="sibTrans" cxnId="{615B1286-9662-4780-BD1C-C975766B99CB}">
      <dgm:prSet/>
      <dgm:spPr/>
      <dgm:t>
        <a:bodyPr/>
        <a:lstStyle/>
        <a:p>
          <a:endParaRPr lang="en-US"/>
        </a:p>
      </dgm:t>
    </dgm:pt>
    <dgm:pt modelId="{4C83F070-8E92-4490-8832-FAE989B99BAE}" type="pres">
      <dgm:prSet presAssocID="{B5773589-BF1D-4C5D-8459-663F68D7AA71}" presName="Name0" presStyleCnt="0">
        <dgm:presLayoutVars>
          <dgm:dir/>
          <dgm:resizeHandles val="exact"/>
        </dgm:presLayoutVars>
      </dgm:prSet>
      <dgm:spPr/>
    </dgm:pt>
    <dgm:pt modelId="{1EF752D0-BC6E-4485-A878-7DE14D083AF9}" type="pres">
      <dgm:prSet presAssocID="{076F17FF-74A4-48B8-B357-6AD92C29ADE3}" presName="node" presStyleLbl="node1" presStyleIdx="0" presStyleCnt="5">
        <dgm:presLayoutVars>
          <dgm:bulletEnabled val="1"/>
        </dgm:presLayoutVars>
      </dgm:prSet>
      <dgm:spPr/>
    </dgm:pt>
    <dgm:pt modelId="{60B33A49-565D-4116-9EF6-0BF129C2120C}" type="pres">
      <dgm:prSet presAssocID="{CAA0F412-CBDA-4585-AE08-6C99C4CDB675}" presName="sibTrans" presStyleLbl="sibTrans2D1" presStyleIdx="0" presStyleCnt="4"/>
      <dgm:spPr/>
    </dgm:pt>
    <dgm:pt modelId="{CC76C719-88CE-4FFE-8DB6-6DF70E714BD6}" type="pres">
      <dgm:prSet presAssocID="{CAA0F412-CBDA-4585-AE08-6C99C4CDB675}" presName="connectorText" presStyleLbl="sibTrans2D1" presStyleIdx="0" presStyleCnt="4"/>
      <dgm:spPr/>
    </dgm:pt>
    <dgm:pt modelId="{BE53F617-7879-406F-B42E-C82839DE0337}" type="pres">
      <dgm:prSet presAssocID="{21677F90-5190-4164-BB80-4E15AFB58849}" presName="node" presStyleLbl="node1" presStyleIdx="1" presStyleCnt="5">
        <dgm:presLayoutVars>
          <dgm:bulletEnabled val="1"/>
        </dgm:presLayoutVars>
      </dgm:prSet>
      <dgm:spPr/>
    </dgm:pt>
    <dgm:pt modelId="{47A1BFAF-184A-43F7-A457-DDA013B87EF3}" type="pres">
      <dgm:prSet presAssocID="{B0D37D4A-70A5-4230-9897-232C4320A5AC}" presName="sibTrans" presStyleLbl="sibTrans2D1" presStyleIdx="1" presStyleCnt="4"/>
      <dgm:spPr/>
    </dgm:pt>
    <dgm:pt modelId="{FDAD248F-8CA8-4490-A2B4-BA6C36029CDD}" type="pres">
      <dgm:prSet presAssocID="{B0D37D4A-70A5-4230-9897-232C4320A5AC}" presName="connectorText" presStyleLbl="sibTrans2D1" presStyleIdx="1" presStyleCnt="4"/>
      <dgm:spPr/>
    </dgm:pt>
    <dgm:pt modelId="{B08D0E20-452F-49AC-8609-CE5E8EC8BB99}" type="pres">
      <dgm:prSet presAssocID="{656333C3-3866-4B2F-B395-E37DBE6F6BB1}" presName="node" presStyleLbl="node1" presStyleIdx="2" presStyleCnt="5">
        <dgm:presLayoutVars>
          <dgm:bulletEnabled val="1"/>
        </dgm:presLayoutVars>
      </dgm:prSet>
      <dgm:spPr/>
    </dgm:pt>
    <dgm:pt modelId="{5CE182D4-8CD7-4807-A26F-883AFCB4455B}" type="pres">
      <dgm:prSet presAssocID="{A1078FA5-3AC3-48E0-8AD8-250E517EB7AE}" presName="sibTrans" presStyleLbl="sibTrans2D1" presStyleIdx="2" presStyleCnt="4"/>
      <dgm:spPr/>
    </dgm:pt>
    <dgm:pt modelId="{C5B899BD-60E4-489C-A90F-4EC9E2E6A508}" type="pres">
      <dgm:prSet presAssocID="{A1078FA5-3AC3-48E0-8AD8-250E517EB7AE}" presName="connectorText" presStyleLbl="sibTrans2D1" presStyleIdx="2" presStyleCnt="4"/>
      <dgm:spPr/>
    </dgm:pt>
    <dgm:pt modelId="{B8ACF4F9-10FE-496B-8C70-AD82A3CB1559}" type="pres">
      <dgm:prSet presAssocID="{0719EAEA-AA79-4EA0-A85A-271095113C1C}" presName="node" presStyleLbl="node1" presStyleIdx="3" presStyleCnt="5">
        <dgm:presLayoutVars>
          <dgm:bulletEnabled val="1"/>
        </dgm:presLayoutVars>
      </dgm:prSet>
      <dgm:spPr/>
    </dgm:pt>
    <dgm:pt modelId="{5B19721C-8DCC-40DE-8CAA-5BE1EC434FE7}" type="pres">
      <dgm:prSet presAssocID="{2D9AF9B0-3E74-4AE1-A88C-924768DD8298}" presName="sibTrans" presStyleLbl="sibTrans2D1" presStyleIdx="3" presStyleCnt="4"/>
      <dgm:spPr/>
    </dgm:pt>
    <dgm:pt modelId="{B0D1D4A1-1EE6-4A03-8490-41271FA4AAAA}" type="pres">
      <dgm:prSet presAssocID="{2D9AF9B0-3E74-4AE1-A88C-924768DD8298}" presName="connectorText" presStyleLbl="sibTrans2D1" presStyleIdx="3" presStyleCnt="4"/>
      <dgm:spPr/>
    </dgm:pt>
    <dgm:pt modelId="{FFA73D6B-A217-4324-85D0-10D9B7AC5DD9}" type="pres">
      <dgm:prSet presAssocID="{C6856CDA-7E65-419E-9B33-3A9B433BF6E0}" presName="node" presStyleLbl="node1" presStyleIdx="4" presStyleCnt="5">
        <dgm:presLayoutVars>
          <dgm:bulletEnabled val="1"/>
        </dgm:presLayoutVars>
      </dgm:prSet>
      <dgm:spPr/>
    </dgm:pt>
  </dgm:ptLst>
  <dgm:cxnLst>
    <dgm:cxn modelId="{886E090B-CB60-4D97-BC76-A4129C0CAA4C}" type="presOf" srcId="{B5773589-BF1D-4C5D-8459-663F68D7AA71}" destId="{4C83F070-8E92-4490-8832-FAE989B99BAE}" srcOrd="0" destOrd="0" presId="urn:microsoft.com/office/officeart/2005/8/layout/process1"/>
    <dgm:cxn modelId="{80A97B21-3434-4F64-9B52-42808A4DDC4E}" type="presOf" srcId="{CAA0F412-CBDA-4585-AE08-6C99C4CDB675}" destId="{60B33A49-565D-4116-9EF6-0BF129C2120C}" srcOrd="0" destOrd="0" presId="urn:microsoft.com/office/officeart/2005/8/layout/process1"/>
    <dgm:cxn modelId="{22A27127-9E26-4A7A-B732-C095AE7D7C12}" type="presOf" srcId="{076F17FF-74A4-48B8-B357-6AD92C29ADE3}" destId="{1EF752D0-BC6E-4485-A878-7DE14D083AF9}" srcOrd="0" destOrd="0" presId="urn:microsoft.com/office/officeart/2005/8/layout/process1"/>
    <dgm:cxn modelId="{FAEC1941-E9B9-4707-BD25-DC3FADC72EDB}" type="presOf" srcId="{656333C3-3866-4B2F-B395-E37DBE6F6BB1}" destId="{B08D0E20-452F-49AC-8609-CE5E8EC8BB99}" srcOrd="0" destOrd="0" presId="urn:microsoft.com/office/officeart/2005/8/layout/process1"/>
    <dgm:cxn modelId="{AA814963-5CE3-45C1-A63A-06AB4E5C6B49}" type="presOf" srcId="{21677F90-5190-4164-BB80-4E15AFB58849}" destId="{BE53F617-7879-406F-B42E-C82839DE0337}" srcOrd="0" destOrd="0" presId="urn:microsoft.com/office/officeart/2005/8/layout/process1"/>
    <dgm:cxn modelId="{B9C7B66B-369F-432B-A4CD-F51D39DC7896}" type="presOf" srcId="{2D9AF9B0-3E74-4AE1-A88C-924768DD8298}" destId="{5B19721C-8DCC-40DE-8CAA-5BE1EC434FE7}" srcOrd="0" destOrd="0" presId="urn:microsoft.com/office/officeart/2005/8/layout/process1"/>
    <dgm:cxn modelId="{F1A6F757-93B7-4554-AFFF-4DCB7D4EFC88}" srcId="{B5773589-BF1D-4C5D-8459-663F68D7AA71}" destId="{0719EAEA-AA79-4EA0-A85A-271095113C1C}" srcOrd="3" destOrd="0" parTransId="{43E88A8B-3706-49A4-B4F5-3F2DDF12BDF5}" sibTransId="{2D9AF9B0-3E74-4AE1-A88C-924768DD8298}"/>
    <dgm:cxn modelId="{38241279-8874-4409-B4E2-71D702CF4486}" type="presOf" srcId="{0719EAEA-AA79-4EA0-A85A-271095113C1C}" destId="{B8ACF4F9-10FE-496B-8C70-AD82A3CB1559}" srcOrd="0" destOrd="0" presId="urn:microsoft.com/office/officeart/2005/8/layout/process1"/>
    <dgm:cxn modelId="{3E138279-712E-45CF-A1F8-6A9819310168}" type="presOf" srcId="{A1078FA5-3AC3-48E0-8AD8-250E517EB7AE}" destId="{C5B899BD-60E4-489C-A90F-4EC9E2E6A508}" srcOrd="1" destOrd="0" presId="urn:microsoft.com/office/officeart/2005/8/layout/process1"/>
    <dgm:cxn modelId="{615B1286-9662-4780-BD1C-C975766B99CB}" srcId="{B5773589-BF1D-4C5D-8459-663F68D7AA71}" destId="{656333C3-3866-4B2F-B395-E37DBE6F6BB1}" srcOrd="2" destOrd="0" parTransId="{A8DDBAD3-B36B-4925-958F-B7800C51E191}" sibTransId="{A1078FA5-3AC3-48E0-8AD8-250E517EB7AE}"/>
    <dgm:cxn modelId="{CF2E7695-745A-4038-9EAD-C4B5133EEB8F}" type="presOf" srcId="{CAA0F412-CBDA-4585-AE08-6C99C4CDB675}" destId="{CC76C719-88CE-4FFE-8DB6-6DF70E714BD6}" srcOrd="1" destOrd="0" presId="urn:microsoft.com/office/officeart/2005/8/layout/process1"/>
    <dgm:cxn modelId="{6E3271A0-78F7-4E3C-B215-3F9580A56DD8}" type="presOf" srcId="{A1078FA5-3AC3-48E0-8AD8-250E517EB7AE}" destId="{5CE182D4-8CD7-4807-A26F-883AFCB4455B}" srcOrd="0" destOrd="0" presId="urn:microsoft.com/office/officeart/2005/8/layout/process1"/>
    <dgm:cxn modelId="{EE3A18B4-B419-49AF-8458-49A49708EB1C}" srcId="{B5773589-BF1D-4C5D-8459-663F68D7AA71}" destId="{21677F90-5190-4164-BB80-4E15AFB58849}" srcOrd="1" destOrd="0" parTransId="{860870FB-1D75-459A-913B-DDB44F648624}" sibTransId="{B0D37D4A-70A5-4230-9897-232C4320A5AC}"/>
    <dgm:cxn modelId="{14A579BE-FB93-4CF6-8C86-739887A3864B}" type="presOf" srcId="{C6856CDA-7E65-419E-9B33-3A9B433BF6E0}" destId="{FFA73D6B-A217-4324-85D0-10D9B7AC5DD9}" srcOrd="0" destOrd="0" presId="urn:microsoft.com/office/officeart/2005/8/layout/process1"/>
    <dgm:cxn modelId="{F6029ABF-EB7F-407C-B8A8-D77A3C5DD435}" type="presOf" srcId="{B0D37D4A-70A5-4230-9897-232C4320A5AC}" destId="{FDAD248F-8CA8-4490-A2B4-BA6C36029CDD}" srcOrd="1" destOrd="0" presId="urn:microsoft.com/office/officeart/2005/8/layout/process1"/>
    <dgm:cxn modelId="{1613C0C6-1D55-4D9F-A989-D549F9C58A67}" srcId="{B5773589-BF1D-4C5D-8459-663F68D7AA71}" destId="{076F17FF-74A4-48B8-B357-6AD92C29ADE3}" srcOrd="0" destOrd="0" parTransId="{40E051A2-A7A4-4902-8E38-76981B170F19}" sibTransId="{CAA0F412-CBDA-4585-AE08-6C99C4CDB675}"/>
    <dgm:cxn modelId="{82145ECF-F221-4670-B2DD-652D420D3F66}" type="presOf" srcId="{2D9AF9B0-3E74-4AE1-A88C-924768DD8298}" destId="{B0D1D4A1-1EE6-4A03-8490-41271FA4AAAA}" srcOrd="1" destOrd="0" presId="urn:microsoft.com/office/officeart/2005/8/layout/process1"/>
    <dgm:cxn modelId="{80E142E7-0290-4E6F-AA49-DF5C239C1666}" type="presOf" srcId="{B0D37D4A-70A5-4230-9897-232C4320A5AC}" destId="{47A1BFAF-184A-43F7-A457-DDA013B87EF3}" srcOrd="0" destOrd="0" presId="urn:microsoft.com/office/officeart/2005/8/layout/process1"/>
    <dgm:cxn modelId="{DB29FBF8-8EE2-46ED-A2F1-94B82B339E25}" srcId="{B5773589-BF1D-4C5D-8459-663F68D7AA71}" destId="{C6856CDA-7E65-419E-9B33-3A9B433BF6E0}" srcOrd="4" destOrd="0" parTransId="{1947A556-7C26-4CB8-9CD6-2B66C37F3868}" sibTransId="{2FA41ECD-D79A-4EC6-9212-5BFE20FDB04D}"/>
    <dgm:cxn modelId="{1581BB3F-79EE-4A14-91C4-5FD39D23F4ED}" type="presParOf" srcId="{4C83F070-8E92-4490-8832-FAE989B99BAE}" destId="{1EF752D0-BC6E-4485-A878-7DE14D083AF9}" srcOrd="0" destOrd="0" presId="urn:microsoft.com/office/officeart/2005/8/layout/process1"/>
    <dgm:cxn modelId="{E45D9CCC-2602-4F15-993B-4E71A46D6A15}" type="presParOf" srcId="{4C83F070-8E92-4490-8832-FAE989B99BAE}" destId="{60B33A49-565D-4116-9EF6-0BF129C2120C}" srcOrd="1" destOrd="0" presId="urn:microsoft.com/office/officeart/2005/8/layout/process1"/>
    <dgm:cxn modelId="{2AC96A1C-6021-42A7-9954-7B509D6A520E}" type="presParOf" srcId="{60B33A49-565D-4116-9EF6-0BF129C2120C}" destId="{CC76C719-88CE-4FFE-8DB6-6DF70E714BD6}" srcOrd="0" destOrd="0" presId="urn:microsoft.com/office/officeart/2005/8/layout/process1"/>
    <dgm:cxn modelId="{C92C2C3B-6DEF-4359-AA78-3408DFB7D83B}" type="presParOf" srcId="{4C83F070-8E92-4490-8832-FAE989B99BAE}" destId="{BE53F617-7879-406F-B42E-C82839DE0337}" srcOrd="2" destOrd="0" presId="urn:microsoft.com/office/officeart/2005/8/layout/process1"/>
    <dgm:cxn modelId="{276E9F10-57A6-483A-9DBB-1077A0B731CF}" type="presParOf" srcId="{4C83F070-8E92-4490-8832-FAE989B99BAE}" destId="{47A1BFAF-184A-43F7-A457-DDA013B87EF3}" srcOrd="3" destOrd="0" presId="urn:microsoft.com/office/officeart/2005/8/layout/process1"/>
    <dgm:cxn modelId="{3A0720BC-1F99-4A73-80CF-956BE3226AF9}" type="presParOf" srcId="{47A1BFAF-184A-43F7-A457-DDA013B87EF3}" destId="{FDAD248F-8CA8-4490-A2B4-BA6C36029CDD}" srcOrd="0" destOrd="0" presId="urn:microsoft.com/office/officeart/2005/8/layout/process1"/>
    <dgm:cxn modelId="{614CDA77-0832-46B6-BCD4-477CF4512763}" type="presParOf" srcId="{4C83F070-8E92-4490-8832-FAE989B99BAE}" destId="{B08D0E20-452F-49AC-8609-CE5E8EC8BB99}" srcOrd="4" destOrd="0" presId="urn:microsoft.com/office/officeart/2005/8/layout/process1"/>
    <dgm:cxn modelId="{036DED21-5027-46E4-84BC-E97EED2FF510}" type="presParOf" srcId="{4C83F070-8E92-4490-8832-FAE989B99BAE}" destId="{5CE182D4-8CD7-4807-A26F-883AFCB4455B}" srcOrd="5" destOrd="0" presId="urn:microsoft.com/office/officeart/2005/8/layout/process1"/>
    <dgm:cxn modelId="{02F3C11C-FF5F-4427-9AC1-11B4891867FC}" type="presParOf" srcId="{5CE182D4-8CD7-4807-A26F-883AFCB4455B}" destId="{C5B899BD-60E4-489C-A90F-4EC9E2E6A508}" srcOrd="0" destOrd="0" presId="urn:microsoft.com/office/officeart/2005/8/layout/process1"/>
    <dgm:cxn modelId="{3D1E28B0-69A8-4E62-88A7-98F71ED21A78}" type="presParOf" srcId="{4C83F070-8E92-4490-8832-FAE989B99BAE}" destId="{B8ACF4F9-10FE-496B-8C70-AD82A3CB1559}" srcOrd="6" destOrd="0" presId="urn:microsoft.com/office/officeart/2005/8/layout/process1"/>
    <dgm:cxn modelId="{F338A6ED-6D1E-491A-A3F6-0374D9353F12}" type="presParOf" srcId="{4C83F070-8E92-4490-8832-FAE989B99BAE}" destId="{5B19721C-8DCC-40DE-8CAA-5BE1EC434FE7}" srcOrd="7" destOrd="0" presId="urn:microsoft.com/office/officeart/2005/8/layout/process1"/>
    <dgm:cxn modelId="{9B40688D-3A70-41AB-9553-69F2B6EE01FA}" type="presParOf" srcId="{5B19721C-8DCC-40DE-8CAA-5BE1EC434FE7}" destId="{B0D1D4A1-1EE6-4A03-8490-41271FA4AAAA}" srcOrd="0" destOrd="0" presId="urn:microsoft.com/office/officeart/2005/8/layout/process1"/>
    <dgm:cxn modelId="{A416EC4E-1E11-42BE-A3B5-9485EBCAF3C8}" type="presParOf" srcId="{4C83F070-8E92-4490-8832-FAE989B99BAE}" destId="{FFA73D6B-A217-4324-85D0-10D9B7AC5DD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73589-BF1D-4C5D-8459-663F68D7AA71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076F17FF-74A4-48B8-B357-6AD92C29ADE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In Ubuntu:</a:t>
          </a:r>
          <a:br>
            <a:rPr lang="en-US" dirty="0">
              <a:solidFill>
                <a:schemeClr val="tx1"/>
              </a:solidFill>
            </a:rPr>
          </a:br>
          <a:r>
            <a:rPr lang="en-US" dirty="0">
              <a:solidFill>
                <a:schemeClr val="tx1"/>
              </a:solidFill>
            </a:rPr>
            <a:t>Add DICOM Creation Section for Duke DP Reconstruction</a:t>
          </a:r>
        </a:p>
      </dgm:t>
    </dgm:pt>
    <dgm:pt modelId="{40E051A2-A7A4-4902-8E38-76981B170F19}" type="parTrans" cxnId="{1613C0C6-1D55-4D9F-A989-D549F9C58A67}">
      <dgm:prSet/>
      <dgm:spPr/>
      <dgm:t>
        <a:bodyPr/>
        <a:lstStyle/>
        <a:p>
          <a:endParaRPr lang="en-US"/>
        </a:p>
      </dgm:t>
    </dgm:pt>
    <dgm:pt modelId="{CAA0F412-CBDA-4585-AE08-6C99C4CDB675}" type="sibTrans" cxnId="{1613C0C6-1D55-4D9F-A989-D549F9C58A67}">
      <dgm:prSet/>
      <dgm:spPr/>
      <dgm:t>
        <a:bodyPr/>
        <a:lstStyle/>
        <a:p>
          <a:endParaRPr lang="en-US"/>
        </a:p>
      </dgm:t>
    </dgm:pt>
    <dgm:pt modelId="{4C83F070-8E92-4490-8832-FAE989B99BAE}" type="pres">
      <dgm:prSet presAssocID="{B5773589-BF1D-4C5D-8459-663F68D7AA71}" presName="Name0" presStyleCnt="0">
        <dgm:presLayoutVars>
          <dgm:dir/>
          <dgm:resizeHandles val="exact"/>
        </dgm:presLayoutVars>
      </dgm:prSet>
      <dgm:spPr/>
    </dgm:pt>
    <dgm:pt modelId="{1EF752D0-BC6E-4485-A878-7DE14D083AF9}" type="pres">
      <dgm:prSet presAssocID="{076F17FF-74A4-48B8-B357-6AD92C29ADE3}" presName="node" presStyleLbl="node1" presStyleIdx="0" presStyleCnt="1" custScaleX="42463" custScaleY="30897">
        <dgm:presLayoutVars>
          <dgm:bulletEnabled val="1"/>
        </dgm:presLayoutVars>
      </dgm:prSet>
      <dgm:spPr/>
    </dgm:pt>
  </dgm:ptLst>
  <dgm:cxnLst>
    <dgm:cxn modelId="{886E090B-CB60-4D97-BC76-A4129C0CAA4C}" type="presOf" srcId="{B5773589-BF1D-4C5D-8459-663F68D7AA71}" destId="{4C83F070-8E92-4490-8832-FAE989B99BAE}" srcOrd="0" destOrd="0" presId="urn:microsoft.com/office/officeart/2005/8/layout/process1"/>
    <dgm:cxn modelId="{22A27127-9E26-4A7A-B732-C095AE7D7C12}" type="presOf" srcId="{076F17FF-74A4-48B8-B357-6AD92C29ADE3}" destId="{1EF752D0-BC6E-4485-A878-7DE14D083AF9}" srcOrd="0" destOrd="0" presId="urn:microsoft.com/office/officeart/2005/8/layout/process1"/>
    <dgm:cxn modelId="{1613C0C6-1D55-4D9F-A989-D549F9C58A67}" srcId="{B5773589-BF1D-4C5D-8459-663F68D7AA71}" destId="{076F17FF-74A4-48B8-B357-6AD92C29ADE3}" srcOrd="0" destOrd="0" parTransId="{40E051A2-A7A4-4902-8E38-76981B170F19}" sibTransId="{CAA0F412-CBDA-4585-AE08-6C99C4CDB675}"/>
    <dgm:cxn modelId="{1581BB3F-79EE-4A14-91C4-5FD39D23F4ED}" type="presParOf" srcId="{4C83F070-8E92-4490-8832-FAE989B99BAE}" destId="{1EF752D0-BC6E-4485-A878-7DE14D083AF9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52D0-BC6E-4485-A878-7DE14D083AF9}">
      <dsp:nvSpPr>
        <dsp:cNvPr id="0" name=""/>
        <dsp:cNvSpPr/>
      </dsp:nvSpPr>
      <dsp:spPr>
        <a:xfrm>
          <a:off x="5808" y="1251280"/>
          <a:ext cx="1800514" cy="1485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 Ubuntu:</a:t>
          </a:r>
          <a:br>
            <a:rPr lang="en-US" sz="1800" kern="1200" dirty="0">
              <a:solidFill>
                <a:schemeClr val="tx1"/>
              </a:solidFill>
            </a:rPr>
          </a:br>
          <a:r>
            <a:rPr lang="en-US" sz="1800" kern="1200" dirty="0">
              <a:solidFill>
                <a:schemeClr val="tx1"/>
              </a:solidFill>
            </a:rPr>
            <a:t>Duke DP Reconstruction, Save analysis as nifty</a:t>
          </a:r>
        </a:p>
      </dsp:txBody>
      <dsp:txXfrm>
        <a:off x="49315" y="1294787"/>
        <a:ext cx="1713500" cy="1398410"/>
      </dsp:txXfrm>
    </dsp:sp>
    <dsp:sp modelId="{60B33A49-565D-4116-9EF6-0BF129C2120C}">
      <dsp:nvSpPr>
        <dsp:cNvPr id="0" name=""/>
        <dsp:cNvSpPr/>
      </dsp:nvSpPr>
      <dsp:spPr>
        <a:xfrm>
          <a:off x="1986374" y="1770729"/>
          <a:ext cx="381709" cy="44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986374" y="1860034"/>
        <a:ext cx="267196" cy="267917"/>
      </dsp:txXfrm>
    </dsp:sp>
    <dsp:sp modelId="{BE53F617-7879-406F-B42E-C82839DE0337}">
      <dsp:nvSpPr>
        <dsp:cNvPr id="0" name=""/>
        <dsp:cNvSpPr/>
      </dsp:nvSpPr>
      <dsp:spPr>
        <a:xfrm>
          <a:off x="2526529" y="1251280"/>
          <a:ext cx="1800514" cy="1485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 ImageJ: </a:t>
          </a:r>
          <a:br>
            <a:rPr lang="en-US" sz="1800" kern="1200" dirty="0">
              <a:solidFill>
                <a:schemeClr val="tx1"/>
              </a:solidFill>
            </a:rPr>
          </a:br>
          <a:r>
            <a:rPr lang="en-US" sz="1800" kern="1200" dirty="0">
              <a:solidFill>
                <a:schemeClr val="tx1"/>
              </a:solidFill>
            </a:rPr>
            <a:t>Convert those nifty into Tiffs</a:t>
          </a:r>
        </a:p>
      </dsp:txBody>
      <dsp:txXfrm>
        <a:off x="2570036" y="1294787"/>
        <a:ext cx="1713500" cy="1398410"/>
      </dsp:txXfrm>
    </dsp:sp>
    <dsp:sp modelId="{47A1BFAF-184A-43F7-A457-DDA013B87EF3}">
      <dsp:nvSpPr>
        <dsp:cNvPr id="0" name=""/>
        <dsp:cNvSpPr/>
      </dsp:nvSpPr>
      <dsp:spPr>
        <a:xfrm>
          <a:off x="4507095" y="1770729"/>
          <a:ext cx="381709" cy="44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07095" y="1860034"/>
        <a:ext cx="267196" cy="267917"/>
      </dsp:txXfrm>
    </dsp:sp>
    <dsp:sp modelId="{B08D0E20-452F-49AC-8609-CE5E8EC8BB99}">
      <dsp:nvSpPr>
        <dsp:cNvPr id="0" name=""/>
        <dsp:cNvSpPr/>
      </dsp:nvSpPr>
      <dsp:spPr>
        <a:xfrm>
          <a:off x="5047250" y="1251280"/>
          <a:ext cx="1800514" cy="148542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 MATLAB:  </a:t>
          </a:r>
          <a:br>
            <a:rPr lang="en-US" sz="1800" kern="1200" dirty="0">
              <a:solidFill>
                <a:schemeClr val="tx1"/>
              </a:solidFill>
            </a:rPr>
          </a:br>
          <a:r>
            <a:rPr lang="en-US" sz="1800" kern="1200" dirty="0">
              <a:solidFill>
                <a:schemeClr val="tx1"/>
              </a:solidFill>
            </a:rPr>
            <a:t>read in the Tiffs and adds captions/ color bar on it</a:t>
          </a:r>
        </a:p>
      </dsp:txBody>
      <dsp:txXfrm>
        <a:off x="5090757" y="1294787"/>
        <a:ext cx="1713500" cy="1398410"/>
      </dsp:txXfrm>
    </dsp:sp>
    <dsp:sp modelId="{5CE182D4-8CD7-4807-A26F-883AFCB4455B}">
      <dsp:nvSpPr>
        <dsp:cNvPr id="0" name=""/>
        <dsp:cNvSpPr/>
      </dsp:nvSpPr>
      <dsp:spPr>
        <a:xfrm>
          <a:off x="7027816" y="1770729"/>
          <a:ext cx="381709" cy="44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27816" y="1860034"/>
        <a:ext cx="267196" cy="267917"/>
      </dsp:txXfrm>
    </dsp:sp>
    <dsp:sp modelId="{B8ACF4F9-10FE-496B-8C70-AD82A3CB1559}">
      <dsp:nvSpPr>
        <dsp:cNvPr id="0" name=""/>
        <dsp:cNvSpPr/>
      </dsp:nvSpPr>
      <dsp:spPr>
        <a:xfrm>
          <a:off x="7567970" y="1251280"/>
          <a:ext cx="1800514" cy="148542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 MATLAB: </a:t>
          </a:r>
          <a:br>
            <a:rPr lang="en-US" sz="1800" kern="1200" dirty="0">
              <a:solidFill>
                <a:schemeClr val="tx1"/>
              </a:solidFill>
            </a:rPr>
          </a:br>
          <a:r>
            <a:rPr lang="en-US" sz="1800" kern="1200" dirty="0">
              <a:solidFill>
                <a:schemeClr val="tx1"/>
              </a:solidFill>
            </a:rPr>
            <a:t>save it as Tiffs again</a:t>
          </a:r>
        </a:p>
      </dsp:txBody>
      <dsp:txXfrm>
        <a:off x="7611477" y="1294787"/>
        <a:ext cx="1713500" cy="1398410"/>
      </dsp:txXfrm>
    </dsp:sp>
    <dsp:sp modelId="{5B19721C-8DCC-40DE-8CAA-5BE1EC434FE7}">
      <dsp:nvSpPr>
        <dsp:cNvPr id="0" name=""/>
        <dsp:cNvSpPr/>
      </dsp:nvSpPr>
      <dsp:spPr>
        <a:xfrm>
          <a:off x="9548537" y="1770729"/>
          <a:ext cx="381709" cy="4465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9548537" y="1860034"/>
        <a:ext cx="267196" cy="267917"/>
      </dsp:txXfrm>
    </dsp:sp>
    <dsp:sp modelId="{FFA73D6B-A217-4324-85D0-10D9B7AC5DD9}">
      <dsp:nvSpPr>
        <dsp:cNvPr id="0" name=""/>
        <dsp:cNvSpPr/>
      </dsp:nvSpPr>
      <dsp:spPr>
        <a:xfrm>
          <a:off x="10088691" y="1251280"/>
          <a:ext cx="1800514" cy="1485424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In MATLAB: </a:t>
          </a:r>
          <a:br>
            <a:rPr lang="en-US" sz="1800" kern="1200" dirty="0">
              <a:solidFill>
                <a:schemeClr val="tx1"/>
              </a:solidFill>
            </a:rPr>
          </a:br>
          <a:r>
            <a:rPr lang="en-US" sz="1800" kern="1200" dirty="0">
              <a:solidFill>
                <a:schemeClr val="tx1"/>
              </a:solidFill>
            </a:rPr>
            <a:t>read in those tiffs and create customized </a:t>
          </a:r>
          <a:r>
            <a:rPr lang="en-US" sz="1800" kern="1200" dirty="0" err="1">
              <a:solidFill>
                <a:schemeClr val="tx1"/>
              </a:solidFill>
            </a:rPr>
            <a:t>dicoms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10132198" y="1294787"/>
        <a:ext cx="1713500" cy="13984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752D0-BC6E-4485-A878-7DE14D083AF9}">
      <dsp:nvSpPr>
        <dsp:cNvPr id="0" name=""/>
        <dsp:cNvSpPr/>
      </dsp:nvSpPr>
      <dsp:spPr>
        <a:xfrm>
          <a:off x="1989485" y="748179"/>
          <a:ext cx="2936528" cy="12820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In Ubuntu:</a:t>
          </a:r>
          <a:br>
            <a:rPr lang="en-US" sz="1900" kern="1200" dirty="0">
              <a:solidFill>
                <a:schemeClr val="tx1"/>
              </a:solidFill>
            </a:rPr>
          </a:br>
          <a:r>
            <a:rPr lang="en-US" sz="1900" kern="1200" dirty="0">
              <a:solidFill>
                <a:schemeClr val="tx1"/>
              </a:solidFill>
            </a:rPr>
            <a:t>Add DICOM Creation Section for Duke DP Reconstruction</a:t>
          </a:r>
        </a:p>
      </dsp:txBody>
      <dsp:txXfrm>
        <a:off x="2027034" y="785728"/>
        <a:ext cx="2861430" cy="1206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EE8EE-DF7B-431C-85A4-B800148C772F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5FE76-DDE1-4F23-984D-F24DEBB5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04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##Create a folder where you would save your .Tiff files</a:t>
            </a:r>
          </a:p>
          <a:p>
            <a:endParaRPr lang="en-US" dirty="0"/>
          </a:p>
          <a:p>
            <a:r>
              <a:rPr lang="en-US" dirty="0" err="1"/>
              <a:t>saved_path</a:t>
            </a:r>
            <a:r>
              <a:rPr lang="en-US" dirty="0"/>
              <a:t>= '//umh.edu/data/Radiology/</a:t>
            </a:r>
            <a:r>
              <a:rPr lang="en-US" dirty="0" err="1"/>
              <a:t>Xenon_Studies</a:t>
            </a:r>
            <a:r>
              <a:rPr lang="en-US" dirty="0"/>
              <a:t>/Studies/</a:t>
            </a:r>
            <a:r>
              <a:rPr lang="en-US" dirty="0" err="1"/>
              <a:t>XeClinical</a:t>
            </a:r>
            <a:r>
              <a:rPr lang="en-US" dirty="0"/>
              <a:t>/ClinicalPatient3/</a:t>
            </a:r>
            <a:r>
              <a:rPr lang="en-US" dirty="0" err="1"/>
              <a:t>Vent_defetcs_Tiff_ratioFixed</a:t>
            </a:r>
            <a:r>
              <a:rPr lang="en-US" dirty="0"/>
              <a:t>/'</a:t>
            </a:r>
          </a:p>
          <a:p>
            <a:endParaRPr lang="en-US" dirty="0"/>
          </a:p>
          <a:p>
            <a:r>
              <a:rPr lang="en-US" dirty="0"/>
              <a:t>##Load your R file. My R file has the followings "</a:t>
            </a:r>
            <a:r>
              <a:rPr lang="en-US" dirty="0" err="1"/>
              <a:t>defectArray</a:t>
            </a:r>
            <a:r>
              <a:rPr lang="en-US" dirty="0"/>
              <a:t>" ,  "</a:t>
            </a:r>
            <a:r>
              <a:rPr lang="en-US" dirty="0" err="1"/>
              <a:t>defectPercent</a:t>
            </a:r>
            <a:r>
              <a:rPr lang="en-US" dirty="0"/>
              <a:t>", "HP" , "</a:t>
            </a:r>
            <a:r>
              <a:rPr lang="en-US" dirty="0" err="1"/>
              <a:t>HPrfc</a:t>
            </a:r>
            <a:r>
              <a:rPr lang="en-US" dirty="0"/>
              <a:t>", "id", "Mask" , "time"     </a:t>
            </a:r>
          </a:p>
          <a:p>
            <a:endParaRPr lang="en-US" dirty="0"/>
          </a:p>
          <a:p>
            <a:r>
              <a:rPr lang="en-US" dirty="0"/>
              <a:t>MR=HP</a:t>
            </a:r>
          </a:p>
          <a:p>
            <a:r>
              <a:rPr lang="en-US" dirty="0"/>
              <a:t>VDP=round(</a:t>
            </a:r>
            <a:r>
              <a:rPr lang="en-US" dirty="0" err="1"/>
              <a:t>defectPercent</a:t>
            </a:r>
            <a:r>
              <a:rPr lang="en-US" dirty="0"/>
              <a:t>*100)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#defectSlide</a:t>
            </a:r>
          </a:p>
          <a:p>
            <a:r>
              <a:rPr lang="en-US" dirty="0" err="1"/>
              <a:t>colorList</a:t>
            </a:r>
            <a:r>
              <a:rPr lang="en-US" dirty="0"/>
              <a:t> = c("#FFFF00" ,"#0000FF", "#FF0000", "#A800FF" ,"#FF9900", "#00E6B3" ,"#008CE6" ,"#00FF00", "#999999", "#00FFFF" ,"#FF80CF" ,"#FFFF00" ,"#0000FF", "#FF0000" ,"#A800FF" ,"#FF9900","#00FF00" ,"#8C6E00" ,"#999999" ,"#00FFFF" ,"#FF80CF")</a:t>
            </a:r>
          </a:p>
          <a:p>
            <a:r>
              <a:rPr lang="en-US" dirty="0"/>
              <a:t>s = seq(0,1,length=256)</a:t>
            </a:r>
          </a:p>
          <a:p>
            <a:r>
              <a:rPr lang="en-US" dirty="0" err="1"/>
              <a:t>colorRamp</a:t>
            </a:r>
            <a:r>
              <a:rPr lang="en-US" dirty="0"/>
              <a:t> = c(</a:t>
            </a:r>
            <a:r>
              <a:rPr lang="en-US" dirty="0" err="1"/>
              <a:t>colorList,rgb</a:t>
            </a:r>
            <a:r>
              <a:rPr lang="en-US" dirty="0"/>
              <a:t>(</a:t>
            </a:r>
            <a:r>
              <a:rPr lang="en-US" dirty="0" err="1"/>
              <a:t>s,s,s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for(frame in 1:dim(MR)[3]){</a:t>
            </a:r>
          </a:p>
          <a:p>
            <a:r>
              <a:rPr lang="en-US" dirty="0"/>
              <a:t>A = (</a:t>
            </a:r>
            <a:r>
              <a:rPr lang="en-US" dirty="0" err="1"/>
              <a:t>defectArray</a:t>
            </a:r>
            <a:r>
              <a:rPr lang="en-US" dirty="0"/>
              <a:t>[,,frame]==0)*((MR[,,frame]*255/max(MR[,,frame]))+21)</a:t>
            </a:r>
          </a:p>
          <a:p>
            <a:r>
              <a:rPr lang="en-US" dirty="0"/>
              <a:t>B = (</a:t>
            </a:r>
            <a:r>
              <a:rPr lang="en-US" dirty="0" err="1"/>
              <a:t>defectArray</a:t>
            </a:r>
            <a:r>
              <a:rPr lang="en-US" dirty="0"/>
              <a:t>[,,frame])*2</a:t>
            </a:r>
          </a:p>
          <a:p>
            <a:r>
              <a:rPr lang="en-US" dirty="0"/>
              <a:t>C = A+B+0.00001</a:t>
            </a:r>
          </a:p>
          <a:p>
            <a:endParaRPr lang="en-US" dirty="0"/>
          </a:p>
          <a:p>
            <a:r>
              <a:rPr lang="en-US" dirty="0"/>
              <a:t>name=paste0(</a:t>
            </a:r>
            <a:r>
              <a:rPr lang="en-US" dirty="0" err="1"/>
              <a:t>saved_path,sprintf</a:t>
            </a:r>
            <a:r>
              <a:rPr lang="en-US" dirty="0"/>
              <a:t>("%004d",frame),'.tiff')</a:t>
            </a:r>
          </a:p>
          <a:p>
            <a:endParaRPr lang="en-US" dirty="0"/>
          </a:p>
          <a:p>
            <a:r>
              <a:rPr lang="en-US" dirty="0"/>
              <a:t>tiff(</a:t>
            </a:r>
            <a:r>
              <a:rPr lang="en-US" dirty="0" err="1"/>
              <a:t>name,height</a:t>
            </a:r>
            <a:r>
              <a:rPr lang="en-US" dirty="0"/>
              <a:t> = dim(MR)[1]*2,width = dim(MR)[2]*2)</a:t>
            </a:r>
          </a:p>
          <a:p>
            <a:r>
              <a:rPr lang="en-US" dirty="0"/>
              <a:t>par(mar=c(0,0,0,0))</a:t>
            </a:r>
          </a:p>
          <a:p>
            <a:r>
              <a:rPr lang="en-US" dirty="0"/>
              <a:t>image(t(C[dim(C)[1]:1,1:dim(C)[2]]),</a:t>
            </a:r>
            <a:r>
              <a:rPr lang="en-US" dirty="0" err="1"/>
              <a:t>zlim</a:t>
            </a:r>
            <a:r>
              <a:rPr lang="en-US" dirty="0"/>
              <a:t>=c(0,21+256),col=</a:t>
            </a:r>
            <a:r>
              <a:rPr lang="en-US" dirty="0" err="1"/>
              <a:t>colorRamp,axes</a:t>
            </a:r>
            <a:r>
              <a:rPr lang="en-US" dirty="0"/>
              <a:t>=FALSE)</a:t>
            </a:r>
          </a:p>
          <a:p>
            <a:r>
              <a:rPr lang="en-US" dirty="0"/>
              <a:t>text(0.2,0.9,paste0("VDP: ",VDP,"%"),col="red",</a:t>
            </a:r>
            <a:r>
              <a:rPr lang="en-US" dirty="0" err="1"/>
              <a:t>cex</a:t>
            </a:r>
            <a:r>
              <a:rPr lang="en-US" dirty="0"/>
              <a:t>=2)</a:t>
            </a:r>
          </a:p>
          <a:p>
            <a:r>
              <a:rPr lang="en-US" dirty="0" err="1"/>
              <a:t>dev.off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5FE76-DDE1-4F23-984D-F24DEBB521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8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effectLst/>
                <a:latin typeface="Menlo"/>
              </a:rPr>
              <a:t>%Code path: \\umh.edu\data\Radiology\Xenon_Studies\Studies\XeClinical\ClinicalPatient1\tiff2dcmforVentindvDCM.m</a:t>
            </a:r>
          </a:p>
          <a:p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clc;clear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800" b="0" i="0" dirty="0" err="1">
                <a:effectLst/>
                <a:latin typeface="Menlo"/>
              </a:rPr>
              <a:t>;close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dir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 err="1">
                <a:effectLst/>
                <a:latin typeface="Menlo"/>
              </a:rPr>
              <a:t>pwd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'/*.tiff' </a:t>
            </a:r>
            <a:r>
              <a:rPr lang="en-US" sz="1800" b="0" i="0" dirty="0">
                <a:effectLst/>
                <a:latin typeface="Menlo"/>
              </a:rPr>
              <a:t>]);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%Here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pwd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is the path to my tiff file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saved_path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 err="1">
                <a:effectLst/>
                <a:latin typeface="Menlo"/>
              </a:rPr>
              <a:t>pwd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The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dicom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header should be similar to the acquired HPG MRI. Give location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to your xenon MRI file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info = </a:t>
            </a:r>
            <a:r>
              <a:rPr lang="en-US" sz="1800" b="0" i="0" dirty="0" err="1">
                <a:effectLst/>
                <a:latin typeface="Menlo"/>
              </a:rPr>
              <a:t>dicominfo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'\\umh.edu\data\Radiology\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Xenon_Studies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\Studies\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XeClinical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\ClinicalPatient3\DICOM\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HPImg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\64397094_Xe'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i=1:numel(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myfile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 err="1">
                <a:effectLst/>
                <a:latin typeface="Menlo"/>
              </a:rPr>
              <a:t>strcat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(i).folder,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'\'</a:t>
            </a:r>
            <a:r>
              <a:rPr lang="en-US" sz="1800" b="0" i="0" dirty="0">
                <a:effectLst/>
                <a:latin typeface="Menlo"/>
              </a:rPr>
              <a:t>,[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(i).name]);</a:t>
            </a:r>
          </a:p>
          <a:p>
            <a:r>
              <a:rPr lang="en-US" sz="1800" b="0" i="0" dirty="0" err="1">
                <a:effectLst/>
                <a:latin typeface="Menlo"/>
              </a:rPr>
              <a:t>myimg</a:t>
            </a:r>
            <a:r>
              <a:rPr lang="en-US" sz="1800" b="0" i="0" dirty="0">
                <a:effectLst/>
                <a:latin typeface="Menlo"/>
              </a:rPr>
              <a:t>(:,:,:,i)= </a:t>
            </a:r>
            <a:r>
              <a:rPr lang="en-US" sz="1800" b="0" i="0" dirty="0" err="1">
                <a:effectLst/>
                <a:latin typeface="Menlo"/>
              </a:rPr>
              <a:t>imread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myfile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filename= </a:t>
            </a:r>
            <a:r>
              <a:rPr lang="en-US" sz="1800" b="0" i="0" dirty="0" err="1">
                <a:effectLst/>
                <a:latin typeface="Menlo"/>
              </a:rPr>
              <a:t>strcat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saved_path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Vent.dcm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dicomwrite</a:t>
            </a:r>
            <a:r>
              <a:rPr lang="en-US" sz="1800" b="0" i="0" dirty="0">
                <a:effectLst/>
                <a:latin typeface="Menlo"/>
              </a:rPr>
              <a:t>(myimg,filename,info,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"CreateMode"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"Copy"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"MultiframeSingleFile"</a:t>
            </a:r>
            <a:r>
              <a:rPr lang="en-US" sz="1800" b="0" i="0" dirty="0">
                <a:effectLst/>
                <a:latin typeface="Menlo"/>
              </a:rPr>
              <a:t>,true);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5FE76-DDE1-4F23-984D-F24DEBB521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06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%%Code path: \\umh.edu\data\Radiology\Xenon_Studies\Studies\XeClinical\ClinicalPatient1\tiff2barAdd2indvDCM.m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%%Need to fix a bug in this code. For some reason, this code only works if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%%you run in step by step, not all at once. Run from Line 1-10 (make directory),Line 12-41 (read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tifs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), Line 4-68 (Create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tif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images with color scale)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%%Then Line 44-70 (Create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tif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w scale). Then run from Line 69-Rest (Create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dicom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from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tif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clc</a:t>
            </a:r>
            <a:r>
              <a:rPr lang="en-US" sz="1800" b="0" i="0" dirty="0">
                <a:effectLst/>
                <a:latin typeface="Menlo"/>
              </a:rPr>
              <a:t>; clear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close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Create a directory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selpath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uigetdir</a:t>
            </a:r>
            <a:r>
              <a:rPr lang="en-US" sz="1800" b="0" i="0" dirty="0">
                <a:effectLst/>
                <a:latin typeface="Menlo"/>
              </a:rPr>
              <a:t>(path);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mkdir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AllDicoms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Read in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Tifs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saved_path</a:t>
            </a:r>
            <a:r>
              <a:rPr lang="en-US" sz="1800" b="0" i="0" dirty="0">
                <a:effectLst/>
                <a:latin typeface="Menlo"/>
              </a:rPr>
              <a:t>= </a:t>
            </a:r>
            <a:r>
              <a:rPr lang="en-US" sz="1800" b="0" i="0" dirty="0" err="1">
                <a:effectLst/>
                <a:latin typeface="Menlo"/>
              </a:rPr>
              <a:t>strcat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selpath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AllDicoms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dir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 err="1">
                <a:effectLst/>
                <a:latin typeface="Menlo"/>
              </a:rPr>
              <a:t>selpath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'/*.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tif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 </a:t>
            </a:r>
            <a:r>
              <a:rPr lang="en-US" sz="1800" b="0" i="0" dirty="0">
                <a:effectLst/>
                <a:latin typeface="Menlo"/>
              </a:rPr>
              <a:t>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selColormap</a:t>
            </a:r>
            <a:r>
              <a:rPr lang="en-US" sz="1800" b="0" i="0" dirty="0">
                <a:effectLst/>
                <a:latin typeface="Menlo"/>
              </a:rPr>
              <a:t> = input(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'Bar2Gas= 1, RBC2Gas =2, Vent =3: 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selProtName</a:t>
            </a:r>
            <a:r>
              <a:rPr lang="en-US" sz="1800" b="0" i="0" dirty="0">
                <a:effectLst/>
                <a:latin typeface="Menlo"/>
              </a:rPr>
              <a:t> = input(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'Enter Protocol Name 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numericValue</a:t>
            </a:r>
            <a:r>
              <a:rPr lang="en-US" sz="1800" b="0" i="0" dirty="0">
                <a:effectLst/>
                <a:latin typeface="Menlo"/>
              </a:rPr>
              <a:t> = str2double(</a:t>
            </a:r>
            <a:r>
              <a:rPr lang="en-US" sz="1800" b="0" i="0" dirty="0" err="1">
                <a:effectLst/>
                <a:latin typeface="Menlo"/>
              </a:rPr>
              <a:t>selColormap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Barrier -Check if this color scale is accurate with your analysis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numericValue</a:t>
            </a:r>
            <a:r>
              <a:rPr lang="en-US" sz="1800" b="0" i="0" dirty="0">
                <a:effectLst/>
                <a:latin typeface="Menlo"/>
              </a:rPr>
              <a:t> ==1)</a:t>
            </a: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(1,:) = [1, 0, 0] ;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%lowest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value,red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(2,:) = [1, 0.7143, 0] 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yellow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(3,:) = [0.4, 0.7, 0.4] ;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yellow - GREEN 3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(4,:) = [0, 1, 0] ;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GREEN 4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(5,:) = [184.0/255.0, 226.0/255.0, 145.0/255.0];</a:t>
            </a: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(6,:) = [243.0/255.0, 205.0/255.0, 213.0/255.0];</a:t>
            </a: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(7,:) = [225.0/255.0, 129.0/255.0, 162.0/255.0];</a:t>
            </a: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(8,:) = [197.0/255.0, 27.0/255.0, 125.0/255.0];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highest value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Ventilation &amp; RBC: Check if this color scale is accurate with your analysis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if 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numericValue</a:t>
            </a:r>
            <a:r>
              <a:rPr lang="en-US" sz="1800" b="0" i="0" dirty="0">
                <a:effectLst/>
                <a:latin typeface="Menlo"/>
              </a:rPr>
              <a:t>==2 || </a:t>
            </a:r>
            <a:r>
              <a:rPr lang="en-US" sz="1800" b="0" i="0" dirty="0" err="1">
                <a:effectLst/>
                <a:latin typeface="Menlo"/>
              </a:rPr>
              <a:t>numericValue</a:t>
            </a:r>
            <a:r>
              <a:rPr lang="en-US" sz="1800" b="0" i="0" dirty="0">
                <a:effectLst/>
                <a:latin typeface="Menlo"/>
              </a:rPr>
              <a:t> ==3)</a:t>
            </a: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(1,:) = [1, 0, 0] ;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defect 1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(2,:) = [1, 0.7143, 0];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yellow 2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(3,:) = [0.4, 0.7, 0.4];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yellow - GREEN 3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(4,:) = [0, 1, 0];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GREEN 4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(5,:) = [0, 0.57, 0.71];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green 5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(6,:) = [0, 0, 1];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%# high-intense 6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Reading tiffs and adding color bar and sequence names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k = 1:size(fileList,1)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myimg</a:t>
            </a:r>
            <a:r>
              <a:rPr lang="en-US" sz="1800" b="0" i="0" dirty="0">
                <a:effectLst/>
                <a:latin typeface="Menlo"/>
              </a:rPr>
              <a:t>= </a:t>
            </a:r>
            <a:r>
              <a:rPr lang="en-US" sz="1800" b="0" i="0" dirty="0" err="1">
                <a:effectLst/>
                <a:latin typeface="Menlo"/>
              </a:rPr>
              <a:t>imread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(k).name]);</a:t>
            </a:r>
          </a:p>
          <a:p>
            <a:r>
              <a:rPr lang="en-US" sz="1800" b="0" i="0" dirty="0" err="1">
                <a:effectLst/>
                <a:latin typeface="Menlo"/>
              </a:rPr>
              <a:t>myimg</a:t>
            </a:r>
            <a:r>
              <a:rPr lang="en-US" sz="1800" b="0" i="0" dirty="0">
                <a:effectLst/>
                <a:latin typeface="Menlo"/>
              </a:rPr>
              <a:t>= </a:t>
            </a:r>
            <a:r>
              <a:rPr lang="en-US" sz="1800" b="0" i="0" dirty="0" err="1">
                <a:effectLst/>
                <a:latin typeface="Menlo"/>
              </a:rPr>
              <a:t>insertText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myimg</a:t>
            </a:r>
            <a:r>
              <a:rPr lang="en-US" sz="1800" b="0" i="0" dirty="0">
                <a:effectLst/>
                <a:latin typeface="Menlo"/>
              </a:rPr>
              <a:t>,[15 15],</a:t>
            </a:r>
            <a:r>
              <a:rPr lang="en-US" sz="1800" b="0" i="0" dirty="0" err="1">
                <a:effectLst/>
                <a:latin typeface="Menlo"/>
              </a:rPr>
              <a:t>selProtName,FontSize</a:t>
            </a:r>
            <a:r>
              <a:rPr lang="en-US" sz="1800" b="0" i="0" dirty="0">
                <a:effectLst/>
                <a:latin typeface="Menlo"/>
              </a:rPr>
              <a:t>=10,BoxColor=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"black"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 err="1">
                <a:effectLst/>
                <a:latin typeface="Menlo"/>
              </a:rPr>
              <a:t>TextColor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"white"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BoxOpacity</a:t>
            </a:r>
            <a:r>
              <a:rPr lang="en-US" sz="1800" b="0" i="0" dirty="0">
                <a:effectLst/>
                <a:latin typeface="Menlo"/>
              </a:rPr>
              <a:t>=1,AnchorPoint=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LeftBottom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imshow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myimg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DisplayRange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,[]);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set(</a:t>
            </a:r>
            <a:r>
              <a:rPr lang="en-US" sz="1800" b="0" i="0" dirty="0" err="1">
                <a:effectLst/>
                <a:latin typeface="Menlo"/>
              </a:rPr>
              <a:t>gcf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Color'</a:t>
            </a:r>
            <a:r>
              <a:rPr lang="en-US" sz="1800" b="0" i="0" dirty="0" err="1">
                <a:effectLst/>
                <a:latin typeface="Menlo"/>
              </a:rPr>
              <a:t>,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'none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colormap(</a:t>
            </a:r>
            <a:r>
              <a:rPr lang="en-US" sz="1800" b="0" i="0" dirty="0" err="1">
                <a:effectLst/>
                <a:latin typeface="Menlo"/>
              </a:rPr>
              <a:t>myColormap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c = </a:t>
            </a:r>
            <a:r>
              <a:rPr lang="en-US" sz="1800" b="0" i="0" dirty="0" err="1">
                <a:effectLst/>
                <a:latin typeface="Menlo"/>
              </a:rPr>
              <a:t>colorbar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c.AxisLocation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'in'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c.Location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eastoutside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caxis</a:t>
            </a:r>
            <a:r>
              <a:rPr lang="en-US" sz="1800" b="0" i="0" dirty="0">
                <a:effectLst/>
                <a:latin typeface="Menlo"/>
              </a:rPr>
              <a:t>([0 25.0]);</a:t>
            </a:r>
          </a:p>
          <a:p>
            <a:r>
              <a:rPr lang="en-US" sz="1800" b="0" i="0" dirty="0" err="1">
                <a:effectLst/>
                <a:latin typeface="Menlo"/>
              </a:rPr>
              <a:t>c.Ticks</a:t>
            </a:r>
            <a:r>
              <a:rPr lang="en-US" sz="1800" b="0" i="0" dirty="0">
                <a:effectLst/>
                <a:latin typeface="Menlo"/>
              </a:rPr>
              <a:t> = [];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name=</a:t>
            </a:r>
            <a:r>
              <a:rPr lang="en-US" sz="1800" b="0" i="0" dirty="0" err="1">
                <a:effectLst/>
                <a:latin typeface="Menlo"/>
              </a:rPr>
              <a:t>strcat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saved_path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'\img'</a:t>
            </a:r>
            <a:r>
              <a:rPr lang="en-US" sz="1800" b="0" i="0" dirty="0">
                <a:effectLst/>
                <a:latin typeface="Menlo"/>
              </a:rPr>
              <a:t>,num2str(</a:t>
            </a:r>
            <a:r>
              <a:rPr lang="en-US" sz="1800" b="0" i="0" dirty="0" err="1">
                <a:effectLst/>
                <a:latin typeface="Menlo"/>
              </a:rPr>
              <a:t>sprintf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'%04d'</a:t>
            </a:r>
            <a:r>
              <a:rPr lang="en-US" sz="1800" b="0" i="0" dirty="0">
                <a:effectLst/>
                <a:latin typeface="Menlo"/>
              </a:rPr>
              <a:t>,k)),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'.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tif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exportgraphics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gcf,name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...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BackgroundColor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'k'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%% Saving each tiff as individual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dicoms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 err="1">
                <a:effectLst/>
                <a:latin typeface="Menlo"/>
              </a:rPr>
              <a:t>dir</a:t>
            </a:r>
            <a:r>
              <a:rPr lang="en-US" sz="1800" b="0" i="0" dirty="0">
                <a:effectLst/>
                <a:latin typeface="Menlo"/>
              </a:rPr>
              <a:t>([</a:t>
            </a:r>
            <a:r>
              <a:rPr lang="en-US" sz="1800" b="0" i="0" dirty="0" err="1">
                <a:effectLst/>
                <a:latin typeface="Menlo"/>
              </a:rPr>
              <a:t>saved_path</a:t>
            </a:r>
            <a:r>
              <a:rPr lang="en-US" sz="1800" b="0" i="0" dirty="0">
                <a:effectLst/>
                <a:latin typeface="Menlo"/>
              </a:rPr>
              <a:t>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'/*.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tif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 </a:t>
            </a:r>
            <a:r>
              <a:rPr lang="en-US" sz="1800" b="0" i="0" dirty="0">
                <a:effectLst/>
                <a:latin typeface="Menlo"/>
              </a:rPr>
              <a:t>]);</a:t>
            </a:r>
          </a:p>
          <a:p>
            <a:r>
              <a:rPr lang="en-US" sz="1800" b="0" i="0" dirty="0">
                <a:effectLst/>
                <a:latin typeface="Menlo"/>
              </a:rPr>
              <a:t>loc=-64;</a:t>
            </a:r>
          </a:p>
          <a:p>
            <a:r>
              <a:rPr lang="en-US" sz="1800" b="0" i="0" dirty="0">
                <a:effectLst/>
                <a:latin typeface="Menlo"/>
              </a:rPr>
              <a:t>info = </a:t>
            </a:r>
            <a:r>
              <a:rPr lang="en-US" sz="1800" b="0" i="0" dirty="0" err="1">
                <a:effectLst/>
                <a:latin typeface="Menlo"/>
              </a:rPr>
              <a:t>dicominfo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'\\umh.edu\data\Radiology\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Xenon_Studies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\Studies\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XeClinical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\ClinicalPatient2\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SingleSession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\DICOM\77835004Xe'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for </a:t>
            </a:r>
            <a:r>
              <a:rPr lang="en-US" sz="1800" b="0" i="0" dirty="0">
                <a:effectLst/>
                <a:latin typeface="Menlo"/>
              </a:rPr>
              <a:t>i=1:numel(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myfile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 err="1">
                <a:effectLst/>
                <a:latin typeface="Menlo"/>
              </a:rPr>
              <a:t>strcat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(i).folder,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'\'</a:t>
            </a:r>
            <a:r>
              <a:rPr lang="en-US" sz="1800" b="0" i="0" dirty="0">
                <a:effectLst/>
                <a:latin typeface="Menlo"/>
              </a:rPr>
              <a:t>,[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(i).name]);</a:t>
            </a:r>
          </a:p>
          <a:p>
            <a:r>
              <a:rPr lang="en-US" sz="1800" b="0" i="0" dirty="0" err="1">
                <a:effectLst/>
                <a:latin typeface="Menlo"/>
              </a:rPr>
              <a:t>myimg</a:t>
            </a:r>
            <a:r>
              <a:rPr lang="en-US" sz="1800" b="0" i="0" dirty="0">
                <a:effectLst/>
                <a:latin typeface="Menlo"/>
              </a:rPr>
              <a:t>= </a:t>
            </a:r>
            <a:r>
              <a:rPr lang="en-US" sz="1800" b="0" i="0" dirty="0" err="1">
                <a:effectLst/>
                <a:latin typeface="Menlo"/>
              </a:rPr>
              <a:t>imread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myfile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info.InstanceNumber</a:t>
            </a:r>
            <a:r>
              <a:rPr lang="en-US" sz="1800" b="0" i="0" dirty="0">
                <a:effectLst/>
                <a:latin typeface="Menlo"/>
              </a:rPr>
              <a:t>=i;</a:t>
            </a:r>
          </a:p>
          <a:p>
            <a:r>
              <a:rPr lang="en-US" sz="1800" b="0" i="0" dirty="0" err="1">
                <a:effectLst/>
                <a:latin typeface="Menlo"/>
              </a:rPr>
              <a:t>info.SliceLocation</a:t>
            </a:r>
            <a:r>
              <a:rPr lang="en-US" sz="1800" b="0" i="0" dirty="0">
                <a:effectLst/>
                <a:latin typeface="Menlo"/>
              </a:rPr>
              <a:t>=loc;</a:t>
            </a:r>
          </a:p>
          <a:p>
            <a:r>
              <a:rPr lang="en-US" sz="1800" b="0" i="0" dirty="0" err="1">
                <a:effectLst/>
                <a:latin typeface="Menlo"/>
              </a:rPr>
              <a:t>info.SeriesDescription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 err="1">
                <a:effectLst/>
                <a:latin typeface="Menlo"/>
              </a:rPr>
              <a:t>selProtName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info.ProtocolName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'DP'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info.SequenceName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'DP'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info.PatientName.FamilyName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'Clinical'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info.PatientName.GivenName</a:t>
            </a:r>
            <a:r>
              <a:rPr lang="en-US" sz="1800" b="0" i="0" dirty="0">
                <a:effectLst/>
                <a:latin typeface="Menlo"/>
              </a:rPr>
              <a:t>=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'MRI'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info.NumberOfFrames</a:t>
            </a:r>
            <a:r>
              <a:rPr lang="en-US" sz="1800" b="0" i="0" dirty="0">
                <a:effectLst/>
                <a:latin typeface="Menlo"/>
              </a:rPr>
              <a:t>=1;</a:t>
            </a:r>
          </a:p>
          <a:p>
            <a:r>
              <a:rPr lang="en-US" sz="1800" b="0" i="0" dirty="0" err="1">
                <a:effectLst/>
                <a:latin typeface="Menlo"/>
              </a:rPr>
              <a:t>info.PerFrameFunctionalGroupsSequence</a:t>
            </a:r>
            <a:r>
              <a:rPr lang="en-US" sz="1800" b="0" i="0" dirty="0">
                <a:effectLst/>
                <a:latin typeface="Menlo"/>
              </a:rPr>
              <a:t>=[];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filename= </a:t>
            </a:r>
            <a:r>
              <a:rPr lang="en-US" sz="1800" b="0" i="0" dirty="0" err="1">
                <a:effectLst/>
                <a:latin typeface="Menlo"/>
              </a:rPr>
              <a:t>strcat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 err="1">
                <a:effectLst/>
                <a:latin typeface="Menlo"/>
              </a:rPr>
              <a:t>saved_path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'\'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 err="1">
                <a:effectLst/>
                <a:latin typeface="Menlo"/>
              </a:rPr>
              <a:t>fileList</a:t>
            </a:r>
            <a:r>
              <a:rPr lang="en-US" sz="1800" b="0" i="0" dirty="0">
                <a:effectLst/>
                <a:latin typeface="Menlo"/>
              </a:rPr>
              <a:t>(i).name,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'.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dcm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dicomwrite</a:t>
            </a:r>
            <a:r>
              <a:rPr lang="en-US" sz="1800" b="0" i="0" dirty="0">
                <a:effectLst/>
                <a:latin typeface="Menlo"/>
              </a:rPr>
              <a:t>(myimg,filename,info,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"CreateMode"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"Copy"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"MultiframeSingleFile"</a:t>
            </a:r>
            <a:r>
              <a:rPr lang="en-US" sz="1800" b="0" i="0" dirty="0">
                <a:effectLst/>
                <a:latin typeface="Menlo"/>
              </a:rPr>
              <a:t>,true);</a:t>
            </a:r>
          </a:p>
          <a:p>
            <a:r>
              <a:rPr lang="en-US" sz="1800" b="0" i="0" dirty="0">
                <a:effectLst/>
                <a:latin typeface="Menlo"/>
              </a:rPr>
              <a:t>loc=loc+1;</a:t>
            </a:r>
          </a:p>
          <a:p>
            <a:r>
              <a:rPr lang="en-US" sz="18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5FE76-DDE1-4F23-984D-F24DEBB521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0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https://sourceforge.net/projects/dicomeditorbybenp/files/latest/download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5FE76-DDE1-4F23-984D-F24DEBB521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583-5AC1-6FE4-6C09-D878B63BB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CC4A2-C7A7-7C3A-AFFF-8B1802179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B3E2-DB25-4ABF-15DE-05DD13F0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D7B1-37AF-87BC-2E9F-CC137B23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2E827-8B23-4375-026D-FE05AA86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1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C90-E4D2-35B7-CC33-CB32DBC5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EB5AA-2B5F-3C78-7D99-E8D183981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0E04-6479-BCB9-ADA3-A13A2434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2538-28D6-6757-0728-D0124CBF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F6F2-8671-8EB0-61F0-A93BA8E2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2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42961-FE37-5B90-1EC0-043FEEB6A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015C6-BE74-2604-F8C4-BC658DE9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A2F5-B719-3438-76AB-3F182A63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F9CA4-2BD7-50F2-9CEC-3646E4C7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1795C-2AD2-B13A-61AA-095D4187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515C-9A06-F507-EE95-2308AC57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58A4-168D-8B0C-7D0C-5FC5F0528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1E70-80F1-F10E-D65B-E0C82611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80BB-D4A9-7CA8-0C02-A629C5B0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0E739-960C-9F65-099D-38CDB223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9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E9DF-4591-9B03-7625-FB02B07A4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579C-F7BC-8ADC-4DAF-29D9DAC3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7E77-CAB2-16C6-F717-9057969A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E948-3CC0-CCDE-9B98-968E6DAD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D6C19-096E-C9C3-FA5D-DDD6B8C0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961F-B561-4C48-C526-2AD278BE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D1CB-EB1B-9BB7-59F2-13C8BB116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31F9F-7F09-189B-D6FF-5E856BCAB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1D83C-B71C-F212-C1E3-8B6C1FA1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332F-7A4E-A6F7-8BA2-2BB1B5AF4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DFC93-3FF4-7012-82C5-01BCAF18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6042-FC42-50BA-040C-2725F480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B882-9517-0A4C-9284-89C45ED7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EA0E-4AE2-EDFF-CD56-E49C11716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6ABC7-23D7-706D-7290-95C17585D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CD849-D16D-9930-A354-C5A80D5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CBD73-1C77-76D2-4069-6D5FF180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C3C22-66B0-0734-85F7-8571AF79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2D0E2-B20C-89A6-5059-61A8D10B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5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ABC6-409F-F0F8-974D-FE6367BE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FC40F-EDDB-D661-5BD1-0D8A3BD0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BA0-8018-91FE-9F42-26B92CA2D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5B3E1-EA51-926A-D8BA-3F2F9128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ED003D-FA3C-7FBC-96A7-227802ED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3851-6A57-9A99-1952-514F7957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8DCA1-7F74-EFDE-333F-0F1F0A9A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46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A97D-7A81-E6FF-B026-1DC4CA98F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BB18D-23F9-A3F9-6165-C33CA2B1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5F972-B93F-513A-1AB3-26BCC9F4F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AF88F-2569-8E3E-90ED-3BCB99AB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861E9-5039-305E-B336-89D8CD68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2B65B-EF05-338E-149C-6A2948B7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4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26B57-2D79-8679-D1B2-197F998CE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0CA3-F06F-34AB-8262-6B3B727F7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C1C9C-880F-2796-6F48-F7253A083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8CF13-230C-1D05-0853-C1FD4927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D734F-1091-260D-F282-60400CF3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136F-3BCC-1129-3017-D4820229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06F40-9D29-158C-87C4-735B18FA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C59FC-C0AB-1B0F-EC08-6EF1E399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10B5-9331-18F4-FA45-5E52134C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8788-24CE-4B74-8268-12F575EEDE1E}" type="datetimeFigureOut">
              <a:rPr lang="en-US" smtClean="0"/>
              <a:t>04/15/2024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13913-C6A0-3108-1C20-3B937E0F0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3072-255C-27CA-D838-5347531CA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01709-BFFB-4560-A57C-6094D9E0E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ia-59/Duke_DP_Recon_MyPC.git" TargetMode="External"/><Relationship Id="rId2" Type="http://schemas.openxmlformats.org/officeDocument/2006/relationships/hyperlink" Target="https://github.com/Afia-59/Create_DICOM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D105-BFD4-9754-C3BC-8AB51FB30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Steps for Uploading data in PACS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1F7C6-F293-3EEC-6752-1B03F533B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6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760F4-DF77-DDB5-5CEB-6E540F91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6" y="0"/>
            <a:ext cx="11946447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44C6ABB-BB33-D1AB-13E7-34D98834E3FB}"/>
              </a:ext>
            </a:extLst>
          </p:cNvPr>
          <p:cNvSpPr/>
          <p:nvPr/>
        </p:nvSpPr>
        <p:spPr>
          <a:xfrm rot="2833752">
            <a:off x="5186839" y="4124879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0E770C-1606-13FA-6C88-7BAE169AFCEA}"/>
              </a:ext>
            </a:extLst>
          </p:cNvPr>
          <p:cNvSpPr/>
          <p:nvPr/>
        </p:nvSpPr>
        <p:spPr>
          <a:xfrm rot="13689851">
            <a:off x="9288241" y="3012066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8CBDD7-29A1-D7E8-86BB-58D1F7DFD5BC}"/>
              </a:ext>
            </a:extLst>
          </p:cNvPr>
          <p:cNvSpPr/>
          <p:nvPr/>
        </p:nvSpPr>
        <p:spPr>
          <a:xfrm rot="13689851">
            <a:off x="7370681" y="4943025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E767A-4B2F-211B-B751-D77D6BBF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728" y="994762"/>
            <a:ext cx="7706801" cy="5591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4DB54-26E2-261D-055A-5322A34E993F}"/>
              </a:ext>
            </a:extLst>
          </p:cNvPr>
          <p:cNvSpPr txBox="1"/>
          <p:nvPr/>
        </p:nvSpPr>
        <p:spPr>
          <a:xfrm>
            <a:off x="4613714" y="422030"/>
            <a:ext cx="260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take few minutes</a:t>
            </a:r>
          </a:p>
        </p:txBody>
      </p:sp>
    </p:spTree>
    <p:extLst>
      <p:ext uri="{BB962C8B-B14F-4D97-AF65-F5344CB8AC3E}">
        <p14:creationId xmlns:p14="http://schemas.microsoft.com/office/powerpoint/2010/main" val="202753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6AC74-6971-167D-D1D8-025F1EC59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585390"/>
            <a:ext cx="7735380" cy="568721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1D0C447F-0735-1037-D2B5-8929F546DCB1}"/>
              </a:ext>
            </a:extLst>
          </p:cNvPr>
          <p:cNvSpPr/>
          <p:nvPr/>
        </p:nvSpPr>
        <p:spPr>
          <a:xfrm rot="13371978">
            <a:off x="3900650" y="2607578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1BC854E-185B-355E-E0EC-F9C261ED1534}"/>
              </a:ext>
            </a:extLst>
          </p:cNvPr>
          <p:cNvSpPr/>
          <p:nvPr/>
        </p:nvSpPr>
        <p:spPr>
          <a:xfrm rot="4295835">
            <a:off x="8042246" y="5382598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75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C4250-3EC2-BF0A-2567-7B8ECB72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41" y="680654"/>
            <a:ext cx="4344006" cy="549669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9DB0E87-F255-E90D-22F0-3A052BE83BD3}"/>
              </a:ext>
            </a:extLst>
          </p:cNvPr>
          <p:cNvSpPr/>
          <p:nvPr/>
        </p:nvSpPr>
        <p:spPr>
          <a:xfrm rot="7403063">
            <a:off x="3220891" y="3756717"/>
            <a:ext cx="562562" cy="212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61FF11D-D811-71DB-BB9C-86F8BC4B61AD}"/>
              </a:ext>
            </a:extLst>
          </p:cNvPr>
          <p:cNvSpPr/>
          <p:nvPr/>
        </p:nvSpPr>
        <p:spPr>
          <a:xfrm rot="7403063">
            <a:off x="2977483" y="3475545"/>
            <a:ext cx="562562" cy="212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59F17-6F34-9A94-C1FD-6E68E132C4B7}"/>
              </a:ext>
            </a:extLst>
          </p:cNvPr>
          <p:cNvSpPr txBox="1"/>
          <p:nvPr/>
        </p:nvSpPr>
        <p:spPr>
          <a:xfrm>
            <a:off x="303949" y="170736"/>
            <a:ext cx="4952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your accession number &amp; Study ID &amp; hit 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35A6D-6C36-1115-FFFC-DE79294CFEB7}"/>
              </a:ext>
            </a:extLst>
          </p:cNvPr>
          <p:cNvSpPr txBox="1"/>
          <p:nvPr/>
        </p:nvSpPr>
        <p:spPr>
          <a:xfrm>
            <a:off x="6435118" y="3103748"/>
            <a:ext cx="476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few minutes later, the files should be uploaded</a:t>
            </a:r>
          </a:p>
        </p:txBody>
      </p:sp>
    </p:spTree>
    <p:extLst>
      <p:ext uri="{BB962C8B-B14F-4D97-AF65-F5344CB8AC3E}">
        <p14:creationId xmlns:p14="http://schemas.microsoft.com/office/powerpoint/2010/main" val="438426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3AA11-798C-DE9E-4A26-A3C53C40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41" y="-140677"/>
            <a:ext cx="10964546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3C10B9F-9D1F-FCB8-E4AC-A12B879FFC17}"/>
              </a:ext>
            </a:extLst>
          </p:cNvPr>
          <p:cNvSpPr/>
          <p:nvPr/>
        </p:nvSpPr>
        <p:spPr>
          <a:xfrm rot="12291534">
            <a:off x="3626439" y="4491545"/>
            <a:ext cx="562562" cy="212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F60FA-10D8-2B04-7805-C8E9FE74FBFB}"/>
              </a:ext>
            </a:extLst>
          </p:cNvPr>
          <p:cNvSpPr txBox="1"/>
          <p:nvPr/>
        </p:nvSpPr>
        <p:spPr>
          <a:xfrm>
            <a:off x="4134045" y="4812247"/>
            <a:ext cx="4738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Now you need to merge it with the  original case</a:t>
            </a:r>
          </a:p>
        </p:txBody>
      </p:sp>
    </p:spTree>
    <p:extLst>
      <p:ext uri="{BB962C8B-B14F-4D97-AF65-F5344CB8AC3E}">
        <p14:creationId xmlns:p14="http://schemas.microsoft.com/office/powerpoint/2010/main" val="128999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67B40A-BF28-0FA8-2E8F-EC5CADB2A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9" y="149787"/>
            <a:ext cx="5988231" cy="4603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9CCD32-A50C-E165-1996-2404F63B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552" y="1601578"/>
            <a:ext cx="5487166" cy="5096586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5FFE9B2C-C0E8-752C-C749-6EDCBB121FD0}"/>
              </a:ext>
            </a:extLst>
          </p:cNvPr>
          <p:cNvSpPr/>
          <p:nvPr/>
        </p:nvSpPr>
        <p:spPr>
          <a:xfrm rot="2315378">
            <a:off x="6510316" y="4471449"/>
            <a:ext cx="562562" cy="212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E7C8ABD-7ED1-A3AB-A1DD-918E8D435943}"/>
              </a:ext>
            </a:extLst>
          </p:cNvPr>
          <p:cNvSpPr/>
          <p:nvPr/>
        </p:nvSpPr>
        <p:spPr>
          <a:xfrm rot="13003103">
            <a:off x="10752395" y="4403517"/>
            <a:ext cx="562562" cy="2122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D93CF-F19B-2267-CE48-E23A28DBA6E5}"/>
              </a:ext>
            </a:extLst>
          </p:cNvPr>
          <p:cNvSpPr txBox="1"/>
          <p:nvPr/>
        </p:nvSpPr>
        <p:spPr>
          <a:xfrm>
            <a:off x="7020652" y="124250"/>
            <a:ext cx="4301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While merging, merge the accession numbers so that the new analysis is combined with the existing study.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But keep the study ID different from the existing study</a:t>
            </a:r>
          </a:p>
        </p:txBody>
      </p:sp>
    </p:spTree>
    <p:extLst>
      <p:ext uri="{BB962C8B-B14F-4D97-AF65-F5344CB8AC3E}">
        <p14:creationId xmlns:p14="http://schemas.microsoft.com/office/powerpoint/2010/main" val="347110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7BA-09F3-48B9-D566-680F705E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Vent 2D Image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C2321-66FA-6E9A-A5AA-F8BA5C7CA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Since I have most of my data saved as .R file, so my code reads in the R file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following slides creates DICOM in MATLAB</a:t>
            </a:r>
          </a:p>
        </p:txBody>
      </p:sp>
    </p:spTree>
    <p:extLst>
      <p:ext uri="{BB962C8B-B14F-4D97-AF65-F5344CB8AC3E}">
        <p14:creationId xmlns:p14="http://schemas.microsoft.com/office/powerpoint/2010/main" val="3228817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78F6-5684-ACA9-815F-640F1265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04D5-6588-FA22-E396-1ECE123D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your Vent DP analysis on R</a:t>
            </a:r>
          </a:p>
          <a:p>
            <a:r>
              <a:rPr lang="en-US" dirty="0"/>
              <a:t>Save the MR, Defect Array, VDP from your analysis</a:t>
            </a:r>
          </a:p>
          <a:p>
            <a:r>
              <a:rPr lang="en-US" dirty="0"/>
              <a:t>Load your saved R file</a:t>
            </a:r>
          </a:p>
          <a:p>
            <a:r>
              <a:rPr lang="en-US" dirty="0"/>
              <a:t>Then run the code below</a:t>
            </a:r>
          </a:p>
        </p:txBody>
      </p:sp>
    </p:spTree>
    <p:extLst>
      <p:ext uri="{BB962C8B-B14F-4D97-AF65-F5344CB8AC3E}">
        <p14:creationId xmlns:p14="http://schemas.microsoft.com/office/powerpoint/2010/main" val="3746266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5447-C401-D52A-A62E-28EE27D4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Convert .Tiff to </a:t>
            </a:r>
            <a:r>
              <a:rPr lang="en-US" dirty="0" err="1"/>
              <a:t>dicom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DAFB-619E-9F53-27E8-E96BBCF1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need to create </a:t>
            </a:r>
            <a:r>
              <a:rPr lang="en-US" dirty="0" err="1"/>
              <a:t>dicoms</a:t>
            </a:r>
            <a:r>
              <a:rPr lang="en-US" dirty="0"/>
              <a:t> which can be created in </a:t>
            </a:r>
            <a:r>
              <a:rPr lang="en-US" dirty="0" err="1"/>
              <a:t>matlab</a:t>
            </a:r>
            <a:endParaRPr lang="en-US" dirty="0"/>
          </a:p>
          <a:p>
            <a:r>
              <a:rPr lang="en-US" dirty="0"/>
              <a:t>Run the following code</a:t>
            </a:r>
          </a:p>
        </p:txBody>
      </p:sp>
    </p:spTree>
    <p:extLst>
      <p:ext uri="{BB962C8B-B14F-4D97-AF65-F5344CB8AC3E}">
        <p14:creationId xmlns:p14="http://schemas.microsoft.com/office/powerpoint/2010/main" val="1615040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B4AA-50BF-3191-483D-5555BD6A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387"/>
            <a:ext cx="10515600" cy="2852737"/>
          </a:xfrm>
        </p:spPr>
        <p:txBody>
          <a:bodyPr/>
          <a:lstStyle/>
          <a:p>
            <a:r>
              <a:rPr lang="en-US" dirty="0"/>
              <a:t>Dissolved phase Image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B6206-7516-E24C-541A-484C8A6B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85112"/>
            <a:ext cx="10515600" cy="218312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</a:rPr>
              <a:t>The following slides creates DICOM in MATLAB</a:t>
            </a:r>
          </a:p>
          <a:p>
            <a:endParaRPr lang="en-US" sz="2000" dirty="0"/>
          </a:p>
          <a:p>
            <a:r>
              <a:rPr lang="en-US" sz="2000" dirty="0"/>
              <a:t>We will upload the following,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Bar 2 Gas [binned]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RBC 2 Gas [binned]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Gas [binned]</a:t>
            </a:r>
          </a:p>
        </p:txBody>
      </p:sp>
    </p:spTree>
    <p:extLst>
      <p:ext uri="{BB962C8B-B14F-4D97-AF65-F5344CB8AC3E}">
        <p14:creationId xmlns:p14="http://schemas.microsoft.com/office/powerpoint/2010/main" val="404755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6E96-E40B-0659-AA65-8DE4BB97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Dissolved phase Image 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926C-EE42-85E0-AED5-113E127F2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The following slide will create DICOMS in python</a:t>
            </a:r>
          </a:p>
        </p:txBody>
      </p:sp>
    </p:spTree>
    <p:extLst>
      <p:ext uri="{BB962C8B-B14F-4D97-AF65-F5344CB8AC3E}">
        <p14:creationId xmlns:p14="http://schemas.microsoft.com/office/powerpoint/2010/main" val="711093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D8529B2-6598-DC1F-1DB6-35EF2EF63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740873"/>
              </p:ext>
            </p:extLst>
          </p:nvPr>
        </p:nvGraphicFramePr>
        <p:xfrm>
          <a:off x="148492" y="0"/>
          <a:ext cx="11895015" cy="3987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1CFBF57-2DA1-4913-EDDF-66F69A4B6096}"/>
              </a:ext>
            </a:extLst>
          </p:cNvPr>
          <p:cNvSpPr txBox="1"/>
          <p:nvPr/>
        </p:nvSpPr>
        <p:spPr>
          <a:xfrm>
            <a:off x="4200211" y="190919"/>
            <a:ext cx="333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how I am writing my Code</a:t>
            </a:r>
          </a:p>
          <a:p>
            <a:r>
              <a:rPr lang="en-US" dirty="0"/>
              <a:t>[Need to improve this pipeline]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90E7AD-3281-1D90-826D-882399069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25265"/>
              </p:ext>
            </p:extLst>
          </p:nvPr>
        </p:nvGraphicFramePr>
        <p:xfrm>
          <a:off x="2539998" y="3888712"/>
          <a:ext cx="6915500" cy="277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C37AEB-4E69-D40A-16A0-CFC6BD304FE0}"/>
              </a:ext>
            </a:extLst>
          </p:cNvPr>
          <p:cNvSpPr txBox="1"/>
          <p:nvPr/>
        </p:nvSpPr>
        <p:spPr>
          <a:xfrm>
            <a:off x="4928135" y="3888712"/>
            <a:ext cx="1880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Proposed pipeline</a:t>
            </a:r>
          </a:p>
        </p:txBody>
      </p:sp>
    </p:spTree>
    <p:extLst>
      <p:ext uri="{BB962C8B-B14F-4D97-AF65-F5344CB8AC3E}">
        <p14:creationId xmlns:p14="http://schemas.microsoft.com/office/powerpoint/2010/main" val="3393002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4B48-F79B-53A4-249F-CB465BD7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831-5F40-79C7-FDDD-BDAFE77F9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Usually, Duke DP reconstruction pipeline saves Bar 2 Gas [binned], RBC 2 Gas [binned] and Gas [binned] files as .</a:t>
            </a:r>
            <a:r>
              <a:rPr lang="en-US" sz="2400" dirty="0" err="1"/>
              <a:t>nii</a:t>
            </a:r>
            <a:r>
              <a:rPr lang="en-US" sz="2400" dirty="0"/>
              <a:t>. If the pipeline don’t save it as nifty, make sure, you are doing it.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each .</a:t>
            </a:r>
            <a:r>
              <a:rPr lang="en-US" sz="2400" dirty="0" err="1"/>
              <a:t>nii</a:t>
            </a:r>
            <a:r>
              <a:rPr lang="en-US" sz="2400" dirty="0"/>
              <a:t> file on </a:t>
            </a:r>
            <a:r>
              <a:rPr lang="en-US" sz="2400" dirty="0" err="1"/>
              <a:t>imageJ</a:t>
            </a:r>
            <a:r>
              <a:rPr lang="en-US" sz="2400" dirty="0"/>
              <a:t> and simply convert it into .tiff and save it.</a:t>
            </a:r>
          </a:p>
          <a:p>
            <a:pPr marL="0" indent="0">
              <a:buNone/>
            </a:pPr>
            <a:r>
              <a:rPr lang="en-US" sz="2400" dirty="0"/>
              <a:t>	on ImageJ, Go to File&gt;Save as &gt; Image Sequence: Select your directory, Format: TIFF 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9D4D0-E3CC-68DE-96DF-5B6259BC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256" y="4126615"/>
            <a:ext cx="4529277" cy="256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6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22C9-70DC-92A7-5127-34D37C6A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B8CEB-8C69-CBEC-4FE3-F4BD307F8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following code on </a:t>
            </a:r>
            <a:r>
              <a:rPr lang="en-US" dirty="0" err="1"/>
              <a:t>matlab</a:t>
            </a:r>
            <a:r>
              <a:rPr lang="en-US" dirty="0"/>
              <a:t>. For some reason, the code doesn’t work if you run it all at once. </a:t>
            </a:r>
            <a:r>
              <a:rPr lang="en-US" dirty="0">
                <a:highlight>
                  <a:srgbClr val="00FF00"/>
                </a:highlight>
              </a:rPr>
              <a:t>Try to run it step by step.</a:t>
            </a:r>
          </a:p>
        </p:txBody>
      </p:sp>
    </p:spTree>
    <p:extLst>
      <p:ext uri="{BB962C8B-B14F-4D97-AF65-F5344CB8AC3E}">
        <p14:creationId xmlns:p14="http://schemas.microsoft.com/office/powerpoint/2010/main" val="221676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E46E-60B2-B13D-A41E-8E7BCF3A4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software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C50F8-4557-36CE-E43D-16D58E2D2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editing DICOM</a:t>
            </a:r>
          </a:p>
        </p:txBody>
      </p:sp>
    </p:spTree>
    <p:extLst>
      <p:ext uri="{BB962C8B-B14F-4D97-AF65-F5344CB8AC3E}">
        <p14:creationId xmlns:p14="http://schemas.microsoft.com/office/powerpoint/2010/main" val="378631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319C-BB51-EEA7-87E6-671EFBF5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quick </a:t>
            </a:r>
            <a:r>
              <a:rPr lang="en-US" dirty="0" err="1"/>
              <a:t>dicom</a:t>
            </a:r>
            <a:r>
              <a:rPr lang="en-US" dirty="0"/>
              <a:t> edit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59F06-5BD9-721C-9238-18C7F4F21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468" y="1690688"/>
            <a:ext cx="650175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6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EA136-C138-34FC-4A71-676FEF37C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24"/>
            <a:ext cx="12192000" cy="658355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54B9406-FB9A-709C-FEEF-8DC21EC1FBE3}"/>
              </a:ext>
            </a:extLst>
          </p:cNvPr>
          <p:cNvSpPr/>
          <p:nvPr/>
        </p:nvSpPr>
        <p:spPr>
          <a:xfrm rot="12080371">
            <a:off x="1848691" y="641140"/>
            <a:ext cx="978408" cy="305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EE86944-9F2E-445F-EFF9-5D3368C88FDD}"/>
              </a:ext>
            </a:extLst>
          </p:cNvPr>
          <p:cNvSpPr/>
          <p:nvPr/>
        </p:nvSpPr>
        <p:spPr>
          <a:xfrm rot="12080371">
            <a:off x="680291" y="3371641"/>
            <a:ext cx="978408" cy="305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26A56C-F440-0360-916A-DA3C5340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78"/>
            <a:ext cx="12192000" cy="6573244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81D3099-1FB2-B5EE-977A-A729DB2871A1}"/>
              </a:ext>
            </a:extLst>
          </p:cNvPr>
          <p:cNvSpPr/>
          <p:nvPr/>
        </p:nvSpPr>
        <p:spPr>
          <a:xfrm rot="12080371">
            <a:off x="8897191" y="3409740"/>
            <a:ext cx="978408" cy="305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93C03AA-4D37-AA41-1773-47E508EF7FB8}"/>
              </a:ext>
            </a:extLst>
          </p:cNvPr>
          <p:cNvSpPr/>
          <p:nvPr/>
        </p:nvSpPr>
        <p:spPr>
          <a:xfrm rot="7403063">
            <a:off x="8438053" y="5276642"/>
            <a:ext cx="978408" cy="305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1E99E9-2962-31FD-2DC9-10AC39C1F634}"/>
              </a:ext>
            </a:extLst>
          </p:cNvPr>
          <p:cNvSpPr/>
          <p:nvPr/>
        </p:nvSpPr>
        <p:spPr>
          <a:xfrm rot="8114409">
            <a:off x="10406554" y="5769180"/>
            <a:ext cx="978408" cy="305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5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8BF3-163B-FD6A-B845-F90D48F5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6BEBC-74D0-25B6-763E-C22CC55C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Clone the following </a:t>
            </a:r>
            <a:r>
              <a:rPr lang="en-US" sz="1600" dirty="0" err="1"/>
              <a:t>Github</a:t>
            </a:r>
            <a:r>
              <a:rPr lang="en-US" sz="1600" dirty="0"/>
              <a:t> link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https://github.com/Afia-59/Create_DICOM.git</a:t>
            </a:r>
            <a:endParaRPr lang="en-US" sz="1600" dirty="0"/>
          </a:p>
          <a:p>
            <a:pPr marL="514350" indent="-514350">
              <a:buAutoNum type="arabicPeriod" startAt="2"/>
            </a:pPr>
            <a:r>
              <a:rPr lang="en-US" sz="1600" dirty="0"/>
              <a:t>Open this directory in a folder.</a:t>
            </a:r>
          </a:p>
          <a:p>
            <a:pPr marL="514350" indent="-514350">
              <a:buAutoNum type="arabicPeriod" startAt="2"/>
            </a:pPr>
            <a:r>
              <a:rPr lang="en-US" sz="1600" dirty="0"/>
              <a:t>Run the code ‘Create_DICOM_from_Numpy.py</a:t>
            </a:r>
          </a:p>
          <a:p>
            <a:pPr marL="0" indent="0">
              <a:buNone/>
            </a:pPr>
            <a:r>
              <a:rPr lang="en-US" sz="1600" dirty="0"/>
              <a:t>This code will read in .</a:t>
            </a:r>
            <a:r>
              <a:rPr lang="en-US" sz="1600" dirty="0" err="1"/>
              <a:t>npy</a:t>
            </a:r>
            <a:r>
              <a:rPr lang="en-US" sz="1600" dirty="0"/>
              <a:t> file for </a:t>
            </a:r>
            <a:r>
              <a:rPr lang="en-US" sz="1600" dirty="0" err="1"/>
              <a:t>Gas_RGB</a:t>
            </a:r>
            <a:r>
              <a:rPr lang="en-US" sz="1600" dirty="0"/>
              <a:t>, RBC2Gas_RGB and Mem2Gas_RGB. The DP reconstruction pipeline would spit out these files. For detail, go to </a:t>
            </a:r>
            <a:r>
              <a:rPr lang="en-US" sz="1600" dirty="0">
                <a:hlinkClick r:id="rId3"/>
              </a:rPr>
              <a:t>https://github.com/Afia-59/Duke_DP_Recon_MyPC.git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4. A box would pop up. Fill out the following and hit ‘submit’.</a:t>
            </a:r>
          </a:p>
          <a:p>
            <a:pPr marL="0" indent="0">
              <a:buNone/>
            </a:pPr>
            <a:r>
              <a:rPr lang="en-US" sz="1600" dirty="0"/>
              <a:t>5. The code will create 3 different folders containing the respective </a:t>
            </a:r>
          </a:p>
          <a:p>
            <a:pPr marL="0" indent="0">
              <a:buNone/>
            </a:pPr>
            <a:r>
              <a:rPr lang="en-US" sz="1600" dirty="0" err="1"/>
              <a:t>Dicoms</a:t>
            </a:r>
            <a:r>
              <a:rPr lang="en-US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89552-0222-DCAE-2919-F6F1A560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043" y="3740038"/>
            <a:ext cx="5038892" cy="19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0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6C9BD-E9BF-B23F-99D3-64A648A8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216" y="24250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Tips during uploading at PACS system</a:t>
            </a:r>
          </a:p>
        </p:txBody>
      </p:sp>
    </p:spTree>
    <p:extLst>
      <p:ext uri="{BB962C8B-B14F-4D97-AF65-F5344CB8AC3E}">
        <p14:creationId xmlns:p14="http://schemas.microsoft.com/office/powerpoint/2010/main" val="366872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4CA75-0477-DC20-25CC-B6259B3B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06" y="161469"/>
            <a:ext cx="7602011" cy="653506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847CBE7-6D55-E0B2-5AB2-B1196A45D548}"/>
              </a:ext>
            </a:extLst>
          </p:cNvPr>
          <p:cNvSpPr/>
          <p:nvPr/>
        </p:nvSpPr>
        <p:spPr>
          <a:xfrm rot="12080371">
            <a:off x="4767319" y="1771859"/>
            <a:ext cx="978408" cy="30550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9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CCBAAA-1659-91BC-341B-E9F6391E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98" y="0"/>
            <a:ext cx="11112203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98104B6-C286-6DF2-67F3-CE9891864631}"/>
              </a:ext>
            </a:extLst>
          </p:cNvPr>
          <p:cNvSpPr/>
          <p:nvPr/>
        </p:nvSpPr>
        <p:spPr>
          <a:xfrm rot="12080371">
            <a:off x="4785221" y="2406610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CA8EC7-2B91-928B-C490-31C9E0338EC2}"/>
              </a:ext>
            </a:extLst>
          </p:cNvPr>
          <p:cNvSpPr/>
          <p:nvPr/>
        </p:nvSpPr>
        <p:spPr>
          <a:xfrm rot="12080371">
            <a:off x="4785222" y="2747006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BBC3B-3A25-8656-86B3-AF7E028F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481"/>
            <a:ext cx="12192000" cy="573703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4BE4D66-7F89-2B39-FABD-C23827DCE22E}"/>
              </a:ext>
            </a:extLst>
          </p:cNvPr>
          <p:cNvSpPr/>
          <p:nvPr/>
        </p:nvSpPr>
        <p:spPr>
          <a:xfrm rot="14916928">
            <a:off x="6463295" y="1281194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5D51D-FD5D-3D18-6C75-09E08CE6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" y="0"/>
            <a:ext cx="12124945" cy="68580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57C64EA-A0AA-194E-34E0-823EC421B1C8}"/>
              </a:ext>
            </a:extLst>
          </p:cNvPr>
          <p:cNvSpPr/>
          <p:nvPr/>
        </p:nvSpPr>
        <p:spPr>
          <a:xfrm rot="2833752">
            <a:off x="80602" y="1200808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146FF74-EED1-31F5-CBD1-F6BCAC96B1D1}"/>
              </a:ext>
            </a:extLst>
          </p:cNvPr>
          <p:cNvSpPr/>
          <p:nvPr/>
        </p:nvSpPr>
        <p:spPr>
          <a:xfrm rot="2833752">
            <a:off x="3237459" y="1200808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744A4F-39C6-182B-8207-293E6CA46415}"/>
              </a:ext>
            </a:extLst>
          </p:cNvPr>
          <p:cNvSpPr/>
          <p:nvPr/>
        </p:nvSpPr>
        <p:spPr>
          <a:xfrm rot="2833752">
            <a:off x="10946218" y="1122095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6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1E212-5D61-6B53-2FA8-F30423C3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418"/>
            <a:ext cx="12192000" cy="6695163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474BD31-A1AE-070A-04B0-E56156690F48}"/>
              </a:ext>
            </a:extLst>
          </p:cNvPr>
          <p:cNvSpPr/>
          <p:nvPr/>
        </p:nvSpPr>
        <p:spPr>
          <a:xfrm rot="2833752">
            <a:off x="293292" y="2778400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5A7A40-C6AE-8121-58C2-B42EC5DB7C81}"/>
              </a:ext>
            </a:extLst>
          </p:cNvPr>
          <p:cNvSpPr/>
          <p:nvPr/>
        </p:nvSpPr>
        <p:spPr>
          <a:xfrm rot="12758790">
            <a:off x="2987925" y="3038814"/>
            <a:ext cx="420709" cy="3121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6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1862</Words>
  <Application>Microsoft Office PowerPoint</Application>
  <PresentationFormat>Widescreen</PresentationFormat>
  <Paragraphs>213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Menlo</vt:lpstr>
      <vt:lpstr>Office Theme</vt:lpstr>
      <vt:lpstr>Steps for Uploading data in PACS</vt:lpstr>
      <vt:lpstr>Dissolved phase Image Upload</vt:lpstr>
      <vt:lpstr>Steps</vt:lpstr>
      <vt:lpstr>Tips during uploading at PACS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Vent 2D Image Upload</vt:lpstr>
      <vt:lpstr>Step 1: R Analysis</vt:lpstr>
      <vt:lpstr>Step 2: Convert .Tiff to dicom</vt:lpstr>
      <vt:lpstr>Dissolved phase Image Upload</vt:lpstr>
      <vt:lpstr>PowerPoint Presentation</vt:lpstr>
      <vt:lpstr>Step 1:</vt:lpstr>
      <vt:lpstr>Step 2:</vt:lpstr>
      <vt:lpstr>Other software</vt:lpstr>
      <vt:lpstr>Download quick dicom edit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for Uploading data in PACS</dc:title>
  <dc:creator>Shammi, Ummul Afia</dc:creator>
  <cp:lastModifiedBy>Shammi, Ummul Afia</cp:lastModifiedBy>
  <cp:revision>11</cp:revision>
  <dcterms:created xsi:type="dcterms:W3CDTF">2024-03-22T18:25:24Z</dcterms:created>
  <dcterms:modified xsi:type="dcterms:W3CDTF">2024-04-15T17:39:30Z</dcterms:modified>
</cp:coreProperties>
</file>