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13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811AC-D5DC-4CE9-B2FF-B2A542ABB05A}" type="datetimeFigureOut">
              <a:rPr lang="en-US" smtClean="0"/>
              <a:t>08/07/2020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1839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811AC-D5DC-4CE9-B2FF-B2A542ABB05A}" type="datetimeFigureOut">
              <a:rPr lang="en-US" smtClean="0"/>
              <a:t>08/07/2020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350644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811AC-D5DC-4CE9-B2FF-B2A542ABB05A}" type="datetimeFigureOut">
              <a:rPr lang="en-US" smtClean="0"/>
              <a:t>08/07/2020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426738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811AC-D5DC-4CE9-B2FF-B2A542ABB05A}" type="datetimeFigureOut">
              <a:rPr lang="en-US" smtClean="0"/>
              <a:t>08/07/2020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346663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A811AC-D5DC-4CE9-B2FF-B2A542ABB05A}" type="datetimeFigureOut">
              <a:rPr lang="en-US" smtClean="0"/>
              <a:t>08/07/2020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75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811AC-D5DC-4CE9-B2FF-B2A542ABB05A}" type="datetimeFigureOut">
              <a:rPr lang="en-US" smtClean="0"/>
              <a:t>08/07/2020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265292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A811AC-D5DC-4CE9-B2FF-B2A542ABB05A}" type="datetimeFigureOut">
              <a:rPr lang="en-US" smtClean="0"/>
              <a:t>08/07/2020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89945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A811AC-D5DC-4CE9-B2FF-B2A542ABB05A}" type="datetimeFigureOut">
              <a:rPr lang="en-US" smtClean="0"/>
              <a:t>08/07/2020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158624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811AC-D5DC-4CE9-B2FF-B2A542ABB05A}" type="datetimeFigureOut">
              <a:rPr lang="en-US" smtClean="0"/>
              <a:t>08/07/2020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258758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A811AC-D5DC-4CE9-B2FF-B2A542ABB05A}" type="datetimeFigureOut">
              <a:rPr lang="en-US" smtClean="0"/>
              <a:t>08/07/2020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80169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A811AC-D5DC-4CE9-B2FF-B2A542ABB05A}" type="datetimeFigureOut">
              <a:rPr lang="en-US" smtClean="0"/>
              <a:t>08/07/2020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2897C-0AB6-4D1B-B013-947208135574}" type="slidenum">
              <a:rPr lang="en-US" smtClean="0"/>
              <a:t>‹#›</a:t>
            </a:fld>
            <a:endParaRPr lang="en-US"/>
          </a:p>
        </p:txBody>
      </p:sp>
    </p:spTree>
    <p:extLst>
      <p:ext uri="{BB962C8B-B14F-4D97-AF65-F5344CB8AC3E}">
        <p14:creationId xmlns:p14="http://schemas.microsoft.com/office/powerpoint/2010/main" val="187880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811AC-D5DC-4CE9-B2FF-B2A542ABB05A}" type="datetimeFigureOut">
              <a:rPr lang="en-US" smtClean="0"/>
              <a:t>08/07/2020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2897C-0AB6-4D1B-B013-947208135574}" type="slidenum">
              <a:rPr lang="en-US" smtClean="0"/>
              <a:t>‹#›</a:t>
            </a:fld>
            <a:endParaRPr lang="en-US"/>
          </a:p>
        </p:txBody>
      </p:sp>
    </p:spTree>
    <p:extLst>
      <p:ext uri="{BB962C8B-B14F-4D97-AF65-F5344CB8AC3E}">
        <p14:creationId xmlns:p14="http://schemas.microsoft.com/office/powerpoint/2010/main" val="3564820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093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385" y="612845"/>
            <a:ext cx="8969433" cy="4247317"/>
          </a:xfrm>
          <a:prstGeom prst="rect">
            <a:avLst/>
          </a:prstGeom>
        </p:spPr>
        <p:txBody>
          <a:bodyPr wrap="square">
            <a:spAutoFit/>
          </a:bodyPr>
          <a:lstStyle/>
          <a:p>
            <a:pPr>
              <a:buFont typeface="Arial" panose="020B0604020202020204" pitchFamily="34" charset="0"/>
              <a:buChar char="•"/>
            </a:pPr>
            <a:r>
              <a:rPr lang="en-US" b="0" i="0" dirty="0" smtClean="0">
                <a:solidFill>
                  <a:srgbClr val="172B4D"/>
                </a:solidFill>
                <a:effectLst/>
                <a:latin typeface="-apple-system"/>
              </a:rPr>
              <a:t>Time stamp information contained in each file</a:t>
            </a:r>
          </a:p>
          <a:p>
            <a:pPr marL="742950" lvl="1" indent="-285750">
              <a:buFont typeface="Arial" panose="020B0604020202020204" pitchFamily="34" charset="0"/>
              <a:buChar char="•"/>
            </a:pPr>
            <a:r>
              <a:rPr lang="en-US" b="0" i="0" dirty="0" smtClean="0">
                <a:solidFill>
                  <a:srgbClr val="172B4D"/>
                </a:solidFill>
                <a:effectLst/>
                <a:latin typeface="-apple-system"/>
              </a:rPr>
              <a:t>The "footer" at the end of each physio log file contains several "</a:t>
            </a:r>
            <a:r>
              <a:rPr lang="en-US" b="0" i="0" dirty="0" err="1" smtClean="0">
                <a:solidFill>
                  <a:srgbClr val="172B4D"/>
                </a:solidFill>
                <a:effectLst/>
                <a:latin typeface="-apple-system"/>
              </a:rPr>
              <a:t>LogStart</a:t>
            </a:r>
            <a:r>
              <a:rPr lang="en-US" b="0" i="0" dirty="0" smtClean="0">
                <a:solidFill>
                  <a:srgbClr val="172B4D"/>
                </a:solidFill>
                <a:effectLst/>
                <a:latin typeface="-apple-system"/>
              </a:rPr>
              <a:t>" and "</a:t>
            </a:r>
            <a:r>
              <a:rPr lang="en-US" b="0" i="0" dirty="0" err="1" smtClean="0">
                <a:solidFill>
                  <a:srgbClr val="172B4D"/>
                </a:solidFill>
                <a:effectLst/>
                <a:latin typeface="-apple-system"/>
              </a:rPr>
              <a:t>LogStop</a:t>
            </a:r>
            <a:r>
              <a:rPr lang="en-US" b="0" i="0" dirty="0" smtClean="0">
                <a:solidFill>
                  <a:srgbClr val="172B4D"/>
                </a:solidFill>
                <a:effectLst/>
                <a:latin typeface="-apple-system"/>
              </a:rPr>
              <a:t>" flags. The MDH version of these flags (i.e., </a:t>
            </a:r>
            <a:r>
              <a:rPr lang="en-US" b="0" i="0" dirty="0" err="1" smtClean="0">
                <a:solidFill>
                  <a:srgbClr val="172B4D"/>
                </a:solidFill>
                <a:effectLst/>
                <a:latin typeface="-apple-system"/>
              </a:rPr>
              <a:t>LogStartMDHTime</a:t>
            </a:r>
            <a:r>
              <a:rPr lang="en-US" b="0" i="0" dirty="0" smtClean="0">
                <a:solidFill>
                  <a:srgbClr val="172B4D"/>
                </a:solidFill>
                <a:effectLst/>
                <a:latin typeface="-apple-system"/>
              </a:rPr>
              <a:t> and </a:t>
            </a:r>
            <a:r>
              <a:rPr lang="en-US" b="0" i="0" dirty="0" err="1" smtClean="0">
                <a:solidFill>
                  <a:srgbClr val="172B4D"/>
                </a:solidFill>
                <a:effectLst/>
                <a:latin typeface="-apple-system"/>
              </a:rPr>
              <a:t>LogStopMDHTime</a:t>
            </a:r>
            <a:r>
              <a:rPr lang="en-US" b="0" i="0" dirty="0" smtClean="0">
                <a:solidFill>
                  <a:srgbClr val="172B4D"/>
                </a:solidFill>
                <a:effectLst/>
                <a:latin typeface="-apple-system"/>
              </a:rPr>
              <a:t>) reflect the millisecond time stamp (since midnight) according to the same clock that is written in the DICOM header. Therefore, this clock is preferable to use to synchronize the onset of each physio log file with the onset of the DICOM collection.</a:t>
            </a:r>
          </a:p>
          <a:p>
            <a:pPr marL="742950" lvl="1" indent="-285750">
              <a:buFont typeface="Arial" panose="020B0604020202020204" pitchFamily="34" charset="0"/>
              <a:buChar char="•"/>
            </a:pPr>
            <a:r>
              <a:rPr lang="en-US" b="0" i="0" dirty="0" smtClean="0">
                <a:solidFill>
                  <a:srgbClr val="172B4D"/>
                </a:solidFill>
                <a:effectLst/>
                <a:latin typeface="-apple-system"/>
              </a:rPr>
              <a:t>There is roughly 500ms between the onset of each log file. The exact delay between the onset of each file can be determined using the </a:t>
            </a:r>
            <a:r>
              <a:rPr lang="en-US" b="0" i="0" dirty="0" err="1" smtClean="0">
                <a:solidFill>
                  <a:srgbClr val="172B4D"/>
                </a:solidFill>
                <a:effectLst/>
                <a:latin typeface="-apple-system"/>
              </a:rPr>
              <a:t>LogStartMDHTime</a:t>
            </a:r>
            <a:r>
              <a:rPr lang="en-US" b="0" i="0" dirty="0" smtClean="0">
                <a:solidFill>
                  <a:srgbClr val="172B4D"/>
                </a:solidFill>
                <a:effectLst/>
                <a:latin typeface="-apple-system"/>
              </a:rPr>
              <a:t> value.</a:t>
            </a:r>
          </a:p>
          <a:p>
            <a:pPr marL="742950" lvl="1" indent="-285750">
              <a:buFont typeface="Arial" panose="020B0604020202020204" pitchFamily="34" charset="0"/>
              <a:buChar char="•"/>
            </a:pPr>
            <a:r>
              <a:rPr lang="en-US" b="0" i="0" dirty="0" smtClean="0">
                <a:solidFill>
                  <a:srgbClr val="172B4D"/>
                </a:solidFill>
                <a:effectLst/>
                <a:latin typeface="-apple-system"/>
              </a:rPr>
              <a:t>The DICOM header time stamp (0008,0032) has a different format, but corresponds to the </a:t>
            </a:r>
            <a:r>
              <a:rPr lang="en-US" b="0" i="0" dirty="0" err="1" smtClean="0">
                <a:solidFill>
                  <a:srgbClr val="172B4D"/>
                </a:solidFill>
                <a:effectLst/>
                <a:latin typeface="-apple-system"/>
              </a:rPr>
              <a:t>LogStartMDHTime</a:t>
            </a:r>
            <a:r>
              <a:rPr lang="en-US" b="0" i="0" dirty="0" smtClean="0">
                <a:solidFill>
                  <a:srgbClr val="172B4D"/>
                </a:solidFill>
                <a:effectLst/>
                <a:latin typeface="-apple-system"/>
              </a:rPr>
              <a:t> flag for the last PMU log file to begin recording.</a:t>
            </a:r>
          </a:p>
          <a:p>
            <a:r>
              <a:rPr lang="en-US" dirty="0" smtClean="0"/>
              <a:t/>
            </a:r>
            <a:br>
              <a:rPr lang="en-US" dirty="0" smtClean="0"/>
            </a:br>
            <a:endParaRPr lang="en-US" dirty="0"/>
          </a:p>
        </p:txBody>
      </p:sp>
      <p:sp>
        <p:nvSpPr>
          <p:cNvPr id="3" name="TextBox 2"/>
          <p:cNvSpPr txBox="1"/>
          <p:nvPr/>
        </p:nvSpPr>
        <p:spPr>
          <a:xfrm>
            <a:off x="5004262" y="243513"/>
            <a:ext cx="561436" cy="369332"/>
          </a:xfrm>
          <a:prstGeom prst="rect">
            <a:avLst/>
          </a:prstGeom>
          <a:noFill/>
        </p:spPr>
        <p:txBody>
          <a:bodyPr wrap="none" rtlCol="0">
            <a:spAutoFit/>
          </a:bodyPr>
          <a:lstStyle/>
          <a:p>
            <a:r>
              <a:rPr lang="en-US" dirty="0" smtClean="0"/>
              <a:t>ECG</a:t>
            </a:r>
            <a:endParaRPr lang="en-US" dirty="0"/>
          </a:p>
        </p:txBody>
      </p:sp>
    </p:spTree>
    <p:extLst>
      <p:ext uri="{BB962C8B-B14F-4D97-AF65-F5344CB8AC3E}">
        <p14:creationId xmlns:p14="http://schemas.microsoft.com/office/powerpoint/2010/main" val="216871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pPr>
              <a:buFont typeface="Arial" panose="020B0604020202020204" pitchFamily="34" charset="0"/>
              <a:buChar char="•"/>
            </a:pPr>
            <a:r>
              <a:rPr lang="en-US" b="0" i="0" dirty="0" smtClean="0">
                <a:solidFill>
                  <a:srgbClr val="172B4D"/>
                </a:solidFill>
                <a:effectLst/>
                <a:latin typeface="-apple-system"/>
              </a:rPr>
              <a:t>Other Siemens flags'5002 ... 6002': These values mark the start (5002) and end (6002) of non-monitoring information written to the file. The information written between these two flags does not contain physiological monitoring information, and should be removed from the vector of voltage values reflecting the physio data.</a:t>
            </a:r>
          </a:p>
          <a:p>
            <a:pPr>
              <a:buFont typeface="Arial" panose="020B0604020202020204" pitchFamily="34" charset="0"/>
              <a:buChar char="•"/>
            </a:pPr>
            <a:r>
              <a:rPr lang="en-US" b="0" i="0" dirty="0" smtClean="0">
                <a:solidFill>
                  <a:srgbClr val="172B4D"/>
                </a:solidFill>
                <a:effectLst/>
                <a:latin typeface="-apple-system"/>
              </a:rPr>
              <a:t>'Trig': Flag written for each volume in fMRI and </a:t>
            </a:r>
            <a:r>
              <a:rPr lang="en-US" b="0" i="0" dirty="0" err="1" smtClean="0">
                <a:solidFill>
                  <a:srgbClr val="172B4D"/>
                </a:solidFill>
                <a:effectLst/>
                <a:latin typeface="-apple-system"/>
              </a:rPr>
              <a:t>dMRI</a:t>
            </a:r>
            <a:r>
              <a:rPr lang="en-US" b="0" i="0" dirty="0" smtClean="0">
                <a:solidFill>
                  <a:srgbClr val="172B4D"/>
                </a:solidFill>
                <a:effectLst/>
                <a:latin typeface="-apple-system"/>
              </a:rPr>
              <a:t> </a:t>
            </a:r>
            <a:r>
              <a:rPr lang="en-US" b="0" i="1" dirty="0" smtClean="0">
                <a:solidFill>
                  <a:srgbClr val="172B4D"/>
                </a:solidFill>
                <a:effectLst/>
                <a:latin typeface="-apple-system"/>
              </a:rPr>
              <a:t>sequence</a:t>
            </a:r>
            <a:r>
              <a:rPr lang="en-US" b="0" i="0" dirty="0" smtClean="0">
                <a:solidFill>
                  <a:srgbClr val="172B4D"/>
                </a:solidFill>
                <a:effectLst/>
                <a:latin typeface="-apple-system"/>
              </a:rPr>
              <a:t>. These are written for each volume in the preparatory scans at the beginning of the multiband sequence, as well as the volumes in the MB scan of interest.</a:t>
            </a:r>
          </a:p>
          <a:p>
            <a:pPr>
              <a:buFont typeface="Arial" panose="020B0604020202020204" pitchFamily="34" charset="0"/>
              <a:buChar char="•"/>
            </a:pPr>
            <a:r>
              <a:rPr lang="en-US" b="0" i="0" dirty="0" smtClean="0">
                <a:solidFill>
                  <a:srgbClr val="172B4D"/>
                </a:solidFill>
                <a:effectLst/>
                <a:latin typeface="-apple-system"/>
              </a:rPr>
              <a:t>'5000': peak in voltage change has been detected in signal</a:t>
            </a:r>
          </a:p>
          <a:p>
            <a:pPr>
              <a:buFont typeface="Arial" panose="020B0604020202020204" pitchFamily="34" charset="0"/>
              <a:buChar char="•"/>
            </a:pPr>
            <a:r>
              <a:rPr lang="en-US" b="0" i="0" dirty="0" smtClean="0">
                <a:solidFill>
                  <a:srgbClr val="172B4D"/>
                </a:solidFill>
                <a:effectLst/>
                <a:latin typeface="-apple-system"/>
              </a:rPr>
              <a:t>'ACQ FINISHED'</a:t>
            </a:r>
          </a:p>
          <a:p>
            <a:pPr>
              <a:buFont typeface="Arial" panose="020B0604020202020204" pitchFamily="34" charset="0"/>
              <a:buChar char="•"/>
            </a:pPr>
            <a:r>
              <a:rPr lang="en-US" b="0" i="0" dirty="0" smtClean="0">
                <a:solidFill>
                  <a:srgbClr val="172B4D"/>
                </a:solidFill>
                <a:effectLst/>
                <a:latin typeface="-apple-system"/>
              </a:rPr>
              <a:t>'5003':</a:t>
            </a:r>
            <a:endParaRPr lang="en-US" b="0" i="0" dirty="0">
              <a:solidFill>
                <a:srgbClr val="172B4D"/>
              </a:solidFill>
              <a:effectLst/>
              <a:latin typeface="-apple-system"/>
            </a:endParaRPr>
          </a:p>
        </p:txBody>
      </p:sp>
      <p:sp>
        <p:nvSpPr>
          <p:cNvPr id="3" name="TextBox 2"/>
          <p:cNvSpPr txBox="1"/>
          <p:nvPr/>
        </p:nvSpPr>
        <p:spPr>
          <a:xfrm>
            <a:off x="5004262" y="243513"/>
            <a:ext cx="561436" cy="369332"/>
          </a:xfrm>
          <a:prstGeom prst="rect">
            <a:avLst/>
          </a:prstGeom>
          <a:noFill/>
        </p:spPr>
        <p:txBody>
          <a:bodyPr wrap="none" rtlCol="0">
            <a:spAutoFit/>
          </a:bodyPr>
          <a:lstStyle/>
          <a:p>
            <a:r>
              <a:rPr lang="en-US" dirty="0" smtClean="0"/>
              <a:t>ECG</a:t>
            </a:r>
            <a:endParaRPr lang="en-US" dirty="0"/>
          </a:p>
        </p:txBody>
      </p:sp>
    </p:spTree>
    <p:extLst>
      <p:ext uri="{BB962C8B-B14F-4D97-AF65-F5344CB8AC3E}">
        <p14:creationId xmlns:p14="http://schemas.microsoft.com/office/powerpoint/2010/main" val="220043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549" y="1169521"/>
            <a:ext cx="6096000" cy="3970318"/>
          </a:xfrm>
          <a:prstGeom prst="rect">
            <a:avLst/>
          </a:prstGeom>
        </p:spPr>
        <p:txBody>
          <a:bodyPr>
            <a:spAutoFit/>
          </a:bodyPr>
          <a:lstStyle/>
          <a:p>
            <a:r>
              <a:rPr lang="en-US" dirty="0" smtClean="0"/>
              <a:t>1 2 40 280 1915 1708 1531 1340 1045 ...</a:t>
            </a:r>
          </a:p>
          <a:p>
            <a:r>
              <a:rPr lang="en-US" dirty="0" smtClean="0"/>
              <a:t>ECG  </a:t>
            </a:r>
            <a:r>
              <a:rPr lang="en-US" dirty="0" err="1" smtClean="0"/>
              <a:t>Freq</a:t>
            </a:r>
            <a:r>
              <a:rPr lang="en-US" dirty="0" smtClean="0"/>
              <a:t> Per: 0 0</a:t>
            </a:r>
          </a:p>
          <a:p>
            <a:r>
              <a:rPr lang="en-US" b="1" dirty="0" smtClean="0">
                <a:solidFill>
                  <a:srgbClr val="FF0000"/>
                </a:solidFill>
              </a:rPr>
              <a:t>PULS </a:t>
            </a:r>
            <a:r>
              <a:rPr lang="en-US" b="1" dirty="0" err="1" smtClean="0">
                <a:solidFill>
                  <a:srgbClr val="FF0000"/>
                </a:solidFill>
              </a:rPr>
              <a:t>Freq</a:t>
            </a:r>
            <a:r>
              <a:rPr lang="en-US" b="1" dirty="0" smtClean="0">
                <a:solidFill>
                  <a:srgbClr val="FF0000"/>
                </a:solidFill>
              </a:rPr>
              <a:t> Per: 72 823</a:t>
            </a:r>
          </a:p>
          <a:p>
            <a:r>
              <a:rPr lang="en-US" dirty="0" smtClean="0"/>
              <a:t>RESP </a:t>
            </a:r>
            <a:r>
              <a:rPr lang="en-US" dirty="0" err="1" smtClean="0"/>
              <a:t>Freq</a:t>
            </a:r>
            <a:r>
              <a:rPr lang="en-US" dirty="0" smtClean="0"/>
              <a:t> Per: 0 0</a:t>
            </a:r>
          </a:p>
          <a:p>
            <a:r>
              <a:rPr lang="en-US" dirty="0" smtClean="0"/>
              <a:t>EXT  </a:t>
            </a:r>
            <a:r>
              <a:rPr lang="en-US" dirty="0" err="1" smtClean="0"/>
              <a:t>Freq</a:t>
            </a:r>
            <a:r>
              <a:rPr lang="en-US" dirty="0" smtClean="0"/>
              <a:t> Per: 0 0</a:t>
            </a:r>
          </a:p>
          <a:p>
            <a:r>
              <a:rPr lang="en-US" dirty="0" smtClean="0"/>
              <a:t>ECG  Min Max </a:t>
            </a:r>
            <a:r>
              <a:rPr lang="en-US" dirty="0" err="1" smtClean="0"/>
              <a:t>Avg</a:t>
            </a:r>
            <a:r>
              <a:rPr lang="en-US" dirty="0" smtClean="0"/>
              <a:t> </a:t>
            </a:r>
            <a:r>
              <a:rPr lang="en-US" dirty="0" err="1" smtClean="0"/>
              <a:t>StdDiff</a:t>
            </a:r>
            <a:r>
              <a:rPr lang="en-US" dirty="0" smtClean="0"/>
              <a:t>: 0 0 0 0</a:t>
            </a:r>
          </a:p>
          <a:p>
            <a:r>
              <a:rPr lang="en-US" dirty="0" smtClean="0"/>
              <a:t>PULS Min Max </a:t>
            </a:r>
            <a:r>
              <a:rPr lang="en-US" dirty="0" err="1" smtClean="0"/>
              <a:t>Avg</a:t>
            </a:r>
            <a:r>
              <a:rPr lang="en-US" dirty="0" smtClean="0"/>
              <a:t> </a:t>
            </a:r>
            <a:r>
              <a:rPr lang="en-US" dirty="0" err="1" smtClean="0"/>
              <a:t>StdDiff</a:t>
            </a:r>
            <a:r>
              <a:rPr lang="en-US" dirty="0" smtClean="0"/>
              <a:t>: 355 1646 795 5</a:t>
            </a:r>
          </a:p>
          <a:p>
            <a:r>
              <a:rPr lang="en-US" dirty="0" smtClean="0"/>
              <a:t>RESP Min Max </a:t>
            </a:r>
            <a:r>
              <a:rPr lang="en-US" dirty="0" err="1" smtClean="0"/>
              <a:t>Avg</a:t>
            </a:r>
            <a:r>
              <a:rPr lang="en-US" dirty="0" smtClean="0"/>
              <a:t> </a:t>
            </a:r>
            <a:r>
              <a:rPr lang="en-US" dirty="0" err="1" smtClean="0"/>
              <a:t>StdDiff</a:t>
            </a:r>
            <a:r>
              <a:rPr lang="en-US" dirty="0" smtClean="0"/>
              <a:t>: 0 0 0 0</a:t>
            </a:r>
          </a:p>
          <a:p>
            <a:r>
              <a:rPr lang="en-US" dirty="0" smtClean="0"/>
              <a:t>EXT  Min Max </a:t>
            </a:r>
            <a:r>
              <a:rPr lang="en-US" dirty="0" err="1" smtClean="0"/>
              <a:t>Avg</a:t>
            </a:r>
            <a:r>
              <a:rPr lang="en-US" dirty="0" smtClean="0"/>
              <a:t> </a:t>
            </a:r>
            <a:r>
              <a:rPr lang="en-US" dirty="0" err="1" smtClean="0"/>
              <a:t>StdDiff</a:t>
            </a:r>
            <a:r>
              <a:rPr lang="en-US" dirty="0" smtClean="0"/>
              <a:t>: 0 0 0 0</a:t>
            </a:r>
          </a:p>
          <a:p>
            <a:r>
              <a:rPr lang="en-US" dirty="0" err="1" smtClean="0"/>
              <a:t>NrTrig</a:t>
            </a:r>
            <a:r>
              <a:rPr lang="en-US" dirty="0" smtClean="0"/>
              <a:t> </a:t>
            </a:r>
            <a:r>
              <a:rPr lang="en-US" dirty="0" err="1" smtClean="0"/>
              <a:t>NrMP</a:t>
            </a:r>
            <a:r>
              <a:rPr lang="en-US" dirty="0" smtClean="0"/>
              <a:t> </a:t>
            </a:r>
            <a:r>
              <a:rPr lang="en-US" dirty="0" err="1" smtClean="0"/>
              <a:t>NrArr</a:t>
            </a:r>
            <a:r>
              <a:rPr lang="en-US" dirty="0" smtClean="0"/>
              <a:t> </a:t>
            </a:r>
            <a:r>
              <a:rPr lang="en-US" dirty="0" err="1" smtClean="0"/>
              <a:t>AcqWin</a:t>
            </a:r>
            <a:r>
              <a:rPr lang="en-US" dirty="0" smtClean="0"/>
              <a:t>: 0 0 0 0</a:t>
            </a:r>
          </a:p>
          <a:p>
            <a:r>
              <a:rPr lang="en-US" dirty="0" err="1" smtClean="0"/>
              <a:t>LogStartMDHTime</a:t>
            </a:r>
            <a:r>
              <a:rPr lang="en-US" dirty="0" smtClean="0"/>
              <a:t>:  36632877</a:t>
            </a:r>
          </a:p>
          <a:p>
            <a:r>
              <a:rPr lang="en-US" dirty="0" err="1" smtClean="0"/>
              <a:t>LogStopMDHTime</a:t>
            </a:r>
            <a:r>
              <a:rPr lang="en-US" dirty="0" smtClean="0"/>
              <a:t>:   39805825</a:t>
            </a:r>
          </a:p>
          <a:p>
            <a:r>
              <a:rPr lang="en-US" dirty="0" err="1" smtClean="0"/>
              <a:t>LogStartMPCUTime</a:t>
            </a:r>
            <a:r>
              <a:rPr lang="en-US" dirty="0" smtClean="0"/>
              <a:t>: 36632400</a:t>
            </a:r>
          </a:p>
          <a:p>
            <a:r>
              <a:rPr lang="en-US" dirty="0" err="1" smtClean="0"/>
              <a:t>LogStopMPCUTime</a:t>
            </a:r>
            <a:r>
              <a:rPr lang="en-US" dirty="0" smtClean="0"/>
              <a:t>:  39804637</a:t>
            </a:r>
            <a:endParaRPr lang="en-US" dirty="0"/>
          </a:p>
        </p:txBody>
      </p:sp>
      <p:sp>
        <p:nvSpPr>
          <p:cNvPr id="5" name="Rectangle 4"/>
          <p:cNvSpPr/>
          <p:nvPr/>
        </p:nvSpPr>
        <p:spPr>
          <a:xfrm>
            <a:off x="4893425" y="787964"/>
            <a:ext cx="6096000" cy="5693866"/>
          </a:xfrm>
          <a:prstGeom prst="rect">
            <a:avLst/>
          </a:prstGeom>
        </p:spPr>
        <p:txBody>
          <a:bodyPr>
            <a:spAutoFit/>
          </a:bodyPr>
          <a:lstStyle/>
          <a:p>
            <a:r>
              <a:rPr lang="en-US" sz="1400" dirty="0" smtClean="0"/>
              <a:t>The first five values of the first line are the parameters of the acquisition. </a:t>
            </a:r>
            <a:r>
              <a:rPr lang="en-US" sz="1400" b="1" dirty="0" smtClean="0">
                <a:solidFill>
                  <a:srgbClr val="FF0000"/>
                </a:solidFill>
              </a:rPr>
              <a:t>The third of these is related to the “</a:t>
            </a:r>
            <a:r>
              <a:rPr lang="en-US" sz="1400" b="1" dirty="0" err="1" smtClean="0">
                <a:solidFill>
                  <a:srgbClr val="FF0000"/>
                </a:solidFill>
              </a:rPr>
              <a:t>ticktime</a:t>
            </a:r>
            <a:r>
              <a:rPr lang="en-US" sz="1400" b="1" dirty="0" smtClean="0">
                <a:solidFill>
                  <a:srgbClr val="FF0000"/>
                </a:solidFill>
              </a:rPr>
              <a:t>”, which is the time (in </a:t>
            </a:r>
            <a:r>
              <a:rPr lang="en-US" sz="1400" b="1" dirty="0" err="1" smtClean="0">
                <a:solidFill>
                  <a:srgbClr val="FF0000"/>
                </a:solidFill>
              </a:rPr>
              <a:t>msec</a:t>
            </a:r>
            <a:r>
              <a:rPr lang="en-US" sz="1400" b="1" dirty="0" smtClean="0">
                <a:solidFill>
                  <a:srgbClr val="FF0000"/>
                </a:solidFill>
              </a:rPr>
              <a:t>) between subsequent measurements, although the exact relationship is still being determined</a:t>
            </a:r>
            <a:r>
              <a:rPr lang="en-US" sz="1400" dirty="0" smtClean="0"/>
              <a:t>. Starting with the 6th value of the first line are the voltage values themselves that reflect the pulse ox. Note that the output is in voltage, not absolute SpO2 level (e.g., 98% saturation).</a:t>
            </a:r>
          </a:p>
          <a:p>
            <a:endParaRPr lang="en-US" sz="1400" dirty="0" smtClean="0"/>
          </a:p>
          <a:p>
            <a:r>
              <a:rPr lang="en-US" sz="1400" dirty="0" smtClean="0"/>
              <a:t>The sampling frequency for pulse-ox data is 50 Hz. Equivalently, a sample is acquired every 20 </a:t>
            </a:r>
            <a:r>
              <a:rPr lang="en-US" sz="1400" dirty="0" err="1" smtClean="0"/>
              <a:t>msecs</a:t>
            </a:r>
            <a:r>
              <a:rPr lang="en-US" sz="1400" dirty="0" smtClean="0"/>
              <a:t>.</a:t>
            </a:r>
          </a:p>
          <a:p>
            <a:endParaRPr lang="en-US" sz="1400" dirty="0" smtClean="0"/>
          </a:p>
          <a:p>
            <a:r>
              <a:rPr lang="en-US" sz="1400" dirty="0" smtClean="0"/>
              <a:t>Within the vector of voltage values are “trigger” events from the scanner. These are entered as 5000 (for trigger on) and 5003 (for trigger off). These values need to be stripped out of the vector. There will occasionally be extra values at the end of the voltage vector as final values in the buffer will be written to the file after the logging is stopped. This can result in the vector length being slightly longer than would be predicted from the log start and stop times described below.</a:t>
            </a:r>
          </a:p>
          <a:p>
            <a:endParaRPr lang="en-US" sz="1400" dirty="0" smtClean="0"/>
          </a:p>
          <a:p>
            <a:r>
              <a:rPr lang="en-US" sz="1400" dirty="0" smtClean="0"/>
              <a:t>The subsequent lines provide other parameters. Most relevant are the Log Start and Stop times for the MDH and MPCU. These log times indicate the time at which pulse-ox recording was started and stopped. That is, the first pulse-ox value in the first line of the data file was acquired at the </a:t>
            </a:r>
            <a:r>
              <a:rPr lang="en-US" sz="1400" dirty="0" err="1" smtClean="0"/>
              <a:t>LogStart</a:t>
            </a:r>
            <a:r>
              <a:rPr lang="en-US" sz="1400" dirty="0" smtClean="0"/>
              <a:t> time. The MPCU values provide time-stamps derived from the clock within the PMU recording system. The MDH values are time-stamps derived from the clock in the scanner, which is the same clock used to provide time-stamps for DICOM images. The MDH values are therefore preferred for synchronization of the DICOM images with the physiologic recording log.</a:t>
            </a:r>
            <a:endParaRPr lang="en-US" sz="1400" dirty="0"/>
          </a:p>
        </p:txBody>
      </p:sp>
      <p:sp>
        <p:nvSpPr>
          <p:cNvPr id="6" name="Rectangle 5"/>
          <p:cNvSpPr/>
          <p:nvPr/>
        </p:nvSpPr>
        <p:spPr>
          <a:xfrm>
            <a:off x="3092152" y="218501"/>
            <a:ext cx="1685077" cy="369332"/>
          </a:xfrm>
          <a:prstGeom prst="rect">
            <a:avLst/>
          </a:prstGeom>
        </p:spPr>
        <p:txBody>
          <a:bodyPr wrap="none">
            <a:spAutoFit/>
          </a:bodyPr>
          <a:lstStyle/>
          <a:p>
            <a:r>
              <a:rPr lang="en-US" b="1" i="0" dirty="0" smtClean="0">
                <a:solidFill>
                  <a:srgbClr val="333333"/>
                </a:solidFill>
                <a:effectLst/>
                <a:latin typeface="Arial" panose="020B0604020202020204" pitchFamily="34" charset="0"/>
              </a:rPr>
              <a:t>Pulse-ox data</a:t>
            </a:r>
            <a:endParaRPr lang="en-US"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91622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ICE</a:t>
            </a:r>
            <a:endParaRPr lang="en-US" dirty="0"/>
          </a:p>
        </p:txBody>
      </p:sp>
      <p:pic>
        <p:nvPicPr>
          <p:cNvPr id="3" name="Picture 2"/>
          <p:cNvPicPr>
            <a:picLocks noChangeAspect="1"/>
          </p:cNvPicPr>
          <p:nvPr/>
        </p:nvPicPr>
        <p:blipFill rotWithShape="1">
          <a:blip r:embed="rId2"/>
          <a:srcRect l="57281" t="20409" r="15022" b="23216"/>
          <a:stretch/>
        </p:blipFill>
        <p:spPr>
          <a:xfrm>
            <a:off x="1223210" y="1763382"/>
            <a:ext cx="8059014" cy="4613355"/>
          </a:xfrm>
          <a:prstGeom prst="rect">
            <a:avLst/>
          </a:prstGeom>
        </p:spPr>
      </p:pic>
      <p:sp>
        <p:nvSpPr>
          <p:cNvPr id="4" name="Rectangle 3"/>
          <p:cNvSpPr/>
          <p:nvPr/>
        </p:nvSpPr>
        <p:spPr>
          <a:xfrm>
            <a:off x="4859079" y="4476307"/>
            <a:ext cx="4231758" cy="2764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165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4295</TotalTime>
  <Words>688</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From ICE</vt:lpstr>
    </vt:vector>
  </TitlesOfParts>
  <Company>University of Missouri-Columbia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Shammi, Ummul Afia (MU-Student)</dc:creator>
  <cp:lastModifiedBy>Shammi, Ummul Afia (MU-Student)</cp:lastModifiedBy>
  <cp:revision>4</cp:revision>
  <dcterms:created xsi:type="dcterms:W3CDTF">2020-08-07T17:32:19Z</dcterms:created>
  <dcterms:modified xsi:type="dcterms:W3CDTF">2020-08-10T17:07:49Z</dcterms:modified>
</cp:coreProperties>
</file>