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9" r:id="rId3"/>
    <p:sldId id="257" r:id="rId4"/>
    <p:sldId id="266" r:id="rId5"/>
    <p:sldId id="263" r:id="rId6"/>
    <p:sldId id="264" r:id="rId7"/>
    <p:sldId id="265" r:id="rId8"/>
    <p:sldId id="270" r:id="rId9"/>
    <p:sldId id="267" r:id="rId10"/>
    <p:sldId id="268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95A5"/>
    <a:srgbClr val="009193"/>
    <a:srgbClr val="4086A7"/>
    <a:srgbClr val="2E6D84"/>
    <a:srgbClr val="1B888C"/>
    <a:srgbClr val="499D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5407"/>
  </p:normalViewPr>
  <p:slideViewPr>
    <p:cSldViewPr snapToGrid="0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772F66-88A2-1746-A20F-C6F7B47B87BE}" type="datetimeFigureOut">
              <a:rPr lang="en-US" smtClean="0"/>
              <a:t>1/4/23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99C69A-DA1F-7F45-A4FF-650DB4F5D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418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99C69A-DA1F-7F45-A4FF-650DB4F5D8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76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99C69A-DA1F-7F45-A4FF-650DB4F5D8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456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99C69A-DA1F-7F45-A4FF-650DB4F5D85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43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99C69A-DA1F-7F45-A4FF-650DB4F5D85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746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4C84C-8CBF-70EE-1B91-BA2DB9370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73FB52-D21E-E882-1081-D4E07EEF1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3EB08-EB3F-9E65-72F6-DE9C316F2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C1B2E-1782-5E4E-A8FD-9B11BD215865}" type="datetimeFigureOut">
              <a:rPr lang="en-US" smtClean="0"/>
              <a:t>1/4/23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FCC47-6DFB-DDF0-51EA-5A2795378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19990-8CA3-EC26-BDE2-0265E30FD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631A-8DAD-A441-BC40-BF719BFE5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874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E1164-52F8-EEC7-890C-CEDD572A1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E41E76-2D64-0A5F-62D3-9AB9DE9DC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F1E59-9429-4D98-0591-24A01EE1B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C1B2E-1782-5E4E-A8FD-9B11BD215865}" type="datetimeFigureOut">
              <a:rPr lang="en-US" smtClean="0"/>
              <a:t>1/4/23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AB3E1-D4A6-6EF3-64EB-5F74EB71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B40BE-2001-2388-7992-8A38A0925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631A-8DAD-A441-BC40-BF719BFE5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67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DB0D7D-1E35-616A-6C35-2651B2271E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672C6-5DDE-CC15-3FFB-BF2759579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E2592-EA7C-74E4-40FF-F66E62CBE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C1B2E-1782-5E4E-A8FD-9B11BD215865}" type="datetimeFigureOut">
              <a:rPr lang="en-US" smtClean="0"/>
              <a:t>1/4/23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038B7-F0AE-3BB8-3FE4-6F6B98659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411C4-3D35-1DD8-E101-247406CDE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631A-8DAD-A441-BC40-BF719BFE5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36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77762-64F8-EC56-D409-658ACF9C2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64C70-7514-A8D3-02BC-0A84B76BB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EFF90-7D3F-F77A-BBAE-378DB6A7B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C1B2E-1782-5E4E-A8FD-9B11BD215865}" type="datetimeFigureOut">
              <a:rPr lang="en-US" smtClean="0"/>
              <a:t>1/4/23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5E837-008E-2B03-EC03-B06B19E3A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29F5E-5333-B188-4AD1-24B7FEA74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631A-8DAD-A441-BC40-BF719BFE5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890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8BE89-AE7F-9DAA-0506-768C92724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A2FCF-3EFD-F188-E308-EA1FA274A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19D37-DD58-F236-2D6C-50A506A53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C1B2E-1782-5E4E-A8FD-9B11BD215865}" type="datetimeFigureOut">
              <a:rPr lang="en-US" smtClean="0"/>
              <a:t>1/4/23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D3C40-5A00-A31B-83E4-7D3B13865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9E4EB-06B6-B92F-0D39-FFE96ADD0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631A-8DAD-A441-BC40-BF719BFE5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10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85F6B-E9D8-453B-8EE5-FE505C753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8824D-D0D2-5AD6-3B3E-5659E2AF1A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AEEE44-9C7C-2099-511A-EBF6783DA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8BDFB8-15BE-D563-17F8-10D74C8FC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C1B2E-1782-5E4E-A8FD-9B11BD215865}" type="datetimeFigureOut">
              <a:rPr lang="en-US" smtClean="0"/>
              <a:t>1/4/23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7EE715-CDD2-D849-2533-DD9563AA1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7DD8D8-265D-709C-BE44-E4E1364F7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631A-8DAD-A441-BC40-BF719BFE5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37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BE7CC-7C97-090A-5691-40CD12889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2EBC1-6EE6-F6D7-7824-17FA27FFC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B0E745-6B23-67E3-A5EB-63169BCBC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A899B1-0B5E-A2EE-5AC5-6ED303C4B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C8EA3A-EEC6-E68A-802C-89CFF88041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419924-D66E-5782-187F-1081E3FB1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C1B2E-1782-5E4E-A8FD-9B11BD215865}" type="datetimeFigureOut">
              <a:rPr lang="en-US" smtClean="0"/>
              <a:t>1/4/23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CB4AC7-7B35-A250-D7CA-DA26BCA29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C81D30-57A0-AD26-315A-552823D3C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631A-8DAD-A441-BC40-BF719BFE5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7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4E4B1-9FF4-97E2-22DD-471164EAA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82BD03-CD75-4EE1-DB96-FC8F9D0FA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C1B2E-1782-5E4E-A8FD-9B11BD215865}" type="datetimeFigureOut">
              <a:rPr lang="en-US" smtClean="0"/>
              <a:t>1/4/23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077BB2-9800-0343-F21C-2E094C5E6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2ED06-08B8-22D9-591F-E5AE242D7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631A-8DAD-A441-BC40-BF719BFE5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88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9F91E1-AFD9-C9F3-4B6C-F887435BB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C1B2E-1782-5E4E-A8FD-9B11BD215865}" type="datetimeFigureOut">
              <a:rPr lang="en-US" smtClean="0"/>
              <a:t>1/4/23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9329AB-3414-F1B9-7FB6-755516377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20DCC-A16E-DAE6-F46A-BC0E96689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631A-8DAD-A441-BC40-BF719BFE5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19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B11A6-7B67-713A-0570-75E3A1D2E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8449F-FF5B-4AFC-D4E1-DBD59747B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6AB3FA-68DE-4984-DFDB-825DA297B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00D559-9A6A-E8FF-9CE8-3B6F0F4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C1B2E-1782-5E4E-A8FD-9B11BD215865}" type="datetimeFigureOut">
              <a:rPr lang="en-US" smtClean="0"/>
              <a:t>1/4/23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2C029-1915-1501-44DA-B92C6450D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99CED8-6CFC-9323-980B-76B7C1D9B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631A-8DAD-A441-BC40-BF719BFE5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91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E068C-D16A-43D1-7031-249FCDB9D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871EA6-FA1D-2884-E5E8-7AB084607B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AD27D3-39E0-A4E2-0BFB-428A25A48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966FA8-1039-A54E-D1E0-3D1E25D33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C1B2E-1782-5E4E-A8FD-9B11BD215865}" type="datetimeFigureOut">
              <a:rPr lang="en-US" smtClean="0"/>
              <a:t>1/4/23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DEE87-A778-D6CF-406A-674E1B26A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68F50-B194-BA61-1461-81CE85A69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631A-8DAD-A441-BC40-BF719BFE5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45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2AB920-1FB7-F9D6-247F-C1D3ACBFD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38CFA-606E-0FE2-539E-57AF96AFF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D3489-E3F5-E806-0CEA-50A083F5EC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C1B2E-1782-5E4E-A8FD-9B11BD215865}" type="datetimeFigureOut">
              <a:rPr lang="en-US" smtClean="0"/>
              <a:t>1/4/23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08A13-2481-F510-96EB-216F2AB84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99605-F0EF-F689-EB42-C4F88CEF7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0631A-8DAD-A441-BC40-BF719BFE5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53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ivvy-tripdata.s3.amazonaws.com/index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3CE5A6-3C6A-E8FF-6EF5-1312CDC91255}"/>
              </a:ext>
            </a:extLst>
          </p:cNvPr>
          <p:cNvSpPr txBox="1"/>
          <p:nvPr/>
        </p:nvSpPr>
        <p:spPr>
          <a:xfrm>
            <a:off x="935555" y="1227254"/>
            <a:ext cx="42828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Cyclistic Bike-Share: </a:t>
            </a:r>
          </a:p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Converting Casual Users to Members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897C15-5722-E320-02C6-F790C429C76F}"/>
              </a:ext>
            </a:extLst>
          </p:cNvPr>
          <p:cNvSpPr txBox="1"/>
          <p:nvPr/>
        </p:nvSpPr>
        <p:spPr>
          <a:xfrm>
            <a:off x="935555" y="5012906"/>
            <a:ext cx="18149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December 2023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Afia Ali</a:t>
            </a:r>
          </a:p>
        </p:txBody>
      </p:sp>
      <p:pic>
        <p:nvPicPr>
          <p:cNvPr id="6" name="Picture 2" descr="Cyclistic Bike-Share | Kaggle">
            <a:extLst>
              <a:ext uri="{FF2B5EF4-FFF2-40B4-BE49-F238E27FC236}">
                <a16:creationId xmlns:a16="http://schemas.microsoft.com/office/drawing/2014/main" id="{BF71BF00-2C9F-43C0-159E-E6265AE21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456" y="735806"/>
            <a:ext cx="6059685" cy="5386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0522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EE651C-D661-B02C-AA5C-E45FEC196D02}"/>
              </a:ext>
            </a:extLst>
          </p:cNvPr>
          <p:cNvSpPr/>
          <p:nvPr/>
        </p:nvSpPr>
        <p:spPr>
          <a:xfrm>
            <a:off x="0" y="0"/>
            <a:ext cx="479854" cy="6858000"/>
          </a:xfrm>
          <a:prstGeom prst="rect">
            <a:avLst/>
          </a:prstGeom>
          <a:solidFill>
            <a:srgbClr val="4095A5"/>
          </a:solidFill>
          <a:ln>
            <a:solidFill>
              <a:srgbClr val="409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A0C6D7-9D51-D157-DF1F-940F76A6D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855" y="494271"/>
            <a:ext cx="11519586" cy="1325563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Digital Media to Increase Memberships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AAEBE-56C5-1671-10E6-4EAEF71E6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8867" y="2295460"/>
            <a:ext cx="9821562" cy="399484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advertisement during the warmer months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and promote discount for first subscription/ discounts for students</a:t>
            </a:r>
          </a:p>
          <a:p>
            <a:endParaRPr lang="en-US" dirty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Hold a cycling event to showcase what Cyclistic has to offer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Invite social media fitness instructors/ cyclists to join the event and promote the company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348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63B53-1A25-BC17-F874-09B10B4E5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EE547-1BA2-F8BC-077B-B9AECD5B8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https://divvy-tripdata.s3.amazonaws.com/index.html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5E4B6E-9265-FBA0-531E-877F11140BEA}"/>
              </a:ext>
            </a:extLst>
          </p:cNvPr>
          <p:cNvSpPr/>
          <p:nvPr/>
        </p:nvSpPr>
        <p:spPr>
          <a:xfrm>
            <a:off x="0" y="0"/>
            <a:ext cx="479854" cy="6858000"/>
          </a:xfrm>
          <a:prstGeom prst="rect">
            <a:avLst/>
          </a:prstGeom>
          <a:solidFill>
            <a:srgbClr val="4095A5"/>
          </a:solidFill>
          <a:ln>
            <a:solidFill>
              <a:srgbClr val="409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68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2421D-0FAA-C5CD-4F46-D9D6C1526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4465" y="1874698"/>
            <a:ext cx="10149016" cy="338045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Launched in 2016 in Chicago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of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5,824 bicycles over 692 stations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Annual members are more profitable than casual riders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B12233-0EDF-B835-FC14-893F1F802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854" y="413211"/>
            <a:ext cx="11712146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7B3BB0-86F6-82FB-985D-1182029E3AD3}"/>
              </a:ext>
            </a:extLst>
          </p:cNvPr>
          <p:cNvSpPr/>
          <p:nvPr/>
        </p:nvSpPr>
        <p:spPr>
          <a:xfrm>
            <a:off x="0" y="0"/>
            <a:ext cx="479854" cy="6858000"/>
          </a:xfrm>
          <a:prstGeom prst="rect">
            <a:avLst/>
          </a:prstGeom>
          <a:solidFill>
            <a:srgbClr val="4095A5"/>
          </a:solidFill>
          <a:ln>
            <a:solidFill>
              <a:srgbClr val="409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37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3FBF74-89D2-13B5-45CC-FDB4D40482C0}"/>
              </a:ext>
            </a:extLst>
          </p:cNvPr>
          <p:cNvSpPr txBox="1"/>
          <p:nvPr/>
        </p:nvSpPr>
        <p:spPr>
          <a:xfrm>
            <a:off x="-49480" y="609052"/>
            <a:ext cx="122909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endParaRPr lang="en-US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77766E7-7CA6-2587-8697-C347BF0FBCC3}"/>
              </a:ext>
            </a:extLst>
          </p:cNvPr>
          <p:cNvSpPr/>
          <p:nvPr/>
        </p:nvSpPr>
        <p:spPr>
          <a:xfrm>
            <a:off x="876867" y="2010449"/>
            <a:ext cx="3342672" cy="4238499"/>
          </a:xfrm>
          <a:prstGeom prst="roundRect">
            <a:avLst/>
          </a:prstGeom>
          <a:solidFill>
            <a:srgbClr val="409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2B78361-A7A5-27B7-7C4C-FA678F0E668F}"/>
              </a:ext>
            </a:extLst>
          </p:cNvPr>
          <p:cNvSpPr/>
          <p:nvPr/>
        </p:nvSpPr>
        <p:spPr>
          <a:xfrm>
            <a:off x="1124465" y="2323070"/>
            <a:ext cx="2847187" cy="363340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BC7422-4782-C213-7E99-62E796BF146B}"/>
              </a:ext>
            </a:extLst>
          </p:cNvPr>
          <p:cNvSpPr txBox="1"/>
          <p:nvPr/>
        </p:nvSpPr>
        <p:spPr>
          <a:xfrm>
            <a:off x="1467548" y="3314090"/>
            <a:ext cx="216130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 how annual members and casual riders differ in their use of Cyclists' bikeshare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72F05B2B-55F6-52F9-5E88-0EA9DC435B1C}"/>
              </a:ext>
            </a:extLst>
          </p:cNvPr>
          <p:cNvSpPr/>
          <p:nvPr/>
        </p:nvSpPr>
        <p:spPr>
          <a:xfrm>
            <a:off x="4514555" y="2010449"/>
            <a:ext cx="3342671" cy="4238499"/>
          </a:xfrm>
          <a:prstGeom prst="roundRect">
            <a:avLst/>
          </a:prstGeom>
          <a:solidFill>
            <a:srgbClr val="409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1A385826-5480-E8FA-5931-B2D0CE76AE25}"/>
              </a:ext>
            </a:extLst>
          </p:cNvPr>
          <p:cNvSpPr/>
          <p:nvPr/>
        </p:nvSpPr>
        <p:spPr>
          <a:xfrm>
            <a:off x="8355905" y="2010450"/>
            <a:ext cx="3342672" cy="4238498"/>
          </a:xfrm>
          <a:prstGeom prst="roundRect">
            <a:avLst/>
          </a:prstGeom>
          <a:solidFill>
            <a:srgbClr val="409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0048A404-A748-CBDF-03C3-29BA2A72136A}"/>
              </a:ext>
            </a:extLst>
          </p:cNvPr>
          <p:cNvSpPr/>
          <p:nvPr/>
        </p:nvSpPr>
        <p:spPr>
          <a:xfrm>
            <a:off x="4763034" y="2312997"/>
            <a:ext cx="2847187" cy="363340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E6EC6DB3-9250-DDB8-D5B0-3F0874FF81F3}"/>
              </a:ext>
            </a:extLst>
          </p:cNvPr>
          <p:cNvSpPr/>
          <p:nvPr/>
        </p:nvSpPr>
        <p:spPr>
          <a:xfrm>
            <a:off x="8603647" y="2323070"/>
            <a:ext cx="2847187" cy="363340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35FE14-00A0-9A4D-3283-E6BAD711FC2F}"/>
              </a:ext>
            </a:extLst>
          </p:cNvPr>
          <p:cNvSpPr txBox="1"/>
          <p:nvPr/>
        </p:nvSpPr>
        <p:spPr>
          <a:xfrm>
            <a:off x="5004486" y="3493439"/>
            <a:ext cx="236014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how casual riders can be converted into members</a:t>
            </a:r>
          </a:p>
          <a:p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FBA1EFB-7B4F-2A6A-ADA3-9BCFBB250DCC}"/>
              </a:ext>
            </a:extLst>
          </p:cNvPr>
          <p:cNvSpPr txBox="1"/>
          <p:nvPr/>
        </p:nvSpPr>
        <p:spPr>
          <a:xfrm>
            <a:off x="9011385" y="3314089"/>
            <a:ext cx="207593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how Cyclistic can use digital media to increase memberships</a:t>
            </a:r>
          </a:p>
        </p:txBody>
      </p:sp>
    </p:spTree>
    <p:extLst>
      <p:ext uri="{BB962C8B-B14F-4D97-AF65-F5344CB8AC3E}">
        <p14:creationId xmlns:p14="http://schemas.microsoft.com/office/powerpoint/2010/main" val="204664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BB778-6227-68BD-82B6-264938CD7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2031" y="811958"/>
            <a:ext cx="5127024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Users by Customer Type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7A1027F2-3AEF-58E0-2B08-4BBF90F2CA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681" t="27655" r="32488" b="6688"/>
          <a:stretch/>
        </p:blipFill>
        <p:spPr>
          <a:xfrm>
            <a:off x="1041176" y="574784"/>
            <a:ext cx="5540855" cy="570843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E437DE-BA68-40E3-8404-F41E92225D3A}"/>
              </a:ext>
            </a:extLst>
          </p:cNvPr>
          <p:cNvSpPr txBox="1"/>
          <p:nvPr/>
        </p:nvSpPr>
        <p:spPr>
          <a:xfrm>
            <a:off x="6582031" y="1962537"/>
            <a:ext cx="512702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Larger number of users are members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casual riders higher in Q3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Summer months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Holidays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Decline in total users for both casual and member users in both Q4 and Q1</a:t>
            </a:r>
          </a:p>
          <a:p>
            <a:pPr marL="457200" indent="-457200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Colder weather</a:t>
            </a:r>
          </a:p>
          <a:p>
            <a:pPr marL="457200" indent="-457200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COVID 19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6ED955-BE22-6092-9B7C-32A00472DF3D}"/>
              </a:ext>
            </a:extLst>
          </p:cNvPr>
          <p:cNvSpPr/>
          <p:nvPr/>
        </p:nvSpPr>
        <p:spPr>
          <a:xfrm>
            <a:off x="0" y="0"/>
            <a:ext cx="479854" cy="6858000"/>
          </a:xfrm>
          <a:prstGeom prst="rect">
            <a:avLst/>
          </a:prstGeom>
          <a:solidFill>
            <a:srgbClr val="4095A5"/>
          </a:solidFill>
          <a:ln>
            <a:solidFill>
              <a:srgbClr val="409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784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F3841-06E3-E778-6AF6-09FC3545D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6561" y="859012"/>
            <a:ext cx="4833939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Ride Length by Customer Type</a:t>
            </a:r>
            <a:br>
              <a:rPr lang="en-US" dirty="0"/>
            </a:b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E93A9A-E2A1-D981-F32F-7FA733DC6A97}"/>
              </a:ext>
            </a:extLst>
          </p:cNvPr>
          <p:cNvSpPr/>
          <p:nvPr/>
        </p:nvSpPr>
        <p:spPr>
          <a:xfrm>
            <a:off x="571500" y="1628775"/>
            <a:ext cx="5157788" cy="142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65145D0-6C90-C8AC-45A0-9010ED2211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86" t="36470" r="48468" b="19706"/>
          <a:stretch/>
        </p:blipFill>
        <p:spPr>
          <a:xfrm>
            <a:off x="818637" y="543600"/>
            <a:ext cx="6098779" cy="5770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117A6BC-5FD6-72C7-0633-98FC199E46FF}"/>
              </a:ext>
            </a:extLst>
          </p:cNvPr>
          <p:cNvSpPr txBox="1"/>
          <p:nvPr/>
        </p:nvSpPr>
        <p:spPr>
          <a:xfrm>
            <a:off x="6786561" y="2305615"/>
            <a:ext cx="494823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Casual members 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Longer average usage time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Leisure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Shorter average usage time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Short travels – commuting?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EB3464-E760-366B-AF9C-991E74DCE04A}"/>
              </a:ext>
            </a:extLst>
          </p:cNvPr>
          <p:cNvSpPr/>
          <p:nvPr/>
        </p:nvSpPr>
        <p:spPr>
          <a:xfrm>
            <a:off x="0" y="0"/>
            <a:ext cx="479854" cy="6858000"/>
          </a:xfrm>
          <a:prstGeom prst="rect">
            <a:avLst/>
          </a:prstGeom>
          <a:solidFill>
            <a:srgbClr val="4095A5"/>
          </a:solidFill>
          <a:ln>
            <a:solidFill>
              <a:srgbClr val="409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47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6EBDC-FBC5-07B2-8698-60924A41A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284" y="716992"/>
            <a:ext cx="4971985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 Activity per Day of the Week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A60604B-68AF-B645-4DFE-301B61B78F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7083" t="28639" r="27964" b="7005"/>
          <a:stretch/>
        </p:blipFill>
        <p:spPr>
          <a:xfrm>
            <a:off x="868637" y="810263"/>
            <a:ext cx="5853436" cy="523747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ED7524-3A7C-8FA3-1213-BE4D3291629B}"/>
              </a:ext>
            </a:extLst>
          </p:cNvPr>
          <p:cNvSpPr txBox="1"/>
          <p:nvPr/>
        </p:nvSpPr>
        <p:spPr>
          <a:xfrm>
            <a:off x="6833284" y="2432351"/>
            <a:ext cx="4971985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Wednesday most popular day of week for Q2 and Q3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Tuesdays most popular day of the week in Q4 and Q1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Saturday and Sunday have lowest relative number of riders in all quarters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853052-0B2F-C33A-372A-9F0E15CE6CA3}"/>
              </a:ext>
            </a:extLst>
          </p:cNvPr>
          <p:cNvSpPr/>
          <p:nvPr/>
        </p:nvSpPr>
        <p:spPr>
          <a:xfrm>
            <a:off x="0" y="0"/>
            <a:ext cx="479854" cy="6858000"/>
          </a:xfrm>
          <a:prstGeom prst="rect">
            <a:avLst/>
          </a:prstGeom>
          <a:solidFill>
            <a:srgbClr val="4095A5"/>
          </a:solidFill>
          <a:ln>
            <a:solidFill>
              <a:srgbClr val="409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2B18C5-E1BB-21F0-8FFF-89FEA6BA1F36}"/>
              </a:ext>
            </a:extLst>
          </p:cNvPr>
          <p:cNvSpPr txBox="1"/>
          <p:nvPr/>
        </p:nvSpPr>
        <p:spPr>
          <a:xfrm>
            <a:off x="868637" y="6371891"/>
            <a:ext cx="5782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1= Sunday and 7 = Saturday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398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1FE08-085E-78E0-8393-EEE4A214D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8573" y="851732"/>
            <a:ext cx="4788115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Casual User Activity per Day of the Week</a:t>
            </a:r>
          </a:p>
        </p:txBody>
      </p:sp>
      <p:pic>
        <p:nvPicPr>
          <p:cNvPr id="9" name="Content Placeholder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4FDCBB0-A553-B909-735B-40BBF6EF4D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084" t="28311" r="28132" b="6348"/>
          <a:stretch/>
        </p:blipFill>
        <p:spPr>
          <a:xfrm>
            <a:off x="817914" y="851732"/>
            <a:ext cx="5652598" cy="5154536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210697-8EA9-4EB5-7443-A354B69EA38E}"/>
              </a:ext>
            </a:extLst>
          </p:cNvPr>
          <p:cNvSpPr txBox="1"/>
          <p:nvPr/>
        </p:nvSpPr>
        <p:spPr>
          <a:xfrm>
            <a:off x="6808572" y="2613392"/>
            <a:ext cx="478811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Saturday and Sundays are the most popular day of the week for all quarters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activity throughout the rest of the week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70F800-7B6E-724E-F2E1-F91CB31E2CDC}"/>
              </a:ext>
            </a:extLst>
          </p:cNvPr>
          <p:cNvSpPr/>
          <p:nvPr/>
        </p:nvSpPr>
        <p:spPr>
          <a:xfrm>
            <a:off x="0" y="0"/>
            <a:ext cx="479854" cy="6858000"/>
          </a:xfrm>
          <a:prstGeom prst="rect">
            <a:avLst/>
          </a:prstGeom>
          <a:solidFill>
            <a:srgbClr val="4095A5"/>
          </a:solidFill>
          <a:ln>
            <a:solidFill>
              <a:srgbClr val="409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2E071D-56F4-A554-58A4-C7D0B1FE20F4}"/>
              </a:ext>
            </a:extLst>
          </p:cNvPr>
          <p:cNvSpPr txBox="1"/>
          <p:nvPr/>
        </p:nvSpPr>
        <p:spPr>
          <a:xfrm>
            <a:off x="752732" y="6273225"/>
            <a:ext cx="5782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1= Sunday and 7 = Saturday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785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16E9E-CBC2-EE93-6282-018C49DD0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7473" y="1756354"/>
            <a:ext cx="10456906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 use of bikes is significantly higher than casual riders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number of total causal riders is during the summer months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Casual riders have longer average use time than members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Casual rider activity is greater on weekends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041429-C367-A7DB-9945-92243FA5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704" y="430791"/>
            <a:ext cx="11717295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Findings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745389-1A5E-5C40-C5B0-5F7D6DB24042}"/>
              </a:ext>
            </a:extLst>
          </p:cNvPr>
          <p:cNvSpPr/>
          <p:nvPr/>
        </p:nvSpPr>
        <p:spPr>
          <a:xfrm>
            <a:off x="0" y="0"/>
            <a:ext cx="479854" cy="6858000"/>
          </a:xfrm>
          <a:prstGeom prst="rect">
            <a:avLst/>
          </a:prstGeom>
          <a:solidFill>
            <a:srgbClr val="4095A5"/>
          </a:solidFill>
          <a:ln>
            <a:solidFill>
              <a:srgbClr val="409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69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242FD-8C03-53BA-814F-1700C9E8B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161" y="443149"/>
            <a:ext cx="11290987" cy="1325563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Convert Casual Riders to Members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DEFBD-D5FB-5C7B-C0BC-3D9E32C00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2173" y="2261222"/>
            <a:ext cx="9156357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 into the pricing strategy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Summer  months memberships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Weekend use membership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month discount for first subscription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BED4C9-71B7-D352-5F4E-72BFE38B033E}"/>
              </a:ext>
            </a:extLst>
          </p:cNvPr>
          <p:cNvSpPr/>
          <p:nvPr/>
        </p:nvSpPr>
        <p:spPr>
          <a:xfrm>
            <a:off x="0" y="0"/>
            <a:ext cx="479854" cy="6858000"/>
          </a:xfrm>
          <a:prstGeom prst="rect">
            <a:avLst/>
          </a:prstGeom>
          <a:solidFill>
            <a:srgbClr val="4095A5"/>
          </a:solidFill>
          <a:ln>
            <a:solidFill>
              <a:srgbClr val="409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135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8534</TotalTime>
  <Words>357</Words>
  <Application>Microsoft Macintosh PowerPoint</Application>
  <PresentationFormat>Widescreen</PresentationFormat>
  <Paragraphs>67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PowerPoint Presentation</vt:lpstr>
      <vt:lpstr>Background</vt:lpstr>
      <vt:lpstr>PowerPoint Presentation</vt:lpstr>
      <vt:lpstr>Total Users by Customer Type </vt:lpstr>
      <vt:lpstr>Average Ride Length by Customer Type </vt:lpstr>
      <vt:lpstr>Member Activity per Day of the Week</vt:lpstr>
      <vt:lpstr>Casual User Activity per Day of the Week</vt:lpstr>
      <vt:lpstr>Key Findings</vt:lpstr>
      <vt:lpstr>How To Convert Casual Riders to Members </vt:lpstr>
      <vt:lpstr>Using Digital Media to Increase Memberships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clear statement of the business task 2. A description of all data sources used 3. Documentation of any cleaning or manipulation of data 4. A summary of your analysis 5. Supporting visualizations and key findings 6. Your top three recommendations based on your analysis</dc:title>
  <dc:creator>Afia Ali (Student)</dc:creator>
  <cp:lastModifiedBy>Afia Ali</cp:lastModifiedBy>
  <cp:revision>7</cp:revision>
  <dcterms:created xsi:type="dcterms:W3CDTF">2022-12-06T20:24:13Z</dcterms:created>
  <dcterms:modified xsi:type="dcterms:W3CDTF">2023-01-04T18:44:41Z</dcterms:modified>
</cp:coreProperties>
</file>