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31"/>
  </p:notesMasterIdLst>
  <p:handoutMasterIdLst>
    <p:handoutMasterId r:id="rId32"/>
  </p:handoutMasterIdLst>
  <p:sldIdLst>
    <p:sldId id="256" r:id="rId2"/>
    <p:sldId id="483" r:id="rId3"/>
    <p:sldId id="404" r:id="rId4"/>
    <p:sldId id="477" r:id="rId5"/>
    <p:sldId id="478" r:id="rId6"/>
    <p:sldId id="479" r:id="rId7"/>
    <p:sldId id="480" r:id="rId8"/>
    <p:sldId id="481" r:id="rId9"/>
    <p:sldId id="482" r:id="rId10"/>
    <p:sldId id="306" r:id="rId11"/>
    <p:sldId id="307" r:id="rId12"/>
    <p:sldId id="308" r:id="rId13"/>
    <p:sldId id="309" r:id="rId14"/>
    <p:sldId id="310" r:id="rId15"/>
    <p:sldId id="311" r:id="rId16"/>
    <p:sldId id="312" r:id="rId17"/>
    <p:sldId id="313" r:id="rId18"/>
    <p:sldId id="322" r:id="rId19"/>
    <p:sldId id="323" r:id="rId20"/>
    <p:sldId id="314" r:id="rId21"/>
    <p:sldId id="315" r:id="rId22"/>
    <p:sldId id="316" r:id="rId23"/>
    <p:sldId id="317" r:id="rId24"/>
    <p:sldId id="318" r:id="rId25"/>
    <p:sldId id="319" r:id="rId26"/>
    <p:sldId id="321" r:id="rId27"/>
    <p:sldId id="320" r:id="rId28"/>
    <p:sldId id="271" r:id="rId29"/>
    <p:sldId id="484" r:id="rId30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Gaya Medium 4 - Akse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03447BB-5D67-496B-8E87-E561075AD55C}" styleName="Gaya Gelap 1 - Aksen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Gaya Gelap 1 - Aksen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Gaya Gelap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0" autoAdjust="0"/>
    <p:restoredTop sz="91887" autoAdjust="0"/>
  </p:normalViewPr>
  <p:slideViewPr>
    <p:cSldViewPr>
      <p:cViewPr varScale="1">
        <p:scale>
          <a:sx n="59" d="100"/>
          <a:sy n="59" d="100"/>
        </p:scale>
        <p:origin x="166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804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86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nisa Puspa Kirana" userId="8a353d5f2de0adf1" providerId="LiveId" clId="{A87C67F6-0FF8-4EA5-A8FE-6A0746F4DE10}"/>
    <pc:docChg chg="addSld modSld">
      <pc:chgData name="Annisa Puspa Kirana" userId="8a353d5f2de0adf1" providerId="LiveId" clId="{A87C67F6-0FF8-4EA5-A8FE-6A0746F4DE10}" dt="2023-06-12T07:19:32.198" v="7" actId="403"/>
      <pc:docMkLst>
        <pc:docMk/>
      </pc:docMkLst>
      <pc:sldChg chg="modSp mod">
        <pc:chgData name="Annisa Puspa Kirana" userId="8a353d5f2de0adf1" providerId="LiveId" clId="{A87C67F6-0FF8-4EA5-A8FE-6A0746F4DE10}" dt="2023-05-19T03:27:48.146" v="1" actId="113"/>
        <pc:sldMkLst>
          <pc:docMk/>
          <pc:sldMk cId="376117137" sldId="320"/>
        </pc:sldMkLst>
        <pc:spChg chg="mod">
          <ac:chgData name="Annisa Puspa Kirana" userId="8a353d5f2de0adf1" providerId="LiveId" clId="{A87C67F6-0FF8-4EA5-A8FE-6A0746F4DE10}" dt="2023-05-19T03:27:48.146" v="1" actId="113"/>
          <ac:spMkLst>
            <pc:docMk/>
            <pc:sldMk cId="376117137" sldId="320"/>
            <ac:spMk id="3" creationId="{00000000-0000-0000-0000-000000000000}"/>
          </ac:spMkLst>
        </pc:spChg>
      </pc:sldChg>
      <pc:sldChg chg="modSp new mod">
        <pc:chgData name="Annisa Puspa Kirana" userId="8a353d5f2de0adf1" providerId="LiveId" clId="{A87C67F6-0FF8-4EA5-A8FE-6A0746F4DE10}" dt="2023-06-12T07:19:32.198" v="7" actId="403"/>
        <pc:sldMkLst>
          <pc:docMk/>
          <pc:sldMk cId="4020154885" sldId="483"/>
        </pc:sldMkLst>
        <pc:spChg chg="mod">
          <ac:chgData name="Annisa Puspa Kirana" userId="8a353d5f2de0adf1" providerId="LiveId" clId="{A87C67F6-0FF8-4EA5-A8FE-6A0746F4DE10}" dt="2023-06-12T07:19:32.198" v="7" actId="403"/>
          <ac:spMkLst>
            <pc:docMk/>
            <pc:sldMk cId="4020154885" sldId="483"/>
            <ac:spMk id="3" creationId="{33C1EF32-A750-7DB3-F83A-083A9C11ECF2}"/>
          </ac:spMkLst>
        </pc:spChg>
      </pc:sldChg>
    </pc:docChg>
  </pc:docChgLst>
  <pc:docChgLst>
    <pc:chgData name="Annisa Puspa Kirana" userId="8a353d5f2de0adf1" providerId="LiveId" clId="{9CD2FA53-8BAB-4C1C-8057-D2F681D7C9F3}"/>
    <pc:docChg chg="custSel addSld modSld">
      <pc:chgData name="Annisa Puspa Kirana" userId="8a353d5f2de0adf1" providerId="LiveId" clId="{9CD2FA53-8BAB-4C1C-8057-D2F681D7C9F3}" dt="2024-04-23T02:46:04.277" v="124" actId="20577"/>
      <pc:docMkLst>
        <pc:docMk/>
      </pc:docMkLst>
      <pc:sldChg chg="modSp new mod">
        <pc:chgData name="Annisa Puspa Kirana" userId="8a353d5f2de0adf1" providerId="LiveId" clId="{9CD2FA53-8BAB-4C1C-8057-D2F681D7C9F3}" dt="2024-04-23T02:46:04.277" v="124" actId="20577"/>
        <pc:sldMkLst>
          <pc:docMk/>
          <pc:sldMk cId="292404078" sldId="484"/>
        </pc:sldMkLst>
        <pc:spChg chg="mod">
          <ac:chgData name="Annisa Puspa Kirana" userId="8a353d5f2de0adf1" providerId="LiveId" clId="{9CD2FA53-8BAB-4C1C-8057-D2F681D7C9F3}" dt="2024-04-23T02:43:11.579" v="18" actId="20577"/>
          <ac:spMkLst>
            <pc:docMk/>
            <pc:sldMk cId="292404078" sldId="484"/>
            <ac:spMk id="2" creationId="{6516460E-2F43-64FB-D046-4FCD4B25F97C}"/>
          </ac:spMkLst>
        </pc:spChg>
        <pc:spChg chg="mod">
          <ac:chgData name="Annisa Puspa Kirana" userId="8a353d5f2de0adf1" providerId="LiveId" clId="{9CD2FA53-8BAB-4C1C-8057-D2F681D7C9F3}" dt="2024-04-23T02:46:04.277" v="124" actId="20577"/>
          <ac:spMkLst>
            <pc:docMk/>
            <pc:sldMk cId="292404078" sldId="484"/>
            <ac:spMk id="3" creationId="{381DF813-767E-A284-5511-62F7FE55D4B1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95D96E-A37A-445B-BD35-E5D98C4371A6}" type="datetimeFigureOut">
              <a:rPr lang="id-ID" smtClean="0"/>
              <a:t>23/04/2024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08F1AD-68C9-420B-A8CA-52A4DED6145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703934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Hea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Tampungan Tanggal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60F936-1012-9D44-BA07-212877D048EE}" type="datetimeFigureOut">
              <a:rPr lang="id-ID" smtClean="0"/>
              <a:t>23/04/2024</a:t>
            </a:fld>
            <a:endParaRPr lang="id-ID"/>
          </a:p>
        </p:txBody>
      </p:sp>
      <p:sp>
        <p:nvSpPr>
          <p:cNvPr id="4" name="Tampungan Gambar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Tampungan Catatan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6" name="Tampungan Foo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Tampungan Nomor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014C4F-29DD-FC4D-94F1-7954D335851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13682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014C4F-29DD-FC4D-94F1-7954D3358516}" type="slidenum">
              <a:rPr lang="id-ID" smtClean="0"/>
              <a:t>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48437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5">
            <a:extLst>
              <a:ext uri="{FF2B5EF4-FFF2-40B4-BE49-F238E27FC236}">
                <a16:creationId xmlns:a16="http://schemas.microsoft.com/office/drawing/2014/main" id="{252F9B1C-24AB-0349-853B-B071ACBD05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2994AB0-6886-9C4C-94B5-445668F8B19B}" type="slidenum">
              <a:rPr lang="en-US" altLang="id-ID" sz="1000">
                <a:latin typeface="Times New Roman" panose="02020603050405020304" pitchFamily="18" charset="0"/>
              </a:rPr>
              <a:pPr/>
              <a:t>3</a:t>
            </a:fld>
            <a:endParaRPr lang="en-US" altLang="id-ID" sz="1000">
              <a:latin typeface="Times New Roman" panose="02020603050405020304" pitchFamily="18" charset="0"/>
            </a:endParaRPr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90332375-53D5-7849-9024-50F597F94E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0E8A1710-8F82-8245-9447-FAEA08627C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id-ID" altLang="id-ID"/>
          </a:p>
        </p:txBody>
      </p:sp>
    </p:spTree>
    <p:extLst>
      <p:ext uri="{BB962C8B-B14F-4D97-AF65-F5344CB8AC3E}">
        <p14:creationId xmlns:p14="http://schemas.microsoft.com/office/powerpoint/2010/main" val="284053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Nama Mata Kuli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noFill/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11" name="Rectangle 10"/>
          <p:cNvSpPr/>
          <p:nvPr/>
        </p:nvSpPr>
        <p:spPr>
          <a:xfrm>
            <a:off x="575849" y="4552792"/>
            <a:ext cx="8062625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54882" y="3139439"/>
            <a:ext cx="8065477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4" y="4648200"/>
            <a:ext cx="7889636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4" y="3625334"/>
            <a:ext cx="7927735" cy="820900"/>
          </a:xfrm>
        </p:spPr>
        <p:txBody>
          <a:bodyPr anchor="b" anchorCtr="0">
            <a:noAutofit/>
          </a:bodyPr>
          <a:lstStyle>
            <a:lvl1pPr>
              <a:defRPr sz="32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026" name="Picture 2" descr="C:\Users\TOSHIBA\Pictures\logo_polinema copy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6443" y="390900"/>
            <a:ext cx="2304256" cy="2314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 userDrawn="1"/>
        </p:nvSpPr>
        <p:spPr>
          <a:xfrm>
            <a:off x="2555831" y="3255013"/>
            <a:ext cx="4032448" cy="2865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6" name="Subtitle 2"/>
          <p:cNvSpPr txBox="1">
            <a:spLocks/>
          </p:cNvSpPr>
          <p:nvPr userDrawn="1"/>
        </p:nvSpPr>
        <p:spPr>
          <a:xfrm>
            <a:off x="642803" y="3187824"/>
            <a:ext cx="7889636" cy="392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800" kern="1200" cap="all" spc="3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i="0" u="none" dirty="0" err="1">
                <a:solidFill>
                  <a:schemeClr val="bg1">
                    <a:lumMod val="50000"/>
                  </a:schemeClr>
                </a:solidFill>
              </a:rPr>
              <a:t>Matakuliah</a:t>
            </a:r>
            <a:r>
              <a:rPr lang="en-US" sz="1600" b="1" i="0" u="none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600" b="1" i="0" u="none" dirty="0" err="1">
                <a:solidFill>
                  <a:schemeClr val="bg1">
                    <a:lumMod val="50000"/>
                  </a:schemeClr>
                </a:solidFill>
              </a:rPr>
              <a:t>Basisdata</a:t>
            </a:r>
            <a:endParaRPr lang="en-US" sz="1600" b="1" i="0" u="none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43CA-806E-402E-87EA-B001B6507DFC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43CA-806E-402E-87EA-B001B6507DFC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3"/>
            <a:ext cx="7170208" cy="1029382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68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43CA-806E-402E-87EA-B001B6507DFC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noFill/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43CA-806E-402E-87EA-B001B6507DFC}" type="slidenum">
              <a:rPr lang="id-ID" smtClean="0"/>
              <a:t>‹#›</a:t>
            </a:fld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7170208" cy="1039427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43CA-806E-402E-87EA-B001B6507DFC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7170208" cy="1039427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43CA-806E-402E-87EA-B001B6507DFC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7170208" cy="1039427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43CA-806E-402E-87EA-B001B6507DFC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noFill/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43CA-806E-402E-87EA-B001B6507DFC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noFill/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43CA-806E-402E-87EA-B001B6507DFC}" type="slidenum">
              <a:rPr lang="id-ID" smtClean="0"/>
              <a:t>‹#›</a:t>
            </a:fld>
            <a:endParaRPr lang="id-ID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noFill/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43CA-806E-402E-87EA-B001B6507DFC}" type="slidenum">
              <a:rPr lang="id-ID" smtClean="0"/>
              <a:t>‹#›</a:t>
            </a:fld>
            <a:endParaRPr lang="id-ID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noFill/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C5D243CA-806E-402E-87EA-B001B6507DFC}" type="slidenum">
              <a:rPr lang="id-ID" smtClean="0"/>
              <a:t>‹#›</a:t>
            </a:fld>
            <a:endParaRPr lang="id-ID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1" name="Picture 2" descr="C:\Users\TOSHIBA\Pictures\logo_polinema copy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7552" y="278166"/>
            <a:ext cx="1152128" cy="1157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4" y="4648200"/>
            <a:ext cx="7889636" cy="457200"/>
          </a:xfrm>
        </p:spPr>
        <p:txBody>
          <a:bodyPr anchor="ctr"/>
          <a:lstStyle/>
          <a:p>
            <a:r>
              <a:rPr lang="id-ID" i="1" dirty="0"/>
              <a:t>Tim ajar </a:t>
            </a:r>
            <a:r>
              <a:rPr lang="id-ID" i="1" dirty="0" err="1"/>
              <a:t>basisdata</a:t>
            </a:r>
            <a:r>
              <a:rPr lang="id-ID" i="1" dirty="0"/>
              <a:t> – </a:t>
            </a:r>
            <a:r>
              <a:rPr lang="id-ID" i="1" dirty="0" err="1"/>
              <a:t>jti</a:t>
            </a:r>
            <a:r>
              <a:rPr lang="id-ID" i="1" dirty="0"/>
              <a:t> </a:t>
            </a:r>
            <a:r>
              <a:rPr lang="id-ID" i="1" dirty="0" err="1"/>
              <a:t>polinema</a:t>
            </a:r>
            <a:endParaRPr lang="id-ID" i="1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4" y="3717032"/>
            <a:ext cx="7927735" cy="657194"/>
          </a:xfrm>
        </p:spPr>
        <p:txBody>
          <a:bodyPr anchor="ctr"/>
          <a:lstStyle/>
          <a:p>
            <a:r>
              <a:rPr lang="en-US" sz="2000" b="1" dirty="0"/>
              <a:t>DATA MANIPULATION LANGUAGE (</a:t>
            </a:r>
            <a:r>
              <a:rPr lang="id-ID" sz="2000" b="1" dirty="0"/>
              <a:t>DML</a:t>
            </a:r>
            <a:r>
              <a:rPr lang="en-US" sz="2000" b="1" dirty="0"/>
              <a:t>)</a:t>
            </a:r>
            <a:endParaRPr lang="id-ID" sz="2000" b="1" dirty="0"/>
          </a:p>
        </p:txBody>
      </p:sp>
    </p:spTree>
    <p:extLst>
      <p:ext uri="{BB962C8B-B14F-4D97-AF65-F5344CB8AC3E}">
        <p14:creationId xmlns:p14="http://schemas.microsoft.com/office/powerpoint/2010/main" val="725990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/>
              <a:t>DML (Data </a:t>
            </a:r>
            <a:r>
              <a:rPr lang="id-ID" dirty="0" err="1"/>
              <a:t>manipulation</a:t>
            </a:r>
            <a:r>
              <a:rPr lang="id-ID" dirty="0"/>
              <a:t> </a:t>
            </a:r>
            <a:r>
              <a:rPr lang="id-ID" dirty="0" err="1"/>
              <a:t>Language</a:t>
            </a:r>
            <a:r>
              <a:rPr lang="id-ID" dirty="0"/>
              <a:t>)</a:t>
            </a:r>
          </a:p>
        </p:txBody>
      </p:sp>
      <p:sp>
        <p:nvSpPr>
          <p:cNvPr id="3" name="Tampungan Konten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id-ID" dirty="0"/>
              <a:t>Adalah BAHASA yang digunakan untuk memerintahkan DBMS agar melakukan operasi-operasi yang sifatnya </a:t>
            </a:r>
            <a:r>
              <a:rPr lang="id-ID" dirty="0">
                <a:solidFill>
                  <a:schemeClr val="accent2"/>
                </a:solidFill>
              </a:rPr>
              <a:t>MENGUBAH </a:t>
            </a:r>
            <a:r>
              <a:rPr lang="id-ID" dirty="0"/>
              <a:t>nilai-nilai data pada (</a:t>
            </a:r>
            <a:r>
              <a:rPr lang="id-ID" dirty="0">
                <a:solidFill>
                  <a:schemeClr val="accent2"/>
                </a:solidFill>
              </a:rPr>
              <a:t>ISI</a:t>
            </a:r>
            <a:r>
              <a:rPr lang="id-ID" dirty="0"/>
              <a:t>) </a:t>
            </a:r>
            <a:r>
              <a:rPr lang="id-ID" dirty="0">
                <a:solidFill>
                  <a:schemeClr val="accent2"/>
                </a:solidFill>
              </a:rPr>
              <a:t>tabel</a:t>
            </a:r>
            <a:r>
              <a:rPr lang="id-ID" dirty="0"/>
              <a:t>.</a:t>
            </a:r>
          </a:p>
          <a:p>
            <a:endParaRPr lang="id-ID" dirty="0"/>
          </a:p>
          <a:p>
            <a:r>
              <a:rPr lang="id-ID" dirty="0"/>
              <a:t>Yang diubah oleh:</a:t>
            </a:r>
          </a:p>
          <a:p>
            <a:pPr lvl="1"/>
            <a:r>
              <a:rPr lang="id-ID" dirty="0"/>
              <a:t>DDL 	</a:t>
            </a:r>
            <a:r>
              <a:rPr lang="id-ID" dirty="0">
                <a:sym typeface="Wingdings"/>
              </a:rPr>
              <a:t> </a:t>
            </a:r>
            <a:r>
              <a:rPr lang="id-ID" b="1" dirty="0">
                <a:sym typeface="Wingdings"/>
              </a:rPr>
              <a:t>Struktur</a:t>
            </a:r>
            <a:r>
              <a:rPr lang="id-ID" dirty="0">
                <a:sym typeface="Wingdings"/>
              </a:rPr>
              <a:t> tabel.</a:t>
            </a:r>
          </a:p>
          <a:p>
            <a:pPr lvl="1"/>
            <a:r>
              <a:rPr lang="id-ID" dirty="0">
                <a:sym typeface="Wingdings"/>
              </a:rPr>
              <a:t>DML 	 </a:t>
            </a:r>
            <a:r>
              <a:rPr lang="id-ID" b="1" dirty="0">
                <a:sym typeface="Wingdings"/>
              </a:rPr>
              <a:t>Isi</a:t>
            </a:r>
            <a:r>
              <a:rPr lang="id-ID" dirty="0">
                <a:sym typeface="Wingdings"/>
              </a:rPr>
              <a:t> tabel.</a:t>
            </a:r>
          </a:p>
          <a:p>
            <a:endParaRPr lang="id-ID" dirty="0">
              <a:sym typeface="Wingdings"/>
            </a:endParaRPr>
          </a:p>
          <a:p>
            <a:r>
              <a:rPr lang="id-ID" dirty="0">
                <a:sym typeface="Wingdings"/>
              </a:rPr>
              <a:t>Perspektif:</a:t>
            </a:r>
          </a:p>
          <a:p>
            <a:pPr lvl="1"/>
            <a:r>
              <a:rPr lang="id-ID" dirty="0">
                <a:sym typeface="Wingdings"/>
              </a:rPr>
              <a:t>DDL	 </a:t>
            </a:r>
            <a:r>
              <a:rPr lang="id-ID" dirty="0">
                <a:solidFill>
                  <a:schemeClr val="accent2"/>
                </a:solidFill>
                <a:sym typeface="Wingdings"/>
              </a:rPr>
              <a:t>TABEL</a:t>
            </a:r>
            <a:r>
              <a:rPr lang="id-ID" dirty="0">
                <a:sym typeface="Wingdings"/>
              </a:rPr>
              <a:t>.</a:t>
            </a:r>
          </a:p>
          <a:p>
            <a:pPr lvl="1"/>
            <a:r>
              <a:rPr lang="id-ID" dirty="0">
                <a:sym typeface="Wingdings"/>
              </a:rPr>
              <a:t>DML	 </a:t>
            </a:r>
            <a:r>
              <a:rPr lang="id-ID" b="1" dirty="0">
                <a:solidFill>
                  <a:schemeClr val="accent2"/>
                </a:solidFill>
                <a:sym typeface="Wingdings"/>
              </a:rPr>
              <a:t>BARIS</a:t>
            </a:r>
            <a:r>
              <a:rPr lang="id-ID" dirty="0">
                <a:sym typeface="Wingdings"/>
              </a:rPr>
              <a:t>/</a:t>
            </a:r>
            <a:r>
              <a:rPr lang="id-ID" dirty="0" err="1">
                <a:sym typeface="Wingdings"/>
              </a:rPr>
              <a:t>Row</a:t>
            </a:r>
            <a:r>
              <a:rPr lang="id-ID" dirty="0">
                <a:sym typeface="Wingdings"/>
              </a:rPr>
              <a:t>/</a:t>
            </a:r>
            <a:r>
              <a:rPr lang="id-ID" dirty="0" err="1">
                <a:sym typeface="Wingdings"/>
              </a:rPr>
              <a:t>Record</a:t>
            </a:r>
            <a:r>
              <a:rPr lang="id-ID" dirty="0">
                <a:sym typeface="Wingdings"/>
              </a:rPr>
              <a:t>/</a:t>
            </a:r>
            <a:r>
              <a:rPr lang="id-ID" dirty="0" err="1">
                <a:sym typeface="Wingdings"/>
              </a:rPr>
              <a:t>Tuple</a:t>
            </a:r>
            <a:r>
              <a:rPr lang="id-ID" dirty="0">
                <a:sym typeface="Wingdings"/>
              </a:rPr>
              <a:t>.</a:t>
            </a:r>
            <a:endParaRPr lang="id-ID" dirty="0"/>
          </a:p>
          <a:p>
            <a:endParaRPr lang="id-ID" dirty="0"/>
          </a:p>
          <a:p>
            <a:r>
              <a:rPr lang="id-ID" dirty="0"/>
              <a:t>Ada 3 klausa utama:</a:t>
            </a:r>
          </a:p>
          <a:p>
            <a:pPr lvl="1"/>
            <a:r>
              <a:rPr lang="id-ID" dirty="0"/>
              <a:t>INSERT	: </a:t>
            </a:r>
            <a:r>
              <a:rPr lang="id-ID" b="1" dirty="0"/>
              <a:t>Menambahkan</a:t>
            </a:r>
            <a:r>
              <a:rPr lang="id-ID" dirty="0"/>
              <a:t> suatu BARIS baru.</a:t>
            </a:r>
          </a:p>
          <a:p>
            <a:pPr lvl="1"/>
            <a:r>
              <a:rPr lang="id-ID" dirty="0"/>
              <a:t>UPDATE	: </a:t>
            </a:r>
            <a:r>
              <a:rPr lang="id-ID" b="1" dirty="0"/>
              <a:t>Mengganti</a:t>
            </a:r>
            <a:r>
              <a:rPr lang="id-ID" dirty="0"/>
              <a:t> nilai pada suatu BARIS.</a:t>
            </a:r>
          </a:p>
          <a:p>
            <a:pPr lvl="1"/>
            <a:r>
              <a:rPr lang="id-ID" dirty="0"/>
              <a:t>DELETE	: </a:t>
            </a:r>
            <a:r>
              <a:rPr lang="id-ID" b="1" dirty="0"/>
              <a:t>Menghapus</a:t>
            </a:r>
            <a:r>
              <a:rPr lang="id-ID" dirty="0"/>
              <a:t> suatu BARIS.</a:t>
            </a:r>
          </a:p>
          <a:p>
            <a:pPr lvl="1"/>
            <a:endParaRPr lang="id-ID" dirty="0"/>
          </a:p>
          <a:p>
            <a:r>
              <a:rPr lang="id-ID" dirty="0"/>
              <a:t>Dan 1 klausa syarat (</a:t>
            </a:r>
            <a:r>
              <a:rPr lang="id-ID" dirty="0" err="1"/>
              <a:t>filtering</a:t>
            </a:r>
            <a:r>
              <a:rPr lang="id-ID" dirty="0"/>
              <a:t>):</a:t>
            </a:r>
          </a:p>
          <a:p>
            <a:pPr lvl="1"/>
            <a:r>
              <a:rPr lang="id-ID" b="1" dirty="0"/>
              <a:t>WHERE</a:t>
            </a:r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43CA-806E-402E-87EA-B001B6507DFC}" type="slidenum">
              <a:rPr lang="id-ID" smtClean="0"/>
              <a:t>10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27626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err="1"/>
              <a:t>Database</a:t>
            </a:r>
            <a:r>
              <a:rPr lang="id-ID" dirty="0"/>
              <a:t> Akademik</a:t>
            </a:r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43CA-806E-402E-87EA-B001B6507DFC}" type="slidenum">
              <a:rPr lang="id-ID" smtClean="0"/>
              <a:t>11</a:t>
            </a:fld>
            <a:endParaRPr lang="id-ID"/>
          </a:p>
        </p:txBody>
      </p:sp>
      <p:pic>
        <p:nvPicPr>
          <p:cNvPr id="6" name="Gamba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599090"/>
            <a:ext cx="6508700" cy="49312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772117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ambar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521668"/>
            <a:ext cx="8166100" cy="52197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2" name="Judu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err="1"/>
              <a:t>Database</a:t>
            </a:r>
            <a:r>
              <a:rPr lang="id-ID" dirty="0"/>
              <a:t> akademik: DDL</a:t>
            </a:r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43CA-806E-402E-87EA-B001B6507DFC}" type="slidenum">
              <a:rPr lang="id-ID" smtClean="0"/>
              <a:t>12</a:t>
            </a:fld>
            <a:endParaRPr lang="id-ID"/>
          </a:p>
        </p:txBody>
      </p:sp>
      <p:pic>
        <p:nvPicPr>
          <p:cNvPr id="7" name="Gambar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889" y="1665312"/>
            <a:ext cx="4625527" cy="35044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882936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INSERT</a:t>
            </a:r>
          </a:p>
        </p:txBody>
      </p:sp>
      <p:sp>
        <p:nvSpPr>
          <p:cNvPr id="3" name="Tampungan Konten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d-ID" dirty="0"/>
              <a:t>Digunakan untuk </a:t>
            </a:r>
            <a:r>
              <a:rPr lang="id-ID" b="1" dirty="0">
                <a:solidFill>
                  <a:schemeClr val="accent2"/>
                </a:solidFill>
              </a:rPr>
              <a:t>menambahkan</a:t>
            </a:r>
            <a:r>
              <a:rPr lang="id-ID" b="1" dirty="0"/>
              <a:t> </a:t>
            </a:r>
            <a:r>
              <a:rPr lang="id-ID" dirty="0">
                <a:solidFill>
                  <a:schemeClr val="accent2"/>
                </a:solidFill>
              </a:rPr>
              <a:t>RECORD/Baris</a:t>
            </a:r>
            <a:r>
              <a:rPr lang="id-ID" dirty="0"/>
              <a:t> baru pada suatu tabel.</a:t>
            </a:r>
          </a:p>
          <a:p>
            <a:endParaRPr lang="id-ID" dirty="0"/>
          </a:p>
          <a:p>
            <a:r>
              <a:rPr lang="id-ID" dirty="0"/>
              <a:t>Klausa pembentuk:</a:t>
            </a:r>
          </a:p>
          <a:p>
            <a:pPr lvl="1"/>
            <a:r>
              <a:rPr lang="id-ID" b="1" dirty="0"/>
              <a:t>INSERT</a:t>
            </a:r>
          </a:p>
          <a:p>
            <a:pPr lvl="1"/>
            <a:r>
              <a:rPr lang="id-ID" b="1" dirty="0"/>
              <a:t>INTO</a:t>
            </a:r>
          </a:p>
          <a:p>
            <a:pPr lvl="1"/>
            <a:r>
              <a:rPr lang="id-ID" b="1" dirty="0"/>
              <a:t>VALUES</a:t>
            </a:r>
          </a:p>
          <a:p>
            <a:endParaRPr lang="id-ID" dirty="0"/>
          </a:p>
          <a:p>
            <a:r>
              <a:rPr lang="id-ID" dirty="0"/>
              <a:t>Format:</a:t>
            </a:r>
          </a:p>
          <a:p>
            <a:pPr marL="868680" lvl="1" indent="-457200">
              <a:buFont typeface="+mj-lt"/>
              <a:buAutoNum type="arabicPeriod"/>
            </a:pPr>
            <a:r>
              <a:rPr lang="id-ID" b="1" dirty="0"/>
              <a:t>INSERT</a:t>
            </a:r>
            <a:r>
              <a:rPr lang="id-ID" dirty="0"/>
              <a:t> </a:t>
            </a:r>
            <a:r>
              <a:rPr lang="id-ID" b="1" dirty="0"/>
              <a:t>INTO</a:t>
            </a:r>
            <a:r>
              <a:rPr lang="id-ID" dirty="0"/>
              <a:t> </a:t>
            </a:r>
            <a:r>
              <a:rPr lang="id-ID" dirty="0" err="1"/>
              <a:t>nama_tabel</a:t>
            </a:r>
            <a:r>
              <a:rPr lang="id-ID" dirty="0"/>
              <a:t> (kolom1, kolom2, ...dst.) </a:t>
            </a:r>
            <a:r>
              <a:rPr lang="id-ID" b="1" dirty="0"/>
              <a:t>VALUES</a:t>
            </a:r>
            <a:r>
              <a:rPr lang="id-ID" dirty="0"/>
              <a:t> (nilai_kolom1, nilai_kolom2, ...dst.);</a:t>
            </a:r>
          </a:p>
          <a:p>
            <a:pPr marL="868680" lvl="1" indent="-457200">
              <a:buFont typeface="+mj-lt"/>
              <a:buAutoNum type="arabicPeriod"/>
            </a:pPr>
            <a:r>
              <a:rPr lang="id-ID" b="1" dirty="0"/>
              <a:t>INSERT</a:t>
            </a:r>
            <a:r>
              <a:rPr lang="id-ID" dirty="0"/>
              <a:t> </a:t>
            </a:r>
            <a:r>
              <a:rPr lang="id-ID" b="1" dirty="0"/>
              <a:t>INTO</a:t>
            </a:r>
            <a:r>
              <a:rPr lang="id-ID" dirty="0"/>
              <a:t> </a:t>
            </a:r>
            <a:r>
              <a:rPr lang="id-ID" dirty="0" err="1"/>
              <a:t>nama_tabel</a:t>
            </a:r>
            <a:r>
              <a:rPr lang="id-ID" dirty="0"/>
              <a:t> </a:t>
            </a:r>
            <a:r>
              <a:rPr lang="id-ID" b="1" dirty="0"/>
              <a:t>VALUES</a:t>
            </a:r>
            <a:r>
              <a:rPr lang="id-ID" dirty="0"/>
              <a:t> (nilai_kolom1, nilai_kolom2, ...dst.);</a:t>
            </a:r>
          </a:p>
          <a:p>
            <a:pPr marL="868680" lvl="1" indent="-457200">
              <a:buFont typeface="+mj-lt"/>
              <a:buAutoNum type="arabicPeriod"/>
            </a:pPr>
            <a:r>
              <a:rPr lang="id-ID" dirty="0"/>
              <a:t>[Salah satu dari kedua format sebelumnya]</a:t>
            </a:r>
            <a:r>
              <a:rPr lang="id-ID" b="1" dirty="0"/>
              <a:t>,</a:t>
            </a:r>
            <a:r>
              <a:rPr lang="id-ID" dirty="0"/>
              <a:t> (nilai_kolom_kolom_baris1)</a:t>
            </a:r>
            <a:r>
              <a:rPr lang="id-ID" b="1" dirty="0"/>
              <a:t>,</a:t>
            </a:r>
            <a:r>
              <a:rPr lang="id-ID" dirty="0"/>
              <a:t> (nilai_kolom_kolom_baris2)</a:t>
            </a:r>
            <a:r>
              <a:rPr lang="id-ID" b="1" dirty="0"/>
              <a:t>,</a:t>
            </a:r>
            <a:r>
              <a:rPr lang="id-ID" dirty="0"/>
              <a:t> ...dst. </a:t>
            </a:r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43CA-806E-402E-87EA-B001B6507DFC}" type="slidenum">
              <a:rPr lang="id-ID" smtClean="0"/>
              <a:t>13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517129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INSERT</a:t>
            </a:r>
          </a:p>
        </p:txBody>
      </p:sp>
      <p:sp>
        <p:nvSpPr>
          <p:cNvPr id="3" name="Tampungan Konten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1152128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/>
          <a:p>
            <a:r>
              <a:rPr lang="id-ID" sz="2000" dirty="0"/>
              <a:t>Contoh Format </a:t>
            </a:r>
            <a:r>
              <a:rPr lang="id-ID" sz="2000" b="1" dirty="0"/>
              <a:t>#1</a:t>
            </a:r>
            <a:r>
              <a:rPr lang="id-ID" sz="2000" dirty="0"/>
              <a:t>:</a:t>
            </a:r>
          </a:p>
          <a:p>
            <a:pPr lvl="1"/>
            <a:r>
              <a:rPr lang="id-ID" sz="1800" b="1" dirty="0"/>
              <a:t>INSERT</a:t>
            </a:r>
            <a:r>
              <a:rPr lang="id-ID" sz="1800" dirty="0"/>
              <a:t> </a:t>
            </a:r>
            <a:r>
              <a:rPr lang="id-ID" sz="1800" b="1" dirty="0"/>
              <a:t>INTO</a:t>
            </a:r>
            <a:r>
              <a:rPr lang="id-ID" sz="1800" dirty="0"/>
              <a:t> </a:t>
            </a:r>
            <a:r>
              <a:rPr lang="id-ID" sz="1800" dirty="0" err="1"/>
              <a:t>nama_tabel</a:t>
            </a:r>
            <a:r>
              <a:rPr lang="id-ID" sz="1800" dirty="0"/>
              <a:t> (kolom1, kolom2, ...dst.) </a:t>
            </a:r>
            <a:r>
              <a:rPr lang="id-ID" sz="1800" b="1" dirty="0"/>
              <a:t>VALUES</a:t>
            </a:r>
            <a:r>
              <a:rPr lang="id-ID" sz="1800" dirty="0"/>
              <a:t> (nilai_kolom1, nilai_kolom2, ...dst.);</a:t>
            </a:r>
          </a:p>
          <a:p>
            <a:r>
              <a:rPr lang="id-ID" sz="2200" dirty="0"/>
              <a:t>Digunakan jika kita ingin menambahkan data pada </a:t>
            </a:r>
            <a:r>
              <a:rPr lang="id-ID" sz="2200" b="1" dirty="0">
                <a:solidFill>
                  <a:schemeClr val="accent2"/>
                </a:solidFill>
              </a:rPr>
              <a:t>sebagian</a:t>
            </a:r>
            <a:r>
              <a:rPr lang="id-ID" sz="2200" dirty="0"/>
              <a:t> kolom saja.</a:t>
            </a:r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43CA-806E-402E-87EA-B001B6507DFC}" type="slidenum">
              <a:rPr lang="id-ID" smtClean="0"/>
              <a:t>14</a:t>
            </a:fld>
            <a:endParaRPr lang="id-ID"/>
          </a:p>
        </p:txBody>
      </p:sp>
      <p:pic>
        <p:nvPicPr>
          <p:cNvPr id="5" name="Gamba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356" y="3473228"/>
            <a:ext cx="7679284" cy="3435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6" name="Gamba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822" y="4581128"/>
            <a:ext cx="6034353" cy="14817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7" name="Kotak Teks 6"/>
          <p:cNvSpPr txBox="1"/>
          <p:nvPr/>
        </p:nvSpPr>
        <p:spPr>
          <a:xfrm>
            <a:off x="457200" y="2906408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b="1"/>
              <a:t>SQL:</a:t>
            </a:r>
          </a:p>
        </p:txBody>
      </p:sp>
      <p:sp>
        <p:nvSpPr>
          <p:cNvPr id="8" name="Kotak Teks 7"/>
          <p:cNvSpPr txBox="1"/>
          <p:nvPr/>
        </p:nvSpPr>
        <p:spPr>
          <a:xfrm>
            <a:off x="457200" y="4014308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b="1"/>
              <a:t>Akan menghasilkan:</a:t>
            </a:r>
          </a:p>
        </p:txBody>
      </p:sp>
    </p:spTree>
    <p:extLst>
      <p:ext uri="{BB962C8B-B14F-4D97-AF65-F5344CB8AC3E}">
        <p14:creationId xmlns:p14="http://schemas.microsoft.com/office/powerpoint/2010/main" val="2851676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INSERT</a:t>
            </a:r>
          </a:p>
        </p:txBody>
      </p:sp>
      <p:sp>
        <p:nvSpPr>
          <p:cNvPr id="3" name="Tampungan Konten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1152128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r>
              <a:rPr lang="id-ID" sz="2000" dirty="0"/>
              <a:t>Contoh Format </a:t>
            </a:r>
            <a:r>
              <a:rPr lang="id-ID" sz="2000" b="1" dirty="0"/>
              <a:t>#2</a:t>
            </a:r>
            <a:r>
              <a:rPr lang="id-ID" sz="2000" dirty="0"/>
              <a:t>:</a:t>
            </a:r>
          </a:p>
          <a:p>
            <a:pPr lvl="1"/>
            <a:r>
              <a:rPr lang="id-ID" sz="1400" b="1" dirty="0"/>
              <a:t>INSERT</a:t>
            </a:r>
            <a:r>
              <a:rPr lang="id-ID" sz="1400" dirty="0"/>
              <a:t> </a:t>
            </a:r>
            <a:r>
              <a:rPr lang="id-ID" sz="1400" b="1" dirty="0"/>
              <a:t>INTO</a:t>
            </a:r>
            <a:r>
              <a:rPr lang="id-ID" sz="1400" dirty="0"/>
              <a:t> </a:t>
            </a:r>
            <a:r>
              <a:rPr lang="id-ID" sz="1400" dirty="0" err="1"/>
              <a:t>nama_tabel</a:t>
            </a:r>
            <a:r>
              <a:rPr lang="id-ID" sz="1400" dirty="0"/>
              <a:t> </a:t>
            </a:r>
            <a:r>
              <a:rPr lang="id-ID" sz="1400" b="1" dirty="0"/>
              <a:t>VALUES</a:t>
            </a:r>
            <a:r>
              <a:rPr lang="id-ID" sz="1400" dirty="0"/>
              <a:t> (nilai_kolom1, nilai_kolom2, ...dst.);</a:t>
            </a:r>
            <a:endParaRPr lang="id-ID" sz="1800" dirty="0"/>
          </a:p>
          <a:p>
            <a:r>
              <a:rPr lang="id-ID" sz="2200" dirty="0"/>
              <a:t>Digunakan jika kita ingin menambahkan baris baru dengan data pada </a:t>
            </a:r>
            <a:r>
              <a:rPr lang="id-ID" sz="2200" b="1" dirty="0">
                <a:solidFill>
                  <a:schemeClr val="accent2"/>
                </a:solidFill>
              </a:rPr>
              <a:t>semua </a:t>
            </a:r>
            <a:r>
              <a:rPr lang="id-ID" sz="2200" dirty="0"/>
              <a:t>kolom.</a:t>
            </a:r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43CA-806E-402E-87EA-B001B6507DFC}" type="slidenum">
              <a:rPr lang="id-ID" smtClean="0"/>
              <a:t>15</a:t>
            </a:fld>
            <a:endParaRPr lang="id-ID"/>
          </a:p>
        </p:txBody>
      </p:sp>
      <p:sp>
        <p:nvSpPr>
          <p:cNvPr id="7" name="Kotak Teks 6"/>
          <p:cNvSpPr txBox="1"/>
          <p:nvPr/>
        </p:nvSpPr>
        <p:spPr>
          <a:xfrm>
            <a:off x="457200" y="2906408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b="1"/>
              <a:t>SQL:</a:t>
            </a:r>
          </a:p>
        </p:txBody>
      </p:sp>
      <p:sp>
        <p:nvSpPr>
          <p:cNvPr id="8" name="Kotak Teks 7"/>
          <p:cNvSpPr txBox="1"/>
          <p:nvPr/>
        </p:nvSpPr>
        <p:spPr>
          <a:xfrm>
            <a:off x="457200" y="4014308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b="1"/>
              <a:t>Akan menghasilkan:</a:t>
            </a:r>
          </a:p>
        </p:txBody>
      </p:sp>
      <p:pic>
        <p:nvPicPr>
          <p:cNvPr id="9" name="Gambar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98" y="3429124"/>
            <a:ext cx="8813800" cy="431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0" name="Gambar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572" y="4537024"/>
            <a:ext cx="5986852" cy="1819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11" name="Persegi Panjang 10"/>
          <p:cNvSpPr/>
          <p:nvPr/>
        </p:nvSpPr>
        <p:spPr>
          <a:xfrm>
            <a:off x="1297360" y="5733256"/>
            <a:ext cx="6514999" cy="32811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418563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amba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508" y="4561052"/>
            <a:ext cx="5360984" cy="19541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2" name="Judu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INSERT</a:t>
            </a:r>
          </a:p>
        </p:txBody>
      </p:sp>
      <p:sp>
        <p:nvSpPr>
          <p:cNvPr id="3" name="Tampungan Konten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1152128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/>
          <a:p>
            <a:r>
              <a:rPr lang="id-ID" sz="2000" dirty="0"/>
              <a:t>Contoh Format </a:t>
            </a:r>
            <a:r>
              <a:rPr lang="id-ID" sz="2000" b="1" dirty="0"/>
              <a:t>#3</a:t>
            </a:r>
            <a:r>
              <a:rPr lang="id-ID" sz="2000" dirty="0"/>
              <a:t>:</a:t>
            </a:r>
          </a:p>
          <a:p>
            <a:pPr lvl="1"/>
            <a:r>
              <a:rPr lang="id-ID" sz="1700" dirty="0"/>
              <a:t>[Salah satu dari kedua format sebelumnya]</a:t>
            </a:r>
            <a:r>
              <a:rPr lang="id-ID" sz="1700" b="1" dirty="0"/>
              <a:t>,</a:t>
            </a:r>
            <a:r>
              <a:rPr lang="id-ID" sz="1700" dirty="0"/>
              <a:t> (nilai_kolom_kolom_baris1)</a:t>
            </a:r>
            <a:r>
              <a:rPr lang="id-ID" sz="1700" b="1" dirty="0"/>
              <a:t>,</a:t>
            </a:r>
            <a:r>
              <a:rPr lang="id-ID" sz="1700" dirty="0"/>
              <a:t> (nilai_kolom_kolom_baris2)</a:t>
            </a:r>
            <a:r>
              <a:rPr lang="id-ID" sz="1700" b="1" dirty="0"/>
              <a:t>,</a:t>
            </a:r>
            <a:r>
              <a:rPr lang="id-ID" sz="1700" dirty="0"/>
              <a:t> ...dst. </a:t>
            </a:r>
          </a:p>
          <a:p>
            <a:r>
              <a:rPr lang="id-ID" sz="2200" dirty="0"/>
              <a:t>Digunakan jika kita ingin menambahkan </a:t>
            </a:r>
            <a:r>
              <a:rPr lang="id-ID" sz="2200" dirty="0">
                <a:solidFill>
                  <a:schemeClr val="accent2"/>
                </a:solidFill>
              </a:rPr>
              <a:t>beberapa baris</a:t>
            </a:r>
            <a:r>
              <a:rPr lang="id-ID" sz="2200" dirty="0"/>
              <a:t> baru </a:t>
            </a:r>
            <a:r>
              <a:rPr lang="id-ID" sz="2200" dirty="0">
                <a:solidFill>
                  <a:schemeClr val="accent2"/>
                </a:solidFill>
              </a:rPr>
              <a:t>sekaligus</a:t>
            </a:r>
            <a:r>
              <a:rPr lang="id-ID" sz="2200" dirty="0"/>
              <a:t> dalam 1 SQL.</a:t>
            </a:r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43CA-806E-402E-87EA-B001B6507DFC}" type="slidenum">
              <a:rPr lang="id-ID" smtClean="0"/>
              <a:t>16</a:t>
            </a:fld>
            <a:endParaRPr lang="id-ID"/>
          </a:p>
        </p:txBody>
      </p:sp>
      <p:sp>
        <p:nvSpPr>
          <p:cNvPr id="7" name="Kotak Teks 6"/>
          <p:cNvSpPr txBox="1"/>
          <p:nvPr/>
        </p:nvSpPr>
        <p:spPr>
          <a:xfrm>
            <a:off x="440059" y="2749188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b="1"/>
              <a:t>SQL:</a:t>
            </a:r>
          </a:p>
        </p:txBody>
      </p:sp>
      <p:sp>
        <p:nvSpPr>
          <p:cNvPr id="8" name="Kotak Teks 7"/>
          <p:cNvSpPr txBox="1"/>
          <p:nvPr/>
        </p:nvSpPr>
        <p:spPr>
          <a:xfrm>
            <a:off x="457200" y="4106058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b="1"/>
              <a:t>Akan menghasilkan:</a:t>
            </a:r>
          </a:p>
        </p:txBody>
      </p:sp>
      <p:sp>
        <p:nvSpPr>
          <p:cNvPr id="11" name="Persegi Panjang 10"/>
          <p:cNvSpPr/>
          <p:nvPr/>
        </p:nvSpPr>
        <p:spPr>
          <a:xfrm>
            <a:off x="1297360" y="5733256"/>
            <a:ext cx="6514999" cy="623094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5" name="Gamba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732" y="3239445"/>
            <a:ext cx="5422536" cy="8111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504123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INSERT</a:t>
            </a:r>
          </a:p>
        </p:txBody>
      </p:sp>
      <p:sp>
        <p:nvSpPr>
          <p:cNvPr id="3" name="Tampungan Konten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504057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62500" lnSpcReduction="20000"/>
          </a:bodyPr>
          <a:lstStyle/>
          <a:p>
            <a:r>
              <a:rPr lang="id-ID" dirty="0"/>
              <a:t>[Salah satu dari kedua format sebelumnya]</a:t>
            </a:r>
            <a:r>
              <a:rPr lang="id-ID" b="1" dirty="0"/>
              <a:t>,</a:t>
            </a:r>
            <a:r>
              <a:rPr lang="id-ID" dirty="0"/>
              <a:t> (nilai_semua_kolom_baris1)</a:t>
            </a:r>
            <a:r>
              <a:rPr lang="id-ID" b="1" dirty="0"/>
              <a:t>,</a:t>
            </a:r>
            <a:r>
              <a:rPr lang="id-ID" dirty="0"/>
              <a:t> (nilai_semua_kolom_baris2)</a:t>
            </a:r>
            <a:r>
              <a:rPr lang="id-ID" b="1" dirty="0"/>
              <a:t>,</a:t>
            </a:r>
            <a:r>
              <a:rPr lang="id-ID" dirty="0"/>
              <a:t> ...dst</a:t>
            </a:r>
            <a:r>
              <a:rPr lang="id-ID"/>
              <a:t>. </a:t>
            </a:r>
            <a:endParaRPr lang="id-ID" dirty="0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43CA-806E-402E-87EA-B001B6507DFC}" type="slidenum">
              <a:rPr lang="id-ID" smtClean="0"/>
              <a:t>17</a:t>
            </a:fld>
            <a:endParaRPr lang="id-ID"/>
          </a:p>
        </p:txBody>
      </p:sp>
      <p:sp>
        <p:nvSpPr>
          <p:cNvPr id="7" name="Kotak Teks 6"/>
          <p:cNvSpPr txBox="1"/>
          <p:nvPr/>
        </p:nvSpPr>
        <p:spPr>
          <a:xfrm>
            <a:off x="426128" y="2060848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b="1"/>
              <a:t>SQL:</a:t>
            </a:r>
          </a:p>
        </p:txBody>
      </p:sp>
      <p:sp>
        <p:nvSpPr>
          <p:cNvPr id="8" name="Kotak Teks 7"/>
          <p:cNvSpPr txBox="1"/>
          <p:nvPr/>
        </p:nvSpPr>
        <p:spPr>
          <a:xfrm>
            <a:off x="457200" y="40770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b="1" dirty="0"/>
              <a:t>Akan menghasilkan:</a:t>
            </a:r>
          </a:p>
        </p:txBody>
      </p:sp>
      <p:pic>
        <p:nvPicPr>
          <p:cNvPr id="9" name="Gambar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574" y="2420888"/>
            <a:ext cx="5110708" cy="15964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0" name="Gambar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376" y="4437112"/>
            <a:ext cx="5563104" cy="22700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5313073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Klausa ‘WHERE’</a:t>
            </a:r>
          </a:p>
        </p:txBody>
      </p:sp>
      <p:sp>
        <p:nvSpPr>
          <p:cNvPr id="3" name="Tampungan Konten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id-ID" b="1" dirty="0"/>
              <a:t>WHERE</a:t>
            </a:r>
            <a:r>
              <a:rPr lang="id-ID" dirty="0"/>
              <a:t> digunakan pada </a:t>
            </a:r>
            <a:r>
              <a:rPr lang="id-ID" dirty="0" err="1"/>
              <a:t>statement-statement</a:t>
            </a:r>
            <a:r>
              <a:rPr lang="id-ID" dirty="0"/>
              <a:t> UPDATE, DELETE, dan SELECT sebagai </a:t>
            </a:r>
            <a:r>
              <a:rPr lang="id-ID" dirty="0">
                <a:solidFill>
                  <a:schemeClr val="accent2"/>
                </a:solidFill>
              </a:rPr>
              <a:t>filter/pembatas</a:t>
            </a:r>
            <a:r>
              <a:rPr lang="id-ID" dirty="0"/>
              <a:t> terhadap </a:t>
            </a:r>
            <a:r>
              <a:rPr lang="id-ID" dirty="0">
                <a:solidFill>
                  <a:schemeClr val="accent2"/>
                </a:solidFill>
              </a:rPr>
              <a:t>hasil</a:t>
            </a:r>
            <a:r>
              <a:rPr lang="id-ID" dirty="0"/>
              <a:t> yang dikembalikan.</a:t>
            </a:r>
          </a:p>
          <a:p>
            <a:endParaRPr lang="id-ID" dirty="0"/>
          </a:p>
          <a:p>
            <a:r>
              <a:rPr lang="en-US" dirty="0"/>
              <a:t>F</a:t>
            </a:r>
            <a:r>
              <a:rPr lang="id-ID" dirty="0" err="1"/>
              <a:t>ormat</a:t>
            </a:r>
            <a:r>
              <a:rPr lang="id-ID" dirty="0"/>
              <a:t>:</a:t>
            </a:r>
          </a:p>
          <a:p>
            <a:pPr lvl="1"/>
            <a:r>
              <a:rPr lang="id-ID" dirty="0">
                <a:solidFill>
                  <a:schemeClr val="accent2"/>
                </a:solidFill>
              </a:rPr>
              <a:t>[</a:t>
            </a:r>
            <a:r>
              <a:rPr lang="id-ID" dirty="0" err="1">
                <a:solidFill>
                  <a:schemeClr val="accent2"/>
                </a:solidFill>
              </a:rPr>
              <a:t>Statement</a:t>
            </a:r>
            <a:r>
              <a:rPr lang="id-ID" dirty="0">
                <a:solidFill>
                  <a:schemeClr val="accent2"/>
                </a:solidFill>
              </a:rPr>
              <a:t> Utama] </a:t>
            </a:r>
            <a:r>
              <a:rPr lang="id-ID" b="1" dirty="0">
                <a:solidFill>
                  <a:schemeClr val="accent2"/>
                </a:solidFill>
              </a:rPr>
              <a:t>WHERE</a:t>
            </a:r>
            <a:r>
              <a:rPr lang="id-ID" dirty="0">
                <a:solidFill>
                  <a:schemeClr val="accent2"/>
                </a:solidFill>
              </a:rPr>
              <a:t> </a:t>
            </a:r>
            <a:r>
              <a:rPr lang="id-ID" dirty="0" err="1"/>
              <a:t>kolom_patokan</a:t>
            </a:r>
            <a:r>
              <a:rPr lang="id-ID" dirty="0"/>
              <a:t> </a:t>
            </a:r>
            <a:r>
              <a:rPr lang="id-ID" b="1" dirty="0">
                <a:solidFill>
                  <a:schemeClr val="accent2"/>
                </a:solidFill>
              </a:rPr>
              <a:t>[</a:t>
            </a:r>
            <a:r>
              <a:rPr lang="id-ID" b="1" dirty="0" err="1">
                <a:solidFill>
                  <a:schemeClr val="accent2"/>
                </a:solidFill>
              </a:rPr>
              <a:t>operator_perbandingan</a:t>
            </a:r>
            <a:r>
              <a:rPr lang="id-ID" b="1" dirty="0">
                <a:solidFill>
                  <a:schemeClr val="accent2"/>
                </a:solidFill>
              </a:rPr>
              <a:t>] </a:t>
            </a:r>
            <a:r>
              <a:rPr lang="id-ID" dirty="0" err="1"/>
              <a:t>nilai_patokan</a:t>
            </a:r>
            <a:r>
              <a:rPr lang="id-ID" dirty="0"/>
              <a:t>;</a:t>
            </a:r>
          </a:p>
          <a:p>
            <a:pPr lvl="1"/>
            <a:r>
              <a:rPr lang="id-ID" dirty="0">
                <a:solidFill>
                  <a:schemeClr val="accent2"/>
                </a:solidFill>
              </a:rPr>
              <a:t>[</a:t>
            </a:r>
            <a:r>
              <a:rPr lang="id-ID" dirty="0" err="1">
                <a:solidFill>
                  <a:schemeClr val="accent2"/>
                </a:solidFill>
              </a:rPr>
              <a:t>Statement</a:t>
            </a:r>
            <a:r>
              <a:rPr lang="id-ID" dirty="0">
                <a:solidFill>
                  <a:schemeClr val="accent2"/>
                </a:solidFill>
              </a:rPr>
              <a:t> Utama]</a:t>
            </a:r>
            <a:r>
              <a:rPr lang="id-ID" dirty="0"/>
              <a:t> </a:t>
            </a:r>
            <a:r>
              <a:rPr lang="id-ID" b="1" dirty="0">
                <a:solidFill>
                  <a:schemeClr val="accent2"/>
                </a:solidFill>
              </a:rPr>
              <a:t>WHERE</a:t>
            </a:r>
            <a:r>
              <a:rPr lang="id-ID" dirty="0">
                <a:solidFill>
                  <a:schemeClr val="accent2"/>
                </a:solidFill>
              </a:rPr>
              <a:t> </a:t>
            </a:r>
            <a:r>
              <a:rPr lang="id-ID" dirty="0"/>
              <a:t>kolom_patokan1 </a:t>
            </a:r>
            <a:r>
              <a:rPr lang="id-ID" b="1" dirty="0">
                <a:solidFill>
                  <a:schemeClr val="accent2"/>
                </a:solidFill>
              </a:rPr>
              <a:t>[operator_perbandingan1] </a:t>
            </a:r>
            <a:r>
              <a:rPr lang="id-ID" dirty="0"/>
              <a:t>nilai_patokan1 </a:t>
            </a:r>
            <a:r>
              <a:rPr lang="id-ID" b="1" dirty="0">
                <a:solidFill>
                  <a:schemeClr val="accent2"/>
                </a:solidFill>
              </a:rPr>
              <a:t>[operator_logika1] </a:t>
            </a:r>
            <a:r>
              <a:rPr lang="id-ID" dirty="0"/>
              <a:t>kolom_patokan1 </a:t>
            </a:r>
            <a:r>
              <a:rPr lang="id-ID" b="1" dirty="0">
                <a:solidFill>
                  <a:schemeClr val="accent2"/>
                </a:solidFill>
              </a:rPr>
              <a:t>[operator_perbandingan2] </a:t>
            </a:r>
            <a:r>
              <a:rPr lang="id-ID" dirty="0"/>
              <a:t>nilai_patokan2 </a:t>
            </a:r>
            <a:r>
              <a:rPr lang="id-ID" b="1" dirty="0">
                <a:solidFill>
                  <a:schemeClr val="accent2"/>
                </a:solidFill>
              </a:rPr>
              <a:t>[operator_logika2] </a:t>
            </a:r>
            <a:r>
              <a:rPr lang="id-ID" dirty="0"/>
              <a:t>...dst.;</a:t>
            </a:r>
          </a:p>
          <a:p>
            <a:pPr lvl="1"/>
            <a:endParaRPr lang="id-ID" dirty="0"/>
          </a:p>
          <a:p>
            <a:r>
              <a:rPr lang="id-ID" dirty="0">
                <a:solidFill>
                  <a:schemeClr val="accent2"/>
                </a:solidFill>
              </a:rPr>
              <a:t>Operator perbandingan</a:t>
            </a:r>
            <a:r>
              <a:rPr lang="id-ID" dirty="0"/>
              <a:t>/</a:t>
            </a:r>
            <a:r>
              <a:rPr lang="id-ID" dirty="0" err="1"/>
              <a:t>comparison</a:t>
            </a:r>
            <a:r>
              <a:rPr lang="id-ID" dirty="0"/>
              <a:t> operator dapat berupa:</a:t>
            </a:r>
          </a:p>
          <a:p>
            <a:pPr lvl="1"/>
            <a:r>
              <a:rPr lang="id-ID" b="1" dirty="0"/>
              <a:t>=, &lt;, &gt;, &lt;=, &gt;=, &lt;&gt;</a:t>
            </a:r>
          </a:p>
          <a:p>
            <a:pPr lvl="1"/>
            <a:endParaRPr lang="id-ID" b="1" dirty="0"/>
          </a:p>
          <a:p>
            <a:r>
              <a:rPr lang="id-ID" dirty="0">
                <a:solidFill>
                  <a:schemeClr val="accent2"/>
                </a:solidFill>
              </a:rPr>
              <a:t>Operator logika </a:t>
            </a:r>
            <a:r>
              <a:rPr lang="id-ID" dirty="0"/>
              <a:t>dapat berupa:</a:t>
            </a:r>
          </a:p>
          <a:p>
            <a:pPr lvl="1"/>
            <a:r>
              <a:rPr lang="id-ID" b="1" dirty="0"/>
              <a:t>AND, OR</a:t>
            </a:r>
          </a:p>
          <a:p>
            <a:pPr lvl="1"/>
            <a:endParaRPr lang="id-ID" b="1" dirty="0"/>
          </a:p>
          <a:p>
            <a:r>
              <a:rPr lang="id-ID" dirty="0"/>
              <a:t>Contoh:</a:t>
            </a:r>
          </a:p>
          <a:p>
            <a:pPr lvl="1"/>
            <a:r>
              <a:rPr lang="id-ID" b="1" dirty="0"/>
              <a:t>SELECT</a:t>
            </a:r>
            <a:r>
              <a:rPr lang="id-ID" dirty="0"/>
              <a:t> * </a:t>
            </a:r>
            <a:r>
              <a:rPr lang="id-ID" b="1" dirty="0"/>
              <a:t>FROM</a:t>
            </a:r>
            <a:r>
              <a:rPr lang="id-ID" dirty="0"/>
              <a:t> </a:t>
            </a:r>
            <a:r>
              <a:rPr lang="id-ID" dirty="0" err="1"/>
              <a:t>matakuliah</a:t>
            </a:r>
            <a:r>
              <a:rPr lang="id-ID" dirty="0"/>
              <a:t> </a:t>
            </a:r>
            <a:r>
              <a:rPr lang="id-ID" b="1" dirty="0"/>
              <a:t>WHERE</a:t>
            </a:r>
            <a:r>
              <a:rPr lang="id-ID" dirty="0"/>
              <a:t> kode = ‘ASD’ ;</a:t>
            </a:r>
          </a:p>
          <a:p>
            <a:pPr lvl="1"/>
            <a:r>
              <a:rPr lang="id-ID" b="1" dirty="0"/>
              <a:t>UPDATE</a:t>
            </a:r>
            <a:r>
              <a:rPr lang="id-ID" dirty="0"/>
              <a:t> </a:t>
            </a:r>
            <a:r>
              <a:rPr lang="id-ID" dirty="0" err="1"/>
              <a:t>matakuliah</a:t>
            </a:r>
            <a:r>
              <a:rPr lang="id-ID" dirty="0"/>
              <a:t> </a:t>
            </a:r>
            <a:r>
              <a:rPr lang="id-ID" b="1" dirty="0"/>
              <a:t>SET</a:t>
            </a:r>
            <a:r>
              <a:rPr lang="id-ID" dirty="0"/>
              <a:t> </a:t>
            </a:r>
            <a:r>
              <a:rPr lang="id-ID" dirty="0" err="1"/>
              <a:t>sks</a:t>
            </a:r>
            <a:r>
              <a:rPr lang="id-ID" dirty="0"/>
              <a:t> = 2 </a:t>
            </a:r>
            <a:r>
              <a:rPr lang="id-ID" b="1" dirty="0"/>
              <a:t>WHERE</a:t>
            </a:r>
            <a:r>
              <a:rPr lang="id-ID" dirty="0"/>
              <a:t> nama = ‘Kecerdasan Buatan’;</a:t>
            </a:r>
          </a:p>
          <a:p>
            <a:pPr lvl="1"/>
            <a:r>
              <a:rPr lang="id-ID" b="1" dirty="0"/>
              <a:t>DELETE</a:t>
            </a:r>
            <a:r>
              <a:rPr lang="id-ID" dirty="0"/>
              <a:t> </a:t>
            </a:r>
            <a:r>
              <a:rPr lang="id-ID" b="1" dirty="0"/>
              <a:t>FROM</a:t>
            </a:r>
            <a:r>
              <a:rPr lang="id-ID" dirty="0"/>
              <a:t> </a:t>
            </a:r>
            <a:r>
              <a:rPr lang="id-ID" dirty="0" err="1"/>
              <a:t>matakuliah</a:t>
            </a:r>
            <a:r>
              <a:rPr lang="id-ID" dirty="0"/>
              <a:t> </a:t>
            </a:r>
            <a:r>
              <a:rPr lang="id-ID" b="1" dirty="0"/>
              <a:t>WHERE</a:t>
            </a:r>
            <a:r>
              <a:rPr lang="id-ID" dirty="0"/>
              <a:t> kode = ‘SPK’;</a:t>
            </a:r>
          </a:p>
          <a:p>
            <a:pPr lvl="1"/>
            <a:r>
              <a:rPr lang="id-ID" b="1" dirty="0"/>
              <a:t>DELETE</a:t>
            </a:r>
            <a:r>
              <a:rPr lang="id-ID" dirty="0"/>
              <a:t> </a:t>
            </a:r>
            <a:r>
              <a:rPr lang="id-ID" b="1" dirty="0"/>
              <a:t>FROM</a:t>
            </a:r>
            <a:r>
              <a:rPr lang="id-ID" dirty="0"/>
              <a:t> </a:t>
            </a:r>
            <a:r>
              <a:rPr lang="id-ID" dirty="0" err="1"/>
              <a:t>matakuliah</a:t>
            </a:r>
            <a:r>
              <a:rPr lang="id-ID" dirty="0"/>
              <a:t> </a:t>
            </a:r>
            <a:r>
              <a:rPr lang="id-ID" b="1" dirty="0"/>
              <a:t>WHERE</a:t>
            </a:r>
            <a:r>
              <a:rPr lang="id-ID" dirty="0"/>
              <a:t> kode = ‘SPK’ </a:t>
            </a:r>
            <a:r>
              <a:rPr lang="id-ID" b="1" dirty="0"/>
              <a:t>OR</a:t>
            </a:r>
            <a:r>
              <a:rPr lang="id-ID" dirty="0"/>
              <a:t> kode = ‘ASD’;</a:t>
            </a:r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43CA-806E-402E-87EA-B001B6507DFC}" type="slidenum">
              <a:rPr lang="id-ID" smtClean="0"/>
              <a:t>18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188650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Klausa ‘WHERE’</a:t>
            </a:r>
          </a:p>
        </p:txBody>
      </p:sp>
      <p:sp>
        <p:nvSpPr>
          <p:cNvPr id="3" name="Tampungan Konten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504056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0"/>
              </a:spcBef>
              <a:buClrTx/>
              <a:buNone/>
            </a:pPr>
            <a:r>
              <a:rPr lang="id-ID" sz="2000" b="1" dirty="0"/>
              <a:t>SELECT</a:t>
            </a:r>
            <a:r>
              <a:rPr lang="id-ID" sz="2000" dirty="0"/>
              <a:t> * </a:t>
            </a:r>
            <a:r>
              <a:rPr lang="id-ID" sz="2000" b="1" dirty="0"/>
              <a:t>FROM</a:t>
            </a:r>
            <a:r>
              <a:rPr lang="id-ID" sz="2000" dirty="0"/>
              <a:t> </a:t>
            </a:r>
            <a:r>
              <a:rPr lang="id-ID" sz="2000" dirty="0" err="1"/>
              <a:t>matakuliah</a:t>
            </a:r>
            <a:r>
              <a:rPr lang="id-ID" sz="2000" dirty="0"/>
              <a:t> </a:t>
            </a:r>
            <a:r>
              <a:rPr lang="id-ID" sz="2000" b="1" dirty="0"/>
              <a:t>WHERE</a:t>
            </a:r>
            <a:r>
              <a:rPr lang="id-ID" sz="2000" dirty="0"/>
              <a:t> kode     = ‘ASD’ ;</a:t>
            </a:r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43CA-806E-402E-87EA-B001B6507DFC}" type="slidenum">
              <a:rPr lang="id-ID" smtClean="0"/>
              <a:t>19</a:t>
            </a:fld>
            <a:endParaRPr lang="id-ID"/>
          </a:p>
        </p:txBody>
      </p:sp>
      <p:sp>
        <p:nvSpPr>
          <p:cNvPr id="5" name="Persegi Panjang 4"/>
          <p:cNvSpPr/>
          <p:nvPr/>
        </p:nvSpPr>
        <p:spPr>
          <a:xfrm>
            <a:off x="1475656" y="1772816"/>
            <a:ext cx="3194992" cy="50405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Persegi Panjang 5"/>
          <p:cNvSpPr/>
          <p:nvPr/>
        </p:nvSpPr>
        <p:spPr>
          <a:xfrm>
            <a:off x="5580112" y="1763117"/>
            <a:ext cx="755104" cy="504056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Persegi Panjang 6"/>
          <p:cNvSpPr/>
          <p:nvPr/>
        </p:nvSpPr>
        <p:spPr>
          <a:xfrm>
            <a:off x="6948264" y="1753418"/>
            <a:ext cx="504056" cy="504056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Persegi Panjang 7"/>
          <p:cNvSpPr/>
          <p:nvPr/>
        </p:nvSpPr>
        <p:spPr>
          <a:xfrm>
            <a:off x="6553200" y="1763117"/>
            <a:ext cx="251048" cy="504056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Kotak Teks 8"/>
          <p:cNvSpPr txBox="1"/>
          <p:nvPr/>
        </p:nvSpPr>
        <p:spPr>
          <a:xfrm>
            <a:off x="457200" y="2402209"/>
            <a:ext cx="2165978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d-ID" dirty="0" err="1"/>
              <a:t>Statement</a:t>
            </a:r>
            <a:r>
              <a:rPr lang="id-ID" dirty="0"/>
              <a:t> utama</a:t>
            </a:r>
          </a:p>
        </p:txBody>
      </p:sp>
      <p:sp>
        <p:nvSpPr>
          <p:cNvPr id="10" name="Kotak Teks 9"/>
          <p:cNvSpPr txBox="1"/>
          <p:nvPr/>
        </p:nvSpPr>
        <p:spPr>
          <a:xfrm>
            <a:off x="2928243" y="2444197"/>
            <a:ext cx="190629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d-ID" dirty="0"/>
              <a:t>Kolom patokan</a:t>
            </a:r>
          </a:p>
        </p:txBody>
      </p:sp>
      <p:sp>
        <p:nvSpPr>
          <p:cNvPr id="11" name="Kotak Teks 10"/>
          <p:cNvSpPr txBox="1"/>
          <p:nvPr/>
        </p:nvSpPr>
        <p:spPr>
          <a:xfrm>
            <a:off x="4177877" y="2915652"/>
            <a:ext cx="2912977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d-ID" dirty="0"/>
              <a:t>Operator perbandingan</a:t>
            </a:r>
          </a:p>
        </p:txBody>
      </p:sp>
      <p:sp>
        <p:nvSpPr>
          <p:cNvPr id="12" name="Kotak Teks 11"/>
          <p:cNvSpPr txBox="1"/>
          <p:nvPr/>
        </p:nvSpPr>
        <p:spPr>
          <a:xfrm>
            <a:off x="7146616" y="2555612"/>
            <a:ext cx="1673856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d-ID" dirty="0"/>
              <a:t>Nilai patokan</a:t>
            </a:r>
          </a:p>
        </p:txBody>
      </p:sp>
      <p:cxnSp>
        <p:nvCxnSpPr>
          <p:cNvPr id="15" name="Konektor Siku 14"/>
          <p:cNvCxnSpPr>
            <a:stCxn id="5" idx="1"/>
            <a:endCxn id="9" idx="1"/>
          </p:cNvCxnSpPr>
          <p:nvPr/>
        </p:nvCxnSpPr>
        <p:spPr>
          <a:xfrm rot="10800000" flipV="1">
            <a:off x="457200" y="2024843"/>
            <a:ext cx="1018456" cy="562031"/>
          </a:xfrm>
          <a:prstGeom prst="bentConnector3">
            <a:avLst>
              <a:gd name="adj1" fmla="val 122446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Konektor Siku 16"/>
          <p:cNvCxnSpPr>
            <a:stCxn id="6" idx="2"/>
            <a:endCxn id="10" idx="3"/>
          </p:cNvCxnSpPr>
          <p:nvPr/>
        </p:nvCxnSpPr>
        <p:spPr>
          <a:xfrm rot="5400000">
            <a:off x="5215254" y="1886453"/>
            <a:ext cx="361690" cy="112313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Konektor Siku 20"/>
          <p:cNvCxnSpPr>
            <a:stCxn id="8" idx="2"/>
            <a:endCxn id="11" idx="0"/>
          </p:cNvCxnSpPr>
          <p:nvPr/>
        </p:nvCxnSpPr>
        <p:spPr>
          <a:xfrm rot="5400000">
            <a:off x="5832306" y="2069233"/>
            <a:ext cx="648479" cy="1044358"/>
          </a:xfrm>
          <a:prstGeom prst="bentConnector3">
            <a:avLst>
              <a:gd name="adj1" fmla="val 72032"/>
            </a:avLst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5" name="Konektor Siku 24"/>
          <p:cNvCxnSpPr>
            <a:stCxn id="7" idx="2"/>
            <a:endCxn id="12" idx="0"/>
          </p:cNvCxnSpPr>
          <p:nvPr/>
        </p:nvCxnSpPr>
        <p:spPr>
          <a:xfrm rot="16200000" flipH="1">
            <a:off x="7442849" y="2014917"/>
            <a:ext cx="298138" cy="7832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28" name="Gambar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3893504"/>
            <a:ext cx="4275471" cy="17677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29" name="Gambar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015" y="3893505"/>
            <a:ext cx="4494725" cy="15895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30" name="Kotak Teks 29"/>
          <p:cNvSpPr txBox="1"/>
          <p:nvPr/>
        </p:nvSpPr>
        <p:spPr>
          <a:xfrm>
            <a:off x="3724479" y="5776101"/>
            <a:ext cx="5306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*Klausa WHERE </a:t>
            </a:r>
            <a:r>
              <a:rPr lang="id-ID" b="1" dirty="0"/>
              <a:t>membatasi</a:t>
            </a:r>
            <a:r>
              <a:rPr lang="id-ID" dirty="0"/>
              <a:t> hasil </a:t>
            </a:r>
            <a:r>
              <a:rPr lang="id-ID" dirty="0" err="1"/>
              <a:t>query</a:t>
            </a:r>
            <a:r>
              <a:rPr lang="id-ID" dirty="0"/>
              <a:t> SELECT.</a:t>
            </a:r>
          </a:p>
        </p:txBody>
      </p:sp>
    </p:spTree>
    <p:extLst>
      <p:ext uri="{BB962C8B-B14F-4D97-AF65-F5344CB8AC3E}">
        <p14:creationId xmlns:p14="http://schemas.microsoft.com/office/powerpoint/2010/main" val="2554034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C0A9A-D670-45E9-D7A8-BFF15965C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1EF32-A750-7DB3-F83A-083A9C11E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D" sz="4000" dirty="0"/>
              <a:t>https://www.w3schools.com/sql/sql_join_inner.asp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3E22BB-BF2C-B637-833A-55789E18D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43CA-806E-402E-87EA-B001B6507DFC}" type="slidenum">
              <a:rPr lang="id-ID" smtClean="0"/>
              <a:t>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201548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UPDATE</a:t>
            </a:r>
          </a:p>
        </p:txBody>
      </p:sp>
      <p:sp>
        <p:nvSpPr>
          <p:cNvPr id="3" name="Tampungan Konten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d-ID" dirty="0"/>
              <a:t>Digunakan untuk </a:t>
            </a:r>
            <a:r>
              <a:rPr lang="id-ID" b="1" dirty="0">
                <a:solidFill>
                  <a:schemeClr val="accent2"/>
                </a:solidFill>
              </a:rPr>
              <a:t>mengubah/mengganti </a:t>
            </a:r>
            <a:r>
              <a:rPr lang="id-ID" dirty="0"/>
              <a:t>nilai </a:t>
            </a:r>
            <a:r>
              <a:rPr lang="id-ID" dirty="0">
                <a:solidFill>
                  <a:schemeClr val="accent2"/>
                </a:solidFill>
              </a:rPr>
              <a:t>RECORD/Baris</a:t>
            </a:r>
            <a:r>
              <a:rPr lang="id-ID" dirty="0"/>
              <a:t> yang sudah ada pada suatu tabel.</a:t>
            </a:r>
          </a:p>
          <a:p>
            <a:endParaRPr lang="id-ID" dirty="0"/>
          </a:p>
          <a:p>
            <a:r>
              <a:rPr lang="id-ID" dirty="0"/>
              <a:t>Klausa pembentuk:</a:t>
            </a:r>
          </a:p>
          <a:p>
            <a:pPr lvl="1"/>
            <a:r>
              <a:rPr lang="id-ID" b="1" dirty="0"/>
              <a:t>UPDATE</a:t>
            </a:r>
          </a:p>
          <a:p>
            <a:pPr lvl="1"/>
            <a:r>
              <a:rPr lang="id-ID" b="1" dirty="0"/>
              <a:t>SET</a:t>
            </a:r>
          </a:p>
          <a:p>
            <a:pPr lvl="1"/>
            <a:r>
              <a:rPr lang="id-ID" b="1" dirty="0"/>
              <a:t>WHERE</a:t>
            </a:r>
          </a:p>
          <a:p>
            <a:endParaRPr lang="id-ID" dirty="0"/>
          </a:p>
          <a:p>
            <a:r>
              <a:rPr lang="id-ID" dirty="0"/>
              <a:t>Format:</a:t>
            </a:r>
          </a:p>
          <a:p>
            <a:pPr marL="868680" lvl="1" indent="-457200">
              <a:buFont typeface="+mj-lt"/>
              <a:buAutoNum type="arabicPeriod"/>
            </a:pPr>
            <a:r>
              <a:rPr lang="id-ID" b="1" dirty="0"/>
              <a:t>UPDATE </a:t>
            </a:r>
            <a:r>
              <a:rPr lang="id-ID" dirty="0" err="1"/>
              <a:t>nama_tabel</a:t>
            </a:r>
            <a:r>
              <a:rPr lang="id-ID" dirty="0"/>
              <a:t> </a:t>
            </a:r>
            <a:r>
              <a:rPr lang="id-ID" b="1" dirty="0"/>
              <a:t>SET </a:t>
            </a:r>
            <a:r>
              <a:rPr lang="id-ID" dirty="0" err="1"/>
              <a:t>nama_kolom</a:t>
            </a:r>
            <a:r>
              <a:rPr lang="id-ID" dirty="0"/>
              <a:t> </a:t>
            </a:r>
            <a:r>
              <a:rPr lang="id-ID" b="1" dirty="0"/>
              <a:t>=</a:t>
            </a:r>
            <a:r>
              <a:rPr lang="id-ID" dirty="0"/>
              <a:t> </a:t>
            </a:r>
            <a:r>
              <a:rPr lang="id-ID" dirty="0" err="1"/>
              <a:t>nilai_baru</a:t>
            </a:r>
            <a:r>
              <a:rPr lang="id-ID" dirty="0"/>
              <a:t> </a:t>
            </a:r>
            <a:r>
              <a:rPr lang="id-ID" b="1" dirty="0"/>
              <a:t>WHERE</a:t>
            </a:r>
            <a:r>
              <a:rPr lang="id-ID" dirty="0"/>
              <a:t> </a:t>
            </a:r>
            <a:r>
              <a:rPr lang="id-ID" dirty="0" err="1"/>
              <a:t>nama_kolom_patokan</a:t>
            </a:r>
            <a:r>
              <a:rPr lang="id-ID" dirty="0"/>
              <a:t> </a:t>
            </a:r>
            <a:r>
              <a:rPr lang="id-ID" b="1" dirty="0">
                <a:solidFill>
                  <a:schemeClr val="accent2"/>
                </a:solidFill>
              </a:rPr>
              <a:t>[</a:t>
            </a:r>
            <a:r>
              <a:rPr lang="id-ID" b="1" dirty="0" err="1">
                <a:solidFill>
                  <a:schemeClr val="accent2"/>
                </a:solidFill>
              </a:rPr>
              <a:t>operator_perbandingan</a:t>
            </a:r>
            <a:r>
              <a:rPr lang="id-ID" b="1" dirty="0">
                <a:solidFill>
                  <a:schemeClr val="accent2"/>
                </a:solidFill>
              </a:rPr>
              <a:t>] </a:t>
            </a:r>
            <a:r>
              <a:rPr lang="id-ID" dirty="0" err="1"/>
              <a:t>nilai_patokan</a:t>
            </a:r>
            <a:r>
              <a:rPr lang="id-ID" dirty="0"/>
              <a:t>;</a:t>
            </a:r>
          </a:p>
          <a:p>
            <a:pPr marL="868680" lvl="1" indent="-457200">
              <a:buFont typeface="+mj-lt"/>
              <a:buAutoNum type="arabicPeriod"/>
            </a:pPr>
            <a:r>
              <a:rPr lang="id-ID" b="1" dirty="0"/>
              <a:t>UPDATE </a:t>
            </a:r>
            <a:r>
              <a:rPr lang="id-ID" dirty="0" err="1"/>
              <a:t>nama_tabel</a:t>
            </a:r>
            <a:r>
              <a:rPr lang="id-ID" dirty="0"/>
              <a:t> </a:t>
            </a:r>
            <a:r>
              <a:rPr lang="id-ID" b="1" dirty="0"/>
              <a:t>SET</a:t>
            </a:r>
            <a:r>
              <a:rPr lang="id-ID" dirty="0"/>
              <a:t> nama_kolom</a:t>
            </a:r>
            <a:r>
              <a:rPr lang="id-ID" b="1" dirty="0"/>
              <a:t>1</a:t>
            </a:r>
            <a:r>
              <a:rPr lang="id-ID" dirty="0"/>
              <a:t> </a:t>
            </a:r>
            <a:r>
              <a:rPr lang="id-ID" b="1" dirty="0"/>
              <a:t>=</a:t>
            </a:r>
            <a:r>
              <a:rPr lang="id-ID" dirty="0"/>
              <a:t> nilai_baru</a:t>
            </a:r>
            <a:r>
              <a:rPr lang="id-ID" b="1" dirty="0"/>
              <a:t>1</a:t>
            </a:r>
            <a:r>
              <a:rPr lang="id-ID" dirty="0"/>
              <a:t>, nama_kolom</a:t>
            </a:r>
            <a:r>
              <a:rPr lang="id-ID" b="1" dirty="0"/>
              <a:t>2</a:t>
            </a:r>
            <a:r>
              <a:rPr lang="id-ID" dirty="0"/>
              <a:t> </a:t>
            </a:r>
            <a:r>
              <a:rPr lang="id-ID" b="1" dirty="0"/>
              <a:t>=</a:t>
            </a:r>
            <a:r>
              <a:rPr lang="id-ID" dirty="0"/>
              <a:t> nilai_baru</a:t>
            </a:r>
            <a:r>
              <a:rPr lang="id-ID" b="1" dirty="0"/>
              <a:t>2</a:t>
            </a:r>
            <a:r>
              <a:rPr lang="id-ID" dirty="0"/>
              <a:t>, ...dst. </a:t>
            </a:r>
            <a:r>
              <a:rPr lang="id-ID" b="1" dirty="0"/>
              <a:t>WHERE</a:t>
            </a:r>
            <a:r>
              <a:rPr lang="id-ID" dirty="0"/>
              <a:t> </a:t>
            </a:r>
            <a:r>
              <a:rPr lang="id-ID" dirty="0" err="1"/>
              <a:t>nama_kolom_patokan</a:t>
            </a:r>
            <a:r>
              <a:rPr lang="id-ID" dirty="0"/>
              <a:t> </a:t>
            </a:r>
            <a:r>
              <a:rPr lang="id-ID" b="1" dirty="0">
                <a:solidFill>
                  <a:schemeClr val="accent2"/>
                </a:solidFill>
              </a:rPr>
              <a:t>[</a:t>
            </a:r>
            <a:r>
              <a:rPr lang="id-ID" b="1" dirty="0" err="1">
                <a:solidFill>
                  <a:schemeClr val="accent2"/>
                </a:solidFill>
              </a:rPr>
              <a:t>operator_perbandingan</a:t>
            </a:r>
            <a:r>
              <a:rPr lang="id-ID" b="1" dirty="0">
                <a:solidFill>
                  <a:schemeClr val="accent2"/>
                </a:solidFill>
              </a:rPr>
              <a:t>] </a:t>
            </a:r>
            <a:r>
              <a:rPr lang="id-ID" dirty="0" err="1"/>
              <a:t>nilai_patokan</a:t>
            </a:r>
            <a:r>
              <a:rPr lang="id-ID" dirty="0"/>
              <a:t>;</a:t>
            </a:r>
          </a:p>
          <a:p>
            <a:pPr marL="868680" lvl="1" indent="-457200">
              <a:buFont typeface="+mj-lt"/>
              <a:buAutoNum type="arabicPeriod"/>
            </a:pPr>
            <a:endParaRPr lang="id-ID" dirty="0"/>
          </a:p>
          <a:p>
            <a:r>
              <a:rPr lang="id-ID" dirty="0">
                <a:solidFill>
                  <a:schemeClr val="accent2"/>
                </a:solidFill>
              </a:rPr>
              <a:t>Operator perbandingan</a:t>
            </a:r>
            <a:r>
              <a:rPr lang="id-ID" dirty="0"/>
              <a:t>/</a:t>
            </a:r>
            <a:r>
              <a:rPr lang="id-ID" dirty="0" err="1"/>
              <a:t>comparison</a:t>
            </a:r>
            <a:r>
              <a:rPr lang="id-ID" dirty="0"/>
              <a:t> operator dapat berupa:</a:t>
            </a:r>
          </a:p>
          <a:p>
            <a:pPr lvl="1"/>
            <a:r>
              <a:rPr lang="id-ID" b="1" dirty="0"/>
              <a:t>=, &lt;, &gt;, &lt;=, &gt;=, &lt;&gt;</a:t>
            </a:r>
          </a:p>
          <a:p>
            <a:pPr lvl="1"/>
            <a:endParaRPr lang="id-ID" dirty="0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43CA-806E-402E-87EA-B001B6507DFC}" type="slidenum">
              <a:rPr lang="id-ID" smtClean="0"/>
              <a:t>20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243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amba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525" y="4427226"/>
            <a:ext cx="5768949" cy="21633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2" name="Judu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UPDATE</a:t>
            </a:r>
          </a:p>
        </p:txBody>
      </p:sp>
      <p:sp>
        <p:nvSpPr>
          <p:cNvPr id="3" name="Tampungan Konten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1152128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/>
          <a:p>
            <a:r>
              <a:rPr lang="id-ID" sz="2000" dirty="0"/>
              <a:t>Contoh Format </a:t>
            </a:r>
            <a:r>
              <a:rPr lang="id-ID" sz="2000" b="1" dirty="0"/>
              <a:t>#1</a:t>
            </a:r>
            <a:r>
              <a:rPr lang="id-ID" sz="2000" dirty="0"/>
              <a:t>:</a:t>
            </a:r>
          </a:p>
          <a:p>
            <a:pPr lvl="1"/>
            <a:r>
              <a:rPr lang="id-ID" sz="1800" b="1" dirty="0"/>
              <a:t>UPDATE </a:t>
            </a:r>
            <a:r>
              <a:rPr lang="id-ID" sz="1800" dirty="0" err="1"/>
              <a:t>nama_tabel</a:t>
            </a:r>
            <a:r>
              <a:rPr lang="id-ID" sz="1800" dirty="0"/>
              <a:t> </a:t>
            </a:r>
            <a:r>
              <a:rPr lang="id-ID" sz="1800" b="1" dirty="0"/>
              <a:t>SET </a:t>
            </a:r>
            <a:r>
              <a:rPr lang="id-ID" sz="1800" dirty="0" err="1"/>
              <a:t>nama_kolom</a:t>
            </a:r>
            <a:r>
              <a:rPr lang="id-ID" sz="1800" dirty="0"/>
              <a:t> </a:t>
            </a:r>
            <a:r>
              <a:rPr lang="id-ID" sz="1800" b="1" dirty="0"/>
              <a:t>=</a:t>
            </a:r>
            <a:r>
              <a:rPr lang="id-ID" sz="1800" dirty="0"/>
              <a:t> </a:t>
            </a:r>
            <a:r>
              <a:rPr lang="id-ID" sz="1800" dirty="0" err="1"/>
              <a:t>nilai_baru</a:t>
            </a:r>
            <a:r>
              <a:rPr lang="id-ID" sz="1800" dirty="0"/>
              <a:t> </a:t>
            </a:r>
            <a:r>
              <a:rPr lang="id-ID" sz="1800" b="1" dirty="0"/>
              <a:t>WHERE</a:t>
            </a:r>
            <a:r>
              <a:rPr lang="id-ID" sz="1800" dirty="0"/>
              <a:t> </a:t>
            </a:r>
            <a:r>
              <a:rPr lang="id-ID" sz="1800" dirty="0" err="1"/>
              <a:t>nama_kolom_patokan</a:t>
            </a:r>
            <a:r>
              <a:rPr lang="id-ID" sz="1800" dirty="0"/>
              <a:t> </a:t>
            </a:r>
            <a:r>
              <a:rPr lang="id-ID" sz="1800" b="1" dirty="0">
                <a:solidFill>
                  <a:schemeClr val="accent2"/>
                </a:solidFill>
              </a:rPr>
              <a:t>[</a:t>
            </a:r>
            <a:r>
              <a:rPr lang="id-ID" sz="1800" b="1" dirty="0" err="1">
                <a:solidFill>
                  <a:schemeClr val="accent2"/>
                </a:solidFill>
              </a:rPr>
              <a:t>operator_perbandingan</a:t>
            </a:r>
            <a:r>
              <a:rPr lang="id-ID" sz="1800" b="1" dirty="0">
                <a:solidFill>
                  <a:schemeClr val="accent2"/>
                </a:solidFill>
              </a:rPr>
              <a:t>] </a:t>
            </a:r>
            <a:r>
              <a:rPr lang="id-ID" sz="1800" dirty="0" err="1"/>
              <a:t>nilai_patokan</a:t>
            </a:r>
            <a:r>
              <a:rPr lang="id-ID" sz="1800" dirty="0"/>
              <a:t>;</a:t>
            </a:r>
          </a:p>
          <a:p>
            <a:r>
              <a:rPr lang="id-ID" sz="2200" dirty="0"/>
              <a:t>Digunakan ketika kita ingin mengganti nilai suatu baris untuk </a:t>
            </a:r>
            <a:r>
              <a:rPr lang="id-ID" sz="2200" b="1" dirty="0">
                <a:solidFill>
                  <a:schemeClr val="accent2"/>
                </a:solidFill>
              </a:rPr>
              <a:t>1 kolom </a:t>
            </a:r>
            <a:r>
              <a:rPr lang="id-ID" sz="2200" dirty="0"/>
              <a:t>tertentu saja.</a:t>
            </a:r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43CA-806E-402E-87EA-B001B6507DFC}" type="slidenum">
              <a:rPr lang="id-ID" smtClean="0"/>
              <a:t>21</a:t>
            </a:fld>
            <a:endParaRPr lang="id-ID"/>
          </a:p>
        </p:txBody>
      </p:sp>
      <p:sp>
        <p:nvSpPr>
          <p:cNvPr id="7" name="Kotak Teks 6"/>
          <p:cNvSpPr txBox="1"/>
          <p:nvPr/>
        </p:nvSpPr>
        <p:spPr>
          <a:xfrm>
            <a:off x="457200" y="2906408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b="1"/>
              <a:t>SQL:</a:t>
            </a:r>
          </a:p>
        </p:txBody>
      </p:sp>
      <p:sp>
        <p:nvSpPr>
          <p:cNvPr id="8" name="Kotak Teks 7"/>
          <p:cNvSpPr txBox="1"/>
          <p:nvPr/>
        </p:nvSpPr>
        <p:spPr>
          <a:xfrm>
            <a:off x="457200" y="4014308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b="1"/>
              <a:t>Akan menghasilkan:</a:t>
            </a:r>
          </a:p>
        </p:txBody>
      </p:sp>
      <p:sp>
        <p:nvSpPr>
          <p:cNvPr id="11" name="Persegi Panjang 10"/>
          <p:cNvSpPr/>
          <p:nvPr/>
        </p:nvSpPr>
        <p:spPr>
          <a:xfrm>
            <a:off x="4860032" y="5232708"/>
            <a:ext cx="2664296" cy="284524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5" name="Gamba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00" y="3323022"/>
            <a:ext cx="6908800" cy="6477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202333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amba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390" y="4383640"/>
            <a:ext cx="6006937" cy="23378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2" name="Judu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UPDATE</a:t>
            </a:r>
          </a:p>
        </p:txBody>
      </p:sp>
      <p:sp>
        <p:nvSpPr>
          <p:cNvPr id="3" name="Tampungan Konten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1152128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/>
          <a:p>
            <a:r>
              <a:rPr lang="id-ID" sz="2000" dirty="0"/>
              <a:t>Contoh Format </a:t>
            </a:r>
            <a:r>
              <a:rPr lang="id-ID" sz="2000" b="1" dirty="0"/>
              <a:t>#2</a:t>
            </a:r>
            <a:r>
              <a:rPr lang="id-ID" sz="2000" dirty="0"/>
              <a:t>:</a:t>
            </a:r>
          </a:p>
          <a:p>
            <a:pPr lvl="1"/>
            <a:r>
              <a:rPr lang="id-ID" sz="1800" b="1" dirty="0"/>
              <a:t>UPDATE </a:t>
            </a:r>
            <a:r>
              <a:rPr lang="id-ID" sz="1800" dirty="0" err="1"/>
              <a:t>nama_tabel</a:t>
            </a:r>
            <a:r>
              <a:rPr lang="id-ID" sz="1800" dirty="0"/>
              <a:t> </a:t>
            </a:r>
            <a:r>
              <a:rPr lang="id-ID" sz="1800" b="1" dirty="0"/>
              <a:t>SET</a:t>
            </a:r>
            <a:r>
              <a:rPr lang="id-ID" sz="1800" dirty="0"/>
              <a:t> nama_kolom</a:t>
            </a:r>
            <a:r>
              <a:rPr lang="id-ID" sz="1800" b="1" dirty="0"/>
              <a:t>1</a:t>
            </a:r>
            <a:r>
              <a:rPr lang="id-ID" sz="1800" dirty="0"/>
              <a:t> </a:t>
            </a:r>
            <a:r>
              <a:rPr lang="id-ID" sz="1800" b="1" dirty="0"/>
              <a:t>=</a:t>
            </a:r>
            <a:r>
              <a:rPr lang="id-ID" sz="1800" dirty="0"/>
              <a:t> nilai_baru</a:t>
            </a:r>
            <a:r>
              <a:rPr lang="id-ID" sz="1800" b="1" dirty="0"/>
              <a:t>1</a:t>
            </a:r>
            <a:r>
              <a:rPr lang="id-ID" sz="1800" dirty="0"/>
              <a:t>, nama_kolom</a:t>
            </a:r>
            <a:r>
              <a:rPr lang="id-ID" sz="1800" b="1" dirty="0"/>
              <a:t>2</a:t>
            </a:r>
            <a:r>
              <a:rPr lang="id-ID" sz="1800" dirty="0"/>
              <a:t> </a:t>
            </a:r>
            <a:r>
              <a:rPr lang="id-ID" sz="1800" b="1" dirty="0"/>
              <a:t>=</a:t>
            </a:r>
            <a:r>
              <a:rPr lang="id-ID" sz="1800" dirty="0"/>
              <a:t> nilai_baru</a:t>
            </a:r>
            <a:r>
              <a:rPr lang="id-ID" sz="1800" b="1" dirty="0"/>
              <a:t>2</a:t>
            </a:r>
            <a:r>
              <a:rPr lang="id-ID" sz="1800" dirty="0"/>
              <a:t>, ...dst. </a:t>
            </a:r>
            <a:r>
              <a:rPr lang="id-ID" sz="1800" b="1" dirty="0"/>
              <a:t>WHERE</a:t>
            </a:r>
            <a:r>
              <a:rPr lang="id-ID" sz="1800" dirty="0"/>
              <a:t> </a:t>
            </a:r>
            <a:r>
              <a:rPr lang="id-ID" sz="1800" dirty="0" err="1"/>
              <a:t>nama_kolom_patokan</a:t>
            </a:r>
            <a:r>
              <a:rPr lang="id-ID" sz="1800" dirty="0"/>
              <a:t> </a:t>
            </a:r>
            <a:r>
              <a:rPr lang="id-ID" sz="1800" b="1" dirty="0">
                <a:solidFill>
                  <a:schemeClr val="accent2"/>
                </a:solidFill>
              </a:rPr>
              <a:t>[</a:t>
            </a:r>
            <a:r>
              <a:rPr lang="id-ID" sz="1800" b="1" dirty="0" err="1">
                <a:solidFill>
                  <a:schemeClr val="accent2"/>
                </a:solidFill>
              </a:rPr>
              <a:t>operator_perbandingan</a:t>
            </a:r>
            <a:r>
              <a:rPr lang="id-ID" sz="1800" b="1" dirty="0">
                <a:solidFill>
                  <a:schemeClr val="accent2"/>
                </a:solidFill>
              </a:rPr>
              <a:t>] </a:t>
            </a:r>
            <a:r>
              <a:rPr lang="id-ID" sz="1800" dirty="0" err="1"/>
              <a:t>nilai_patokan</a:t>
            </a:r>
            <a:r>
              <a:rPr lang="id-ID" sz="1800" dirty="0"/>
              <a:t>;</a:t>
            </a:r>
            <a:endParaRPr lang="id-ID" sz="1000" dirty="0"/>
          </a:p>
          <a:p>
            <a:r>
              <a:rPr lang="id-ID" sz="2200" dirty="0"/>
              <a:t>Digunakan ketika kita ingin mengganti nilai suatu baris untuk </a:t>
            </a:r>
            <a:r>
              <a:rPr lang="id-ID" sz="2200" b="1" dirty="0">
                <a:solidFill>
                  <a:schemeClr val="accent2"/>
                </a:solidFill>
              </a:rPr>
              <a:t>beberapa</a:t>
            </a:r>
            <a:r>
              <a:rPr lang="id-ID" sz="2200" dirty="0"/>
              <a:t> kolom sekaligus.</a:t>
            </a:r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43CA-806E-402E-87EA-B001B6507DFC}" type="slidenum">
              <a:rPr lang="id-ID" smtClean="0"/>
              <a:t>22</a:t>
            </a:fld>
            <a:endParaRPr lang="id-ID"/>
          </a:p>
        </p:txBody>
      </p:sp>
      <p:sp>
        <p:nvSpPr>
          <p:cNvPr id="7" name="Kotak Teks 6"/>
          <p:cNvSpPr txBox="1"/>
          <p:nvPr/>
        </p:nvSpPr>
        <p:spPr>
          <a:xfrm>
            <a:off x="457200" y="2906408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b="1"/>
              <a:t>SQL:</a:t>
            </a:r>
          </a:p>
        </p:txBody>
      </p:sp>
      <p:sp>
        <p:nvSpPr>
          <p:cNvPr id="8" name="Kotak Teks 7"/>
          <p:cNvSpPr txBox="1"/>
          <p:nvPr/>
        </p:nvSpPr>
        <p:spPr>
          <a:xfrm>
            <a:off x="457200" y="4014308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b="1"/>
              <a:t>Akan menghasilkan:</a:t>
            </a:r>
          </a:p>
        </p:txBody>
      </p:sp>
      <p:sp>
        <p:nvSpPr>
          <p:cNvPr id="11" name="Persegi Panjang 10"/>
          <p:cNvSpPr/>
          <p:nvPr/>
        </p:nvSpPr>
        <p:spPr>
          <a:xfrm>
            <a:off x="2339752" y="5733256"/>
            <a:ext cx="5400600" cy="32811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5" name="Gamba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900" y="2819400"/>
            <a:ext cx="6667500" cy="1219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617852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DELETE</a:t>
            </a:r>
          </a:p>
        </p:txBody>
      </p:sp>
      <p:sp>
        <p:nvSpPr>
          <p:cNvPr id="3" name="Tampungan Konten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id-ID" dirty="0"/>
              <a:t>Digunakan untuk </a:t>
            </a:r>
            <a:r>
              <a:rPr lang="id-ID" b="1" dirty="0">
                <a:solidFill>
                  <a:schemeClr val="accent2"/>
                </a:solidFill>
              </a:rPr>
              <a:t>menghapus</a:t>
            </a:r>
            <a:r>
              <a:rPr lang="id-ID" dirty="0"/>
              <a:t> suatu </a:t>
            </a:r>
            <a:r>
              <a:rPr lang="id-ID" dirty="0">
                <a:solidFill>
                  <a:schemeClr val="accent2"/>
                </a:solidFill>
              </a:rPr>
              <a:t>RECORD/Baris</a:t>
            </a:r>
            <a:r>
              <a:rPr lang="id-ID" dirty="0"/>
              <a:t> yang sebelumnya ada pada suatu tabel.</a:t>
            </a:r>
          </a:p>
          <a:p>
            <a:endParaRPr lang="id-ID" dirty="0"/>
          </a:p>
          <a:p>
            <a:r>
              <a:rPr lang="id-ID" dirty="0"/>
              <a:t>Klausa pembentuk:</a:t>
            </a:r>
          </a:p>
          <a:p>
            <a:pPr lvl="1"/>
            <a:r>
              <a:rPr lang="id-ID" b="1" dirty="0"/>
              <a:t>DELETE</a:t>
            </a:r>
          </a:p>
          <a:p>
            <a:pPr lvl="1"/>
            <a:r>
              <a:rPr lang="id-ID" b="1" dirty="0"/>
              <a:t>FROM</a:t>
            </a:r>
          </a:p>
          <a:p>
            <a:pPr lvl="1"/>
            <a:r>
              <a:rPr lang="id-ID" b="1" dirty="0"/>
              <a:t>WHERE</a:t>
            </a:r>
          </a:p>
          <a:p>
            <a:endParaRPr lang="id-ID" dirty="0"/>
          </a:p>
          <a:p>
            <a:r>
              <a:rPr lang="id-ID" dirty="0"/>
              <a:t>Format:</a:t>
            </a:r>
          </a:p>
          <a:p>
            <a:pPr marL="868680" lvl="1" indent="-457200">
              <a:buFont typeface="+mj-lt"/>
              <a:buAutoNum type="arabicPeriod"/>
            </a:pPr>
            <a:r>
              <a:rPr lang="id-ID" b="1" dirty="0"/>
              <a:t>DELETE FROM </a:t>
            </a:r>
            <a:r>
              <a:rPr lang="id-ID" dirty="0" err="1"/>
              <a:t>nama_tabel</a:t>
            </a:r>
            <a:r>
              <a:rPr lang="id-ID" dirty="0"/>
              <a:t> </a:t>
            </a:r>
            <a:r>
              <a:rPr lang="id-ID" b="1" dirty="0"/>
              <a:t>WHERE</a:t>
            </a:r>
            <a:r>
              <a:rPr lang="id-ID" dirty="0"/>
              <a:t> </a:t>
            </a:r>
            <a:r>
              <a:rPr lang="id-ID" dirty="0" err="1"/>
              <a:t>nama_kolom_patokan</a:t>
            </a:r>
            <a:r>
              <a:rPr lang="id-ID" dirty="0"/>
              <a:t> </a:t>
            </a:r>
            <a:r>
              <a:rPr lang="id-ID" b="1" dirty="0">
                <a:solidFill>
                  <a:schemeClr val="accent2"/>
                </a:solidFill>
              </a:rPr>
              <a:t>[</a:t>
            </a:r>
            <a:r>
              <a:rPr lang="id-ID" b="1" dirty="0" err="1">
                <a:solidFill>
                  <a:schemeClr val="accent2"/>
                </a:solidFill>
              </a:rPr>
              <a:t>operator_perbandingan</a:t>
            </a:r>
            <a:r>
              <a:rPr lang="id-ID" b="1" dirty="0">
                <a:solidFill>
                  <a:schemeClr val="accent2"/>
                </a:solidFill>
              </a:rPr>
              <a:t>] </a:t>
            </a:r>
            <a:r>
              <a:rPr lang="id-ID" dirty="0" err="1"/>
              <a:t>nilai_patokan</a:t>
            </a:r>
            <a:r>
              <a:rPr lang="id-ID" dirty="0"/>
              <a:t>;</a:t>
            </a:r>
          </a:p>
          <a:p>
            <a:pPr marL="868680" lvl="1" indent="-457200">
              <a:buFont typeface="+mj-lt"/>
              <a:buAutoNum type="arabicPeriod"/>
            </a:pPr>
            <a:r>
              <a:rPr lang="id-ID" b="1" dirty="0"/>
              <a:t>DELETE * FROM </a:t>
            </a:r>
            <a:r>
              <a:rPr lang="id-ID" dirty="0" err="1"/>
              <a:t>nama_tabel</a:t>
            </a:r>
            <a:r>
              <a:rPr lang="id-ID" b="1" dirty="0"/>
              <a:t>; </a:t>
            </a:r>
            <a:r>
              <a:rPr lang="id-ID" dirty="0"/>
              <a:t>atau</a:t>
            </a:r>
            <a:r>
              <a:rPr lang="id-ID" b="1" dirty="0"/>
              <a:t> DELETE FROM </a:t>
            </a:r>
            <a:r>
              <a:rPr lang="id-ID" dirty="0" err="1"/>
              <a:t>nama_tabel</a:t>
            </a:r>
            <a:r>
              <a:rPr lang="id-ID" b="1" dirty="0"/>
              <a:t>;</a:t>
            </a:r>
            <a:endParaRPr lang="id-ID" dirty="0"/>
          </a:p>
          <a:p>
            <a:pPr marL="868680" lvl="1" indent="-457200">
              <a:buFont typeface="+mj-lt"/>
              <a:buAutoNum type="arabicPeriod"/>
            </a:pPr>
            <a:endParaRPr lang="id-ID" dirty="0"/>
          </a:p>
          <a:p>
            <a:r>
              <a:rPr lang="id-ID" dirty="0">
                <a:solidFill>
                  <a:schemeClr val="accent2"/>
                </a:solidFill>
              </a:rPr>
              <a:t>Operator perbandingan</a:t>
            </a:r>
            <a:r>
              <a:rPr lang="id-ID" dirty="0"/>
              <a:t>/</a:t>
            </a:r>
            <a:r>
              <a:rPr lang="id-ID" dirty="0" err="1"/>
              <a:t>comparison</a:t>
            </a:r>
            <a:r>
              <a:rPr lang="id-ID" dirty="0"/>
              <a:t> operator dapat berupa:</a:t>
            </a:r>
          </a:p>
          <a:p>
            <a:pPr lvl="1"/>
            <a:r>
              <a:rPr lang="id-ID" b="1" dirty="0"/>
              <a:t>=, &lt;, &gt;, &lt;=, &gt;=, &lt;&gt;</a:t>
            </a:r>
          </a:p>
          <a:p>
            <a:pPr lvl="1"/>
            <a:endParaRPr lang="id-ID" dirty="0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43CA-806E-402E-87EA-B001B6507DFC}" type="slidenum">
              <a:rPr lang="id-ID" smtClean="0"/>
              <a:t>23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011558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amba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953" y="4383640"/>
            <a:ext cx="6112094" cy="21417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2" name="Judu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DELETE</a:t>
            </a:r>
          </a:p>
        </p:txBody>
      </p:sp>
      <p:sp>
        <p:nvSpPr>
          <p:cNvPr id="3" name="Tampungan Konten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1152128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/>
          <a:p>
            <a:r>
              <a:rPr lang="id-ID" sz="2000" dirty="0"/>
              <a:t>Contoh Format </a:t>
            </a:r>
            <a:r>
              <a:rPr lang="id-ID" sz="2000" b="1" dirty="0"/>
              <a:t>#1</a:t>
            </a:r>
            <a:r>
              <a:rPr lang="id-ID" sz="2000" dirty="0"/>
              <a:t>:</a:t>
            </a:r>
          </a:p>
          <a:p>
            <a:pPr lvl="1"/>
            <a:r>
              <a:rPr lang="id-ID" sz="1800" b="1" dirty="0"/>
              <a:t>DELETE FROM </a:t>
            </a:r>
            <a:r>
              <a:rPr lang="id-ID" sz="1800" dirty="0" err="1"/>
              <a:t>nama_tabel</a:t>
            </a:r>
            <a:r>
              <a:rPr lang="id-ID" sz="1800" dirty="0"/>
              <a:t> </a:t>
            </a:r>
            <a:r>
              <a:rPr lang="id-ID" sz="1800" b="1" dirty="0"/>
              <a:t>WHERE</a:t>
            </a:r>
            <a:r>
              <a:rPr lang="id-ID" sz="1800" dirty="0"/>
              <a:t> </a:t>
            </a:r>
            <a:r>
              <a:rPr lang="id-ID" sz="1800" dirty="0" err="1"/>
              <a:t>nama_kolom_patokan</a:t>
            </a:r>
            <a:r>
              <a:rPr lang="id-ID" sz="1800" dirty="0"/>
              <a:t> </a:t>
            </a:r>
            <a:r>
              <a:rPr lang="id-ID" sz="1800" b="1" dirty="0">
                <a:solidFill>
                  <a:schemeClr val="accent2"/>
                </a:solidFill>
              </a:rPr>
              <a:t>[</a:t>
            </a:r>
            <a:r>
              <a:rPr lang="id-ID" sz="1800" b="1" dirty="0" err="1">
                <a:solidFill>
                  <a:schemeClr val="accent2"/>
                </a:solidFill>
              </a:rPr>
              <a:t>operator_perbandingan</a:t>
            </a:r>
            <a:r>
              <a:rPr lang="id-ID" sz="1800" b="1" dirty="0">
                <a:solidFill>
                  <a:schemeClr val="accent2"/>
                </a:solidFill>
              </a:rPr>
              <a:t>] </a:t>
            </a:r>
            <a:r>
              <a:rPr lang="id-ID" sz="1800" dirty="0" err="1"/>
              <a:t>nilai_patokan</a:t>
            </a:r>
            <a:r>
              <a:rPr lang="id-ID" sz="1800" dirty="0"/>
              <a:t>;</a:t>
            </a:r>
          </a:p>
          <a:p>
            <a:r>
              <a:rPr lang="id-ID" sz="2200" dirty="0"/>
              <a:t>Digunakan ketika kita ingin menghapus suatu baris dengan </a:t>
            </a:r>
            <a:r>
              <a:rPr lang="id-ID" sz="2200" b="1" dirty="0">
                <a:solidFill>
                  <a:schemeClr val="accent2"/>
                </a:solidFill>
              </a:rPr>
              <a:t>syarat</a:t>
            </a:r>
            <a:r>
              <a:rPr lang="id-ID" sz="2200" dirty="0">
                <a:solidFill>
                  <a:schemeClr val="accent2"/>
                </a:solidFill>
              </a:rPr>
              <a:t> </a:t>
            </a:r>
            <a:r>
              <a:rPr lang="id-ID" sz="2200" dirty="0"/>
              <a:t>tertentu.</a:t>
            </a:r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43CA-806E-402E-87EA-B001B6507DFC}" type="slidenum">
              <a:rPr lang="id-ID" smtClean="0"/>
              <a:t>24</a:t>
            </a:fld>
            <a:endParaRPr lang="id-ID"/>
          </a:p>
        </p:txBody>
      </p:sp>
      <p:sp>
        <p:nvSpPr>
          <p:cNvPr id="7" name="Kotak Teks 6"/>
          <p:cNvSpPr txBox="1"/>
          <p:nvPr/>
        </p:nvSpPr>
        <p:spPr>
          <a:xfrm>
            <a:off x="457200" y="2906408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b="1"/>
              <a:t>SQL:</a:t>
            </a:r>
          </a:p>
        </p:txBody>
      </p:sp>
      <p:sp>
        <p:nvSpPr>
          <p:cNvPr id="8" name="Kotak Teks 7"/>
          <p:cNvSpPr txBox="1"/>
          <p:nvPr/>
        </p:nvSpPr>
        <p:spPr>
          <a:xfrm>
            <a:off x="457200" y="4014308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b="1"/>
              <a:t>Akan menghasilkan:</a:t>
            </a:r>
          </a:p>
        </p:txBody>
      </p:sp>
      <p:sp>
        <p:nvSpPr>
          <p:cNvPr id="11" name="Persegi Panjang 10"/>
          <p:cNvSpPr/>
          <p:nvPr/>
        </p:nvSpPr>
        <p:spPr>
          <a:xfrm>
            <a:off x="1113048" y="5290437"/>
            <a:ext cx="6514999" cy="82779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5" name="Gamba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69" y="3365665"/>
            <a:ext cx="7711462" cy="4953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9907336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DELETE</a:t>
            </a:r>
          </a:p>
        </p:txBody>
      </p:sp>
      <p:sp>
        <p:nvSpPr>
          <p:cNvPr id="3" name="Tampungan Konten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936104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62500" lnSpcReduction="20000"/>
          </a:bodyPr>
          <a:lstStyle/>
          <a:p>
            <a:r>
              <a:rPr lang="id-ID" sz="2100" dirty="0"/>
              <a:t>Contoh Format </a:t>
            </a:r>
            <a:r>
              <a:rPr lang="id-ID" sz="2100" b="1" dirty="0"/>
              <a:t>#2</a:t>
            </a:r>
            <a:r>
              <a:rPr lang="id-ID" sz="2100" dirty="0"/>
              <a:t>:</a:t>
            </a:r>
          </a:p>
          <a:p>
            <a:pPr lvl="1"/>
            <a:r>
              <a:rPr lang="id-ID" b="1" dirty="0"/>
              <a:t>DELETE * FROM </a:t>
            </a:r>
            <a:r>
              <a:rPr lang="id-ID" dirty="0" err="1"/>
              <a:t>nama_tabel</a:t>
            </a:r>
            <a:r>
              <a:rPr lang="id-ID" b="1" dirty="0"/>
              <a:t>; </a:t>
            </a:r>
            <a:r>
              <a:rPr lang="id-ID" dirty="0"/>
              <a:t>atau</a:t>
            </a:r>
            <a:r>
              <a:rPr lang="id-ID" b="1" dirty="0"/>
              <a:t> DELETE FROM </a:t>
            </a:r>
            <a:r>
              <a:rPr lang="id-ID" dirty="0" err="1"/>
              <a:t>nama_tabel</a:t>
            </a:r>
            <a:r>
              <a:rPr lang="id-ID" b="1" dirty="0"/>
              <a:t>;</a:t>
            </a:r>
            <a:endParaRPr lang="id-ID" dirty="0"/>
          </a:p>
          <a:p>
            <a:r>
              <a:rPr lang="id-ID" sz="2200" dirty="0"/>
              <a:t>Digunakan ketika kita ingin menghapus </a:t>
            </a:r>
            <a:r>
              <a:rPr lang="id-ID" sz="2200" b="1" dirty="0">
                <a:solidFill>
                  <a:schemeClr val="accent2"/>
                </a:solidFill>
              </a:rPr>
              <a:t>semua</a:t>
            </a:r>
            <a:r>
              <a:rPr lang="id-ID" sz="2200" dirty="0"/>
              <a:t> baris/</a:t>
            </a:r>
            <a:r>
              <a:rPr lang="id-ID" sz="2200" dirty="0" err="1"/>
              <a:t>records</a:t>
            </a:r>
            <a:r>
              <a:rPr lang="id-ID" sz="2200" dirty="0"/>
              <a:t> pada suatu tabel.</a:t>
            </a:r>
          </a:p>
          <a:p>
            <a:r>
              <a:rPr lang="id-ID" sz="2200" b="1" dirty="0">
                <a:solidFill>
                  <a:schemeClr val="accent3">
                    <a:lumMod val="75000"/>
                  </a:schemeClr>
                </a:solidFill>
              </a:rPr>
              <a:t>WARNING: Tidak dapat di-</a:t>
            </a:r>
            <a:r>
              <a:rPr lang="id-ID" sz="2200" b="1" dirty="0" err="1">
                <a:solidFill>
                  <a:schemeClr val="accent3">
                    <a:lumMod val="75000"/>
                  </a:schemeClr>
                </a:solidFill>
              </a:rPr>
              <a:t>undo</a:t>
            </a:r>
            <a:r>
              <a:rPr lang="id-ID" sz="2200" b="1" dirty="0">
                <a:solidFill>
                  <a:schemeClr val="accent3">
                    <a:lumMod val="75000"/>
                  </a:schemeClr>
                </a:solidFill>
              </a:rPr>
              <a:t>!</a:t>
            </a:r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43CA-806E-402E-87EA-B001B6507DFC}" type="slidenum">
              <a:rPr lang="id-ID" smtClean="0"/>
              <a:t>25</a:t>
            </a:fld>
            <a:endParaRPr lang="id-ID"/>
          </a:p>
        </p:txBody>
      </p:sp>
      <p:sp>
        <p:nvSpPr>
          <p:cNvPr id="7" name="Kotak Teks 6"/>
          <p:cNvSpPr txBox="1"/>
          <p:nvPr/>
        </p:nvSpPr>
        <p:spPr>
          <a:xfrm>
            <a:off x="457200" y="263691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b="1"/>
              <a:t>SQL:</a:t>
            </a:r>
          </a:p>
        </p:txBody>
      </p:sp>
      <p:sp>
        <p:nvSpPr>
          <p:cNvPr id="8" name="Kotak Teks 7"/>
          <p:cNvSpPr txBox="1"/>
          <p:nvPr/>
        </p:nvSpPr>
        <p:spPr>
          <a:xfrm>
            <a:off x="457200" y="4293096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b="1" dirty="0"/>
              <a:t>Akan menghasilkan:</a:t>
            </a:r>
          </a:p>
        </p:txBody>
      </p:sp>
      <p:grpSp>
        <p:nvGrpSpPr>
          <p:cNvPr id="9" name="Grup 8"/>
          <p:cNvGrpSpPr/>
          <p:nvPr/>
        </p:nvGrpSpPr>
        <p:grpSpPr>
          <a:xfrm>
            <a:off x="1105001" y="4915550"/>
            <a:ext cx="6514999" cy="1321762"/>
            <a:chOff x="1105001" y="4524448"/>
            <a:chExt cx="6514999" cy="1321762"/>
          </a:xfrm>
        </p:grpSpPr>
        <p:pic>
          <p:nvPicPr>
            <p:cNvPr id="6" name="Gambar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8279" y="4524448"/>
              <a:ext cx="4867441" cy="132176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pic>
        <p:sp>
          <p:nvSpPr>
            <p:cNvPr id="11" name="Persegi Panjang 10"/>
            <p:cNvSpPr/>
            <p:nvPr/>
          </p:nvSpPr>
          <p:spPr>
            <a:xfrm>
              <a:off x="1105001" y="4920340"/>
              <a:ext cx="6514999" cy="328110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pic>
        <p:nvPicPr>
          <p:cNvPr id="5" name="Gamba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600" y="3140968"/>
            <a:ext cx="3606800" cy="889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7067486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Pertanyaan??</a:t>
            </a:r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43CA-806E-402E-87EA-B001B6507DFC}" type="slidenum">
              <a:rPr lang="id-ID" smtClean="0"/>
              <a:t>26</a:t>
            </a:fld>
            <a:endParaRPr lang="id-ID"/>
          </a:p>
        </p:txBody>
      </p:sp>
      <p:pic>
        <p:nvPicPr>
          <p:cNvPr id="5" name="Gamba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980" y="1466305"/>
            <a:ext cx="4536504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2389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Tugas </a:t>
            </a:r>
            <a:r>
              <a:rPr lang="id-ID" dirty="0" err="1"/>
              <a:t>LAtihan</a:t>
            </a:r>
            <a:endParaRPr lang="id-ID" dirty="0"/>
          </a:p>
        </p:txBody>
      </p:sp>
      <p:sp>
        <p:nvSpPr>
          <p:cNvPr id="3" name="Tampungan Konten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1440160"/>
          </a:xfrm>
        </p:spPr>
        <p:txBody>
          <a:bodyPr>
            <a:normAutofit fontScale="70000" lnSpcReduction="20000"/>
          </a:bodyPr>
          <a:lstStyle/>
          <a:p>
            <a:r>
              <a:rPr lang="id-ID" dirty="0"/>
              <a:t>Buatlah SQL untuk mengisi tabel nilai dengan 5 data yang valid!</a:t>
            </a:r>
          </a:p>
          <a:p>
            <a:r>
              <a:rPr lang="id-ID" dirty="0"/>
              <a:t>Buatlah SQL untuk mengisi SKS yang kosong pada tabel </a:t>
            </a:r>
            <a:r>
              <a:rPr lang="id-ID" dirty="0" err="1"/>
              <a:t>matakuliah</a:t>
            </a:r>
            <a:r>
              <a:rPr lang="id-ID" dirty="0"/>
              <a:t> sehingga semua </a:t>
            </a:r>
            <a:r>
              <a:rPr lang="id-ID" b="1" dirty="0" err="1"/>
              <a:t>matakuliah</a:t>
            </a:r>
            <a:r>
              <a:rPr lang="id-ID" b="1" dirty="0"/>
              <a:t> tersebut SKS-nya menjadi = 2.</a:t>
            </a:r>
          </a:p>
          <a:p>
            <a:r>
              <a:rPr lang="id-ID" dirty="0"/>
              <a:t>Buatlah SQL untuk menghapus data </a:t>
            </a:r>
            <a:r>
              <a:rPr lang="id-ID" dirty="0" err="1"/>
              <a:t>matakuliah</a:t>
            </a:r>
            <a:r>
              <a:rPr lang="id-ID" dirty="0"/>
              <a:t> dengan nama Sistem Pendukung Keputusan.</a:t>
            </a:r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43CA-806E-402E-87EA-B001B6507DFC}" type="slidenum">
              <a:rPr lang="id-ID" smtClean="0"/>
              <a:t>27</a:t>
            </a:fld>
            <a:endParaRPr lang="id-ID"/>
          </a:p>
        </p:txBody>
      </p:sp>
      <p:pic>
        <p:nvPicPr>
          <p:cNvPr id="5" name="Gamba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248" y="2889562"/>
            <a:ext cx="4717504" cy="35741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761171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43CA-806E-402E-87EA-B001B6507DFC}" type="slidenum">
              <a:rPr lang="id-ID" smtClean="0"/>
              <a:t>28</a:t>
            </a:fld>
            <a:endParaRPr lang="id-ID"/>
          </a:p>
        </p:txBody>
      </p:sp>
      <p:sp>
        <p:nvSpPr>
          <p:cNvPr id="5" name="Rectangle 4"/>
          <p:cNvSpPr/>
          <p:nvPr/>
        </p:nvSpPr>
        <p:spPr>
          <a:xfrm>
            <a:off x="1988603" y="2967335"/>
            <a:ext cx="51667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5400" b="1" i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Terima Kasih</a:t>
            </a:r>
            <a:endParaRPr lang="en-US" sz="5400" b="1" i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68161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6460E-2F43-64FB-D046-4FCD4B25F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 repository </a:t>
            </a:r>
            <a:r>
              <a:rPr lang="en-US" dirty="0" err="1"/>
              <a:t>jti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DF813-767E-A284-5511-62F7FE55D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Login</a:t>
            </a:r>
          </a:p>
          <a:p>
            <a:r>
              <a:rPr lang="en-US" dirty="0"/>
              <a:t>Searching </a:t>
            </a:r>
          </a:p>
          <a:p>
            <a:r>
              <a:rPr lang="en-US" dirty="0"/>
              <a:t>Register</a:t>
            </a:r>
          </a:p>
          <a:p>
            <a:r>
              <a:rPr lang="en-US" dirty="0"/>
              <a:t>Upload</a:t>
            </a:r>
          </a:p>
          <a:p>
            <a:r>
              <a:rPr lang="en-US" dirty="0"/>
              <a:t>….</a:t>
            </a:r>
          </a:p>
          <a:p>
            <a:pPr marL="114300" indent="0">
              <a:buNone/>
            </a:pPr>
            <a:endParaRPr lang="en-US"/>
          </a:p>
          <a:p>
            <a:pPr marL="114300" indent="0">
              <a:buNone/>
            </a:pPr>
            <a:endParaRPr lang="en-US" dirty="0"/>
          </a:p>
          <a:p>
            <a:r>
              <a:rPr lang="en-US" dirty="0"/>
              <a:t>Database:</a:t>
            </a:r>
          </a:p>
          <a:p>
            <a:r>
              <a:rPr lang="en-US" dirty="0"/>
              <a:t>Login : username, password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BAAD3A-8E18-9821-5E81-C488FF5A9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43CA-806E-402E-87EA-B001B6507DFC}" type="slidenum">
              <a:rPr lang="id-ID" smtClean="0"/>
              <a:t>29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2404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2">
            <a:extLst>
              <a:ext uri="{FF2B5EF4-FFF2-40B4-BE49-F238E27FC236}">
                <a16:creationId xmlns:a16="http://schemas.microsoft.com/office/drawing/2014/main" id="{145EBD61-7EC4-0345-A03B-8006CBB67F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 dirty="0" err="1"/>
              <a:t>Topik</a:t>
            </a:r>
            <a:endParaRPr lang="en-US" altLang="id-ID" dirty="0"/>
          </a:p>
        </p:txBody>
      </p:sp>
      <p:sp>
        <p:nvSpPr>
          <p:cNvPr id="6146" name="Rectangle 3">
            <a:extLst>
              <a:ext uri="{FF2B5EF4-FFF2-40B4-BE49-F238E27FC236}">
                <a16:creationId xmlns:a16="http://schemas.microsoft.com/office/drawing/2014/main" id="{3CC2C90E-6865-1D49-945D-CF41B5BC46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id-ID" dirty="0" err="1"/>
              <a:t>Ikhtisar</a:t>
            </a:r>
            <a:r>
              <a:rPr lang="en-US" altLang="id-ID" dirty="0"/>
              <a:t> (</a:t>
            </a:r>
            <a:r>
              <a:rPr lang="en-US" altLang="id-ID" i="1" dirty="0"/>
              <a:t>Overview</a:t>
            </a:r>
            <a:r>
              <a:rPr lang="en-US" altLang="id-ID" dirty="0"/>
              <a:t>) SQL</a:t>
            </a:r>
          </a:p>
          <a:p>
            <a:endParaRPr lang="en-US" altLang="id-ID" dirty="0"/>
          </a:p>
          <a:p>
            <a:r>
              <a:rPr lang="en-US" altLang="id-ID" dirty="0" err="1"/>
              <a:t>Elemen-elemen</a:t>
            </a:r>
            <a:r>
              <a:rPr lang="en-US" altLang="id-ID" dirty="0"/>
              <a:t> Bahasa SQL</a:t>
            </a:r>
          </a:p>
          <a:p>
            <a:endParaRPr lang="en-US" altLang="id-ID" dirty="0"/>
          </a:p>
          <a:p>
            <a:r>
              <a:rPr lang="en-US" altLang="id-ID" dirty="0" err="1"/>
              <a:t>Komponen</a:t>
            </a:r>
            <a:r>
              <a:rPr lang="en-US" altLang="id-ID" dirty="0"/>
              <a:t> Bahasa SQL</a:t>
            </a:r>
          </a:p>
          <a:p>
            <a:endParaRPr lang="en-US" altLang="id-ID" dirty="0"/>
          </a:p>
          <a:p>
            <a:r>
              <a:rPr lang="en-US" altLang="id-ID" dirty="0"/>
              <a:t>DDL</a:t>
            </a:r>
          </a:p>
          <a:p>
            <a:endParaRPr lang="en-US" altLang="id-ID" dirty="0"/>
          </a:p>
          <a:p>
            <a:r>
              <a:rPr lang="en-US" altLang="id-ID" dirty="0"/>
              <a:t>Statement INSERT</a:t>
            </a:r>
          </a:p>
          <a:p>
            <a:endParaRPr lang="en-US" altLang="id-ID" dirty="0"/>
          </a:p>
          <a:p>
            <a:r>
              <a:rPr lang="en-US" altLang="id-ID" dirty="0"/>
              <a:t>Statement UPDATE</a:t>
            </a:r>
          </a:p>
          <a:p>
            <a:endParaRPr lang="en-US" altLang="id-ID" dirty="0"/>
          </a:p>
          <a:p>
            <a:r>
              <a:rPr lang="en-US" altLang="id-ID" dirty="0"/>
              <a:t>Statement DELETE</a:t>
            </a:r>
          </a:p>
        </p:txBody>
      </p:sp>
      <p:sp>
        <p:nvSpPr>
          <p:cNvPr id="2" name="Tampungan Nomor Slide 1">
            <a:extLst>
              <a:ext uri="{FF2B5EF4-FFF2-40B4-BE49-F238E27FC236}">
                <a16:creationId xmlns:a16="http://schemas.microsoft.com/office/drawing/2014/main" id="{FA688DE5-87AC-A045-BB48-F4AFA411B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43CA-806E-402E-87EA-B001B6507DFC}" type="slidenum">
              <a:rPr lang="id-ID" smtClean="0"/>
              <a:t>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83267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26DD8434-1FA9-9B4E-AA79-0FC099F77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SQL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89314B62-ED61-004B-8B2A-DF5ADEB1B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725990"/>
            <a:ext cx="8229600" cy="3511322"/>
          </a:xfrm>
        </p:spPr>
        <p:txBody>
          <a:bodyPr>
            <a:normAutofit fontScale="85000" lnSpcReduction="10000"/>
          </a:bodyPr>
          <a:lstStyle/>
          <a:p>
            <a:r>
              <a:rPr lang="id-ID" dirty="0"/>
              <a:t>Adalah singkatan dari </a:t>
            </a:r>
            <a:r>
              <a:rPr lang="id-ID" b="1" i="1" dirty="0" err="1"/>
              <a:t>Structured</a:t>
            </a:r>
            <a:r>
              <a:rPr lang="id-ID" b="1" i="1" dirty="0"/>
              <a:t> </a:t>
            </a:r>
            <a:r>
              <a:rPr lang="id-ID" b="1" i="1" dirty="0" err="1"/>
              <a:t>Query</a:t>
            </a:r>
            <a:r>
              <a:rPr lang="id-ID" b="1" i="1" dirty="0"/>
              <a:t> </a:t>
            </a:r>
            <a:r>
              <a:rPr lang="id-ID" b="1" i="1" dirty="0" err="1"/>
              <a:t>Language</a:t>
            </a:r>
            <a:endParaRPr lang="id-ID" b="1" i="1" dirty="0"/>
          </a:p>
          <a:p>
            <a:pPr lvl="1"/>
            <a:r>
              <a:rPr lang="id-ID" dirty="0"/>
              <a:t>Bahasa yang digunakan untuk </a:t>
            </a:r>
            <a:r>
              <a:rPr lang="id-ID" b="1" dirty="0"/>
              <a:t>berkomunikasi</a:t>
            </a:r>
            <a:r>
              <a:rPr lang="id-ID" dirty="0"/>
              <a:t> dengan </a:t>
            </a:r>
            <a:r>
              <a:rPr lang="id-ID" dirty="0" err="1"/>
              <a:t>database</a:t>
            </a:r>
            <a:r>
              <a:rPr lang="id-ID" dirty="0"/>
              <a:t>.</a:t>
            </a:r>
          </a:p>
          <a:p>
            <a:pPr lvl="1"/>
            <a:r>
              <a:rPr lang="id-ID" dirty="0"/>
              <a:t>Dikirim oleh </a:t>
            </a:r>
            <a:r>
              <a:rPr lang="id-ID" b="1" dirty="0"/>
              <a:t>manusia</a:t>
            </a:r>
            <a:r>
              <a:rPr lang="id-ID" dirty="0"/>
              <a:t>. diolah oleh </a:t>
            </a:r>
            <a:r>
              <a:rPr lang="id-ID" b="1" dirty="0"/>
              <a:t>DBMS</a:t>
            </a:r>
            <a:r>
              <a:rPr lang="id-ID" dirty="0"/>
              <a:t> diterapkan ke </a:t>
            </a:r>
            <a:r>
              <a:rPr lang="id-ID" b="1" dirty="0" err="1"/>
              <a:t>basisdata</a:t>
            </a:r>
            <a:r>
              <a:rPr lang="id-ID" dirty="0"/>
              <a:t>.</a:t>
            </a:r>
          </a:p>
          <a:p>
            <a:pPr lvl="1"/>
            <a:endParaRPr lang="id-ID" b="1" dirty="0"/>
          </a:p>
          <a:p>
            <a:r>
              <a:rPr lang="id-ID" dirty="0"/>
              <a:t>SQL ada yang bersifat:</a:t>
            </a:r>
          </a:p>
          <a:p>
            <a:pPr lvl="1"/>
            <a:r>
              <a:rPr lang="id-ID" b="1" i="1" dirty="0" err="1"/>
              <a:t>Generic</a:t>
            </a:r>
            <a:r>
              <a:rPr lang="id-ID" dirty="0"/>
              <a:t> (umum)	</a:t>
            </a:r>
            <a:r>
              <a:rPr lang="id-ID" dirty="0">
                <a:sym typeface="Wingdings" pitchFamily="2" charset="2"/>
              </a:rPr>
              <a:t> Dapat diterima oleh semua DBMS</a:t>
            </a:r>
            <a:endParaRPr lang="id-ID" dirty="0"/>
          </a:p>
          <a:p>
            <a:pPr lvl="1"/>
            <a:r>
              <a:rPr lang="id-ID" b="1" i="1" dirty="0" err="1"/>
              <a:t>Specific</a:t>
            </a:r>
            <a:r>
              <a:rPr lang="id-ID" dirty="0"/>
              <a:t> (khusus)	</a:t>
            </a:r>
            <a:r>
              <a:rPr lang="id-ID" dirty="0">
                <a:sym typeface="Wingdings" pitchFamily="2" charset="2"/>
              </a:rPr>
              <a:t> Hanya DBMS tertentu saja</a:t>
            </a:r>
          </a:p>
          <a:p>
            <a:pPr lvl="1"/>
            <a:endParaRPr lang="id-ID" dirty="0">
              <a:sym typeface="Wingdings" pitchFamily="2" charset="2"/>
            </a:endParaRPr>
          </a:p>
          <a:p>
            <a:r>
              <a:rPr lang="id-ID" dirty="0">
                <a:sym typeface="Wingdings" pitchFamily="2" charset="2"/>
              </a:rPr>
              <a:t>SQL memiliki:</a:t>
            </a:r>
          </a:p>
          <a:p>
            <a:pPr lvl="1"/>
            <a:r>
              <a:rPr lang="id-ID" b="1" i="1" dirty="0" err="1">
                <a:sym typeface="Wingdings" pitchFamily="2" charset="2"/>
              </a:rPr>
              <a:t>Elements</a:t>
            </a:r>
            <a:r>
              <a:rPr lang="id-ID" dirty="0">
                <a:sym typeface="Wingdings" pitchFamily="2" charset="2"/>
              </a:rPr>
              <a:t>		 Bagian-bagian kecil penyusun (</a:t>
            </a:r>
            <a:r>
              <a:rPr lang="id-ID" i="1" dirty="0" err="1">
                <a:sym typeface="Wingdings" pitchFamily="2" charset="2"/>
              </a:rPr>
              <a:t>structure</a:t>
            </a:r>
            <a:r>
              <a:rPr lang="id-ID" dirty="0">
                <a:sym typeface="Wingdings" pitchFamily="2" charset="2"/>
              </a:rPr>
              <a:t>)</a:t>
            </a:r>
          </a:p>
          <a:p>
            <a:pPr lvl="1"/>
            <a:r>
              <a:rPr lang="id-ID" b="1" i="1" dirty="0" err="1">
                <a:sym typeface="Wingdings" pitchFamily="2" charset="2"/>
              </a:rPr>
              <a:t>Components</a:t>
            </a:r>
            <a:r>
              <a:rPr lang="id-ID" b="1" i="1" dirty="0">
                <a:sym typeface="Wingdings" pitchFamily="2" charset="2"/>
              </a:rPr>
              <a:t>	</a:t>
            </a:r>
            <a:r>
              <a:rPr lang="id-ID" dirty="0">
                <a:sym typeface="Wingdings" pitchFamily="2" charset="2"/>
              </a:rPr>
              <a:t> Pembagian berdasarkan kegunaannya</a:t>
            </a:r>
            <a:endParaRPr lang="id-ID" dirty="0"/>
          </a:p>
        </p:txBody>
      </p:sp>
      <p:sp>
        <p:nvSpPr>
          <p:cNvPr id="4" name="Tampungan Nomor Slide 3">
            <a:extLst>
              <a:ext uri="{FF2B5EF4-FFF2-40B4-BE49-F238E27FC236}">
                <a16:creationId xmlns:a16="http://schemas.microsoft.com/office/drawing/2014/main" id="{ECEA4655-47F2-A84B-8EE8-680B6C209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43CA-806E-402E-87EA-B001B6507DFC}" type="slidenum">
              <a:rPr lang="id-ID" smtClean="0"/>
              <a:t>4</a:t>
            </a:fld>
            <a:endParaRPr lang="id-ID"/>
          </a:p>
        </p:txBody>
      </p:sp>
      <p:grpSp>
        <p:nvGrpSpPr>
          <p:cNvPr id="17" name="Grup 16">
            <a:extLst>
              <a:ext uri="{FF2B5EF4-FFF2-40B4-BE49-F238E27FC236}">
                <a16:creationId xmlns:a16="http://schemas.microsoft.com/office/drawing/2014/main" id="{28DF588F-2A71-4F4F-A16A-E5A1B39DF757}"/>
              </a:ext>
            </a:extLst>
          </p:cNvPr>
          <p:cNvGrpSpPr/>
          <p:nvPr/>
        </p:nvGrpSpPr>
        <p:grpSpPr>
          <a:xfrm>
            <a:off x="1112186" y="1484784"/>
            <a:ext cx="6484150" cy="1025250"/>
            <a:chOff x="2411760" y="2933649"/>
            <a:chExt cx="5109028" cy="807821"/>
          </a:xfrm>
        </p:grpSpPr>
        <p:pic>
          <p:nvPicPr>
            <p:cNvPr id="18" name="Gambar 17">
              <a:extLst>
                <a:ext uri="{FF2B5EF4-FFF2-40B4-BE49-F238E27FC236}">
                  <a16:creationId xmlns:a16="http://schemas.microsoft.com/office/drawing/2014/main" id="{B227E293-961A-744A-803A-C14A5265C7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1760" y="2996952"/>
              <a:ext cx="619718" cy="620688"/>
            </a:xfrm>
            <a:prstGeom prst="rect">
              <a:avLst/>
            </a:prstGeom>
          </p:spPr>
        </p:pic>
        <p:pic>
          <p:nvPicPr>
            <p:cNvPr id="19" name="Gambar 18">
              <a:extLst>
                <a:ext uri="{FF2B5EF4-FFF2-40B4-BE49-F238E27FC236}">
                  <a16:creationId xmlns:a16="http://schemas.microsoft.com/office/drawing/2014/main" id="{04AD0D76-1727-5F47-8726-90D897B428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9702" y="2953276"/>
              <a:ext cx="691086" cy="788194"/>
            </a:xfrm>
            <a:prstGeom prst="rect">
              <a:avLst/>
            </a:prstGeom>
          </p:spPr>
        </p:pic>
        <p:pic>
          <p:nvPicPr>
            <p:cNvPr id="20" name="Gambar 19">
              <a:extLst>
                <a:ext uri="{FF2B5EF4-FFF2-40B4-BE49-F238E27FC236}">
                  <a16:creationId xmlns:a16="http://schemas.microsoft.com/office/drawing/2014/main" id="{BCB0D01D-BFEA-C84E-9455-9312B6FE36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5023" y="3117785"/>
              <a:ext cx="888219" cy="459176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21" name="Panah Kanan 20">
              <a:extLst>
                <a:ext uri="{FF2B5EF4-FFF2-40B4-BE49-F238E27FC236}">
                  <a16:creationId xmlns:a16="http://schemas.microsoft.com/office/drawing/2014/main" id="{5B9A680C-569F-DF47-A79C-08DBA0E4E6C9}"/>
                </a:ext>
              </a:extLst>
            </p:cNvPr>
            <p:cNvSpPr/>
            <p:nvPr/>
          </p:nvSpPr>
          <p:spPr>
            <a:xfrm>
              <a:off x="3066175" y="3333809"/>
              <a:ext cx="1321236" cy="31121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pic>
          <p:nvPicPr>
            <p:cNvPr id="22" name="Gambar 21">
              <a:extLst>
                <a:ext uri="{FF2B5EF4-FFF2-40B4-BE49-F238E27FC236}">
                  <a16:creationId xmlns:a16="http://schemas.microsoft.com/office/drawing/2014/main" id="{BB3F3E27-E221-954C-BCC6-E7AB72B548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151" t="9111" r="33464" b="10474"/>
            <a:stretch/>
          </p:blipFill>
          <p:spPr>
            <a:xfrm>
              <a:off x="3497899" y="2933649"/>
              <a:ext cx="388394" cy="540534"/>
            </a:xfrm>
            <a:prstGeom prst="rect">
              <a:avLst/>
            </a:prstGeom>
          </p:spPr>
        </p:pic>
        <p:sp>
          <p:nvSpPr>
            <p:cNvPr id="23" name="Panah Kanan 22">
              <a:extLst>
                <a:ext uri="{FF2B5EF4-FFF2-40B4-BE49-F238E27FC236}">
                  <a16:creationId xmlns:a16="http://schemas.microsoft.com/office/drawing/2014/main" id="{0C8BE99E-9936-0840-8F8C-E74EB9420CA3}"/>
                </a:ext>
              </a:extLst>
            </p:cNvPr>
            <p:cNvSpPr/>
            <p:nvPr/>
          </p:nvSpPr>
          <p:spPr>
            <a:xfrm>
              <a:off x="5430854" y="3340143"/>
              <a:ext cx="1321236" cy="31121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2882402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10CB531D-6929-2446-9FCF-D53C2466A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d-ID" sz="2800" dirty="0" err="1"/>
              <a:t>Elemen-Elemen</a:t>
            </a:r>
            <a:r>
              <a:rPr lang="id-ID" sz="2800" dirty="0"/>
              <a:t> Bahasa SQL (1/2)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92C0EA7B-35A9-5A45-A95B-C2A2C7278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d-ID" b="1" dirty="0" err="1"/>
              <a:t>Identifiers</a:t>
            </a:r>
            <a:endParaRPr lang="id-ID" b="1" dirty="0"/>
          </a:p>
          <a:p>
            <a:pPr lvl="1"/>
            <a:r>
              <a:rPr lang="id-ID" dirty="0"/>
              <a:t>Adalah nama-nama objek yang ada pada </a:t>
            </a:r>
            <a:r>
              <a:rPr lang="id-ID" dirty="0" err="1"/>
              <a:t>database</a:t>
            </a:r>
            <a:r>
              <a:rPr lang="id-ID" dirty="0"/>
              <a:t>.</a:t>
            </a:r>
          </a:p>
          <a:p>
            <a:pPr lvl="2"/>
            <a:r>
              <a:rPr lang="id-ID" u="sng" dirty="0"/>
              <a:t>Contoh:</a:t>
            </a:r>
            <a:r>
              <a:rPr lang="id-ID" dirty="0"/>
              <a:t> nama tabel, nama kolom.</a:t>
            </a:r>
          </a:p>
          <a:p>
            <a:pPr lvl="2"/>
            <a:endParaRPr lang="id-ID" dirty="0"/>
          </a:p>
          <a:p>
            <a:r>
              <a:rPr lang="id-ID" b="1" dirty="0" err="1"/>
              <a:t>Keywords</a:t>
            </a:r>
            <a:endParaRPr lang="id-ID" b="1" dirty="0"/>
          </a:p>
          <a:p>
            <a:pPr lvl="1"/>
            <a:r>
              <a:rPr lang="id-ID" dirty="0"/>
              <a:t>Kata-kata tercadang, yang merupakan elemen dasar bahasa SQL yang tidak boleh kita gunakan sebagai </a:t>
            </a:r>
            <a:r>
              <a:rPr lang="id-ID" dirty="0" err="1"/>
              <a:t>identifier</a:t>
            </a:r>
            <a:r>
              <a:rPr lang="id-ID" dirty="0"/>
              <a:t>.</a:t>
            </a:r>
          </a:p>
          <a:p>
            <a:pPr lvl="2"/>
            <a:r>
              <a:rPr lang="id-ID" u="sng" dirty="0"/>
              <a:t> Contoh:</a:t>
            </a:r>
            <a:r>
              <a:rPr lang="id-ID" dirty="0"/>
              <a:t> SELECT, FROM, CREATE, ALTER, </a:t>
            </a:r>
            <a:r>
              <a:rPr lang="id-ID" dirty="0" err="1"/>
              <a:t>dlsb</a:t>
            </a:r>
            <a:r>
              <a:rPr lang="id-ID" dirty="0"/>
              <a:t>.</a:t>
            </a:r>
          </a:p>
          <a:p>
            <a:pPr lvl="2"/>
            <a:endParaRPr lang="id-ID" dirty="0"/>
          </a:p>
          <a:p>
            <a:r>
              <a:rPr lang="id-ID" b="1" dirty="0"/>
              <a:t>Operator</a:t>
            </a:r>
          </a:p>
          <a:p>
            <a:pPr lvl="1"/>
            <a:r>
              <a:rPr lang="id-ID" dirty="0"/>
              <a:t>Karakter maupun kata yang </a:t>
            </a:r>
            <a:r>
              <a:rPr lang="id-ID" dirty="0" err="1"/>
              <a:t>meng</a:t>
            </a:r>
            <a:r>
              <a:rPr lang="id-ID" dirty="0"/>
              <a:t>-operasikan 2 buah elemen.</a:t>
            </a:r>
          </a:p>
          <a:p>
            <a:pPr lvl="2"/>
            <a:r>
              <a:rPr lang="id-ID" u="sng" dirty="0"/>
              <a:t>Contoh:</a:t>
            </a:r>
            <a:r>
              <a:rPr lang="id-ID" dirty="0"/>
              <a:t> +, -, *, /, AND, OR, </a:t>
            </a:r>
            <a:r>
              <a:rPr lang="id-ID" dirty="0" err="1"/>
              <a:t>dlsb</a:t>
            </a:r>
            <a:r>
              <a:rPr lang="id-ID" dirty="0"/>
              <a:t>.</a:t>
            </a:r>
          </a:p>
          <a:p>
            <a:pPr lvl="1"/>
            <a:endParaRPr lang="id-ID" dirty="0"/>
          </a:p>
          <a:p>
            <a:r>
              <a:rPr lang="id-ID" b="1" dirty="0" err="1"/>
              <a:t>Expressions</a:t>
            </a:r>
            <a:endParaRPr lang="id-ID" b="1" dirty="0"/>
          </a:p>
          <a:p>
            <a:pPr lvl="1"/>
            <a:r>
              <a:rPr lang="id-ID" dirty="0"/>
              <a:t>Dua atau lebih elemen bahasa yang digabungkan dengan operator sehingga memiliki nilai.</a:t>
            </a:r>
          </a:p>
          <a:p>
            <a:pPr lvl="2"/>
            <a:r>
              <a:rPr lang="id-ID" u="sng" dirty="0"/>
              <a:t>Contoh:</a:t>
            </a:r>
            <a:r>
              <a:rPr lang="id-ID" dirty="0"/>
              <a:t> 1 + 1, </a:t>
            </a:r>
            <a:r>
              <a:rPr lang="id-ID" dirty="0" err="1"/>
              <a:t>ipk</a:t>
            </a:r>
            <a:r>
              <a:rPr lang="id-ID" dirty="0"/>
              <a:t> &gt; 3, terdaftar IS TRUE</a:t>
            </a:r>
          </a:p>
        </p:txBody>
      </p:sp>
      <p:sp>
        <p:nvSpPr>
          <p:cNvPr id="4" name="Tampungan Nomor Slide 3">
            <a:extLst>
              <a:ext uri="{FF2B5EF4-FFF2-40B4-BE49-F238E27FC236}">
                <a16:creationId xmlns:a16="http://schemas.microsoft.com/office/drawing/2014/main" id="{3B3FED5B-4EAE-9648-AF3E-0F6619983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43CA-806E-402E-87EA-B001B6507DFC}" type="slidenum">
              <a:rPr lang="id-ID" smtClean="0"/>
              <a:t>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03545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10CB531D-6929-2446-9FCF-D53C2466A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d-ID" sz="2800" dirty="0" err="1"/>
              <a:t>Elemen-Elemen</a:t>
            </a:r>
            <a:r>
              <a:rPr lang="id-ID" sz="2800" dirty="0"/>
              <a:t> Bahasa SQL (2/2)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92C0EA7B-35A9-5A45-A95B-C2A2C7278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b="1" dirty="0" err="1"/>
              <a:t>Literals</a:t>
            </a:r>
            <a:endParaRPr lang="id-ID" b="1" dirty="0"/>
          </a:p>
          <a:p>
            <a:pPr lvl="1"/>
            <a:r>
              <a:rPr lang="id-ID" dirty="0"/>
              <a:t>Adalah cara penulisan suatu nilai yang menyebabkan nilai tersebut secara otomatis dianggap sebagai tipe data tertentu.</a:t>
            </a:r>
          </a:p>
          <a:p>
            <a:pPr lvl="2"/>
            <a:r>
              <a:rPr lang="id-ID" u="sng" dirty="0"/>
              <a:t>Contoh</a:t>
            </a:r>
            <a:r>
              <a:rPr lang="id-ID" dirty="0"/>
              <a:t>: </a:t>
            </a:r>
          </a:p>
          <a:p>
            <a:pPr lvl="3"/>
            <a:r>
              <a:rPr lang="id-ID" dirty="0"/>
              <a:t>’Adi’ dan ”Adi” </a:t>
            </a:r>
            <a:r>
              <a:rPr lang="id-ID" dirty="0">
                <a:sym typeface="Wingdings" pitchFamily="2" charset="2"/>
              </a:rPr>
              <a:t> Dianggap sebagai </a:t>
            </a:r>
            <a:r>
              <a:rPr lang="id-ID" b="1" dirty="0" err="1">
                <a:sym typeface="Wingdings" pitchFamily="2" charset="2"/>
              </a:rPr>
              <a:t>string</a:t>
            </a:r>
            <a:r>
              <a:rPr lang="id-ID" dirty="0">
                <a:sym typeface="Wingdings" pitchFamily="2" charset="2"/>
              </a:rPr>
              <a:t>, </a:t>
            </a:r>
          </a:p>
          <a:p>
            <a:pPr lvl="3"/>
            <a:r>
              <a:rPr lang="id-ID" dirty="0">
                <a:sym typeface="Wingdings" pitchFamily="2" charset="2"/>
              </a:rPr>
              <a:t>'2015-07-21', '20150721’, dan 20150721  Dianggap sebagai </a:t>
            </a:r>
            <a:r>
              <a:rPr lang="id-ID" b="1" dirty="0" err="1">
                <a:sym typeface="Wingdings" pitchFamily="2" charset="2"/>
              </a:rPr>
              <a:t>date</a:t>
            </a:r>
            <a:r>
              <a:rPr lang="id-ID" dirty="0">
                <a:sym typeface="Wingdings" pitchFamily="2" charset="2"/>
              </a:rPr>
              <a:t>, </a:t>
            </a:r>
          </a:p>
          <a:p>
            <a:pPr lvl="3"/>
            <a:r>
              <a:rPr lang="id-ID" dirty="0">
                <a:sym typeface="Wingdings" pitchFamily="2" charset="2"/>
              </a:rPr>
              <a:t>2500  dianggap sebagai </a:t>
            </a:r>
            <a:r>
              <a:rPr lang="id-ID" b="1" dirty="0">
                <a:sym typeface="Wingdings" pitchFamily="2" charset="2"/>
              </a:rPr>
              <a:t>integer</a:t>
            </a:r>
          </a:p>
          <a:p>
            <a:pPr lvl="3"/>
            <a:endParaRPr lang="id-ID" b="1" dirty="0">
              <a:sym typeface="Wingdings" pitchFamily="2" charset="2"/>
            </a:endParaRPr>
          </a:p>
          <a:p>
            <a:r>
              <a:rPr lang="id-ID" b="1" dirty="0" err="1"/>
              <a:t>Comments</a:t>
            </a:r>
            <a:endParaRPr lang="id-ID" b="1" dirty="0"/>
          </a:p>
          <a:p>
            <a:pPr lvl="1"/>
            <a:r>
              <a:rPr lang="id-ID" dirty="0"/>
              <a:t>Atau komentar, adalah </a:t>
            </a:r>
            <a:r>
              <a:rPr lang="id-ID" dirty="0" err="1"/>
              <a:t>sederetan</a:t>
            </a:r>
            <a:r>
              <a:rPr lang="id-ID" dirty="0"/>
              <a:t> kata yang tidak </a:t>
            </a:r>
            <a:r>
              <a:rPr lang="id-ID" dirty="0" err="1"/>
              <a:t>diekseskusi</a:t>
            </a:r>
            <a:r>
              <a:rPr lang="id-ID" dirty="0"/>
              <a:t>/diolah oleh DBMS.</a:t>
            </a:r>
          </a:p>
          <a:p>
            <a:pPr lvl="2"/>
            <a:r>
              <a:rPr lang="id-ID" dirty="0"/>
              <a:t>Gunakan – atau /* */</a:t>
            </a:r>
          </a:p>
        </p:txBody>
      </p:sp>
      <p:sp>
        <p:nvSpPr>
          <p:cNvPr id="4" name="Tampungan Nomor Slide 3">
            <a:extLst>
              <a:ext uri="{FF2B5EF4-FFF2-40B4-BE49-F238E27FC236}">
                <a16:creationId xmlns:a16="http://schemas.microsoft.com/office/drawing/2014/main" id="{3B3FED5B-4EAE-9648-AF3E-0F6619983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43CA-806E-402E-87EA-B001B6507DFC}" type="slidenum">
              <a:rPr lang="id-ID" smtClean="0"/>
              <a:t>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83883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10CB531D-6929-2446-9FCF-D53C2466A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d-ID" sz="2800" dirty="0" err="1"/>
              <a:t>Elemen-Elemen</a:t>
            </a:r>
            <a:r>
              <a:rPr lang="id-ID" sz="2800" dirty="0"/>
              <a:t> Bahasa SQL (2/2)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92C0EA7B-35A9-5A45-A95B-C2A2C7278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b="1" dirty="0" err="1"/>
              <a:t>Literals</a:t>
            </a:r>
            <a:endParaRPr lang="id-ID" b="1" dirty="0"/>
          </a:p>
          <a:p>
            <a:pPr lvl="1"/>
            <a:r>
              <a:rPr lang="id-ID" dirty="0"/>
              <a:t>Adalah cara penulisan suatu nilai yang menyebabkan nilai tersebut secara otomatis dianggap sebagai tipe data tertentu.</a:t>
            </a:r>
          </a:p>
          <a:p>
            <a:pPr lvl="2"/>
            <a:r>
              <a:rPr lang="id-ID" u="sng" dirty="0"/>
              <a:t>Contoh</a:t>
            </a:r>
            <a:r>
              <a:rPr lang="id-ID" dirty="0"/>
              <a:t>: </a:t>
            </a:r>
          </a:p>
          <a:p>
            <a:pPr lvl="3"/>
            <a:r>
              <a:rPr lang="id-ID" dirty="0"/>
              <a:t>’Adi’ dan ”Adi” </a:t>
            </a:r>
            <a:r>
              <a:rPr lang="id-ID" dirty="0">
                <a:sym typeface="Wingdings" pitchFamily="2" charset="2"/>
              </a:rPr>
              <a:t> Dianggap sebagai </a:t>
            </a:r>
            <a:r>
              <a:rPr lang="id-ID" b="1" dirty="0" err="1">
                <a:sym typeface="Wingdings" pitchFamily="2" charset="2"/>
              </a:rPr>
              <a:t>string</a:t>
            </a:r>
            <a:r>
              <a:rPr lang="id-ID" dirty="0">
                <a:sym typeface="Wingdings" pitchFamily="2" charset="2"/>
              </a:rPr>
              <a:t>, </a:t>
            </a:r>
          </a:p>
          <a:p>
            <a:pPr lvl="3"/>
            <a:r>
              <a:rPr lang="id-ID" dirty="0">
                <a:sym typeface="Wingdings" pitchFamily="2" charset="2"/>
              </a:rPr>
              <a:t>'2015-07-21', '20150721’, dan 20150721  Dianggap sebagai </a:t>
            </a:r>
            <a:r>
              <a:rPr lang="id-ID" b="1" dirty="0" err="1">
                <a:sym typeface="Wingdings" pitchFamily="2" charset="2"/>
              </a:rPr>
              <a:t>date</a:t>
            </a:r>
            <a:r>
              <a:rPr lang="id-ID" dirty="0">
                <a:sym typeface="Wingdings" pitchFamily="2" charset="2"/>
              </a:rPr>
              <a:t>, </a:t>
            </a:r>
          </a:p>
          <a:p>
            <a:pPr lvl="3"/>
            <a:r>
              <a:rPr lang="id-ID" dirty="0">
                <a:sym typeface="Wingdings" pitchFamily="2" charset="2"/>
              </a:rPr>
              <a:t>2500  dianggap sebagai </a:t>
            </a:r>
            <a:r>
              <a:rPr lang="id-ID" b="1" dirty="0">
                <a:sym typeface="Wingdings" pitchFamily="2" charset="2"/>
              </a:rPr>
              <a:t>integer</a:t>
            </a:r>
          </a:p>
          <a:p>
            <a:pPr lvl="3"/>
            <a:endParaRPr lang="id-ID" b="1" dirty="0">
              <a:sym typeface="Wingdings" pitchFamily="2" charset="2"/>
            </a:endParaRPr>
          </a:p>
          <a:p>
            <a:r>
              <a:rPr lang="id-ID" b="1" dirty="0" err="1"/>
              <a:t>Comments</a:t>
            </a:r>
            <a:endParaRPr lang="id-ID" b="1" dirty="0"/>
          </a:p>
          <a:p>
            <a:pPr lvl="1"/>
            <a:r>
              <a:rPr lang="id-ID" dirty="0"/>
              <a:t>Atau komentar, adalah </a:t>
            </a:r>
            <a:r>
              <a:rPr lang="id-ID" dirty="0" err="1"/>
              <a:t>sederetan</a:t>
            </a:r>
            <a:r>
              <a:rPr lang="id-ID" dirty="0"/>
              <a:t> kata yang tidak </a:t>
            </a:r>
            <a:r>
              <a:rPr lang="id-ID" dirty="0" err="1"/>
              <a:t>diekseskusi</a:t>
            </a:r>
            <a:r>
              <a:rPr lang="id-ID" dirty="0"/>
              <a:t>/diolah oleh DBMS.</a:t>
            </a:r>
          </a:p>
          <a:p>
            <a:pPr lvl="2"/>
            <a:r>
              <a:rPr lang="id-ID" dirty="0"/>
              <a:t>Gunakan – atau /* */</a:t>
            </a:r>
          </a:p>
        </p:txBody>
      </p:sp>
      <p:sp>
        <p:nvSpPr>
          <p:cNvPr id="4" name="Tampungan Nomor Slide 3">
            <a:extLst>
              <a:ext uri="{FF2B5EF4-FFF2-40B4-BE49-F238E27FC236}">
                <a16:creationId xmlns:a16="http://schemas.microsoft.com/office/drawing/2014/main" id="{3B3FED5B-4EAE-9648-AF3E-0F6619983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43CA-806E-402E-87EA-B001B6507DFC}" type="slidenum">
              <a:rPr lang="id-ID" smtClean="0"/>
              <a:t>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94857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5D30E51A-3FBA-6147-983F-7DBA321C4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err="1"/>
              <a:t>Penysunan</a:t>
            </a:r>
            <a:r>
              <a:rPr lang="id-ID" dirty="0"/>
              <a:t> Elemen-elemen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53489198-B964-5B43-8A93-3BE69F057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Elemen-elemen bahasa yang telah dijelaskan sebelumnya, dapat digabung dan disusun menjadi:</a:t>
            </a:r>
          </a:p>
          <a:p>
            <a:pPr lvl="1"/>
            <a:r>
              <a:rPr lang="id-ID" dirty="0" err="1"/>
              <a:t>Clauses</a:t>
            </a:r>
            <a:r>
              <a:rPr lang="id-ID" dirty="0"/>
              <a:t> (Klausa)</a:t>
            </a:r>
          </a:p>
          <a:p>
            <a:pPr lvl="1"/>
            <a:endParaRPr lang="id-ID" dirty="0"/>
          </a:p>
          <a:p>
            <a:r>
              <a:rPr lang="id-ID" dirty="0"/>
              <a:t>Dan klausa-klausa, dapat digabungkan dengan elemen-elemen lain menjadi satu perintah lengkap yang disebut:</a:t>
            </a:r>
          </a:p>
          <a:p>
            <a:pPr lvl="1"/>
            <a:r>
              <a:rPr lang="id-ID" dirty="0" err="1"/>
              <a:t>Statements</a:t>
            </a:r>
            <a:r>
              <a:rPr lang="id-ID" dirty="0"/>
              <a:t> (</a:t>
            </a:r>
            <a:r>
              <a:rPr lang="id-ID" dirty="0" err="1"/>
              <a:t>statement</a:t>
            </a:r>
            <a:r>
              <a:rPr lang="id-ID" dirty="0"/>
              <a:t>)</a:t>
            </a:r>
          </a:p>
          <a:p>
            <a:pPr lvl="1"/>
            <a:r>
              <a:rPr lang="id-ID" dirty="0"/>
              <a:t>Diakhiri dengan </a:t>
            </a:r>
            <a:r>
              <a:rPr lang="id-ID" dirty="0" err="1"/>
              <a:t>semikolon</a:t>
            </a:r>
            <a:r>
              <a:rPr lang="id-ID" dirty="0"/>
              <a:t> (;)</a:t>
            </a:r>
          </a:p>
          <a:p>
            <a:pPr lvl="1"/>
            <a:endParaRPr lang="id-ID" dirty="0"/>
          </a:p>
          <a:p>
            <a:r>
              <a:rPr lang="id-ID" b="1" dirty="0"/>
              <a:t>SELECT</a:t>
            </a:r>
            <a:r>
              <a:rPr lang="id-ID" dirty="0"/>
              <a:t> </a:t>
            </a:r>
            <a:r>
              <a:rPr lang="id-ID" dirty="0" err="1"/>
              <a:t>nim</a:t>
            </a:r>
            <a:r>
              <a:rPr lang="id-ID" dirty="0"/>
              <a:t>, nama </a:t>
            </a:r>
            <a:r>
              <a:rPr lang="id-ID" b="1" dirty="0"/>
              <a:t>FROM</a:t>
            </a:r>
            <a:r>
              <a:rPr lang="id-ID" dirty="0"/>
              <a:t> mahasiswa </a:t>
            </a:r>
            <a:r>
              <a:rPr lang="id-ID" b="1" dirty="0"/>
              <a:t>WHERE</a:t>
            </a:r>
            <a:r>
              <a:rPr lang="id-ID" dirty="0"/>
              <a:t> </a:t>
            </a:r>
            <a:r>
              <a:rPr lang="id-ID" dirty="0" err="1"/>
              <a:t>ipk</a:t>
            </a:r>
            <a:r>
              <a:rPr lang="id-ID" dirty="0"/>
              <a:t> </a:t>
            </a:r>
            <a:r>
              <a:rPr lang="id-ID" b="1" dirty="0"/>
              <a:t>&gt;</a:t>
            </a:r>
            <a:r>
              <a:rPr lang="id-ID" dirty="0"/>
              <a:t> 3</a:t>
            </a:r>
          </a:p>
        </p:txBody>
      </p:sp>
      <p:sp>
        <p:nvSpPr>
          <p:cNvPr id="4" name="Tampungan Nomor Slide 3">
            <a:extLst>
              <a:ext uri="{FF2B5EF4-FFF2-40B4-BE49-F238E27FC236}">
                <a16:creationId xmlns:a16="http://schemas.microsoft.com/office/drawing/2014/main" id="{042A6B38-C53A-AC49-8B7A-090C46515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43CA-806E-402E-87EA-B001B6507DFC}" type="slidenum">
              <a:rPr lang="id-ID" smtClean="0"/>
              <a:t>8</a:t>
            </a:fld>
            <a:endParaRPr lang="id-ID"/>
          </a:p>
        </p:txBody>
      </p:sp>
      <p:sp>
        <p:nvSpPr>
          <p:cNvPr id="6" name="Persegi Panjang 5">
            <a:extLst>
              <a:ext uri="{FF2B5EF4-FFF2-40B4-BE49-F238E27FC236}">
                <a16:creationId xmlns:a16="http://schemas.microsoft.com/office/drawing/2014/main" id="{D388A916-331B-5A42-AA4B-267304D6E12F}"/>
              </a:ext>
            </a:extLst>
          </p:cNvPr>
          <p:cNvSpPr/>
          <p:nvPr/>
        </p:nvSpPr>
        <p:spPr>
          <a:xfrm>
            <a:off x="6228184" y="5373216"/>
            <a:ext cx="2160240" cy="43204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Persegi Panjang 6">
            <a:extLst>
              <a:ext uri="{FF2B5EF4-FFF2-40B4-BE49-F238E27FC236}">
                <a16:creationId xmlns:a16="http://schemas.microsoft.com/office/drawing/2014/main" id="{028E7C2D-90AA-1D41-BD76-FB8B6A11646C}"/>
              </a:ext>
            </a:extLst>
          </p:cNvPr>
          <p:cNvSpPr/>
          <p:nvPr/>
        </p:nvSpPr>
        <p:spPr>
          <a:xfrm>
            <a:off x="827584" y="5215545"/>
            <a:ext cx="7713240" cy="728464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Persegi Panjang 7">
            <a:extLst>
              <a:ext uri="{FF2B5EF4-FFF2-40B4-BE49-F238E27FC236}">
                <a16:creationId xmlns:a16="http://schemas.microsoft.com/office/drawing/2014/main" id="{74743D56-E026-FA42-9BE1-4F64BBB615A2}"/>
              </a:ext>
            </a:extLst>
          </p:cNvPr>
          <p:cNvSpPr/>
          <p:nvPr/>
        </p:nvSpPr>
        <p:spPr>
          <a:xfrm>
            <a:off x="1907704" y="5363753"/>
            <a:ext cx="1656184" cy="43204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Persegi Panjang 8">
            <a:extLst>
              <a:ext uri="{FF2B5EF4-FFF2-40B4-BE49-F238E27FC236}">
                <a16:creationId xmlns:a16="http://schemas.microsoft.com/office/drawing/2014/main" id="{F6C607C0-3C6B-0C4C-B5FB-20DA917AAB91}"/>
              </a:ext>
            </a:extLst>
          </p:cNvPr>
          <p:cNvSpPr/>
          <p:nvPr/>
        </p:nvSpPr>
        <p:spPr>
          <a:xfrm>
            <a:off x="4562872" y="5375473"/>
            <a:ext cx="1656184" cy="43204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Persegi Panjang 9">
            <a:extLst>
              <a:ext uri="{FF2B5EF4-FFF2-40B4-BE49-F238E27FC236}">
                <a16:creationId xmlns:a16="http://schemas.microsoft.com/office/drawing/2014/main" id="{80770126-CD8A-B449-8650-FAB242EEF6D3}"/>
              </a:ext>
            </a:extLst>
          </p:cNvPr>
          <p:cNvSpPr/>
          <p:nvPr/>
        </p:nvSpPr>
        <p:spPr>
          <a:xfrm>
            <a:off x="7299176" y="5445224"/>
            <a:ext cx="1009886" cy="28803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86136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5A11F2AE-B091-F745-B8C7-9A4E6CEC0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Komponen bahasa </a:t>
            </a:r>
            <a:r>
              <a:rPr lang="id-ID" dirty="0" err="1"/>
              <a:t>Sql</a:t>
            </a:r>
            <a:endParaRPr lang="id-ID" dirty="0"/>
          </a:p>
        </p:txBody>
      </p:sp>
      <p:sp>
        <p:nvSpPr>
          <p:cNvPr id="4" name="Tampungan Nomor Slide 3">
            <a:extLst>
              <a:ext uri="{FF2B5EF4-FFF2-40B4-BE49-F238E27FC236}">
                <a16:creationId xmlns:a16="http://schemas.microsoft.com/office/drawing/2014/main" id="{E7E56AE1-3883-1041-BFB8-45C0748EE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43CA-806E-402E-87EA-B001B6507DFC}" type="slidenum">
              <a:rPr lang="id-ID" smtClean="0"/>
              <a:t>9</a:t>
            </a:fld>
            <a:endParaRPr lang="id-ID"/>
          </a:p>
        </p:txBody>
      </p:sp>
      <p:sp>
        <p:nvSpPr>
          <p:cNvPr id="5" name="Persegi Panjang 4">
            <a:extLst>
              <a:ext uri="{FF2B5EF4-FFF2-40B4-BE49-F238E27FC236}">
                <a16:creationId xmlns:a16="http://schemas.microsoft.com/office/drawing/2014/main" id="{11253550-A6EB-7846-B7AC-6C7F57B8F2C4}"/>
              </a:ext>
            </a:extLst>
          </p:cNvPr>
          <p:cNvSpPr/>
          <p:nvPr/>
        </p:nvSpPr>
        <p:spPr>
          <a:xfrm>
            <a:off x="1043608" y="2276872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/>
              <a:t>SQL</a:t>
            </a:r>
          </a:p>
        </p:txBody>
      </p:sp>
      <p:grpSp>
        <p:nvGrpSpPr>
          <p:cNvPr id="6" name="Grup 5">
            <a:extLst>
              <a:ext uri="{FF2B5EF4-FFF2-40B4-BE49-F238E27FC236}">
                <a16:creationId xmlns:a16="http://schemas.microsoft.com/office/drawing/2014/main" id="{B7602B8D-8909-FC4C-A97B-C8F6A89CCE05}"/>
              </a:ext>
            </a:extLst>
          </p:cNvPr>
          <p:cNvGrpSpPr/>
          <p:nvPr/>
        </p:nvGrpSpPr>
        <p:grpSpPr>
          <a:xfrm>
            <a:off x="3487118" y="1700808"/>
            <a:ext cx="4613274" cy="574330"/>
            <a:chOff x="3847158" y="2204864"/>
            <a:chExt cx="4613274" cy="914400"/>
          </a:xfrm>
        </p:grpSpPr>
        <p:sp>
          <p:nvSpPr>
            <p:cNvPr id="7" name="Persegi Panjang 6">
              <a:extLst>
                <a:ext uri="{FF2B5EF4-FFF2-40B4-BE49-F238E27FC236}">
                  <a16:creationId xmlns:a16="http://schemas.microsoft.com/office/drawing/2014/main" id="{51404397-CF48-164B-856F-BF08D738D91B}"/>
                </a:ext>
              </a:extLst>
            </p:cNvPr>
            <p:cNvSpPr/>
            <p:nvPr/>
          </p:nvSpPr>
          <p:spPr>
            <a:xfrm>
              <a:off x="3847158" y="2204864"/>
              <a:ext cx="914400" cy="9144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1400" b="1" dirty="0"/>
                <a:t>DDL</a:t>
              </a:r>
            </a:p>
          </p:txBody>
        </p:sp>
        <p:sp>
          <p:nvSpPr>
            <p:cNvPr id="8" name="Persegi Panjang 7">
              <a:extLst>
                <a:ext uri="{FF2B5EF4-FFF2-40B4-BE49-F238E27FC236}">
                  <a16:creationId xmlns:a16="http://schemas.microsoft.com/office/drawing/2014/main" id="{479D4408-EE9A-5C45-B0BF-E1E6CFA31781}"/>
                </a:ext>
              </a:extLst>
            </p:cNvPr>
            <p:cNvSpPr/>
            <p:nvPr/>
          </p:nvSpPr>
          <p:spPr>
            <a:xfrm>
              <a:off x="4761558" y="2204864"/>
              <a:ext cx="3698874" cy="9144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1400" dirty="0"/>
                <a:t>Data </a:t>
              </a:r>
              <a:r>
                <a:rPr lang="id-ID" sz="1400" dirty="0" err="1"/>
                <a:t>Definition</a:t>
              </a:r>
              <a:r>
                <a:rPr lang="id-ID" sz="1400" dirty="0"/>
                <a:t> </a:t>
              </a:r>
              <a:r>
                <a:rPr lang="id-ID" sz="1400" dirty="0" err="1"/>
                <a:t>Language</a:t>
              </a:r>
              <a:endParaRPr lang="id-ID" sz="1400" dirty="0"/>
            </a:p>
            <a:p>
              <a:pPr algn="ctr"/>
              <a:r>
                <a:rPr lang="id-ID" sz="1400" dirty="0"/>
                <a:t>(CREATE, DROP, ALTER)</a:t>
              </a:r>
            </a:p>
          </p:txBody>
        </p:sp>
      </p:grpSp>
      <p:grpSp>
        <p:nvGrpSpPr>
          <p:cNvPr id="9" name="Grup 8">
            <a:extLst>
              <a:ext uri="{FF2B5EF4-FFF2-40B4-BE49-F238E27FC236}">
                <a16:creationId xmlns:a16="http://schemas.microsoft.com/office/drawing/2014/main" id="{7A4FB09F-CF8D-754A-BB9D-F20B5DB27AE2}"/>
              </a:ext>
            </a:extLst>
          </p:cNvPr>
          <p:cNvGrpSpPr/>
          <p:nvPr/>
        </p:nvGrpSpPr>
        <p:grpSpPr>
          <a:xfrm>
            <a:off x="3487118" y="2636912"/>
            <a:ext cx="4613274" cy="574330"/>
            <a:chOff x="3847158" y="3371676"/>
            <a:chExt cx="4613274" cy="914400"/>
          </a:xfrm>
        </p:grpSpPr>
        <p:sp>
          <p:nvSpPr>
            <p:cNvPr id="10" name="Persegi Panjang 9">
              <a:extLst>
                <a:ext uri="{FF2B5EF4-FFF2-40B4-BE49-F238E27FC236}">
                  <a16:creationId xmlns:a16="http://schemas.microsoft.com/office/drawing/2014/main" id="{4138F55C-038E-4942-A1E0-9A358F580D07}"/>
                </a:ext>
              </a:extLst>
            </p:cNvPr>
            <p:cNvSpPr/>
            <p:nvPr/>
          </p:nvSpPr>
          <p:spPr>
            <a:xfrm>
              <a:off x="3847158" y="3371676"/>
              <a:ext cx="914400" cy="914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1400" b="1" dirty="0"/>
                <a:t>DML</a:t>
              </a:r>
            </a:p>
          </p:txBody>
        </p:sp>
        <p:sp>
          <p:nvSpPr>
            <p:cNvPr id="11" name="Persegi Panjang 10">
              <a:extLst>
                <a:ext uri="{FF2B5EF4-FFF2-40B4-BE49-F238E27FC236}">
                  <a16:creationId xmlns:a16="http://schemas.microsoft.com/office/drawing/2014/main" id="{24F16332-BFFB-474F-ACCF-C0DF495A6BC0}"/>
                </a:ext>
              </a:extLst>
            </p:cNvPr>
            <p:cNvSpPr/>
            <p:nvPr/>
          </p:nvSpPr>
          <p:spPr>
            <a:xfrm>
              <a:off x="4761558" y="3371676"/>
              <a:ext cx="3698874" cy="914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1400" dirty="0"/>
                <a:t>Data </a:t>
              </a:r>
              <a:r>
                <a:rPr lang="id-ID" sz="1400" dirty="0" err="1"/>
                <a:t>Manipulation</a:t>
              </a:r>
              <a:r>
                <a:rPr lang="id-ID" sz="1400" dirty="0"/>
                <a:t> </a:t>
              </a:r>
              <a:r>
                <a:rPr lang="id-ID" sz="1400" dirty="0" err="1"/>
                <a:t>Language</a:t>
              </a:r>
              <a:endParaRPr lang="id-ID" sz="1400" dirty="0"/>
            </a:p>
            <a:p>
              <a:pPr algn="ctr"/>
              <a:r>
                <a:rPr lang="id-ID" sz="1400" dirty="0"/>
                <a:t>(INSERT, UPDATE, DELETE)</a:t>
              </a:r>
            </a:p>
          </p:txBody>
        </p:sp>
      </p:grpSp>
      <p:grpSp>
        <p:nvGrpSpPr>
          <p:cNvPr id="12" name="Grup 11">
            <a:extLst>
              <a:ext uri="{FF2B5EF4-FFF2-40B4-BE49-F238E27FC236}">
                <a16:creationId xmlns:a16="http://schemas.microsoft.com/office/drawing/2014/main" id="{144C7FFB-3AB1-5646-82F4-4BE2056EABF1}"/>
              </a:ext>
            </a:extLst>
          </p:cNvPr>
          <p:cNvGrpSpPr/>
          <p:nvPr/>
        </p:nvGrpSpPr>
        <p:grpSpPr>
          <a:xfrm>
            <a:off x="3487118" y="3571281"/>
            <a:ext cx="4613274" cy="574330"/>
            <a:chOff x="3847158" y="4508943"/>
            <a:chExt cx="4613274" cy="914400"/>
          </a:xfrm>
        </p:grpSpPr>
        <p:sp>
          <p:nvSpPr>
            <p:cNvPr id="13" name="Persegi Panjang 12">
              <a:extLst>
                <a:ext uri="{FF2B5EF4-FFF2-40B4-BE49-F238E27FC236}">
                  <a16:creationId xmlns:a16="http://schemas.microsoft.com/office/drawing/2014/main" id="{BF207335-6BD1-7D4C-B0CE-7F2A0688D868}"/>
                </a:ext>
              </a:extLst>
            </p:cNvPr>
            <p:cNvSpPr/>
            <p:nvPr/>
          </p:nvSpPr>
          <p:spPr>
            <a:xfrm>
              <a:off x="3847158" y="4508943"/>
              <a:ext cx="914400" cy="9144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1400" b="1" dirty="0"/>
                <a:t>DRL</a:t>
              </a:r>
            </a:p>
          </p:txBody>
        </p:sp>
        <p:sp>
          <p:nvSpPr>
            <p:cNvPr id="14" name="Persegi Panjang 13">
              <a:extLst>
                <a:ext uri="{FF2B5EF4-FFF2-40B4-BE49-F238E27FC236}">
                  <a16:creationId xmlns:a16="http://schemas.microsoft.com/office/drawing/2014/main" id="{AC2731BA-2CDE-3541-AE13-66E97B0421A8}"/>
                </a:ext>
              </a:extLst>
            </p:cNvPr>
            <p:cNvSpPr/>
            <p:nvPr/>
          </p:nvSpPr>
          <p:spPr>
            <a:xfrm>
              <a:off x="4761558" y="4508943"/>
              <a:ext cx="3698874" cy="9144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1400" dirty="0"/>
                <a:t>Data </a:t>
              </a:r>
              <a:r>
                <a:rPr lang="id-ID" sz="1400" dirty="0" err="1"/>
                <a:t>Retrieval</a:t>
              </a:r>
              <a:r>
                <a:rPr lang="id-ID" sz="1400" dirty="0"/>
                <a:t> </a:t>
              </a:r>
              <a:r>
                <a:rPr lang="id-ID" sz="1400" dirty="0" err="1"/>
                <a:t>Language</a:t>
              </a:r>
              <a:endParaRPr lang="id-ID" sz="1400" dirty="0"/>
            </a:p>
            <a:p>
              <a:pPr algn="ctr"/>
              <a:r>
                <a:rPr lang="id-ID" sz="1400" dirty="0"/>
                <a:t>(SELECT)</a:t>
              </a:r>
            </a:p>
          </p:txBody>
        </p:sp>
      </p:grpSp>
      <p:grpSp>
        <p:nvGrpSpPr>
          <p:cNvPr id="15" name="Grup 14">
            <a:extLst>
              <a:ext uri="{FF2B5EF4-FFF2-40B4-BE49-F238E27FC236}">
                <a16:creationId xmlns:a16="http://schemas.microsoft.com/office/drawing/2014/main" id="{03FBC182-9C1A-574F-96AB-C672A040E9E8}"/>
              </a:ext>
            </a:extLst>
          </p:cNvPr>
          <p:cNvGrpSpPr/>
          <p:nvPr/>
        </p:nvGrpSpPr>
        <p:grpSpPr>
          <a:xfrm>
            <a:off x="3487118" y="4507385"/>
            <a:ext cx="4613274" cy="574330"/>
            <a:chOff x="3847158" y="5662982"/>
            <a:chExt cx="4613274" cy="914400"/>
          </a:xfrm>
        </p:grpSpPr>
        <p:sp>
          <p:nvSpPr>
            <p:cNvPr id="16" name="Persegi Panjang 15">
              <a:extLst>
                <a:ext uri="{FF2B5EF4-FFF2-40B4-BE49-F238E27FC236}">
                  <a16:creationId xmlns:a16="http://schemas.microsoft.com/office/drawing/2014/main" id="{5E4236E8-553C-B644-B795-952992FDC5DC}"/>
                </a:ext>
              </a:extLst>
            </p:cNvPr>
            <p:cNvSpPr/>
            <p:nvPr/>
          </p:nvSpPr>
          <p:spPr>
            <a:xfrm>
              <a:off x="3847158" y="5662982"/>
              <a:ext cx="914400" cy="91440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1400" b="1" dirty="0"/>
                <a:t>DTL</a:t>
              </a:r>
            </a:p>
          </p:txBody>
        </p:sp>
        <p:sp>
          <p:nvSpPr>
            <p:cNvPr id="17" name="Persegi Panjang 16">
              <a:extLst>
                <a:ext uri="{FF2B5EF4-FFF2-40B4-BE49-F238E27FC236}">
                  <a16:creationId xmlns:a16="http://schemas.microsoft.com/office/drawing/2014/main" id="{F08DF1E1-F506-704D-B25F-E3C7407123AC}"/>
                </a:ext>
              </a:extLst>
            </p:cNvPr>
            <p:cNvSpPr/>
            <p:nvPr/>
          </p:nvSpPr>
          <p:spPr>
            <a:xfrm>
              <a:off x="4761558" y="5662982"/>
              <a:ext cx="3698874" cy="91440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1400" dirty="0"/>
                <a:t>Data </a:t>
              </a:r>
              <a:r>
                <a:rPr lang="id-ID" sz="1400" dirty="0" err="1"/>
                <a:t>Transaction</a:t>
              </a:r>
              <a:r>
                <a:rPr lang="id-ID" sz="1400" dirty="0"/>
                <a:t> </a:t>
              </a:r>
              <a:r>
                <a:rPr lang="id-ID" sz="1400" dirty="0" err="1"/>
                <a:t>Language</a:t>
              </a:r>
              <a:endParaRPr lang="id-ID" sz="1400" dirty="0"/>
            </a:p>
            <a:p>
              <a:pPr algn="ctr"/>
              <a:r>
                <a:rPr lang="id-ID" sz="1400" dirty="0"/>
                <a:t>(COMMIT, ROLLBACK)</a:t>
              </a:r>
            </a:p>
          </p:txBody>
        </p:sp>
      </p:grpSp>
      <p:cxnSp>
        <p:nvCxnSpPr>
          <p:cNvPr id="18" name="Konektor Siku 17">
            <a:extLst>
              <a:ext uri="{FF2B5EF4-FFF2-40B4-BE49-F238E27FC236}">
                <a16:creationId xmlns:a16="http://schemas.microsoft.com/office/drawing/2014/main" id="{2D54F936-30F8-394F-A199-C9DA70ED8B9A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1958008" y="1987973"/>
            <a:ext cx="1529110" cy="7460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Konektor Siku 18">
            <a:extLst>
              <a:ext uri="{FF2B5EF4-FFF2-40B4-BE49-F238E27FC236}">
                <a16:creationId xmlns:a16="http://schemas.microsoft.com/office/drawing/2014/main" id="{06B52FBA-51B4-DC45-AA82-DD61D63C979F}"/>
              </a:ext>
            </a:extLst>
          </p:cNvPr>
          <p:cNvCxnSpPr>
            <a:stCxn id="5" idx="3"/>
            <a:endCxn id="10" idx="1"/>
          </p:cNvCxnSpPr>
          <p:nvPr/>
        </p:nvCxnSpPr>
        <p:spPr>
          <a:xfrm>
            <a:off x="1958008" y="2734072"/>
            <a:ext cx="1529110" cy="1900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Konektor Siku 19">
            <a:extLst>
              <a:ext uri="{FF2B5EF4-FFF2-40B4-BE49-F238E27FC236}">
                <a16:creationId xmlns:a16="http://schemas.microsoft.com/office/drawing/2014/main" id="{814EBD9E-9042-FF42-89DF-799C11304135}"/>
              </a:ext>
            </a:extLst>
          </p:cNvPr>
          <p:cNvCxnSpPr>
            <a:stCxn id="5" idx="3"/>
            <a:endCxn id="13" idx="1"/>
          </p:cNvCxnSpPr>
          <p:nvPr/>
        </p:nvCxnSpPr>
        <p:spPr>
          <a:xfrm>
            <a:off x="1958008" y="2734072"/>
            <a:ext cx="1529110" cy="11243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Konektor Siku 20">
            <a:extLst>
              <a:ext uri="{FF2B5EF4-FFF2-40B4-BE49-F238E27FC236}">
                <a16:creationId xmlns:a16="http://schemas.microsoft.com/office/drawing/2014/main" id="{95E713AA-5858-E641-B8AB-E1FDE28656FB}"/>
              </a:ext>
            </a:extLst>
          </p:cNvPr>
          <p:cNvCxnSpPr>
            <a:stCxn id="5" idx="3"/>
            <a:endCxn id="16" idx="1"/>
          </p:cNvCxnSpPr>
          <p:nvPr/>
        </p:nvCxnSpPr>
        <p:spPr>
          <a:xfrm>
            <a:off x="1958008" y="2734072"/>
            <a:ext cx="1529110" cy="20604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up 21">
            <a:extLst>
              <a:ext uri="{FF2B5EF4-FFF2-40B4-BE49-F238E27FC236}">
                <a16:creationId xmlns:a16="http://schemas.microsoft.com/office/drawing/2014/main" id="{A678F6F9-EDA9-CA49-B38B-67147992F547}"/>
              </a:ext>
            </a:extLst>
          </p:cNvPr>
          <p:cNvGrpSpPr/>
          <p:nvPr/>
        </p:nvGrpSpPr>
        <p:grpSpPr>
          <a:xfrm>
            <a:off x="3487118" y="5446958"/>
            <a:ext cx="4613274" cy="574330"/>
            <a:chOff x="3847158" y="5662982"/>
            <a:chExt cx="4613274" cy="914400"/>
          </a:xfrm>
        </p:grpSpPr>
        <p:sp>
          <p:nvSpPr>
            <p:cNvPr id="23" name="Persegi Panjang 22">
              <a:extLst>
                <a:ext uri="{FF2B5EF4-FFF2-40B4-BE49-F238E27FC236}">
                  <a16:creationId xmlns:a16="http://schemas.microsoft.com/office/drawing/2014/main" id="{EF4166B0-D9CE-C847-BCC6-FCA99EB964D2}"/>
                </a:ext>
              </a:extLst>
            </p:cNvPr>
            <p:cNvSpPr/>
            <p:nvPr/>
          </p:nvSpPr>
          <p:spPr>
            <a:xfrm>
              <a:off x="3847158" y="5662982"/>
              <a:ext cx="914400" cy="9144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1400" b="1" dirty="0"/>
                <a:t>DCL</a:t>
              </a:r>
            </a:p>
          </p:txBody>
        </p:sp>
        <p:sp>
          <p:nvSpPr>
            <p:cNvPr id="24" name="Persegi Panjang 23">
              <a:extLst>
                <a:ext uri="{FF2B5EF4-FFF2-40B4-BE49-F238E27FC236}">
                  <a16:creationId xmlns:a16="http://schemas.microsoft.com/office/drawing/2014/main" id="{2078F449-394A-8246-8CEF-E91E718610A6}"/>
                </a:ext>
              </a:extLst>
            </p:cNvPr>
            <p:cNvSpPr/>
            <p:nvPr/>
          </p:nvSpPr>
          <p:spPr>
            <a:xfrm>
              <a:off x="4761558" y="5662982"/>
              <a:ext cx="3698874" cy="9144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1400" dirty="0"/>
                <a:t>Data </a:t>
              </a:r>
              <a:r>
                <a:rPr lang="id-ID" sz="1400" dirty="0" err="1"/>
                <a:t>Control</a:t>
              </a:r>
              <a:r>
                <a:rPr lang="id-ID" sz="1400" dirty="0"/>
                <a:t> </a:t>
              </a:r>
              <a:r>
                <a:rPr lang="id-ID" sz="1400" dirty="0" err="1"/>
                <a:t>Language</a:t>
              </a:r>
              <a:endParaRPr lang="id-ID" sz="1400" dirty="0"/>
            </a:p>
            <a:p>
              <a:pPr algn="ctr"/>
              <a:r>
                <a:rPr lang="id-ID" sz="1400" dirty="0"/>
                <a:t>(GRANT, REVOKE)</a:t>
              </a:r>
            </a:p>
          </p:txBody>
        </p:sp>
      </p:grpSp>
      <p:cxnSp>
        <p:nvCxnSpPr>
          <p:cNvPr id="25" name="Konektor Siku 24">
            <a:extLst>
              <a:ext uri="{FF2B5EF4-FFF2-40B4-BE49-F238E27FC236}">
                <a16:creationId xmlns:a16="http://schemas.microsoft.com/office/drawing/2014/main" id="{BF4CA5D4-923E-FD40-AD6D-DA45E4DEC7AF}"/>
              </a:ext>
            </a:extLst>
          </p:cNvPr>
          <p:cNvCxnSpPr>
            <a:cxnSpLocks/>
            <a:stCxn id="5" idx="3"/>
            <a:endCxn id="23" idx="1"/>
          </p:cNvCxnSpPr>
          <p:nvPr/>
        </p:nvCxnSpPr>
        <p:spPr>
          <a:xfrm>
            <a:off x="1958008" y="2734072"/>
            <a:ext cx="1529110" cy="30000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27896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27353</TotalTime>
  <Words>1503</Words>
  <Application>Microsoft Office PowerPoint</Application>
  <PresentationFormat>On-screen Show (4:3)</PresentationFormat>
  <Paragraphs>271</Paragraphs>
  <Slides>29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Book Antiqua</vt:lpstr>
      <vt:lpstr>Calibri</vt:lpstr>
      <vt:lpstr>Century Gothic</vt:lpstr>
      <vt:lpstr>Courier New</vt:lpstr>
      <vt:lpstr>Times New Roman</vt:lpstr>
      <vt:lpstr>Wingdings</vt:lpstr>
      <vt:lpstr>Apothecary</vt:lpstr>
      <vt:lpstr>DATA MANIPULATION LANGUAGE (DML)</vt:lpstr>
      <vt:lpstr>PowerPoint Presentation</vt:lpstr>
      <vt:lpstr>Topik</vt:lpstr>
      <vt:lpstr>SQL</vt:lpstr>
      <vt:lpstr>Elemen-Elemen Bahasa SQL (1/2)</vt:lpstr>
      <vt:lpstr>Elemen-Elemen Bahasa SQL (2/2)</vt:lpstr>
      <vt:lpstr>Elemen-Elemen Bahasa SQL (2/2)</vt:lpstr>
      <vt:lpstr>Penysunan Elemen-elemen</vt:lpstr>
      <vt:lpstr>Komponen bahasa Sql</vt:lpstr>
      <vt:lpstr>DML (Data manipulation Language)</vt:lpstr>
      <vt:lpstr>Database Akademik</vt:lpstr>
      <vt:lpstr>Database akademik: DDL</vt:lpstr>
      <vt:lpstr>INSERT</vt:lpstr>
      <vt:lpstr>INSERT</vt:lpstr>
      <vt:lpstr>INSERT</vt:lpstr>
      <vt:lpstr>INSERT</vt:lpstr>
      <vt:lpstr>INSERT</vt:lpstr>
      <vt:lpstr>Klausa ‘WHERE’</vt:lpstr>
      <vt:lpstr>Klausa ‘WHERE’</vt:lpstr>
      <vt:lpstr>UPDATE</vt:lpstr>
      <vt:lpstr>UPDATE</vt:lpstr>
      <vt:lpstr>UPDATE</vt:lpstr>
      <vt:lpstr>DELETE</vt:lpstr>
      <vt:lpstr>DELETE</vt:lpstr>
      <vt:lpstr>DELETE</vt:lpstr>
      <vt:lpstr>Pertanyaan??</vt:lpstr>
      <vt:lpstr>Tugas LAtihan</vt:lpstr>
      <vt:lpstr>PowerPoint Presentation</vt:lpstr>
      <vt:lpstr>Si repository jti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LOGIKA</dc:title>
  <dc:creator>Yoppy Yunhasnawa</dc:creator>
  <cp:lastModifiedBy>Annisa Puspa Kirana</cp:lastModifiedBy>
  <cp:revision>804</cp:revision>
  <cp:lastPrinted>2019-02-19T09:48:32Z</cp:lastPrinted>
  <dcterms:created xsi:type="dcterms:W3CDTF">2015-09-06T04:27:52Z</dcterms:created>
  <dcterms:modified xsi:type="dcterms:W3CDTF">2024-04-23T02:46:12Z</dcterms:modified>
</cp:coreProperties>
</file>