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55"/>
  </p:notesMasterIdLst>
  <p:handoutMasterIdLst>
    <p:handoutMasterId r:id="rId56"/>
  </p:handoutMasterIdLst>
  <p:sldIdLst>
    <p:sldId id="256" r:id="rId2"/>
    <p:sldId id="258" r:id="rId3"/>
    <p:sldId id="331" r:id="rId4"/>
    <p:sldId id="271" r:id="rId5"/>
    <p:sldId id="272" r:id="rId6"/>
    <p:sldId id="270" r:id="rId7"/>
    <p:sldId id="273" r:id="rId8"/>
    <p:sldId id="268" r:id="rId9"/>
    <p:sldId id="269" r:id="rId10"/>
    <p:sldId id="343" r:id="rId11"/>
    <p:sldId id="299" r:id="rId12"/>
    <p:sldId id="341" r:id="rId13"/>
    <p:sldId id="274" r:id="rId14"/>
    <p:sldId id="275" r:id="rId15"/>
    <p:sldId id="305" r:id="rId16"/>
    <p:sldId id="276" r:id="rId17"/>
    <p:sldId id="277" r:id="rId18"/>
    <p:sldId id="278" r:id="rId19"/>
    <p:sldId id="279" r:id="rId20"/>
    <p:sldId id="280" r:id="rId21"/>
    <p:sldId id="333" r:id="rId22"/>
    <p:sldId id="281" r:id="rId23"/>
    <p:sldId id="344" r:id="rId24"/>
    <p:sldId id="345" r:id="rId25"/>
    <p:sldId id="347" r:id="rId26"/>
    <p:sldId id="348" r:id="rId27"/>
    <p:sldId id="283" r:id="rId28"/>
    <p:sldId id="339" r:id="rId29"/>
    <p:sldId id="286" r:id="rId30"/>
    <p:sldId id="287" r:id="rId31"/>
    <p:sldId id="288" r:id="rId32"/>
    <p:sldId id="351" r:id="rId33"/>
    <p:sldId id="352" r:id="rId34"/>
    <p:sldId id="340" r:id="rId35"/>
    <p:sldId id="291" r:id="rId36"/>
    <p:sldId id="292" r:id="rId37"/>
    <p:sldId id="311" r:id="rId38"/>
    <p:sldId id="349" r:id="rId39"/>
    <p:sldId id="293" r:id="rId40"/>
    <p:sldId id="262" r:id="rId41"/>
    <p:sldId id="263" r:id="rId42"/>
    <p:sldId id="290" r:id="rId43"/>
    <p:sldId id="264" r:id="rId44"/>
    <p:sldId id="265" r:id="rId45"/>
    <p:sldId id="266" r:id="rId46"/>
    <p:sldId id="267" r:id="rId47"/>
    <p:sldId id="295" r:id="rId48"/>
    <p:sldId id="296" r:id="rId49"/>
    <p:sldId id="297" r:id="rId50"/>
    <p:sldId id="350" r:id="rId51"/>
    <p:sldId id="353" r:id="rId52"/>
    <p:sldId id="303" r:id="rId53"/>
    <p:sldId id="304" r:id="rId54"/>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Gaya Medium 4 - Akse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03447BB-5D67-496B-8E87-E561075AD55C}" styleName="Gaya Gelap 1 - Aksen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Gaya Gelap 1 - Akse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Gaya Gelap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137"/>
    <p:restoredTop sz="94709"/>
  </p:normalViewPr>
  <p:slideViewPr>
    <p:cSldViewPr>
      <p:cViewPr varScale="1">
        <p:scale>
          <a:sx n="64" d="100"/>
          <a:sy n="64" d="100"/>
        </p:scale>
        <p:origin x="852" y="72"/>
      </p:cViewPr>
      <p:guideLst>
        <p:guide orient="horz" pos="2160"/>
        <p:guide pos="2880"/>
      </p:guideLst>
    </p:cSldViewPr>
  </p:slideViewPr>
  <p:outlineViewPr>
    <p:cViewPr>
      <p:scale>
        <a:sx n="33" d="100"/>
        <a:sy n="33" d="100"/>
      </p:scale>
      <p:origin x="0" y="-804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6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95D96E-A37A-445B-BD35-E5D98C4371A6}" type="datetimeFigureOut">
              <a:rPr lang="id-ID" smtClean="0"/>
              <a:t>19/03/2021</a:t>
            </a:fld>
            <a:endParaRPr lang="id-ID"/>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08F1AD-68C9-420B-A8CA-52A4DED6145B}" type="slidenum">
              <a:rPr lang="id-ID" smtClean="0"/>
              <a:t>‹#›</a:t>
            </a:fld>
            <a:endParaRPr lang="id-ID"/>
          </a:p>
        </p:txBody>
      </p:sp>
    </p:spTree>
    <p:extLst>
      <p:ext uri="{BB962C8B-B14F-4D97-AF65-F5344CB8AC3E}">
        <p14:creationId xmlns:p14="http://schemas.microsoft.com/office/powerpoint/2010/main" val="2770393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Tampungan Tanggal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60F936-1012-9D44-BA07-212877D048EE}" type="datetimeFigureOut">
              <a:rPr lang="id-ID" smtClean="0"/>
              <a:t>19/03/2021</a:t>
            </a:fld>
            <a:endParaRPr lang="id-ID"/>
          </a:p>
        </p:txBody>
      </p:sp>
      <p:sp>
        <p:nvSpPr>
          <p:cNvPr id="4" name="Tampungan Gambar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Tampungan Catatan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6" name="Tampungan 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Tampungan Nomor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014C4F-29DD-FC4D-94F1-7954D3358516}" type="slidenum">
              <a:rPr lang="id-ID" smtClean="0"/>
              <a:t>‹#›</a:t>
            </a:fld>
            <a:endParaRPr lang="id-ID"/>
          </a:p>
        </p:txBody>
      </p:sp>
    </p:spTree>
    <p:extLst>
      <p:ext uri="{BB962C8B-B14F-4D97-AF65-F5344CB8AC3E}">
        <p14:creationId xmlns:p14="http://schemas.microsoft.com/office/powerpoint/2010/main" val="1313682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D2048D65-F2C5-4986-A7FB-376AE384668B}" type="slidenum">
              <a:rPr lang="en-US" smtClean="0"/>
              <a:t>9</a:t>
            </a:fld>
            <a:endParaRPr lang="en-US"/>
          </a:p>
        </p:txBody>
      </p:sp>
    </p:spTree>
    <p:extLst>
      <p:ext uri="{BB962C8B-B14F-4D97-AF65-F5344CB8AC3E}">
        <p14:creationId xmlns:p14="http://schemas.microsoft.com/office/powerpoint/2010/main" val="522021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979DF6EC-85F2-48BC-AEF0-02E21F5A65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a16="http://schemas.microsoft.com/office/drawing/2014/main" id="{013C1B0D-9C9D-42FC-B7FB-FCA946FFC3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7108" name="Slide Number Placeholder 3">
            <a:extLst>
              <a:ext uri="{FF2B5EF4-FFF2-40B4-BE49-F238E27FC236}">
                <a16:creationId xmlns:a16="http://schemas.microsoft.com/office/drawing/2014/main" id="{80B681FB-1C87-4CF6-B4E4-234E01D4C4F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29D29DB-B59C-4FEA-9496-46F5EA1290A8}" type="slidenum">
              <a:rPr lang="en-US" altLang="en-US"/>
              <a:pPr eaLnBrk="1" hangingPunct="1"/>
              <a:t>41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Nama Mata Kuliah">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91440" y="101600"/>
            <a:ext cx="8961120" cy="6664960"/>
          </a:xfrm>
          <a:prstGeom prst="roundRect">
            <a:avLst>
              <a:gd name="adj" fmla="val 1735"/>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5897FC8-85E0-4BD4-AFA3-40E3EEFB95C8}" type="datetime1">
              <a:rPr lang="id-ID" smtClean="0"/>
              <a:t>19/03/2021</a:t>
            </a:fld>
            <a:endParaRPr lang="id-ID"/>
          </a:p>
        </p:txBody>
      </p:sp>
      <p:sp>
        <p:nvSpPr>
          <p:cNvPr id="5" name="Footer Placeholder 4"/>
          <p:cNvSpPr>
            <a:spLocks noGrp="1"/>
          </p:cNvSpPr>
          <p:nvPr>
            <p:ph type="ftr" sz="quarter" idx="11"/>
          </p:nvPr>
        </p:nvSpPr>
        <p:spPr/>
        <p:txBody>
          <a:bodyPr/>
          <a:lstStyle/>
          <a:p>
            <a:endParaRPr lang="id-ID" dirty="0"/>
          </a:p>
        </p:txBody>
      </p:sp>
      <p:sp>
        <p:nvSpPr>
          <p:cNvPr id="11" name="Rectangle 10"/>
          <p:cNvSpPr/>
          <p:nvPr/>
        </p:nvSpPr>
        <p:spPr>
          <a:xfrm>
            <a:off x="575849" y="4552792"/>
            <a:ext cx="8062625"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54882" y="3139439"/>
            <a:ext cx="8065477"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4" y="4648200"/>
            <a:ext cx="7889636"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2" name="Title 1"/>
          <p:cNvSpPr>
            <a:spLocks noGrp="1"/>
          </p:cNvSpPr>
          <p:nvPr>
            <p:ph type="ctrTitle"/>
          </p:nvPr>
        </p:nvSpPr>
        <p:spPr>
          <a:xfrm>
            <a:off x="604704" y="3625334"/>
            <a:ext cx="7927735" cy="820900"/>
          </a:xfrm>
        </p:spPr>
        <p:txBody>
          <a:bodyPr anchor="b" anchorCtr="0">
            <a:noAutofit/>
          </a:bodyPr>
          <a:lstStyle>
            <a:lvl1pPr>
              <a:defRPr sz="3200">
                <a:solidFill>
                  <a:schemeClr val="accent1">
                    <a:lumMod val="50000"/>
                  </a:schemeClr>
                </a:solidFill>
              </a:defRPr>
            </a:lvl1pPr>
          </a:lstStyle>
          <a:p>
            <a:r>
              <a:rPr lang="en-US" dirty="0"/>
              <a:t>Click to edit Master title style</a:t>
            </a:r>
          </a:p>
        </p:txBody>
      </p:sp>
      <p:pic>
        <p:nvPicPr>
          <p:cNvPr id="1026" name="Picture 2" descr="C:\Users\TOSHIBA\Pictures\logo_polinema copy.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16443" y="390900"/>
            <a:ext cx="2304256" cy="2314543"/>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userDrawn="1"/>
        </p:nvSpPr>
        <p:spPr>
          <a:xfrm>
            <a:off x="2555831" y="3255013"/>
            <a:ext cx="4032448" cy="28650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dirty="0"/>
          </a:p>
        </p:txBody>
      </p:sp>
      <p:sp>
        <p:nvSpPr>
          <p:cNvPr id="16" name="Subtitle 2"/>
          <p:cNvSpPr txBox="1">
            <a:spLocks/>
          </p:cNvSpPr>
          <p:nvPr userDrawn="1"/>
        </p:nvSpPr>
        <p:spPr>
          <a:xfrm>
            <a:off x="642803" y="3187824"/>
            <a:ext cx="7889636" cy="392425"/>
          </a:xfrm>
          <a:prstGeom prst="rect">
            <a:avLst/>
          </a:prstGeom>
        </p:spPr>
        <p:txBody>
          <a:bodyPr vert="horz" lIns="91440" tIns="45720" rIns="91440" bIns="45720" rtlCol="0" anchor="ctr">
            <a:normAutofit/>
          </a:bodyPr>
          <a:lstStyle>
            <a:lvl1pPr marL="0" indent="0" algn="ctr" defTabSz="914400" rtl="0" eaLnBrk="1" latinLnBrk="0" hangingPunct="1">
              <a:spcBef>
                <a:spcPct val="20000"/>
              </a:spcBef>
              <a:buClr>
                <a:schemeClr val="accent1"/>
              </a:buClr>
              <a:buFont typeface="Arial" pitchFamily="34" charset="0"/>
              <a:buNone/>
              <a:defRPr sz="1800" kern="1200" cap="all" spc="300" baseline="0">
                <a:solidFill>
                  <a:srgbClr val="FFFFFF"/>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6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r>
              <a:rPr lang="en-US" sz="1600" b="1" i="0" u="sng" dirty="0">
                <a:solidFill>
                  <a:schemeClr val="bg1">
                    <a:lumMod val="50000"/>
                  </a:schemeClr>
                </a:solidFill>
              </a:rPr>
              <a:t>Basis</a:t>
            </a:r>
            <a:r>
              <a:rPr lang="en-US" sz="1600" b="1" i="0" u="sng" baseline="0" dirty="0">
                <a:solidFill>
                  <a:schemeClr val="bg1">
                    <a:lumMod val="50000"/>
                  </a:schemeClr>
                </a:solidFill>
              </a:rPr>
              <a:t> Data</a:t>
            </a:r>
            <a:endParaRPr lang="en-US" sz="1600" b="1" i="0" u="sng" dirty="0">
              <a:solidFill>
                <a:schemeClr val="bg1">
                  <a:lumMod val="50000"/>
                </a:scheme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F71F40-CC4A-4717-8983-5FDDE85C0BAC}" type="datetime1">
              <a:rPr lang="id-ID" smtClean="0"/>
              <a:t>19/03/2021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5D243CA-806E-402E-87EA-B001B6507DFC}"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FFCE4B-DB52-4559-B548-AE0E087CE267}" type="datetime1">
              <a:rPr lang="id-ID" smtClean="0"/>
              <a:t>19/03/2021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5D243CA-806E-402E-87EA-B001B6507DFC}" type="slidenum">
              <a:rPr lang="id-ID" smtClean="0"/>
              <a:t>‹#›</a:t>
            </a:fld>
            <a:endParaRPr lang="id-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5"/>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2"/>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90"/>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p:txBody>
          <a:bodyPr/>
          <a:lstStyle>
            <a:lvl1pPr>
              <a:defRPr/>
            </a:lvl1pPr>
          </a:lstStyle>
          <a:p>
            <a:fld id="{014CC240-F42A-4AAE-90B7-DAE80BF9560E}" type="datetime1">
              <a:rPr lang="id-ID" altLang="en-US" smtClean="0"/>
              <a:t>19/03/2021</a:t>
            </a:fld>
            <a:endParaRPr lang="en-US" altLang="en-US"/>
          </a:p>
        </p:txBody>
      </p:sp>
      <p:sp>
        <p:nvSpPr>
          <p:cNvPr id="7" name="Footer Placeholder 6"/>
          <p:cNvSpPr>
            <a:spLocks noGrp="1"/>
          </p:cNvSpPr>
          <p:nvPr>
            <p:ph type="ftr" sz="quarter" idx="11"/>
          </p:nvPr>
        </p:nvSpPr>
        <p:spPr/>
        <p:txBody>
          <a:bodyPr/>
          <a:lstStyle>
            <a:lvl1pPr>
              <a:defRPr/>
            </a:lvl1pPr>
          </a:lstStyle>
          <a:p>
            <a:endParaRPr lang="en-US" altLang="en-US"/>
          </a:p>
        </p:txBody>
      </p:sp>
      <p:sp>
        <p:nvSpPr>
          <p:cNvPr id="8" name="Slide Number Placeholder 7"/>
          <p:cNvSpPr>
            <a:spLocks noGrp="1"/>
          </p:cNvSpPr>
          <p:nvPr>
            <p:ph type="sldNum" sz="quarter" idx="12"/>
          </p:nvPr>
        </p:nvSpPr>
        <p:spPr/>
        <p:txBody>
          <a:bodyPr/>
          <a:lstStyle>
            <a:lvl1pPr>
              <a:defRPr/>
            </a:lvl1pPr>
          </a:lstStyle>
          <a:p>
            <a:fld id="{D455B275-4129-4862-9D90-6E7CC2C91E3C}" type="slidenum">
              <a:rPr lang="en-US" altLang="en-US"/>
              <a:pPr/>
              <a:t>‹#›</a:t>
            </a:fld>
            <a:endParaRPr lang="en-US" altLang="en-US"/>
          </a:p>
        </p:txBody>
      </p:sp>
    </p:spTree>
    <p:extLst>
      <p:ext uri="{BB962C8B-B14F-4D97-AF65-F5344CB8AC3E}">
        <p14:creationId xmlns:p14="http://schemas.microsoft.com/office/powerpoint/2010/main" val="3894833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5"/>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2"/>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1595BEF4-825A-40BE-B0D3-8F68D6A60F1F}" type="datetime1">
              <a:rPr lang="id-ID" altLang="en-US" smtClean="0"/>
              <a:t>19/03/2021</a:t>
            </a:fld>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4D3720C0-CB5D-4750-8E88-07D92F731BA4}" type="slidenum">
              <a:rPr lang="en-US" altLang="en-US"/>
              <a:pPr/>
              <a:t>‹#›</a:t>
            </a:fld>
            <a:endParaRPr lang="en-US" altLang="en-US"/>
          </a:p>
        </p:txBody>
      </p:sp>
    </p:spTree>
    <p:extLst>
      <p:ext uri="{BB962C8B-B14F-4D97-AF65-F5344CB8AC3E}">
        <p14:creationId xmlns:p14="http://schemas.microsoft.com/office/powerpoint/2010/main" val="1926978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3"/>
            <a:ext cx="7170208" cy="1029382"/>
          </a:xfrm>
        </p:spPr>
        <p:txBody>
          <a:bodyPr/>
          <a:lstStyle/>
          <a:p>
            <a:r>
              <a:rPr lang="en-US"/>
              <a:t>Click to edit Master title style</a:t>
            </a:r>
          </a:p>
        </p:txBody>
      </p:sp>
      <p:sp>
        <p:nvSpPr>
          <p:cNvPr id="3" name="Content Placeholder 2"/>
          <p:cNvSpPr>
            <a:spLocks noGrp="1"/>
          </p:cNvSpPr>
          <p:nvPr>
            <p:ph idx="1"/>
          </p:nvPr>
        </p:nvSpPr>
        <p:spPr>
          <a:xfrm>
            <a:off x="457200" y="1556792"/>
            <a:ext cx="8229600" cy="468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752837-D9F4-43FF-8DD6-597941AC0F4D}" type="datetime1">
              <a:rPr lang="id-ID" smtClean="0"/>
              <a:t>19/03/2021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5D243CA-806E-402E-87EA-B001B6507DFC}"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91440" y="101600"/>
            <a:ext cx="8961120" cy="6664960"/>
          </a:xfrm>
          <a:prstGeom prst="roundRect">
            <a:avLst>
              <a:gd name="adj" fmla="val 1735"/>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F2288FF-9C2A-44AA-A313-E63F3D3DAB62}" type="datetime1">
              <a:rPr lang="id-ID" smtClean="0"/>
              <a:t>19/03/2021</a:t>
            </a:fld>
            <a:endParaRPr lang="id-ID"/>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5D243CA-806E-402E-87EA-B001B6507DFC}" type="slidenum">
              <a:rPr lang="id-ID" smtClean="0"/>
              <a:t>‹#›</a:t>
            </a:fld>
            <a:endParaRPr lang="id-ID"/>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a:t>Click to edit Master title style</a:t>
            </a:r>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849B50-EBE4-45F8-A166-16B4D10125DE}" type="datetime1">
              <a:rPr lang="id-ID" smtClean="0"/>
              <a:t>19/03/2021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5D243CA-806E-402E-87EA-B001B6507DFC}"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AEA3C4-6BB6-48E9-B2C6-3A69B2C959F3}" type="datetime1">
              <a:rPr lang="id-ID" smtClean="0"/>
              <a:t>19/03/2021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C5D243CA-806E-402E-87EA-B001B6507DFC}"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147602-0C3C-4CA2-BF58-77D49DA74768}" type="datetime1">
              <a:rPr lang="id-ID" smtClean="0"/>
              <a:t>19/03/2021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C5D243CA-806E-402E-87EA-B001B6507DFC}"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91440" y="101600"/>
            <a:ext cx="8961120" cy="6664960"/>
          </a:xfrm>
          <a:prstGeom prst="roundRect">
            <a:avLst>
              <a:gd name="adj" fmla="val 1735"/>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4BC8CEFE-C2C1-4339-844B-CAFC7B9B0584}" type="datetime1">
              <a:rPr lang="id-ID" smtClean="0"/>
              <a:t>19/03/2021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C5D243CA-806E-402E-87EA-B001B6507DFC}"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91440" y="101600"/>
            <a:ext cx="8961120" cy="6664960"/>
          </a:xfrm>
          <a:prstGeom prst="roundRect">
            <a:avLst>
              <a:gd name="adj" fmla="val 1735"/>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BE7CC9-D438-4113-BDE2-8B0868310B5C}" type="datetime1">
              <a:rPr lang="id-ID" smtClean="0"/>
              <a:t>19/03/2021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5D243CA-806E-402E-87EA-B001B6507DFC}" type="slidenum">
              <a:rPr lang="id-ID" smtClean="0"/>
              <a:t>‹#›</a:t>
            </a:fld>
            <a:endParaRPr lang="id-ID"/>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91440" y="101600"/>
            <a:ext cx="8961120" cy="6664960"/>
          </a:xfrm>
          <a:prstGeom prst="roundRect">
            <a:avLst>
              <a:gd name="adj" fmla="val 1735"/>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C6167B7D-D13F-49D4-AF3C-7F7837963421}" type="datetime1">
              <a:rPr lang="id-ID" smtClean="0"/>
              <a:t>19/03/2021</a:t>
            </a:fld>
            <a:endParaRPr lang="id-ID"/>
          </a:p>
        </p:txBody>
      </p:sp>
      <p:sp>
        <p:nvSpPr>
          <p:cNvPr id="7" name="Slide Number Placeholder 6"/>
          <p:cNvSpPr>
            <a:spLocks noGrp="1"/>
          </p:cNvSpPr>
          <p:nvPr>
            <p:ph type="sldNum" sz="quarter" idx="12"/>
          </p:nvPr>
        </p:nvSpPr>
        <p:spPr/>
        <p:txBody>
          <a:bodyPr/>
          <a:lstStyle/>
          <a:p>
            <a:fld id="{C5D243CA-806E-402E-87EA-B001B6507DFC}" type="slidenum">
              <a:rPr lang="id-ID" smtClean="0"/>
              <a:t>‹#›</a:t>
            </a:fld>
            <a:endParaRPr lang="id-ID"/>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id-ID"/>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91440" y="101600"/>
            <a:ext cx="8961120" cy="6664960"/>
          </a:xfrm>
          <a:prstGeom prst="roundRect">
            <a:avLst>
              <a:gd name="adj" fmla="val 1735"/>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5FC25E8F-BC60-44AD-86F6-C12D1E4DDE34}" type="datetime1">
              <a:rPr lang="id-ID" smtClean="0"/>
              <a:t>19/03/2021</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C5D243CA-806E-402E-87EA-B001B6507DFC}" type="slidenum">
              <a:rPr lang="id-ID" smtClean="0"/>
              <a:t>‹#›</a:t>
            </a:fld>
            <a:endParaRPr lang="id-ID"/>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a:t>Click to edit Master title style</a:t>
            </a:r>
            <a:endParaRPr lang="en-US" dirty="0"/>
          </a:p>
        </p:txBody>
      </p:sp>
      <p:pic>
        <p:nvPicPr>
          <p:cNvPr id="11" name="Picture 2" descr="C:\Users\TOSHIBA\Pictures\logo_polinema copy.pn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717552" y="278166"/>
            <a:ext cx="1152128" cy="115727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Lst>
  <p:hf hdr="0" ft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oleObject" Target="../embeddings/oleObject1.bin"/><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chor="ctr"/>
          <a:lstStyle/>
          <a:p>
            <a:r>
              <a:rPr lang="id-ID" b="1" i="1" dirty="0"/>
              <a:t>Tim Ajar </a:t>
            </a:r>
            <a:r>
              <a:rPr lang="id-ID" b="1" i="1" dirty="0" err="1"/>
              <a:t>B</a:t>
            </a:r>
            <a:r>
              <a:rPr lang="en-US" b="1" i="1" dirty="0"/>
              <a:t>a</a:t>
            </a:r>
            <a:r>
              <a:rPr lang="id-ID" b="1" i="1" dirty="0"/>
              <a:t>sis Data </a:t>
            </a:r>
            <a:r>
              <a:rPr lang="id-ID" b="1" i="1" dirty="0" err="1"/>
              <a:t>J</a:t>
            </a:r>
            <a:r>
              <a:rPr lang="en-US" b="1" i="1" dirty="0"/>
              <a:t>t</a:t>
            </a:r>
            <a:r>
              <a:rPr lang="id-ID" b="1" i="1" dirty="0"/>
              <a:t>i-</a:t>
            </a:r>
            <a:r>
              <a:rPr lang="id-ID" b="1" i="1" dirty="0" err="1"/>
              <a:t>Polinema</a:t>
            </a:r>
            <a:endParaRPr lang="id-ID" b="1" i="1" dirty="0"/>
          </a:p>
        </p:txBody>
      </p:sp>
      <p:sp>
        <p:nvSpPr>
          <p:cNvPr id="2" name="Title 1"/>
          <p:cNvSpPr>
            <a:spLocks noGrp="1"/>
          </p:cNvSpPr>
          <p:nvPr>
            <p:ph type="ctrTitle"/>
          </p:nvPr>
        </p:nvSpPr>
        <p:spPr>
          <a:xfrm>
            <a:off x="604704" y="3717032"/>
            <a:ext cx="7927735" cy="657194"/>
          </a:xfrm>
        </p:spPr>
        <p:txBody>
          <a:bodyPr anchor="ctr"/>
          <a:lstStyle/>
          <a:p>
            <a:r>
              <a:rPr lang="id-ID" sz="2600" b="1" dirty="0"/>
              <a:t>NORMALISASI</a:t>
            </a:r>
          </a:p>
        </p:txBody>
      </p:sp>
    </p:spTree>
    <p:extLst>
      <p:ext uri="{BB962C8B-B14F-4D97-AF65-F5344CB8AC3E}">
        <p14:creationId xmlns:p14="http://schemas.microsoft.com/office/powerpoint/2010/main" val="725990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C3ED697-D446-4F35-8400-133CB1088501}"/>
              </a:ext>
            </a:extLst>
          </p:cNvPr>
          <p:cNvSpPr>
            <a:spLocks noGrp="1" noChangeArrowheads="1"/>
          </p:cNvSpPr>
          <p:nvPr>
            <p:ph type="title"/>
          </p:nvPr>
        </p:nvSpPr>
        <p:spPr/>
        <p:txBody>
          <a:bodyPr>
            <a:normAutofit/>
          </a:bodyPr>
          <a:lstStyle/>
          <a:p>
            <a:pPr algn="l"/>
            <a:r>
              <a:rPr lang="id-ID" sz="2900" b="1" dirty="0">
                <a:solidFill>
                  <a:schemeClr val="accent1">
                    <a:lumMod val="50000"/>
                  </a:schemeClr>
                </a:solidFill>
                <a:latin typeface="Century Gothic (Body)"/>
              </a:rPr>
              <a:t>Ketergantungan Fungsional (</a:t>
            </a:r>
            <a:r>
              <a:rPr lang="id-ID" sz="2900" b="1" i="1" dirty="0" err="1">
                <a:solidFill>
                  <a:schemeClr val="accent1">
                    <a:lumMod val="50000"/>
                  </a:schemeClr>
                </a:solidFill>
                <a:latin typeface="Century Gothic (Body)"/>
              </a:rPr>
              <a:t>Functional</a:t>
            </a:r>
            <a:r>
              <a:rPr lang="id-ID" sz="2900" b="1" i="1" dirty="0">
                <a:solidFill>
                  <a:schemeClr val="accent1">
                    <a:lumMod val="50000"/>
                  </a:schemeClr>
                </a:solidFill>
                <a:latin typeface="Century Gothic (Body)"/>
              </a:rPr>
              <a:t> </a:t>
            </a:r>
            <a:r>
              <a:rPr lang="id-ID" sz="2900" b="1" i="1" dirty="0" err="1">
                <a:solidFill>
                  <a:schemeClr val="accent1">
                    <a:lumMod val="50000"/>
                  </a:schemeClr>
                </a:solidFill>
                <a:latin typeface="Century Gothic (Body)"/>
              </a:rPr>
              <a:t>Dependency</a:t>
            </a:r>
            <a:r>
              <a:rPr lang="id-ID" sz="2900" b="1" dirty="0">
                <a:solidFill>
                  <a:schemeClr val="accent1">
                    <a:lumMod val="50000"/>
                  </a:schemeClr>
                </a:solidFill>
                <a:latin typeface="Century Gothic (Body)"/>
              </a:rPr>
              <a:t>) (</a:t>
            </a:r>
            <a:r>
              <a:rPr lang="en-US" sz="2900" b="1" dirty="0">
                <a:solidFill>
                  <a:schemeClr val="accent1">
                    <a:lumMod val="50000"/>
                  </a:schemeClr>
                </a:solidFill>
                <a:latin typeface="Century Gothic (Body)"/>
              </a:rPr>
              <a:t>3</a:t>
            </a:r>
            <a:r>
              <a:rPr lang="id-ID" sz="2900" b="1" dirty="0">
                <a:solidFill>
                  <a:schemeClr val="accent1">
                    <a:lumMod val="50000"/>
                  </a:schemeClr>
                </a:solidFill>
                <a:latin typeface="Century Gothic (Body)"/>
              </a:rPr>
              <a:t>)</a:t>
            </a:r>
            <a:endParaRPr lang="en-US" altLang="en-US" sz="2900" b="1" dirty="0">
              <a:latin typeface="Century Gothic (Body)"/>
            </a:endParaRPr>
          </a:p>
        </p:txBody>
      </p:sp>
      <p:sp>
        <p:nvSpPr>
          <p:cNvPr id="20483" name="Rectangle 4">
            <a:extLst>
              <a:ext uri="{FF2B5EF4-FFF2-40B4-BE49-F238E27FC236}">
                <a16:creationId xmlns:a16="http://schemas.microsoft.com/office/drawing/2014/main" id="{0365B995-1B22-47C6-95BF-0C8448178DF6}"/>
              </a:ext>
            </a:extLst>
          </p:cNvPr>
          <p:cNvSpPr>
            <a:spLocks noChangeArrowheads="1"/>
          </p:cNvSpPr>
          <p:nvPr/>
        </p:nvSpPr>
        <p:spPr bwMode="auto">
          <a:xfrm>
            <a:off x="468313" y="1557338"/>
            <a:ext cx="60483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hlink"/>
              </a:buClr>
              <a:buSzPct val="80000"/>
              <a:buFont typeface="Wingdings" panose="05000000000000000000" pitchFamily="2" charset="2"/>
              <a:buNone/>
            </a:pPr>
            <a:r>
              <a:rPr lang="en-US" altLang="en-US" sz="2400"/>
              <a:t>Functional Dependency dari tabel nilai</a:t>
            </a:r>
          </a:p>
        </p:txBody>
      </p:sp>
      <p:sp>
        <p:nvSpPr>
          <p:cNvPr id="77829" name="Rectangle 5">
            <a:extLst>
              <a:ext uri="{FF2B5EF4-FFF2-40B4-BE49-F238E27FC236}">
                <a16:creationId xmlns:a16="http://schemas.microsoft.com/office/drawing/2014/main" id="{7DAC3545-0BA1-4F1B-AFAC-58057D8BBD68}"/>
              </a:ext>
            </a:extLst>
          </p:cNvPr>
          <p:cNvSpPr>
            <a:spLocks noChangeArrowheads="1"/>
          </p:cNvSpPr>
          <p:nvPr/>
        </p:nvSpPr>
        <p:spPr bwMode="auto">
          <a:xfrm>
            <a:off x="468313" y="2060575"/>
            <a:ext cx="8064500" cy="1223963"/>
          </a:xfrm>
          <a:prstGeom prst="rect">
            <a:avLst/>
          </a:prstGeom>
          <a:noFill/>
          <a:ln w="9525">
            <a:noFill/>
            <a:miter lim="800000"/>
            <a:headEnd/>
            <a:tailEnd/>
          </a:ln>
          <a:effectLst/>
        </p:spPr>
        <p:txBody>
          <a:bodyPr/>
          <a:lstStyle/>
          <a:p>
            <a:pPr marL="342900" indent="-342900">
              <a:spcBef>
                <a:spcPct val="20000"/>
              </a:spcBef>
              <a:buClr>
                <a:schemeClr val="hlink"/>
              </a:buClr>
              <a:buSzPct val="80000"/>
              <a:buFont typeface="Wingdings" pitchFamily="2" charset="2"/>
              <a:buChar char="Ø"/>
              <a:defRPr/>
            </a:pPr>
            <a:r>
              <a:rPr lang="en-US" sz="2000" b="1" dirty="0" err="1">
                <a:latin typeface="Arial" charset="0"/>
              </a:rPr>
              <a:t>nim</a:t>
            </a:r>
            <a:r>
              <a:rPr lang="en-US" sz="2000" b="1" dirty="0">
                <a:latin typeface="Arial" charset="0"/>
              </a:rPr>
              <a:t> </a:t>
            </a:r>
            <a:r>
              <a:rPr lang="en-US" sz="2000" b="1" dirty="0">
                <a:latin typeface="Arial" charset="0"/>
                <a:sym typeface="Wingdings" pitchFamily="2" charset="2"/>
              </a:rPr>
              <a:t></a:t>
            </a:r>
            <a:r>
              <a:rPr lang="en-US" sz="2000" b="1" dirty="0">
                <a:latin typeface="Arial" charset="0"/>
              </a:rPr>
              <a:t> </a:t>
            </a:r>
            <a:r>
              <a:rPr lang="en-US" sz="2000" b="1" dirty="0" err="1">
                <a:latin typeface="Arial" charset="0"/>
              </a:rPr>
              <a:t>nama_mhs</a:t>
            </a:r>
            <a:endParaRPr lang="en-US" sz="2000" dirty="0">
              <a:latin typeface="Arial" charset="0"/>
            </a:endParaRPr>
          </a:p>
          <a:p>
            <a:pPr marL="342900" indent="-342900">
              <a:spcBef>
                <a:spcPct val="20000"/>
              </a:spcBef>
              <a:buClr>
                <a:schemeClr val="hlink"/>
              </a:buClr>
              <a:buSzPct val="80000"/>
              <a:buFont typeface="Wingdings" pitchFamily="2" charset="2"/>
              <a:buNone/>
              <a:defRPr/>
            </a:pPr>
            <a:r>
              <a:rPr lang="en-US" sz="2000" dirty="0">
                <a:effectLst>
                  <a:outerShdw blurRad="38100" dist="38100" dir="2700000" algn="tl">
                    <a:srgbClr val="000000"/>
                  </a:outerShdw>
                </a:effectLst>
                <a:latin typeface="Arial" charset="0"/>
              </a:rPr>
              <a:t>	</a:t>
            </a:r>
            <a:r>
              <a:rPr lang="en-US" sz="2000" dirty="0">
                <a:latin typeface="Arial" charset="0"/>
              </a:rPr>
              <a:t>Karena </a:t>
            </a:r>
            <a:r>
              <a:rPr lang="en-US" sz="2000" dirty="0" err="1">
                <a:latin typeface="Arial" charset="0"/>
              </a:rPr>
              <a:t>untuk</a:t>
            </a:r>
            <a:r>
              <a:rPr lang="en-US" sz="2000" dirty="0">
                <a:latin typeface="Arial" charset="0"/>
              </a:rPr>
              <a:t> </a:t>
            </a:r>
            <a:r>
              <a:rPr lang="en-US" sz="2000" dirty="0" err="1">
                <a:latin typeface="Arial" charset="0"/>
              </a:rPr>
              <a:t>setiap</a:t>
            </a:r>
            <a:r>
              <a:rPr lang="en-US" sz="2000" dirty="0">
                <a:latin typeface="Arial" charset="0"/>
              </a:rPr>
              <a:t> </a:t>
            </a:r>
            <a:r>
              <a:rPr lang="en-US" sz="2000" dirty="0" err="1">
                <a:latin typeface="Arial" charset="0"/>
              </a:rPr>
              <a:t>nilai</a:t>
            </a:r>
            <a:r>
              <a:rPr lang="en-US" sz="2000" dirty="0">
                <a:latin typeface="Arial" charset="0"/>
              </a:rPr>
              <a:t> </a:t>
            </a:r>
            <a:r>
              <a:rPr lang="en-US" sz="2000" dirty="0" err="1">
                <a:latin typeface="Arial" charset="0"/>
              </a:rPr>
              <a:t>nim</a:t>
            </a:r>
            <a:r>
              <a:rPr lang="en-US" sz="2000" dirty="0">
                <a:latin typeface="Arial" charset="0"/>
              </a:rPr>
              <a:t> yang </a:t>
            </a:r>
            <a:r>
              <a:rPr lang="en-US" sz="2000" dirty="0" err="1">
                <a:latin typeface="Arial" charset="0"/>
              </a:rPr>
              <a:t>sama</a:t>
            </a:r>
            <a:r>
              <a:rPr lang="en-US" sz="2000" dirty="0">
                <a:latin typeface="Arial" charset="0"/>
              </a:rPr>
              <a:t>, </a:t>
            </a:r>
            <a:r>
              <a:rPr lang="en-US" sz="2000" dirty="0" err="1">
                <a:latin typeface="Arial" charset="0"/>
              </a:rPr>
              <a:t>maka</a:t>
            </a:r>
            <a:r>
              <a:rPr lang="en-US" sz="2000" dirty="0">
                <a:latin typeface="Arial" charset="0"/>
              </a:rPr>
              <a:t> </a:t>
            </a:r>
            <a:r>
              <a:rPr lang="en-US" sz="2000" dirty="0" err="1">
                <a:latin typeface="Arial" charset="0"/>
              </a:rPr>
              <a:t>nilai</a:t>
            </a:r>
            <a:r>
              <a:rPr lang="en-US" sz="2000" dirty="0">
                <a:latin typeface="Arial" charset="0"/>
              </a:rPr>
              <a:t> </a:t>
            </a:r>
            <a:r>
              <a:rPr lang="en-US" sz="2000" dirty="0" err="1">
                <a:latin typeface="Arial" charset="0"/>
              </a:rPr>
              <a:t>nama_mhs</a:t>
            </a:r>
            <a:r>
              <a:rPr lang="en-US" sz="2000" dirty="0">
                <a:latin typeface="Arial" charset="0"/>
              </a:rPr>
              <a:t> juga </a:t>
            </a:r>
            <a:r>
              <a:rPr lang="en-US" sz="2000" dirty="0" err="1">
                <a:latin typeface="Arial" charset="0"/>
              </a:rPr>
              <a:t>sama</a:t>
            </a:r>
            <a:r>
              <a:rPr lang="en-US" sz="2000" dirty="0">
                <a:latin typeface="Arial" charset="0"/>
              </a:rPr>
              <a:t>.</a:t>
            </a:r>
          </a:p>
        </p:txBody>
      </p:sp>
      <p:sp>
        <p:nvSpPr>
          <p:cNvPr id="77830" name="Rectangle 6">
            <a:extLst>
              <a:ext uri="{FF2B5EF4-FFF2-40B4-BE49-F238E27FC236}">
                <a16:creationId xmlns:a16="http://schemas.microsoft.com/office/drawing/2014/main" id="{52F2477D-CA4A-4F42-9024-4026CD9E534B}"/>
              </a:ext>
            </a:extLst>
          </p:cNvPr>
          <p:cNvSpPr>
            <a:spLocks noChangeArrowheads="1"/>
          </p:cNvSpPr>
          <p:nvPr/>
        </p:nvSpPr>
        <p:spPr bwMode="auto">
          <a:xfrm>
            <a:off x="395288" y="3213100"/>
            <a:ext cx="80645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hlink"/>
              </a:buClr>
              <a:buSzPct val="80000"/>
              <a:buFont typeface="Wingdings" panose="05000000000000000000" pitchFamily="2" charset="2"/>
              <a:buChar char="Ø"/>
            </a:pPr>
            <a:r>
              <a:rPr lang="en-US" altLang="en-US" sz="2000" b="1" dirty="0"/>
              <a:t>{</a:t>
            </a:r>
            <a:r>
              <a:rPr lang="en-US" altLang="en-US" sz="2000" b="1" dirty="0" err="1"/>
              <a:t>nama_kul</a:t>
            </a:r>
            <a:r>
              <a:rPr lang="en-US" altLang="en-US" sz="2000" b="1" dirty="0"/>
              <a:t>,  </a:t>
            </a:r>
            <a:r>
              <a:rPr lang="en-US" altLang="en-US" sz="2000" b="1" dirty="0" err="1"/>
              <a:t>nim</a:t>
            </a:r>
            <a:r>
              <a:rPr lang="en-US" altLang="en-US" sz="2000" b="1" dirty="0"/>
              <a:t>} </a:t>
            </a:r>
            <a:r>
              <a:rPr lang="en-US" altLang="en-US" sz="2000" b="1" dirty="0">
                <a:sym typeface="Wingdings" panose="05000000000000000000" pitchFamily="2" charset="2"/>
              </a:rPr>
              <a:t></a:t>
            </a:r>
            <a:r>
              <a:rPr lang="en-US" altLang="en-US" sz="2000" b="1" dirty="0"/>
              <a:t> </a:t>
            </a:r>
            <a:r>
              <a:rPr lang="en-US" altLang="en-US" sz="2000" b="1" dirty="0" err="1"/>
              <a:t>indeks_nilai</a:t>
            </a:r>
            <a:endParaRPr lang="en-US" altLang="en-US" sz="2000" dirty="0"/>
          </a:p>
          <a:p>
            <a:pPr eaLnBrk="1" hangingPunct="1">
              <a:spcBef>
                <a:spcPct val="20000"/>
              </a:spcBef>
              <a:buClr>
                <a:schemeClr val="hlink"/>
              </a:buClr>
              <a:buSzPct val="80000"/>
              <a:buFont typeface="Wingdings" panose="05000000000000000000" pitchFamily="2" charset="2"/>
              <a:buNone/>
            </a:pPr>
            <a:r>
              <a:rPr lang="en-US" altLang="en-US" sz="2000" dirty="0"/>
              <a:t>	Karena </a:t>
            </a:r>
            <a:r>
              <a:rPr lang="en-US" altLang="en-US" sz="2000" dirty="0" err="1"/>
              <a:t>attribut</a:t>
            </a:r>
            <a:r>
              <a:rPr lang="en-US" altLang="en-US" sz="2000" dirty="0"/>
              <a:t> </a:t>
            </a:r>
            <a:r>
              <a:rPr lang="en-US" altLang="en-US" sz="2000" dirty="0" err="1"/>
              <a:t>indeks_nilai</a:t>
            </a:r>
            <a:r>
              <a:rPr lang="en-US" altLang="en-US" sz="2000" dirty="0"/>
              <a:t> </a:t>
            </a:r>
            <a:r>
              <a:rPr lang="en-US" altLang="en-US" sz="2000" dirty="0" err="1"/>
              <a:t>tergantung</a:t>
            </a:r>
            <a:r>
              <a:rPr lang="en-US" altLang="en-US" sz="2000" dirty="0"/>
              <a:t> pada </a:t>
            </a:r>
            <a:r>
              <a:rPr lang="en-US" altLang="en-US" sz="2000" dirty="0" err="1"/>
              <a:t>nama_kul</a:t>
            </a:r>
            <a:r>
              <a:rPr lang="en-US" altLang="en-US" sz="2000" dirty="0"/>
              <a:t> dan </a:t>
            </a:r>
            <a:r>
              <a:rPr lang="en-US" altLang="en-US" sz="2000" dirty="0" err="1"/>
              <a:t>nim</a:t>
            </a:r>
            <a:r>
              <a:rPr lang="en-US" altLang="en-US" sz="2000" dirty="0"/>
              <a:t> </a:t>
            </a:r>
            <a:r>
              <a:rPr lang="en-US" altLang="en-US" sz="2000" dirty="0" err="1"/>
              <a:t>secara</a:t>
            </a:r>
            <a:r>
              <a:rPr lang="en-US" altLang="en-US" sz="2000" dirty="0"/>
              <a:t> </a:t>
            </a:r>
            <a:r>
              <a:rPr lang="en-US" altLang="en-US" sz="2000" dirty="0" err="1"/>
              <a:t>bersama-sama</a:t>
            </a:r>
            <a:r>
              <a:rPr lang="en-US" altLang="en-US" sz="2000" dirty="0"/>
              <a:t>. </a:t>
            </a:r>
            <a:r>
              <a:rPr lang="en-US" altLang="en-US" sz="2000" dirty="0" err="1"/>
              <a:t>Dalam</a:t>
            </a:r>
            <a:r>
              <a:rPr lang="en-US" altLang="en-US" sz="2000" dirty="0"/>
              <a:t> </a:t>
            </a:r>
            <a:r>
              <a:rPr lang="en-US" altLang="en-US" sz="2000" dirty="0" err="1"/>
              <a:t>arti</a:t>
            </a:r>
            <a:r>
              <a:rPr lang="en-US" altLang="en-US" sz="2000" dirty="0"/>
              <a:t> lain </a:t>
            </a:r>
            <a:r>
              <a:rPr lang="en-US" altLang="en-US" sz="2000" dirty="0" err="1"/>
              <a:t>untuk</a:t>
            </a:r>
            <a:r>
              <a:rPr lang="en-US" altLang="en-US" sz="2000" dirty="0"/>
              <a:t> </a:t>
            </a:r>
            <a:r>
              <a:rPr lang="en-US" altLang="en-US" sz="2000" dirty="0" err="1"/>
              <a:t>nama_kul</a:t>
            </a:r>
            <a:r>
              <a:rPr lang="en-US" altLang="en-US" sz="2000" dirty="0"/>
              <a:t> dan </a:t>
            </a:r>
            <a:r>
              <a:rPr lang="en-US" altLang="en-US" sz="2000" dirty="0" err="1"/>
              <a:t>nim</a:t>
            </a:r>
            <a:r>
              <a:rPr lang="en-US" altLang="en-US" sz="2000" dirty="0"/>
              <a:t> yang </a:t>
            </a:r>
            <a:r>
              <a:rPr lang="en-US" altLang="en-US" sz="2000" dirty="0" err="1"/>
              <a:t>sama</a:t>
            </a:r>
            <a:r>
              <a:rPr lang="en-US" altLang="en-US" sz="2000" dirty="0"/>
              <a:t>, </a:t>
            </a:r>
            <a:r>
              <a:rPr lang="en-US" altLang="en-US" sz="2000" dirty="0" err="1"/>
              <a:t>maka</a:t>
            </a:r>
            <a:r>
              <a:rPr lang="en-US" altLang="en-US" sz="2000" dirty="0"/>
              <a:t> </a:t>
            </a:r>
            <a:r>
              <a:rPr lang="en-US" altLang="en-US" sz="2000" dirty="0" err="1"/>
              <a:t>indeks_nilai</a:t>
            </a:r>
            <a:r>
              <a:rPr lang="en-US" altLang="en-US" sz="2000" dirty="0"/>
              <a:t> juga </a:t>
            </a:r>
            <a:r>
              <a:rPr lang="en-US" altLang="en-US" sz="2000" dirty="0" err="1"/>
              <a:t>sama</a:t>
            </a:r>
            <a:r>
              <a:rPr lang="en-US" altLang="en-US" sz="2000" dirty="0"/>
              <a:t>, </a:t>
            </a:r>
            <a:r>
              <a:rPr lang="en-US" altLang="en-US" sz="2000" dirty="0" err="1"/>
              <a:t>karena</a:t>
            </a:r>
            <a:r>
              <a:rPr lang="en-US" altLang="en-US" sz="2000" dirty="0"/>
              <a:t> </a:t>
            </a:r>
            <a:r>
              <a:rPr lang="en-US" altLang="en-US" sz="2000" dirty="0" err="1"/>
              <a:t>nama_kul</a:t>
            </a:r>
            <a:r>
              <a:rPr lang="en-US" altLang="en-US" sz="2000" dirty="0"/>
              <a:t> dan </a:t>
            </a:r>
            <a:r>
              <a:rPr lang="en-US" altLang="en-US" sz="2000" dirty="0" err="1"/>
              <a:t>nim</a:t>
            </a:r>
            <a:r>
              <a:rPr lang="en-US" altLang="en-US" sz="2000" dirty="0"/>
              <a:t> </a:t>
            </a:r>
            <a:r>
              <a:rPr lang="en-US" altLang="en-US" sz="2000" dirty="0" err="1"/>
              <a:t>merupakan</a:t>
            </a:r>
            <a:r>
              <a:rPr lang="en-US" altLang="en-US" sz="2000" dirty="0"/>
              <a:t> key (</a:t>
            </a:r>
            <a:r>
              <a:rPr lang="en-US" altLang="en-US" sz="2000" dirty="0" err="1"/>
              <a:t>bersifat</a:t>
            </a:r>
            <a:r>
              <a:rPr lang="en-US" altLang="en-US" sz="2000" dirty="0"/>
              <a:t> </a:t>
            </a:r>
            <a:r>
              <a:rPr lang="en-US" altLang="en-US" sz="2000" dirty="0" err="1"/>
              <a:t>unik</a:t>
            </a:r>
            <a:r>
              <a:rPr lang="en-US" altLang="en-US" sz="2000" dirty="0"/>
              <a:t>).</a:t>
            </a:r>
          </a:p>
        </p:txBody>
      </p:sp>
      <p:sp>
        <p:nvSpPr>
          <p:cNvPr id="77831" name="Rectangle 7">
            <a:extLst>
              <a:ext uri="{FF2B5EF4-FFF2-40B4-BE49-F238E27FC236}">
                <a16:creationId xmlns:a16="http://schemas.microsoft.com/office/drawing/2014/main" id="{D82FDEEA-B246-457F-A9EA-1AB2163EF792}"/>
              </a:ext>
            </a:extLst>
          </p:cNvPr>
          <p:cNvSpPr>
            <a:spLocks noChangeArrowheads="1"/>
          </p:cNvSpPr>
          <p:nvPr/>
        </p:nvSpPr>
        <p:spPr bwMode="auto">
          <a:xfrm>
            <a:off x="468313" y="4868863"/>
            <a:ext cx="80645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20000"/>
              </a:spcBef>
              <a:buClr>
                <a:schemeClr val="hlink"/>
              </a:buClr>
              <a:buSzPct val="80000"/>
              <a:buFont typeface="Wingdings" panose="05000000000000000000" pitchFamily="2" charset="2"/>
              <a:buChar char="Ø"/>
            </a:pPr>
            <a:r>
              <a:rPr lang="en-US" altLang="en-US" sz="2000" b="1" dirty="0" err="1"/>
              <a:t>nama_kul</a:t>
            </a:r>
            <a:r>
              <a:rPr lang="en-US" altLang="en-US" sz="2000" b="1" dirty="0"/>
              <a:t>     </a:t>
            </a:r>
            <a:r>
              <a:rPr lang="en-US" altLang="en-US" sz="2000" b="1" dirty="0">
                <a:sym typeface="Wingdings" panose="05000000000000000000" pitchFamily="2" charset="2"/>
              </a:rPr>
              <a:t></a:t>
            </a:r>
            <a:r>
              <a:rPr lang="en-US" altLang="en-US" sz="2000" b="1" dirty="0"/>
              <a:t>    </a:t>
            </a:r>
            <a:r>
              <a:rPr lang="en-US" altLang="en-US" sz="2000" b="1" dirty="0" err="1"/>
              <a:t>nim</a:t>
            </a:r>
            <a:r>
              <a:rPr lang="en-US" altLang="en-US" sz="2000" dirty="0"/>
              <a:t>	</a:t>
            </a:r>
          </a:p>
          <a:p>
            <a:pPr algn="just" eaLnBrk="1" hangingPunct="1">
              <a:spcBef>
                <a:spcPct val="20000"/>
              </a:spcBef>
              <a:buClr>
                <a:schemeClr val="hlink"/>
              </a:buClr>
              <a:buSzPct val="80000"/>
              <a:buFont typeface="Wingdings" panose="05000000000000000000" pitchFamily="2" charset="2"/>
              <a:buChar char="Ø"/>
            </a:pPr>
            <a:r>
              <a:rPr lang="en-US" altLang="en-US" sz="2000" b="1" dirty="0" err="1"/>
              <a:t>nim</a:t>
            </a:r>
            <a:r>
              <a:rPr lang="en-US" altLang="en-US" sz="2000" b="1" dirty="0"/>
              <a:t>    </a:t>
            </a:r>
            <a:r>
              <a:rPr lang="en-US" altLang="en-US" sz="2000" b="1" dirty="0">
                <a:sym typeface="Wingdings" panose="05000000000000000000" pitchFamily="2" charset="2"/>
              </a:rPr>
              <a:t></a:t>
            </a:r>
            <a:r>
              <a:rPr lang="en-US" altLang="en-US" sz="2000" b="1" dirty="0"/>
              <a:t>     </a:t>
            </a:r>
            <a:r>
              <a:rPr lang="en-US" altLang="en-US" sz="2000" b="1" dirty="0" err="1"/>
              <a:t>indeks_nilai</a:t>
            </a:r>
            <a:endParaRPr lang="en-US" altLang="en-US" sz="2000" b="1" dirty="0"/>
          </a:p>
        </p:txBody>
      </p:sp>
      <p:sp>
        <p:nvSpPr>
          <p:cNvPr id="77853" name="Line 29">
            <a:extLst>
              <a:ext uri="{FF2B5EF4-FFF2-40B4-BE49-F238E27FC236}">
                <a16:creationId xmlns:a16="http://schemas.microsoft.com/office/drawing/2014/main" id="{A0A04F75-3D88-4BBE-A15D-08837F28EFE3}"/>
              </a:ext>
            </a:extLst>
          </p:cNvPr>
          <p:cNvSpPr>
            <a:spLocks noChangeShapeType="1"/>
          </p:cNvSpPr>
          <p:nvPr/>
        </p:nvSpPr>
        <p:spPr bwMode="auto">
          <a:xfrm flipH="1">
            <a:off x="2554759" y="4941888"/>
            <a:ext cx="73025" cy="2873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77854" name="Line 30">
            <a:extLst>
              <a:ext uri="{FF2B5EF4-FFF2-40B4-BE49-F238E27FC236}">
                <a16:creationId xmlns:a16="http://schemas.microsoft.com/office/drawing/2014/main" id="{0BB8FA5F-D7F3-4A96-BB17-0F4BA56B0DDA}"/>
              </a:ext>
            </a:extLst>
          </p:cNvPr>
          <p:cNvSpPr>
            <a:spLocks noChangeShapeType="1"/>
          </p:cNvSpPr>
          <p:nvPr/>
        </p:nvSpPr>
        <p:spPr bwMode="auto">
          <a:xfrm flipH="1">
            <a:off x="1692275" y="5300663"/>
            <a:ext cx="73025" cy="2889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D"/>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7829"/>
                                        </p:tgtEl>
                                        <p:attrNameLst>
                                          <p:attrName>style.visibility</p:attrName>
                                        </p:attrNameLst>
                                      </p:cBhvr>
                                      <p:to>
                                        <p:strVal val="visible"/>
                                      </p:to>
                                    </p:set>
                                    <p:animEffect transition="in" filter="checkerboard(across)">
                                      <p:cBhvr>
                                        <p:cTn id="7" dur="500"/>
                                        <p:tgtEl>
                                          <p:spTgt spid="778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7830"/>
                                        </p:tgtEl>
                                        <p:attrNameLst>
                                          <p:attrName>style.visibility</p:attrName>
                                        </p:attrNameLst>
                                      </p:cBhvr>
                                      <p:to>
                                        <p:strVal val="visible"/>
                                      </p:to>
                                    </p:set>
                                    <p:animEffect transition="in" filter="checkerboard(across)">
                                      <p:cBhvr>
                                        <p:cTn id="12" dur="500"/>
                                        <p:tgtEl>
                                          <p:spTgt spid="778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7831"/>
                                        </p:tgtEl>
                                        <p:attrNameLst>
                                          <p:attrName>style.visibility</p:attrName>
                                        </p:attrNameLst>
                                      </p:cBhvr>
                                      <p:to>
                                        <p:strVal val="visible"/>
                                      </p:to>
                                    </p:set>
                                    <p:animEffect transition="in" filter="checkerboard(across)">
                                      <p:cBhvr>
                                        <p:cTn id="17" dur="500"/>
                                        <p:tgtEl>
                                          <p:spTgt spid="77831"/>
                                        </p:tgtEl>
                                      </p:cBhvr>
                                    </p:animEffect>
                                  </p:childTnLst>
                                </p:cTn>
                              </p:par>
                              <p:par>
                                <p:cTn id="18" presetID="5" presetClass="entr" presetSubtype="10" fill="hold" nodeType="withEffect">
                                  <p:stCondLst>
                                    <p:cond delay="0"/>
                                  </p:stCondLst>
                                  <p:childTnLst>
                                    <p:set>
                                      <p:cBhvr>
                                        <p:cTn id="19" dur="1" fill="hold">
                                          <p:stCondLst>
                                            <p:cond delay="0"/>
                                          </p:stCondLst>
                                        </p:cTn>
                                        <p:tgtEl>
                                          <p:spTgt spid="77853"/>
                                        </p:tgtEl>
                                        <p:attrNameLst>
                                          <p:attrName>style.visibility</p:attrName>
                                        </p:attrNameLst>
                                      </p:cBhvr>
                                      <p:to>
                                        <p:strVal val="visible"/>
                                      </p:to>
                                    </p:set>
                                    <p:animEffect transition="in" filter="checkerboard(across)">
                                      <p:cBhvr>
                                        <p:cTn id="20" dur="500"/>
                                        <p:tgtEl>
                                          <p:spTgt spid="77853"/>
                                        </p:tgtEl>
                                      </p:cBhvr>
                                    </p:animEffect>
                                  </p:childTnLst>
                                </p:cTn>
                              </p:par>
                              <p:par>
                                <p:cTn id="21" presetID="5" presetClass="entr" presetSubtype="10" fill="hold" nodeType="withEffect">
                                  <p:stCondLst>
                                    <p:cond delay="0"/>
                                  </p:stCondLst>
                                  <p:childTnLst>
                                    <p:set>
                                      <p:cBhvr>
                                        <p:cTn id="22" dur="1" fill="hold">
                                          <p:stCondLst>
                                            <p:cond delay="0"/>
                                          </p:stCondLst>
                                        </p:cTn>
                                        <p:tgtEl>
                                          <p:spTgt spid="77854"/>
                                        </p:tgtEl>
                                        <p:attrNameLst>
                                          <p:attrName>style.visibility</p:attrName>
                                        </p:attrNameLst>
                                      </p:cBhvr>
                                      <p:to>
                                        <p:strVal val="visible"/>
                                      </p:to>
                                    </p:set>
                                    <p:animEffect transition="in" filter="checkerboard(across)">
                                      <p:cBhvr>
                                        <p:cTn id="23" dur="500"/>
                                        <p:tgtEl>
                                          <p:spTgt spid="77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9" grpId="0"/>
      <p:bldP spid="77830" grpId="0"/>
      <p:bldP spid="778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4">
            <a:extLst>
              <a:ext uri="{FF2B5EF4-FFF2-40B4-BE49-F238E27FC236}">
                <a16:creationId xmlns:a16="http://schemas.microsoft.com/office/drawing/2014/main" id="{F861B8EB-A899-4E14-9DB5-3644B35517EF}"/>
              </a:ext>
            </a:extLst>
          </p:cNvPr>
          <p:cNvSpPr>
            <a:spLocks noGrp="1"/>
          </p:cNvSpPr>
          <p:nvPr>
            <p:ph type="title"/>
          </p:nvPr>
        </p:nvSpPr>
        <p:spPr/>
        <p:txBody>
          <a:bodyPr>
            <a:normAutofit/>
          </a:bodyPr>
          <a:lstStyle/>
          <a:p>
            <a:pPr algn="l"/>
            <a:r>
              <a:rPr lang="en-US" altLang="en-US" sz="2900" b="1" dirty="0" err="1">
                <a:latin typeface="Century Gothic (Body)"/>
              </a:rPr>
              <a:t>Contoh</a:t>
            </a:r>
            <a:r>
              <a:rPr lang="en-US" altLang="en-US" sz="2900" b="1" dirty="0">
                <a:latin typeface="Century Gothic (Body)"/>
              </a:rPr>
              <a:t> FD 1</a:t>
            </a:r>
          </a:p>
        </p:txBody>
      </p:sp>
      <p:sp>
        <p:nvSpPr>
          <p:cNvPr id="21507" name="Content Placeholder 5">
            <a:extLst>
              <a:ext uri="{FF2B5EF4-FFF2-40B4-BE49-F238E27FC236}">
                <a16:creationId xmlns:a16="http://schemas.microsoft.com/office/drawing/2014/main" id="{A48544AB-1C4D-4251-A741-30595AC887EF}"/>
              </a:ext>
            </a:extLst>
          </p:cNvPr>
          <p:cNvSpPr>
            <a:spLocks noGrp="1"/>
          </p:cNvSpPr>
          <p:nvPr>
            <p:ph idx="1"/>
          </p:nvPr>
        </p:nvSpPr>
        <p:spPr/>
        <p:txBody>
          <a:bodyPr/>
          <a:lstStyle/>
          <a:p>
            <a:r>
              <a:rPr lang="en-US" altLang="en-US" dirty="0" err="1"/>
              <a:t>Andaikan</a:t>
            </a:r>
            <a:r>
              <a:rPr lang="en-US" altLang="en-US" dirty="0"/>
              <a:t> </a:t>
            </a:r>
            <a:r>
              <a:rPr lang="en-US" altLang="en-US" dirty="0" err="1"/>
              <a:t>ada</a:t>
            </a:r>
            <a:r>
              <a:rPr lang="en-US" altLang="en-US" dirty="0"/>
              <a:t> </a:t>
            </a:r>
            <a:r>
              <a:rPr lang="en-US" altLang="en-US" dirty="0" err="1"/>
              <a:t>tabel</a:t>
            </a:r>
            <a:r>
              <a:rPr lang="en-US" altLang="en-US" dirty="0"/>
              <a:t>:</a:t>
            </a:r>
          </a:p>
          <a:p>
            <a:pPr>
              <a:buFontTx/>
              <a:buNone/>
            </a:pPr>
            <a:r>
              <a:rPr lang="en-US" altLang="en-US" dirty="0"/>
              <a:t>	NILAI (NIM, Nm-</a:t>
            </a:r>
            <a:r>
              <a:rPr lang="en-US" altLang="en-US" dirty="0" err="1"/>
              <a:t>mk</a:t>
            </a:r>
            <a:r>
              <a:rPr lang="en-US" altLang="en-US" dirty="0"/>
              <a:t>, Semester, Nilai)</a:t>
            </a:r>
          </a:p>
          <a:p>
            <a:r>
              <a:rPr lang="en-US" altLang="en-US" dirty="0" err="1"/>
              <a:t>Atribut</a:t>
            </a:r>
            <a:r>
              <a:rPr lang="en-US" altLang="en-US" dirty="0"/>
              <a:t> </a:t>
            </a:r>
            <a:r>
              <a:rPr lang="en-US" altLang="en-US" dirty="0" err="1"/>
              <a:t>kunci</a:t>
            </a:r>
            <a:r>
              <a:rPr lang="en-US" altLang="en-US" dirty="0"/>
              <a:t>: NIM, Nm-</a:t>
            </a:r>
            <a:r>
              <a:rPr lang="en-US" altLang="en-US" dirty="0" err="1"/>
              <a:t>mk</a:t>
            </a:r>
            <a:r>
              <a:rPr lang="en-US" altLang="en-US" dirty="0"/>
              <a:t>, Semester</a:t>
            </a:r>
          </a:p>
          <a:p>
            <a:r>
              <a:rPr lang="en-US" altLang="en-US" dirty="0" err="1"/>
              <a:t>Maka</a:t>
            </a:r>
            <a:r>
              <a:rPr lang="en-US" altLang="en-US" dirty="0"/>
              <a:t> Functional Dependency:</a:t>
            </a:r>
          </a:p>
          <a:p>
            <a:pPr>
              <a:buFontTx/>
              <a:buNone/>
            </a:pPr>
            <a:r>
              <a:rPr lang="en-US" altLang="en-US" dirty="0"/>
              <a:t>	NIM, Nm-</a:t>
            </a:r>
            <a:r>
              <a:rPr lang="en-US" altLang="en-US" dirty="0" err="1"/>
              <a:t>mk</a:t>
            </a:r>
            <a:r>
              <a:rPr lang="en-US" altLang="en-US" dirty="0"/>
              <a:t>, Semester </a:t>
            </a:r>
            <a:r>
              <a:rPr lang="en-US" altLang="en-US" dirty="0">
                <a:sym typeface="Wingdings" panose="05000000000000000000" pitchFamily="2" charset="2"/>
              </a:rPr>
              <a:t></a:t>
            </a:r>
            <a:r>
              <a:rPr lang="en-US" altLang="en-US" dirty="0"/>
              <a:t> Nilai</a:t>
            </a:r>
          </a:p>
          <a:p>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02F97DC-FD8A-41E9-857B-0FC599A60DE7}"/>
              </a:ext>
            </a:extLst>
          </p:cNvPr>
          <p:cNvSpPr/>
          <p:nvPr/>
        </p:nvSpPr>
        <p:spPr>
          <a:xfrm>
            <a:off x="899592" y="2852936"/>
            <a:ext cx="7632848" cy="82453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Title 4">
            <a:extLst>
              <a:ext uri="{FF2B5EF4-FFF2-40B4-BE49-F238E27FC236}">
                <a16:creationId xmlns:a16="http://schemas.microsoft.com/office/drawing/2014/main" id="{FE87B72F-0AC5-4A4B-A11E-8A7D0968EABD}"/>
              </a:ext>
            </a:extLst>
          </p:cNvPr>
          <p:cNvSpPr>
            <a:spLocks noGrp="1"/>
          </p:cNvSpPr>
          <p:nvPr>
            <p:ph type="title"/>
          </p:nvPr>
        </p:nvSpPr>
        <p:spPr>
          <a:xfrm>
            <a:off x="899592" y="2852936"/>
            <a:ext cx="7561915" cy="824539"/>
          </a:xfrm>
        </p:spPr>
        <p:txBody>
          <a:bodyPr>
            <a:normAutofit/>
          </a:bodyPr>
          <a:lstStyle/>
          <a:p>
            <a:r>
              <a:rPr lang="it-IT" sz="2800" b="1" dirty="0">
                <a:solidFill>
                  <a:schemeClr val="accent1">
                    <a:lumMod val="50000"/>
                  </a:schemeClr>
                </a:solidFill>
                <a:latin typeface="+mn-lt"/>
              </a:rPr>
              <a:t>2. </a:t>
            </a:r>
            <a:r>
              <a:rPr lang="it-IT" sz="2800" b="1" cap="none" dirty="0">
                <a:solidFill>
                  <a:schemeClr val="accent1">
                    <a:lumMod val="50000"/>
                  </a:schemeClr>
                </a:solidFill>
                <a:latin typeface="+mn-lt"/>
              </a:rPr>
              <a:t>Tahapan Normalisasi</a:t>
            </a:r>
            <a:endParaRPr lang="en-US" sz="2800" b="1" dirty="0">
              <a:solidFill>
                <a:schemeClr val="accent1">
                  <a:lumMod val="50000"/>
                </a:schemeClr>
              </a:solidFill>
              <a:latin typeface="+mn-lt"/>
            </a:endParaRPr>
          </a:p>
        </p:txBody>
      </p:sp>
      <p:sp>
        <p:nvSpPr>
          <p:cNvPr id="4" name="Slide Number Placeholder 3">
            <a:extLst>
              <a:ext uri="{FF2B5EF4-FFF2-40B4-BE49-F238E27FC236}">
                <a16:creationId xmlns:a16="http://schemas.microsoft.com/office/drawing/2014/main" id="{699870D4-47AE-4F6D-9482-4590C36BC422}"/>
              </a:ext>
            </a:extLst>
          </p:cNvPr>
          <p:cNvSpPr>
            <a:spLocks noGrp="1"/>
          </p:cNvSpPr>
          <p:nvPr>
            <p:ph type="sldNum" sz="quarter" idx="12"/>
          </p:nvPr>
        </p:nvSpPr>
        <p:spPr/>
        <p:txBody>
          <a:bodyPr/>
          <a:lstStyle/>
          <a:p>
            <a:fld id="{C5D243CA-806E-402E-87EA-B001B6507DFC}" type="slidenum">
              <a:rPr lang="id-ID" smtClean="0"/>
              <a:t>12</a:t>
            </a:fld>
            <a:endParaRPr lang="id-ID"/>
          </a:p>
        </p:txBody>
      </p:sp>
      <p:pic>
        <p:nvPicPr>
          <p:cNvPr id="8" name="Picture 7">
            <a:extLst>
              <a:ext uri="{FF2B5EF4-FFF2-40B4-BE49-F238E27FC236}">
                <a16:creationId xmlns:a16="http://schemas.microsoft.com/office/drawing/2014/main" id="{6A5E6CD9-BDB6-4072-BA58-F61884069C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5662" y="4051300"/>
            <a:ext cx="2352675" cy="2305050"/>
          </a:xfrm>
          <a:prstGeom prst="rect">
            <a:avLst/>
          </a:prstGeom>
        </p:spPr>
      </p:pic>
    </p:spTree>
    <p:extLst>
      <p:ext uri="{BB962C8B-B14F-4D97-AF65-F5344CB8AC3E}">
        <p14:creationId xmlns:p14="http://schemas.microsoft.com/office/powerpoint/2010/main" val="382961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normAutofit/>
          </a:bodyPr>
          <a:lstStyle/>
          <a:p>
            <a:pPr algn="l"/>
            <a:r>
              <a:rPr lang="en-US" altLang="en-US" b="1" dirty="0" err="1">
                <a:solidFill>
                  <a:schemeClr val="accent1">
                    <a:lumMod val="50000"/>
                  </a:schemeClr>
                </a:solidFill>
                <a:latin typeface="+mn-lt"/>
              </a:rPr>
              <a:t>Tahapan</a:t>
            </a:r>
            <a:r>
              <a:rPr lang="en-US" altLang="en-US" b="1" dirty="0">
                <a:solidFill>
                  <a:schemeClr val="accent1">
                    <a:lumMod val="50000"/>
                  </a:schemeClr>
                </a:solidFill>
                <a:latin typeface="+mn-lt"/>
              </a:rPr>
              <a:t> </a:t>
            </a:r>
            <a:r>
              <a:rPr lang="en-US" altLang="en-US" b="1" dirty="0" err="1">
                <a:solidFill>
                  <a:schemeClr val="accent1">
                    <a:lumMod val="50000"/>
                  </a:schemeClr>
                </a:solidFill>
                <a:latin typeface="+mn-lt"/>
              </a:rPr>
              <a:t>Normalisasi</a:t>
            </a:r>
            <a:endParaRPr lang="en-US" altLang="en-US" b="1" dirty="0">
              <a:solidFill>
                <a:schemeClr val="accent1">
                  <a:lumMod val="50000"/>
                </a:schemeClr>
              </a:solidFill>
              <a:latin typeface="+mn-lt"/>
            </a:endParaRPr>
          </a:p>
        </p:txBody>
      </p:sp>
      <p:sp>
        <p:nvSpPr>
          <p:cNvPr id="12291" name="Content Placeholder 2"/>
          <p:cNvSpPr>
            <a:spLocks noGrp="1"/>
          </p:cNvSpPr>
          <p:nvPr>
            <p:ph idx="1"/>
          </p:nvPr>
        </p:nvSpPr>
        <p:spPr>
          <a:xfrm>
            <a:off x="179512" y="1604514"/>
            <a:ext cx="8712968" cy="4275079"/>
          </a:xfrm>
        </p:spPr>
        <p:txBody>
          <a:bodyPr>
            <a:noAutofit/>
          </a:bodyPr>
          <a:lstStyle/>
          <a:p>
            <a:r>
              <a:rPr lang="en-US" altLang="en-US" dirty="0" err="1">
                <a:solidFill>
                  <a:schemeClr val="tx2">
                    <a:lumMod val="75000"/>
                  </a:schemeClr>
                </a:solidFill>
              </a:rPr>
              <a:t>Dalam</a:t>
            </a:r>
            <a:r>
              <a:rPr lang="en-US" altLang="en-US" dirty="0">
                <a:solidFill>
                  <a:schemeClr val="tx2">
                    <a:lumMod val="75000"/>
                  </a:schemeClr>
                </a:solidFill>
              </a:rPr>
              <a:t> </a:t>
            </a:r>
            <a:r>
              <a:rPr lang="en-US" altLang="en-US" dirty="0" err="1">
                <a:solidFill>
                  <a:schemeClr val="tx2">
                    <a:lumMod val="75000"/>
                  </a:schemeClr>
                </a:solidFill>
              </a:rPr>
              <a:t>normalisasi</a:t>
            </a:r>
            <a:r>
              <a:rPr lang="en-US" altLang="en-US" dirty="0">
                <a:solidFill>
                  <a:schemeClr val="tx2">
                    <a:lumMod val="75000"/>
                  </a:schemeClr>
                </a:solidFill>
              </a:rPr>
              <a:t> </a:t>
            </a:r>
            <a:r>
              <a:rPr lang="en-US" altLang="en-US" dirty="0" err="1">
                <a:solidFill>
                  <a:schemeClr val="tx2">
                    <a:lumMod val="75000"/>
                  </a:schemeClr>
                </a:solidFill>
              </a:rPr>
              <a:t>terdapat</a:t>
            </a:r>
            <a:r>
              <a:rPr lang="en-US" altLang="en-US" dirty="0">
                <a:solidFill>
                  <a:schemeClr val="tx2">
                    <a:lumMod val="75000"/>
                  </a:schemeClr>
                </a:solidFill>
              </a:rPr>
              <a:t> </a:t>
            </a:r>
            <a:r>
              <a:rPr lang="en-US" altLang="en-US" dirty="0" err="1">
                <a:solidFill>
                  <a:schemeClr val="tx2">
                    <a:lumMod val="75000"/>
                  </a:schemeClr>
                </a:solidFill>
              </a:rPr>
              <a:t>beberapa</a:t>
            </a:r>
            <a:r>
              <a:rPr lang="en-US" altLang="en-US" dirty="0">
                <a:solidFill>
                  <a:schemeClr val="tx2">
                    <a:lumMod val="75000"/>
                  </a:schemeClr>
                </a:solidFill>
              </a:rPr>
              <a:t> </a:t>
            </a:r>
            <a:r>
              <a:rPr lang="en-US" altLang="en-US" dirty="0" err="1">
                <a:solidFill>
                  <a:schemeClr val="tx2">
                    <a:lumMod val="75000"/>
                  </a:schemeClr>
                </a:solidFill>
              </a:rPr>
              <a:t>tahapan</a:t>
            </a:r>
            <a:r>
              <a:rPr lang="en-US" altLang="en-US" dirty="0">
                <a:solidFill>
                  <a:schemeClr val="tx2">
                    <a:lumMod val="75000"/>
                  </a:schemeClr>
                </a:solidFill>
              </a:rPr>
              <a:t> yang </a:t>
            </a:r>
            <a:r>
              <a:rPr lang="en-US" altLang="en-US" dirty="0" err="1">
                <a:solidFill>
                  <a:schemeClr val="tx2">
                    <a:lumMod val="75000"/>
                  </a:schemeClr>
                </a:solidFill>
              </a:rPr>
              <a:t>saling</a:t>
            </a:r>
            <a:r>
              <a:rPr lang="en-US" altLang="en-US" dirty="0">
                <a:solidFill>
                  <a:schemeClr val="tx2">
                    <a:lumMod val="75000"/>
                  </a:schemeClr>
                </a:solidFill>
              </a:rPr>
              <a:t> </a:t>
            </a:r>
            <a:r>
              <a:rPr lang="en-US" altLang="en-US" dirty="0" err="1">
                <a:solidFill>
                  <a:schemeClr val="tx2">
                    <a:lumMod val="75000"/>
                  </a:schemeClr>
                </a:solidFill>
              </a:rPr>
              <a:t>terkait</a:t>
            </a:r>
            <a:r>
              <a:rPr lang="en-US" altLang="en-US" dirty="0">
                <a:solidFill>
                  <a:schemeClr val="tx2">
                    <a:lumMod val="75000"/>
                  </a:schemeClr>
                </a:solidFill>
              </a:rPr>
              <a:t>.</a:t>
            </a:r>
          </a:p>
          <a:p>
            <a:r>
              <a:rPr lang="en-US" altLang="en-US" dirty="0" err="1">
                <a:solidFill>
                  <a:schemeClr val="tx2">
                    <a:lumMod val="75000"/>
                  </a:schemeClr>
                </a:solidFill>
              </a:rPr>
              <a:t>Tahap</a:t>
            </a:r>
            <a:r>
              <a:rPr lang="en-US" altLang="en-US" dirty="0">
                <a:solidFill>
                  <a:schemeClr val="tx2">
                    <a:lumMod val="75000"/>
                  </a:schemeClr>
                </a:solidFill>
              </a:rPr>
              <a:t> </a:t>
            </a:r>
            <a:r>
              <a:rPr lang="en-US" altLang="en-US" dirty="0" err="1">
                <a:solidFill>
                  <a:schemeClr val="tx2">
                    <a:lumMod val="75000"/>
                  </a:schemeClr>
                </a:solidFill>
              </a:rPr>
              <a:t>Normalisasi</a:t>
            </a:r>
            <a:r>
              <a:rPr lang="en-US" altLang="en-US" dirty="0">
                <a:solidFill>
                  <a:schemeClr val="tx2">
                    <a:lumMod val="75000"/>
                  </a:schemeClr>
                </a:solidFill>
              </a:rPr>
              <a:t> </a:t>
            </a:r>
            <a:r>
              <a:rPr lang="en-US" altLang="en-US" dirty="0" err="1">
                <a:solidFill>
                  <a:schemeClr val="tx2">
                    <a:lumMod val="75000"/>
                  </a:schemeClr>
                </a:solidFill>
              </a:rPr>
              <a:t>dimulai</a:t>
            </a:r>
            <a:r>
              <a:rPr lang="en-US" altLang="en-US" dirty="0">
                <a:solidFill>
                  <a:schemeClr val="tx2">
                    <a:lumMod val="75000"/>
                  </a:schemeClr>
                </a:solidFill>
              </a:rPr>
              <a:t> </a:t>
            </a:r>
            <a:r>
              <a:rPr lang="en-US" altLang="en-US" dirty="0" err="1">
                <a:solidFill>
                  <a:schemeClr val="tx2">
                    <a:lumMod val="75000"/>
                  </a:schemeClr>
                </a:solidFill>
              </a:rPr>
              <a:t>dari</a:t>
            </a:r>
            <a:r>
              <a:rPr lang="en-US" altLang="en-US" dirty="0">
                <a:solidFill>
                  <a:schemeClr val="tx2">
                    <a:lumMod val="75000"/>
                  </a:schemeClr>
                </a:solidFill>
              </a:rPr>
              <a:t> </a:t>
            </a:r>
            <a:r>
              <a:rPr lang="en-US" altLang="en-US" dirty="0" err="1">
                <a:solidFill>
                  <a:schemeClr val="tx2">
                    <a:lumMod val="75000"/>
                  </a:schemeClr>
                </a:solidFill>
              </a:rPr>
              <a:t>tahap</a:t>
            </a:r>
            <a:r>
              <a:rPr lang="en-US" altLang="en-US" dirty="0">
                <a:solidFill>
                  <a:schemeClr val="tx2">
                    <a:lumMod val="75000"/>
                  </a:schemeClr>
                </a:solidFill>
              </a:rPr>
              <a:t> </a:t>
            </a:r>
            <a:r>
              <a:rPr lang="en-US" altLang="en-US" b="1" dirty="0">
                <a:solidFill>
                  <a:schemeClr val="tx2">
                    <a:lumMod val="75000"/>
                  </a:schemeClr>
                </a:solidFill>
              </a:rPr>
              <a:t>paling </a:t>
            </a:r>
            <a:r>
              <a:rPr lang="en-US" altLang="en-US" b="1" dirty="0" err="1">
                <a:solidFill>
                  <a:schemeClr val="tx2">
                    <a:lumMod val="75000"/>
                  </a:schemeClr>
                </a:solidFill>
              </a:rPr>
              <a:t>ringan</a:t>
            </a:r>
            <a:r>
              <a:rPr lang="en-US" altLang="en-US" b="1" dirty="0">
                <a:solidFill>
                  <a:schemeClr val="tx2">
                    <a:lumMod val="75000"/>
                  </a:schemeClr>
                </a:solidFill>
              </a:rPr>
              <a:t> (1NF) </a:t>
            </a:r>
            <a:r>
              <a:rPr lang="en-US" altLang="en-US" dirty="0" err="1">
                <a:solidFill>
                  <a:schemeClr val="tx2">
                    <a:lumMod val="75000"/>
                  </a:schemeClr>
                </a:solidFill>
              </a:rPr>
              <a:t>hingga</a:t>
            </a:r>
            <a:r>
              <a:rPr lang="en-US" altLang="en-US" dirty="0">
                <a:solidFill>
                  <a:schemeClr val="tx2">
                    <a:lumMod val="75000"/>
                  </a:schemeClr>
                </a:solidFill>
              </a:rPr>
              <a:t> </a:t>
            </a:r>
            <a:r>
              <a:rPr lang="en-US" altLang="en-US" b="1" dirty="0">
                <a:solidFill>
                  <a:schemeClr val="tx2">
                    <a:lumMod val="75000"/>
                  </a:schemeClr>
                </a:solidFill>
              </a:rPr>
              <a:t>paling </a:t>
            </a:r>
            <a:r>
              <a:rPr lang="en-US" altLang="en-US" b="1" dirty="0" err="1">
                <a:solidFill>
                  <a:schemeClr val="tx2">
                    <a:lumMod val="75000"/>
                  </a:schemeClr>
                </a:solidFill>
              </a:rPr>
              <a:t>ketat</a:t>
            </a:r>
            <a:r>
              <a:rPr lang="en-US" altLang="en-US" b="1" dirty="0">
                <a:solidFill>
                  <a:schemeClr val="tx2">
                    <a:lumMod val="75000"/>
                  </a:schemeClr>
                </a:solidFill>
              </a:rPr>
              <a:t> (5NF) </a:t>
            </a:r>
          </a:p>
          <a:p>
            <a:r>
              <a:rPr lang="id-ID" altLang="en-US" dirty="0">
                <a:solidFill>
                  <a:schemeClr val="tx2">
                    <a:lumMod val="75000"/>
                  </a:schemeClr>
                </a:solidFill>
              </a:rPr>
              <a:t>Normalisasi yang sering dilakukan </a:t>
            </a:r>
            <a:r>
              <a:rPr lang="en-US" altLang="en-US" dirty="0" err="1">
                <a:solidFill>
                  <a:schemeClr val="tx2">
                    <a:lumMod val="75000"/>
                  </a:schemeClr>
                </a:solidFill>
              </a:rPr>
              <a:t>hanya</a:t>
            </a:r>
            <a:r>
              <a:rPr lang="en-US" altLang="en-US" dirty="0">
                <a:solidFill>
                  <a:schemeClr val="tx2">
                    <a:lumMod val="75000"/>
                  </a:schemeClr>
                </a:solidFill>
              </a:rPr>
              <a:t> </a:t>
            </a:r>
            <a:r>
              <a:rPr lang="en-US" altLang="en-US" dirty="0" err="1">
                <a:solidFill>
                  <a:schemeClr val="tx2">
                    <a:lumMod val="75000"/>
                  </a:schemeClr>
                </a:solidFill>
              </a:rPr>
              <a:t>sampai</a:t>
            </a:r>
            <a:r>
              <a:rPr lang="en-US" altLang="en-US" dirty="0">
                <a:solidFill>
                  <a:schemeClr val="tx2">
                    <a:lumMod val="75000"/>
                  </a:schemeClr>
                </a:solidFill>
              </a:rPr>
              <a:t> </a:t>
            </a:r>
            <a:r>
              <a:rPr lang="en-US" altLang="en-US" dirty="0" err="1">
                <a:solidFill>
                  <a:schemeClr val="tx2">
                    <a:lumMod val="75000"/>
                  </a:schemeClr>
                </a:solidFill>
              </a:rPr>
              <a:t>pada</a:t>
            </a:r>
            <a:r>
              <a:rPr lang="en-US" altLang="en-US" dirty="0">
                <a:solidFill>
                  <a:schemeClr val="tx2">
                    <a:lumMod val="75000"/>
                  </a:schemeClr>
                </a:solidFill>
              </a:rPr>
              <a:t> </a:t>
            </a:r>
            <a:r>
              <a:rPr lang="en-US" altLang="en-US" dirty="0" err="1">
                <a:solidFill>
                  <a:schemeClr val="tx2">
                    <a:lumMod val="75000"/>
                  </a:schemeClr>
                </a:solidFill>
              </a:rPr>
              <a:t>tingkat</a:t>
            </a:r>
            <a:r>
              <a:rPr lang="en-US" altLang="en-US" dirty="0">
                <a:solidFill>
                  <a:schemeClr val="tx2">
                    <a:lumMod val="75000"/>
                  </a:schemeClr>
                </a:solidFill>
              </a:rPr>
              <a:t> 3NF </a:t>
            </a:r>
            <a:r>
              <a:rPr lang="en-US" altLang="en-US" dirty="0" err="1">
                <a:solidFill>
                  <a:schemeClr val="tx2">
                    <a:lumMod val="75000"/>
                  </a:schemeClr>
                </a:solidFill>
              </a:rPr>
              <a:t>atau</a:t>
            </a:r>
            <a:r>
              <a:rPr lang="en-US" altLang="en-US" dirty="0">
                <a:solidFill>
                  <a:schemeClr val="tx2">
                    <a:lumMod val="75000"/>
                  </a:schemeClr>
                </a:solidFill>
              </a:rPr>
              <a:t> BCNF </a:t>
            </a:r>
            <a:r>
              <a:rPr lang="en-US" altLang="en-US" dirty="0" err="1">
                <a:solidFill>
                  <a:schemeClr val="tx2">
                    <a:lumMod val="75000"/>
                  </a:schemeClr>
                </a:solidFill>
              </a:rPr>
              <a:t>karena</a:t>
            </a:r>
            <a:r>
              <a:rPr lang="en-US" altLang="en-US" dirty="0">
                <a:solidFill>
                  <a:schemeClr val="tx2">
                    <a:lumMod val="75000"/>
                  </a:schemeClr>
                </a:solidFill>
              </a:rPr>
              <a:t> </a:t>
            </a:r>
            <a:r>
              <a:rPr lang="en-US" altLang="en-US" dirty="0" err="1">
                <a:solidFill>
                  <a:schemeClr val="tx2">
                    <a:lumMod val="75000"/>
                  </a:schemeClr>
                </a:solidFill>
              </a:rPr>
              <a:t>sudah</a:t>
            </a:r>
            <a:r>
              <a:rPr lang="en-US" altLang="en-US" dirty="0">
                <a:solidFill>
                  <a:schemeClr val="tx2">
                    <a:lumMod val="75000"/>
                  </a:schemeClr>
                </a:solidFill>
              </a:rPr>
              <a:t> </a:t>
            </a:r>
            <a:r>
              <a:rPr lang="en-US" altLang="en-US" dirty="0" err="1">
                <a:solidFill>
                  <a:schemeClr val="tx2">
                    <a:lumMod val="75000"/>
                  </a:schemeClr>
                </a:solidFill>
              </a:rPr>
              <a:t>cukup</a:t>
            </a:r>
            <a:r>
              <a:rPr lang="en-US" altLang="en-US" dirty="0">
                <a:solidFill>
                  <a:schemeClr val="tx2">
                    <a:lumMod val="75000"/>
                  </a:schemeClr>
                </a:solidFill>
              </a:rPr>
              <a:t> </a:t>
            </a:r>
            <a:r>
              <a:rPr lang="en-US" altLang="en-US" dirty="0" err="1">
                <a:solidFill>
                  <a:schemeClr val="tx2">
                    <a:lumMod val="75000"/>
                  </a:schemeClr>
                </a:solidFill>
              </a:rPr>
              <a:t>memadai</a:t>
            </a:r>
            <a:r>
              <a:rPr lang="en-US" altLang="en-US" dirty="0">
                <a:solidFill>
                  <a:schemeClr val="tx2">
                    <a:lumMod val="75000"/>
                  </a:schemeClr>
                </a:solidFill>
              </a:rPr>
              <a:t> </a:t>
            </a:r>
            <a:r>
              <a:rPr lang="en-US" altLang="en-US" dirty="0" err="1">
                <a:solidFill>
                  <a:schemeClr val="tx2">
                    <a:lumMod val="75000"/>
                  </a:schemeClr>
                </a:solidFill>
              </a:rPr>
              <a:t>untuk</a:t>
            </a:r>
            <a:r>
              <a:rPr lang="en-US" altLang="en-US" dirty="0">
                <a:solidFill>
                  <a:schemeClr val="tx2">
                    <a:lumMod val="75000"/>
                  </a:schemeClr>
                </a:solidFill>
              </a:rPr>
              <a:t> </a:t>
            </a:r>
            <a:r>
              <a:rPr lang="en-US" altLang="en-US" dirty="0" err="1">
                <a:solidFill>
                  <a:schemeClr val="tx2">
                    <a:lumMod val="75000"/>
                  </a:schemeClr>
                </a:solidFill>
              </a:rPr>
              <a:t>menghasilkan</a:t>
            </a:r>
            <a:r>
              <a:rPr lang="en-US" altLang="en-US" dirty="0">
                <a:solidFill>
                  <a:schemeClr val="tx2">
                    <a:lumMod val="75000"/>
                  </a:schemeClr>
                </a:solidFill>
              </a:rPr>
              <a:t> </a:t>
            </a:r>
            <a:r>
              <a:rPr lang="en-US" altLang="en-US" dirty="0" err="1">
                <a:solidFill>
                  <a:schemeClr val="tx2">
                    <a:lumMod val="75000"/>
                  </a:schemeClr>
                </a:solidFill>
              </a:rPr>
              <a:t>tabel-tabel</a:t>
            </a:r>
            <a:r>
              <a:rPr lang="en-US" altLang="en-US" dirty="0">
                <a:solidFill>
                  <a:schemeClr val="tx2">
                    <a:lumMod val="75000"/>
                  </a:schemeClr>
                </a:solidFill>
              </a:rPr>
              <a:t> yang </a:t>
            </a:r>
            <a:r>
              <a:rPr lang="en-US" altLang="en-US" dirty="0" err="1">
                <a:solidFill>
                  <a:schemeClr val="tx2">
                    <a:lumMod val="75000"/>
                  </a:schemeClr>
                </a:solidFill>
              </a:rPr>
              <a:t>berkualitas</a:t>
            </a:r>
            <a:r>
              <a:rPr lang="en-US" altLang="en-US" dirty="0">
                <a:solidFill>
                  <a:schemeClr val="tx2">
                    <a:lumMod val="75000"/>
                  </a:schemeClr>
                </a:solidFill>
              </a:rPr>
              <a:t> </a:t>
            </a:r>
            <a:r>
              <a:rPr lang="en-US" altLang="en-US" dirty="0" err="1">
                <a:solidFill>
                  <a:schemeClr val="tx2">
                    <a:lumMod val="75000"/>
                  </a:schemeClr>
                </a:solidFill>
              </a:rPr>
              <a:t>baik</a:t>
            </a:r>
            <a:r>
              <a:rPr lang="en-US" altLang="en-US" dirty="0">
                <a:solidFill>
                  <a:schemeClr val="tx2">
                    <a:lumMod val="75000"/>
                  </a:schemeClr>
                </a:solidFill>
              </a:rPr>
              <a:t>.</a:t>
            </a:r>
          </a:p>
        </p:txBody>
      </p:sp>
      <p:sp>
        <p:nvSpPr>
          <p:cNvPr id="2" name="Slide Number Placeholder 1">
            <a:extLst>
              <a:ext uri="{FF2B5EF4-FFF2-40B4-BE49-F238E27FC236}">
                <a16:creationId xmlns:a16="http://schemas.microsoft.com/office/drawing/2014/main" id="{D3380E8E-3DD4-4DD4-82E3-87C1830ED4A8}"/>
              </a:ext>
            </a:extLst>
          </p:cNvPr>
          <p:cNvSpPr>
            <a:spLocks noGrp="1"/>
          </p:cNvSpPr>
          <p:nvPr>
            <p:ph type="sldNum" sz="quarter" idx="12"/>
          </p:nvPr>
        </p:nvSpPr>
        <p:spPr/>
        <p:txBody>
          <a:bodyPr/>
          <a:lstStyle/>
          <a:p>
            <a:fld id="{C5D243CA-806E-402E-87EA-B001B6507DFC}" type="slidenum">
              <a:rPr lang="id-ID" smtClean="0"/>
              <a:t>13</a:t>
            </a:fld>
            <a:endParaRPr lang="id-ID"/>
          </a:p>
        </p:txBody>
      </p:sp>
    </p:spTree>
    <p:extLst>
      <p:ext uri="{BB962C8B-B14F-4D97-AF65-F5344CB8AC3E}">
        <p14:creationId xmlns:p14="http://schemas.microsoft.com/office/powerpoint/2010/main" val="2828245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23528" y="160449"/>
            <a:ext cx="7170208" cy="1029382"/>
          </a:xfrm>
        </p:spPr>
        <p:txBody>
          <a:bodyPr>
            <a:normAutofit/>
          </a:bodyPr>
          <a:lstStyle/>
          <a:p>
            <a:pPr algn="l"/>
            <a:r>
              <a:rPr lang="id-ID" altLang="en-US" b="1" dirty="0">
                <a:solidFill>
                  <a:schemeClr val="accent1">
                    <a:lumMod val="50000"/>
                  </a:schemeClr>
                </a:solidFill>
                <a:latin typeface="+mn-lt"/>
              </a:rPr>
              <a:t>KRITERIA TABEL NORMAL</a:t>
            </a:r>
            <a:endParaRPr lang="en-US" altLang="en-US" b="1" dirty="0">
              <a:solidFill>
                <a:schemeClr val="accent1">
                  <a:lumMod val="50000"/>
                </a:schemeClr>
              </a:solidFill>
              <a:latin typeface="+mn-lt"/>
            </a:endParaRPr>
          </a:p>
        </p:txBody>
      </p:sp>
      <p:sp>
        <p:nvSpPr>
          <p:cNvPr id="14339" name="Rectangle 3"/>
          <p:cNvSpPr>
            <a:spLocks noGrp="1" noChangeArrowheads="1"/>
          </p:cNvSpPr>
          <p:nvPr>
            <p:ph type="body" idx="1"/>
          </p:nvPr>
        </p:nvSpPr>
        <p:spPr>
          <a:xfrm>
            <a:off x="323528" y="980728"/>
            <a:ext cx="7170208" cy="965200"/>
          </a:xfrm>
        </p:spPr>
        <p:txBody>
          <a:bodyPr>
            <a:normAutofit/>
          </a:bodyPr>
          <a:lstStyle/>
          <a:p>
            <a:pPr marL="0" indent="0">
              <a:buNone/>
            </a:pPr>
            <a:r>
              <a:rPr lang="en-US" altLang="en-US" sz="2400" dirty="0" err="1">
                <a:solidFill>
                  <a:schemeClr val="tx2">
                    <a:lumMod val="75000"/>
                  </a:schemeClr>
                </a:solidFill>
              </a:rPr>
              <a:t>Sebuah</a:t>
            </a:r>
            <a:r>
              <a:rPr lang="en-US" altLang="en-US" sz="2400" dirty="0">
                <a:solidFill>
                  <a:schemeClr val="tx2">
                    <a:lumMod val="75000"/>
                  </a:schemeClr>
                </a:solidFill>
              </a:rPr>
              <a:t> </a:t>
            </a:r>
            <a:r>
              <a:rPr lang="en-US" altLang="en-US" sz="2400" dirty="0" err="1">
                <a:solidFill>
                  <a:schemeClr val="tx2">
                    <a:lumMod val="75000"/>
                  </a:schemeClr>
                </a:solidFill>
              </a:rPr>
              <a:t>tabel</a:t>
            </a:r>
            <a:r>
              <a:rPr lang="en-US" altLang="en-US" sz="2400" dirty="0">
                <a:solidFill>
                  <a:schemeClr val="tx2">
                    <a:lumMod val="75000"/>
                  </a:schemeClr>
                </a:solidFill>
              </a:rPr>
              <a:t> </a:t>
            </a:r>
            <a:r>
              <a:rPr lang="en-US" altLang="en-US" sz="2400" dirty="0" err="1">
                <a:solidFill>
                  <a:schemeClr val="tx2">
                    <a:lumMod val="75000"/>
                  </a:schemeClr>
                </a:solidFill>
              </a:rPr>
              <a:t>dikatakan</a:t>
            </a:r>
            <a:r>
              <a:rPr lang="en-US" altLang="en-US" sz="2400" dirty="0">
                <a:solidFill>
                  <a:schemeClr val="tx2">
                    <a:lumMod val="75000"/>
                  </a:schemeClr>
                </a:solidFill>
              </a:rPr>
              <a:t> </a:t>
            </a:r>
            <a:r>
              <a:rPr lang="en-US" altLang="en-US" sz="2400" dirty="0" err="1">
                <a:solidFill>
                  <a:schemeClr val="tx2">
                    <a:lumMod val="75000"/>
                  </a:schemeClr>
                </a:solidFill>
              </a:rPr>
              <a:t>baik</a:t>
            </a:r>
            <a:r>
              <a:rPr lang="en-US" altLang="en-US" sz="2400" dirty="0">
                <a:solidFill>
                  <a:schemeClr val="tx2">
                    <a:lumMod val="75000"/>
                  </a:schemeClr>
                </a:solidFill>
              </a:rPr>
              <a:t> (</a:t>
            </a:r>
            <a:r>
              <a:rPr lang="en-US" altLang="en-US" sz="2400" dirty="0" err="1">
                <a:solidFill>
                  <a:schemeClr val="tx2">
                    <a:lumMod val="75000"/>
                  </a:schemeClr>
                </a:solidFill>
              </a:rPr>
              <a:t>efisien</a:t>
            </a:r>
            <a:r>
              <a:rPr lang="en-US" altLang="en-US" sz="2400" dirty="0">
                <a:solidFill>
                  <a:schemeClr val="tx2">
                    <a:lumMod val="75000"/>
                  </a:schemeClr>
                </a:solidFill>
              </a:rPr>
              <a:t>) </a:t>
            </a:r>
            <a:r>
              <a:rPr lang="en-US" altLang="en-US" sz="2400" dirty="0" err="1">
                <a:solidFill>
                  <a:schemeClr val="tx2">
                    <a:lumMod val="75000"/>
                  </a:schemeClr>
                </a:solidFill>
              </a:rPr>
              <a:t>atau</a:t>
            </a:r>
            <a:r>
              <a:rPr lang="en-US" altLang="en-US" sz="2400" dirty="0">
                <a:solidFill>
                  <a:schemeClr val="tx2">
                    <a:lumMod val="75000"/>
                  </a:schemeClr>
                </a:solidFill>
              </a:rPr>
              <a:t> normal </a:t>
            </a:r>
            <a:r>
              <a:rPr lang="en-US" altLang="en-US" sz="2400" dirty="0" err="1">
                <a:solidFill>
                  <a:schemeClr val="tx2">
                    <a:lumMod val="75000"/>
                  </a:schemeClr>
                </a:solidFill>
              </a:rPr>
              <a:t>jika</a:t>
            </a:r>
            <a:r>
              <a:rPr lang="en-US" altLang="en-US" sz="2400" dirty="0">
                <a:solidFill>
                  <a:schemeClr val="tx2">
                    <a:lumMod val="75000"/>
                  </a:schemeClr>
                </a:solidFill>
              </a:rPr>
              <a:t> </a:t>
            </a:r>
            <a:r>
              <a:rPr lang="en-US" altLang="en-US" sz="2400" dirty="0" err="1">
                <a:solidFill>
                  <a:schemeClr val="tx2">
                    <a:lumMod val="75000"/>
                  </a:schemeClr>
                </a:solidFill>
              </a:rPr>
              <a:t>memenuhi</a:t>
            </a:r>
            <a:r>
              <a:rPr lang="en-US" altLang="en-US" sz="2400" dirty="0">
                <a:solidFill>
                  <a:schemeClr val="tx2">
                    <a:lumMod val="75000"/>
                  </a:schemeClr>
                </a:solidFill>
              </a:rPr>
              <a:t> 3 </a:t>
            </a:r>
            <a:r>
              <a:rPr lang="en-US" altLang="en-US" sz="2400" dirty="0" err="1">
                <a:solidFill>
                  <a:schemeClr val="tx2">
                    <a:lumMod val="75000"/>
                  </a:schemeClr>
                </a:solidFill>
              </a:rPr>
              <a:t>kriteria</a:t>
            </a:r>
            <a:r>
              <a:rPr lang="en-US" altLang="en-US" sz="2400" dirty="0">
                <a:solidFill>
                  <a:schemeClr val="tx2">
                    <a:lumMod val="75000"/>
                  </a:schemeClr>
                </a:solidFill>
              </a:rPr>
              <a:t> </a:t>
            </a:r>
            <a:r>
              <a:rPr lang="en-US" altLang="en-US" sz="2400" dirty="0" err="1">
                <a:solidFill>
                  <a:schemeClr val="tx2">
                    <a:lumMod val="75000"/>
                  </a:schemeClr>
                </a:solidFill>
              </a:rPr>
              <a:t>sbb</a:t>
            </a:r>
            <a:r>
              <a:rPr lang="en-US" altLang="en-US" sz="2400" dirty="0">
                <a:solidFill>
                  <a:schemeClr val="tx2">
                    <a:lumMod val="75000"/>
                  </a:schemeClr>
                </a:solidFill>
              </a:rPr>
              <a:t>:</a:t>
            </a:r>
          </a:p>
        </p:txBody>
      </p:sp>
      <p:sp>
        <p:nvSpPr>
          <p:cNvPr id="14340" name="Rectangle 6"/>
          <p:cNvSpPr>
            <a:spLocks noChangeArrowheads="1"/>
          </p:cNvSpPr>
          <p:nvPr/>
        </p:nvSpPr>
        <p:spPr bwMode="auto">
          <a:xfrm>
            <a:off x="310533" y="1844824"/>
            <a:ext cx="8496943" cy="382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hlink"/>
              </a:buClr>
              <a:buSzPct val="80000"/>
              <a:buFont typeface="Wingdings" panose="05000000000000000000" pitchFamily="2" charset="2"/>
              <a:buAutoNum type="arabicPeriod"/>
            </a:pPr>
            <a:r>
              <a:rPr lang="en-US" altLang="en-US" sz="2000" dirty="0" err="1">
                <a:solidFill>
                  <a:schemeClr val="tx2">
                    <a:lumMod val="75000"/>
                  </a:schemeClr>
                </a:solidFill>
                <a:latin typeface="+mn-lt"/>
              </a:rPr>
              <a:t>Jika</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ada</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dekomposisi</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penguraian</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tabel</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maka</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dekomposisinya</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harus</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dijamin</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aman</a:t>
            </a:r>
            <a:r>
              <a:rPr lang="en-US" altLang="en-US" sz="2000" dirty="0">
                <a:solidFill>
                  <a:schemeClr val="tx2">
                    <a:lumMod val="75000"/>
                  </a:schemeClr>
                </a:solidFill>
                <a:latin typeface="+mn-lt"/>
              </a:rPr>
              <a:t> </a:t>
            </a:r>
            <a:r>
              <a:rPr lang="en-US" altLang="en-US" sz="2000" b="1" dirty="0">
                <a:solidFill>
                  <a:schemeClr val="tx2">
                    <a:lumMod val="75000"/>
                  </a:schemeClr>
                </a:solidFill>
                <a:latin typeface="+mn-lt"/>
              </a:rPr>
              <a:t>(</a:t>
            </a:r>
            <a:r>
              <a:rPr lang="en-US" altLang="en-US" sz="2000" b="1" i="1" dirty="0">
                <a:solidFill>
                  <a:schemeClr val="tx2">
                    <a:lumMod val="75000"/>
                  </a:schemeClr>
                </a:solidFill>
                <a:latin typeface="+mn-lt"/>
              </a:rPr>
              <a:t>Lossless-Join Decomposition</a:t>
            </a:r>
            <a:r>
              <a:rPr lang="en-US" altLang="en-US" sz="2000" b="1" dirty="0">
                <a:solidFill>
                  <a:schemeClr val="tx2">
                    <a:lumMod val="75000"/>
                  </a:schemeClr>
                </a:solidFill>
                <a:latin typeface="+mn-lt"/>
              </a:rPr>
              <a:t>)</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Artinya</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setelah</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tabel</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tersebut</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diuraikan</a:t>
            </a:r>
            <a:r>
              <a:rPr lang="en-US" altLang="en-US" sz="2000" dirty="0">
                <a:solidFill>
                  <a:schemeClr val="tx2">
                    <a:lumMod val="75000"/>
                  </a:schemeClr>
                </a:solidFill>
                <a:latin typeface="+mn-lt"/>
              </a:rPr>
              <a:t> / </a:t>
            </a:r>
            <a:r>
              <a:rPr lang="en-US" altLang="en-US" sz="2000" dirty="0" err="1">
                <a:solidFill>
                  <a:schemeClr val="tx2">
                    <a:lumMod val="75000"/>
                  </a:schemeClr>
                </a:solidFill>
                <a:latin typeface="+mn-lt"/>
              </a:rPr>
              <a:t>didekomposisi</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menjadi</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tabel-tabel</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baru</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tabel-tabel</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baru</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tersebut</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bisa</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menghasilkan</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tabel</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semula</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dengan</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sama</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persis</a:t>
            </a:r>
            <a:r>
              <a:rPr lang="en-US" altLang="en-US" sz="2000" dirty="0">
                <a:solidFill>
                  <a:schemeClr val="tx2">
                    <a:lumMod val="75000"/>
                  </a:schemeClr>
                </a:solidFill>
                <a:latin typeface="+mn-lt"/>
              </a:rPr>
              <a:t>.</a:t>
            </a:r>
          </a:p>
          <a:p>
            <a:pPr eaLnBrk="1" hangingPunct="1">
              <a:spcBef>
                <a:spcPct val="20000"/>
              </a:spcBef>
              <a:buClr>
                <a:schemeClr val="hlink"/>
              </a:buClr>
              <a:buSzPct val="80000"/>
              <a:buFont typeface="Wingdings" panose="05000000000000000000" pitchFamily="2" charset="2"/>
              <a:buAutoNum type="arabicPeriod"/>
            </a:pPr>
            <a:r>
              <a:rPr lang="en-US" altLang="en-US" sz="2000" dirty="0" err="1">
                <a:solidFill>
                  <a:schemeClr val="tx2">
                    <a:lumMod val="75000"/>
                  </a:schemeClr>
                </a:solidFill>
                <a:latin typeface="+mn-lt"/>
              </a:rPr>
              <a:t>Terpeliharanya</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ketergantungan</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fungsional</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pada</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saat</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perubahan</a:t>
            </a:r>
            <a:r>
              <a:rPr lang="en-US" altLang="en-US" sz="2000" dirty="0">
                <a:solidFill>
                  <a:schemeClr val="tx2">
                    <a:lumMod val="75000"/>
                  </a:schemeClr>
                </a:solidFill>
                <a:latin typeface="+mn-lt"/>
              </a:rPr>
              <a:t> data </a:t>
            </a:r>
            <a:r>
              <a:rPr lang="en-US" altLang="en-US" sz="2000" b="1" dirty="0">
                <a:solidFill>
                  <a:schemeClr val="tx2">
                    <a:lumMod val="75000"/>
                  </a:schemeClr>
                </a:solidFill>
                <a:latin typeface="+mn-lt"/>
              </a:rPr>
              <a:t>(Dependency Preservation)</a:t>
            </a:r>
            <a:r>
              <a:rPr lang="en-US" altLang="en-US" sz="2000" dirty="0">
                <a:solidFill>
                  <a:schemeClr val="tx2">
                    <a:lumMod val="75000"/>
                  </a:schemeClr>
                </a:solidFill>
                <a:latin typeface="+mn-lt"/>
              </a:rPr>
              <a:t>.</a:t>
            </a:r>
          </a:p>
          <a:p>
            <a:pPr eaLnBrk="1" hangingPunct="1">
              <a:spcBef>
                <a:spcPct val="20000"/>
              </a:spcBef>
              <a:buClr>
                <a:schemeClr val="hlink"/>
              </a:buClr>
              <a:buSzPct val="80000"/>
              <a:buFont typeface="Wingdings" panose="05000000000000000000" pitchFamily="2" charset="2"/>
              <a:buAutoNum type="arabicPeriod"/>
            </a:pPr>
            <a:r>
              <a:rPr lang="en-US" altLang="en-US" sz="2000" b="1" dirty="0" err="1">
                <a:solidFill>
                  <a:schemeClr val="tx2">
                    <a:lumMod val="75000"/>
                  </a:schemeClr>
                </a:solidFill>
                <a:latin typeface="+mn-lt"/>
              </a:rPr>
              <a:t>Tidak</a:t>
            </a:r>
            <a:r>
              <a:rPr lang="en-US" altLang="en-US" sz="2000" b="1" dirty="0">
                <a:solidFill>
                  <a:schemeClr val="tx2">
                    <a:lumMod val="75000"/>
                  </a:schemeClr>
                </a:solidFill>
                <a:latin typeface="+mn-lt"/>
              </a:rPr>
              <a:t> </a:t>
            </a:r>
            <a:r>
              <a:rPr lang="en-US" altLang="en-US" sz="2000" b="1" dirty="0" err="1">
                <a:solidFill>
                  <a:schemeClr val="tx2">
                    <a:lumMod val="75000"/>
                  </a:schemeClr>
                </a:solidFill>
                <a:latin typeface="+mn-lt"/>
              </a:rPr>
              <a:t>melanggar</a:t>
            </a:r>
            <a:r>
              <a:rPr lang="en-US" altLang="en-US" sz="2000" b="1" dirty="0">
                <a:solidFill>
                  <a:schemeClr val="tx2">
                    <a:lumMod val="75000"/>
                  </a:schemeClr>
                </a:solidFill>
                <a:latin typeface="+mn-lt"/>
              </a:rPr>
              <a:t> </a:t>
            </a:r>
            <a:r>
              <a:rPr lang="en-US" altLang="en-US" sz="2000" b="1" i="1" dirty="0">
                <a:solidFill>
                  <a:schemeClr val="tx2">
                    <a:lumMod val="75000"/>
                  </a:schemeClr>
                </a:solidFill>
                <a:latin typeface="+mn-lt"/>
              </a:rPr>
              <a:t>Boyce-</a:t>
            </a:r>
            <a:r>
              <a:rPr lang="en-US" altLang="en-US" sz="2000" b="1" i="1" dirty="0" err="1">
                <a:solidFill>
                  <a:schemeClr val="tx2">
                    <a:lumMod val="75000"/>
                  </a:schemeClr>
                </a:solidFill>
                <a:latin typeface="+mn-lt"/>
              </a:rPr>
              <a:t>Codd</a:t>
            </a:r>
            <a:r>
              <a:rPr lang="en-US" altLang="en-US" sz="2000" b="1" i="1" dirty="0">
                <a:solidFill>
                  <a:schemeClr val="tx2">
                    <a:lumMod val="75000"/>
                  </a:schemeClr>
                </a:solidFill>
                <a:latin typeface="+mn-lt"/>
              </a:rPr>
              <a:t> Normal Form </a:t>
            </a:r>
            <a:r>
              <a:rPr lang="en-US" altLang="en-US" sz="2000" b="1" dirty="0">
                <a:solidFill>
                  <a:schemeClr val="tx2">
                    <a:lumMod val="75000"/>
                  </a:schemeClr>
                </a:solidFill>
                <a:latin typeface="+mn-lt"/>
              </a:rPr>
              <a:t>(BCNF)</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akan</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dijelaskan</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kemudian</a:t>
            </a:r>
            <a:r>
              <a:rPr lang="en-US" altLang="en-US" sz="2000" dirty="0">
                <a:solidFill>
                  <a:schemeClr val="tx2">
                    <a:lumMod val="75000"/>
                  </a:schemeClr>
                </a:solidFill>
                <a:latin typeface="+mn-lt"/>
              </a:rPr>
              <a:t>-)</a:t>
            </a:r>
            <a:r>
              <a:rPr lang="id-ID" altLang="en-US" sz="2000" dirty="0">
                <a:solidFill>
                  <a:schemeClr val="tx2">
                    <a:lumMod val="75000"/>
                  </a:schemeClr>
                </a:solidFill>
                <a:latin typeface="+mn-lt"/>
              </a:rPr>
              <a:t> Jika BCNF tidak terpenuhi, maka paling tidak suatu tabel tidak melanggar bentuk normal tahap ketiga</a:t>
            </a:r>
            <a:endParaRPr lang="en-US" altLang="en-US" sz="2000" dirty="0">
              <a:solidFill>
                <a:schemeClr val="tx2">
                  <a:lumMod val="75000"/>
                </a:schemeClr>
              </a:solidFill>
              <a:latin typeface="+mn-lt"/>
            </a:endParaRPr>
          </a:p>
        </p:txBody>
      </p:sp>
      <p:sp>
        <p:nvSpPr>
          <p:cNvPr id="2" name="Slide Number Placeholder 1">
            <a:extLst>
              <a:ext uri="{FF2B5EF4-FFF2-40B4-BE49-F238E27FC236}">
                <a16:creationId xmlns:a16="http://schemas.microsoft.com/office/drawing/2014/main" id="{10BBB780-5478-4F58-AEAD-96314716F240}"/>
              </a:ext>
            </a:extLst>
          </p:cNvPr>
          <p:cNvSpPr>
            <a:spLocks noGrp="1"/>
          </p:cNvSpPr>
          <p:nvPr>
            <p:ph type="sldNum" sz="quarter" idx="12"/>
          </p:nvPr>
        </p:nvSpPr>
        <p:spPr/>
        <p:txBody>
          <a:bodyPr/>
          <a:lstStyle/>
          <a:p>
            <a:fld id="{C5D243CA-806E-402E-87EA-B001B6507DFC}" type="slidenum">
              <a:rPr lang="id-ID" smtClean="0"/>
              <a:t>14</a:t>
            </a:fld>
            <a:endParaRPr lang="id-ID"/>
          </a:p>
        </p:txBody>
      </p:sp>
    </p:spTree>
    <p:extLst>
      <p:ext uri="{BB962C8B-B14F-4D97-AF65-F5344CB8AC3E}">
        <p14:creationId xmlns:p14="http://schemas.microsoft.com/office/powerpoint/2010/main" val="1328772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id-ID" b="1" dirty="0">
                <a:solidFill>
                  <a:schemeClr val="accent1">
                    <a:lumMod val="50000"/>
                  </a:schemeClr>
                </a:solidFill>
                <a:latin typeface="+mn-lt"/>
              </a:rPr>
              <a:t>Contoh relasi normal dan tidak normal</a:t>
            </a:r>
          </a:p>
        </p:txBody>
      </p:sp>
      <p:sp>
        <p:nvSpPr>
          <p:cNvPr id="3" name="Content Placeholder 2"/>
          <p:cNvSpPr>
            <a:spLocks noGrp="1"/>
          </p:cNvSpPr>
          <p:nvPr>
            <p:ph idx="1"/>
          </p:nvPr>
        </p:nvSpPr>
        <p:spPr/>
        <p:txBody>
          <a:bodyPr/>
          <a:lstStyle/>
          <a:p>
            <a:endParaRPr lang="id-ID"/>
          </a:p>
        </p:txBody>
      </p:sp>
      <p:sp>
        <p:nvSpPr>
          <p:cNvPr id="4" name="Slide Number Placeholder 3"/>
          <p:cNvSpPr>
            <a:spLocks noGrp="1"/>
          </p:cNvSpPr>
          <p:nvPr>
            <p:ph type="sldNum" sz="quarter" idx="12"/>
          </p:nvPr>
        </p:nvSpPr>
        <p:spPr/>
        <p:txBody>
          <a:bodyPr/>
          <a:lstStyle/>
          <a:p>
            <a:fld id="{C5D243CA-806E-402E-87EA-B001B6507DFC}" type="slidenum">
              <a:rPr lang="id-ID" smtClean="0"/>
              <a:t>15</a:t>
            </a:fld>
            <a:endParaRPr lang="id-ID"/>
          </a:p>
        </p:txBody>
      </p:sp>
      <p:pic>
        <p:nvPicPr>
          <p:cNvPr id="5"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12531"/>
          <a:stretch/>
        </p:blipFill>
        <p:spPr bwMode="auto">
          <a:xfrm>
            <a:off x="474083" y="1700808"/>
            <a:ext cx="8038837" cy="235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084" y="4601999"/>
            <a:ext cx="8130364" cy="135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3233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33" y="76895"/>
            <a:ext cx="7170208" cy="1029382"/>
          </a:xfrm>
        </p:spPr>
        <p:txBody>
          <a:bodyPr>
            <a:normAutofit/>
          </a:bodyPr>
          <a:lstStyle/>
          <a:p>
            <a:pPr algn="l"/>
            <a:r>
              <a:rPr lang="id-ID" sz="3200" b="1" dirty="0">
                <a:solidFill>
                  <a:schemeClr val="accent1">
                    <a:lumMod val="50000"/>
                  </a:schemeClr>
                </a:solidFill>
                <a:latin typeface="+mn-lt"/>
              </a:rPr>
              <a:t>TABEL </a:t>
            </a:r>
            <a:r>
              <a:rPr lang="id-ID" sz="3200" b="1" i="1" dirty="0">
                <a:solidFill>
                  <a:schemeClr val="accent1">
                    <a:lumMod val="50000"/>
                  </a:schemeClr>
                </a:solidFill>
                <a:latin typeface="+mn-lt"/>
              </a:rPr>
              <a:t>UNIVERSAL</a:t>
            </a:r>
          </a:p>
        </p:txBody>
      </p:sp>
      <p:sp>
        <p:nvSpPr>
          <p:cNvPr id="7" name="Rectangle 3"/>
          <p:cNvSpPr txBox="1">
            <a:spLocks noChangeArrowheads="1"/>
          </p:cNvSpPr>
          <p:nvPr/>
        </p:nvSpPr>
        <p:spPr>
          <a:xfrm>
            <a:off x="170316" y="951540"/>
            <a:ext cx="7170208" cy="716711"/>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nSpc>
                <a:spcPct val="90000"/>
              </a:lnSpc>
              <a:buFont typeface="Arial" panose="020B0604020202020204" pitchFamily="34" charset="0"/>
              <a:buNone/>
            </a:pPr>
            <a:r>
              <a:rPr lang="en-US" altLang="en-US" sz="1600" b="1" dirty="0" err="1">
                <a:solidFill>
                  <a:schemeClr val="tx2">
                    <a:lumMod val="75000"/>
                  </a:schemeClr>
                </a:solidFill>
              </a:rPr>
              <a:t>Tabel</a:t>
            </a:r>
            <a:r>
              <a:rPr lang="en-US" altLang="en-US" sz="1600" b="1" dirty="0">
                <a:solidFill>
                  <a:schemeClr val="tx2">
                    <a:lumMod val="75000"/>
                  </a:schemeClr>
                </a:solidFill>
              </a:rPr>
              <a:t> Universal </a:t>
            </a:r>
            <a:r>
              <a:rPr lang="en-US" altLang="en-US" sz="1600" dirty="0">
                <a:solidFill>
                  <a:srgbClr val="FF0000"/>
                </a:solidFill>
              </a:rPr>
              <a:t>(</a:t>
            </a:r>
            <a:r>
              <a:rPr lang="en-US" altLang="en-US" sz="1600" b="1" i="1" dirty="0">
                <a:solidFill>
                  <a:srgbClr val="FF0000"/>
                </a:solidFill>
              </a:rPr>
              <a:t>Universal / Star Table</a:t>
            </a:r>
            <a:r>
              <a:rPr lang="en-US" altLang="en-US" sz="1600" dirty="0">
                <a:solidFill>
                  <a:srgbClr val="FF0000"/>
                </a:solidFill>
              </a:rPr>
              <a:t>) </a:t>
            </a:r>
            <a:r>
              <a:rPr lang="en-US" altLang="en-US" sz="1600" dirty="0">
                <a:solidFill>
                  <a:schemeClr val="tx2">
                    <a:lumMod val="75000"/>
                  </a:schemeClr>
                </a:solidFill>
                <a:sym typeface="Wingdings" panose="05000000000000000000" pitchFamily="2" charset="2"/>
              </a:rPr>
              <a:t></a:t>
            </a:r>
            <a:r>
              <a:rPr lang="en-US" altLang="en-US" sz="1600" dirty="0">
                <a:solidFill>
                  <a:schemeClr val="tx2">
                    <a:lumMod val="75000"/>
                  </a:schemeClr>
                </a:solidFill>
              </a:rPr>
              <a:t> </a:t>
            </a:r>
            <a:r>
              <a:rPr lang="en-US" altLang="en-US" sz="1600" dirty="0" err="1">
                <a:solidFill>
                  <a:schemeClr val="tx2">
                    <a:lumMod val="75000"/>
                  </a:schemeClr>
                </a:solidFill>
              </a:rPr>
              <a:t>sebuah</a:t>
            </a:r>
            <a:r>
              <a:rPr lang="en-US" altLang="en-US" sz="1600" dirty="0">
                <a:solidFill>
                  <a:schemeClr val="tx2">
                    <a:lumMod val="75000"/>
                  </a:schemeClr>
                </a:solidFill>
              </a:rPr>
              <a:t> </a:t>
            </a:r>
            <a:r>
              <a:rPr lang="en-US" altLang="en-US" sz="1600" dirty="0" err="1">
                <a:solidFill>
                  <a:schemeClr val="tx2">
                    <a:lumMod val="75000"/>
                  </a:schemeClr>
                </a:solidFill>
              </a:rPr>
              <a:t>tabel</a:t>
            </a:r>
            <a:r>
              <a:rPr lang="en-US" altLang="en-US" sz="1600" dirty="0">
                <a:solidFill>
                  <a:schemeClr val="tx2">
                    <a:lumMod val="75000"/>
                  </a:schemeClr>
                </a:solidFill>
              </a:rPr>
              <a:t> yang </a:t>
            </a:r>
            <a:r>
              <a:rPr lang="en-US" altLang="en-US" sz="1600" dirty="0" err="1">
                <a:solidFill>
                  <a:schemeClr val="tx2">
                    <a:lumMod val="75000"/>
                  </a:schemeClr>
                </a:solidFill>
              </a:rPr>
              <a:t>merangkum</a:t>
            </a:r>
            <a:r>
              <a:rPr lang="en-US" altLang="en-US" sz="1600" dirty="0">
                <a:solidFill>
                  <a:schemeClr val="tx2">
                    <a:lumMod val="75000"/>
                  </a:schemeClr>
                </a:solidFill>
              </a:rPr>
              <a:t> </a:t>
            </a:r>
            <a:r>
              <a:rPr lang="en-US" altLang="en-US" sz="1600" dirty="0" err="1">
                <a:solidFill>
                  <a:schemeClr val="tx2">
                    <a:lumMod val="75000"/>
                  </a:schemeClr>
                </a:solidFill>
              </a:rPr>
              <a:t>semua</a:t>
            </a:r>
            <a:r>
              <a:rPr lang="en-US" altLang="en-US" sz="1600" dirty="0">
                <a:solidFill>
                  <a:schemeClr val="tx2">
                    <a:lumMod val="75000"/>
                  </a:schemeClr>
                </a:solidFill>
              </a:rPr>
              <a:t> </a:t>
            </a:r>
            <a:r>
              <a:rPr lang="en-US" altLang="en-US" sz="1600" dirty="0" err="1">
                <a:solidFill>
                  <a:schemeClr val="tx2">
                    <a:lumMod val="75000"/>
                  </a:schemeClr>
                </a:solidFill>
              </a:rPr>
              <a:t>kelompok</a:t>
            </a:r>
            <a:r>
              <a:rPr lang="en-US" altLang="en-US" sz="1600" dirty="0">
                <a:solidFill>
                  <a:schemeClr val="tx2">
                    <a:lumMod val="75000"/>
                  </a:schemeClr>
                </a:solidFill>
              </a:rPr>
              <a:t> data yang </a:t>
            </a:r>
            <a:r>
              <a:rPr lang="en-US" altLang="en-US" sz="1600" dirty="0" err="1">
                <a:solidFill>
                  <a:schemeClr val="tx2">
                    <a:lumMod val="75000"/>
                  </a:schemeClr>
                </a:solidFill>
              </a:rPr>
              <a:t>saling</a:t>
            </a:r>
            <a:r>
              <a:rPr lang="en-US" altLang="en-US" sz="1600" dirty="0">
                <a:solidFill>
                  <a:schemeClr val="tx2">
                    <a:lumMod val="75000"/>
                  </a:schemeClr>
                </a:solidFill>
              </a:rPr>
              <a:t> </a:t>
            </a:r>
            <a:r>
              <a:rPr lang="en-US" altLang="en-US" sz="1600" dirty="0" err="1">
                <a:solidFill>
                  <a:schemeClr val="tx2">
                    <a:lumMod val="75000"/>
                  </a:schemeClr>
                </a:solidFill>
              </a:rPr>
              <a:t>berhubungan</a:t>
            </a:r>
            <a:r>
              <a:rPr lang="en-US" altLang="en-US" sz="1600" dirty="0">
                <a:solidFill>
                  <a:schemeClr val="tx2">
                    <a:lumMod val="75000"/>
                  </a:schemeClr>
                </a:solidFill>
              </a:rPr>
              <a:t>, </a:t>
            </a:r>
            <a:r>
              <a:rPr lang="en-US" altLang="en-US" sz="1600" dirty="0" err="1">
                <a:solidFill>
                  <a:schemeClr val="tx2">
                    <a:lumMod val="75000"/>
                  </a:schemeClr>
                </a:solidFill>
              </a:rPr>
              <a:t>bukan</a:t>
            </a:r>
            <a:r>
              <a:rPr lang="en-US" altLang="en-US" sz="1600" dirty="0">
                <a:solidFill>
                  <a:schemeClr val="tx2">
                    <a:lumMod val="75000"/>
                  </a:schemeClr>
                </a:solidFill>
              </a:rPr>
              <a:t> </a:t>
            </a:r>
            <a:r>
              <a:rPr lang="en-US" altLang="en-US" sz="1600" dirty="0" err="1">
                <a:solidFill>
                  <a:schemeClr val="tx2">
                    <a:lumMod val="75000"/>
                  </a:schemeClr>
                </a:solidFill>
              </a:rPr>
              <a:t>merupakan</a:t>
            </a:r>
            <a:r>
              <a:rPr lang="en-US" altLang="en-US" sz="1600" dirty="0">
                <a:solidFill>
                  <a:schemeClr val="tx2">
                    <a:lumMod val="75000"/>
                  </a:schemeClr>
                </a:solidFill>
              </a:rPr>
              <a:t> </a:t>
            </a:r>
            <a:r>
              <a:rPr lang="en-US" altLang="en-US" sz="1600" dirty="0" err="1">
                <a:solidFill>
                  <a:schemeClr val="tx2">
                    <a:lumMod val="75000"/>
                  </a:schemeClr>
                </a:solidFill>
              </a:rPr>
              <a:t>tabel</a:t>
            </a:r>
            <a:r>
              <a:rPr lang="en-US" altLang="en-US" sz="1600" dirty="0">
                <a:solidFill>
                  <a:schemeClr val="tx2">
                    <a:lumMod val="75000"/>
                  </a:schemeClr>
                </a:solidFill>
              </a:rPr>
              <a:t> yang </a:t>
            </a:r>
            <a:r>
              <a:rPr lang="en-US" altLang="en-US" sz="1600" dirty="0" err="1">
                <a:solidFill>
                  <a:schemeClr val="tx2">
                    <a:lumMod val="75000"/>
                  </a:schemeClr>
                </a:solidFill>
              </a:rPr>
              <a:t>baik</a:t>
            </a:r>
            <a:r>
              <a:rPr lang="en-US" altLang="en-US" sz="1600" dirty="0">
                <a:solidFill>
                  <a:schemeClr val="tx2">
                    <a:lumMod val="75000"/>
                  </a:schemeClr>
                </a:solidFill>
              </a:rPr>
              <a:t>. </a:t>
            </a:r>
          </a:p>
        </p:txBody>
      </p:sp>
      <p:graphicFrame>
        <p:nvGraphicFramePr>
          <p:cNvPr id="8" name="Table 7"/>
          <p:cNvGraphicFramePr>
            <a:graphicFrameLocks noGrp="1"/>
          </p:cNvGraphicFramePr>
          <p:nvPr>
            <p:extLst>
              <p:ext uri="{D42A27DB-BD31-4B8C-83A1-F6EECF244321}">
                <p14:modId xmlns:p14="http://schemas.microsoft.com/office/powerpoint/2010/main" val="1765857475"/>
              </p:ext>
            </p:extLst>
          </p:nvPr>
        </p:nvGraphicFramePr>
        <p:xfrm>
          <a:off x="179512" y="1809750"/>
          <a:ext cx="7493133" cy="2266950"/>
        </p:xfrm>
        <a:graphic>
          <a:graphicData uri="http://schemas.openxmlformats.org/drawingml/2006/table">
            <a:tbl>
              <a:tblPr firstRow="1" bandRow="1">
                <a:tableStyleId>{5C22544A-7EE6-4342-B048-85BDC9FD1C3A}</a:tableStyleId>
              </a:tblPr>
              <a:tblGrid>
                <a:gridCol w="939801">
                  <a:extLst>
                    <a:ext uri="{9D8B030D-6E8A-4147-A177-3AD203B41FA5}">
                      <a16:colId xmlns:a16="http://schemas.microsoft.com/office/drawing/2014/main" val="20000"/>
                    </a:ext>
                  </a:extLst>
                </a:gridCol>
                <a:gridCol w="1201738">
                  <a:extLst>
                    <a:ext uri="{9D8B030D-6E8A-4147-A177-3AD203B41FA5}">
                      <a16:colId xmlns:a16="http://schemas.microsoft.com/office/drawing/2014/main" val="20001"/>
                    </a:ext>
                  </a:extLst>
                </a:gridCol>
                <a:gridCol w="2035176">
                  <a:extLst>
                    <a:ext uri="{9D8B030D-6E8A-4147-A177-3AD203B41FA5}">
                      <a16:colId xmlns:a16="http://schemas.microsoft.com/office/drawing/2014/main" val="20002"/>
                    </a:ext>
                  </a:extLst>
                </a:gridCol>
                <a:gridCol w="904876">
                  <a:extLst>
                    <a:ext uri="{9D8B030D-6E8A-4147-A177-3AD203B41FA5}">
                      <a16:colId xmlns:a16="http://schemas.microsoft.com/office/drawing/2014/main" val="20003"/>
                    </a:ext>
                  </a:extLst>
                </a:gridCol>
                <a:gridCol w="844551">
                  <a:extLst>
                    <a:ext uri="{9D8B030D-6E8A-4147-A177-3AD203B41FA5}">
                      <a16:colId xmlns:a16="http://schemas.microsoft.com/office/drawing/2014/main" val="20004"/>
                    </a:ext>
                  </a:extLst>
                </a:gridCol>
                <a:gridCol w="1285876">
                  <a:extLst>
                    <a:ext uri="{9D8B030D-6E8A-4147-A177-3AD203B41FA5}">
                      <a16:colId xmlns:a16="http://schemas.microsoft.com/office/drawing/2014/main" val="20005"/>
                    </a:ext>
                  </a:extLst>
                </a:gridCol>
                <a:gridCol w="281115">
                  <a:extLst>
                    <a:ext uri="{9D8B030D-6E8A-4147-A177-3AD203B41FA5}">
                      <a16:colId xmlns:a16="http://schemas.microsoft.com/office/drawing/2014/main" val="20006"/>
                    </a:ext>
                  </a:extLst>
                </a:gridCol>
              </a:tblGrid>
              <a:tr h="323850">
                <a:tc>
                  <a:txBody>
                    <a:bodyPr/>
                    <a:lstStyle/>
                    <a:p>
                      <a:pPr algn="ctr" fontAlgn="b"/>
                      <a:r>
                        <a:rPr lang="id-ID" sz="1400" u="none" strike="noStrike" dirty="0">
                          <a:solidFill>
                            <a:schemeClr val="tx1"/>
                          </a:solidFill>
                          <a:effectLst/>
                        </a:rPr>
                        <a:t>nim</a:t>
                      </a:r>
                      <a:endParaRPr lang="id-ID" sz="1400" b="1" i="0" u="none" strike="noStrike" dirty="0">
                        <a:solidFill>
                          <a:schemeClr val="tx1"/>
                        </a:solidFill>
                        <a:effectLst/>
                        <a:latin typeface="Calibri"/>
                      </a:endParaRPr>
                    </a:p>
                  </a:txBody>
                  <a:tcPr marL="7144" marR="7144" marT="9525" marB="0" anchor="b"/>
                </a:tc>
                <a:tc>
                  <a:txBody>
                    <a:bodyPr/>
                    <a:lstStyle/>
                    <a:p>
                      <a:pPr algn="ctr" fontAlgn="b"/>
                      <a:r>
                        <a:rPr lang="id-ID" sz="1400" u="none" strike="noStrike" dirty="0">
                          <a:solidFill>
                            <a:schemeClr val="tx1"/>
                          </a:solidFill>
                          <a:effectLst/>
                        </a:rPr>
                        <a:t>nama_mhs</a:t>
                      </a:r>
                      <a:endParaRPr lang="id-ID" sz="1400" b="1" i="0" u="none" strike="noStrike" dirty="0">
                        <a:solidFill>
                          <a:schemeClr val="tx1"/>
                        </a:solidFill>
                        <a:effectLst/>
                        <a:latin typeface="Calibri"/>
                      </a:endParaRPr>
                    </a:p>
                  </a:txBody>
                  <a:tcPr marL="7144" marR="7144" marT="9525" marB="0" anchor="b"/>
                </a:tc>
                <a:tc>
                  <a:txBody>
                    <a:bodyPr/>
                    <a:lstStyle/>
                    <a:p>
                      <a:pPr algn="ctr" fontAlgn="b"/>
                      <a:r>
                        <a:rPr lang="id-ID" sz="1400" u="none" strike="noStrike" dirty="0">
                          <a:solidFill>
                            <a:schemeClr val="tx1"/>
                          </a:solidFill>
                          <a:effectLst/>
                        </a:rPr>
                        <a:t>alamat_mhs</a:t>
                      </a:r>
                      <a:endParaRPr lang="id-ID" sz="1400" b="1" i="0" u="none" strike="noStrike" dirty="0">
                        <a:solidFill>
                          <a:schemeClr val="tx1"/>
                        </a:solidFill>
                        <a:effectLst/>
                        <a:latin typeface="Calibri"/>
                      </a:endParaRPr>
                    </a:p>
                  </a:txBody>
                  <a:tcPr marL="7144" marR="7144" marT="9525" marB="0" anchor="b"/>
                </a:tc>
                <a:tc>
                  <a:txBody>
                    <a:bodyPr/>
                    <a:lstStyle/>
                    <a:p>
                      <a:pPr algn="ctr" fontAlgn="b"/>
                      <a:r>
                        <a:rPr lang="id-ID" sz="1400" u="none" strike="noStrike" dirty="0">
                          <a:solidFill>
                            <a:schemeClr val="tx1"/>
                          </a:solidFill>
                          <a:effectLst/>
                        </a:rPr>
                        <a:t>tgl_lahir</a:t>
                      </a:r>
                      <a:endParaRPr lang="id-ID" sz="1400" b="1" i="0" u="none" strike="noStrike" dirty="0">
                        <a:solidFill>
                          <a:schemeClr val="tx1"/>
                        </a:solidFill>
                        <a:effectLst/>
                        <a:latin typeface="Calibri"/>
                      </a:endParaRPr>
                    </a:p>
                  </a:txBody>
                  <a:tcPr marL="7144" marR="7144" marT="9525" marB="0" anchor="b"/>
                </a:tc>
                <a:tc>
                  <a:txBody>
                    <a:bodyPr/>
                    <a:lstStyle/>
                    <a:p>
                      <a:pPr algn="ctr" fontAlgn="b"/>
                      <a:r>
                        <a:rPr lang="id-ID" sz="1400" u="none" strike="noStrike" dirty="0">
                          <a:solidFill>
                            <a:schemeClr val="tx1"/>
                          </a:solidFill>
                          <a:effectLst/>
                        </a:rPr>
                        <a:t>kode_kul</a:t>
                      </a:r>
                      <a:endParaRPr lang="id-ID" sz="1400" b="1" i="0" u="none" strike="noStrike" dirty="0">
                        <a:solidFill>
                          <a:schemeClr val="tx1"/>
                        </a:solidFill>
                        <a:effectLst/>
                        <a:latin typeface="Calibri"/>
                      </a:endParaRPr>
                    </a:p>
                  </a:txBody>
                  <a:tcPr marL="7144" marR="7144" marT="9525" marB="0" anchor="b"/>
                </a:tc>
                <a:tc>
                  <a:txBody>
                    <a:bodyPr/>
                    <a:lstStyle/>
                    <a:p>
                      <a:pPr algn="ctr" fontAlgn="b"/>
                      <a:r>
                        <a:rPr lang="id-ID" sz="1400" u="none" strike="noStrike" dirty="0">
                          <a:solidFill>
                            <a:schemeClr val="tx1"/>
                          </a:solidFill>
                          <a:effectLst/>
                        </a:rPr>
                        <a:t>nama_kul</a:t>
                      </a:r>
                      <a:endParaRPr lang="id-ID" sz="1400" b="1" i="0" u="none" strike="noStrike" dirty="0">
                        <a:solidFill>
                          <a:schemeClr val="tx1"/>
                        </a:solidFill>
                        <a:effectLst/>
                        <a:latin typeface="Calibri"/>
                      </a:endParaRPr>
                    </a:p>
                  </a:txBody>
                  <a:tcPr marL="7144" marR="7144" marT="9525" marB="0" anchor="b"/>
                </a:tc>
                <a:tc>
                  <a:txBody>
                    <a:bodyPr/>
                    <a:lstStyle/>
                    <a:p>
                      <a:pPr algn="ctr" fontAlgn="b"/>
                      <a:r>
                        <a:rPr lang="id-ID" sz="1400" b="1" i="0" u="none" strike="noStrike" dirty="0">
                          <a:solidFill>
                            <a:schemeClr val="tx1"/>
                          </a:solidFill>
                          <a:effectLst/>
                          <a:latin typeface="Calibri"/>
                        </a:rPr>
                        <a:t>sks</a:t>
                      </a:r>
                    </a:p>
                  </a:txBody>
                  <a:tcPr marL="7144" marR="7144" marT="9525" marB="0" anchor="b"/>
                </a:tc>
                <a:extLst>
                  <a:ext uri="{0D108BD9-81ED-4DB2-BD59-A6C34878D82A}">
                    <a16:rowId xmlns:a16="http://schemas.microsoft.com/office/drawing/2014/main" val="10000"/>
                  </a:ext>
                </a:extLst>
              </a:tr>
              <a:tr h="323850">
                <a:tc>
                  <a:txBody>
                    <a:bodyPr/>
                    <a:lstStyle/>
                    <a:p>
                      <a:pPr algn="r" fontAlgn="ctr"/>
                      <a:r>
                        <a:rPr lang="id-ID" sz="1400" u="none" strike="noStrike" dirty="0">
                          <a:effectLst/>
                        </a:rPr>
                        <a:t>163010015</a:t>
                      </a:r>
                      <a:endParaRPr lang="id-ID" sz="1400" b="0" i="0" u="none" strike="noStrike" dirty="0">
                        <a:solidFill>
                          <a:srgbClr val="000000"/>
                        </a:solidFill>
                        <a:effectLst/>
                        <a:latin typeface="Calibri"/>
                      </a:endParaRPr>
                    </a:p>
                  </a:txBody>
                  <a:tcPr marL="7144" marR="7144" marT="9525" marB="0" anchor="ctr"/>
                </a:tc>
                <a:tc>
                  <a:txBody>
                    <a:bodyPr/>
                    <a:lstStyle/>
                    <a:p>
                      <a:pPr algn="l" fontAlgn="ctr"/>
                      <a:r>
                        <a:rPr lang="id-ID" sz="1400" u="none" strike="noStrike" dirty="0">
                          <a:effectLst/>
                        </a:rPr>
                        <a:t>Betha Susanti</a:t>
                      </a:r>
                      <a:endParaRPr lang="id-ID" sz="1400" b="0" i="0" u="none" strike="noStrike" dirty="0">
                        <a:solidFill>
                          <a:srgbClr val="000000"/>
                        </a:solidFill>
                        <a:effectLst/>
                        <a:latin typeface="Calibri"/>
                      </a:endParaRPr>
                    </a:p>
                  </a:txBody>
                  <a:tcPr marL="7144" marR="7144" marT="9525" marB="0" anchor="ctr"/>
                </a:tc>
                <a:tc>
                  <a:txBody>
                    <a:bodyPr/>
                    <a:lstStyle/>
                    <a:p>
                      <a:pPr algn="l" fontAlgn="ctr"/>
                      <a:r>
                        <a:rPr lang="id-ID" sz="1400" u="none" strike="noStrike" dirty="0">
                          <a:effectLst/>
                        </a:rPr>
                        <a:t>Jl. Mawar III/no, 1a</a:t>
                      </a:r>
                      <a:endParaRPr lang="id-ID" sz="1400" b="0" i="0" u="none" strike="noStrike" dirty="0">
                        <a:solidFill>
                          <a:srgbClr val="000000"/>
                        </a:solidFill>
                        <a:effectLst/>
                        <a:latin typeface="Calibri"/>
                      </a:endParaRPr>
                    </a:p>
                  </a:txBody>
                  <a:tcPr marL="7144" marR="7144" marT="9525" marB="0" anchor="ctr"/>
                </a:tc>
                <a:tc>
                  <a:txBody>
                    <a:bodyPr/>
                    <a:lstStyle/>
                    <a:p>
                      <a:pPr algn="r" fontAlgn="ctr"/>
                      <a:r>
                        <a:rPr lang="id-ID" sz="1400" u="none" strike="noStrike">
                          <a:effectLst/>
                        </a:rPr>
                        <a:t>02-Jun-97</a:t>
                      </a:r>
                      <a:endParaRPr lang="id-ID" sz="1400" b="0" i="0" u="none" strike="noStrike">
                        <a:solidFill>
                          <a:srgbClr val="000000"/>
                        </a:solidFill>
                        <a:effectLst/>
                        <a:latin typeface="Calibri"/>
                      </a:endParaRPr>
                    </a:p>
                  </a:txBody>
                  <a:tcPr marL="7144" marR="7144" marT="9525" marB="0" anchor="ctr"/>
                </a:tc>
                <a:tc>
                  <a:txBody>
                    <a:bodyPr/>
                    <a:lstStyle/>
                    <a:p>
                      <a:pPr algn="l" fontAlgn="ctr"/>
                      <a:r>
                        <a:rPr lang="id-ID" sz="1400" u="none" strike="noStrike">
                          <a:effectLst/>
                        </a:rPr>
                        <a:t>BD-111</a:t>
                      </a:r>
                      <a:endParaRPr lang="id-ID" sz="1400" b="0" i="0" u="none" strike="noStrike">
                        <a:solidFill>
                          <a:srgbClr val="000000"/>
                        </a:solidFill>
                        <a:effectLst/>
                        <a:latin typeface="Calibri"/>
                      </a:endParaRPr>
                    </a:p>
                  </a:txBody>
                  <a:tcPr marL="7144" marR="7144" marT="9525" marB="0" anchor="ctr"/>
                </a:tc>
                <a:tc>
                  <a:txBody>
                    <a:bodyPr/>
                    <a:lstStyle/>
                    <a:p>
                      <a:pPr algn="l" fontAlgn="ctr"/>
                      <a:r>
                        <a:rPr lang="id-ID" sz="1400" u="none" strike="noStrike">
                          <a:effectLst/>
                        </a:rPr>
                        <a:t>Basisdata</a:t>
                      </a:r>
                      <a:endParaRPr lang="id-ID" sz="1400" b="0" i="0" u="none" strike="noStrike">
                        <a:solidFill>
                          <a:srgbClr val="000000"/>
                        </a:solidFill>
                        <a:effectLst/>
                        <a:latin typeface="Calibri"/>
                      </a:endParaRPr>
                    </a:p>
                  </a:txBody>
                  <a:tcPr marL="7144" marR="7144" marT="9525" marB="0" anchor="ctr"/>
                </a:tc>
                <a:tc>
                  <a:txBody>
                    <a:bodyPr/>
                    <a:lstStyle/>
                    <a:p>
                      <a:pPr algn="ctr" fontAlgn="ctr"/>
                      <a:r>
                        <a:rPr lang="id-ID" sz="1400" b="0" i="0" u="none" strike="noStrike" dirty="0">
                          <a:solidFill>
                            <a:srgbClr val="000000"/>
                          </a:solidFill>
                          <a:effectLst/>
                          <a:latin typeface="Calibri"/>
                        </a:rPr>
                        <a:t>3</a:t>
                      </a:r>
                    </a:p>
                  </a:txBody>
                  <a:tcPr marL="7144" marR="7144" marT="9525" marB="0" anchor="ctr"/>
                </a:tc>
                <a:extLst>
                  <a:ext uri="{0D108BD9-81ED-4DB2-BD59-A6C34878D82A}">
                    <a16:rowId xmlns:a16="http://schemas.microsoft.com/office/drawing/2014/main" val="10001"/>
                  </a:ext>
                </a:extLst>
              </a:tr>
              <a:tr h="323850">
                <a:tc>
                  <a:txBody>
                    <a:bodyPr/>
                    <a:lstStyle/>
                    <a:p>
                      <a:pPr algn="r" fontAlgn="ctr"/>
                      <a:r>
                        <a:rPr lang="id-ID" sz="1400" u="none" strike="noStrike">
                          <a:effectLst/>
                        </a:rPr>
                        <a:t>163010015</a:t>
                      </a:r>
                      <a:endParaRPr lang="id-ID" sz="1400" b="0" i="0" u="none" strike="noStrike">
                        <a:solidFill>
                          <a:srgbClr val="000000"/>
                        </a:solidFill>
                        <a:effectLst/>
                        <a:latin typeface="Calibri"/>
                      </a:endParaRPr>
                    </a:p>
                  </a:txBody>
                  <a:tcPr marL="7144" marR="7144" marT="9525" marB="0" anchor="ctr"/>
                </a:tc>
                <a:tc>
                  <a:txBody>
                    <a:bodyPr/>
                    <a:lstStyle/>
                    <a:p>
                      <a:pPr algn="l" fontAlgn="ctr"/>
                      <a:r>
                        <a:rPr lang="id-ID" sz="1400" u="none" strike="noStrike">
                          <a:effectLst/>
                        </a:rPr>
                        <a:t>Betha Susanti</a:t>
                      </a:r>
                      <a:endParaRPr lang="id-ID" sz="1400" b="0" i="0" u="none" strike="noStrike">
                        <a:solidFill>
                          <a:srgbClr val="000000"/>
                        </a:solidFill>
                        <a:effectLst/>
                        <a:latin typeface="Calibri"/>
                      </a:endParaRPr>
                    </a:p>
                  </a:txBody>
                  <a:tcPr marL="7144" marR="7144" marT="9525" marB="0" anchor="ctr"/>
                </a:tc>
                <a:tc>
                  <a:txBody>
                    <a:bodyPr/>
                    <a:lstStyle/>
                    <a:p>
                      <a:pPr algn="l" fontAlgn="ctr"/>
                      <a:r>
                        <a:rPr lang="id-ID" sz="1400" u="none" strike="noStrike" dirty="0">
                          <a:effectLst/>
                        </a:rPr>
                        <a:t>Jl. Mawar III/no, 1a</a:t>
                      </a:r>
                      <a:endParaRPr lang="id-ID" sz="1400" b="0" i="0" u="none" strike="noStrike" dirty="0">
                        <a:solidFill>
                          <a:srgbClr val="000000"/>
                        </a:solidFill>
                        <a:effectLst/>
                        <a:latin typeface="Calibri"/>
                      </a:endParaRPr>
                    </a:p>
                  </a:txBody>
                  <a:tcPr marL="7144" marR="7144" marT="9525" marB="0" anchor="ctr"/>
                </a:tc>
                <a:tc>
                  <a:txBody>
                    <a:bodyPr/>
                    <a:lstStyle/>
                    <a:p>
                      <a:pPr algn="r" fontAlgn="ctr"/>
                      <a:r>
                        <a:rPr lang="id-ID" sz="1400" u="none" strike="noStrike">
                          <a:effectLst/>
                        </a:rPr>
                        <a:t>02-Jun-97</a:t>
                      </a:r>
                      <a:endParaRPr lang="id-ID" sz="1400" b="0" i="0" u="none" strike="noStrike">
                        <a:solidFill>
                          <a:srgbClr val="000000"/>
                        </a:solidFill>
                        <a:effectLst/>
                        <a:latin typeface="Calibri"/>
                      </a:endParaRPr>
                    </a:p>
                  </a:txBody>
                  <a:tcPr marL="7144" marR="7144" marT="9525" marB="0" anchor="ctr"/>
                </a:tc>
                <a:tc>
                  <a:txBody>
                    <a:bodyPr/>
                    <a:lstStyle/>
                    <a:p>
                      <a:pPr algn="l" fontAlgn="ctr"/>
                      <a:r>
                        <a:rPr lang="id-ID" sz="1400" u="none" strike="noStrike" dirty="0">
                          <a:effectLst/>
                        </a:rPr>
                        <a:t>MT-111</a:t>
                      </a:r>
                      <a:endParaRPr lang="id-ID" sz="1400" b="0" i="0" u="none" strike="noStrike" dirty="0">
                        <a:solidFill>
                          <a:srgbClr val="000000"/>
                        </a:solidFill>
                        <a:effectLst/>
                        <a:latin typeface="Calibri"/>
                      </a:endParaRPr>
                    </a:p>
                  </a:txBody>
                  <a:tcPr marL="7144" marR="7144" marT="9525" marB="0" anchor="ctr"/>
                </a:tc>
                <a:tc>
                  <a:txBody>
                    <a:bodyPr/>
                    <a:lstStyle/>
                    <a:p>
                      <a:pPr algn="l" fontAlgn="ctr"/>
                      <a:r>
                        <a:rPr lang="id-ID" sz="1400" u="none" strike="noStrike">
                          <a:effectLst/>
                        </a:rPr>
                        <a:t>Matematika</a:t>
                      </a:r>
                      <a:endParaRPr lang="id-ID" sz="1400" b="0" i="0" u="none" strike="noStrike">
                        <a:solidFill>
                          <a:srgbClr val="000000"/>
                        </a:solidFill>
                        <a:effectLst/>
                        <a:latin typeface="Calibri"/>
                      </a:endParaRPr>
                    </a:p>
                  </a:txBody>
                  <a:tcPr marL="7144" marR="7144" marT="9525" marB="0" anchor="ctr"/>
                </a:tc>
                <a:tc>
                  <a:txBody>
                    <a:bodyPr/>
                    <a:lstStyle/>
                    <a:p>
                      <a:pPr algn="ctr" fontAlgn="ctr"/>
                      <a:r>
                        <a:rPr lang="id-ID" sz="1400" b="0" i="0" u="none" strike="noStrike" dirty="0">
                          <a:solidFill>
                            <a:srgbClr val="000000"/>
                          </a:solidFill>
                          <a:effectLst/>
                          <a:latin typeface="Calibri"/>
                        </a:rPr>
                        <a:t>2</a:t>
                      </a:r>
                    </a:p>
                  </a:txBody>
                  <a:tcPr marL="7144" marR="7144" marT="9525" marB="0" anchor="ctr"/>
                </a:tc>
                <a:extLst>
                  <a:ext uri="{0D108BD9-81ED-4DB2-BD59-A6C34878D82A}">
                    <a16:rowId xmlns:a16="http://schemas.microsoft.com/office/drawing/2014/main" val="10002"/>
                  </a:ext>
                </a:extLst>
              </a:tr>
              <a:tr h="323850">
                <a:tc>
                  <a:txBody>
                    <a:bodyPr/>
                    <a:lstStyle/>
                    <a:p>
                      <a:pPr algn="r" fontAlgn="ctr"/>
                      <a:r>
                        <a:rPr lang="id-ID" sz="1400" u="none" strike="noStrike" dirty="0">
                          <a:effectLst/>
                        </a:rPr>
                        <a:t>163010025</a:t>
                      </a:r>
                      <a:endParaRPr lang="id-ID" sz="1400" b="0" i="0" u="none" strike="noStrike" dirty="0">
                        <a:solidFill>
                          <a:srgbClr val="000000"/>
                        </a:solidFill>
                        <a:effectLst/>
                        <a:latin typeface="Calibri"/>
                      </a:endParaRPr>
                    </a:p>
                  </a:txBody>
                  <a:tcPr marL="7144" marR="7144" marT="9525" marB="0" anchor="ctr"/>
                </a:tc>
                <a:tc>
                  <a:txBody>
                    <a:bodyPr/>
                    <a:lstStyle/>
                    <a:p>
                      <a:pPr algn="l" fontAlgn="ctr"/>
                      <a:r>
                        <a:rPr lang="id-ID" sz="1400" u="none" strike="noStrike">
                          <a:effectLst/>
                        </a:rPr>
                        <a:t>Kyla Nuri M.</a:t>
                      </a:r>
                      <a:endParaRPr lang="id-ID" sz="1400" b="0" i="0" u="none" strike="noStrike">
                        <a:solidFill>
                          <a:srgbClr val="000000"/>
                        </a:solidFill>
                        <a:effectLst/>
                        <a:latin typeface="Calibri"/>
                      </a:endParaRPr>
                    </a:p>
                  </a:txBody>
                  <a:tcPr marL="7144" marR="7144" marT="9525" marB="0" anchor="ctr"/>
                </a:tc>
                <a:tc>
                  <a:txBody>
                    <a:bodyPr/>
                    <a:lstStyle/>
                    <a:p>
                      <a:pPr algn="l" fontAlgn="ctr"/>
                      <a:r>
                        <a:rPr lang="id-ID" sz="1400" u="none" strike="noStrike" dirty="0">
                          <a:effectLst/>
                        </a:rPr>
                        <a:t>Jl. Melati Timur I/no. 15f</a:t>
                      </a:r>
                      <a:endParaRPr lang="id-ID" sz="1400" b="0" i="0" u="none" strike="noStrike" dirty="0">
                        <a:solidFill>
                          <a:srgbClr val="000000"/>
                        </a:solidFill>
                        <a:effectLst/>
                        <a:latin typeface="Calibri"/>
                      </a:endParaRPr>
                    </a:p>
                  </a:txBody>
                  <a:tcPr marL="7144" marR="7144" marT="9525" marB="0" anchor="ctr"/>
                </a:tc>
                <a:tc>
                  <a:txBody>
                    <a:bodyPr/>
                    <a:lstStyle/>
                    <a:p>
                      <a:pPr algn="r" fontAlgn="ctr"/>
                      <a:r>
                        <a:rPr lang="id-ID" sz="1400" u="none" strike="noStrike" dirty="0">
                          <a:effectLst/>
                        </a:rPr>
                        <a:t>06-Jan-97</a:t>
                      </a:r>
                      <a:endParaRPr lang="id-ID" sz="1400" b="0" i="0" u="none" strike="noStrike" dirty="0">
                        <a:solidFill>
                          <a:srgbClr val="000000"/>
                        </a:solidFill>
                        <a:effectLst/>
                        <a:latin typeface="Calibri"/>
                      </a:endParaRPr>
                    </a:p>
                  </a:txBody>
                  <a:tcPr marL="7144" marR="7144" marT="9525" marB="0" anchor="ctr"/>
                </a:tc>
                <a:tc>
                  <a:txBody>
                    <a:bodyPr/>
                    <a:lstStyle/>
                    <a:p>
                      <a:pPr algn="l" fontAlgn="ctr"/>
                      <a:r>
                        <a:rPr lang="id-ID" sz="1400" u="none" strike="noStrike">
                          <a:effectLst/>
                        </a:rPr>
                        <a:t>BG-111</a:t>
                      </a:r>
                      <a:endParaRPr lang="id-ID" sz="1400" b="0" i="0" u="none" strike="noStrike">
                        <a:solidFill>
                          <a:srgbClr val="000000"/>
                        </a:solidFill>
                        <a:effectLst/>
                        <a:latin typeface="Calibri"/>
                      </a:endParaRPr>
                    </a:p>
                  </a:txBody>
                  <a:tcPr marL="7144" marR="7144" marT="9525" marB="0" anchor="ctr"/>
                </a:tc>
                <a:tc>
                  <a:txBody>
                    <a:bodyPr/>
                    <a:lstStyle/>
                    <a:p>
                      <a:pPr algn="l" fontAlgn="ctr"/>
                      <a:r>
                        <a:rPr lang="id-ID" sz="1400" u="none" strike="noStrike">
                          <a:effectLst/>
                        </a:rPr>
                        <a:t>Bahasa inggris</a:t>
                      </a:r>
                      <a:endParaRPr lang="id-ID" sz="1400" b="0" i="0" u="none" strike="noStrike">
                        <a:solidFill>
                          <a:srgbClr val="000000"/>
                        </a:solidFill>
                        <a:effectLst/>
                        <a:latin typeface="Calibri"/>
                      </a:endParaRPr>
                    </a:p>
                  </a:txBody>
                  <a:tcPr marL="7144" marR="7144" marT="9525" marB="0" anchor="ctr"/>
                </a:tc>
                <a:tc>
                  <a:txBody>
                    <a:bodyPr/>
                    <a:lstStyle/>
                    <a:p>
                      <a:pPr algn="ctr" fontAlgn="ctr"/>
                      <a:r>
                        <a:rPr lang="id-ID" sz="1400" b="0" i="0" u="none" strike="noStrike" dirty="0">
                          <a:solidFill>
                            <a:srgbClr val="000000"/>
                          </a:solidFill>
                          <a:effectLst/>
                          <a:latin typeface="Calibri"/>
                        </a:rPr>
                        <a:t>2</a:t>
                      </a:r>
                    </a:p>
                  </a:txBody>
                  <a:tcPr marL="7144" marR="7144" marT="9525" marB="0" anchor="ctr"/>
                </a:tc>
                <a:extLst>
                  <a:ext uri="{0D108BD9-81ED-4DB2-BD59-A6C34878D82A}">
                    <a16:rowId xmlns:a16="http://schemas.microsoft.com/office/drawing/2014/main" val="10003"/>
                  </a:ext>
                </a:extLst>
              </a:tr>
              <a:tr h="323850">
                <a:tc>
                  <a:txBody>
                    <a:bodyPr/>
                    <a:lstStyle/>
                    <a:p>
                      <a:pPr algn="r" fontAlgn="ctr"/>
                      <a:r>
                        <a:rPr lang="id-ID" sz="1400" u="none" strike="noStrike">
                          <a:effectLst/>
                        </a:rPr>
                        <a:t>163010033</a:t>
                      </a:r>
                      <a:endParaRPr lang="id-ID" sz="1400" b="0" i="0" u="none" strike="noStrike">
                        <a:solidFill>
                          <a:srgbClr val="000000"/>
                        </a:solidFill>
                        <a:effectLst/>
                        <a:latin typeface="Calibri"/>
                      </a:endParaRPr>
                    </a:p>
                  </a:txBody>
                  <a:tcPr marL="7144" marR="7144" marT="9525" marB="0" anchor="ctr"/>
                </a:tc>
                <a:tc>
                  <a:txBody>
                    <a:bodyPr/>
                    <a:lstStyle/>
                    <a:p>
                      <a:pPr algn="l" fontAlgn="ctr"/>
                      <a:r>
                        <a:rPr lang="id-ID" sz="1400" u="none" strike="noStrike">
                          <a:effectLst/>
                        </a:rPr>
                        <a:t>Mega Rinasa</a:t>
                      </a:r>
                      <a:endParaRPr lang="id-ID" sz="1400" b="0" i="0" u="none" strike="noStrike">
                        <a:solidFill>
                          <a:srgbClr val="000000"/>
                        </a:solidFill>
                        <a:effectLst/>
                        <a:latin typeface="Calibri"/>
                      </a:endParaRPr>
                    </a:p>
                  </a:txBody>
                  <a:tcPr marL="7144" marR="7144" marT="9525" marB="0" anchor="ctr"/>
                </a:tc>
                <a:tc>
                  <a:txBody>
                    <a:bodyPr/>
                    <a:lstStyle/>
                    <a:p>
                      <a:pPr algn="l" fontAlgn="ctr"/>
                      <a:r>
                        <a:rPr lang="id-ID" sz="1400" u="none" strike="noStrike">
                          <a:effectLst/>
                        </a:rPr>
                        <a:t>Jl. Gajayana IV/no. 9</a:t>
                      </a:r>
                      <a:endParaRPr lang="id-ID" sz="1400" b="0" i="0" u="none" strike="noStrike">
                        <a:solidFill>
                          <a:srgbClr val="000000"/>
                        </a:solidFill>
                        <a:effectLst/>
                        <a:latin typeface="Calibri"/>
                      </a:endParaRPr>
                    </a:p>
                  </a:txBody>
                  <a:tcPr marL="7144" marR="7144" marT="9525" marB="0" anchor="ctr"/>
                </a:tc>
                <a:tc>
                  <a:txBody>
                    <a:bodyPr/>
                    <a:lstStyle/>
                    <a:p>
                      <a:pPr algn="r" fontAlgn="ctr"/>
                      <a:r>
                        <a:rPr lang="id-ID" sz="1400" u="none" strike="noStrike" dirty="0">
                          <a:effectLst/>
                        </a:rPr>
                        <a:t>17-Okt-97</a:t>
                      </a:r>
                      <a:endParaRPr lang="id-ID" sz="1400" b="0" i="0" u="none" strike="noStrike" dirty="0">
                        <a:solidFill>
                          <a:srgbClr val="000000"/>
                        </a:solidFill>
                        <a:effectLst/>
                        <a:latin typeface="Calibri"/>
                      </a:endParaRPr>
                    </a:p>
                  </a:txBody>
                  <a:tcPr marL="7144" marR="7144" marT="9525" marB="0" anchor="ctr"/>
                </a:tc>
                <a:tc>
                  <a:txBody>
                    <a:bodyPr/>
                    <a:lstStyle/>
                    <a:p>
                      <a:pPr algn="l" fontAlgn="ctr"/>
                      <a:r>
                        <a:rPr lang="id-ID" sz="1400" u="none" strike="noStrike">
                          <a:effectLst/>
                        </a:rPr>
                        <a:t>IM-111</a:t>
                      </a:r>
                      <a:endParaRPr lang="id-ID" sz="1400" b="0" i="0" u="none" strike="noStrike">
                        <a:solidFill>
                          <a:srgbClr val="000000"/>
                        </a:solidFill>
                        <a:effectLst/>
                        <a:latin typeface="Calibri"/>
                      </a:endParaRPr>
                    </a:p>
                  </a:txBody>
                  <a:tcPr marL="7144" marR="7144" marT="9525" marB="0" anchor="ctr"/>
                </a:tc>
                <a:tc>
                  <a:txBody>
                    <a:bodyPr/>
                    <a:lstStyle/>
                    <a:p>
                      <a:pPr algn="l" fontAlgn="ctr"/>
                      <a:r>
                        <a:rPr lang="id-ID" sz="1400" u="none" strike="noStrike">
                          <a:effectLst/>
                        </a:rPr>
                        <a:t>IMK</a:t>
                      </a:r>
                      <a:endParaRPr lang="id-ID" sz="1400" b="0" i="0" u="none" strike="noStrike">
                        <a:solidFill>
                          <a:srgbClr val="000000"/>
                        </a:solidFill>
                        <a:effectLst/>
                        <a:latin typeface="Calibri"/>
                      </a:endParaRPr>
                    </a:p>
                  </a:txBody>
                  <a:tcPr marL="7144" marR="7144" marT="9525" marB="0" anchor="ctr"/>
                </a:tc>
                <a:tc>
                  <a:txBody>
                    <a:bodyPr/>
                    <a:lstStyle/>
                    <a:p>
                      <a:pPr algn="ctr" fontAlgn="ctr"/>
                      <a:r>
                        <a:rPr lang="id-ID" sz="1400" b="0" i="0" u="none" strike="noStrike" dirty="0">
                          <a:solidFill>
                            <a:srgbClr val="000000"/>
                          </a:solidFill>
                          <a:effectLst/>
                          <a:latin typeface="Calibri"/>
                        </a:rPr>
                        <a:t>3</a:t>
                      </a:r>
                    </a:p>
                  </a:txBody>
                  <a:tcPr marL="7144" marR="7144" marT="9525" marB="0" anchor="ctr"/>
                </a:tc>
                <a:extLst>
                  <a:ext uri="{0D108BD9-81ED-4DB2-BD59-A6C34878D82A}">
                    <a16:rowId xmlns:a16="http://schemas.microsoft.com/office/drawing/2014/main" val="10004"/>
                  </a:ext>
                </a:extLst>
              </a:tr>
              <a:tr h="323850">
                <a:tc>
                  <a:txBody>
                    <a:bodyPr/>
                    <a:lstStyle/>
                    <a:p>
                      <a:pPr algn="r" fontAlgn="ctr"/>
                      <a:r>
                        <a:rPr lang="id-ID" sz="1400" u="none" strike="noStrike">
                          <a:effectLst/>
                        </a:rPr>
                        <a:t>163010033</a:t>
                      </a:r>
                      <a:endParaRPr lang="id-ID" sz="1400" b="0" i="0" u="none" strike="noStrike">
                        <a:solidFill>
                          <a:srgbClr val="000000"/>
                        </a:solidFill>
                        <a:effectLst/>
                        <a:latin typeface="Calibri"/>
                      </a:endParaRPr>
                    </a:p>
                  </a:txBody>
                  <a:tcPr marL="7144" marR="7144" marT="9525" marB="0" anchor="ctr"/>
                </a:tc>
                <a:tc>
                  <a:txBody>
                    <a:bodyPr/>
                    <a:lstStyle/>
                    <a:p>
                      <a:pPr algn="l" fontAlgn="ctr"/>
                      <a:r>
                        <a:rPr lang="id-ID" sz="1400" u="none" strike="noStrike">
                          <a:effectLst/>
                        </a:rPr>
                        <a:t>Mega Rinasa</a:t>
                      </a:r>
                      <a:endParaRPr lang="id-ID" sz="1400" b="0" i="0" u="none" strike="noStrike">
                        <a:solidFill>
                          <a:srgbClr val="000000"/>
                        </a:solidFill>
                        <a:effectLst/>
                        <a:latin typeface="Calibri"/>
                      </a:endParaRPr>
                    </a:p>
                  </a:txBody>
                  <a:tcPr marL="7144" marR="7144" marT="9525" marB="0" anchor="ctr"/>
                </a:tc>
                <a:tc>
                  <a:txBody>
                    <a:bodyPr/>
                    <a:lstStyle/>
                    <a:p>
                      <a:pPr algn="l" fontAlgn="ctr"/>
                      <a:r>
                        <a:rPr lang="id-ID" sz="1400" u="none" strike="noStrike">
                          <a:effectLst/>
                        </a:rPr>
                        <a:t>Jl. Gajayana IV/no. 9</a:t>
                      </a:r>
                      <a:endParaRPr lang="id-ID" sz="1400" b="0" i="0" u="none" strike="noStrike">
                        <a:solidFill>
                          <a:srgbClr val="000000"/>
                        </a:solidFill>
                        <a:effectLst/>
                        <a:latin typeface="Calibri"/>
                      </a:endParaRPr>
                    </a:p>
                  </a:txBody>
                  <a:tcPr marL="7144" marR="7144" marT="9525" marB="0" anchor="ctr"/>
                </a:tc>
                <a:tc>
                  <a:txBody>
                    <a:bodyPr/>
                    <a:lstStyle/>
                    <a:p>
                      <a:pPr algn="r" fontAlgn="ctr"/>
                      <a:r>
                        <a:rPr lang="id-ID" sz="1400" u="none" strike="noStrike" dirty="0">
                          <a:effectLst/>
                        </a:rPr>
                        <a:t>17-Okt-97</a:t>
                      </a:r>
                      <a:endParaRPr lang="id-ID" sz="1400" b="0" i="0" u="none" strike="noStrike" dirty="0">
                        <a:solidFill>
                          <a:srgbClr val="000000"/>
                        </a:solidFill>
                        <a:effectLst/>
                        <a:latin typeface="Calibri"/>
                      </a:endParaRPr>
                    </a:p>
                  </a:txBody>
                  <a:tcPr marL="7144" marR="7144" marT="9525" marB="0" anchor="ctr"/>
                </a:tc>
                <a:tc>
                  <a:txBody>
                    <a:bodyPr/>
                    <a:lstStyle/>
                    <a:p>
                      <a:pPr algn="l" fontAlgn="ctr"/>
                      <a:r>
                        <a:rPr lang="id-ID" sz="1400" u="none" strike="noStrike" dirty="0">
                          <a:effectLst/>
                        </a:rPr>
                        <a:t>MT-111</a:t>
                      </a:r>
                      <a:endParaRPr lang="id-ID" sz="1400" b="0" i="0" u="none" strike="noStrike" dirty="0">
                        <a:solidFill>
                          <a:srgbClr val="000000"/>
                        </a:solidFill>
                        <a:effectLst/>
                        <a:latin typeface="Calibri"/>
                      </a:endParaRPr>
                    </a:p>
                  </a:txBody>
                  <a:tcPr marL="7144" marR="7144" marT="9525" marB="0" anchor="ctr"/>
                </a:tc>
                <a:tc>
                  <a:txBody>
                    <a:bodyPr/>
                    <a:lstStyle/>
                    <a:p>
                      <a:pPr algn="l" fontAlgn="ctr"/>
                      <a:r>
                        <a:rPr lang="id-ID" sz="1400" u="none" strike="noStrike">
                          <a:effectLst/>
                        </a:rPr>
                        <a:t>Matematika</a:t>
                      </a:r>
                      <a:endParaRPr lang="id-ID" sz="1400" b="0" i="0" u="none" strike="noStrike">
                        <a:solidFill>
                          <a:srgbClr val="000000"/>
                        </a:solidFill>
                        <a:effectLst/>
                        <a:latin typeface="Calibri"/>
                      </a:endParaRPr>
                    </a:p>
                  </a:txBody>
                  <a:tcPr marL="7144" marR="7144" marT="9525" marB="0" anchor="ctr"/>
                </a:tc>
                <a:tc>
                  <a:txBody>
                    <a:bodyPr/>
                    <a:lstStyle/>
                    <a:p>
                      <a:pPr algn="ctr" fontAlgn="ctr"/>
                      <a:r>
                        <a:rPr lang="id-ID" sz="1400" b="0" i="0" u="none" strike="noStrike" dirty="0">
                          <a:solidFill>
                            <a:srgbClr val="000000"/>
                          </a:solidFill>
                          <a:effectLst/>
                          <a:latin typeface="Calibri"/>
                        </a:rPr>
                        <a:t>2</a:t>
                      </a:r>
                    </a:p>
                  </a:txBody>
                  <a:tcPr marL="7144" marR="7144" marT="9525" marB="0" anchor="ctr"/>
                </a:tc>
                <a:extLst>
                  <a:ext uri="{0D108BD9-81ED-4DB2-BD59-A6C34878D82A}">
                    <a16:rowId xmlns:a16="http://schemas.microsoft.com/office/drawing/2014/main" val="10005"/>
                  </a:ext>
                </a:extLst>
              </a:tr>
              <a:tr h="323850">
                <a:tc>
                  <a:txBody>
                    <a:bodyPr/>
                    <a:lstStyle/>
                    <a:p>
                      <a:pPr algn="r" fontAlgn="ctr"/>
                      <a:r>
                        <a:rPr lang="id-ID" sz="1400" u="none" strike="noStrike">
                          <a:effectLst/>
                        </a:rPr>
                        <a:t>163010035</a:t>
                      </a:r>
                      <a:endParaRPr lang="id-ID" sz="1400" b="0" i="0" u="none" strike="noStrike">
                        <a:solidFill>
                          <a:srgbClr val="000000"/>
                        </a:solidFill>
                        <a:effectLst/>
                        <a:latin typeface="Calibri"/>
                      </a:endParaRPr>
                    </a:p>
                  </a:txBody>
                  <a:tcPr marL="7144" marR="7144" marT="9525" marB="0" anchor="ctr"/>
                </a:tc>
                <a:tc>
                  <a:txBody>
                    <a:bodyPr/>
                    <a:lstStyle/>
                    <a:p>
                      <a:pPr algn="l" fontAlgn="ctr"/>
                      <a:r>
                        <a:rPr lang="id-ID" sz="1400" u="none" strike="noStrike">
                          <a:effectLst/>
                        </a:rPr>
                        <a:t>Tera Akbar</a:t>
                      </a:r>
                      <a:endParaRPr lang="id-ID" sz="1400" b="0" i="0" u="none" strike="noStrike">
                        <a:solidFill>
                          <a:srgbClr val="000000"/>
                        </a:solidFill>
                        <a:effectLst/>
                        <a:latin typeface="Calibri"/>
                      </a:endParaRPr>
                    </a:p>
                  </a:txBody>
                  <a:tcPr marL="7144" marR="7144" marT="9525" marB="0" anchor="ctr"/>
                </a:tc>
                <a:tc>
                  <a:txBody>
                    <a:bodyPr/>
                    <a:lstStyle/>
                    <a:p>
                      <a:pPr algn="l" fontAlgn="ctr"/>
                      <a:r>
                        <a:rPr lang="id-ID" sz="1400" u="none" strike="noStrike" dirty="0">
                          <a:effectLst/>
                        </a:rPr>
                        <a:t>Jl. Majapahit VII/no. 11</a:t>
                      </a:r>
                      <a:endParaRPr lang="id-ID" sz="1400" b="0" i="0" u="none" strike="noStrike" dirty="0">
                        <a:solidFill>
                          <a:srgbClr val="000000"/>
                        </a:solidFill>
                        <a:effectLst/>
                        <a:latin typeface="Calibri"/>
                      </a:endParaRPr>
                    </a:p>
                  </a:txBody>
                  <a:tcPr marL="7144" marR="7144" marT="9525" marB="0" anchor="ctr"/>
                </a:tc>
                <a:tc>
                  <a:txBody>
                    <a:bodyPr/>
                    <a:lstStyle/>
                    <a:p>
                      <a:pPr algn="r" fontAlgn="ctr"/>
                      <a:r>
                        <a:rPr lang="id-ID" sz="1400" u="none" strike="noStrike" dirty="0">
                          <a:effectLst/>
                        </a:rPr>
                        <a:t>25-Mar-97</a:t>
                      </a:r>
                      <a:endParaRPr lang="id-ID" sz="1400" b="0" i="0" u="none" strike="noStrike" dirty="0">
                        <a:solidFill>
                          <a:srgbClr val="000000"/>
                        </a:solidFill>
                        <a:effectLst/>
                        <a:latin typeface="Calibri"/>
                      </a:endParaRPr>
                    </a:p>
                  </a:txBody>
                  <a:tcPr marL="7144" marR="7144" marT="9525" marB="0" anchor="ctr"/>
                </a:tc>
                <a:tc>
                  <a:txBody>
                    <a:bodyPr/>
                    <a:lstStyle/>
                    <a:p>
                      <a:pPr algn="l" fontAlgn="ctr"/>
                      <a:r>
                        <a:rPr lang="id-ID" sz="1400" u="none" strike="noStrike" dirty="0">
                          <a:effectLst/>
                        </a:rPr>
                        <a:t>BD-111</a:t>
                      </a:r>
                      <a:endParaRPr lang="id-ID" sz="1400" b="0" i="0" u="none" strike="noStrike" dirty="0">
                        <a:solidFill>
                          <a:srgbClr val="000000"/>
                        </a:solidFill>
                        <a:effectLst/>
                        <a:latin typeface="Calibri"/>
                      </a:endParaRPr>
                    </a:p>
                  </a:txBody>
                  <a:tcPr marL="7144" marR="7144" marT="9525" marB="0" anchor="ctr"/>
                </a:tc>
                <a:tc>
                  <a:txBody>
                    <a:bodyPr/>
                    <a:lstStyle/>
                    <a:p>
                      <a:pPr algn="l" fontAlgn="ctr"/>
                      <a:r>
                        <a:rPr lang="id-ID" sz="1400" u="none" strike="noStrike" dirty="0">
                          <a:effectLst/>
                        </a:rPr>
                        <a:t>Basisdata</a:t>
                      </a:r>
                      <a:endParaRPr lang="id-ID" sz="1400" b="0" i="0" u="none" strike="noStrike" dirty="0">
                        <a:solidFill>
                          <a:srgbClr val="000000"/>
                        </a:solidFill>
                        <a:effectLst/>
                        <a:latin typeface="Calibri"/>
                      </a:endParaRPr>
                    </a:p>
                  </a:txBody>
                  <a:tcPr marL="7144" marR="7144" marT="9525" marB="0" anchor="ctr"/>
                </a:tc>
                <a:tc>
                  <a:txBody>
                    <a:bodyPr/>
                    <a:lstStyle/>
                    <a:p>
                      <a:pPr algn="ctr" fontAlgn="ctr"/>
                      <a:r>
                        <a:rPr lang="id-ID" sz="1400" b="0" i="0" u="none" strike="noStrike" dirty="0">
                          <a:solidFill>
                            <a:srgbClr val="000000"/>
                          </a:solidFill>
                          <a:effectLst/>
                          <a:latin typeface="Calibri"/>
                        </a:rPr>
                        <a:t>3</a:t>
                      </a:r>
                    </a:p>
                  </a:txBody>
                  <a:tcPr marL="7144" marR="7144" marT="9525" marB="0" anchor="ctr"/>
                </a:tc>
                <a:extLst>
                  <a:ext uri="{0D108BD9-81ED-4DB2-BD59-A6C34878D82A}">
                    <a16:rowId xmlns:a16="http://schemas.microsoft.com/office/drawing/2014/main" val="1000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812202775"/>
              </p:ext>
            </p:extLst>
          </p:nvPr>
        </p:nvGraphicFramePr>
        <p:xfrm>
          <a:off x="226121" y="4308679"/>
          <a:ext cx="8617842" cy="2266950"/>
        </p:xfrm>
        <a:graphic>
          <a:graphicData uri="http://schemas.openxmlformats.org/drawingml/2006/table">
            <a:tbl>
              <a:tblPr firstRow="1" bandRow="1">
                <a:tableStyleId>{5C22544A-7EE6-4342-B048-85BDC9FD1C3A}</a:tableStyleId>
              </a:tblPr>
              <a:tblGrid>
                <a:gridCol w="729298">
                  <a:extLst>
                    <a:ext uri="{9D8B030D-6E8A-4147-A177-3AD203B41FA5}">
                      <a16:colId xmlns:a16="http://schemas.microsoft.com/office/drawing/2014/main" val="20000"/>
                    </a:ext>
                  </a:extLst>
                </a:gridCol>
                <a:gridCol w="938340">
                  <a:extLst>
                    <a:ext uri="{9D8B030D-6E8A-4147-A177-3AD203B41FA5}">
                      <a16:colId xmlns:a16="http://schemas.microsoft.com/office/drawing/2014/main" val="20001"/>
                    </a:ext>
                  </a:extLst>
                </a:gridCol>
                <a:gridCol w="3172016">
                  <a:extLst>
                    <a:ext uri="{9D8B030D-6E8A-4147-A177-3AD203B41FA5}">
                      <a16:colId xmlns:a16="http://schemas.microsoft.com/office/drawing/2014/main" val="20002"/>
                    </a:ext>
                  </a:extLst>
                </a:gridCol>
                <a:gridCol w="589915">
                  <a:extLst>
                    <a:ext uri="{9D8B030D-6E8A-4147-A177-3AD203B41FA5}">
                      <a16:colId xmlns:a16="http://schemas.microsoft.com/office/drawing/2014/main" val="20003"/>
                    </a:ext>
                  </a:extLst>
                </a:gridCol>
                <a:gridCol w="1458278">
                  <a:extLst>
                    <a:ext uri="{9D8B030D-6E8A-4147-A177-3AD203B41FA5}">
                      <a16:colId xmlns:a16="http://schemas.microsoft.com/office/drawing/2014/main" val="20004"/>
                    </a:ext>
                  </a:extLst>
                </a:gridCol>
                <a:gridCol w="1729995">
                  <a:extLst>
                    <a:ext uri="{9D8B030D-6E8A-4147-A177-3AD203B41FA5}">
                      <a16:colId xmlns:a16="http://schemas.microsoft.com/office/drawing/2014/main" val="20005"/>
                    </a:ext>
                  </a:extLst>
                </a:gridCol>
              </a:tblGrid>
              <a:tr h="323850">
                <a:tc>
                  <a:txBody>
                    <a:bodyPr/>
                    <a:lstStyle/>
                    <a:p>
                      <a:pPr algn="ctr" fontAlgn="b"/>
                      <a:r>
                        <a:rPr lang="id-ID" sz="1400" b="1" i="0" u="none" strike="noStrike" dirty="0">
                          <a:solidFill>
                            <a:srgbClr val="000000"/>
                          </a:solidFill>
                          <a:effectLst/>
                          <a:latin typeface="Calibri"/>
                        </a:rPr>
                        <a:t>semester</a:t>
                      </a:r>
                    </a:p>
                  </a:txBody>
                  <a:tcPr marL="7144" marR="7144" marT="9525" marB="0" anchor="b"/>
                </a:tc>
                <a:tc>
                  <a:txBody>
                    <a:bodyPr/>
                    <a:lstStyle/>
                    <a:p>
                      <a:pPr algn="ctr" fontAlgn="b"/>
                      <a:r>
                        <a:rPr lang="id-ID" sz="1400" b="1" i="0" u="none" strike="noStrike" dirty="0">
                          <a:solidFill>
                            <a:srgbClr val="000000"/>
                          </a:solidFill>
                          <a:effectLst/>
                          <a:latin typeface="Calibri"/>
                        </a:rPr>
                        <a:t>indeks_nilai</a:t>
                      </a:r>
                    </a:p>
                  </a:txBody>
                  <a:tcPr marL="7144" marR="7144" marT="9525" marB="0" anchor="b"/>
                </a:tc>
                <a:tc>
                  <a:txBody>
                    <a:bodyPr/>
                    <a:lstStyle/>
                    <a:p>
                      <a:pPr algn="ctr" fontAlgn="b"/>
                      <a:r>
                        <a:rPr lang="id-ID" sz="1400" b="1" i="0" u="none" strike="noStrike" dirty="0">
                          <a:solidFill>
                            <a:srgbClr val="000000"/>
                          </a:solidFill>
                          <a:effectLst/>
                          <a:latin typeface="Calibri"/>
                        </a:rPr>
                        <a:t>waktu</a:t>
                      </a:r>
                    </a:p>
                  </a:txBody>
                  <a:tcPr marL="7144" marR="7144" marT="9525" marB="0" anchor="b"/>
                </a:tc>
                <a:tc>
                  <a:txBody>
                    <a:bodyPr/>
                    <a:lstStyle/>
                    <a:p>
                      <a:pPr algn="ctr" fontAlgn="b"/>
                      <a:r>
                        <a:rPr lang="id-ID" sz="1400" b="1" i="0" u="none" strike="noStrike">
                          <a:solidFill>
                            <a:srgbClr val="000000"/>
                          </a:solidFill>
                          <a:effectLst/>
                          <a:latin typeface="Calibri"/>
                        </a:rPr>
                        <a:t>tempat</a:t>
                      </a:r>
                    </a:p>
                  </a:txBody>
                  <a:tcPr marL="7144" marR="7144" marT="9525" marB="0" anchor="b"/>
                </a:tc>
                <a:tc>
                  <a:txBody>
                    <a:bodyPr/>
                    <a:lstStyle/>
                    <a:p>
                      <a:pPr algn="ctr" fontAlgn="b"/>
                      <a:r>
                        <a:rPr lang="id-ID" sz="1400" b="1" i="0" u="none" strike="noStrike">
                          <a:solidFill>
                            <a:srgbClr val="000000"/>
                          </a:solidFill>
                          <a:effectLst/>
                          <a:latin typeface="Calibri"/>
                        </a:rPr>
                        <a:t>nama_dos</a:t>
                      </a:r>
                    </a:p>
                  </a:txBody>
                  <a:tcPr marL="7144" marR="7144" marT="9525" marB="0" anchor="b"/>
                </a:tc>
                <a:tc>
                  <a:txBody>
                    <a:bodyPr/>
                    <a:lstStyle/>
                    <a:p>
                      <a:pPr algn="ctr" fontAlgn="b"/>
                      <a:r>
                        <a:rPr lang="id-ID" sz="1400" b="1" i="0" u="none" strike="noStrike">
                          <a:solidFill>
                            <a:srgbClr val="000000"/>
                          </a:solidFill>
                          <a:effectLst/>
                          <a:latin typeface="Calibri"/>
                        </a:rPr>
                        <a:t>alamat_dos</a:t>
                      </a:r>
                    </a:p>
                  </a:txBody>
                  <a:tcPr marL="7144" marR="7144" marT="9525" marB="0" anchor="b"/>
                </a:tc>
                <a:extLst>
                  <a:ext uri="{0D108BD9-81ED-4DB2-BD59-A6C34878D82A}">
                    <a16:rowId xmlns:a16="http://schemas.microsoft.com/office/drawing/2014/main" val="10000"/>
                  </a:ext>
                </a:extLst>
              </a:tr>
              <a:tr h="323850">
                <a:tc>
                  <a:txBody>
                    <a:bodyPr/>
                    <a:lstStyle/>
                    <a:p>
                      <a:pPr algn="ctr" fontAlgn="ctr"/>
                      <a:r>
                        <a:rPr lang="id-ID" sz="1400" b="0" i="0" u="none" strike="noStrike" dirty="0">
                          <a:solidFill>
                            <a:srgbClr val="000000"/>
                          </a:solidFill>
                          <a:effectLst/>
                          <a:latin typeface="Calibri"/>
                        </a:rPr>
                        <a:t>2</a:t>
                      </a:r>
                    </a:p>
                  </a:txBody>
                  <a:tcPr marL="7144" marR="7144" marT="9525" marB="0" anchor="ctr"/>
                </a:tc>
                <a:tc>
                  <a:txBody>
                    <a:bodyPr/>
                    <a:lstStyle/>
                    <a:p>
                      <a:pPr algn="ctr" fontAlgn="ctr"/>
                      <a:r>
                        <a:rPr lang="id-ID" sz="1400" b="0" i="0" u="none" strike="noStrike">
                          <a:solidFill>
                            <a:srgbClr val="000000"/>
                          </a:solidFill>
                          <a:effectLst/>
                          <a:latin typeface="Calibri"/>
                        </a:rPr>
                        <a:t>A</a:t>
                      </a:r>
                    </a:p>
                  </a:txBody>
                  <a:tcPr marL="7144" marR="7144" marT="9525" marB="0" anchor="ctr"/>
                </a:tc>
                <a:tc>
                  <a:txBody>
                    <a:bodyPr/>
                    <a:lstStyle/>
                    <a:p>
                      <a:pPr algn="l" fontAlgn="ctr"/>
                      <a:r>
                        <a:rPr lang="nl-NL" sz="1400" b="0" i="0" u="none" strike="noStrike">
                          <a:solidFill>
                            <a:srgbClr val="000000"/>
                          </a:solidFill>
                          <a:effectLst/>
                          <a:latin typeface="Calibri"/>
                        </a:rPr>
                        <a:t>Rabu, 12.30-16.00 dan Kamis, 08.00-12.30</a:t>
                      </a:r>
                    </a:p>
                  </a:txBody>
                  <a:tcPr marL="7144" marR="7144" marT="9525" marB="0" anchor="ctr"/>
                </a:tc>
                <a:tc>
                  <a:txBody>
                    <a:bodyPr/>
                    <a:lstStyle/>
                    <a:p>
                      <a:pPr algn="l" fontAlgn="ctr"/>
                      <a:r>
                        <a:rPr lang="id-ID" sz="1400" b="0" i="0" u="none" strike="noStrike">
                          <a:solidFill>
                            <a:srgbClr val="000000"/>
                          </a:solidFill>
                          <a:effectLst/>
                          <a:latin typeface="Calibri"/>
                        </a:rPr>
                        <a:t>LBD.1</a:t>
                      </a:r>
                    </a:p>
                  </a:txBody>
                  <a:tcPr marL="7144" marR="7144" marT="9525" marB="0" anchor="ctr"/>
                </a:tc>
                <a:tc>
                  <a:txBody>
                    <a:bodyPr/>
                    <a:lstStyle/>
                    <a:p>
                      <a:pPr algn="l" fontAlgn="ctr"/>
                      <a:r>
                        <a:rPr lang="id-ID" sz="1400" b="0" i="0" u="none" strike="noStrike">
                          <a:solidFill>
                            <a:srgbClr val="000000"/>
                          </a:solidFill>
                          <a:effectLst/>
                          <a:latin typeface="Calibri"/>
                        </a:rPr>
                        <a:t>Dr. Manaf Putra</a:t>
                      </a:r>
                    </a:p>
                  </a:txBody>
                  <a:tcPr marL="7144" marR="7144" marT="9525" marB="0" anchor="ctr"/>
                </a:tc>
                <a:tc>
                  <a:txBody>
                    <a:bodyPr/>
                    <a:lstStyle/>
                    <a:p>
                      <a:pPr algn="l" fontAlgn="ctr"/>
                      <a:r>
                        <a:rPr lang="id-ID" sz="1400" b="0" i="0" u="none" strike="noStrike">
                          <a:solidFill>
                            <a:srgbClr val="000000"/>
                          </a:solidFill>
                          <a:effectLst/>
                          <a:latin typeface="Calibri"/>
                        </a:rPr>
                        <a:t>Jl. Sulfat Timur I/no. 7A</a:t>
                      </a:r>
                    </a:p>
                  </a:txBody>
                  <a:tcPr marL="7144" marR="7144" marT="9525" marB="0" anchor="ctr"/>
                </a:tc>
                <a:extLst>
                  <a:ext uri="{0D108BD9-81ED-4DB2-BD59-A6C34878D82A}">
                    <a16:rowId xmlns:a16="http://schemas.microsoft.com/office/drawing/2014/main" val="10001"/>
                  </a:ext>
                </a:extLst>
              </a:tr>
              <a:tr h="323850">
                <a:tc>
                  <a:txBody>
                    <a:bodyPr/>
                    <a:lstStyle/>
                    <a:p>
                      <a:pPr algn="ctr" fontAlgn="ctr"/>
                      <a:r>
                        <a:rPr lang="id-ID" sz="1400" b="0" i="0" u="none" strike="noStrike" dirty="0">
                          <a:solidFill>
                            <a:srgbClr val="000000"/>
                          </a:solidFill>
                          <a:effectLst/>
                          <a:latin typeface="Calibri"/>
                        </a:rPr>
                        <a:t>1</a:t>
                      </a:r>
                    </a:p>
                  </a:txBody>
                  <a:tcPr marL="7144" marR="7144" marT="9525" marB="0" anchor="ctr"/>
                </a:tc>
                <a:tc>
                  <a:txBody>
                    <a:bodyPr/>
                    <a:lstStyle/>
                    <a:p>
                      <a:pPr algn="ctr" fontAlgn="ctr"/>
                      <a:r>
                        <a:rPr lang="id-ID" sz="1400" b="0" i="0" u="none" strike="noStrike">
                          <a:solidFill>
                            <a:srgbClr val="000000"/>
                          </a:solidFill>
                          <a:effectLst/>
                          <a:latin typeface="Calibri"/>
                        </a:rPr>
                        <a:t> </a:t>
                      </a:r>
                    </a:p>
                  </a:txBody>
                  <a:tcPr marL="7144" marR="7144" marT="9525" marB="0" anchor="ctr"/>
                </a:tc>
                <a:tc>
                  <a:txBody>
                    <a:bodyPr/>
                    <a:lstStyle/>
                    <a:p>
                      <a:pPr algn="l" fontAlgn="ctr"/>
                      <a:r>
                        <a:rPr lang="fi-FI" sz="1400" b="0" i="0" u="none" strike="noStrike">
                          <a:solidFill>
                            <a:srgbClr val="000000"/>
                          </a:solidFill>
                          <a:effectLst/>
                          <a:latin typeface="Calibri"/>
                        </a:rPr>
                        <a:t>Senin, 12.30-15.00 dan Kamis, 08.00-11.30</a:t>
                      </a:r>
                    </a:p>
                  </a:txBody>
                  <a:tcPr marL="7144" marR="7144" marT="9525" marB="0" anchor="ctr"/>
                </a:tc>
                <a:tc>
                  <a:txBody>
                    <a:bodyPr/>
                    <a:lstStyle/>
                    <a:p>
                      <a:pPr algn="l" fontAlgn="b"/>
                      <a:r>
                        <a:rPr lang="id-ID" sz="1400" b="0" i="0" u="none" strike="noStrike">
                          <a:solidFill>
                            <a:srgbClr val="000000"/>
                          </a:solidFill>
                          <a:effectLst/>
                          <a:latin typeface="Calibri"/>
                        </a:rPr>
                        <a:t>KR.01</a:t>
                      </a:r>
                    </a:p>
                  </a:txBody>
                  <a:tcPr marL="7144" marR="7144" marT="9525" marB="0" anchor="b"/>
                </a:tc>
                <a:tc>
                  <a:txBody>
                    <a:bodyPr/>
                    <a:lstStyle/>
                    <a:p>
                      <a:pPr algn="l" fontAlgn="b"/>
                      <a:r>
                        <a:rPr lang="id-ID" sz="1400" b="0" i="0" u="none" strike="noStrike" dirty="0">
                          <a:solidFill>
                            <a:srgbClr val="000000"/>
                          </a:solidFill>
                          <a:effectLst/>
                          <a:latin typeface="Calibri"/>
                        </a:rPr>
                        <a:t>Dr. Maryam Harlina</a:t>
                      </a:r>
                    </a:p>
                  </a:txBody>
                  <a:tcPr marL="7144" marR="7144" marT="9525" marB="0" anchor="b"/>
                </a:tc>
                <a:tc>
                  <a:txBody>
                    <a:bodyPr/>
                    <a:lstStyle/>
                    <a:p>
                      <a:pPr algn="l" fontAlgn="b"/>
                      <a:r>
                        <a:rPr lang="id-ID" sz="1400" b="0" i="0" u="none" strike="noStrike">
                          <a:solidFill>
                            <a:srgbClr val="000000"/>
                          </a:solidFill>
                          <a:effectLst/>
                          <a:latin typeface="Calibri"/>
                        </a:rPr>
                        <a:t>Jl. Ciliwung III/no.6</a:t>
                      </a:r>
                    </a:p>
                  </a:txBody>
                  <a:tcPr marL="7144" marR="7144" marT="9525" marB="0" anchor="b"/>
                </a:tc>
                <a:extLst>
                  <a:ext uri="{0D108BD9-81ED-4DB2-BD59-A6C34878D82A}">
                    <a16:rowId xmlns:a16="http://schemas.microsoft.com/office/drawing/2014/main" val="10002"/>
                  </a:ext>
                </a:extLst>
              </a:tr>
              <a:tr h="323850">
                <a:tc>
                  <a:txBody>
                    <a:bodyPr/>
                    <a:lstStyle/>
                    <a:p>
                      <a:pPr algn="ctr" fontAlgn="ctr"/>
                      <a:r>
                        <a:rPr lang="id-ID" sz="1400" b="0" i="0" u="none" strike="noStrike">
                          <a:solidFill>
                            <a:srgbClr val="000000"/>
                          </a:solidFill>
                          <a:effectLst/>
                          <a:latin typeface="Calibri"/>
                        </a:rPr>
                        <a:t>1</a:t>
                      </a:r>
                    </a:p>
                  </a:txBody>
                  <a:tcPr marL="7144" marR="7144" marT="9525" marB="0" anchor="ctr"/>
                </a:tc>
                <a:tc>
                  <a:txBody>
                    <a:bodyPr/>
                    <a:lstStyle/>
                    <a:p>
                      <a:pPr algn="ctr" fontAlgn="ctr"/>
                      <a:r>
                        <a:rPr lang="id-ID" sz="1400" b="0" i="0" u="none" strike="noStrike" dirty="0">
                          <a:solidFill>
                            <a:srgbClr val="000000"/>
                          </a:solidFill>
                          <a:effectLst/>
                          <a:latin typeface="Calibri"/>
                        </a:rPr>
                        <a:t>B</a:t>
                      </a:r>
                    </a:p>
                  </a:txBody>
                  <a:tcPr marL="7144" marR="7144" marT="9525" marB="0" anchor="ctr"/>
                </a:tc>
                <a:tc>
                  <a:txBody>
                    <a:bodyPr/>
                    <a:lstStyle/>
                    <a:p>
                      <a:pPr algn="l" fontAlgn="ctr"/>
                      <a:r>
                        <a:rPr lang="fi-FI" sz="1400" b="0" i="0" u="none" strike="noStrike">
                          <a:solidFill>
                            <a:srgbClr val="000000"/>
                          </a:solidFill>
                          <a:effectLst/>
                          <a:latin typeface="Calibri"/>
                        </a:rPr>
                        <a:t>Selasa 08.00-11.30 dan Jumat, 08.00-11.30</a:t>
                      </a:r>
                    </a:p>
                  </a:txBody>
                  <a:tcPr marL="7144" marR="7144" marT="9525" marB="0" anchor="ctr"/>
                </a:tc>
                <a:tc>
                  <a:txBody>
                    <a:bodyPr/>
                    <a:lstStyle/>
                    <a:p>
                      <a:pPr algn="l" fontAlgn="ctr"/>
                      <a:r>
                        <a:rPr lang="id-ID" sz="1400" b="0" i="0" u="none" strike="noStrike">
                          <a:solidFill>
                            <a:srgbClr val="000000"/>
                          </a:solidFill>
                          <a:effectLst/>
                          <a:latin typeface="Calibri"/>
                        </a:rPr>
                        <a:t>KR.04</a:t>
                      </a:r>
                    </a:p>
                  </a:txBody>
                  <a:tcPr marL="7144" marR="7144" marT="9525" marB="0" anchor="ctr"/>
                </a:tc>
                <a:tc>
                  <a:txBody>
                    <a:bodyPr/>
                    <a:lstStyle/>
                    <a:p>
                      <a:pPr algn="l" fontAlgn="ctr"/>
                      <a:r>
                        <a:rPr lang="id-ID" sz="1400" b="0" i="0" u="none" strike="noStrike">
                          <a:solidFill>
                            <a:srgbClr val="000000"/>
                          </a:solidFill>
                          <a:effectLst/>
                          <a:latin typeface="Calibri"/>
                        </a:rPr>
                        <a:t>Dr. Ristianto Arif</a:t>
                      </a:r>
                    </a:p>
                  </a:txBody>
                  <a:tcPr marL="7144" marR="7144" marT="9525" marB="0" anchor="ctr"/>
                </a:tc>
                <a:tc>
                  <a:txBody>
                    <a:bodyPr/>
                    <a:lstStyle/>
                    <a:p>
                      <a:pPr algn="l" fontAlgn="ctr"/>
                      <a:r>
                        <a:rPr lang="id-ID" sz="1400" b="0" i="0" u="none" strike="noStrike">
                          <a:solidFill>
                            <a:srgbClr val="000000"/>
                          </a:solidFill>
                          <a:effectLst/>
                          <a:latin typeface="Calibri"/>
                        </a:rPr>
                        <a:t>Jl. Merdeka I/ no.1</a:t>
                      </a:r>
                    </a:p>
                  </a:txBody>
                  <a:tcPr marL="7144" marR="7144" marT="9525" marB="0" anchor="ctr"/>
                </a:tc>
                <a:extLst>
                  <a:ext uri="{0D108BD9-81ED-4DB2-BD59-A6C34878D82A}">
                    <a16:rowId xmlns:a16="http://schemas.microsoft.com/office/drawing/2014/main" val="10003"/>
                  </a:ext>
                </a:extLst>
              </a:tr>
              <a:tr h="323850">
                <a:tc>
                  <a:txBody>
                    <a:bodyPr/>
                    <a:lstStyle/>
                    <a:p>
                      <a:pPr algn="ctr" fontAlgn="ctr"/>
                      <a:r>
                        <a:rPr lang="id-ID" sz="1400" b="0" i="0" u="none" strike="noStrike">
                          <a:solidFill>
                            <a:srgbClr val="000000"/>
                          </a:solidFill>
                          <a:effectLst/>
                          <a:latin typeface="Calibri"/>
                        </a:rPr>
                        <a:t>2</a:t>
                      </a:r>
                    </a:p>
                  </a:txBody>
                  <a:tcPr marL="7144" marR="7144" marT="9525" marB="0" anchor="ctr"/>
                </a:tc>
                <a:tc>
                  <a:txBody>
                    <a:bodyPr/>
                    <a:lstStyle/>
                    <a:p>
                      <a:pPr algn="ctr" fontAlgn="ctr"/>
                      <a:r>
                        <a:rPr lang="id-ID" sz="1400" b="0" i="0" u="none" strike="noStrike" dirty="0">
                          <a:solidFill>
                            <a:srgbClr val="000000"/>
                          </a:solidFill>
                          <a:effectLst/>
                          <a:latin typeface="Calibri"/>
                        </a:rPr>
                        <a:t> </a:t>
                      </a:r>
                    </a:p>
                  </a:txBody>
                  <a:tcPr marL="7144" marR="7144" marT="9525" marB="0" anchor="ctr"/>
                </a:tc>
                <a:tc>
                  <a:txBody>
                    <a:bodyPr/>
                    <a:lstStyle/>
                    <a:p>
                      <a:pPr algn="l" fontAlgn="ctr"/>
                      <a:r>
                        <a:rPr lang="fi-FI" sz="1400" b="0" i="0" u="none" strike="noStrike">
                          <a:solidFill>
                            <a:srgbClr val="000000"/>
                          </a:solidFill>
                          <a:effectLst/>
                          <a:latin typeface="Calibri"/>
                        </a:rPr>
                        <a:t>Kamis, 08.00-12.30 dan Jumat, 08.00-12.30</a:t>
                      </a:r>
                    </a:p>
                  </a:txBody>
                  <a:tcPr marL="7144" marR="7144" marT="9525" marB="0" anchor="ctr"/>
                </a:tc>
                <a:tc>
                  <a:txBody>
                    <a:bodyPr/>
                    <a:lstStyle/>
                    <a:p>
                      <a:pPr algn="l" fontAlgn="b"/>
                      <a:r>
                        <a:rPr lang="id-ID" sz="1400" b="0" i="0" u="none" strike="noStrike">
                          <a:solidFill>
                            <a:srgbClr val="000000"/>
                          </a:solidFill>
                          <a:effectLst/>
                          <a:latin typeface="Calibri"/>
                        </a:rPr>
                        <a:t>KR.06</a:t>
                      </a:r>
                    </a:p>
                  </a:txBody>
                  <a:tcPr marL="7144" marR="7144" marT="9525" marB="0" anchor="b"/>
                </a:tc>
                <a:tc>
                  <a:txBody>
                    <a:bodyPr/>
                    <a:lstStyle/>
                    <a:p>
                      <a:pPr algn="l" fontAlgn="b"/>
                      <a:r>
                        <a:rPr lang="id-ID" sz="1400" b="0" i="0" u="none" strike="noStrike">
                          <a:solidFill>
                            <a:srgbClr val="000000"/>
                          </a:solidFill>
                          <a:effectLst/>
                          <a:latin typeface="Calibri"/>
                        </a:rPr>
                        <a:t>Dr. Maya Rista</a:t>
                      </a:r>
                    </a:p>
                  </a:txBody>
                  <a:tcPr marL="7144" marR="7144" marT="9525" marB="0" anchor="b"/>
                </a:tc>
                <a:tc>
                  <a:txBody>
                    <a:bodyPr/>
                    <a:lstStyle/>
                    <a:p>
                      <a:pPr algn="l" fontAlgn="b"/>
                      <a:r>
                        <a:rPr lang="id-ID" sz="1400" b="0" i="0" u="none" strike="noStrike">
                          <a:solidFill>
                            <a:srgbClr val="000000"/>
                          </a:solidFill>
                          <a:effectLst/>
                          <a:latin typeface="Calibri"/>
                        </a:rPr>
                        <a:t>Jl. Kalimantan IV/no 5a</a:t>
                      </a:r>
                    </a:p>
                  </a:txBody>
                  <a:tcPr marL="7144" marR="7144" marT="9525" marB="0" anchor="b"/>
                </a:tc>
                <a:extLst>
                  <a:ext uri="{0D108BD9-81ED-4DB2-BD59-A6C34878D82A}">
                    <a16:rowId xmlns:a16="http://schemas.microsoft.com/office/drawing/2014/main" val="10004"/>
                  </a:ext>
                </a:extLst>
              </a:tr>
              <a:tr h="323850">
                <a:tc>
                  <a:txBody>
                    <a:bodyPr/>
                    <a:lstStyle/>
                    <a:p>
                      <a:pPr algn="ctr" fontAlgn="ctr"/>
                      <a:r>
                        <a:rPr lang="id-ID" sz="1400" b="0" i="0" u="none" strike="noStrike">
                          <a:solidFill>
                            <a:srgbClr val="000000"/>
                          </a:solidFill>
                          <a:effectLst/>
                          <a:latin typeface="Calibri"/>
                        </a:rPr>
                        <a:t>1</a:t>
                      </a:r>
                    </a:p>
                  </a:txBody>
                  <a:tcPr marL="7144" marR="7144" marT="9525" marB="0" anchor="ctr"/>
                </a:tc>
                <a:tc>
                  <a:txBody>
                    <a:bodyPr/>
                    <a:lstStyle/>
                    <a:p>
                      <a:pPr algn="ctr" fontAlgn="ctr"/>
                      <a:r>
                        <a:rPr lang="id-ID" sz="1400" b="0" i="0" u="none" strike="noStrike" dirty="0">
                          <a:solidFill>
                            <a:srgbClr val="000000"/>
                          </a:solidFill>
                          <a:effectLst/>
                          <a:latin typeface="Calibri"/>
                        </a:rPr>
                        <a:t>C</a:t>
                      </a:r>
                    </a:p>
                  </a:txBody>
                  <a:tcPr marL="7144" marR="7144" marT="9525" marB="0" anchor="ctr"/>
                </a:tc>
                <a:tc>
                  <a:txBody>
                    <a:bodyPr/>
                    <a:lstStyle/>
                    <a:p>
                      <a:pPr algn="l" fontAlgn="ctr"/>
                      <a:r>
                        <a:rPr lang="fi-FI" sz="1400" b="0" i="0" u="none" strike="noStrike" dirty="0">
                          <a:solidFill>
                            <a:srgbClr val="000000"/>
                          </a:solidFill>
                          <a:effectLst/>
                          <a:latin typeface="Calibri"/>
                        </a:rPr>
                        <a:t>Senin, 12.30-15.00 dan Kamis, 08.00-11.30</a:t>
                      </a:r>
                    </a:p>
                  </a:txBody>
                  <a:tcPr marL="7144" marR="7144" marT="9525" marB="0" anchor="ctr"/>
                </a:tc>
                <a:tc>
                  <a:txBody>
                    <a:bodyPr/>
                    <a:lstStyle/>
                    <a:p>
                      <a:pPr algn="l" fontAlgn="b"/>
                      <a:r>
                        <a:rPr lang="id-ID" sz="1400" b="0" i="0" u="none" strike="noStrike">
                          <a:solidFill>
                            <a:srgbClr val="000000"/>
                          </a:solidFill>
                          <a:effectLst/>
                          <a:latin typeface="Calibri"/>
                        </a:rPr>
                        <a:t>KR.01</a:t>
                      </a:r>
                    </a:p>
                  </a:txBody>
                  <a:tcPr marL="7144" marR="7144" marT="9525" marB="0" anchor="b"/>
                </a:tc>
                <a:tc>
                  <a:txBody>
                    <a:bodyPr/>
                    <a:lstStyle/>
                    <a:p>
                      <a:pPr algn="l" fontAlgn="b"/>
                      <a:r>
                        <a:rPr lang="id-ID" sz="1400" b="0" i="0" u="none" strike="noStrike">
                          <a:solidFill>
                            <a:srgbClr val="000000"/>
                          </a:solidFill>
                          <a:effectLst/>
                          <a:latin typeface="Calibri"/>
                        </a:rPr>
                        <a:t>Dr. Maryam Harlina</a:t>
                      </a:r>
                    </a:p>
                  </a:txBody>
                  <a:tcPr marL="7144" marR="7144" marT="9525" marB="0" anchor="b"/>
                </a:tc>
                <a:tc>
                  <a:txBody>
                    <a:bodyPr/>
                    <a:lstStyle/>
                    <a:p>
                      <a:pPr algn="l" fontAlgn="b"/>
                      <a:r>
                        <a:rPr lang="id-ID" sz="1400" b="0" i="0" u="none" strike="noStrike">
                          <a:solidFill>
                            <a:srgbClr val="000000"/>
                          </a:solidFill>
                          <a:effectLst/>
                          <a:latin typeface="Calibri"/>
                        </a:rPr>
                        <a:t>Jl. Ciliwung III/no. 6</a:t>
                      </a:r>
                    </a:p>
                  </a:txBody>
                  <a:tcPr marL="7144" marR="7144" marT="9525" marB="0" anchor="b"/>
                </a:tc>
                <a:extLst>
                  <a:ext uri="{0D108BD9-81ED-4DB2-BD59-A6C34878D82A}">
                    <a16:rowId xmlns:a16="http://schemas.microsoft.com/office/drawing/2014/main" val="10005"/>
                  </a:ext>
                </a:extLst>
              </a:tr>
              <a:tr h="323850">
                <a:tc>
                  <a:txBody>
                    <a:bodyPr/>
                    <a:lstStyle/>
                    <a:p>
                      <a:pPr algn="ctr" fontAlgn="ctr"/>
                      <a:r>
                        <a:rPr lang="id-ID" sz="1400" b="0" i="0" u="none" strike="noStrike">
                          <a:solidFill>
                            <a:srgbClr val="000000"/>
                          </a:solidFill>
                          <a:effectLst/>
                          <a:latin typeface="Calibri"/>
                        </a:rPr>
                        <a:t>2</a:t>
                      </a:r>
                    </a:p>
                  </a:txBody>
                  <a:tcPr marL="7144" marR="7144" marT="9525" marB="0" anchor="ctr"/>
                </a:tc>
                <a:tc>
                  <a:txBody>
                    <a:bodyPr/>
                    <a:lstStyle/>
                    <a:p>
                      <a:pPr algn="ctr" fontAlgn="ctr"/>
                      <a:r>
                        <a:rPr lang="id-ID" sz="1400" b="0" i="0" u="none" strike="noStrike" dirty="0">
                          <a:solidFill>
                            <a:srgbClr val="000000"/>
                          </a:solidFill>
                          <a:effectLst/>
                          <a:latin typeface="Calibri"/>
                        </a:rPr>
                        <a:t>A</a:t>
                      </a:r>
                    </a:p>
                  </a:txBody>
                  <a:tcPr marL="7144" marR="7144" marT="9525" marB="0" anchor="ctr"/>
                </a:tc>
                <a:tc>
                  <a:txBody>
                    <a:bodyPr/>
                    <a:lstStyle/>
                    <a:p>
                      <a:pPr algn="l" fontAlgn="ctr"/>
                      <a:r>
                        <a:rPr lang="nl-NL" sz="1400" b="0" i="0" u="none" strike="noStrike" dirty="0">
                          <a:solidFill>
                            <a:srgbClr val="000000"/>
                          </a:solidFill>
                          <a:effectLst/>
                          <a:latin typeface="Calibri"/>
                        </a:rPr>
                        <a:t>Rabu, 12.30-16.00 dan Kamis, 08.00-12.30</a:t>
                      </a:r>
                    </a:p>
                  </a:txBody>
                  <a:tcPr marL="7144" marR="7144" marT="9525" marB="0" anchor="ctr"/>
                </a:tc>
                <a:tc>
                  <a:txBody>
                    <a:bodyPr/>
                    <a:lstStyle/>
                    <a:p>
                      <a:pPr algn="l" fontAlgn="ctr"/>
                      <a:r>
                        <a:rPr lang="id-ID" sz="1400" b="0" i="0" u="none" strike="noStrike" dirty="0">
                          <a:solidFill>
                            <a:srgbClr val="000000"/>
                          </a:solidFill>
                          <a:effectLst/>
                          <a:latin typeface="Calibri"/>
                        </a:rPr>
                        <a:t>LBD.1</a:t>
                      </a:r>
                    </a:p>
                  </a:txBody>
                  <a:tcPr marL="7144" marR="7144" marT="9525" marB="0" anchor="ctr"/>
                </a:tc>
                <a:tc>
                  <a:txBody>
                    <a:bodyPr/>
                    <a:lstStyle/>
                    <a:p>
                      <a:pPr algn="l" fontAlgn="ctr"/>
                      <a:r>
                        <a:rPr lang="id-ID" sz="1400" b="0" i="0" u="none" strike="noStrike">
                          <a:solidFill>
                            <a:srgbClr val="000000"/>
                          </a:solidFill>
                          <a:effectLst/>
                          <a:latin typeface="Calibri"/>
                        </a:rPr>
                        <a:t>Dr. Manaf Putra</a:t>
                      </a:r>
                    </a:p>
                  </a:txBody>
                  <a:tcPr marL="7144" marR="7144" marT="9525" marB="0" anchor="ctr"/>
                </a:tc>
                <a:tc>
                  <a:txBody>
                    <a:bodyPr/>
                    <a:lstStyle/>
                    <a:p>
                      <a:pPr algn="l" fontAlgn="ctr"/>
                      <a:r>
                        <a:rPr lang="id-ID" sz="1400" b="0" i="0" u="none" strike="noStrike" dirty="0">
                          <a:solidFill>
                            <a:srgbClr val="000000"/>
                          </a:solidFill>
                          <a:effectLst/>
                          <a:latin typeface="Calibri"/>
                        </a:rPr>
                        <a:t>Jl. Sulfat Timur I/no. 7A</a:t>
                      </a:r>
                    </a:p>
                  </a:txBody>
                  <a:tcPr marL="7144" marR="7144" marT="9525" marB="0" anchor="ctr"/>
                </a:tc>
                <a:extLst>
                  <a:ext uri="{0D108BD9-81ED-4DB2-BD59-A6C34878D82A}">
                    <a16:rowId xmlns:a16="http://schemas.microsoft.com/office/drawing/2014/main" val="10006"/>
                  </a:ext>
                </a:extLst>
              </a:tr>
            </a:tbl>
          </a:graphicData>
        </a:graphic>
      </p:graphicFrame>
      <p:cxnSp>
        <p:nvCxnSpPr>
          <p:cNvPr id="12" name="Straight Connector 11"/>
          <p:cNvCxnSpPr/>
          <p:nvPr/>
        </p:nvCxnSpPr>
        <p:spPr>
          <a:xfrm>
            <a:off x="6872288" y="1962150"/>
            <a:ext cx="9715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843838" y="1962150"/>
            <a:ext cx="0" cy="21717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7736" y="4133850"/>
            <a:ext cx="782610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7736" y="4133850"/>
            <a:ext cx="0" cy="60007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7736" y="4695825"/>
            <a:ext cx="152580" cy="0"/>
          </a:xfrm>
          <a:prstGeom prst="line">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843838" y="2838450"/>
            <a:ext cx="1000125" cy="523220"/>
          </a:xfrm>
          <a:prstGeom prst="rect">
            <a:avLst/>
          </a:prstGeom>
          <a:noFill/>
        </p:spPr>
        <p:txBody>
          <a:bodyPr wrap="square" rtlCol="0">
            <a:spAutoFit/>
          </a:bodyPr>
          <a:lstStyle/>
          <a:p>
            <a:r>
              <a:rPr lang="id-ID" sz="1400" dirty="0">
                <a:solidFill>
                  <a:schemeClr val="accent1"/>
                </a:solidFill>
              </a:rPr>
              <a:t>Lanjutan tabel</a:t>
            </a:r>
          </a:p>
        </p:txBody>
      </p:sp>
      <p:sp>
        <p:nvSpPr>
          <p:cNvPr id="3" name="Slide Number Placeholder 2">
            <a:extLst>
              <a:ext uri="{FF2B5EF4-FFF2-40B4-BE49-F238E27FC236}">
                <a16:creationId xmlns:a16="http://schemas.microsoft.com/office/drawing/2014/main" id="{CCFBEEF6-4506-4FE2-A509-151BF4C091B6}"/>
              </a:ext>
            </a:extLst>
          </p:cNvPr>
          <p:cNvSpPr>
            <a:spLocks noGrp="1"/>
          </p:cNvSpPr>
          <p:nvPr>
            <p:ph type="sldNum" sz="quarter" idx="12"/>
          </p:nvPr>
        </p:nvSpPr>
        <p:spPr/>
        <p:txBody>
          <a:bodyPr/>
          <a:lstStyle/>
          <a:p>
            <a:fld id="{C5D243CA-806E-402E-87EA-B001B6507DFC}" type="slidenum">
              <a:rPr lang="id-ID" smtClean="0"/>
              <a:t>16</a:t>
            </a:fld>
            <a:endParaRPr lang="id-ID"/>
          </a:p>
        </p:txBody>
      </p:sp>
    </p:spTree>
    <p:extLst>
      <p:ext uri="{BB962C8B-B14F-4D97-AF65-F5344CB8AC3E}">
        <p14:creationId xmlns:p14="http://schemas.microsoft.com/office/powerpoint/2010/main" val="1024787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altLang="en-US" sz="3200" b="1" i="1" dirty="0">
                <a:solidFill>
                  <a:schemeClr val="accent1">
                    <a:lumMod val="50000"/>
                  </a:schemeClr>
                </a:solidFill>
                <a:latin typeface="+mn-lt"/>
              </a:rPr>
              <a:t>Lossless-Join Decomposition</a:t>
            </a:r>
            <a:endParaRPr lang="id-ID" sz="3200" b="1" i="1" dirty="0">
              <a:solidFill>
                <a:schemeClr val="accent1">
                  <a:lumMod val="50000"/>
                </a:schemeClr>
              </a:solidFill>
              <a:latin typeface="+mn-lt"/>
            </a:endParaRPr>
          </a:p>
        </p:txBody>
      </p:sp>
      <p:sp>
        <p:nvSpPr>
          <p:cNvPr id="3" name="Content Placeholder 2"/>
          <p:cNvSpPr>
            <a:spLocks noGrp="1"/>
          </p:cNvSpPr>
          <p:nvPr>
            <p:ph idx="1"/>
          </p:nvPr>
        </p:nvSpPr>
        <p:spPr>
          <a:xfrm>
            <a:off x="4325" y="1556792"/>
            <a:ext cx="8717872" cy="4152899"/>
          </a:xfrm>
        </p:spPr>
        <p:txBody>
          <a:bodyPr>
            <a:noAutofit/>
          </a:bodyPr>
          <a:lstStyle/>
          <a:p>
            <a:r>
              <a:rPr lang="id-ID" dirty="0"/>
              <a:t>Dalam bahasa Indonesia Lossless-Join decomposition dalam bahasa Indonesia dapar diartikan </a:t>
            </a:r>
            <a:r>
              <a:rPr lang="id-ID" b="1" dirty="0"/>
              <a:t>Dekomposisi Aman</a:t>
            </a:r>
            <a:endParaRPr lang="en-US" b="1" dirty="0"/>
          </a:p>
          <a:p>
            <a:endParaRPr lang="id-ID" b="1" dirty="0"/>
          </a:p>
          <a:p>
            <a:r>
              <a:rPr lang="id-ID" dirty="0"/>
              <a:t>Dekomposisi aman adalah kondisi apabila tabel-tabel hasil dekomposisi digabungkan kembali dapat menghasilkan tabel awal sebelum di dekomposisi.</a:t>
            </a:r>
            <a:endParaRPr lang="en-US" dirty="0"/>
          </a:p>
          <a:p>
            <a:endParaRPr lang="id-ID" dirty="0"/>
          </a:p>
          <a:p>
            <a:r>
              <a:rPr lang="id-ID" dirty="0"/>
              <a:t>Dekomposisi yang tidak aman dapat berasal dari </a:t>
            </a:r>
            <a:r>
              <a:rPr lang="id-ID" dirty="0">
                <a:sym typeface="Wingdings" pitchFamily="2" charset="2"/>
              </a:rPr>
              <a:t>FD yang  diperoleh dari asumsi yang kurang tepat</a:t>
            </a:r>
            <a:endParaRPr lang="id-ID" u="sng" dirty="0"/>
          </a:p>
          <a:p>
            <a:endParaRPr lang="id-ID" dirty="0"/>
          </a:p>
          <a:p>
            <a:endParaRPr lang="id-ID" dirty="0"/>
          </a:p>
        </p:txBody>
      </p:sp>
      <p:sp>
        <p:nvSpPr>
          <p:cNvPr id="4" name="Slide Number Placeholder 3">
            <a:extLst>
              <a:ext uri="{FF2B5EF4-FFF2-40B4-BE49-F238E27FC236}">
                <a16:creationId xmlns:a16="http://schemas.microsoft.com/office/drawing/2014/main" id="{A281E071-8C55-437B-A8B4-86560177A43F}"/>
              </a:ext>
            </a:extLst>
          </p:cNvPr>
          <p:cNvSpPr>
            <a:spLocks noGrp="1"/>
          </p:cNvSpPr>
          <p:nvPr>
            <p:ph type="sldNum" sz="quarter" idx="12"/>
          </p:nvPr>
        </p:nvSpPr>
        <p:spPr/>
        <p:txBody>
          <a:bodyPr/>
          <a:lstStyle/>
          <a:p>
            <a:fld id="{C5D243CA-806E-402E-87EA-B001B6507DFC}" type="slidenum">
              <a:rPr lang="id-ID" smtClean="0"/>
              <a:t>17</a:t>
            </a:fld>
            <a:endParaRPr lang="id-ID"/>
          </a:p>
        </p:txBody>
      </p:sp>
    </p:spTree>
    <p:extLst>
      <p:ext uri="{BB962C8B-B14F-4D97-AF65-F5344CB8AC3E}">
        <p14:creationId xmlns:p14="http://schemas.microsoft.com/office/powerpoint/2010/main" val="355127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508946" y="2933700"/>
            <a:ext cx="1816794" cy="37909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d-ID" dirty="0"/>
          </a:p>
        </p:txBody>
      </p:sp>
      <p:sp>
        <p:nvSpPr>
          <p:cNvPr id="2" name="Title 1"/>
          <p:cNvSpPr>
            <a:spLocks noGrp="1"/>
          </p:cNvSpPr>
          <p:nvPr>
            <p:ph type="title"/>
          </p:nvPr>
        </p:nvSpPr>
        <p:spPr>
          <a:xfrm>
            <a:off x="127395" y="121985"/>
            <a:ext cx="7170208" cy="1029382"/>
          </a:xfrm>
        </p:spPr>
        <p:txBody>
          <a:bodyPr>
            <a:noAutofit/>
          </a:bodyPr>
          <a:lstStyle/>
          <a:p>
            <a:pPr algn="l"/>
            <a:r>
              <a:rPr lang="id-ID" sz="2800" b="1" dirty="0">
                <a:solidFill>
                  <a:schemeClr val="accent1">
                    <a:lumMod val="50000"/>
                  </a:schemeClr>
                </a:solidFill>
                <a:latin typeface="+mn-lt"/>
              </a:rPr>
              <a:t>DEKOMPOSISI AMAN dan tidak aman </a:t>
            </a:r>
          </a:p>
        </p:txBody>
      </p:sp>
      <p:sp>
        <p:nvSpPr>
          <p:cNvPr id="4" name="Rectangle 3"/>
          <p:cNvSpPr/>
          <p:nvPr/>
        </p:nvSpPr>
        <p:spPr>
          <a:xfrm>
            <a:off x="251521" y="1268760"/>
            <a:ext cx="3714750" cy="14668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sz="1600" b="1" dirty="0">
                <a:solidFill>
                  <a:schemeClr val="tx2">
                    <a:lumMod val="75000"/>
                  </a:schemeClr>
                </a:solidFill>
              </a:rPr>
              <a:t>Dekomposisi Tidak Aman </a:t>
            </a:r>
            <a:endParaRPr lang="en-US" sz="1600" b="1" dirty="0">
              <a:solidFill>
                <a:schemeClr val="tx2">
                  <a:lumMod val="75000"/>
                </a:schemeClr>
              </a:solidFill>
            </a:endParaRPr>
          </a:p>
          <a:p>
            <a:pPr algn="ctr"/>
            <a:r>
              <a:rPr lang="id-ID" sz="1600" b="1" dirty="0">
                <a:solidFill>
                  <a:schemeClr val="tx2">
                    <a:lumMod val="75000"/>
                  </a:schemeClr>
                </a:solidFill>
              </a:rPr>
              <a:t>(</a:t>
            </a:r>
            <a:r>
              <a:rPr lang="id-ID" sz="1600" b="1" i="1" dirty="0">
                <a:solidFill>
                  <a:schemeClr val="tx2">
                    <a:lumMod val="75000"/>
                  </a:schemeClr>
                </a:solidFill>
              </a:rPr>
              <a:t>Lossy-Join Decomposition)</a:t>
            </a:r>
          </a:p>
          <a:p>
            <a:r>
              <a:rPr lang="id-ID" sz="1600" dirty="0">
                <a:solidFill>
                  <a:schemeClr val="tx2">
                    <a:lumMod val="75000"/>
                  </a:schemeClr>
                </a:solidFill>
              </a:rPr>
              <a:t>Contoh :</a:t>
            </a:r>
          </a:p>
          <a:p>
            <a:pPr marL="285750" indent="-285750">
              <a:buFont typeface="Arial" pitchFamily="34" charset="0"/>
              <a:buChar char="•"/>
            </a:pPr>
            <a:r>
              <a:rPr lang="id-ID" sz="1600" dirty="0">
                <a:solidFill>
                  <a:schemeClr val="tx2">
                    <a:lumMod val="75000"/>
                  </a:schemeClr>
                </a:solidFill>
              </a:rPr>
              <a:t>Terdapat tabel ABC dengan FD :</a:t>
            </a:r>
          </a:p>
          <a:p>
            <a:r>
              <a:rPr lang="id-ID" sz="1600" dirty="0">
                <a:solidFill>
                  <a:schemeClr val="tx2">
                    <a:lumMod val="75000"/>
                  </a:schemeClr>
                </a:solidFill>
              </a:rPr>
              <a:t>     A</a:t>
            </a:r>
            <a:r>
              <a:rPr lang="id-ID" sz="1600" dirty="0">
                <a:solidFill>
                  <a:schemeClr val="tx2">
                    <a:lumMod val="75000"/>
                  </a:schemeClr>
                </a:solidFill>
                <a:sym typeface="Wingdings" pitchFamily="2" charset="2"/>
              </a:rPr>
              <a:t>B dan BC</a:t>
            </a:r>
          </a:p>
          <a:p>
            <a:endParaRPr lang="id-ID" sz="1600" dirty="0">
              <a:solidFill>
                <a:schemeClr val="tx2">
                  <a:lumMod val="75000"/>
                </a:schemeClr>
              </a:solidFill>
              <a:sym typeface="Wingdings" pitchFamily="2" charset="2"/>
            </a:endParaRPr>
          </a:p>
        </p:txBody>
      </p:sp>
      <p:graphicFrame>
        <p:nvGraphicFramePr>
          <p:cNvPr id="5" name="Table 4"/>
          <p:cNvGraphicFramePr>
            <a:graphicFrameLocks noGrp="1"/>
          </p:cNvGraphicFramePr>
          <p:nvPr>
            <p:extLst>
              <p:ext uri="{D42A27DB-BD31-4B8C-83A1-F6EECF244321}">
                <p14:modId xmlns:p14="http://schemas.microsoft.com/office/powerpoint/2010/main" val="3365135059"/>
              </p:ext>
            </p:extLst>
          </p:nvPr>
        </p:nvGraphicFramePr>
        <p:xfrm>
          <a:off x="497265" y="2889250"/>
          <a:ext cx="1540193" cy="1854200"/>
        </p:xfrm>
        <a:graphic>
          <a:graphicData uri="http://schemas.openxmlformats.org/drawingml/2006/table">
            <a:tbl>
              <a:tblPr firstRow="1" bandRow="1">
                <a:tableStyleId>{7DF18680-E054-41AD-8BC1-D1AEF772440D}</a:tableStyleId>
              </a:tblPr>
              <a:tblGrid>
                <a:gridCol w="483235">
                  <a:extLst>
                    <a:ext uri="{9D8B030D-6E8A-4147-A177-3AD203B41FA5}">
                      <a16:colId xmlns:a16="http://schemas.microsoft.com/office/drawing/2014/main" val="20000"/>
                    </a:ext>
                  </a:extLst>
                </a:gridCol>
                <a:gridCol w="581660">
                  <a:extLst>
                    <a:ext uri="{9D8B030D-6E8A-4147-A177-3AD203B41FA5}">
                      <a16:colId xmlns:a16="http://schemas.microsoft.com/office/drawing/2014/main" val="20001"/>
                    </a:ext>
                  </a:extLst>
                </a:gridCol>
                <a:gridCol w="475298">
                  <a:extLst>
                    <a:ext uri="{9D8B030D-6E8A-4147-A177-3AD203B41FA5}">
                      <a16:colId xmlns:a16="http://schemas.microsoft.com/office/drawing/2014/main" val="20002"/>
                    </a:ext>
                  </a:extLst>
                </a:gridCol>
              </a:tblGrid>
              <a:tr h="370840">
                <a:tc>
                  <a:txBody>
                    <a:bodyPr/>
                    <a:lstStyle/>
                    <a:p>
                      <a:pPr algn="ctr"/>
                      <a:r>
                        <a:rPr lang="id-ID" dirty="0"/>
                        <a:t>A</a:t>
                      </a:r>
                    </a:p>
                  </a:txBody>
                  <a:tcPr marL="68580" marR="68580"/>
                </a:tc>
                <a:tc>
                  <a:txBody>
                    <a:bodyPr/>
                    <a:lstStyle/>
                    <a:p>
                      <a:pPr algn="ctr"/>
                      <a:r>
                        <a:rPr lang="id-ID" dirty="0"/>
                        <a:t>B</a:t>
                      </a:r>
                    </a:p>
                  </a:txBody>
                  <a:tcPr marL="68580" marR="68580"/>
                </a:tc>
                <a:tc>
                  <a:txBody>
                    <a:bodyPr/>
                    <a:lstStyle/>
                    <a:p>
                      <a:pPr algn="ctr"/>
                      <a:r>
                        <a:rPr lang="id-ID" dirty="0"/>
                        <a:t>C</a:t>
                      </a:r>
                    </a:p>
                  </a:txBody>
                  <a:tcPr marL="68580" marR="68580"/>
                </a:tc>
                <a:extLst>
                  <a:ext uri="{0D108BD9-81ED-4DB2-BD59-A6C34878D82A}">
                    <a16:rowId xmlns:a16="http://schemas.microsoft.com/office/drawing/2014/main" val="10000"/>
                  </a:ext>
                </a:extLst>
              </a:tr>
              <a:tr h="370840">
                <a:tc>
                  <a:txBody>
                    <a:bodyPr/>
                    <a:lstStyle/>
                    <a:p>
                      <a:pPr algn="ctr"/>
                      <a:r>
                        <a:rPr lang="id-ID" dirty="0"/>
                        <a:t>a1</a:t>
                      </a:r>
                    </a:p>
                  </a:txBody>
                  <a:tcPr marL="68580" marR="68580"/>
                </a:tc>
                <a:tc>
                  <a:txBody>
                    <a:bodyPr/>
                    <a:lstStyle/>
                    <a:p>
                      <a:pPr algn="ctr"/>
                      <a:r>
                        <a:rPr lang="id-ID" dirty="0"/>
                        <a:t>100</a:t>
                      </a:r>
                    </a:p>
                  </a:txBody>
                  <a:tcPr marL="68580" marR="68580"/>
                </a:tc>
                <a:tc>
                  <a:txBody>
                    <a:bodyPr/>
                    <a:lstStyle/>
                    <a:p>
                      <a:pPr algn="ctr"/>
                      <a:r>
                        <a:rPr lang="id-ID" dirty="0"/>
                        <a:t>c1</a:t>
                      </a:r>
                    </a:p>
                  </a:txBody>
                  <a:tcPr marL="68580" marR="68580"/>
                </a:tc>
                <a:extLst>
                  <a:ext uri="{0D108BD9-81ED-4DB2-BD59-A6C34878D82A}">
                    <a16:rowId xmlns:a16="http://schemas.microsoft.com/office/drawing/2014/main" val="10001"/>
                  </a:ext>
                </a:extLst>
              </a:tr>
              <a:tr h="370840">
                <a:tc>
                  <a:txBody>
                    <a:bodyPr/>
                    <a:lstStyle/>
                    <a:p>
                      <a:pPr algn="ctr"/>
                      <a:r>
                        <a:rPr lang="id-ID" dirty="0"/>
                        <a:t>a2</a:t>
                      </a:r>
                    </a:p>
                  </a:txBody>
                  <a:tcPr marL="68580" marR="68580"/>
                </a:tc>
                <a:tc>
                  <a:txBody>
                    <a:bodyPr/>
                    <a:lstStyle/>
                    <a:p>
                      <a:pPr algn="ctr"/>
                      <a:r>
                        <a:rPr lang="id-ID" dirty="0"/>
                        <a:t>200</a:t>
                      </a:r>
                    </a:p>
                  </a:txBody>
                  <a:tcPr marL="68580" marR="68580"/>
                </a:tc>
                <a:tc>
                  <a:txBody>
                    <a:bodyPr/>
                    <a:lstStyle/>
                    <a:p>
                      <a:pPr algn="ctr"/>
                      <a:r>
                        <a:rPr lang="id-ID" dirty="0"/>
                        <a:t>c2</a:t>
                      </a:r>
                    </a:p>
                  </a:txBody>
                  <a:tcPr marL="68580" marR="68580"/>
                </a:tc>
                <a:extLst>
                  <a:ext uri="{0D108BD9-81ED-4DB2-BD59-A6C34878D82A}">
                    <a16:rowId xmlns:a16="http://schemas.microsoft.com/office/drawing/2014/main" val="10002"/>
                  </a:ext>
                </a:extLst>
              </a:tr>
              <a:tr h="370840">
                <a:tc>
                  <a:txBody>
                    <a:bodyPr/>
                    <a:lstStyle/>
                    <a:p>
                      <a:pPr algn="ctr"/>
                      <a:r>
                        <a:rPr lang="id-ID" dirty="0"/>
                        <a:t>a3</a:t>
                      </a:r>
                    </a:p>
                  </a:txBody>
                  <a:tcPr marL="68580" marR="68580"/>
                </a:tc>
                <a:tc>
                  <a:txBody>
                    <a:bodyPr/>
                    <a:lstStyle/>
                    <a:p>
                      <a:pPr algn="ctr"/>
                      <a:r>
                        <a:rPr lang="id-ID" dirty="0"/>
                        <a:t>300</a:t>
                      </a:r>
                    </a:p>
                  </a:txBody>
                  <a:tcPr marL="68580" marR="68580"/>
                </a:tc>
                <a:tc>
                  <a:txBody>
                    <a:bodyPr/>
                    <a:lstStyle/>
                    <a:p>
                      <a:pPr algn="ctr"/>
                      <a:r>
                        <a:rPr lang="id-ID" dirty="0"/>
                        <a:t>c3</a:t>
                      </a:r>
                    </a:p>
                  </a:txBody>
                  <a:tcPr marL="68580" marR="68580"/>
                </a:tc>
                <a:extLst>
                  <a:ext uri="{0D108BD9-81ED-4DB2-BD59-A6C34878D82A}">
                    <a16:rowId xmlns:a16="http://schemas.microsoft.com/office/drawing/2014/main" val="10003"/>
                  </a:ext>
                </a:extLst>
              </a:tr>
              <a:tr h="370840">
                <a:tc>
                  <a:txBody>
                    <a:bodyPr/>
                    <a:lstStyle/>
                    <a:p>
                      <a:pPr algn="ctr"/>
                      <a:r>
                        <a:rPr lang="id-ID" dirty="0"/>
                        <a:t>a4</a:t>
                      </a:r>
                    </a:p>
                  </a:txBody>
                  <a:tcPr marL="68580" marR="68580"/>
                </a:tc>
                <a:tc>
                  <a:txBody>
                    <a:bodyPr/>
                    <a:lstStyle/>
                    <a:p>
                      <a:pPr algn="ctr"/>
                      <a:r>
                        <a:rPr lang="id-ID" dirty="0"/>
                        <a:t>200</a:t>
                      </a:r>
                    </a:p>
                  </a:txBody>
                  <a:tcPr marL="68580" marR="68580"/>
                </a:tc>
                <a:tc>
                  <a:txBody>
                    <a:bodyPr/>
                    <a:lstStyle/>
                    <a:p>
                      <a:pPr algn="ctr"/>
                      <a:r>
                        <a:rPr lang="id-ID" dirty="0">
                          <a:solidFill>
                            <a:srgbClr val="FF0000"/>
                          </a:solidFill>
                        </a:rPr>
                        <a:t>c4</a:t>
                      </a:r>
                    </a:p>
                  </a:txBody>
                  <a:tcPr marL="68580" marR="68580"/>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70391678"/>
              </p:ext>
            </p:extLst>
          </p:nvPr>
        </p:nvGraphicFramePr>
        <p:xfrm>
          <a:off x="107504" y="5003800"/>
          <a:ext cx="1064895" cy="1854200"/>
        </p:xfrm>
        <a:graphic>
          <a:graphicData uri="http://schemas.openxmlformats.org/drawingml/2006/table">
            <a:tbl>
              <a:tblPr firstRow="1" bandRow="1">
                <a:tableStyleId>{7DF18680-E054-41AD-8BC1-D1AEF772440D}</a:tableStyleId>
              </a:tblPr>
              <a:tblGrid>
                <a:gridCol w="483235">
                  <a:extLst>
                    <a:ext uri="{9D8B030D-6E8A-4147-A177-3AD203B41FA5}">
                      <a16:colId xmlns:a16="http://schemas.microsoft.com/office/drawing/2014/main" val="20000"/>
                    </a:ext>
                  </a:extLst>
                </a:gridCol>
                <a:gridCol w="581660">
                  <a:extLst>
                    <a:ext uri="{9D8B030D-6E8A-4147-A177-3AD203B41FA5}">
                      <a16:colId xmlns:a16="http://schemas.microsoft.com/office/drawing/2014/main" val="20001"/>
                    </a:ext>
                  </a:extLst>
                </a:gridCol>
              </a:tblGrid>
              <a:tr h="370840">
                <a:tc>
                  <a:txBody>
                    <a:bodyPr/>
                    <a:lstStyle/>
                    <a:p>
                      <a:pPr algn="ctr"/>
                      <a:r>
                        <a:rPr lang="id-ID" dirty="0"/>
                        <a:t>A</a:t>
                      </a:r>
                    </a:p>
                  </a:txBody>
                  <a:tcPr marL="68580" marR="68580"/>
                </a:tc>
                <a:tc>
                  <a:txBody>
                    <a:bodyPr/>
                    <a:lstStyle/>
                    <a:p>
                      <a:pPr algn="ctr"/>
                      <a:r>
                        <a:rPr lang="id-ID" dirty="0"/>
                        <a:t>B</a:t>
                      </a:r>
                    </a:p>
                  </a:txBody>
                  <a:tcPr marL="68580" marR="68580"/>
                </a:tc>
                <a:extLst>
                  <a:ext uri="{0D108BD9-81ED-4DB2-BD59-A6C34878D82A}">
                    <a16:rowId xmlns:a16="http://schemas.microsoft.com/office/drawing/2014/main" val="10000"/>
                  </a:ext>
                </a:extLst>
              </a:tr>
              <a:tr h="370840">
                <a:tc>
                  <a:txBody>
                    <a:bodyPr/>
                    <a:lstStyle/>
                    <a:p>
                      <a:pPr algn="ctr"/>
                      <a:r>
                        <a:rPr lang="id-ID" dirty="0"/>
                        <a:t>a1</a:t>
                      </a:r>
                    </a:p>
                  </a:txBody>
                  <a:tcPr marL="68580" marR="68580"/>
                </a:tc>
                <a:tc>
                  <a:txBody>
                    <a:bodyPr/>
                    <a:lstStyle/>
                    <a:p>
                      <a:pPr algn="ctr"/>
                      <a:r>
                        <a:rPr lang="id-ID" dirty="0"/>
                        <a:t>100</a:t>
                      </a:r>
                    </a:p>
                  </a:txBody>
                  <a:tcPr marL="68580" marR="68580"/>
                </a:tc>
                <a:extLst>
                  <a:ext uri="{0D108BD9-81ED-4DB2-BD59-A6C34878D82A}">
                    <a16:rowId xmlns:a16="http://schemas.microsoft.com/office/drawing/2014/main" val="10001"/>
                  </a:ext>
                </a:extLst>
              </a:tr>
              <a:tr h="370840">
                <a:tc>
                  <a:txBody>
                    <a:bodyPr/>
                    <a:lstStyle/>
                    <a:p>
                      <a:pPr algn="ctr"/>
                      <a:r>
                        <a:rPr lang="id-ID" dirty="0"/>
                        <a:t>a2</a:t>
                      </a:r>
                    </a:p>
                  </a:txBody>
                  <a:tcPr marL="68580" marR="68580"/>
                </a:tc>
                <a:tc>
                  <a:txBody>
                    <a:bodyPr/>
                    <a:lstStyle/>
                    <a:p>
                      <a:pPr algn="ctr"/>
                      <a:r>
                        <a:rPr lang="id-ID" dirty="0"/>
                        <a:t>200</a:t>
                      </a:r>
                    </a:p>
                  </a:txBody>
                  <a:tcPr marL="68580" marR="68580"/>
                </a:tc>
                <a:extLst>
                  <a:ext uri="{0D108BD9-81ED-4DB2-BD59-A6C34878D82A}">
                    <a16:rowId xmlns:a16="http://schemas.microsoft.com/office/drawing/2014/main" val="10002"/>
                  </a:ext>
                </a:extLst>
              </a:tr>
              <a:tr h="370840">
                <a:tc>
                  <a:txBody>
                    <a:bodyPr/>
                    <a:lstStyle/>
                    <a:p>
                      <a:pPr algn="ctr"/>
                      <a:r>
                        <a:rPr lang="id-ID" dirty="0"/>
                        <a:t>a3</a:t>
                      </a:r>
                    </a:p>
                  </a:txBody>
                  <a:tcPr marL="68580" marR="68580"/>
                </a:tc>
                <a:tc>
                  <a:txBody>
                    <a:bodyPr/>
                    <a:lstStyle/>
                    <a:p>
                      <a:pPr algn="ctr"/>
                      <a:r>
                        <a:rPr lang="id-ID" dirty="0"/>
                        <a:t>300</a:t>
                      </a:r>
                    </a:p>
                  </a:txBody>
                  <a:tcPr marL="68580" marR="68580"/>
                </a:tc>
                <a:extLst>
                  <a:ext uri="{0D108BD9-81ED-4DB2-BD59-A6C34878D82A}">
                    <a16:rowId xmlns:a16="http://schemas.microsoft.com/office/drawing/2014/main" val="10003"/>
                  </a:ext>
                </a:extLst>
              </a:tr>
              <a:tr h="370840">
                <a:tc>
                  <a:txBody>
                    <a:bodyPr/>
                    <a:lstStyle/>
                    <a:p>
                      <a:pPr algn="ctr"/>
                      <a:r>
                        <a:rPr lang="id-ID" dirty="0"/>
                        <a:t>a4</a:t>
                      </a:r>
                    </a:p>
                  </a:txBody>
                  <a:tcPr marL="68580" marR="68580"/>
                </a:tc>
                <a:tc>
                  <a:txBody>
                    <a:bodyPr/>
                    <a:lstStyle/>
                    <a:p>
                      <a:pPr algn="ctr"/>
                      <a:r>
                        <a:rPr lang="id-ID" dirty="0"/>
                        <a:t>200</a:t>
                      </a:r>
                    </a:p>
                  </a:txBody>
                  <a:tcPr marL="68580" marR="68580"/>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327253062"/>
              </p:ext>
            </p:extLst>
          </p:nvPr>
        </p:nvGraphicFramePr>
        <p:xfrm>
          <a:off x="1354802" y="5003800"/>
          <a:ext cx="1056958" cy="1854200"/>
        </p:xfrm>
        <a:graphic>
          <a:graphicData uri="http://schemas.openxmlformats.org/drawingml/2006/table">
            <a:tbl>
              <a:tblPr firstRow="1" bandRow="1">
                <a:tableStyleId>{7DF18680-E054-41AD-8BC1-D1AEF772440D}</a:tableStyleId>
              </a:tblPr>
              <a:tblGrid>
                <a:gridCol w="581660">
                  <a:extLst>
                    <a:ext uri="{9D8B030D-6E8A-4147-A177-3AD203B41FA5}">
                      <a16:colId xmlns:a16="http://schemas.microsoft.com/office/drawing/2014/main" val="20000"/>
                    </a:ext>
                  </a:extLst>
                </a:gridCol>
                <a:gridCol w="475298">
                  <a:extLst>
                    <a:ext uri="{9D8B030D-6E8A-4147-A177-3AD203B41FA5}">
                      <a16:colId xmlns:a16="http://schemas.microsoft.com/office/drawing/2014/main" val="20001"/>
                    </a:ext>
                  </a:extLst>
                </a:gridCol>
              </a:tblGrid>
              <a:tr h="370840">
                <a:tc>
                  <a:txBody>
                    <a:bodyPr/>
                    <a:lstStyle/>
                    <a:p>
                      <a:pPr algn="ctr"/>
                      <a:r>
                        <a:rPr lang="id-ID" dirty="0"/>
                        <a:t>B</a:t>
                      </a:r>
                    </a:p>
                  </a:txBody>
                  <a:tcPr marL="68580" marR="68580"/>
                </a:tc>
                <a:tc>
                  <a:txBody>
                    <a:bodyPr/>
                    <a:lstStyle/>
                    <a:p>
                      <a:pPr algn="ctr"/>
                      <a:r>
                        <a:rPr lang="id-ID" dirty="0"/>
                        <a:t>C</a:t>
                      </a:r>
                    </a:p>
                  </a:txBody>
                  <a:tcPr marL="68580" marR="68580"/>
                </a:tc>
                <a:extLst>
                  <a:ext uri="{0D108BD9-81ED-4DB2-BD59-A6C34878D82A}">
                    <a16:rowId xmlns:a16="http://schemas.microsoft.com/office/drawing/2014/main" val="10000"/>
                  </a:ext>
                </a:extLst>
              </a:tr>
              <a:tr h="370840">
                <a:tc>
                  <a:txBody>
                    <a:bodyPr/>
                    <a:lstStyle/>
                    <a:p>
                      <a:pPr algn="ctr"/>
                      <a:r>
                        <a:rPr lang="id-ID" dirty="0"/>
                        <a:t>100</a:t>
                      </a:r>
                    </a:p>
                  </a:txBody>
                  <a:tcPr marL="68580" marR="68580"/>
                </a:tc>
                <a:tc>
                  <a:txBody>
                    <a:bodyPr/>
                    <a:lstStyle/>
                    <a:p>
                      <a:pPr algn="ctr"/>
                      <a:r>
                        <a:rPr lang="id-ID" dirty="0"/>
                        <a:t>c1</a:t>
                      </a:r>
                    </a:p>
                  </a:txBody>
                  <a:tcPr marL="68580" marR="68580"/>
                </a:tc>
                <a:extLst>
                  <a:ext uri="{0D108BD9-81ED-4DB2-BD59-A6C34878D82A}">
                    <a16:rowId xmlns:a16="http://schemas.microsoft.com/office/drawing/2014/main" val="10001"/>
                  </a:ext>
                </a:extLst>
              </a:tr>
              <a:tr h="370840">
                <a:tc>
                  <a:txBody>
                    <a:bodyPr/>
                    <a:lstStyle/>
                    <a:p>
                      <a:pPr algn="ctr"/>
                      <a:r>
                        <a:rPr lang="id-ID" dirty="0"/>
                        <a:t>200</a:t>
                      </a:r>
                    </a:p>
                  </a:txBody>
                  <a:tcPr marL="68580" marR="68580"/>
                </a:tc>
                <a:tc>
                  <a:txBody>
                    <a:bodyPr/>
                    <a:lstStyle/>
                    <a:p>
                      <a:pPr algn="ctr"/>
                      <a:r>
                        <a:rPr lang="id-ID" dirty="0"/>
                        <a:t>c2</a:t>
                      </a:r>
                    </a:p>
                  </a:txBody>
                  <a:tcPr marL="68580" marR="68580"/>
                </a:tc>
                <a:extLst>
                  <a:ext uri="{0D108BD9-81ED-4DB2-BD59-A6C34878D82A}">
                    <a16:rowId xmlns:a16="http://schemas.microsoft.com/office/drawing/2014/main" val="10002"/>
                  </a:ext>
                </a:extLst>
              </a:tr>
              <a:tr h="370840">
                <a:tc>
                  <a:txBody>
                    <a:bodyPr/>
                    <a:lstStyle/>
                    <a:p>
                      <a:pPr algn="ctr"/>
                      <a:r>
                        <a:rPr lang="id-ID" dirty="0"/>
                        <a:t>300</a:t>
                      </a:r>
                    </a:p>
                  </a:txBody>
                  <a:tcPr marL="68580" marR="68580"/>
                </a:tc>
                <a:tc>
                  <a:txBody>
                    <a:bodyPr/>
                    <a:lstStyle/>
                    <a:p>
                      <a:pPr algn="ctr"/>
                      <a:r>
                        <a:rPr lang="id-ID" dirty="0"/>
                        <a:t>c3</a:t>
                      </a:r>
                    </a:p>
                  </a:txBody>
                  <a:tcPr marL="68580" marR="68580"/>
                </a:tc>
                <a:extLst>
                  <a:ext uri="{0D108BD9-81ED-4DB2-BD59-A6C34878D82A}">
                    <a16:rowId xmlns:a16="http://schemas.microsoft.com/office/drawing/2014/main" val="10003"/>
                  </a:ext>
                </a:extLst>
              </a:tr>
              <a:tr h="370840">
                <a:tc>
                  <a:txBody>
                    <a:bodyPr/>
                    <a:lstStyle/>
                    <a:p>
                      <a:pPr algn="ctr"/>
                      <a:r>
                        <a:rPr lang="id-ID" dirty="0"/>
                        <a:t>200</a:t>
                      </a:r>
                    </a:p>
                  </a:txBody>
                  <a:tcPr marL="68580" marR="68580"/>
                </a:tc>
                <a:tc>
                  <a:txBody>
                    <a:bodyPr/>
                    <a:lstStyle/>
                    <a:p>
                      <a:pPr algn="ctr"/>
                      <a:r>
                        <a:rPr lang="id-ID" dirty="0"/>
                        <a:t>c4</a:t>
                      </a:r>
                    </a:p>
                  </a:txBody>
                  <a:tcPr marL="68580" marR="68580"/>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831685072"/>
              </p:ext>
            </p:extLst>
          </p:nvPr>
        </p:nvGraphicFramePr>
        <p:xfrm>
          <a:off x="2666109" y="3975100"/>
          <a:ext cx="1578293" cy="2595880"/>
        </p:xfrm>
        <a:graphic>
          <a:graphicData uri="http://schemas.openxmlformats.org/drawingml/2006/table">
            <a:tbl>
              <a:tblPr firstRow="1" bandRow="1">
                <a:tableStyleId>{7DF18680-E054-41AD-8BC1-D1AEF772440D}</a:tableStyleId>
              </a:tblPr>
              <a:tblGrid>
                <a:gridCol w="483235">
                  <a:extLst>
                    <a:ext uri="{9D8B030D-6E8A-4147-A177-3AD203B41FA5}">
                      <a16:colId xmlns:a16="http://schemas.microsoft.com/office/drawing/2014/main" val="20000"/>
                    </a:ext>
                  </a:extLst>
                </a:gridCol>
                <a:gridCol w="581660">
                  <a:extLst>
                    <a:ext uri="{9D8B030D-6E8A-4147-A177-3AD203B41FA5}">
                      <a16:colId xmlns:a16="http://schemas.microsoft.com/office/drawing/2014/main" val="20001"/>
                    </a:ext>
                  </a:extLst>
                </a:gridCol>
                <a:gridCol w="513398">
                  <a:extLst>
                    <a:ext uri="{9D8B030D-6E8A-4147-A177-3AD203B41FA5}">
                      <a16:colId xmlns:a16="http://schemas.microsoft.com/office/drawing/2014/main" val="20002"/>
                    </a:ext>
                  </a:extLst>
                </a:gridCol>
              </a:tblGrid>
              <a:tr h="370840">
                <a:tc>
                  <a:txBody>
                    <a:bodyPr/>
                    <a:lstStyle/>
                    <a:p>
                      <a:pPr algn="ctr"/>
                      <a:r>
                        <a:rPr lang="id-ID" dirty="0"/>
                        <a:t>A</a:t>
                      </a:r>
                    </a:p>
                  </a:txBody>
                  <a:tcPr marL="68580" marR="68580"/>
                </a:tc>
                <a:tc>
                  <a:txBody>
                    <a:bodyPr/>
                    <a:lstStyle/>
                    <a:p>
                      <a:pPr algn="ctr"/>
                      <a:r>
                        <a:rPr lang="id-ID" dirty="0"/>
                        <a:t>B</a:t>
                      </a:r>
                    </a:p>
                  </a:txBody>
                  <a:tcPr marL="68580" marR="68580"/>
                </a:tc>
                <a:tc>
                  <a:txBody>
                    <a:bodyPr/>
                    <a:lstStyle/>
                    <a:p>
                      <a:pPr algn="ctr"/>
                      <a:r>
                        <a:rPr lang="id-ID" dirty="0"/>
                        <a:t>C</a:t>
                      </a:r>
                    </a:p>
                  </a:txBody>
                  <a:tcPr marL="68580" marR="68580"/>
                </a:tc>
                <a:extLst>
                  <a:ext uri="{0D108BD9-81ED-4DB2-BD59-A6C34878D82A}">
                    <a16:rowId xmlns:a16="http://schemas.microsoft.com/office/drawing/2014/main" val="10000"/>
                  </a:ext>
                </a:extLst>
              </a:tr>
              <a:tr h="370840">
                <a:tc>
                  <a:txBody>
                    <a:bodyPr/>
                    <a:lstStyle/>
                    <a:p>
                      <a:pPr algn="ctr"/>
                      <a:r>
                        <a:rPr lang="id-ID" dirty="0"/>
                        <a:t>a1</a:t>
                      </a:r>
                    </a:p>
                  </a:txBody>
                  <a:tcPr marL="68580" marR="68580"/>
                </a:tc>
                <a:tc>
                  <a:txBody>
                    <a:bodyPr/>
                    <a:lstStyle/>
                    <a:p>
                      <a:pPr algn="ctr"/>
                      <a:r>
                        <a:rPr lang="id-ID" dirty="0"/>
                        <a:t>100</a:t>
                      </a:r>
                    </a:p>
                  </a:txBody>
                  <a:tcPr marL="68580" marR="68580"/>
                </a:tc>
                <a:tc>
                  <a:txBody>
                    <a:bodyPr/>
                    <a:lstStyle/>
                    <a:p>
                      <a:pPr algn="ctr"/>
                      <a:r>
                        <a:rPr lang="id-ID" dirty="0"/>
                        <a:t>c1</a:t>
                      </a:r>
                    </a:p>
                  </a:txBody>
                  <a:tcPr marL="68580" marR="68580"/>
                </a:tc>
                <a:extLst>
                  <a:ext uri="{0D108BD9-81ED-4DB2-BD59-A6C34878D82A}">
                    <a16:rowId xmlns:a16="http://schemas.microsoft.com/office/drawing/2014/main" val="10001"/>
                  </a:ext>
                </a:extLst>
              </a:tr>
              <a:tr h="370840">
                <a:tc>
                  <a:txBody>
                    <a:bodyPr/>
                    <a:lstStyle/>
                    <a:p>
                      <a:pPr algn="ctr"/>
                      <a:r>
                        <a:rPr lang="id-ID" dirty="0"/>
                        <a:t>a2</a:t>
                      </a:r>
                    </a:p>
                  </a:txBody>
                  <a:tcPr marL="68580" marR="68580"/>
                </a:tc>
                <a:tc>
                  <a:txBody>
                    <a:bodyPr/>
                    <a:lstStyle/>
                    <a:p>
                      <a:pPr algn="ctr"/>
                      <a:r>
                        <a:rPr lang="id-ID" dirty="0"/>
                        <a:t>200</a:t>
                      </a:r>
                    </a:p>
                  </a:txBody>
                  <a:tcPr marL="68580" marR="68580"/>
                </a:tc>
                <a:tc>
                  <a:txBody>
                    <a:bodyPr/>
                    <a:lstStyle/>
                    <a:p>
                      <a:pPr algn="ctr"/>
                      <a:r>
                        <a:rPr lang="id-ID" dirty="0"/>
                        <a:t>c2</a:t>
                      </a:r>
                    </a:p>
                  </a:txBody>
                  <a:tcPr marL="68580" marR="68580"/>
                </a:tc>
                <a:extLst>
                  <a:ext uri="{0D108BD9-81ED-4DB2-BD59-A6C34878D82A}">
                    <a16:rowId xmlns:a16="http://schemas.microsoft.com/office/drawing/2014/main" val="10002"/>
                  </a:ext>
                </a:extLst>
              </a:tr>
              <a:tr h="370840">
                <a:tc>
                  <a:txBody>
                    <a:bodyPr/>
                    <a:lstStyle/>
                    <a:p>
                      <a:pPr algn="ctr"/>
                      <a:r>
                        <a:rPr lang="id-ID" dirty="0"/>
                        <a:t>a2</a:t>
                      </a:r>
                    </a:p>
                  </a:txBody>
                  <a:tcPr marL="68580" marR="68580"/>
                </a:tc>
                <a:tc>
                  <a:txBody>
                    <a:bodyPr/>
                    <a:lstStyle/>
                    <a:p>
                      <a:pPr algn="ctr"/>
                      <a:r>
                        <a:rPr lang="id-ID" dirty="0"/>
                        <a:t>200</a:t>
                      </a:r>
                    </a:p>
                  </a:txBody>
                  <a:tcPr marL="68580" marR="68580"/>
                </a:tc>
                <a:tc>
                  <a:txBody>
                    <a:bodyPr/>
                    <a:lstStyle/>
                    <a:p>
                      <a:pPr algn="ctr"/>
                      <a:r>
                        <a:rPr lang="id-ID" dirty="0"/>
                        <a:t>C4</a:t>
                      </a:r>
                    </a:p>
                  </a:txBody>
                  <a:tcPr marL="68580" marR="68580"/>
                </a:tc>
                <a:extLst>
                  <a:ext uri="{0D108BD9-81ED-4DB2-BD59-A6C34878D82A}">
                    <a16:rowId xmlns:a16="http://schemas.microsoft.com/office/drawing/2014/main" val="10003"/>
                  </a:ext>
                </a:extLst>
              </a:tr>
              <a:tr h="370840">
                <a:tc>
                  <a:txBody>
                    <a:bodyPr/>
                    <a:lstStyle/>
                    <a:p>
                      <a:pPr algn="ctr"/>
                      <a:r>
                        <a:rPr lang="id-ID" dirty="0"/>
                        <a:t>a3</a:t>
                      </a:r>
                    </a:p>
                  </a:txBody>
                  <a:tcPr marL="68580" marR="68580"/>
                </a:tc>
                <a:tc>
                  <a:txBody>
                    <a:bodyPr/>
                    <a:lstStyle/>
                    <a:p>
                      <a:pPr algn="ctr"/>
                      <a:r>
                        <a:rPr lang="id-ID" dirty="0"/>
                        <a:t>300</a:t>
                      </a:r>
                    </a:p>
                  </a:txBody>
                  <a:tcPr marL="68580" marR="68580"/>
                </a:tc>
                <a:tc>
                  <a:txBody>
                    <a:bodyPr/>
                    <a:lstStyle/>
                    <a:p>
                      <a:pPr algn="ctr"/>
                      <a:r>
                        <a:rPr lang="id-ID" dirty="0"/>
                        <a:t>c3</a:t>
                      </a:r>
                    </a:p>
                  </a:txBody>
                  <a:tcPr marL="68580" marR="68580"/>
                </a:tc>
                <a:extLst>
                  <a:ext uri="{0D108BD9-81ED-4DB2-BD59-A6C34878D82A}">
                    <a16:rowId xmlns:a16="http://schemas.microsoft.com/office/drawing/2014/main" val="10004"/>
                  </a:ext>
                </a:extLst>
              </a:tr>
              <a:tr h="370840">
                <a:tc>
                  <a:txBody>
                    <a:bodyPr/>
                    <a:lstStyle/>
                    <a:p>
                      <a:pPr algn="ctr"/>
                      <a:r>
                        <a:rPr lang="id-ID" dirty="0"/>
                        <a:t>a4</a:t>
                      </a:r>
                    </a:p>
                  </a:txBody>
                  <a:tcPr marL="68580" marR="68580"/>
                </a:tc>
                <a:tc>
                  <a:txBody>
                    <a:bodyPr/>
                    <a:lstStyle/>
                    <a:p>
                      <a:pPr algn="ctr"/>
                      <a:r>
                        <a:rPr lang="id-ID" dirty="0"/>
                        <a:t>200</a:t>
                      </a:r>
                    </a:p>
                  </a:txBody>
                  <a:tcPr marL="68580" marR="68580"/>
                </a:tc>
                <a:tc>
                  <a:txBody>
                    <a:bodyPr/>
                    <a:lstStyle/>
                    <a:p>
                      <a:pPr algn="ctr"/>
                      <a:r>
                        <a:rPr lang="id-ID" dirty="0"/>
                        <a:t>c2</a:t>
                      </a:r>
                    </a:p>
                  </a:txBody>
                  <a:tcPr marL="68580" marR="68580"/>
                </a:tc>
                <a:extLst>
                  <a:ext uri="{0D108BD9-81ED-4DB2-BD59-A6C34878D82A}">
                    <a16:rowId xmlns:a16="http://schemas.microsoft.com/office/drawing/2014/main" val="10005"/>
                  </a:ext>
                </a:extLst>
              </a:tr>
              <a:tr h="370840">
                <a:tc>
                  <a:txBody>
                    <a:bodyPr/>
                    <a:lstStyle/>
                    <a:p>
                      <a:pPr algn="ctr"/>
                      <a:r>
                        <a:rPr lang="id-ID" dirty="0"/>
                        <a:t>a4</a:t>
                      </a:r>
                    </a:p>
                  </a:txBody>
                  <a:tcPr marL="68580" marR="68580"/>
                </a:tc>
                <a:tc>
                  <a:txBody>
                    <a:bodyPr/>
                    <a:lstStyle/>
                    <a:p>
                      <a:pPr algn="ctr"/>
                      <a:r>
                        <a:rPr lang="id-ID" dirty="0"/>
                        <a:t>200</a:t>
                      </a:r>
                    </a:p>
                  </a:txBody>
                  <a:tcPr marL="68580" marR="68580"/>
                </a:tc>
                <a:tc>
                  <a:txBody>
                    <a:bodyPr/>
                    <a:lstStyle/>
                    <a:p>
                      <a:pPr algn="ctr"/>
                      <a:r>
                        <a:rPr lang="id-ID" dirty="0"/>
                        <a:t>c4</a:t>
                      </a:r>
                    </a:p>
                  </a:txBody>
                  <a:tcPr marL="68580" marR="68580"/>
                </a:tc>
                <a:extLst>
                  <a:ext uri="{0D108BD9-81ED-4DB2-BD59-A6C34878D82A}">
                    <a16:rowId xmlns:a16="http://schemas.microsoft.com/office/drawing/2014/main" val="10006"/>
                  </a:ext>
                </a:extLst>
              </a:tr>
            </a:tbl>
          </a:graphicData>
        </a:graphic>
      </p:graphicFrame>
      <p:cxnSp>
        <p:nvCxnSpPr>
          <p:cNvPr id="10" name="Straight Connector 9"/>
          <p:cNvCxnSpPr/>
          <p:nvPr/>
        </p:nvCxnSpPr>
        <p:spPr>
          <a:xfrm flipH="1">
            <a:off x="295003" y="3547898"/>
            <a:ext cx="214313" cy="1238250"/>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094633" y="3581400"/>
            <a:ext cx="142875" cy="1247775"/>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741564" y="3067050"/>
            <a:ext cx="1314450" cy="781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Hasil Penggabungan Kembali</a:t>
            </a:r>
          </a:p>
        </p:txBody>
      </p:sp>
      <p:cxnSp>
        <p:nvCxnSpPr>
          <p:cNvPr id="18" name="Straight Connector 17"/>
          <p:cNvCxnSpPr/>
          <p:nvPr/>
        </p:nvCxnSpPr>
        <p:spPr>
          <a:xfrm>
            <a:off x="4499992" y="1066800"/>
            <a:ext cx="0" cy="5657850"/>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948988" y="2876550"/>
            <a:ext cx="1655460" cy="37909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d-ID" dirty="0"/>
          </a:p>
        </p:txBody>
      </p:sp>
      <p:sp>
        <p:nvSpPr>
          <p:cNvPr id="20" name="Rectangle 19"/>
          <p:cNvSpPr/>
          <p:nvPr/>
        </p:nvSpPr>
        <p:spPr>
          <a:xfrm>
            <a:off x="4644008" y="1242070"/>
            <a:ext cx="3714750" cy="14668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sz="1600" b="1" dirty="0">
                <a:solidFill>
                  <a:schemeClr val="tx2">
                    <a:lumMod val="75000"/>
                  </a:schemeClr>
                </a:solidFill>
              </a:rPr>
              <a:t>Dekomposisi Aman </a:t>
            </a:r>
            <a:endParaRPr lang="en-US" sz="1600" b="1" dirty="0">
              <a:solidFill>
                <a:schemeClr val="tx2">
                  <a:lumMod val="75000"/>
                </a:schemeClr>
              </a:solidFill>
            </a:endParaRPr>
          </a:p>
          <a:p>
            <a:pPr algn="ctr"/>
            <a:r>
              <a:rPr lang="id-ID" sz="1600" b="1" dirty="0">
                <a:solidFill>
                  <a:schemeClr val="tx2">
                    <a:lumMod val="75000"/>
                  </a:schemeClr>
                </a:solidFill>
              </a:rPr>
              <a:t>(</a:t>
            </a:r>
            <a:r>
              <a:rPr lang="id-ID" sz="1600" b="1" i="1" dirty="0">
                <a:solidFill>
                  <a:schemeClr val="tx2">
                    <a:lumMod val="75000"/>
                  </a:schemeClr>
                </a:solidFill>
              </a:rPr>
              <a:t>Lossless-Join Decomposition)</a:t>
            </a:r>
          </a:p>
          <a:p>
            <a:r>
              <a:rPr lang="id-ID" sz="1600" dirty="0">
                <a:solidFill>
                  <a:schemeClr val="tx2">
                    <a:lumMod val="75000"/>
                  </a:schemeClr>
                </a:solidFill>
              </a:rPr>
              <a:t>Contoh :</a:t>
            </a:r>
          </a:p>
          <a:p>
            <a:pPr marL="285750" indent="-285750">
              <a:buFont typeface="Arial" pitchFamily="34" charset="0"/>
              <a:buChar char="•"/>
            </a:pPr>
            <a:r>
              <a:rPr lang="id-ID" sz="1600" dirty="0">
                <a:solidFill>
                  <a:schemeClr val="tx2">
                    <a:lumMod val="75000"/>
                  </a:schemeClr>
                </a:solidFill>
              </a:rPr>
              <a:t>Terdapat tabel ABC dengan FD :</a:t>
            </a:r>
          </a:p>
          <a:p>
            <a:r>
              <a:rPr lang="id-ID" sz="1600" dirty="0">
                <a:solidFill>
                  <a:schemeClr val="tx2">
                    <a:lumMod val="75000"/>
                  </a:schemeClr>
                </a:solidFill>
              </a:rPr>
              <a:t>     A</a:t>
            </a:r>
            <a:r>
              <a:rPr lang="id-ID" sz="1600" dirty="0">
                <a:solidFill>
                  <a:schemeClr val="tx2">
                    <a:lumMod val="75000"/>
                  </a:schemeClr>
                </a:solidFill>
                <a:sym typeface="Wingdings" pitchFamily="2" charset="2"/>
              </a:rPr>
              <a:t>B dan BC</a:t>
            </a:r>
          </a:p>
          <a:p>
            <a:endParaRPr lang="id-ID" sz="1600" dirty="0">
              <a:sym typeface="Wingdings" pitchFamily="2" charset="2"/>
            </a:endParaRPr>
          </a:p>
        </p:txBody>
      </p:sp>
      <p:graphicFrame>
        <p:nvGraphicFramePr>
          <p:cNvPr id="21" name="Table 20"/>
          <p:cNvGraphicFramePr>
            <a:graphicFrameLocks noGrp="1"/>
          </p:cNvGraphicFramePr>
          <p:nvPr>
            <p:extLst>
              <p:ext uri="{D42A27DB-BD31-4B8C-83A1-F6EECF244321}">
                <p14:modId xmlns:p14="http://schemas.microsoft.com/office/powerpoint/2010/main" val="1391194070"/>
              </p:ext>
            </p:extLst>
          </p:nvPr>
        </p:nvGraphicFramePr>
        <p:xfrm>
          <a:off x="4766371" y="2872316"/>
          <a:ext cx="1540193" cy="1854200"/>
        </p:xfrm>
        <a:graphic>
          <a:graphicData uri="http://schemas.openxmlformats.org/drawingml/2006/table">
            <a:tbl>
              <a:tblPr firstRow="1" bandRow="1">
                <a:tableStyleId>{7DF18680-E054-41AD-8BC1-D1AEF772440D}</a:tableStyleId>
              </a:tblPr>
              <a:tblGrid>
                <a:gridCol w="483235">
                  <a:extLst>
                    <a:ext uri="{9D8B030D-6E8A-4147-A177-3AD203B41FA5}">
                      <a16:colId xmlns:a16="http://schemas.microsoft.com/office/drawing/2014/main" val="20000"/>
                    </a:ext>
                  </a:extLst>
                </a:gridCol>
                <a:gridCol w="581660">
                  <a:extLst>
                    <a:ext uri="{9D8B030D-6E8A-4147-A177-3AD203B41FA5}">
                      <a16:colId xmlns:a16="http://schemas.microsoft.com/office/drawing/2014/main" val="20001"/>
                    </a:ext>
                  </a:extLst>
                </a:gridCol>
                <a:gridCol w="475298">
                  <a:extLst>
                    <a:ext uri="{9D8B030D-6E8A-4147-A177-3AD203B41FA5}">
                      <a16:colId xmlns:a16="http://schemas.microsoft.com/office/drawing/2014/main" val="20002"/>
                    </a:ext>
                  </a:extLst>
                </a:gridCol>
              </a:tblGrid>
              <a:tr h="370840">
                <a:tc>
                  <a:txBody>
                    <a:bodyPr/>
                    <a:lstStyle/>
                    <a:p>
                      <a:pPr algn="ctr"/>
                      <a:r>
                        <a:rPr lang="id-ID" dirty="0"/>
                        <a:t>A</a:t>
                      </a:r>
                    </a:p>
                  </a:txBody>
                  <a:tcPr marL="68580" marR="68580"/>
                </a:tc>
                <a:tc>
                  <a:txBody>
                    <a:bodyPr/>
                    <a:lstStyle/>
                    <a:p>
                      <a:pPr algn="ctr"/>
                      <a:r>
                        <a:rPr lang="id-ID" dirty="0"/>
                        <a:t>B</a:t>
                      </a:r>
                    </a:p>
                  </a:txBody>
                  <a:tcPr marL="68580" marR="68580"/>
                </a:tc>
                <a:tc>
                  <a:txBody>
                    <a:bodyPr/>
                    <a:lstStyle/>
                    <a:p>
                      <a:pPr algn="ctr"/>
                      <a:r>
                        <a:rPr lang="id-ID" dirty="0"/>
                        <a:t>C</a:t>
                      </a:r>
                    </a:p>
                  </a:txBody>
                  <a:tcPr marL="68580" marR="68580"/>
                </a:tc>
                <a:extLst>
                  <a:ext uri="{0D108BD9-81ED-4DB2-BD59-A6C34878D82A}">
                    <a16:rowId xmlns:a16="http://schemas.microsoft.com/office/drawing/2014/main" val="10000"/>
                  </a:ext>
                </a:extLst>
              </a:tr>
              <a:tr h="370840">
                <a:tc>
                  <a:txBody>
                    <a:bodyPr/>
                    <a:lstStyle/>
                    <a:p>
                      <a:pPr algn="ctr"/>
                      <a:r>
                        <a:rPr lang="id-ID" dirty="0"/>
                        <a:t>a1</a:t>
                      </a:r>
                    </a:p>
                  </a:txBody>
                  <a:tcPr marL="68580" marR="68580"/>
                </a:tc>
                <a:tc>
                  <a:txBody>
                    <a:bodyPr/>
                    <a:lstStyle/>
                    <a:p>
                      <a:pPr algn="ctr"/>
                      <a:r>
                        <a:rPr lang="id-ID" dirty="0"/>
                        <a:t>100</a:t>
                      </a:r>
                    </a:p>
                  </a:txBody>
                  <a:tcPr marL="68580" marR="68580"/>
                </a:tc>
                <a:tc>
                  <a:txBody>
                    <a:bodyPr/>
                    <a:lstStyle/>
                    <a:p>
                      <a:pPr algn="ctr"/>
                      <a:r>
                        <a:rPr lang="id-ID" dirty="0"/>
                        <a:t>c1</a:t>
                      </a:r>
                    </a:p>
                  </a:txBody>
                  <a:tcPr marL="68580" marR="68580"/>
                </a:tc>
                <a:extLst>
                  <a:ext uri="{0D108BD9-81ED-4DB2-BD59-A6C34878D82A}">
                    <a16:rowId xmlns:a16="http://schemas.microsoft.com/office/drawing/2014/main" val="10001"/>
                  </a:ext>
                </a:extLst>
              </a:tr>
              <a:tr h="370840">
                <a:tc>
                  <a:txBody>
                    <a:bodyPr/>
                    <a:lstStyle/>
                    <a:p>
                      <a:pPr algn="ctr"/>
                      <a:r>
                        <a:rPr lang="id-ID" dirty="0"/>
                        <a:t>a2</a:t>
                      </a:r>
                    </a:p>
                  </a:txBody>
                  <a:tcPr marL="68580" marR="68580"/>
                </a:tc>
                <a:tc>
                  <a:txBody>
                    <a:bodyPr/>
                    <a:lstStyle/>
                    <a:p>
                      <a:pPr algn="ctr"/>
                      <a:r>
                        <a:rPr lang="id-ID" dirty="0"/>
                        <a:t>200</a:t>
                      </a:r>
                    </a:p>
                  </a:txBody>
                  <a:tcPr marL="68580" marR="68580"/>
                </a:tc>
                <a:tc>
                  <a:txBody>
                    <a:bodyPr/>
                    <a:lstStyle/>
                    <a:p>
                      <a:pPr algn="ctr"/>
                      <a:r>
                        <a:rPr lang="id-ID" dirty="0"/>
                        <a:t>c2</a:t>
                      </a:r>
                    </a:p>
                  </a:txBody>
                  <a:tcPr marL="68580" marR="68580"/>
                </a:tc>
                <a:extLst>
                  <a:ext uri="{0D108BD9-81ED-4DB2-BD59-A6C34878D82A}">
                    <a16:rowId xmlns:a16="http://schemas.microsoft.com/office/drawing/2014/main" val="10002"/>
                  </a:ext>
                </a:extLst>
              </a:tr>
              <a:tr h="370840">
                <a:tc>
                  <a:txBody>
                    <a:bodyPr/>
                    <a:lstStyle/>
                    <a:p>
                      <a:pPr algn="ctr"/>
                      <a:r>
                        <a:rPr lang="id-ID" dirty="0"/>
                        <a:t>a3</a:t>
                      </a:r>
                    </a:p>
                  </a:txBody>
                  <a:tcPr marL="68580" marR="68580"/>
                </a:tc>
                <a:tc>
                  <a:txBody>
                    <a:bodyPr/>
                    <a:lstStyle/>
                    <a:p>
                      <a:pPr algn="ctr"/>
                      <a:r>
                        <a:rPr lang="id-ID" dirty="0"/>
                        <a:t>300</a:t>
                      </a:r>
                    </a:p>
                  </a:txBody>
                  <a:tcPr marL="68580" marR="68580"/>
                </a:tc>
                <a:tc>
                  <a:txBody>
                    <a:bodyPr/>
                    <a:lstStyle/>
                    <a:p>
                      <a:pPr algn="ctr"/>
                      <a:r>
                        <a:rPr lang="id-ID" dirty="0"/>
                        <a:t>c3</a:t>
                      </a:r>
                    </a:p>
                  </a:txBody>
                  <a:tcPr marL="68580" marR="68580"/>
                </a:tc>
                <a:extLst>
                  <a:ext uri="{0D108BD9-81ED-4DB2-BD59-A6C34878D82A}">
                    <a16:rowId xmlns:a16="http://schemas.microsoft.com/office/drawing/2014/main" val="10003"/>
                  </a:ext>
                </a:extLst>
              </a:tr>
              <a:tr h="370840">
                <a:tc>
                  <a:txBody>
                    <a:bodyPr/>
                    <a:lstStyle/>
                    <a:p>
                      <a:pPr algn="ctr"/>
                      <a:r>
                        <a:rPr lang="id-ID" dirty="0"/>
                        <a:t>a4</a:t>
                      </a:r>
                    </a:p>
                  </a:txBody>
                  <a:tcPr marL="68580" marR="68580"/>
                </a:tc>
                <a:tc>
                  <a:txBody>
                    <a:bodyPr/>
                    <a:lstStyle/>
                    <a:p>
                      <a:pPr algn="ctr"/>
                      <a:r>
                        <a:rPr lang="id-ID" dirty="0"/>
                        <a:t>200</a:t>
                      </a:r>
                    </a:p>
                  </a:txBody>
                  <a:tcPr marL="68580" marR="68580"/>
                </a:tc>
                <a:tc>
                  <a:txBody>
                    <a:bodyPr/>
                    <a:lstStyle/>
                    <a:p>
                      <a:pPr algn="ctr"/>
                      <a:r>
                        <a:rPr lang="id-ID" dirty="0">
                          <a:solidFill>
                            <a:srgbClr val="FF0000"/>
                          </a:solidFill>
                        </a:rPr>
                        <a:t>c2</a:t>
                      </a:r>
                    </a:p>
                  </a:txBody>
                  <a:tcPr marL="68580" marR="68580"/>
                </a:tc>
                <a:extLst>
                  <a:ext uri="{0D108BD9-81ED-4DB2-BD59-A6C34878D82A}">
                    <a16:rowId xmlns:a16="http://schemas.microsoft.com/office/drawing/2014/main" val="10004"/>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1933909815"/>
              </p:ext>
            </p:extLst>
          </p:nvPr>
        </p:nvGraphicFramePr>
        <p:xfrm>
          <a:off x="4452045" y="4946650"/>
          <a:ext cx="1064895" cy="1854200"/>
        </p:xfrm>
        <a:graphic>
          <a:graphicData uri="http://schemas.openxmlformats.org/drawingml/2006/table">
            <a:tbl>
              <a:tblPr firstRow="1" bandRow="1">
                <a:tableStyleId>{7DF18680-E054-41AD-8BC1-D1AEF772440D}</a:tableStyleId>
              </a:tblPr>
              <a:tblGrid>
                <a:gridCol w="483235">
                  <a:extLst>
                    <a:ext uri="{9D8B030D-6E8A-4147-A177-3AD203B41FA5}">
                      <a16:colId xmlns:a16="http://schemas.microsoft.com/office/drawing/2014/main" val="20000"/>
                    </a:ext>
                  </a:extLst>
                </a:gridCol>
                <a:gridCol w="581660">
                  <a:extLst>
                    <a:ext uri="{9D8B030D-6E8A-4147-A177-3AD203B41FA5}">
                      <a16:colId xmlns:a16="http://schemas.microsoft.com/office/drawing/2014/main" val="20001"/>
                    </a:ext>
                  </a:extLst>
                </a:gridCol>
              </a:tblGrid>
              <a:tr h="370840">
                <a:tc>
                  <a:txBody>
                    <a:bodyPr/>
                    <a:lstStyle/>
                    <a:p>
                      <a:pPr algn="ctr"/>
                      <a:r>
                        <a:rPr lang="id-ID" dirty="0"/>
                        <a:t>A</a:t>
                      </a:r>
                    </a:p>
                  </a:txBody>
                  <a:tcPr marL="68580" marR="68580"/>
                </a:tc>
                <a:tc>
                  <a:txBody>
                    <a:bodyPr/>
                    <a:lstStyle/>
                    <a:p>
                      <a:pPr algn="ctr"/>
                      <a:r>
                        <a:rPr lang="id-ID" dirty="0"/>
                        <a:t>B</a:t>
                      </a:r>
                    </a:p>
                  </a:txBody>
                  <a:tcPr marL="68580" marR="68580"/>
                </a:tc>
                <a:extLst>
                  <a:ext uri="{0D108BD9-81ED-4DB2-BD59-A6C34878D82A}">
                    <a16:rowId xmlns:a16="http://schemas.microsoft.com/office/drawing/2014/main" val="10000"/>
                  </a:ext>
                </a:extLst>
              </a:tr>
              <a:tr h="370840">
                <a:tc>
                  <a:txBody>
                    <a:bodyPr/>
                    <a:lstStyle/>
                    <a:p>
                      <a:pPr algn="ctr"/>
                      <a:r>
                        <a:rPr lang="id-ID" dirty="0"/>
                        <a:t>a1</a:t>
                      </a:r>
                    </a:p>
                  </a:txBody>
                  <a:tcPr marL="68580" marR="68580"/>
                </a:tc>
                <a:tc>
                  <a:txBody>
                    <a:bodyPr/>
                    <a:lstStyle/>
                    <a:p>
                      <a:pPr algn="ctr"/>
                      <a:r>
                        <a:rPr lang="id-ID" dirty="0"/>
                        <a:t>100</a:t>
                      </a:r>
                    </a:p>
                  </a:txBody>
                  <a:tcPr marL="68580" marR="68580"/>
                </a:tc>
                <a:extLst>
                  <a:ext uri="{0D108BD9-81ED-4DB2-BD59-A6C34878D82A}">
                    <a16:rowId xmlns:a16="http://schemas.microsoft.com/office/drawing/2014/main" val="10001"/>
                  </a:ext>
                </a:extLst>
              </a:tr>
              <a:tr h="370840">
                <a:tc>
                  <a:txBody>
                    <a:bodyPr/>
                    <a:lstStyle/>
                    <a:p>
                      <a:pPr algn="ctr"/>
                      <a:r>
                        <a:rPr lang="id-ID" dirty="0"/>
                        <a:t>a2</a:t>
                      </a:r>
                    </a:p>
                  </a:txBody>
                  <a:tcPr marL="68580" marR="68580"/>
                </a:tc>
                <a:tc>
                  <a:txBody>
                    <a:bodyPr/>
                    <a:lstStyle/>
                    <a:p>
                      <a:pPr algn="ctr"/>
                      <a:r>
                        <a:rPr lang="id-ID" dirty="0"/>
                        <a:t>200</a:t>
                      </a:r>
                    </a:p>
                  </a:txBody>
                  <a:tcPr marL="68580" marR="68580"/>
                </a:tc>
                <a:extLst>
                  <a:ext uri="{0D108BD9-81ED-4DB2-BD59-A6C34878D82A}">
                    <a16:rowId xmlns:a16="http://schemas.microsoft.com/office/drawing/2014/main" val="10002"/>
                  </a:ext>
                </a:extLst>
              </a:tr>
              <a:tr h="370840">
                <a:tc>
                  <a:txBody>
                    <a:bodyPr/>
                    <a:lstStyle/>
                    <a:p>
                      <a:pPr algn="ctr"/>
                      <a:r>
                        <a:rPr lang="id-ID" dirty="0"/>
                        <a:t>a3</a:t>
                      </a:r>
                    </a:p>
                  </a:txBody>
                  <a:tcPr marL="68580" marR="68580"/>
                </a:tc>
                <a:tc>
                  <a:txBody>
                    <a:bodyPr/>
                    <a:lstStyle/>
                    <a:p>
                      <a:pPr algn="ctr"/>
                      <a:r>
                        <a:rPr lang="id-ID" dirty="0"/>
                        <a:t>300</a:t>
                      </a:r>
                    </a:p>
                  </a:txBody>
                  <a:tcPr marL="68580" marR="68580"/>
                </a:tc>
                <a:extLst>
                  <a:ext uri="{0D108BD9-81ED-4DB2-BD59-A6C34878D82A}">
                    <a16:rowId xmlns:a16="http://schemas.microsoft.com/office/drawing/2014/main" val="10003"/>
                  </a:ext>
                </a:extLst>
              </a:tr>
              <a:tr h="370840">
                <a:tc>
                  <a:txBody>
                    <a:bodyPr/>
                    <a:lstStyle/>
                    <a:p>
                      <a:pPr algn="ctr"/>
                      <a:r>
                        <a:rPr lang="id-ID" dirty="0"/>
                        <a:t>a4</a:t>
                      </a:r>
                    </a:p>
                  </a:txBody>
                  <a:tcPr marL="68580" marR="68580"/>
                </a:tc>
                <a:tc>
                  <a:txBody>
                    <a:bodyPr/>
                    <a:lstStyle/>
                    <a:p>
                      <a:pPr algn="ctr"/>
                      <a:r>
                        <a:rPr lang="id-ID" dirty="0"/>
                        <a:t>200</a:t>
                      </a:r>
                    </a:p>
                  </a:txBody>
                  <a:tcPr marL="68580" marR="68580"/>
                </a:tc>
                <a:extLst>
                  <a:ext uri="{0D108BD9-81ED-4DB2-BD59-A6C34878D82A}">
                    <a16:rowId xmlns:a16="http://schemas.microsoft.com/office/drawing/2014/main" val="10004"/>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1569909458"/>
              </p:ext>
            </p:extLst>
          </p:nvPr>
        </p:nvGraphicFramePr>
        <p:xfrm>
          <a:off x="5675282" y="4946650"/>
          <a:ext cx="1056958" cy="1483360"/>
        </p:xfrm>
        <a:graphic>
          <a:graphicData uri="http://schemas.openxmlformats.org/drawingml/2006/table">
            <a:tbl>
              <a:tblPr firstRow="1" bandRow="1">
                <a:tableStyleId>{7DF18680-E054-41AD-8BC1-D1AEF772440D}</a:tableStyleId>
              </a:tblPr>
              <a:tblGrid>
                <a:gridCol w="581660">
                  <a:extLst>
                    <a:ext uri="{9D8B030D-6E8A-4147-A177-3AD203B41FA5}">
                      <a16:colId xmlns:a16="http://schemas.microsoft.com/office/drawing/2014/main" val="20000"/>
                    </a:ext>
                  </a:extLst>
                </a:gridCol>
                <a:gridCol w="475298">
                  <a:extLst>
                    <a:ext uri="{9D8B030D-6E8A-4147-A177-3AD203B41FA5}">
                      <a16:colId xmlns:a16="http://schemas.microsoft.com/office/drawing/2014/main" val="20001"/>
                    </a:ext>
                  </a:extLst>
                </a:gridCol>
              </a:tblGrid>
              <a:tr h="370840">
                <a:tc>
                  <a:txBody>
                    <a:bodyPr/>
                    <a:lstStyle/>
                    <a:p>
                      <a:pPr algn="ctr"/>
                      <a:r>
                        <a:rPr lang="id-ID" dirty="0"/>
                        <a:t>B</a:t>
                      </a:r>
                    </a:p>
                  </a:txBody>
                  <a:tcPr marL="68580" marR="68580"/>
                </a:tc>
                <a:tc>
                  <a:txBody>
                    <a:bodyPr/>
                    <a:lstStyle/>
                    <a:p>
                      <a:pPr algn="ctr"/>
                      <a:r>
                        <a:rPr lang="id-ID" dirty="0"/>
                        <a:t>C</a:t>
                      </a:r>
                    </a:p>
                  </a:txBody>
                  <a:tcPr marL="68580" marR="68580"/>
                </a:tc>
                <a:extLst>
                  <a:ext uri="{0D108BD9-81ED-4DB2-BD59-A6C34878D82A}">
                    <a16:rowId xmlns:a16="http://schemas.microsoft.com/office/drawing/2014/main" val="10000"/>
                  </a:ext>
                </a:extLst>
              </a:tr>
              <a:tr h="370840">
                <a:tc>
                  <a:txBody>
                    <a:bodyPr/>
                    <a:lstStyle/>
                    <a:p>
                      <a:pPr algn="ctr"/>
                      <a:r>
                        <a:rPr lang="id-ID" dirty="0"/>
                        <a:t>100</a:t>
                      </a:r>
                    </a:p>
                  </a:txBody>
                  <a:tcPr marL="68580" marR="68580"/>
                </a:tc>
                <a:tc>
                  <a:txBody>
                    <a:bodyPr/>
                    <a:lstStyle/>
                    <a:p>
                      <a:pPr algn="ctr"/>
                      <a:r>
                        <a:rPr lang="id-ID" dirty="0"/>
                        <a:t>c1</a:t>
                      </a:r>
                    </a:p>
                  </a:txBody>
                  <a:tcPr marL="68580" marR="68580"/>
                </a:tc>
                <a:extLst>
                  <a:ext uri="{0D108BD9-81ED-4DB2-BD59-A6C34878D82A}">
                    <a16:rowId xmlns:a16="http://schemas.microsoft.com/office/drawing/2014/main" val="10001"/>
                  </a:ext>
                </a:extLst>
              </a:tr>
              <a:tr h="370840">
                <a:tc>
                  <a:txBody>
                    <a:bodyPr/>
                    <a:lstStyle/>
                    <a:p>
                      <a:pPr algn="ctr"/>
                      <a:r>
                        <a:rPr lang="id-ID" dirty="0"/>
                        <a:t>200</a:t>
                      </a:r>
                    </a:p>
                  </a:txBody>
                  <a:tcPr marL="68580" marR="68580"/>
                </a:tc>
                <a:tc>
                  <a:txBody>
                    <a:bodyPr/>
                    <a:lstStyle/>
                    <a:p>
                      <a:pPr algn="ctr"/>
                      <a:r>
                        <a:rPr lang="id-ID" dirty="0"/>
                        <a:t>c2</a:t>
                      </a:r>
                    </a:p>
                  </a:txBody>
                  <a:tcPr marL="68580" marR="68580"/>
                </a:tc>
                <a:extLst>
                  <a:ext uri="{0D108BD9-81ED-4DB2-BD59-A6C34878D82A}">
                    <a16:rowId xmlns:a16="http://schemas.microsoft.com/office/drawing/2014/main" val="10002"/>
                  </a:ext>
                </a:extLst>
              </a:tr>
              <a:tr h="370840">
                <a:tc>
                  <a:txBody>
                    <a:bodyPr/>
                    <a:lstStyle/>
                    <a:p>
                      <a:pPr algn="ctr"/>
                      <a:r>
                        <a:rPr lang="id-ID" dirty="0"/>
                        <a:t>300</a:t>
                      </a:r>
                    </a:p>
                  </a:txBody>
                  <a:tcPr marL="68580" marR="68580"/>
                </a:tc>
                <a:tc>
                  <a:txBody>
                    <a:bodyPr/>
                    <a:lstStyle/>
                    <a:p>
                      <a:pPr algn="ctr"/>
                      <a:r>
                        <a:rPr lang="id-ID" dirty="0"/>
                        <a:t>c3</a:t>
                      </a:r>
                    </a:p>
                  </a:txBody>
                  <a:tcPr marL="68580" marR="68580"/>
                </a:tc>
                <a:extLst>
                  <a:ext uri="{0D108BD9-81ED-4DB2-BD59-A6C34878D82A}">
                    <a16:rowId xmlns:a16="http://schemas.microsoft.com/office/drawing/2014/main" val="10003"/>
                  </a:ext>
                </a:extLst>
              </a:tr>
            </a:tbl>
          </a:graphicData>
        </a:graphic>
      </p:graphicFrame>
      <p:cxnSp>
        <p:nvCxnSpPr>
          <p:cNvPr id="25" name="Straight Connector 24"/>
          <p:cNvCxnSpPr/>
          <p:nvPr/>
        </p:nvCxnSpPr>
        <p:spPr>
          <a:xfrm flipH="1">
            <a:off x="4536851" y="3457575"/>
            <a:ext cx="214313" cy="1238250"/>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328220" y="3495675"/>
            <a:ext cx="142875" cy="1247775"/>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7077575" y="2933700"/>
            <a:ext cx="1328738" cy="781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000" dirty="0"/>
              <a:t>Hasil Penggabungan Kembali</a:t>
            </a:r>
          </a:p>
        </p:txBody>
      </p:sp>
      <p:graphicFrame>
        <p:nvGraphicFramePr>
          <p:cNvPr id="28" name="Table 27"/>
          <p:cNvGraphicFramePr>
            <a:graphicFrameLocks noGrp="1"/>
          </p:cNvGraphicFramePr>
          <p:nvPr>
            <p:extLst>
              <p:ext uri="{D42A27DB-BD31-4B8C-83A1-F6EECF244321}">
                <p14:modId xmlns:p14="http://schemas.microsoft.com/office/powerpoint/2010/main" val="426451848"/>
              </p:ext>
            </p:extLst>
          </p:nvPr>
        </p:nvGraphicFramePr>
        <p:xfrm>
          <a:off x="7020272" y="3902075"/>
          <a:ext cx="1540193" cy="1854200"/>
        </p:xfrm>
        <a:graphic>
          <a:graphicData uri="http://schemas.openxmlformats.org/drawingml/2006/table">
            <a:tbl>
              <a:tblPr firstRow="1" bandRow="1">
                <a:tableStyleId>{7DF18680-E054-41AD-8BC1-D1AEF772440D}</a:tableStyleId>
              </a:tblPr>
              <a:tblGrid>
                <a:gridCol w="483235">
                  <a:extLst>
                    <a:ext uri="{9D8B030D-6E8A-4147-A177-3AD203B41FA5}">
                      <a16:colId xmlns:a16="http://schemas.microsoft.com/office/drawing/2014/main" val="20000"/>
                    </a:ext>
                  </a:extLst>
                </a:gridCol>
                <a:gridCol w="581660">
                  <a:extLst>
                    <a:ext uri="{9D8B030D-6E8A-4147-A177-3AD203B41FA5}">
                      <a16:colId xmlns:a16="http://schemas.microsoft.com/office/drawing/2014/main" val="20001"/>
                    </a:ext>
                  </a:extLst>
                </a:gridCol>
                <a:gridCol w="475298">
                  <a:extLst>
                    <a:ext uri="{9D8B030D-6E8A-4147-A177-3AD203B41FA5}">
                      <a16:colId xmlns:a16="http://schemas.microsoft.com/office/drawing/2014/main" val="20002"/>
                    </a:ext>
                  </a:extLst>
                </a:gridCol>
              </a:tblGrid>
              <a:tr h="370840">
                <a:tc>
                  <a:txBody>
                    <a:bodyPr/>
                    <a:lstStyle/>
                    <a:p>
                      <a:pPr algn="ctr"/>
                      <a:r>
                        <a:rPr lang="id-ID" dirty="0"/>
                        <a:t>A</a:t>
                      </a:r>
                    </a:p>
                  </a:txBody>
                  <a:tcPr marL="68580" marR="68580"/>
                </a:tc>
                <a:tc>
                  <a:txBody>
                    <a:bodyPr/>
                    <a:lstStyle/>
                    <a:p>
                      <a:pPr algn="ctr"/>
                      <a:r>
                        <a:rPr lang="id-ID" dirty="0"/>
                        <a:t>B</a:t>
                      </a:r>
                    </a:p>
                  </a:txBody>
                  <a:tcPr marL="68580" marR="68580"/>
                </a:tc>
                <a:tc>
                  <a:txBody>
                    <a:bodyPr/>
                    <a:lstStyle/>
                    <a:p>
                      <a:pPr algn="ctr"/>
                      <a:r>
                        <a:rPr lang="id-ID" dirty="0"/>
                        <a:t>C</a:t>
                      </a:r>
                    </a:p>
                  </a:txBody>
                  <a:tcPr marL="68580" marR="68580"/>
                </a:tc>
                <a:extLst>
                  <a:ext uri="{0D108BD9-81ED-4DB2-BD59-A6C34878D82A}">
                    <a16:rowId xmlns:a16="http://schemas.microsoft.com/office/drawing/2014/main" val="10000"/>
                  </a:ext>
                </a:extLst>
              </a:tr>
              <a:tr h="370840">
                <a:tc>
                  <a:txBody>
                    <a:bodyPr/>
                    <a:lstStyle/>
                    <a:p>
                      <a:pPr algn="ctr"/>
                      <a:r>
                        <a:rPr lang="id-ID" dirty="0"/>
                        <a:t>a1</a:t>
                      </a:r>
                    </a:p>
                  </a:txBody>
                  <a:tcPr marL="68580" marR="68580"/>
                </a:tc>
                <a:tc>
                  <a:txBody>
                    <a:bodyPr/>
                    <a:lstStyle/>
                    <a:p>
                      <a:pPr algn="ctr"/>
                      <a:r>
                        <a:rPr lang="id-ID" dirty="0"/>
                        <a:t>100</a:t>
                      </a:r>
                    </a:p>
                  </a:txBody>
                  <a:tcPr marL="68580" marR="68580"/>
                </a:tc>
                <a:tc>
                  <a:txBody>
                    <a:bodyPr/>
                    <a:lstStyle/>
                    <a:p>
                      <a:pPr algn="ctr"/>
                      <a:r>
                        <a:rPr lang="id-ID" dirty="0"/>
                        <a:t>c1</a:t>
                      </a:r>
                    </a:p>
                  </a:txBody>
                  <a:tcPr marL="68580" marR="68580"/>
                </a:tc>
                <a:extLst>
                  <a:ext uri="{0D108BD9-81ED-4DB2-BD59-A6C34878D82A}">
                    <a16:rowId xmlns:a16="http://schemas.microsoft.com/office/drawing/2014/main" val="10001"/>
                  </a:ext>
                </a:extLst>
              </a:tr>
              <a:tr h="370840">
                <a:tc>
                  <a:txBody>
                    <a:bodyPr/>
                    <a:lstStyle/>
                    <a:p>
                      <a:pPr algn="ctr"/>
                      <a:r>
                        <a:rPr lang="id-ID" dirty="0"/>
                        <a:t>a2</a:t>
                      </a:r>
                    </a:p>
                  </a:txBody>
                  <a:tcPr marL="68580" marR="68580"/>
                </a:tc>
                <a:tc>
                  <a:txBody>
                    <a:bodyPr/>
                    <a:lstStyle/>
                    <a:p>
                      <a:pPr algn="ctr"/>
                      <a:r>
                        <a:rPr lang="id-ID" dirty="0"/>
                        <a:t>200</a:t>
                      </a:r>
                    </a:p>
                  </a:txBody>
                  <a:tcPr marL="68580" marR="68580"/>
                </a:tc>
                <a:tc>
                  <a:txBody>
                    <a:bodyPr/>
                    <a:lstStyle/>
                    <a:p>
                      <a:pPr algn="ctr"/>
                      <a:r>
                        <a:rPr lang="id-ID" dirty="0"/>
                        <a:t>c2</a:t>
                      </a:r>
                    </a:p>
                  </a:txBody>
                  <a:tcPr marL="68580" marR="68580"/>
                </a:tc>
                <a:extLst>
                  <a:ext uri="{0D108BD9-81ED-4DB2-BD59-A6C34878D82A}">
                    <a16:rowId xmlns:a16="http://schemas.microsoft.com/office/drawing/2014/main" val="10002"/>
                  </a:ext>
                </a:extLst>
              </a:tr>
              <a:tr h="370840">
                <a:tc>
                  <a:txBody>
                    <a:bodyPr/>
                    <a:lstStyle/>
                    <a:p>
                      <a:pPr algn="ctr"/>
                      <a:r>
                        <a:rPr lang="id-ID" dirty="0"/>
                        <a:t>a3</a:t>
                      </a:r>
                    </a:p>
                  </a:txBody>
                  <a:tcPr marL="68580" marR="68580"/>
                </a:tc>
                <a:tc>
                  <a:txBody>
                    <a:bodyPr/>
                    <a:lstStyle/>
                    <a:p>
                      <a:pPr algn="ctr"/>
                      <a:r>
                        <a:rPr lang="id-ID" dirty="0"/>
                        <a:t>300</a:t>
                      </a:r>
                    </a:p>
                  </a:txBody>
                  <a:tcPr marL="68580" marR="68580"/>
                </a:tc>
                <a:tc>
                  <a:txBody>
                    <a:bodyPr/>
                    <a:lstStyle/>
                    <a:p>
                      <a:pPr algn="ctr"/>
                      <a:r>
                        <a:rPr lang="id-ID" dirty="0"/>
                        <a:t>c3</a:t>
                      </a:r>
                    </a:p>
                  </a:txBody>
                  <a:tcPr marL="68580" marR="68580"/>
                </a:tc>
                <a:extLst>
                  <a:ext uri="{0D108BD9-81ED-4DB2-BD59-A6C34878D82A}">
                    <a16:rowId xmlns:a16="http://schemas.microsoft.com/office/drawing/2014/main" val="10003"/>
                  </a:ext>
                </a:extLst>
              </a:tr>
              <a:tr h="370840">
                <a:tc>
                  <a:txBody>
                    <a:bodyPr/>
                    <a:lstStyle/>
                    <a:p>
                      <a:pPr algn="ctr"/>
                      <a:r>
                        <a:rPr lang="id-ID" dirty="0"/>
                        <a:t>a4</a:t>
                      </a:r>
                    </a:p>
                  </a:txBody>
                  <a:tcPr marL="68580" marR="68580"/>
                </a:tc>
                <a:tc>
                  <a:txBody>
                    <a:bodyPr/>
                    <a:lstStyle/>
                    <a:p>
                      <a:pPr algn="ctr"/>
                      <a:r>
                        <a:rPr lang="id-ID" dirty="0"/>
                        <a:t>200</a:t>
                      </a:r>
                    </a:p>
                  </a:txBody>
                  <a:tcPr marL="68580" marR="68580"/>
                </a:tc>
                <a:tc>
                  <a:txBody>
                    <a:bodyPr/>
                    <a:lstStyle/>
                    <a:p>
                      <a:pPr algn="ctr"/>
                      <a:r>
                        <a:rPr lang="id-ID" dirty="0">
                          <a:solidFill>
                            <a:srgbClr val="FF0000"/>
                          </a:solidFill>
                        </a:rPr>
                        <a:t>c2</a:t>
                      </a:r>
                    </a:p>
                  </a:txBody>
                  <a:tcPr marL="68580" marR="68580"/>
                </a:tc>
                <a:extLst>
                  <a:ext uri="{0D108BD9-81ED-4DB2-BD59-A6C34878D82A}">
                    <a16:rowId xmlns:a16="http://schemas.microsoft.com/office/drawing/2014/main" val="10004"/>
                  </a:ext>
                </a:extLst>
              </a:tr>
            </a:tbl>
          </a:graphicData>
        </a:graphic>
      </p:graphicFrame>
      <p:sp>
        <p:nvSpPr>
          <p:cNvPr id="3" name="Slide Number Placeholder 2">
            <a:extLst>
              <a:ext uri="{FF2B5EF4-FFF2-40B4-BE49-F238E27FC236}">
                <a16:creationId xmlns:a16="http://schemas.microsoft.com/office/drawing/2014/main" id="{EAE4740C-5CF7-4EBD-B2AC-106238061ABB}"/>
              </a:ext>
            </a:extLst>
          </p:cNvPr>
          <p:cNvSpPr>
            <a:spLocks noGrp="1"/>
          </p:cNvSpPr>
          <p:nvPr>
            <p:ph type="sldNum" sz="quarter" idx="12"/>
          </p:nvPr>
        </p:nvSpPr>
        <p:spPr/>
        <p:txBody>
          <a:bodyPr/>
          <a:lstStyle/>
          <a:p>
            <a:fld id="{C5D243CA-806E-402E-87EA-B001B6507DFC}" type="slidenum">
              <a:rPr lang="id-ID" smtClean="0"/>
              <a:t>18</a:t>
            </a:fld>
            <a:endParaRPr lang="id-ID"/>
          </a:p>
        </p:txBody>
      </p:sp>
    </p:spTree>
    <p:extLst>
      <p:ext uri="{BB962C8B-B14F-4D97-AF65-F5344CB8AC3E}">
        <p14:creationId xmlns:p14="http://schemas.microsoft.com/office/powerpoint/2010/main" val="713861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7170208" cy="1029382"/>
          </a:xfrm>
        </p:spPr>
        <p:txBody>
          <a:bodyPr vert="horz" lIns="91440" tIns="45720" rIns="91440" bIns="45720" rtlCol="0" anchor="ctr">
            <a:noAutofit/>
          </a:bodyPr>
          <a:lstStyle/>
          <a:p>
            <a:pPr algn="l"/>
            <a:r>
              <a:rPr lang="en-US" altLang="en-US" sz="2800" b="1" i="1" dirty="0">
                <a:solidFill>
                  <a:schemeClr val="accent1">
                    <a:lumMod val="50000"/>
                  </a:schemeClr>
                </a:solidFill>
                <a:latin typeface="+mn-lt"/>
              </a:rPr>
              <a:t>Dependency Preservation</a:t>
            </a:r>
            <a:endParaRPr lang="id-ID" sz="2800" b="1" i="1" dirty="0">
              <a:solidFill>
                <a:schemeClr val="accent1">
                  <a:lumMod val="50000"/>
                </a:schemeClr>
              </a:solidFill>
              <a:latin typeface="+mn-lt"/>
            </a:endParaRPr>
          </a:p>
        </p:txBody>
      </p:sp>
      <p:sp>
        <p:nvSpPr>
          <p:cNvPr id="3" name="Content Placeholder 2"/>
          <p:cNvSpPr>
            <a:spLocks noGrp="1"/>
          </p:cNvSpPr>
          <p:nvPr>
            <p:ph idx="1"/>
          </p:nvPr>
        </p:nvSpPr>
        <p:spPr>
          <a:xfrm>
            <a:off x="0" y="1485900"/>
            <a:ext cx="8964488" cy="5183459"/>
          </a:xfrm>
        </p:spPr>
        <p:txBody>
          <a:bodyPr>
            <a:noAutofit/>
          </a:bodyPr>
          <a:lstStyle/>
          <a:p>
            <a:r>
              <a:rPr lang="id-ID" sz="2000" b="1" dirty="0"/>
              <a:t>D</a:t>
            </a:r>
            <a:r>
              <a:rPr lang="id-ID" sz="2000" b="1" i="1" dirty="0"/>
              <a:t>ependecy preseravation</a:t>
            </a:r>
            <a:r>
              <a:rPr lang="id-ID" sz="2000" b="1" dirty="0"/>
              <a:t> </a:t>
            </a:r>
            <a:r>
              <a:rPr lang="id-ID" sz="2000" dirty="0"/>
              <a:t>dapat diartikan sebagai pemeliharaan ketergantungan</a:t>
            </a:r>
            <a:r>
              <a:rPr lang="en-US" sz="2000" dirty="0"/>
              <a:t>.</a:t>
            </a:r>
            <a:endParaRPr lang="id-ID" sz="2000" dirty="0"/>
          </a:p>
          <a:p>
            <a:r>
              <a:rPr lang="id-ID" sz="2000" dirty="0"/>
              <a:t>Ketika terjadi perubahan terhadap suatu basisdata, maka seharusnya dapat dijamin perubahan </a:t>
            </a:r>
            <a:r>
              <a:rPr lang="id-ID" sz="2000" b="1" dirty="0"/>
              <a:t>tersebut </a:t>
            </a:r>
            <a:r>
              <a:rPr lang="id-ID" sz="2000" b="1" u="sng" dirty="0"/>
              <a:t>tidak menghasilkan inkons</a:t>
            </a:r>
            <a:r>
              <a:rPr lang="en-US" sz="2000" b="1" u="sng" dirty="0" err="1"/>
              <a:t>i</a:t>
            </a:r>
            <a:r>
              <a:rPr lang="id-ID" sz="2000" b="1" u="sng" dirty="0"/>
              <a:t>stensi data yang mengakibatkan FD sudan benar menjadi tidak terpenuhi</a:t>
            </a:r>
            <a:r>
              <a:rPr lang="id-ID" sz="2000" b="1" dirty="0"/>
              <a:t>.</a:t>
            </a:r>
            <a:endParaRPr lang="en-US" sz="2000" b="1" dirty="0"/>
          </a:p>
          <a:p>
            <a:endParaRPr lang="id-ID" sz="2000" b="1" dirty="0"/>
          </a:p>
          <a:p>
            <a:r>
              <a:rPr lang="id-ID" sz="2000" b="1" dirty="0"/>
              <a:t>Contoh :</a:t>
            </a:r>
          </a:p>
          <a:p>
            <a:pPr lvl="1"/>
            <a:r>
              <a:rPr lang="id-ID" sz="1800" dirty="0"/>
              <a:t>Pada tabel universal slide sebelumnya jika terjadi perubahan </a:t>
            </a:r>
            <a:r>
              <a:rPr lang="id-ID" sz="1800" dirty="0">
                <a:solidFill>
                  <a:srgbClr val="FF0000"/>
                </a:solidFill>
              </a:rPr>
              <a:t>tidak efisien</a:t>
            </a:r>
            <a:r>
              <a:rPr lang="id-ID" sz="1800" dirty="0"/>
              <a:t> pada data mahasiswa dengan nim ‘163010015’ maka perubahan harus dilakukan pada alamat_mhs di semua baris nim tersebut. </a:t>
            </a:r>
          </a:p>
          <a:p>
            <a:pPr lvl="1"/>
            <a:r>
              <a:rPr lang="id-ID" sz="1800" dirty="0"/>
              <a:t>Perubahan yang </a:t>
            </a:r>
            <a:r>
              <a:rPr lang="id-ID" sz="1800" dirty="0">
                <a:solidFill>
                  <a:srgbClr val="FF0000"/>
                </a:solidFill>
              </a:rPr>
              <a:t>efisien</a:t>
            </a:r>
            <a:r>
              <a:rPr lang="id-ID" sz="1800" dirty="0"/>
              <a:t> terdapat pada tabel hasil dekomposisi </a:t>
            </a:r>
            <a:r>
              <a:rPr lang="id-ID" sz="1800" b="1" dirty="0"/>
              <a:t>tabel mahasiswa{nim, </a:t>
            </a:r>
            <a:r>
              <a:rPr lang="id-ID" sz="1800" b="1" dirty="0">
                <a:solidFill>
                  <a:schemeClr val="tx1"/>
                </a:solidFill>
              </a:rPr>
              <a:t>nama_mhs, alamat_mhs, tgl_lahir</a:t>
            </a:r>
            <a:r>
              <a:rPr lang="id-ID" sz="1800" b="1" dirty="0"/>
              <a:t>} </a:t>
            </a:r>
            <a:r>
              <a:rPr lang="id-ID" sz="1800" dirty="0"/>
              <a:t>dan </a:t>
            </a:r>
            <a:r>
              <a:rPr lang="id-ID" sz="1800" b="1" dirty="0"/>
              <a:t>nilai{nama_kul, nim, nama_mhs, indeks_nilai}</a:t>
            </a:r>
            <a:r>
              <a:rPr lang="id-ID" sz="1800" dirty="0"/>
              <a:t>. </a:t>
            </a:r>
          </a:p>
          <a:p>
            <a:pPr lvl="1"/>
            <a:r>
              <a:rPr lang="id-ID" sz="1800" dirty="0"/>
              <a:t> Jika pada tabel mahasiswa terjadi perubahan data pada atribut alamat_mhs, maka perubahan tidak perlu dijalankan ke tabel nilai</a:t>
            </a:r>
          </a:p>
        </p:txBody>
      </p:sp>
      <p:sp>
        <p:nvSpPr>
          <p:cNvPr id="4" name="Slide Number Placeholder 3">
            <a:extLst>
              <a:ext uri="{FF2B5EF4-FFF2-40B4-BE49-F238E27FC236}">
                <a16:creationId xmlns:a16="http://schemas.microsoft.com/office/drawing/2014/main" id="{3F6EB8B1-0A7A-4971-9804-52ED1B9F02DE}"/>
              </a:ext>
            </a:extLst>
          </p:cNvPr>
          <p:cNvSpPr>
            <a:spLocks noGrp="1"/>
          </p:cNvSpPr>
          <p:nvPr>
            <p:ph type="sldNum" sz="quarter" idx="12"/>
          </p:nvPr>
        </p:nvSpPr>
        <p:spPr/>
        <p:txBody>
          <a:bodyPr/>
          <a:lstStyle/>
          <a:p>
            <a:fld id="{C5D243CA-806E-402E-87EA-B001B6507DFC}" type="slidenum">
              <a:rPr lang="id-ID" smtClean="0"/>
              <a:t>19</a:t>
            </a:fld>
            <a:endParaRPr lang="id-ID"/>
          </a:p>
        </p:txBody>
      </p:sp>
    </p:spTree>
    <p:extLst>
      <p:ext uri="{BB962C8B-B14F-4D97-AF65-F5344CB8AC3E}">
        <p14:creationId xmlns:p14="http://schemas.microsoft.com/office/powerpoint/2010/main" val="646939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04664"/>
            <a:ext cx="7170208" cy="1029382"/>
          </a:xfrm>
        </p:spPr>
        <p:txBody>
          <a:bodyPr>
            <a:normAutofit/>
          </a:bodyPr>
          <a:lstStyle/>
          <a:p>
            <a:pPr algn="l"/>
            <a:r>
              <a:rPr lang="it-IT" sz="3600" b="1" dirty="0">
                <a:solidFill>
                  <a:schemeClr val="accent1">
                    <a:lumMod val="50000"/>
                  </a:schemeClr>
                </a:solidFill>
                <a:latin typeface="+mn-lt"/>
              </a:rPr>
              <a:t>Tujuan perkuliahan: </a:t>
            </a:r>
            <a:endParaRPr lang="en-US" sz="3600" b="1" dirty="0">
              <a:solidFill>
                <a:schemeClr val="accent1">
                  <a:lumMod val="50000"/>
                </a:schemeClr>
              </a:solidFill>
              <a:latin typeface="+mn-lt"/>
            </a:endParaRPr>
          </a:p>
        </p:txBody>
      </p:sp>
      <p:sp>
        <p:nvSpPr>
          <p:cNvPr id="3" name="Content Placeholder 2"/>
          <p:cNvSpPr>
            <a:spLocks noGrp="1"/>
          </p:cNvSpPr>
          <p:nvPr>
            <p:ph idx="1"/>
          </p:nvPr>
        </p:nvSpPr>
        <p:spPr>
          <a:xfrm>
            <a:off x="498814" y="1628800"/>
            <a:ext cx="8146372" cy="4576086"/>
          </a:xfrm>
        </p:spPr>
        <p:txBody>
          <a:bodyPr>
            <a:normAutofit/>
          </a:bodyPr>
          <a:lstStyle/>
          <a:p>
            <a:pPr marL="514350" indent="-514350">
              <a:buFont typeface="+mj-lt"/>
              <a:buAutoNum type="arabicPeriod"/>
            </a:pPr>
            <a:r>
              <a:rPr lang="it-IT" dirty="0">
                <a:solidFill>
                  <a:schemeClr val="accent1">
                    <a:lumMod val="75000"/>
                  </a:schemeClr>
                </a:solidFill>
              </a:rPr>
              <a:t>Memahami </a:t>
            </a:r>
            <a:r>
              <a:rPr lang="it-IT" b="1" dirty="0">
                <a:solidFill>
                  <a:schemeClr val="accent1">
                    <a:lumMod val="75000"/>
                  </a:schemeClr>
                </a:solidFill>
              </a:rPr>
              <a:t>konsep normalisasi </a:t>
            </a:r>
            <a:r>
              <a:rPr lang="it-IT" dirty="0">
                <a:solidFill>
                  <a:schemeClr val="accent1">
                    <a:lumMod val="75000"/>
                  </a:schemeClr>
                </a:solidFill>
              </a:rPr>
              <a:t>dan </a:t>
            </a:r>
            <a:r>
              <a:rPr lang="it-IT" b="1" dirty="0">
                <a:solidFill>
                  <a:schemeClr val="accent1">
                    <a:lumMod val="75000"/>
                  </a:schemeClr>
                </a:solidFill>
              </a:rPr>
              <a:t>ketergantungan fungsional.</a:t>
            </a:r>
          </a:p>
          <a:p>
            <a:pPr marL="514350" indent="-514350">
              <a:buFont typeface="+mj-lt"/>
              <a:buAutoNum type="arabicPeriod"/>
            </a:pPr>
            <a:r>
              <a:rPr lang="it-IT" dirty="0">
                <a:solidFill>
                  <a:schemeClr val="accent1">
                    <a:lumMod val="75000"/>
                  </a:schemeClr>
                </a:solidFill>
              </a:rPr>
              <a:t>Memahami </a:t>
            </a:r>
            <a:r>
              <a:rPr lang="it-IT" b="1" dirty="0">
                <a:solidFill>
                  <a:schemeClr val="accent1">
                    <a:lumMod val="75000"/>
                  </a:schemeClr>
                </a:solidFill>
              </a:rPr>
              <a:t>tahapan normalisasi</a:t>
            </a:r>
            <a:r>
              <a:rPr lang="it-IT" dirty="0">
                <a:solidFill>
                  <a:schemeClr val="accent1">
                    <a:lumMod val="75000"/>
                  </a:schemeClr>
                </a:solidFill>
              </a:rPr>
              <a:t>.</a:t>
            </a:r>
          </a:p>
          <a:p>
            <a:pPr marL="514350" indent="-514350">
              <a:buFont typeface="+mj-lt"/>
              <a:buAutoNum type="arabicPeriod"/>
            </a:pPr>
            <a:r>
              <a:rPr lang="it-IT" dirty="0">
                <a:solidFill>
                  <a:schemeClr val="accent1">
                    <a:lumMod val="75000"/>
                  </a:schemeClr>
                </a:solidFill>
              </a:rPr>
              <a:t>Memahami aturan </a:t>
            </a:r>
            <a:r>
              <a:rPr lang="it-IT" b="1" dirty="0">
                <a:solidFill>
                  <a:schemeClr val="accent1">
                    <a:lumMod val="75000"/>
                  </a:schemeClr>
                </a:solidFill>
              </a:rPr>
              <a:t>normalisasi pertama (1NF). </a:t>
            </a:r>
          </a:p>
          <a:p>
            <a:pPr marL="514350" indent="-514350">
              <a:buFont typeface="+mj-lt"/>
              <a:buAutoNum type="arabicPeriod"/>
            </a:pPr>
            <a:r>
              <a:rPr lang="it-IT" dirty="0">
                <a:solidFill>
                  <a:schemeClr val="accent1">
                    <a:lumMod val="75000"/>
                  </a:schemeClr>
                </a:solidFill>
              </a:rPr>
              <a:t>Memahami aturan </a:t>
            </a:r>
            <a:r>
              <a:rPr lang="it-IT" b="1" dirty="0">
                <a:solidFill>
                  <a:schemeClr val="accent1">
                    <a:lumMod val="75000"/>
                  </a:schemeClr>
                </a:solidFill>
              </a:rPr>
              <a:t>normalisasi kedua (2NF). </a:t>
            </a:r>
          </a:p>
          <a:p>
            <a:pPr marL="514350" indent="-514350">
              <a:buFont typeface="+mj-lt"/>
              <a:buAutoNum type="arabicPeriod"/>
            </a:pPr>
            <a:r>
              <a:rPr lang="it-IT" dirty="0">
                <a:solidFill>
                  <a:schemeClr val="accent1">
                    <a:lumMod val="75000"/>
                  </a:schemeClr>
                </a:solidFill>
              </a:rPr>
              <a:t>Memahami aturan </a:t>
            </a:r>
            <a:r>
              <a:rPr lang="it-IT" b="1" dirty="0">
                <a:solidFill>
                  <a:schemeClr val="accent1">
                    <a:lumMod val="75000"/>
                  </a:schemeClr>
                </a:solidFill>
              </a:rPr>
              <a:t>normalisasi ketiga (3NF).</a:t>
            </a:r>
            <a:endParaRPr lang="id-ID" b="1" dirty="0">
              <a:solidFill>
                <a:schemeClr val="accent1">
                  <a:lumMod val="75000"/>
                </a:schemeClr>
              </a:solidFill>
            </a:endParaRPr>
          </a:p>
        </p:txBody>
      </p:sp>
      <p:sp>
        <p:nvSpPr>
          <p:cNvPr id="4" name="Slide Number Placeholder 3">
            <a:extLst>
              <a:ext uri="{FF2B5EF4-FFF2-40B4-BE49-F238E27FC236}">
                <a16:creationId xmlns:a16="http://schemas.microsoft.com/office/drawing/2014/main" id="{A3953022-34DF-4B24-A84B-B81E773107BB}"/>
              </a:ext>
            </a:extLst>
          </p:cNvPr>
          <p:cNvSpPr>
            <a:spLocks noGrp="1"/>
          </p:cNvSpPr>
          <p:nvPr>
            <p:ph type="sldNum" sz="quarter" idx="12"/>
          </p:nvPr>
        </p:nvSpPr>
        <p:spPr/>
        <p:txBody>
          <a:bodyPr/>
          <a:lstStyle/>
          <a:p>
            <a:fld id="{C5D243CA-806E-402E-87EA-B001B6507DFC}" type="slidenum">
              <a:rPr lang="id-ID" smtClean="0"/>
              <a:t>2</a:t>
            </a:fld>
            <a:endParaRPr lang="id-ID"/>
          </a:p>
        </p:txBody>
      </p:sp>
    </p:spTree>
    <p:extLst>
      <p:ext uri="{BB962C8B-B14F-4D97-AF65-F5344CB8AC3E}">
        <p14:creationId xmlns:p14="http://schemas.microsoft.com/office/powerpoint/2010/main" val="434919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342901"/>
            <a:ext cx="4325903" cy="6289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p:cNvSpPr txBox="1">
            <a:spLocks/>
          </p:cNvSpPr>
          <p:nvPr/>
        </p:nvSpPr>
        <p:spPr>
          <a:xfrm>
            <a:off x="395536" y="2372419"/>
            <a:ext cx="3547517" cy="840557"/>
          </a:xfrm>
          <a:prstGeom prst="rect">
            <a:avLst/>
          </a:prstGeom>
          <a:ln>
            <a:solidFill>
              <a:schemeClr val="accent1"/>
            </a:solidFill>
          </a:ln>
        </p:spPr>
        <p:txBody>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id-ID" altLang="en-US" sz="2400" b="1" dirty="0">
                <a:latin typeface="+mn-lt"/>
              </a:rPr>
              <a:t>Bentuk-bentuk</a:t>
            </a:r>
          </a:p>
          <a:p>
            <a:pPr algn="ctr"/>
            <a:r>
              <a:rPr lang="en-US" altLang="en-US" sz="2400" b="1" dirty="0" err="1">
                <a:latin typeface="+mn-lt"/>
              </a:rPr>
              <a:t>Normalisasi</a:t>
            </a:r>
            <a:r>
              <a:rPr lang="id-ID" altLang="en-US" sz="2400" b="1" dirty="0">
                <a:latin typeface="+mn-lt"/>
              </a:rPr>
              <a:t> </a:t>
            </a:r>
            <a:endParaRPr lang="en-US" altLang="en-US" sz="2400" b="1" dirty="0">
              <a:latin typeface="+mn-lt"/>
            </a:endParaRPr>
          </a:p>
        </p:txBody>
      </p:sp>
      <p:sp>
        <p:nvSpPr>
          <p:cNvPr id="2" name="Slide Number Placeholder 1">
            <a:extLst>
              <a:ext uri="{FF2B5EF4-FFF2-40B4-BE49-F238E27FC236}">
                <a16:creationId xmlns:a16="http://schemas.microsoft.com/office/drawing/2014/main" id="{D93FC4CF-8396-40F0-8C70-E84281C3DDEA}"/>
              </a:ext>
            </a:extLst>
          </p:cNvPr>
          <p:cNvSpPr>
            <a:spLocks noGrp="1"/>
          </p:cNvSpPr>
          <p:nvPr>
            <p:ph type="sldNum" sz="quarter" idx="12"/>
          </p:nvPr>
        </p:nvSpPr>
        <p:spPr/>
        <p:txBody>
          <a:bodyPr/>
          <a:lstStyle/>
          <a:p>
            <a:fld id="{C5D243CA-806E-402E-87EA-B001B6507DFC}" type="slidenum">
              <a:rPr lang="id-ID" smtClean="0"/>
              <a:t>20</a:t>
            </a:fld>
            <a:endParaRPr lang="id-ID"/>
          </a:p>
        </p:txBody>
      </p:sp>
    </p:spTree>
    <p:extLst>
      <p:ext uri="{BB962C8B-B14F-4D97-AF65-F5344CB8AC3E}">
        <p14:creationId xmlns:p14="http://schemas.microsoft.com/office/powerpoint/2010/main" val="1869178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02F97DC-FD8A-41E9-857B-0FC599A60DE7}"/>
              </a:ext>
            </a:extLst>
          </p:cNvPr>
          <p:cNvSpPr/>
          <p:nvPr/>
        </p:nvSpPr>
        <p:spPr>
          <a:xfrm>
            <a:off x="899592" y="2852936"/>
            <a:ext cx="7632848" cy="82453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Title 4">
            <a:extLst>
              <a:ext uri="{FF2B5EF4-FFF2-40B4-BE49-F238E27FC236}">
                <a16:creationId xmlns:a16="http://schemas.microsoft.com/office/drawing/2014/main" id="{FE87B72F-0AC5-4A4B-A11E-8A7D0968EABD}"/>
              </a:ext>
            </a:extLst>
          </p:cNvPr>
          <p:cNvSpPr>
            <a:spLocks noGrp="1"/>
          </p:cNvSpPr>
          <p:nvPr>
            <p:ph type="title"/>
          </p:nvPr>
        </p:nvSpPr>
        <p:spPr>
          <a:xfrm>
            <a:off x="899592" y="2852936"/>
            <a:ext cx="7561915" cy="824539"/>
          </a:xfrm>
        </p:spPr>
        <p:txBody>
          <a:bodyPr>
            <a:normAutofit/>
          </a:bodyPr>
          <a:lstStyle/>
          <a:p>
            <a:r>
              <a:rPr lang="it-IT" sz="2800" b="1" dirty="0">
                <a:solidFill>
                  <a:schemeClr val="accent1">
                    <a:lumMod val="50000"/>
                  </a:schemeClr>
                </a:solidFill>
                <a:latin typeface="+mn-lt"/>
              </a:rPr>
              <a:t>3. normalisasi pertama (</a:t>
            </a:r>
            <a:r>
              <a:rPr lang="it-IT" sz="2800" b="1" cap="none" dirty="0">
                <a:solidFill>
                  <a:schemeClr val="accent1">
                    <a:lumMod val="50000"/>
                  </a:schemeClr>
                </a:solidFill>
                <a:latin typeface="+mn-lt"/>
              </a:rPr>
              <a:t>1 NF)</a:t>
            </a:r>
            <a:endParaRPr lang="en-US" sz="2800" b="1" dirty="0">
              <a:solidFill>
                <a:schemeClr val="accent1">
                  <a:lumMod val="50000"/>
                </a:schemeClr>
              </a:solidFill>
              <a:latin typeface="+mn-lt"/>
            </a:endParaRPr>
          </a:p>
        </p:txBody>
      </p:sp>
      <p:sp>
        <p:nvSpPr>
          <p:cNvPr id="4" name="Slide Number Placeholder 3">
            <a:extLst>
              <a:ext uri="{FF2B5EF4-FFF2-40B4-BE49-F238E27FC236}">
                <a16:creationId xmlns:a16="http://schemas.microsoft.com/office/drawing/2014/main" id="{699870D4-47AE-4F6D-9482-4590C36BC422}"/>
              </a:ext>
            </a:extLst>
          </p:cNvPr>
          <p:cNvSpPr>
            <a:spLocks noGrp="1"/>
          </p:cNvSpPr>
          <p:nvPr>
            <p:ph type="sldNum" sz="quarter" idx="12"/>
          </p:nvPr>
        </p:nvSpPr>
        <p:spPr/>
        <p:txBody>
          <a:bodyPr/>
          <a:lstStyle/>
          <a:p>
            <a:fld id="{C5D243CA-806E-402E-87EA-B001B6507DFC}" type="slidenum">
              <a:rPr lang="id-ID" smtClean="0"/>
              <a:t>21</a:t>
            </a:fld>
            <a:endParaRPr lang="id-ID"/>
          </a:p>
        </p:txBody>
      </p:sp>
      <p:pic>
        <p:nvPicPr>
          <p:cNvPr id="6" name="Picture 5">
            <a:extLst>
              <a:ext uri="{FF2B5EF4-FFF2-40B4-BE49-F238E27FC236}">
                <a16:creationId xmlns:a16="http://schemas.microsoft.com/office/drawing/2014/main" id="{FBDA1246-7C19-49FB-BE39-2E50C9FA9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5662" y="4051300"/>
            <a:ext cx="2352675" cy="2305050"/>
          </a:xfrm>
          <a:prstGeom prst="rect">
            <a:avLst/>
          </a:prstGeom>
        </p:spPr>
      </p:pic>
    </p:spTree>
    <p:extLst>
      <p:ext uri="{BB962C8B-B14F-4D97-AF65-F5344CB8AC3E}">
        <p14:creationId xmlns:p14="http://schemas.microsoft.com/office/powerpoint/2010/main" val="3444068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Autofit/>
          </a:bodyPr>
          <a:lstStyle/>
          <a:p>
            <a:pPr algn="l"/>
            <a:r>
              <a:rPr lang="id-ID" altLang="en-US" sz="3200" b="1" dirty="0">
                <a:solidFill>
                  <a:schemeClr val="accent1">
                    <a:lumMod val="50000"/>
                  </a:schemeClr>
                </a:solidFill>
                <a:latin typeface="+mn-lt"/>
              </a:rPr>
              <a:t>Normal</a:t>
            </a:r>
            <a:r>
              <a:rPr lang="en-US" altLang="en-US" sz="3200" b="1" dirty="0">
                <a:solidFill>
                  <a:schemeClr val="accent1">
                    <a:lumMod val="50000"/>
                  </a:schemeClr>
                </a:solidFill>
                <a:latin typeface="+mn-lt"/>
              </a:rPr>
              <a:t>ISASI</a:t>
            </a:r>
            <a:r>
              <a:rPr lang="id-ID" altLang="en-US" sz="3200" b="1" dirty="0">
                <a:solidFill>
                  <a:schemeClr val="accent1">
                    <a:lumMod val="50000"/>
                  </a:schemeClr>
                </a:solidFill>
                <a:latin typeface="+mn-lt"/>
              </a:rPr>
              <a:t> Pertama </a:t>
            </a:r>
            <a:br>
              <a:rPr lang="en-US" altLang="en-US" sz="3200" b="1" dirty="0">
                <a:solidFill>
                  <a:schemeClr val="accent1">
                    <a:lumMod val="50000"/>
                  </a:schemeClr>
                </a:solidFill>
                <a:latin typeface="+mn-lt"/>
              </a:rPr>
            </a:br>
            <a:r>
              <a:rPr lang="id-ID" altLang="en-US" sz="3200" b="1" i="1" dirty="0">
                <a:solidFill>
                  <a:schemeClr val="accent1">
                    <a:lumMod val="50000"/>
                  </a:schemeClr>
                </a:solidFill>
                <a:latin typeface="+mn-lt"/>
              </a:rPr>
              <a:t>(1st Normal Form) </a:t>
            </a:r>
          </a:p>
        </p:txBody>
      </p:sp>
      <p:sp>
        <p:nvSpPr>
          <p:cNvPr id="23555" name="Rectangle 3"/>
          <p:cNvSpPr>
            <a:spLocks noGrp="1" noChangeArrowheads="1"/>
          </p:cNvSpPr>
          <p:nvPr>
            <p:ph type="body" idx="1"/>
          </p:nvPr>
        </p:nvSpPr>
        <p:spPr>
          <a:xfrm>
            <a:off x="411510" y="1700808"/>
            <a:ext cx="8320980" cy="4210049"/>
          </a:xfrm>
        </p:spPr>
        <p:txBody>
          <a:bodyPr>
            <a:normAutofit/>
          </a:bodyPr>
          <a:lstStyle/>
          <a:p>
            <a:pPr eaLnBrk="1" hangingPunct="1"/>
            <a:r>
              <a:rPr lang="id-ID" altLang="en-US" b="1" dirty="0">
                <a:solidFill>
                  <a:schemeClr val="tx2">
                    <a:lumMod val="75000"/>
                  </a:schemeClr>
                </a:solidFill>
              </a:rPr>
              <a:t>Aturan : </a:t>
            </a:r>
          </a:p>
          <a:p>
            <a:pPr lvl="1"/>
            <a:r>
              <a:rPr lang="id-ID" altLang="en-US" sz="2400" dirty="0">
                <a:solidFill>
                  <a:schemeClr val="tx2">
                    <a:lumMod val="75000"/>
                  </a:schemeClr>
                </a:solidFill>
              </a:rPr>
              <a:t>Tidak adanya </a:t>
            </a:r>
            <a:r>
              <a:rPr lang="en-US" altLang="en-US" sz="2400" dirty="0" err="1">
                <a:solidFill>
                  <a:schemeClr val="tx2">
                    <a:lumMod val="75000"/>
                  </a:schemeClr>
                </a:solidFill>
              </a:rPr>
              <a:t>atribut</a:t>
            </a:r>
            <a:r>
              <a:rPr lang="en-US" altLang="en-US" sz="2400" dirty="0">
                <a:solidFill>
                  <a:schemeClr val="tx2">
                    <a:lumMod val="75000"/>
                  </a:schemeClr>
                </a:solidFill>
              </a:rPr>
              <a:t> multi</a:t>
            </a:r>
            <a:r>
              <a:rPr lang="id-ID" altLang="en-US" sz="2400" dirty="0">
                <a:solidFill>
                  <a:schemeClr val="tx2">
                    <a:lumMod val="75000"/>
                  </a:schemeClr>
                </a:solidFill>
              </a:rPr>
              <a:t>va</a:t>
            </a:r>
            <a:r>
              <a:rPr lang="en-US" altLang="en-US" sz="2400" dirty="0" err="1">
                <a:solidFill>
                  <a:schemeClr val="tx2">
                    <a:lumMod val="75000"/>
                  </a:schemeClr>
                </a:solidFill>
              </a:rPr>
              <a:t>lue</a:t>
            </a:r>
            <a:r>
              <a:rPr lang="en-US" altLang="en-US" sz="2400" dirty="0">
                <a:solidFill>
                  <a:schemeClr val="tx2">
                    <a:lumMod val="75000"/>
                  </a:schemeClr>
                </a:solidFill>
              </a:rPr>
              <a:t>, </a:t>
            </a:r>
            <a:r>
              <a:rPr lang="en-US" altLang="en-US" sz="2400" dirty="0" err="1">
                <a:solidFill>
                  <a:schemeClr val="tx2">
                    <a:lumMod val="75000"/>
                  </a:schemeClr>
                </a:solidFill>
              </a:rPr>
              <a:t>atribut</a:t>
            </a:r>
            <a:r>
              <a:rPr lang="en-US" altLang="en-US" sz="2400" dirty="0">
                <a:solidFill>
                  <a:schemeClr val="tx2">
                    <a:lumMod val="75000"/>
                  </a:schemeClr>
                </a:solidFill>
              </a:rPr>
              <a:t> </a:t>
            </a:r>
            <a:r>
              <a:rPr lang="en-US" altLang="en-US" sz="2400" dirty="0" err="1">
                <a:solidFill>
                  <a:schemeClr val="tx2">
                    <a:lumMod val="75000"/>
                  </a:schemeClr>
                </a:solidFill>
              </a:rPr>
              <a:t>komposit</a:t>
            </a:r>
            <a:r>
              <a:rPr lang="en-US" altLang="en-US" sz="2400" dirty="0">
                <a:solidFill>
                  <a:schemeClr val="tx2">
                    <a:lumMod val="75000"/>
                  </a:schemeClr>
                </a:solidFill>
              </a:rPr>
              <a:t> </a:t>
            </a:r>
            <a:r>
              <a:rPr lang="en-US" altLang="en-US" sz="2400" dirty="0" err="1">
                <a:solidFill>
                  <a:schemeClr val="tx2">
                    <a:lumMod val="75000"/>
                  </a:schemeClr>
                </a:solidFill>
              </a:rPr>
              <a:t>atau</a:t>
            </a:r>
            <a:r>
              <a:rPr lang="en-US" altLang="en-US" sz="2400" dirty="0">
                <a:solidFill>
                  <a:schemeClr val="tx2">
                    <a:lumMod val="75000"/>
                  </a:schemeClr>
                </a:solidFill>
              </a:rPr>
              <a:t> </a:t>
            </a:r>
            <a:r>
              <a:rPr lang="en-US" altLang="en-US" sz="2400" dirty="0" err="1">
                <a:solidFill>
                  <a:schemeClr val="tx2">
                    <a:lumMod val="75000"/>
                  </a:schemeClr>
                </a:solidFill>
              </a:rPr>
              <a:t>kombinasinya</a:t>
            </a:r>
            <a:r>
              <a:rPr lang="en-US" altLang="en-US" sz="2400" dirty="0">
                <a:solidFill>
                  <a:schemeClr val="tx2">
                    <a:lumMod val="75000"/>
                  </a:schemeClr>
                </a:solidFill>
              </a:rPr>
              <a:t>.</a:t>
            </a:r>
          </a:p>
          <a:p>
            <a:pPr lvl="1"/>
            <a:r>
              <a:rPr lang="id-ID" altLang="en-US" sz="2400" dirty="0">
                <a:solidFill>
                  <a:schemeClr val="tx2">
                    <a:lumMod val="75000"/>
                  </a:schemeClr>
                </a:solidFill>
              </a:rPr>
              <a:t>Mendefinisikan atribut kunci</a:t>
            </a:r>
            <a:r>
              <a:rPr lang="en-US" altLang="en-US" sz="2400" dirty="0">
                <a:solidFill>
                  <a:schemeClr val="tx2">
                    <a:lumMod val="75000"/>
                  </a:schemeClr>
                </a:solidFill>
              </a:rPr>
              <a:t>.</a:t>
            </a:r>
          </a:p>
          <a:p>
            <a:pPr lvl="1"/>
            <a:r>
              <a:rPr lang="en-US" altLang="en-US" sz="2400" dirty="0" err="1">
                <a:solidFill>
                  <a:schemeClr val="tx2">
                    <a:lumMod val="75000"/>
                  </a:schemeClr>
                </a:solidFill>
              </a:rPr>
              <a:t>Setiap</a:t>
            </a:r>
            <a:r>
              <a:rPr lang="en-US" altLang="en-US" sz="2400" dirty="0">
                <a:solidFill>
                  <a:schemeClr val="tx2">
                    <a:lumMod val="75000"/>
                  </a:schemeClr>
                </a:solidFill>
              </a:rPr>
              <a:t> </a:t>
            </a:r>
            <a:r>
              <a:rPr lang="en-US" altLang="en-US" sz="2400" dirty="0" err="1">
                <a:solidFill>
                  <a:schemeClr val="tx2">
                    <a:lumMod val="75000"/>
                  </a:schemeClr>
                </a:solidFill>
              </a:rPr>
              <a:t>atribut</a:t>
            </a:r>
            <a:r>
              <a:rPr lang="en-US" altLang="en-US" sz="2400" dirty="0">
                <a:solidFill>
                  <a:schemeClr val="tx2">
                    <a:lumMod val="75000"/>
                  </a:schemeClr>
                </a:solidFill>
              </a:rPr>
              <a:t> </a:t>
            </a:r>
            <a:r>
              <a:rPr lang="en-US" altLang="en-US" sz="2400" dirty="0" err="1">
                <a:solidFill>
                  <a:schemeClr val="tx2">
                    <a:lumMod val="75000"/>
                  </a:schemeClr>
                </a:solidFill>
              </a:rPr>
              <a:t>dalam</a:t>
            </a:r>
            <a:r>
              <a:rPr lang="en-US" altLang="en-US" sz="2400" dirty="0">
                <a:solidFill>
                  <a:schemeClr val="tx2">
                    <a:lumMod val="75000"/>
                  </a:schemeClr>
                </a:solidFill>
              </a:rPr>
              <a:t> </a:t>
            </a:r>
            <a:r>
              <a:rPr lang="en-US" altLang="en-US" sz="2400" dirty="0" err="1">
                <a:solidFill>
                  <a:schemeClr val="tx2">
                    <a:lumMod val="75000"/>
                  </a:schemeClr>
                </a:solidFill>
              </a:rPr>
              <a:t>tabel</a:t>
            </a:r>
            <a:r>
              <a:rPr lang="en-US" altLang="en-US" sz="2400" dirty="0">
                <a:solidFill>
                  <a:schemeClr val="tx2">
                    <a:lumMod val="75000"/>
                  </a:schemeClr>
                </a:solidFill>
              </a:rPr>
              <a:t> </a:t>
            </a:r>
            <a:r>
              <a:rPr lang="en-US" altLang="en-US" sz="2400" dirty="0" err="1">
                <a:solidFill>
                  <a:schemeClr val="tx2">
                    <a:lumMod val="75000"/>
                  </a:schemeClr>
                </a:solidFill>
              </a:rPr>
              <a:t>tersebut</a:t>
            </a:r>
            <a:r>
              <a:rPr lang="en-US" altLang="en-US" sz="2400" dirty="0">
                <a:solidFill>
                  <a:schemeClr val="tx2">
                    <a:lumMod val="75000"/>
                  </a:schemeClr>
                </a:solidFill>
              </a:rPr>
              <a:t> </a:t>
            </a:r>
            <a:r>
              <a:rPr lang="en-US" altLang="en-US" sz="2400" dirty="0" err="1">
                <a:solidFill>
                  <a:schemeClr val="tx2">
                    <a:lumMod val="75000"/>
                  </a:schemeClr>
                </a:solidFill>
              </a:rPr>
              <a:t>harus</a:t>
            </a:r>
            <a:r>
              <a:rPr lang="en-US" altLang="en-US" sz="2400" dirty="0">
                <a:solidFill>
                  <a:schemeClr val="tx2">
                    <a:lumMod val="75000"/>
                  </a:schemeClr>
                </a:solidFill>
              </a:rPr>
              <a:t> </a:t>
            </a:r>
            <a:r>
              <a:rPr lang="en-US" altLang="en-US" sz="2400" dirty="0" err="1">
                <a:solidFill>
                  <a:schemeClr val="tx2">
                    <a:lumMod val="75000"/>
                  </a:schemeClr>
                </a:solidFill>
              </a:rPr>
              <a:t>bernilai</a:t>
            </a:r>
            <a:r>
              <a:rPr lang="en-US" altLang="en-US" sz="2400" dirty="0">
                <a:solidFill>
                  <a:schemeClr val="tx2">
                    <a:lumMod val="75000"/>
                  </a:schemeClr>
                </a:solidFill>
              </a:rPr>
              <a:t> </a:t>
            </a:r>
            <a:r>
              <a:rPr lang="en-US" altLang="en-US" sz="2400" i="1" dirty="0">
                <a:solidFill>
                  <a:schemeClr val="tx2">
                    <a:lumMod val="75000"/>
                  </a:schemeClr>
                </a:solidFill>
              </a:rPr>
              <a:t>atomic</a:t>
            </a:r>
            <a:r>
              <a:rPr lang="en-US" altLang="en-US" sz="2400" dirty="0">
                <a:solidFill>
                  <a:schemeClr val="tx2">
                    <a:lumMod val="75000"/>
                  </a:schemeClr>
                </a:solidFill>
              </a:rPr>
              <a:t> (</a:t>
            </a:r>
            <a:r>
              <a:rPr lang="en-US" altLang="en-US" sz="2400" dirty="0" err="1">
                <a:solidFill>
                  <a:schemeClr val="tx2">
                    <a:lumMod val="75000"/>
                  </a:schemeClr>
                </a:solidFill>
              </a:rPr>
              <a:t>tidak</a:t>
            </a:r>
            <a:r>
              <a:rPr lang="en-US" altLang="en-US" sz="2400" dirty="0">
                <a:solidFill>
                  <a:schemeClr val="tx2">
                    <a:lumMod val="75000"/>
                  </a:schemeClr>
                </a:solidFill>
              </a:rPr>
              <a:t> </a:t>
            </a:r>
            <a:r>
              <a:rPr lang="en-US" altLang="en-US" sz="2400" dirty="0" err="1">
                <a:solidFill>
                  <a:schemeClr val="tx2">
                    <a:lumMod val="75000"/>
                  </a:schemeClr>
                </a:solidFill>
              </a:rPr>
              <a:t>dapat</a:t>
            </a:r>
            <a:r>
              <a:rPr lang="en-US" altLang="en-US" sz="2400" dirty="0">
                <a:solidFill>
                  <a:schemeClr val="tx2">
                    <a:lumMod val="75000"/>
                  </a:schemeClr>
                </a:solidFill>
              </a:rPr>
              <a:t> </a:t>
            </a:r>
            <a:r>
              <a:rPr lang="en-US" altLang="en-US" sz="2400" dirty="0" err="1">
                <a:solidFill>
                  <a:schemeClr val="tx2">
                    <a:lumMod val="75000"/>
                  </a:schemeClr>
                </a:solidFill>
              </a:rPr>
              <a:t>dibagi-bagi</a:t>
            </a:r>
            <a:r>
              <a:rPr lang="en-US" altLang="en-US" sz="2400" dirty="0">
                <a:solidFill>
                  <a:schemeClr val="tx2">
                    <a:lumMod val="75000"/>
                  </a:schemeClr>
                </a:solidFill>
              </a:rPr>
              <a:t> </a:t>
            </a:r>
            <a:r>
              <a:rPr lang="en-US" altLang="en-US" sz="2400" dirty="0" err="1">
                <a:solidFill>
                  <a:schemeClr val="tx2">
                    <a:lumMod val="75000"/>
                  </a:schemeClr>
                </a:solidFill>
              </a:rPr>
              <a:t>lagi</a:t>
            </a:r>
            <a:r>
              <a:rPr lang="en-US" altLang="en-US" sz="2400" dirty="0">
                <a:solidFill>
                  <a:schemeClr val="tx2">
                    <a:lumMod val="75000"/>
                  </a:schemeClr>
                </a:solidFill>
              </a:rPr>
              <a:t>)</a:t>
            </a:r>
            <a:endParaRPr lang="id-ID" altLang="en-US" sz="2400" dirty="0">
              <a:solidFill>
                <a:schemeClr val="tx2">
                  <a:lumMod val="75000"/>
                </a:schemeClr>
              </a:solidFill>
            </a:endParaRPr>
          </a:p>
          <a:p>
            <a:pPr lvl="1"/>
            <a:endParaRPr lang="en-US" altLang="en-US" sz="2400" dirty="0">
              <a:solidFill>
                <a:schemeClr val="tx2">
                  <a:lumMod val="75000"/>
                </a:schemeClr>
              </a:solidFill>
            </a:endParaRPr>
          </a:p>
        </p:txBody>
      </p:sp>
      <p:sp>
        <p:nvSpPr>
          <p:cNvPr id="2" name="Slide Number Placeholder 1">
            <a:extLst>
              <a:ext uri="{FF2B5EF4-FFF2-40B4-BE49-F238E27FC236}">
                <a16:creationId xmlns:a16="http://schemas.microsoft.com/office/drawing/2014/main" id="{45C1ECDF-926A-49C3-B3C4-0734706D2082}"/>
              </a:ext>
            </a:extLst>
          </p:cNvPr>
          <p:cNvSpPr>
            <a:spLocks noGrp="1"/>
          </p:cNvSpPr>
          <p:nvPr>
            <p:ph type="sldNum" sz="quarter" idx="12"/>
          </p:nvPr>
        </p:nvSpPr>
        <p:spPr/>
        <p:txBody>
          <a:bodyPr/>
          <a:lstStyle/>
          <a:p>
            <a:fld id="{C5D243CA-806E-402E-87EA-B001B6507DFC}" type="slidenum">
              <a:rPr lang="id-ID" smtClean="0"/>
              <a:t>22</a:t>
            </a:fld>
            <a:endParaRPr lang="id-ID"/>
          </a:p>
        </p:txBody>
      </p:sp>
    </p:spTree>
    <p:extLst>
      <p:ext uri="{BB962C8B-B14F-4D97-AF65-F5344CB8AC3E}">
        <p14:creationId xmlns:p14="http://schemas.microsoft.com/office/powerpoint/2010/main" val="1019335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Autofit/>
          </a:bodyPr>
          <a:lstStyle/>
          <a:p>
            <a:pPr algn="l"/>
            <a:r>
              <a:rPr lang="en-US" altLang="en-US" sz="3200" b="1" dirty="0" err="1">
                <a:solidFill>
                  <a:schemeClr val="accent1">
                    <a:lumMod val="50000"/>
                  </a:schemeClr>
                </a:solidFill>
                <a:latin typeface="+mn-lt"/>
              </a:rPr>
              <a:t>Langkah</a:t>
            </a:r>
            <a:r>
              <a:rPr lang="en-US" altLang="en-US" sz="3200" b="1" dirty="0">
                <a:solidFill>
                  <a:schemeClr val="accent1">
                    <a:lumMod val="50000"/>
                  </a:schemeClr>
                </a:solidFill>
                <a:latin typeface="+mn-lt"/>
              </a:rPr>
              <a:t> pada </a:t>
            </a:r>
            <a:r>
              <a:rPr lang="id-ID" altLang="en-US" sz="3200" b="1" dirty="0">
                <a:solidFill>
                  <a:schemeClr val="accent1">
                    <a:lumMod val="50000"/>
                  </a:schemeClr>
                </a:solidFill>
                <a:latin typeface="+mn-lt"/>
              </a:rPr>
              <a:t>Normal</a:t>
            </a:r>
            <a:r>
              <a:rPr lang="en-US" altLang="en-US" sz="3200" b="1" dirty="0">
                <a:solidFill>
                  <a:schemeClr val="accent1">
                    <a:lumMod val="50000"/>
                  </a:schemeClr>
                </a:solidFill>
                <a:latin typeface="+mn-lt"/>
              </a:rPr>
              <a:t>ISASI</a:t>
            </a:r>
            <a:r>
              <a:rPr lang="id-ID" altLang="en-US" sz="3200" b="1" dirty="0">
                <a:solidFill>
                  <a:schemeClr val="accent1">
                    <a:lumMod val="50000"/>
                  </a:schemeClr>
                </a:solidFill>
                <a:latin typeface="+mn-lt"/>
              </a:rPr>
              <a:t> Pertama </a:t>
            </a:r>
            <a:br>
              <a:rPr lang="en-US" altLang="en-US" sz="3200" b="1" dirty="0">
                <a:solidFill>
                  <a:schemeClr val="accent1">
                    <a:lumMod val="50000"/>
                  </a:schemeClr>
                </a:solidFill>
                <a:latin typeface="+mn-lt"/>
              </a:rPr>
            </a:br>
            <a:r>
              <a:rPr lang="id-ID" altLang="en-US" sz="3200" b="1" i="1" dirty="0">
                <a:solidFill>
                  <a:schemeClr val="accent1">
                    <a:lumMod val="50000"/>
                  </a:schemeClr>
                </a:solidFill>
                <a:latin typeface="+mn-lt"/>
              </a:rPr>
              <a:t>(1st Normal Form) </a:t>
            </a:r>
          </a:p>
        </p:txBody>
      </p:sp>
      <p:sp>
        <p:nvSpPr>
          <p:cNvPr id="23555" name="Rectangle 3"/>
          <p:cNvSpPr>
            <a:spLocks noGrp="1" noChangeArrowheads="1"/>
          </p:cNvSpPr>
          <p:nvPr>
            <p:ph type="body" idx="1"/>
          </p:nvPr>
        </p:nvSpPr>
        <p:spPr>
          <a:xfrm>
            <a:off x="411510" y="1700808"/>
            <a:ext cx="8320980" cy="4210049"/>
          </a:xfrm>
        </p:spPr>
        <p:txBody>
          <a:bodyPr>
            <a:normAutofit lnSpcReduction="10000"/>
          </a:bodyPr>
          <a:lstStyle/>
          <a:p>
            <a:pPr marL="868680" lvl="1" indent="-457200">
              <a:buFont typeface="+mj-lt"/>
              <a:buAutoNum type="arabicPeriod"/>
            </a:pPr>
            <a:r>
              <a:rPr lang="en-US" altLang="en-US" sz="2400" dirty="0" err="1">
                <a:solidFill>
                  <a:schemeClr val="tx2">
                    <a:lumMod val="75000"/>
                  </a:schemeClr>
                </a:solidFill>
              </a:rPr>
              <a:t>Setiap</a:t>
            </a:r>
            <a:r>
              <a:rPr lang="en-US" altLang="en-US" sz="2400" dirty="0">
                <a:solidFill>
                  <a:schemeClr val="tx2">
                    <a:lumMod val="75000"/>
                  </a:schemeClr>
                </a:solidFill>
              </a:rPr>
              <a:t> </a:t>
            </a:r>
            <a:r>
              <a:rPr lang="en-US" altLang="en-US" sz="2400" dirty="0" err="1">
                <a:solidFill>
                  <a:schemeClr val="tx2">
                    <a:lumMod val="75000"/>
                  </a:schemeClr>
                </a:solidFill>
              </a:rPr>
              <a:t>atribut</a:t>
            </a:r>
            <a:r>
              <a:rPr lang="en-US" altLang="en-US" sz="2400" dirty="0">
                <a:solidFill>
                  <a:schemeClr val="tx2">
                    <a:lumMod val="75000"/>
                  </a:schemeClr>
                </a:solidFill>
              </a:rPr>
              <a:t> </a:t>
            </a:r>
            <a:r>
              <a:rPr lang="en-US" altLang="en-US" sz="2400" dirty="0" err="1">
                <a:solidFill>
                  <a:schemeClr val="tx2">
                    <a:lumMod val="75000"/>
                  </a:schemeClr>
                </a:solidFill>
              </a:rPr>
              <a:t>dalam</a:t>
            </a:r>
            <a:r>
              <a:rPr lang="en-US" altLang="en-US" sz="2400" dirty="0">
                <a:solidFill>
                  <a:schemeClr val="tx2">
                    <a:lumMod val="75000"/>
                  </a:schemeClr>
                </a:solidFill>
              </a:rPr>
              <a:t> </a:t>
            </a:r>
            <a:r>
              <a:rPr lang="en-US" altLang="en-US" sz="2400" dirty="0" err="1">
                <a:solidFill>
                  <a:schemeClr val="tx2">
                    <a:lumMod val="75000"/>
                  </a:schemeClr>
                </a:solidFill>
              </a:rPr>
              <a:t>tabel</a:t>
            </a:r>
            <a:r>
              <a:rPr lang="en-US" altLang="en-US" sz="2400" dirty="0">
                <a:solidFill>
                  <a:schemeClr val="tx2">
                    <a:lumMod val="75000"/>
                  </a:schemeClr>
                </a:solidFill>
              </a:rPr>
              <a:t> </a:t>
            </a:r>
            <a:r>
              <a:rPr lang="en-US" altLang="en-US" sz="2400" dirty="0" err="1">
                <a:solidFill>
                  <a:schemeClr val="tx2">
                    <a:lumMod val="75000"/>
                  </a:schemeClr>
                </a:solidFill>
              </a:rPr>
              <a:t>tersebut</a:t>
            </a:r>
            <a:r>
              <a:rPr lang="en-US" altLang="en-US" sz="2400" dirty="0">
                <a:solidFill>
                  <a:schemeClr val="tx2">
                    <a:lumMod val="75000"/>
                  </a:schemeClr>
                </a:solidFill>
              </a:rPr>
              <a:t> </a:t>
            </a:r>
            <a:r>
              <a:rPr lang="en-US" altLang="en-US" sz="2400" dirty="0" err="1">
                <a:solidFill>
                  <a:schemeClr val="tx2">
                    <a:lumMod val="75000"/>
                  </a:schemeClr>
                </a:solidFill>
              </a:rPr>
              <a:t>harus</a:t>
            </a:r>
            <a:r>
              <a:rPr lang="en-US" altLang="en-US" sz="2400" dirty="0">
                <a:solidFill>
                  <a:schemeClr val="tx2">
                    <a:lumMod val="75000"/>
                  </a:schemeClr>
                </a:solidFill>
              </a:rPr>
              <a:t> </a:t>
            </a:r>
            <a:r>
              <a:rPr lang="en-US" altLang="en-US" sz="2400" dirty="0" err="1">
                <a:solidFill>
                  <a:schemeClr val="tx2">
                    <a:lumMod val="75000"/>
                  </a:schemeClr>
                </a:solidFill>
              </a:rPr>
              <a:t>bernilai</a:t>
            </a:r>
            <a:r>
              <a:rPr lang="en-US" altLang="en-US" sz="2400" dirty="0">
                <a:solidFill>
                  <a:schemeClr val="tx2">
                    <a:lumMod val="75000"/>
                  </a:schemeClr>
                </a:solidFill>
              </a:rPr>
              <a:t> </a:t>
            </a:r>
            <a:r>
              <a:rPr lang="en-US" altLang="en-US" sz="2400" i="1" dirty="0">
                <a:solidFill>
                  <a:schemeClr val="tx2">
                    <a:lumMod val="75000"/>
                  </a:schemeClr>
                </a:solidFill>
              </a:rPr>
              <a:t>atomic</a:t>
            </a:r>
            <a:r>
              <a:rPr lang="en-US" altLang="en-US" sz="2400" dirty="0">
                <a:solidFill>
                  <a:schemeClr val="tx2">
                    <a:lumMod val="75000"/>
                  </a:schemeClr>
                </a:solidFill>
              </a:rPr>
              <a:t> (</a:t>
            </a:r>
            <a:r>
              <a:rPr lang="en-US" altLang="en-US" sz="2400" dirty="0" err="1">
                <a:solidFill>
                  <a:schemeClr val="tx2">
                    <a:lumMod val="75000"/>
                  </a:schemeClr>
                </a:solidFill>
              </a:rPr>
              <a:t>tidak</a:t>
            </a:r>
            <a:r>
              <a:rPr lang="en-US" altLang="en-US" sz="2400" dirty="0">
                <a:solidFill>
                  <a:schemeClr val="tx2">
                    <a:lumMod val="75000"/>
                  </a:schemeClr>
                </a:solidFill>
              </a:rPr>
              <a:t> </a:t>
            </a:r>
            <a:r>
              <a:rPr lang="en-US" altLang="en-US" sz="2400" dirty="0" err="1">
                <a:solidFill>
                  <a:schemeClr val="tx2">
                    <a:lumMod val="75000"/>
                  </a:schemeClr>
                </a:solidFill>
              </a:rPr>
              <a:t>dapat</a:t>
            </a:r>
            <a:r>
              <a:rPr lang="en-US" altLang="en-US" sz="2400" dirty="0">
                <a:solidFill>
                  <a:schemeClr val="tx2">
                    <a:lumMod val="75000"/>
                  </a:schemeClr>
                </a:solidFill>
              </a:rPr>
              <a:t> </a:t>
            </a:r>
            <a:r>
              <a:rPr lang="en-US" altLang="en-US" sz="2400" dirty="0" err="1">
                <a:solidFill>
                  <a:schemeClr val="tx2">
                    <a:lumMod val="75000"/>
                  </a:schemeClr>
                </a:solidFill>
              </a:rPr>
              <a:t>dibagi-bagi</a:t>
            </a:r>
            <a:r>
              <a:rPr lang="en-US" altLang="en-US" sz="2400" dirty="0">
                <a:solidFill>
                  <a:schemeClr val="tx2">
                    <a:lumMod val="75000"/>
                  </a:schemeClr>
                </a:solidFill>
              </a:rPr>
              <a:t> </a:t>
            </a:r>
            <a:r>
              <a:rPr lang="en-US" altLang="en-US" sz="2400" dirty="0" err="1">
                <a:solidFill>
                  <a:schemeClr val="tx2">
                    <a:lumMod val="75000"/>
                  </a:schemeClr>
                </a:solidFill>
              </a:rPr>
              <a:t>lagi</a:t>
            </a:r>
            <a:r>
              <a:rPr lang="en-US" altLang="en-US" sz="2400" dirty="0">
                <a:solidFill>
                  <a:schemeClr val="tx2">
                    <a:lumMod val="75000"/>
                  </a:schemeClr>
                </a:solidFill>
              </a:rPr>
              <a:t>) </a:t>
            </a:r>
            <a:r>
              <a:rPr lang="en-US" altLang="en-US" sz="2400" dirty="0">
                <a:solidFill>
                  <a:schemeClr val="tx2">
                    <a:lumMod val="75000"/>
                  </a:schemeClr>
                </a:solidFill>
                <a:sym typeface="Wingdings" panose="05000000000000000000" pitchFamily="2" charset="2"/>
              </a:rPr>
              <a:t> </a:t>
            </a:r>
            <a:r>
              <a:rPr lang="en-US" altLang="en-US" sz="2400" b="1" dirty="0" err="1">
                <a:solidFill>
                  <a:schemeClr val="tx2">
                    <a:lumMod val="75000"/>
                  </a:schemeClr>
                </a:solidFill>
                <a:sym typeface="Wingdings" panose="05000000000000000000" pitchFamily="2" charset="2"/>
              </a:rPr>
              <a:t>hilangkan</a:t>
            </a:r>
            <a:r>
              <a:rPr lang="en-US" altLang="en-US" sz="2400" b="1" dirty="0">
                <a:solidFill>
                  <a:schemeClr val="tx2">
                    <a:lumMod val="75000"/>
                  </a:schemeClr>
                </a:solidFill>
                <a:sym typeface="Wingdings" panose="05000000000000000000" pitchFamily="2" charset="2"/>
              </a:rPr>
              <a:t> </a:t>
            </a:r>
            <a:r>
              <a:rPr lang="en-US" altLang="en-US" sz="2400" b="1" i="1" dirty="0">
                <a:solidFill>
                  <a:schemeClr val="tx2">
                    <a:lumMod val="75000"/>
                  </a:schemeClr>
                </a:solidFill>
                <a:sym typeface="Wingdings" panose="05000000000000000000" pitchFamily="2" charset="2"/>
              </a:rPr>
              <a:t>merge </a:t>
            </a:r>
            <a:r>
              <a:rPr lang="en-US" altLang="en-US" sz="2400" b="1" dirty="0" err="1">
                <a:solidFill>
                  <a:schemeClr val="tx2">
                    <a:lumMod val="75000"/>
                  </a:schemeClr>
                </a:solidFill>
                <a:sym typeface="Wingdings" panose="05000000000000000000" pitchFamily="2" charset="2"/>
              </a:rPr>
              <a:t>kolom</a:t>
            </a:r>
            <a:r>
              <a:rPr lang="en-US" altLang="en-US" sz="2400" b="1" dirty="0">
                <a:solidFill>
                  <a:schemeClr val="tx2">
                    <a:lumMod val="75000"/>
                  </a:schemeClr>
                </a:solidFill>
                <a:sym typeface="Wingdings" panose="05000000000000000000" pitchFamily="2" charset="2"/>
              </a:rPr>
              <a:t> </a:t>
            </a:r>
            <a:r>
              <a:rPr lang="en-US" altLang="en-US" sz="2400" b="1" dirty="0" err="1">
                <a:solidFill>
                  <a:schemeClr val="tx2">
                    <a:lumMod val="75000"/>
                  </a:schemeClr>
                </a:solidFill>
                <a:sym typeface="Wingdings" panose="05000000000000000000" pitchFamily="2" charset="2"/>
              </a:rPr>
              <a:t>atau</a:t>
            </a:r>
            <a:r>
              <a:rPr lang="en-US" altLang="en-US" sz="2400" b="1" dirty="0">
                <a:solidFill>
                  <a:schemeClr val="tx2">
                    <a:lumMod val="75000"/>
                  </a:schemeClr>
                </a:solidFill>
                <a:sym typeface="Wingdings" panose="05000000000000000000" pitchFamily="2" charset="2"/>
              </a:rPr>
              <a:t> </a:t>
            </a:r>
            <a:r>
              <a:rPr lang="en-US" altLang="en-US" sz="2400" b="1" dirty="0" err="1">
                <a:solidFill>
                  <a:schemeClr val="tx2">
                    <a:lumMod val="75000"/>
                  </a:schemeClr>
                </a:solidFill>
                <a:sym typeface="Wingdings" panose="05000000000000000000" pitchFamily="2" charset="2"/>
              </a:rPr>
              <a:t>baris</a:t>
            </a:r>
            <a:r>
              <a:rPr lang="en-US" altLang="en-US" sz="2400" b="1" dirty="0">
                <a:solidFill>
                  <a:schemeClr val="tx2">
                    <a:lumMod val="75000"/>
                  </a:schemeClr>
                </a:solidFill>
                <a:sym typeface="Wingdings" panose="05000000000000000000" pitchFamily="2" charset="2"/>
              </a:rPr>
              <a:t> </a:t>
            </a:r>
            <a:r>
              <a:rPr lang="en-US" altLang="en-US" sz="2400" b="1" dirty="0" err="1">
                <a:solidFill>
                  <a:schemeClr val="tx2">
                    <a:lumMod val="75000"/>
                  </a:schemeClr>
                </a:solidFill>
                <a:sym typeface="Wingdings" panose="05000000000000000000" pitchFamily="2" charset="2"/>
              </a:rPr>
              <a:t>jika</a:t>
            </a:r>
            <a:r>
              <a:rPr lang="en-US" altLang="en-US" sz="2400" b="1" dirty="0">
                <a:solidFill>
                  <a:schemeClr val="tx2">
                    <a:lumMod val="75000"/>
                  </a:schemeClr>
                </a:solidFill>
                <a:sym typeface="Wingdings" panose="05000000000000000000" pitchFamily="2" charset="2"/>
              </a:rPr>
              <a:t> </a:t>
            </a:r>
            <a:r>
              <a:rPr lang="en-US" altLang="en-US" sz="2400" b="1" dirty="0" err="1">
                <a:solidFill>
                  <a:schemeClr val="tx2">
                    <a:lumMod val="75000"/>
                  </a:schemeClr>
                </a:solidFill>
                <a:sym typeface="Wingdings" panose="05000000000000000000" pitchFamily="2" charset="2"/>
              </a:rPr>
              <a:t>ada</a:t>
            </a:r>
            <a:endParaRPr lang="en-US" altLang="en-US" sz="2400" b="1" dirty="0">
              <a:solidFill>
                <a:schemeClr val="tx2">
                  <a:lumMod val="75000"/>
                </a:schemeClr>
              </a:solidFill>
              <a:sym typeface="Wingdings" panose="05000000000000000000" pitchFamily="2" charset="2"/>
            </a:endParaRPr>
          </a:p>
          <a:p>
            <a:pPr marL="868680" lvl="1" indent="-457200">
              <a:buFont typeface="+mj-lt"/>
              <a:buAutoNum type="arabicPeriod"/>
            </a:pPr>
            <a:r>
              <a:rPr lang="id-ID" altLang="en-US" sz="2400" dirty="0">
                <a:solidFill>
                  <a:schemeClr val="tx2">
                    <a:lumMod val="75000"/>
                  </a:schemeClr>
                </a:solidFill>
              </a:rPr>
              <a:t>Mendefinisikan atribut kunci</a:t>
            </a:r>
            <a:r>
              <a:rPr lang="en-US" altLang="en-US" sz="2400" dirty="0">
                <a:solidFill>
                  <a:schemeClr val="tx2">
                    <a:lumMod val="75000"/>
                  </a:schemeClr>
                </a:solidFill>
              </a:rPr>
              <a:t> </a:t>
            </a:r>
            <a:r>
              <a:rPr lang="en-US" altLang="en-US" sz="2400" b="1" dirty="0">
                <a:solidFill>
                  <a:schemeClr val="tx2">
                    <a:lumMod val="75000"/>
                  </a:schemeClr>
                </a:solidFill>
                <a:sym typeface="Wingdings" panose="05000000000000000000" pitchFamily="2" charset="2"/>
              </a:rPr>
              <a:t> </a:t>
            </a:r>
            <a:r>
              <a:rPr lang="en-US" altLang="en-US" sz="2400" b="1" dirty="0" err="1">
                <a:solidFill>
                  <a:schemeClr val="tx2">
                    <a:lumMod val="75000"/>
                  </a:schemeClr>
                </a:solidFill>
                <a:sym typeface="Wingdings" panose="05000000000000000000" pitchFamily="2" charset="2"/>
              </a:rPr>
              <a:t>definisikan</a:t>
            </a:r>
            <a:r>
              <a:rPr lang="en-US" altLang="en-US" sz="2400" b="1" dirty="0">
                <a:solidFill>
                  <a:schemeClr val="tx2">
                    <a:lumMod val="75000"/>
                  </a:schemeClr>
                </a:solidFill>
                <a:sym typeface="Wingdings" panose="05000000000000000000" pitchFamily="2" charset="2"/>
              </a:rPr>
              <a:t> primary key </a:t>
            </a:r>
            <a:r>
              <a:rPr lang="en-US" altLang="en-US" sz="2400" dirty="0">
                <a:solidFill>
                  <a:schemeClr val="tx2">
                    <a:lumMod val="75000"/>
                  </a:schemeClr>
                </a:solidFill>
                <a:sym typeface="Wingdings" panose="05000000000000000000" pitchFamily="2" charset="2"/>
              </a:rPr>
              <a:t>(</a:t>
            </a:r>
            <a:r>
              <a:rPr lang="en-US" altLang="en-US" sz="2400" dirty="0" err="1">
                <a:solidFill>
                  <a:schemeClr val="tx2">
                    <a:lumMod val="75000"/>
                  </a:schemeClr>
                </a:solidFill>
                <a:sym typeface="Wingdings" panose="05000000000000000000" pitchFamily="2" charset="2"/>
              </a:rPr>
              <a:t>bisa</a:t>
            </a:r>
            <a:r>
              <a:rPr lang="en-US" altLang="en-US" sz="2400" dirty="0">
                <a:solidFill>
                  <a:schemeClr val="tx2">
                    <a:lumMod val="75000"/>
                  </a:schemeClr>
                </a:solidFill>
                <a:sym typeface="Wingdings" panose="05000000000000000000" pitchFamily="2" charset="2"/>
              </a:rPr>
              <a:t> </a:t>
            </a:r>
            <a:r>
              <a:rPr lang="en-US" altLang="en-US" sz="2400" dirty="0" err="1">
                <a:solidFill>
                  <a:schemeClr val="tx2">
                    <a:lumMod val="75000"/>
                  </a:schemeClr>
                </a:solidFill>
                <a:sym typeface="Wingdings" panose="05000000000000000000" pitchFamily="2" charset="2"/>
              </a:rPr>
              <a:t>satu</a:t>
            </a:r>
            <a:r>
              <a:rPr lang="en-US" altLang="en-US" sz="2400" dirty="0">
                <a:solidFill>
                  <a:schemeClr val="tx2">
                    <a:lumMod val="75000"/>
                  </a:schemeClr>
                </a:solidFill>
                <a:sym typeface="Wingdings" panose="05000000000000000000" pitchFamily="2" charset="2"/>
              </a:rPr>
              <a:t> </a:t>
            </a:r>
            <a:r>
              <a:rPr lang="en-US" altLang="en-US" sz="2400" dirty="0" err="1">
                <a:solidFill>
                  <a:schemeClr val="tx2">
                    <a:lumMod val="75000"/>
                  </a:schemeClr>
                </a:solidFill>
                <a:sym typeface="Wingdings" panose="05000000000000000000" pitchFamily="2" charset="2"/>
              </a:rPr>
              <a:t>atau</a:t>
            </a:r>
            <a:r>
              <a:rPr lang="en-US" altLang="en-US" sz="2400" dirty="0">
                <a:solidFill>
                  <a:schemeClr val="tx2">
                    <a:lumMod val="75000"/>
                  </a:schemeClr>
                </a:solidFill>
                <a:sym typeface="Wingdings" panose="05000000000000000000" pitchFamily="2" charset="2"/>
              </a:rPr>
              <a:t> </a:t>
            </a:r>
            <a:r>
              <a:rPr lang="en-US" altLang="en-US" sz="2400" dirty="0" err="1">
                <a:solidFill>
                  <a:schemeClr val="tx2">
                    <a:lumMod val="75000"/>
                  </a:schemeClr>
                </a:solidFill>
                <a:sym typeface="Wingdings" panose="05000000000000000000" pitchFamily="2" charset="2"/>
              </a:rPr>
              <a:t>kumpulan</a:t>
            </a:r>
            <a:r>
              <a:rPr lang="en-US" altLang="en-US" sz="2400" dirty="0">
                <a:solidFill>
                  <a:schemeClr val="tx2">
                    <a:lumMod val="75000"/>
                  </a:schemeClr>
                </a:solidFill>
                <a:sym typeface="Wingdings" panose="05000000000000000000" pitchFamily="2" charset="2"/>
              </a:rPr>
              <a:t> </a:t>
            </a:r>
            <a:r>
              <a:rPr lang="en-US" altLang="en-US" sz="2400" dirty="0" err="1">
                <a:solidFill>
                  <a:schemeClr val="tx2">
                    <a:lumMod val="75000"/>
                  </a:schemeClr>
                </a:solidFill>
                <a:sym typeface="Wingdings" panose="05000000000000000000" pitchFamily="2" charset="2"/>
              </a:rPr>
              <a:t>dari</a:t>
            </a:r>
            <a:r>
              <a:rPr lang="en-US" altLang="en-US" sz="2400" dirty="0">
                <a:solidFill>
                  <a:schemeClr val="tx2">
                    <a:lumMod val="75000"/>
                  </a:schemeClr>
                </a:solidFill>
                <a:sym typeface="Wingdings" panose="05000000000000000000" pitchFamily="2" charset="2"/>
              </a:rPr>
              <a:t> </a:t>
            </a:r>
            <a:r>
              <a:rPr lang="en-US" altLang="en-US" sz="2400" dirty="0" err="1">
                <a:solidFill>
                  <a:schemeClr val="tx2">
                    <a:lumMod val="75000"/>
                  </a:schemeClr>
                </a:solidFill>
                <a:sym typeface="Wingdings" panose="05000000000000000000" pitchFamily="2" charset="2"/>
              </a:rPr>
              <a:t>banyak</a:t>
            </a:r>
            <a:r>
              <a:rPr lang="en-US" altLang="en-US" sz="2400" dirty="0">
                <a:solidFill>
                  <a:schemeClr val="tx2">
                    <a:lumMod val="75000"/>
                  </a:schemeClr>
                </a:solidFill>
                <a:sym typeface="Wingdings" panose="05000000000000000000" pitchFamily="2" charset="2"/>
              </a:rPr>
              <a:t> </a:t>
            </a:r>
            <a:r>
              <a:rPr lang="en-US" altLang="en-US" sz="2400" dirty="0" err="1">
                <a:solidFill>
                  <a:schemeClr val="tx2">
                    <a:lumMod val="75000"/>
                  </a:schemeClr>
                </a:solidFill>
                <a:sym typeface="Wingdings" panose="05000000000000000000" pitchFamily="2" charset="2"/>
              </a:rPr>
              <a:t>atribut</a:t>
            </a:r>
            <a:r>
              <a:rPr lang="en-US" altLang="en-US" sz="2400" dirty="0">
                <a:solidFill>
                  <a:schemeClr val="tx2">
                    <a:lumMod val="75000"/>
                  </a:schemeClr>
                </a:solidFill>
                <a:sym typeface="Wingdings" panose="05000000000000000000" pitchFamily="2" charset="2"/>
              </a:rPr>
              <a:t>)</a:t>
            </a:r>
            <a:endParaRPr lang="en-US" altLang="en-US" sz="2400" dirty="0">
              <a:solidFill>
                <a:schemeClr val="tx2">
                  <a:lumMod val="75000"/>
                </a:schemeClr>
              </a:solidFill>
            </a:endParaRPr>
          </a:p>
          <a:p>
            <a:pPr marL="868680" lvl="1" indent="-457200">
              <a:buFont typeface="+mj-lt"/>
              <a:buAutoNum type="arabicPeriod"/>
            </a:pPr>
            <a:r>
              <a:rPr lang="id-ID" altLang="en-US" sz="2400" dirty="0">
                <a:solidFill>
                  <a:schemeClr val="tx2">
                    <a:lumMod val="75000"/>
                  </a:schemeClr>
                </a:solidFill>
              </a:rPr>
              <a:t>Tidak adanya </a:t>
            </a:r>
            <a:r>
              <a:rPr lang="en-US" altLang="en-US" sz="2400" dirty="0" err="1">
                <a:solidFill>
                  <a:schemeClr val="tx2">
                    <a:lumMod val="75000"/>
                  </a:schemeClr>
                </a:solidFill>
              </a:rPr>
              <a:t>atribut</a:t>
            </a:r>
            <a:r>
              <a:rPr lang="en-US" altLang="en-US" sz="2400" dirty="0">
                <a:solidFill>
                  <a:schemeClr val="tx2">
                    <a:lumMod val="75000"/>
                  </a:schemeClr>
                </a:solidFill>
              </a:rPr>
              <a:t> multi</a:t>
            </a:r>
            <a:r>
              <a:rPr lang="id-ID" altLang="en-US" sz="2400" dirty="0" err="1">
                <a:solidFill>
                  <a:schemeClr val="tx2">
                    <a:lumMod val="75000"/>
                  </a:schemeClr>
                </a:solidFill>
              </a:rPr>
              <a:t>va</a:t>
            </a:r>
            <a:r>
              <a:rPr lang="en-US" altLang="en-US" sz="2400" dirty="0" err="1">
                <a:solidFill>
                  <a:schemeClr val="tx2">
                    <a:lumMod val="75000"/>
                  </a:schemeClr>
                </a:solidFill>
              </a:rPr>
              <a:t>lue</a:t>
            </a:r>
            <a:r>
              <a:rPr lang="en-US" altLang="en-US" sz="2400" dirty="0">
                <a:solidFill>
                  <a:schemeClr val="tx2">
                    <a:lumMod val="75000"/>
                  </a:schemeClr>
                </a:solidFill>
              </a:rPr>
              <a:t>, </a:t>
            </a:r>
            <a:r>
              <a:rPr lang="en-US" altLang="en-US" sz="2400" dirty="0" err="1">
                <a:solidFill>
                  <a:schemeClr val="tx2">
                    <a:lumMod val="75000"/>
                  </a:schemeClr>
                </a:solidFill>
              </a:rPr>
              <a:t>atribut</a:t>
            </a:r>
            <a:r>
              <a:rPr lang="en-US" altLang="en-US" sz="2400" dirty="0">
                <a:solidFill>
                  <a:schemeClr val="tx2">
                    <a:lumMod val="75000"/>
                  </a:schemeClr>
                </a:solidFill>
              </a:rPr>
              <a:t> </a:t>
            </a:r>
            <a:r>
              <a:rPr lang="en-US" altLang="en-US" sz="2400" dirty="0" err="1">
                <a:solidFill>
                  <a:schemeClr val="tx2">
                    <a:lumMod val="75000"/>
                  </a:schemeClr>
                </a:solidFill>
              </a:rPr>
              <a:t>komposit</a:t>
            </a:r>
            <a:r>
              <a:rPr lang="en-US" altLang="en-US" sz="2400" dirty="0">
                <a:solidFill>
                  <a:schemeClr val="tx2">
                    <a:lumMod val="75000"/>
                  </a:schemeClr>
                </a:solidFill>
              </a:rPr>
              <a:t> </a:t>
            </a:r>
            <a:r>
              <a:rPr lang="en-US" altLang="en-US" sz="2400" dirty="0" err="1">
                <a:solidFill>
                  <a:schemeClr val="tx2">
                    <a:lumMod val="75000"/>
                  </a:schemeClr>
                </a:solidFill>
              </a:rPr>
              <a:t>atau</a:t>
            </a:r>
            <a:r>
              <a:rPr lang="en-US" altLang="en-US" sz="2400" dirty="0">
                <a:solidFill>
                  <a:schemeClr val="tx2">
                    <a:lumMod val="75000"/>
                  </a:schemeClr>
                </a:solidFill>
              </a:rPr>
              <a:t> </a:t>
            </a:r>
            <a:r>
              <a:rPr lang="en-US" altLang="en-US" sz="2400" dirty="0" err="1">
                <a:solidFill>
                  <a:schemeClr val="tx2">
                    <a:lumMod val="75000"/>
                  </a:schemeClr>
                </a:solidFill>
              </a:rPr>
              <a:t>kombinasinya</a:t>
            </a:r>
            <a:r>
              <a:rPr lang="en-US" altLang="en-US" sz="2400" dirty="0">
                <a:solidFill>
                  <a:schemeClr val="tx2">
                    <a:lumMod val="75000"/>
                  </a:schemeClr>
                </a:solidFill>
              </a:rPr>
              <a:t> </a:t>
            </a:r>
            <a:r>
              <a:rPr lang="en-US" altLang="en-US" sz="2400" dirty="0">
                <a:solidFill>
                  <a:schemeClr val="tx2">
                    <a:lumMod val="75000"/>
                  </a:schemeClr>
                </a:solidFill>
                <a:sym typeface="Wingdings" panose="05000000000000000000" pitchFamily="2" charset="2"/>
              </a:rPr>
              <a:t> </a:t>
            </a:r>
            <a:r>
              <a:rPr lang="en-US" altLang="en-US" sz="2400" dirty="0" err="1">
                <a:solidFill>
                  <a:schemeClr val="tx2">
                    <a:lumMod val="75000"/>
                  </a:schemeClr>
                </a:solidFill>
                <a:sym typeface="Wingdings" panose="05000000000000000000" pitchFamily="2" charset="2"/>
              </a:rPr>
              <a:t>jika</a:t>
            </a:r>
            <a:r>
              <a:rPr lang="en-US" altLang="en-US" sz="2400" dirty="0">
                <a:solidFill>
                  <a:schemeClr val="tx2">
                    <a:lumMod val="75000"/>
                  </a:schemeClr>
                </a:solidFill>
                <a:sym typeface="Wingdings" panose="05000000000000000000" pitchFamily="2" charset="2"/>
              </a:rPr>
              <a:t> </a:t>
            </a:r>
            <a:r>
              <a:rPr lang="en-US" altLang="en-US" sz="2400" dirty="0" err="1">
                <a:solidFill>
                  <a:schemeClr val="tx2">
                    <a:lumMod val="75000"/>
                  </a:schemeClr>
                </a:solidFill>
                <a:sym typeface="Wingdings" panose="05000000000000000000" pitchFamily="2" charset="2"/>
              </a:rPr>
              <a:t>ada</a:t>
            </a:r>
            <a:r>
              <a:rPr lang="en-US" altLang="en-US" sz="2400" dirty="0">
                <a:solidFill>
                  <a:schemeClr val="tx2">
                    <a:lumMod val="75000"/>
                  </a:schemeClr>
                </a:solidFill>
                <a:sym typeface="Wingdings" panose="05000000000000000000" pitchFamily="2" charset="2"/>
              </a:rPr>
              <a:t> </a:t>
            </a:r>
            <a:r>
              <a:rPr lang="en-US" altLang="en-US" sz="2400" b="1" dirty="0" err="1">
                <a:solidFill>
                  <a:schemeClr val="tx2">
                    <a:lumMod val="75000"/>
                  </a:schemeClr>
                </a:solidFill>
                <a:sym typeface="Wingdings" panose="05000000000000000000" pitchFamily="2" charset="2"/>
              </a:rPr>
              <a:t>atribut</a:t>
            </a:r>
            <a:r>
              <a:rPr lang="en-US" altLang="en-US" sz="2400" b="1" dirty="0">
                <a:solidFill>
                  <a:schemeClr val="tx2">
                    <a:lumMod val="75000"/>
                  </a:schemeClr>
                </a:solidFill>
                <a:sym typeface="Wingdings" panose="05000000000000000000" pitchFamily="2" charset="2"/>
              </a:rPr>
              <a:t> </a:t>
            </a:r>
            <a:r>
              <a:rPr lang="en-US" altLang="en-US" sz="2400" b="1" dirty="0" err="1">
                <a:solidFill>
                  <a:schemeClr val="tx2">
                    <a:lumMod val="75000"/>
                  </a:schemeClr>
                </a:solidFill>
                <a:sym typeface="Wingdings" panose="05000000000000000000" pitchFamily="2" charset="2"/>
              </a:rPr>
              <a:t>multivalue</a:t>
            </a:r>
            <a:r>
              <a:rPr lang="en-US" altLang="en-US" sz="2400" b="1" dirty="0">
                <a:solidFill>
                  <a:schemeClr val="tx2">
                    <a:lumMod val="75000"/>
                  </a:schemeClr>
                </a:solidFill>
                <a:sym typeface="Wingdings" panose="05000000000000000000" pitchFamily="2" charset="2"/>
              </a:rPr>
              <a:t> </a:t>
            </a:r>
            <a:r>
              <a:rPr lang="en-US" altLang="en-US" sz="2400" b="1" dirty="0" err="1">
                <a:solidFill>
                  <a:schemeClr val="tx2">
                    <a:lumMod val="75000"/>
                  </a:schemeClr>
                </a:solidFill>
                <a:sym typeface="Wingdings" panose="05000000000000000000" pitchFamily="2" charset="2"/>
              </a:rPr>
              <a:t>dekomposisikan</a:t>
            </a:r>
            <a:r>
              <a:rPr lang="en-US" altLang="en-US" sz="2400" b="1" dirty="0">
                <a:solidFill>
                  <a:schemeClr val="tx2">
                    <a:lumMod val="75000"/>
                  </a:schemeClr>
                </a:solidFill>
                <a:sym typeface="Wingdings" panose="05000000000000000000" pitchFamily="2" charset="2"/>
              </a:rPr>
              <a:t> </a:t>
            </a:r>
            <a:r>
              <a:rPr lang="en-US" altLang="en-US" sz="2400" b="1" dirty="0" err="1">
                <a:solidFill>
                  <a:schemeClr val="tx2">
                    <a:lumMod val="75000"/>
                  </a:schemeClr>
                </a:solidFill>
                <a:sym typeface="Wingdings" panose="05000000000000000000" pitchFamily="2" charset="2"/>
              </a:rPr>
              <a:t>menjadi</a:t>
            </a:r>
            <a:r>
              <a:rPr lang="en-US" altLang="en-US" sz="2400" b="1" dirty="0">
                <a:solidFill>
                  <a:schemeClr val="tx2">
                    <a:lumMod val="75000"/>
                  </a:schemeClr>
                </a:solidFill>
                <a:sym typeface="Wingdings" panose="05000000000000000000" pitchFamily="2" charset="2"/>
              </a:rPr>
              <a:t> table </a:t>
            </a:r>
            <a:r>
              <a:rPr lang="en-US" altLang="en-US" sz="2400" b="1" dirty="0" err="1">
                <a:solidFill>
                  <a:schemeClr val="tx2">
                    <a:lumMod val="75000"/>
                  </a:schemeClr>
                </a:solidFill>
                <a:sym typeface="Wingdings" panose="05000000000000000000" pitchFamily="2" charset="2"/>
              </a:rPr>
              <a:t>baru</a:t>
            </a:r>
            <a:r>
              <a:rPr lang="en-US" altLang="en-US" sz="2400" dirty="0">
                <a:solidFill>
                  <a:schemeClr val="tx2">
                    <a:lumMod val="75000"/>
                  </a:schemeClr>
                </a:solidFill>
                <a:sym typeface="Wingdings" panose="05000000000000000000" pitchFamily="2" charset="2"/>
              </a:rPr>
              <a:t>; dan </a:t>
            </a:r>
            <a:r>
              <a:rPr lang="en-US" altLang="en-US" sz="2400" dirty="0" err="1">
                <a:solidFill>
                  <a:schemeClr val="tx2">
                    <a:lumMod val="75000"/>
                  </a:schemeClr>
                </a:solidFill>
                <a:sym typeface="Wingdings" panose="05000000000000000000" pitchFamily="2" charset="2"/>
              </a:rPr>
              <a:t>jika</a:t>
            </a:r>
            <a:r>
              <a:rPr lang="en-US" altLang="en-US" sz="2400" dirty="0">
                <a:solidFill>
                  <a:schemeClr val="tx2">
                    <a:lumMod val="75000"/>
                  </a:schemeClr>
                </a:solidFill>
                <a:sym typeface="Wingdings" panose="05000000000000000000" pitchFamily="2" charset="2"/>
              </a:rPr>
              <a:t> </a:t>
            </a:r>
            <a:r>
              <a:rPr lang="en-US" altLang="en-US" sz="2400" dirty="0" err="1">
                <a:solidFill>
                  <a:schemeClr val="tx2">
                    <a:lumMod val="75000"/>
                  </a:schemeClr>
                </a:solidFill>
                <a:sym typeface="Wingdings" panose="05000000000000000000" pitchFamily="2" charset="2"/>
              </a:rPr>
              <a:t>ada</a:t>
            </a:r>
            <a:r>
              <a:rPr lang="en-US" altLang="en-US" sz="2400" dirty="0">
                <a:solidFill>
                  <a:schemeClr val="tx2">
                    <a:lumMod val="75000"/>
                  </a:schemeClr>
                </a:solidFill>
                <a:sym typeface="Wingdings" panose="05000000000000000000" pitchFamily="2" charset="2"/>
              </a:rPr>
              <a:t> </a:t>
            </a:r>
            <a:r>
              <a:rPr lang="en-US" altLang="en-US" sz="2400" b="1" dirty="0" err="1">
                <a:solidFill>
                  <a:schemeClr val="tx2">
                    <a:lumMod val="75000"/>
                  </a:schemeClr>
                </a:solidFill>
                <a:sym typeface="Wingdings" panose="05000000000000000000" pitchFamily="2" charset="2"/>
              </a:rPr>
              <a:t>atribut</a:t>
            </a:r>
            <a:r>
              <a:rPr lang="en-US" altLang="en-US" sz="2400" b="1" dirty="0">
                <a:solidFill>
                  <a:schemeClr val="tx2">
                    <a:lumMod val="75000"/>
                  </a:schemeClr>
                </a:solidFill>
                <a:sym typeface="Wingdings" panose="05000000000000000000" pitchFamily="2" charset="2"/>
              </a:rPr>
              <a:t> composite </a:t>
            </a:r>
            <a:r>
              <a:rPr lang="en-US" altLang="en-US" sz="2400" b="1" dirty="0" err="1">
                <a:solidFill>
                  <a:schemeClr val="tx2">
                    <a:lumMod val="75000"/>
                  </a:schemeClr>
                </a:solidFill>
                <a:sym typeface="Wingdings" panose="05000000000000000000" pitchFamily="2" charset="2"/>
              </a:rPr>
              <a:t>maka</a:t>
            </a:r>
            <a:r>
              <a:rPr lang="en-US" altLang="en-US" sz="2400" b="1" dirty="0">
                <a:solidFill>
                  <a:schemeClr val="tx2">
                    <a:lumMod val="75000"/>
                  </a:schemeClr>
                </a:solidFill>
                <a:sym typeface="Wingdings" panose="05000000000000000000" pitchFamily="2" charset="2"/>
              </a:rPr>
              <a:t> </a:t>
            </a:r>
            <a:r>
              <a:rPr lang="en-US" altLang="en-US" sz="2400" b="1" dirty="0" err="1">
                <a:solidFill>
                  <a:schemeClr val="tx2">
                    <a:lumMod val="75000"/>
                  </a:schemeClr>
                </a:solidFill>
                <a:sym typeface="Wingdings" panose="05000000000000000000" pitchFamily="2" charset="2"/>
              </a:rPr>
              <a:t>pecah</a:t>
            </a:r>
            <a:r>
              <a:rPr lang="en-US" altLang="en-US" sz="2400" b="1" dirty="0">
                <a:solidFill>
                  <a:schemeClr val="tx2">
                    <a:lumMod val="75000"/>
                  </a:schemeClr>
                </a:solidFill>
                <a:sym typeface="Wingdings" panose="05000000000000000000" pitchFamily="2" charset="2"/>
              </a:rPr>
              <a:t> </a:t>
            </a:r>
            <a:r>
              <a:rPr lang="en-US" altLang="en-US" sz="2400" b="1" dirty="0" err="1">
                <a:solidFill>
                  <a:schemeClr val="tx2">
                    <a:lumMod val="75000"/>
                  </a:schemeClr>
                </a:solidFill>
                <a:sym typeface="Wingdings" panose="05000000000000000000" pitchFamily="2" charset="2"/>
              </a:rPr>
              <a:t>menjadi</a:t>
            </a:r>
            <a:r>
              <a:rPr lang="en-US" altLang="en-US" sz="2400" b="1" dirty="0">
                <a:solidFill>
                  <a:schemeClr val="tx2">
                    <a:lumMod val="75000"/>
                  </a:schemeClr>
                </a:solidFill>
                <a:sym typeface="Wingdings" panose="05000000000000000000" pitchFamily="2" charset="2"/>
              </a:rPr>
              <a:t> </a:t>
            </a:r>
            <a:r>
              <a:rPr lang="en-US" altLang="en-US" sz="2400" b="1" dirty="0" err="1">
                <a:solidFill>
                  <a:schemeClr val="tx2">
                    <a:lumMod val="75000"/>
                  </a:schemeClr>
                </a:solidFill>
                <a:sym typeface="Wingdings" panose="05000000000000000000" pitchFamily="2" charset="2"/>
              </a:rPr>
              <a:t>atribut</a:t>
            </a:r>
            <a:r>
              <a:rPr lang="en-US" altLang="en-US" sz="2400" b="1" dirty="0">
                <a:solidFill>
                  <a:schemeClr val="tx2">
                    <a:lumMod val="75000"/>
                  </a:schemeClr>
                </a:solidFill>
                <a:sym typeface="Wingdings" panose="05000000000000000000" pitchFamily="2" charset="2"/>
              </a:rPr>
              <a:t> yang </a:t>
            </a:r>
            <a:r>
              <a:rPr lang="en-US" altLang="en-US" sz="2400" b="1" dirty="0" err="1">
                <a:solidFill>
                  <a:schemeClr val="tx2">
                    <a:lumMod val="75000"/>
                  </a:schemeClr>
                </a:solidFill>
                <a:sym typeface="Wingdings" panose="05000000000000000000" pitchFamily="2" charset="2"/>
              </a:rPr>
              <a:t>berbeda</a:t>
            </a:r>
            <a:r>
              <a:rPr lang="en-US" altLang="en-US" sz="2400" b="1" dirty="0">
                <a:solidFill>
                  <a:schemeClr val="tx2">
                    <a:lumMod val="75000"/>
                  </a:schemeClr>
                </a:solidFill>
                <a:sym typeface="Wingdings" panose="05000000000000000000" pitchFamily="2" charset="2"/>
              </a:rPr>
              <a:t>  </a:t>
            </a:r>
            <a:r>
              <a:rPr lang="en-US" altLang="en-US" sz="2400" b="1" dirty="0" err="1">
                <a:solidFill>
                  <a:schemeClr val="tx2">
                    <a:lumMod val="75000"/>
                  </a:schemeClr>
                </a:solidFill>
                <a:sym typeface="Wingdings" panose="05000000000000000000" pitchFamily="2" charset="2"/>
              </a:rPr>
              <a:t>tentukan</a:t>
            </a:r>
            <a:r>
              <a:rPr lang="en-US" altLang="en-US" sz="2400" b="1" dirty="0">
                <a:solidFill>
                  <a:schemeClr val="tx2">
                    <a:lumMod val="75000"/>
                  </a:schemeClr>
                </a:solidFill>
                <a:sym typeface="Wingdings" panose="05000000000000000000" pitchFamily="2" charset="2"/>
              </a:rPr>
              <a:t> primary key dan foreign key </a:t>
            </a:r>
            <a:r>
              <a:rPr lang="en-US" altLang="en-US" sz="2400" b="1" dirty="0" err="1">
                <a:solidFill>
                  <a:schemeClr val="tx2">
                    <a:lumMod val="75000"/>
                  </a:schemeClr>
                </a:solidFill>
                <a:sym typeface="Wingdings" panose="05000000000000000000" pitchFamily="2" charset="2"/>
              </a:rPr>
              <a:t>dari</a:t>
            </a:r>
            <a:r>
              <a:rPr lang="en-US" altLang="en-US" sz="2400" b="1" dirty="0">
                <a:solidFill>
                  <a:schemeClr val="tx2">
                    <a:lumMod val="75000"/>
                  </a:schemeClr>
                </a:solidFill>
                <a:sym typeface="Wingdings" panose="05000000000000000000" pitchFamily="2" charset="2"/>
              </a:rPr>
              <a:t> table yang </a:t>
            </a:r>
            <a:r>
              <a:rPr lang="en-US" altLang="en-US" sz="2400" b="1" dirty="0" err="1">
                <a:solidFill>
                  <a:schemeClr val="tx2">
                    <a:lumMod val="75000"/>
                  </a:schemeClr>
                </a:solidFill>
                <a:sym typeface="Wingdings" panose="05000000000000000000" pitchFamily="2" charset="2"/>
              </a:rPr>
              <a:t>baru</a:t>
            </a:r>
            <a:endParaRPr lang="en-US" altLang="en-US" sz="2400" b="1" dirty="0">
              <a:solidFill>
                <a:schemeClr val="tx2">
                  <a:lumMod val="75000"/>
                </a:schemeClr>
              </a:solidFill>
            </a:endParaRPr>
          </a:p>
          <a:p>
            <a:pPr marL="868680" lvl="1" indent="-457200">
              <a:buFont typeface="+mj-lt"/>
              <a:buAutoNum type="arabicPeriod"/>
            </a:pPr>
            <a:endParaRPr lang="en-US" altLang="en-US" sz="2400" dirty="0">
              <a:solidFill>
                <a:schemeClr val="tx2">
                  <a:lumMod val="75000"/>
                </a:schemeClr>
              </a:solidFill>
            </a:endParaRPr>
          </a:p>
          <a:p>
            <a:pPr lvl="1"/>
            <a:endParaRPr lang="en-US" altLang="en-US" sz="2400" dirty="0">
              <a:solidFill>
                <a:schemeClr val="tx2">
                  <a:lumMod val="75000"/>
                </a:schemeClr>
              </a:solidFill>
            </a:endParaRPr>
          </a:p>
        </p:txBody>
      </p:sp>
      <p:sp>
        <p:nvSpPr>
          <p:cNvPr id="2" name="Slide Number Placeholder 1">
            <a:extLst>
              <a:ext uri="{FF2B5EF4-FFF2-40B4-BE49-F238E27FC236}">
                <a16:creationId xmlns:a16="http://schemas.microsoft.com/office/drawing/2014/main" id="{45C1ECDF-926A-49C3-B3C4-0734706D2082}"/>
              </a:ext>
            </a:extLst>
          </p:cNvPr>
          <p:cNvSpPr>
            <a:spLocks noGrp="1"/>
          </p:cNvSpPr>
          <p:nvPr>
            <p:ph type="sldNum" sz="quarter" idx="12"/>
          </p:nvPr>
        </p:nvSpPr>
        <p:spPr/>
        <p:txBody>
          <a:bodyPr/>
          <a:lstStyle/>
          <a:p>
            <a:fld id="{C5D243CA-806E-402E-87EA-B001B6507DFC}" type="slidenum">
              <a:rPr lang="id-ID" smtClean="0"/>
              <a:t>23</a:t>
            </a:fld>
            <a:endParaRPr lang="id-ID"/>
          </a:p>
        </p:txBody>
      </p:sp>
    </p:spTree>
    <p:extLst>
      <p:ext uri="{BB962C8B-B14F-4D97-AF65-F5344CB8AC3E}">
        <p14:creationId xmlns:p14="http://schemas.microsoft.com/office/powerpoint/2010/main" val="2921790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a:extLst>
              <a:ext uri="{FF2B5EF4-FFF2-40B4-BE49-F238E27FC236}">
                <a16:creationId xmlns:a16="http://schemas.microsoft.com/office/drawing/2014/main" id="{BE591FE2-C425-41E9-B5BE-7ABF686324A3}"/>
              </a:ext>
            </a:extLst>
          </p:cNvPr>
          <p:cNvSpPr>
            <a:spLocks noGrp="1" noChangeArrowheads="1"/>
          </p:cNvSpPr>
          <p:nvPr>
            <p:ph type="title"/>
          </p:nvPr>
        </p:nvSpPr>
        <p:spPr/>
        <p:txBody>
          <a:bodyPr/>
          <a:lstStyle/>
          <a:p>
            <a:r>
              <a:rPr lang="en-US" altLang="en-US"/>
              <a:t>Contoh 1 (atribut multi-value)</a:t>
            </a:r>
          </a:p>
        </p:txBody>
      </p:sp>
      <p:sp>
        <p:nvSpPr>
          <p:cNvPr id="2053" name="Rectangle 3">
            <a:extLst>
              <a:ext uri="{FF2B5EF4-FFF2-40B4-BE49-F238E27FC236}">
                <a16:creationId xmlns:a16="http://schemas.microsoft.com/office/drawing/2014/main" id="{B2C94127-ACEB-4CAF-827F-B328CB90D98F}"/>
              </a:ext>
            </a:extLst>
          </p:cNvPr>
          <p:cNvSpPr>
            <a:spLocks noGrp="1" noChangeArrowheads="1"/>
          </p:cNvSpPr>
          <p:nvPr>
            <p:ph type="body" sz="half" idx="1"/>
          </p:nvPr>
        </p:nvSpPr>
        <p:spPr>
          <a:xfrm>
            <a:off x="468313" y="1557338"/>
            <a:ext cx="4259262" cy="533400"/>
          </a:xfrm>
        </p:spPr>
        <p:txBody>
          <a:bodyPr>
            <a:normAutofit fontScale="92500"/>
          </a:bodyPr>
          <a:lstStyle/>
          <a:p>
            <a:pPr>
              <a:buFont typeface="Wingdings" panose="05000000000000000000" pitchFamily="2" charset="2"/>
              <a:buNone/>
            </a:pPr>
            <a:r>
              <a:rPr lang="en-US" altLang="en-US" sz="2400" dirty="0" err="1"/>
              <a:t>Misal</a:t>
            </a:r>
            <a:r>
              <a:rPr lang="en-US" altLang="en-US" sz="2400" dirty="0"/>
              <a:t> data </a:t>
            </a:r>
            <a:r>
              <a:rPr lang="en-US" altLang="en-US" sz="2400" dirty="0" err="1"/>
              <a:t>mahasiswa</a:t>
            </a:r>
            <a:r>
              <a:rPr lang="en-US" altLang="en-US" sz="2400" dirty="0"/>
              <a:t> </a:t>
            </a:r>
            <a:r>
              <a:rPr lang="en-US" altLang="en-US" sz="2400" dirty="0" err="1"/>
              <a:t>sbb</a:t>
            </a:r>
            <a:r>
              <a:rPr lang="en-US" altLang="en-US" sz="2400" dirty="0"/>
              <a:t>:</a:t>
            </a:r>
          </a:p>
        </p:txBody>
      </p:sp>
      <p:sp>
        <p:nvSpPr>
          <p:cNvPr id="2055" name="Rectangle 9">
            <a:extLst>
              <a:ext uri="{FF2B5EF4-FFF2-40B4-BE49-F238E27FC236}">
                <a16:creationId xmlns:a16="http://schemas.microsoft.com/office/drawing/2014/main" id="{90FF266E-6A61-44BE-87AB-825EC9D8C844}"/>
              </a:ext>
            </a:extLst>
          </p:cNvPr>
          <p:cNvSpPr>
            <a:spLocks noChangeArrowheads="1"/>
          </p:cNvSpPr>
          <p:nvPr/>
        </p:nvSpPr>
        <p:spPr bwMode="auto">
          <a:xfrm>
            <a:off x="395288" y="5805488"/>
            <a:ext cx="6983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err="1"/>
              <a:t>Tabel-tabel</a:t>
            </a:r>
            <a:r>
              <a:rPr lang="en-US" altLang="en-US" sz="2400" dirty="0"/>
              <a:t> di </a:t>
            </a:r>
            <a:r>
              <a:rPr lang="en-US" altLang="en-US" sz="2400" dirty="0" err="1"/>
              <a:t>atas</a:t>
            </a:r>
            <a:r>
              <a:rPr lang="en-US" altLang="en-US" sz="2400" dirty="0"/>
              <a:t> </a:t>
            </a:r>
            <a:r>
              <a:rPr lang="en-US" altLang="en-US" sz="2400" dirty="0" err="1"/>
              <a:t>tidak</a:t>
            </a:r>
            <a:r>
              <a:rPr lang="en-US" altLang="en-US" sz="2400" dirty="0"/>
              <a:t> </a:t>
            </a:r>
            <a:r>
              <a:rPr lang="en-US" altLang="en-US" sz="2400" dirty="0" err="1"/>
              <a:t>memenuhi</a:t>
            </a:r>
            <a:r>
              <a:rPr lang="en-US" altLang="en-US" sz="2400" dirty="0"/>
              <a:t> </a:t>
            </a:r>
            <a:r>
              <a:rPr lang="en-US" altLang="en-US" sz="2400" dirty="0" err="1"/>
              <a:t>syarat</a:t>
            </a:r>
            <a:r>
              <a:rPr lang="en-US" altLang="en-US" sz="2400" dirty="0"/>
              <a:t> 1NF</a:t>
            </a:r>
            <a:r>
              <a:rPr lang="en-US" altLang="en-US" dirty="0"/>
              <a:t> </a:t>
            </a:r>
          </a:p>
        </p:txBody>
      </p:sp>
      <p:sp>
        <p:nvSpPr>
          <p:cNvPr id="8" name="Rectangle 3">
            <a:extLst>
              <a:ext uri="{FF2B5EF4-FFF2-40B4-BE49-F238E27FC236}">
                <a16:creationId xmlns:a16="http://schemas.microsoft.com/office/drawing/2014/main" id="{8E6EFC56-DEFE-4AB6-9C44-F09C60B8412B}"/>
              </a:ext>
            </a:extLst>
          </p:cNvPr>
          <p:cNvSpPr txBox="1">
            <a:spLocks noChangeArrowheads="1"/>
          </p:cNvSpPr>
          <p:nvPr/>
        </p:nvSpPr>
        <p:spPr>
          <a:xfrm>
            <a:off x="467544" y="3356992"/>
            <a:ext cx="4259262" cy="5334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a:buFont typeface="Wingdings" panose="05000000000000000000" pitchFamily="2" charset="2"/>
              <a:buNone/>
            </a:pPr>
            <a:r>
              <a:rPr lang="en-US" altLang="en-US" dirty="0" err="1"/>
              <a:t>Atau</a:t>
            </a:r>
            <a:endParaRPr lang="en-US" altLang="en-US" dirty="0"/>
          </a:p>
        </p:txBody>
      </p:sp>
      <p:graphicFrame>
        <p:nvGraphicFramePr>
          <p:cNvPr id="2" name="Table 2">
            <a:extLst>
              <a:ext uri="{FF2B5EF4-FFF2-40B4-BE49-F238E27FC236}">
                <a16:creationId xmlns:a16="http://schemas.microsoft.com/office/drawing/2014/main" id="{454D0BE6-F4EC-4DC9-BCBE-2A230CBD0B8B}"/>
              </a:ext>
            </a:extLst>
          </p:cNvPr>
          <p:cNvGraphicFramePr>
            <a:graphicFrameLocks noGrp="1"/>
          </p:cNvGraphicFramePr>
          <p:nvPr>
            <p:extLst>
              <p:ext uri="{D42A27DB-BD31-4B8C-83A1-F6EECF244321}">
                <p14:modId xmlns:p14="http://schemas.microsoft.com/office/powerpoint/2010/main" val="427428213"/>
              </p:ext>
            </p:extLst>
          </p:nvPr>
        </p:nvGraphicFramePr>
        <p:xfrm>
          <a:off x="1079908" y="2008500"/>
          <a:ext cx="7560445" cy="1341120"/>
        </p:xfrm>
        <a:graphic>
          <a:graphicData uri="http://schemas.openxmlformats.org/drawingml/2006/table">
            <a:tbl>
              <a:tblPr firstRow="1" bandRow="1">
                <a:tableStyleId>{5C22544A-7EE6-4342-B048-85BDC9FD1C3A}</a:tableStyleId>
              </a:tblPr>
              <a:tblGrid>
                <a:gridCol w="1229974">
                  <a:extLst>
                    <a:ext uri="{9D8B030D-6E8A-4147-A177-3AD203B41FA5}">
                      <a16:colId xmlns:a16="http://schemas.microsoft.com/office/drawing/2014/main" val="564270909"/>
                    </a:ext>
                  </a:extLst>
                </a:gridCol>
                <a:gridCol w="1582618">
                  <a:extLst>
                    <a:ext uri="{9D8B030D-6E8A-4147-A177-3AD203B41FA5}">
                      <a16:colId xmlns:a16="http://schemas.microsoft.com/office/drawing/2014/main" val="3912922108"/>
                    </a:ext>
                  </a:extLst>
                </a:gridCol>
                <a:gridCol w="4747853">
                  <a:extLst>
                    <a:ext uri="{9D8B030D-6E8A-4147-A177-3AD203B41FA5}">
                      <a16:colId xmlns:a16="http://schemas.microsoft.com/office/drawing/2014/main" val="4269952677"/>
                    </a:ext>
                  </a:extLst>
                </a:gridCol>
              </a:tblGrid>
              <a:tr h="308405">
                <a:tc>
                  <a:txBody>
                    <a:bodyPr/>
                    <a:lstStyle/>
                    <a:p>
                      <a:pPr algn="ctr"/>
                      <a:r>
                        <a:rPr lang="en-US" sz="1600" dirty="0" err="1"/>
                        <a:t>Nim</a:t>
                      </a:r>
                      <a:endParaRPr lang="en-ID" sz="1600" dirty="0"/>
                    </a:p>
                  </a:txBody>
                  <a:tcPr/>
                </a:tc>
                <a:tc>
                  <a:txBody>
                    <a:bodyPr/>
                    <a:lstStyle/>
                    <a:p>
                      <a:pPr algn="ctr"/>
                      <a:r>
                        <a:rPr lang="en-US" sz="1600" dirty="0"/>
                        <a:t>Nama</a:t>
                      </a:r>
                      <a:endParaRPr lang="en-ID" sz="1600" dirty="0"/>
                    </a:p>
                  </a:txBody>
                  <a:tcPr/>
                </a:tc>
                <a:tc>
                  <a:txBody>
                    <a:bodyPr/>
                    <a:lstStyle/>
                    <a:p>
                      <a:pPr algn="ctr"/>
                      <a:r>
                        <a:rPr lang="en-US" sz="1600" dirty="0" err="1"/>
                        <a:t>Hobi</a:t>
                      </a:r>
                      <a:endParaRPr lang="en-ID" sz="1600" dirty="0"/>
                    </a:p>
                  </a:txBody>
                  <a:tcPr/>
                </a:tc>
                <a:extLst>
                  <a:ext uri="{0D108BD9-81ED-4DB2-BD59-A6C34878D82A}">
                    <a16:rowId xmlns:a16="http://schemas.microsoft.com/office/drawing/2014/main" val="3842901800"/>
                  </a:ext>
                </a:extLst>
              </a:tr>
              <a:tr h="308405">
                <a:tc>
                  <a:txBody>
                    <a:bodyPr/>
                    <a:lstStyle/>
                    <a:p>
                      <a:r>
                        <a:rPr lang="en-US" sz="1600" dirty="0"/>
                        <a:t>12020001</a:t>
                      </a:r>
                      <a:endParaRPr lang="en-ID" sz="1600" dirty="0"/>
                    </a:p>
                  </a:txBody>
                  <a:tcPr/>
                </a:tc>
                <a:tc>
                  <a:txBody>
                    <a:bodyPr/>
                    <a:lstStyle/>
                    <a:p>
                      <a:r>
                        <a:rPr lang="en-US" sz="1600" dirty="0" err="1"/>
                        <a:t>Heri</a:t>
                      </a:r>
                      <a:r>
                        <a:rPr lang="en-US" sz="1600" dirty="0"/>
                        <a:t> Susanto</a:t>
                      </a:r>
                      <a:endParaRPr lang="en-ID" sz="1600" dirty="0"/>
                    </a:p>
                  </a:txBody>
                  <a:tcPr/>
                </a:tc>
                <a:tc>
                  <a:txBody>
                    <a:bodyPr/>
                    <a:lstStyle/>
                    <a:p>
                      <a:r>
                        <a:rPr lang="en-US" sz="1600" dirty="0" err="1"/>
                        <a:t>Sepak</a:t>
                      </a:r>
                      <a:r>
                        <a:rPr lang="en-US" sz="1600" dirty="0"/>
                        <a:t> bola, </a:t>
                      </a:r>
                      <a:r>
                        <a:rPr lang="en-US" sz="1600" dirty="0" err="1"/>
                        <a:t>membaca</a:t>
                      </a:r>
                      <a:r>
                        <a:rPr lang="en-US" sz="1600" dirty="0"/>
                        <a:t> </a:t>
                      </a:r>
                      <a:r>
                        <a:rPr lang="en-US" sz="1600" dirty="0" err="1"/>
                        <a:t>komik</a:t>
                      </a:r>
                      <a:r>
                        <a:rPr lang="en-US" sz="1600" dirty="0"/>
                        <a:t>, </a:t>
                      </a:r>
                      <a:r>
                        <a:rPr lang="en-US" sz="1600" dirty="0" err="1"/>
                        <a:t>berenang</a:t>
                      </a:r>
                      <a:endParaRPr lang="en-ID" sz="1600" dirty="0"/>
                    </a:p>
                  </a:txBody>
                  <a:tcPr/>
                </a:tc>
                <a:extLst>
                  <a:ext uri="{0D108BD9-81ED-4DB2-BD59-A6C34878D82A}">
                    <a16:rowId xmlns:a16="http://schemas.microsoft.com/office/drawing/2014/main" val="3676619999"/>
                  </a:ext>
                </a:extLst>
              </a:tr>
              <a:tr h="308405">
                <a:tc>
                  <a:txBody>
                    <a:bodyPr/>
                    <a:lstStyle/>
                    <a:p>
                      <a:r>
                        <a:rPr lang="en-US" sz="1600" dirty="0"/>
                        <a:t>12020013</a:t>
                      </a:r>
                      <a:endParaRPr lang="en-ID" sz="1600" dirty="0"/>
                    </a:p>
                  </a:txBody>
                  <a:tcPr/>
                </a:tc>
                <a:tc>
                  <a:txBody>
                    <a:bodyPr/>
                    <a:lstStyle/>
                    <a:p>
                      <a:r>
                        <a:rPr lang="en-US" sz="1600" dirty="0"/>
                        <a:t>Siti </a:t>
                      </a:r>
                      <a:r>
                        <a:rPr lang="en-US" sz="1600" dirty="0" err="1"/>
                        <a:t>Zulaiha</a:t>
                      </a:r>
                      <a:endParaRPr lang="en-ID" sz="1600" dirty="0"/>
                    </a:p>
                  </a:txBody>
                  <a:tcPr/>
                </a:tc>
                <a:tc>
                  <a:txBody>
                    <a:bodyPr/>
                    <a:lstStyle/>
                    <a:p>
                      <a:r>
                        <a:rPr lang="en-US" sz="1600" dirty="0" err="1"/>
                        <a:t>Memasak</a:t>
                      </a:r>
                      <a:r>
                        <a:rPr lang="en-US" sz="1600" dirty="0"/>
                        <a:t>, program </a:t>
                      </a:r>
                      <a:r>
                        <a:rPr lang="en-US" sz="1600" dirty="0" err="1"/>
                        <a:t>komputer</a:t>
                      </a:r>
                      <a:endParaRPr lang="en-ID" sz="1600" dirty="0"/>
                    </a:p>
                  </a:txBody>
                  <a:tcPr/>
                </a:tc>
                <a:extLst>
                  <a:ext uri="{0D108BD9-81ED-4DB2-BD59-A6C34878D82A}">
                    <a16:rowId xmlns:a16="http://schemas.microsoft.com/office/drawing/2014/main" val="712422065"/>
                  </a:ext>
                </a:extLst>
              </a:tr>
              <a:tr h="308405">
                <a:tc>
                  <a:txBody>
                    <a:bodyPr/>
                    <a:lstStyle/>
                    <a:p>
                      <a:r>
                        <a:rPr lang="en-US" sz="1600" dirty="0"/>
                        <a:t>12020015</a:t>
                      </a:r>
                      <a:endParaRPr lang="en-ID" sz="1600" dirty="0"/>
                    </a:p>
                  </a:txBody>
                  <a:tcPr/>
                </a:tc>
                <a:tc>
                  <a:txBody>
                    <a:bodyPr/>
                    <a:lstStyle/>
                    <a:p>
                      <a:r>
                        <a:rPr lang="en-US" sz="1600" dirty="0"/>
                        <a:t>Dini </a:t>
                      </a:r>
                      <a:r>
                        <a:rPr lang="en-US" sz="1600" dirty="0" err="1"/>
                        <a:t>Susanti</a:t>
                      </a:r>
                      <a:endParaRPr lang="en-ID" sz="1600" dirty="0"/>
                    </a:p>
                  </a:txBody>
                  <a:tcPr/>
                </a:tc>
                <a:tc>
                  <a:txBody>
                    <a:bodyPr/>
                    <a:lstStyle/>
                    <a:p>
                      <a:r>
                        <a:rPr lang="en-US" sz="1600" dirty="0" err="1"/>
                        <a:t>Menjahit</a:t>
                      </a:r>
                      <a:r>
                        <a:rPr lang="en-US" sz="1600" dirty="0"/>
                        <a:t>, </a:t>
                      </a:r>
                      <a:r>
                        <a:rPr lang="en-US" sz="1600" dirty="0" err="1"/>
                        <a:t>membuat</a:t>
                      </a:r>
                      <a:r>
                        <a:rPr lang="en-US" sz="1600" dirty="0"/>
                        <a:t> roti</a:t>
                      </a:r>
                      <a:endParaRPr lang="en-ID" sz="1600" dirty="0"/>
                    </a:p>
                  </a:txBody>
                  <a:tcPr/>
                </a:tc>
                <a:extLst>
                  <a:ext uri="{0D108BD9-81ED-4DB2-BD59-A6C34878D82A}">
                    <a16:rowId xmlns:a16="http://schemas.microsoft.com/office/drawing/2014/main" val="2486142716"/>
                  </a:ext>
                </a:extLst>
              </a:tr>
            </a:tbl>
          </a:graphicData>
        </a:graphic>
      </p:graphicFrame>
      <p:graphicFrame>
        <p:nvGraphicFramePr>
          <p:cNvPr id="9" name="Table 9">
            <a:extLst>
              <a:ext uri="{FF2B5EF4-FFF2-40B4-BE49-F238E27FC236}">
                <a16:creationId xmlns:a16="http://schemas.microsoft.com/office/drawing/2014/main" id="{97A121C0-87F6-44CC-B8A5-0891F5890008}"/>
              </a:ext>
            </a:extLst>
          </p:cNvPr>
          <p:cNvGraphicFramePr>
            <a:graphicFrameLocks noGrp="1"/>
          </p:cNvGraphicFramePr>
          <p:nvPr>
            <p:extLst>
              <p:ext uri="{D42A27DB-BD31-4B8C-83A1-F6EECF244321}">
                <p14:modId xmlns:p14="http://schemas.microsoft.com/office/powerpoint/2010/main" val="813653055"/>
              </p:ext>
            </p:extLst>
          </p:nvPr>
        </p:nvGraphicFramePr>
        <p:xfrm>
          <a:off x="1079908" y="3929056"/>
          <a:ext cx="7560445" cy="1899920"/>
        </p:xfrm>
        <a:graphic>
          <a:graphicData uri="http://schemas.openxmlformats.org/drawingml/2006/table">
            <a:tbl>
              <a:tblPr firstRow="1" bandRow="1">
                <a:tableStyleId>{5C22544A-7EE6-4342-B048-85BDC9FD1C3A}</a:tableStyleId>
              </a:tblPr>
              <a:tblGrid>
                <a:gridCol w="1259844">
                  <a:extLst>
                    <a:ext uri="{9D8B030D-6E8A-4147-A177-3AD203B41FA5}">
                      <a16:colId xmlns:a16="http://schemas.microsoft.com/office/drawing/2014/main" val="393560474"/>
                    </a:ext>
                  </a:extLst>
                </a:gridCol>
                <a:gridCol w="1584176">
                  <a:extLst>
                    <a:ext uri="{9D8B030D-6E8A-4147-A177-3AD203B41FA5}">
                      <a16:colId xmlns:a16="http://schemas.microsoft.com/office/drawing/2014/main" val="3175122956"/>
                    </a:ext>
                  </a:extLst>
                </a:gridCol>
                <a:gridCol w="1692247">
                  <a:extLst>
                    <a:ext uri="{9D8B030D-6E8A-4147-A177-3AD203B41FA5}">
                      <a16:colId xmlns:a16="http://schemas.microsoft.com/office/drawing/2014/main" val="4114728938"/>
                    </a:ext>
                  </a:extLst>
                </a:gridCol>
                <a:gridCol w="1512089">
                  <a:extLst>
                    <a:ext uri="{9D8B030D-6E8A-4147-A177-3AD203B41FA5}">
                      <a16:colId xmlns:a16="http://schemas.microsoft.com/office/drawing/2014/main" val="942906969"/>
                    </a:ext>
                  </a:extLst>
                </a:gridCol>
                <a:gridCol w="1512089">
                  <a:extLst>
                    <a:ext uri="{9D8B030D-6E8A-4147-A177-3AD203B41FA5}">
                      <a16:colId xmlns:a16="http://schemas.microsoft.com/office/drawing/2014/main" val="3917180288"/>
                    </a:ext>
                  </a:extLst>
                </a:gridCol>
              </a:tblGrid>
              <a:tr h="370840">
                <a:tc>
                  <a:txBody>
                    <a:bodyPr/>
                    <a:lstStyle/>
                    <a:p>
                      <a:pPr algn="ctr"/>
                      <a:r>
                        <a:rPr lang="en-US" sz="1600" dirty="0" err="1"/>
                        <a:t>Nim</a:t>
                      </a:r>
                      <a:endParaRPr lang="en-ID" sz="1600" dirty="0"/>
                    </a:p>
                  </a:txBody>
                  <a:tcPr/>
                </a:tc>
                <a:tc>
                  <a:txBody>
                    <a:bodyPr/>
                    <a:lstStyle/>
                    <a:p>
                      <a:pPr algn="ctr"/>
                      <a:r>
                        <a:rPr lang="en-US" sz="1600" dirty="0"/>
                        <a:t>Nama</a:t>
                      </a:r>
                      <a:endParaRPr lang="en-ID" sz="1600" dirty="0"/>
                    </a:p>
                  </a:txBody>
                  <a:tcPr/>
                </a:tc>
                <a:tc>
                  <a:txBody>
                    <a:bodyPr/>
                    <a:lstStyle/>
                    <a:p>
                      <a:pPr algn="ctr"/>
                      <a:r>
                        <a:rPr kumimoji="0" lang="en-US" sz="1600" b="1" i="0" u="none" strike="noStrike" kern="1200" cap="none" spc="0" normalizeH="0" baseline="0" noProof="0" dirty="0" err="1">
                          <a:ln>
                            <a:noFill/>
                          </a:ln>
                          <a:solidFill>
                            <a:prstClr val="white"/>
                          </a:solidFill>
                          <a:effectLst/>
                          <a:uLnTx/>
                          <a:uFillTx/>
                          <a:latin typeface="Century Gothic"/>
                          <a:ea typeface="+mn-ea"/>
                          <a:cs typeface="+mn-cs"/>
                        </a:rPr>
                        <a:t>Hobi</a:t>
                      </a:r>
                      <a:r>
                        <a:rPr kumimoji="0" lang="en-US" sz="1600" b="1" i="0" u="none" strike="noStrike" kern="1200" cap="none" spc="0" normalizeH="0" baseline="0" noProof="0" dirty="0">
                          <a:ln>
                            <a:noFill/>
                          </a:ln>
                          <a:solidFill>
                            <a:prstClr val="white"/>
                          </a:solidFill>
                          <a:effectLst/>
                          <a:uLnTx/>
                          <a:uFillTx/>
                          <a:latin typeface="Century Gothic"/>
                          <a:ea typeface="+mn-ea"/>
                          <a:cs typeface="+mn-cs"/>
                        </a:rPr>
                        <a:t> 1</a:t>
                      </a:r>
                      <a:endParaRPr lang="en-ID" dirty="0"/>
                    </a:p>
                  </a:txBody>
                  <a:tcPr/>
                </a:tc>
                <a:tc>
                  <a:txBody>
                    <a:bodyPr/>
                    <a:lstStyle/>
                    <a:p>
                      <a:pPr algn="ctr"/>
                      <a:r>
                        <a:rPr kumimoji="0" lang="en-US" sz="1600" b="1" i="0" u="none" strike="noStrike" kern="1200" cap="none" spc="0" normalizeH="0" baseline="0" noProof="0" dirty="0" err="1">
                          <a:ln>
                            <a:noFill/>
                          </a:ln>
                          <a:solidFill>
                            <a:prstClr val="white"/>
                          </a:solidFill>
                          <a:effectLst/>
                          <a:uLnTx/>
                          <a:uFillTx/>
                          <a:latin typeface="Century Gothic"/>
                          <a:ea typeface="+mn-ea"/>
                          <a:cs typeface="+mn-cs"/>
                        </a:rPr>
                        <a:t>Hobi</a:t>
                      </a:r>
                      <a:r>
                        <a:rPr kumimoji="0" lang="en-US" sz="1600" b="1" i="0" u="none" strike="noStrike" kern="1200" cap="none" spc="0" normalizeH="0" baseline="0" noProof="0" dirty="0">
                          <a:ln>
                            <a:noFill/>
                          </a:ln>
                          <a:solidFill>
                            <a:prstClr val="white"/>
                          </a:solidFill>
                          <a:effectLst/>
                          <a:uLnTx/>
                          <a:uFillTx/>
                          <a:latin typeface="Century Gothic"/>
                          <a:ea typeface="+mn-ea"/>
                          <a:cs typeface="+mn-cs"/>
                        </a:rPr>
                        <a:t> 2</a:t>
                      </a:r>
                      <a:endParaRPr lang="en-ID" dirty="0"/>
                    </a:p>
                  </a:txBody>
                  <a:tcPr/>
                </a:tc>
                <a:tc>
                  <a:txBody>
                    <a:bodyPr/>
                    <a:lstStyle/>
                    <a:p>
                      <a:pPr algn="ctr"/>
                      <a:r>
                        <a:rPr kumimoji="0" lang="en-US" sz="1600" b="1" i="0" u="none" strike="noStrike" kern="1200" cap="none" spc="0" normalizeH="0" baseline="0" noProof="0" dirty="0" err="1">
                          <a:ln>
                            <a:noFill/>
                          </a:ln>
                          <a:solidFill>
                            <a:prstClr val="white"/>
                          </a:solidFill>
                          <a:effectLst/>
                          <a:uLnTx/>
                          <a:uFillTx/>
                          <a:latin typeface="Century Gothic"/>
                          <a:ea typeface="+mn-ea"/>
                          <a:cs typeface="+mn-cs"/>
                        </a:rPr>
                        <a:t>Hobi</a:t>
                      </a:r>
                      <a:r>
                        <a:rPr kumimoji="0" lang="en-US" sz="1600" b="1" i="0" u="none" strike="noStrike" kern="1200" cap="none" spc="0" normalizeH="0" baseline="0" noProof="0" dirty="0">
                          <a:ln>
                            <a:noFill/>
                          </a:ln>
                          <a:solidFill>
                            <a:prstClr val="white"/>
                          </a:solidFill>
                          <a:effectLst/>
                          <a:uLnTx/>
                          <a:uFillTx/>
                          <a:latin typeface="Century Gothic"/>
                          <a:ea typeface="+mn-ea"/>
                          <a:cs typeface="+mn-cs"/>
                        </a:rPr>
                        <a:t> 3</a:t>
                      </a:r>
                      <a:endParaRPr lang="en-ID" dirty="0"/>
                    </a:p>
                  </a:txBody>
                  <a:tcPr/>
                </a:tc>
                <a:extLst>
                  <a:ext uri="{0D108BD9-81ED-4DB2-BD59-A6C34878D82A}">
                    <a16:rowId xmlns:a16="http://schemas.microsoft.com/office/drawing/2014/main" val="2226110003"/>
                  </a:ext>
                </a:extLst>
              </a:tr>
              <a:tr h="370840">
                <a:tc>
                  <a:txBody>
                    <a:bodyPr/>
                    <a:lstStyle/>
                    <a:p>
                      <a:r>
                        <a:rPr lang="en-US" sz="1600" dirty="0"/>
                        <a:t>12020001</a:t>
                      </a:r>
                      <a:endParaRPr lang="en-ID" sz="1600" dirty="0"/>
                    </a:p>
                  </a:txBody>
                  <a:tcPr/>
                </a:tc>
                <a:tc>
                  <a:txBody>
                    <a:bodyPr/>
                    <a:lstStyle/>
                    <a:p>
                      <a:r>
                        <a:rPr lang="en-US" sz="1600" dirty="0" err="1"/>
                        <a:t>Heri</a:t>
                      </a:r>
                      <a:r>
                        <a:rPr lang="en-US" sz="1600" dirty="0"/>
                        <a:t> Susanto</a:t>
                      </a:r>
                      <a:endParaRPr lang="en-ID" sz="1600" dirty="0"/>
                    </a:p>
                  </a:txBody>
                  <a:tcPr/>
                </a:tc>
                <a:tc>
                  <a:txBody>
                    <a:bodyPr/>
                    <a:lstStyle/>
                    <a:p>
                      <a:r>
                        <a:rPr lang="en-US" sz="1600" dirty="0" err="1"/>
                        <a:t>Sepak</a:t>
                      </a:r>
                      <a:r>
                        <a:rPr lang="en-US" sz="1600" dirty="0"/>
                        <a:t> bola</a:t>
                      </a:r>
                      <a:endParaRPr lang="en-ID" sz="1600" dirty="0"/>
                    </a:p>
                  </a:txBody>
                  <a:tcPr/>
                </a:tc>
                <a:tc>
                  <a:txBody>
                    <a:bodyPr/>
                    <a:lstStyle/>
                    <a:p>
                      <a:r>
                        <a:rPr lang="en-US" sz="1600" dirty="0" err="1"/>
                        <a:t>membaca</a:t>
                      </a:r>
                      <a:r>
                        <a:rPr lang="en-US" sz="1600" dirty="0"/>
                        <a:t> </a:t>
                      </a:r>
                      <a:r>
                        <a:rPr lang="en-US" sz="1600" dirty="0" err="1"/>
                        <a:t>komik</a:t>
                      </a:r>
                      <a:endParaRPr lang="en-ID" sz="1600" dirty="0"/>
                    </a:p>
                  </a:txBody>
                  <a:tcPr/>
                </a:tc>
                <a:tc>
                  <a:txBody>
                    <a:bodyPr/>
                    <a:lstStyle/>
                    <a:p>
                      <a:r>
                        <a:rPr lang="en-US" sz="1600" dirty="0" err="1"/>
                        <a:t>berenang</a:t>
                      </a:r>
                      <a:endParaRPr lang="en-ID" sz="1600" dirty="0"/>
                    </a:p>
                  </a:txBody>
                  <a:tcPr/>
                </a:tc>
                <a:extLst>
                  <a:ext uri="{0D108BD9-81ED-4DB2-BD59-A6C34878D82A}">
                    <a16:rowId xmlns:a16="http://schemas.microsoft.com/office/drawing/2014/main" val="2908746699"/>
                  </a:ext>
                </a:extLst>
              </a:tr>
              <a:tr h="370840">
                <a:tc>
                  <a:txBody>
                    <a:bodyPr/>
                    <a:lstStyle/>
                    <a:p>
                      <a:r>
                        <a:rPr lang="en-US" sz="1600" dirty="0"/>
                        <a:t>12020013</a:t>
                      </a:r>
                      <a:endParaRPr lang="en-ID" sz="1600" dirty="0"/>
                    </a:p>
                  </a:txBody>
                  <a:tcPr/>
                </a:tc>
                <a:tc>
                  <a:txBody>
                    <a:bodyPr/>
                    <a:lstStyle/>
                    <a:p>
                      <a:r>
                        <a:rPr lang="en-US" sz="1600" dirty="0"/>
                        <a:t>Siti </a:t>
                      </a:r>
                      <a:r>
                        <a:rPr lang="en-US" sz="1600" dirty="0" err="1"/>
                        <a:t>Zulaiha</a:t>
                      </a:r>
                      <a:endParaRPr lang="en-ID" sz="1600" dirty="0"/>
                    </a:p>
                  </a:txBody>
                  <a:tcPr/>
                </a:tc>
                <a:tc>
                  <a:txBody>
                    <a:bodyPr/>
                    <a:lstStyle/>
                    <a:p>
                      <a:r>
                        <a:rPr lang="en-US" sz="1600" dirty="0" err="1"/>
                        <a:t>Memasak</a:t>
                      </a:r>
                      <a:endParaRPr lang="en-ID" sz="1600" dirty="0"/>
                    </a:p>
                  </a:txBody>
                  <a:tcPr/>
                </a:tc>
                <a:tc>
                  <a:txBody>
                    <a:bodyPr/>
                    <a:lstStyle/>
                    <a:p>
                      <a:r>
                        <a:rPr lang="en-US" sz="1600" dirty="0"/>
                        <a:t>Program </a:t>
                      </a:r>
                      <a:r>
                        <a:rPr lang="en-US" sz="1600" dirty="0" err="1"/>
                        <a:t>komputer</a:t>
                      </a:r>
                      <a:endParaRPr lang="en-ID" sz="1600" dirty="0"/>
                    </a:p>
                  </a:txBody>
                  <a:tcPr/>
                </a:tc>
                <a:tc>
                  <a:txBody>
                    <a:bodyPr/>
                    <a:lstStyle/>
                    <a:p>
                      <a:endParaRPr lang="en-ID" sz="1600" dirty="0"/>
                    </a:p>
                  </a:txBody>
                  <a:tcPr/>
                </a:tc>
                <a:extLst>
                  <a:ext uri="{0D108BD9-81ED-4DB2-BD59-A6C34878D82A}">
                    <a16:rowId xmlns:a16="http://schemas.microsoft.com/office/drawing/2014/main" val="3713481716"/>
                  </a:ext>
                </a:extLst>
              </a:tr>
              <a:tr h="370840">
                <a:tc>
                  <a:txBody>
                    <a:bodyPr/>
                    <a:lstStyle/>
                    <a:p>
                      <a:r>
                        <a:rPr lang="en-US" sz="1600" dirty="0"/>
                        <a:t>12020015</a:t>
                      </a:r>
                      <a:endParaRPr lang="en-ID" sz="1600" dirty="0"/>
                    </a:p>
                  </a:txBody>
                  <a:tcPr/>
                </a:tc>
                <a:tc>
                  <a:txBody>
                    <a:bodyPr/>
                    <a:lstStyle/>
                    <a:p>
                      <a:r>
                        <a:rPr lang="en-US" sz="1600" dirty="0"/>
                        <a:t>Dini </a:t>
                      </a:r>
                      <a:r>
                        <a:rPr lang="en-US" sz="1600" dirty="0" err="1"/>
                        <a:t>Susanti</a:t>
                      </a:r>
                      <a:endParaRPr lang="en-ID" sz="1600" dirty="0"/>
                    </a:p>
                  </a:txBody>
                  <a:tcPr/>
                </a:tc>
                <a:tc>
                  <a:txBody>
                    <a:bodyPr/>
                    <a:lstStyle/>
                    <a:p>
                      <a:r>
                        <a:rPr lang="en-US" sz="1600" dirty="0" err="1"/>
                        <a:t>Menjahit</a:t>
                      </a:r>
                      <a:endParaRPr lang="en-ID" sz="1600" dirty="0"/>
                    </a:p>
                  </a:txBody>
                  <a:tcPr/>
                </a:tc>
                <a:tc>
                  <a:txBody>
                    <a:bodyPr/>
                    <a:lstStyle/>
                    <a:p>
                      <a:r>
                        <a:rPr lang="en-US" sz="1600" dirty="0" err="1"/>
                        <a:t>membuat</a:t>
                      </a:r>
                      <a:endParaRPr lang="en-ID" sz="1600" dirty="0"/>
                    </a:p>
                  </a:txBody>
                  <a:tcPr/>
                </a:tc>
                <a:tc>
                  <a:txBody>
                    <a:bodyPr/>
                    <a:lstStyle/>
                    <a:p>
                      <a:endParaRPr lang="en-ID" sz="1600" dirty="0"/>
                    </a:p>
                  </a:txBody>
                  <a:tcPr/>
                </a:tc>
                <a:extLst>
                  <a:ext uri="{0D108BD9-81ED-4DB2-BD59-A6C34878D82A}">
                    <a16:rowId xmlns:a16="http://schemas.microsoft.com/office/drawing/2014/main" val="3460023309"/>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a:extLst>
              <a:ext uri="{FF2B5EF4-FFF2-40B4-BE49-F238E27FC236}">
                <a16:creationId xmlns:a16="http://schemas.microsoft.com/office/drawing/2014/main" id="{BE591FE2-C425-41E9-B5BE-7ABF686324A3}"/>
              </a:ext>
            </a:extLst>
          </p:cNvPr>
          <p:cNvSpPr>
            <a:spLocks noGrp="1" noChangeArrowheads="1"/>
          </p:cNvSpPr>
          <p:nvPr>
            <p:ph type="title"/>
          </p:nvPr>
        </p:nvSpPr>
        <p:spPr/>
        <p:txBody>
          <a:bodyPr/>
          <a:lstStyle/>
          <a:p>
            <a:r>
              <a:rPr lang="en-US" altLang="en-US"/>
              <a:t>Contoh 1 (atribut multi-value)</a:t>
            </a:r>
          </a:p>
        </p:txBody>
      </p:sp>
      <p:sp>
        <p:nvSpPr>
          <p:cNvPr id="2053" name="Rectangle 3">
            <a:extLst>
              <a:ext uri="{FF2B5EF4-FFF2-40B4-BE49-F238E27FC236}">
                <a16:creationId xmlns:a16="http://schemas.microsoft.com/office/drawing/2014/main" id="{B2C94127-ACEB-4CAF-827F-B328CB90D98F}"/>
              </a:ext>
            </a:extLst>
          </p:cNvPr>
          <p:cNvSpPr>
            <a:spLocks noGrp="1" noChangeArrowheads="1"/>
          </p:cNvSpPr>
          <p:nvPr>
            <p:ph type="body" sz="half" idx="1"/>
          </p:nvPr>
        </p:nvSpPr>
        <p:spPr>
          <a:xfrm>
            <a:off x="468312" y="1557338"/>
            <a:ext cx="8064128" cy="533400"/>
          </a:xfrm>
        </p:spPr>
        <p:txBody>
          <a:bodyPr>
            <a:normAutofit fontScale="77500" lnSpcReduction="20000"/>
          </a:bodyPr>
          <a:lstStyle/>
          <a:p>
            <a:pPr>
              <a:buFont typeface="Wingdings" panose="05000000000000000000" pitchFamily="2" charset="2"/>
              <a:buNone/>
            </a:pPr>
            <a:r>
              <a:rPr lang="en-US" altLang="en-US" sz="2400" dirty="0" err="1"/>
              <a:t>Tentukan</a:t>
            </a:r>
            <a:r>
              <a:rPr lang="en-US" altLang="en-US" sz="2400" dirty="0"/>
              <a:t> primary key </a:t>
            </a:r>
            <a:r>
              <a:rPr lang="en-US" altLang="en-US" sz="2400" dirty="0" err="1"/>
              <a:t>berdasarkan</a:t>
            </a:r>
            <a:r>
              <a:rPr lang="en-US" altLang="en-US" sz="2400" dirty="0"/>
              <a:t> </a:t>
            </a:r>
            <a:r>
              <a:rPr lang="en-US" altLang="en-US" sz="2400" dirty="0" err="1"/>
              <a:t>ketergantungan</a:t>
            </a:r>
            <a:r>
              <a:rPr lang="en-US" altLang="en-US" sz="2400" dirty="0"/>
              <a:t> </a:t>
            </a:r>
            <a:r>
              <a:rPr lang="en-US" altLang="en-US" sz="2400" dirty="0" err="1"/>
              <a:t>fungsional</a:t>
            </a:r>
            <a:r>
              <a:rPr lang="en-US" altLang="en-US" sz="2400" dirty="0"/>
              <a:t> :</a:t>
            </a:r>
          </a:p>
        </p:txBody>
      </p:sp>
      <p:sp>
        <p:nvSpPr>
          <p:cNvPr id="8" name="Rectangle 3">
            <a:extLst>
              <a:ext uri="{FF2B5EF4-FFF2-40B4-BE49-F238E27FC236}">
                <a16:creationId xmlns:a16="http://schemas.microsoft.com/office/drawing/2014/main" id="{8E6EFC56-DEFE-4AB6-9C44-F09C60B8412B}"/>
              </a:ext>
            </a:extLst>
          </p:cNvPr>
          <p:cNvSpPr txBox="1">
            <a:spLocks noChangeArrowheads="1"/>
          </p:cNvSpPr>
          <p:nvPr/>
        </p:nvSpPr>
        <p:spPr>
          <a:xfrm>
            <a:off x="467544" y="3356992"/>
            <a:ext cx="4259262" cy="5334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a:buFont typeface="Wingdings" panose="05000000000000000000" pitchFamily="2" charset="2"/>
              <a:buNone/>
            </a:pPr>
            <a:r>
              <a:rPr lang="en-US" altLang="en-US" dirty="0" err="1"/>
              <a:t>Atau</a:t>
            </a:r>
            <a:endParaRPr lang="en-US" altLang="en-US" dirty="0"/>
          </a:p>
        </p:txBody>
      </p:sp>
      <p:graphicFrame>
        <p:nvGraphicFramePr>
          <p:cNvPr id="2" name="Table 2">
            <a:extLst>
              <a:ext uri="{FF2B5EF4-FFF2-40B4-BE49-F238E27FC236}">
                <a16:creationId xmlns:a16="http://schemas.microsoft.com/office/drawing/2014/main" id="{454D0BE6-F4EC-4DC9-BCBE-2A230CBD0B8B}"/>
              </a:ext>
            </a:extLst>
          </p:cNvPr>
          <p:cNvGraphicFramePr>
            <a:graphicFrameLocks noGrp="1"/>
          </p:cNvGraphicFramePr>
          <p:nvPr>
            <p:extLst>
              <p:ext uri="{D42A27DB-BD31-4B8C-83A1-F6EECF244321}">
                <p14:modId xmlns:p14="http://schemas.microsoft.com/office/powerpoint/2010/main" val="1341619973"/>
              </p:ext>
            </p:extLst>
          </p:nvPr>
        </p:nvGraphicFramePr>
        <p:xfrm>
          <a:off x="1079908" y="2008500"/>
          <a:ext cx="7560445" cy="1341120"/>
        </p:xfrm>
        <a:graphic>
          <a:graphicData uri="http://schemas.openxmlformats.org/drawingml/2006/table">
            <a:tbl>
              <a:tblPr firstRow="1" bandRow="1">
                <a:tableStyleId>{5C22544A-7EE6-4342-B048-85BDC9FD1C3A}</a:tableStyleId>
              </a:tblPr>
              <a:tblGrid>
                <a:gridCol w="1229974">
                  <a:extLst>
                    <a:ext uri="{9D8B030D-6E8A-4147-A177-3AD203B41FA5}">
                      <a16:colId xmlns:a16="http://schemas.microsoft.com/office/drawing/2014/main" val="564270909"/>
                    </a:ext>
                  </a:extLst>
                </a:gridCol>
                <a:gridCol w="1582618">
                  <a:extLst>
                    <a:ext uri="{9D8B030D-6E8A-4147-A177-3AD203B41FA5}">
                      <a16:colId xmlns:a16="http://schemas.microsoft.com/office/drawing/2014/main" val="3912922108"/>
                    </a:ext>
                  </a:extLst>
                </a:gridCol>
                <a:gridCol w="4747853">
                  <a:extLst>
                    <a:ext uri="{9D8B030D-6E8A-4147-A177-3AD203B41FA5}">
                      <a16:colId xmlns:a16="http://schemas.microsoft.com/office/drawing/2014/main" val="4269952677"/>
                    </a:ext>
                  </a:extLst>
                </a:gridCol>
              </a:tblGrid>
              <a:tr h="308405">
                <a:tc>
                  <a:txBody>
                    <a:bodyPr/>
                    <a:lstStyle/>
                    <a:p>
                      <a:pPr algn="ctr"/>
                      <a:r>
                        <a:rPr lang="en-US" sz="1600" u="sng" dirty="0" err="1"/>
                        <a:t>Nim</a:t>
                      </a:r>
                      <a:endParaRPr lang="en-ID" sz="1600" u="sng" dirty="0"/>
                    </a:p>
                  </a:txBody>
                  <a:tcPr/>
                </a:tc>
                <a:tc>
                  <a:txBody>
                    <a:bodyPr/>
                    <a:lstStyle/>
                    <a:p>
                      <a:pPr algn="ctr"/>
                      <a:r>
                        <a:rPr lang="en-US" sz="1600" dirty="0"/>
                        <a:t>Nama</a:t>
                      </a:r>
                      <a:endParaRPr lang="en-ID" sz="1600" dirty="0"/>
                    </a:p>
                  </a:txBody>
                  <a:tcPr/>
                </a:tc>
                <a:tc>
                  <a:txBody>
                    <a:bodyPr/>
                    <a:lstStyle/>
                    <a:p>
                      <a:pPr algn="ctr"/>
                      <a:r>
                        <a:rPr lang="en-US" sz="1600" dirty="0" err="1"/>
                        <a:t>Hobi</a:t>
                      </a:r>
                      <a:endParaRPr lang="en-ID" sz="1600" dirty="0"/>
                    </a:p>
                  </a:txBody>
                  <a:tcPr/>
                </a:tc>
                <a:extLst>
                  <a:ext uri="{0D108BD9-81ED-4DB2-BD59-A6C34878D82A}">
                    <a16:rowId xmlns:a16="http://schemas.microsoft.com/office/drawing/2014/main" val="3842901800"/>
                  </a:ext>
                </a:extLst>
              </a:tr>
              <a:tr h="308405">
                <a:tc>
                  <a:txBody>
                    <a:bodyPr/>
                    <a:lstStyle/>
                    <a:p>
                      <a:r>
                        <a:rPr lang="en-US" sz="1600" dirty="0"/>
                        <a:t>12020001</a:t>
                      </a:r>
                      <a:endParaRPr lang="en-ID" sz="1600" dirty="0"/>
                    </a:p>
                  </a:txBody>
                  <a:tcPr/>
                </a:tc>
                <a:tc>
                  <a:txBody>
                    <a:bodyPr/>
                    <a:lstStyle/>
                    <a:p>
                      <a:r>
                        <a:rPr lang="en-US" sz="1600" dirty="0" err="1"/>
                        <a:t>Heri</a:t>
                      </a:r>
                      <a:r>
                        <a:rPr lang="en-US" sz="1600" dirty="0"/>
                        <a:t> Susanto</a:t>
                      </a:r>
                      <a:endParaRPr lang="en-ID" sz="1600" dirty="0"/>
                    </a:p>
                  </a:txBody>
                  <a:tcPr/>
                </a:tc>
                <a:tc>
                  <a:txBody>
                    <a:bodyPr/>
                    <a:lstStyle/>
                    <a:p>
                      <a:r>
                        <a:rPr lang="en-US" sz="1600" dirty="0" err="1"/>
                        <a:t>Sepak</a:t>
                      </a:r>
                      <a:r>
                        <a:rPr lang="en-US" sz="1600" dirty="0"/>
                        <a:t> bola, </a:t>
                      </a:r>
                      <a:r>
                        <a:rPr lang="en-US" sz="1600" dirty="0" err="1"/>
                        <a:t>membaca</a:t>
                      </a:r>
                      <a:r>
                        <a:rPr lang="en-US" sz="1600" dirty="0"/>
                        <a:t> </a:t>
                      </a:r>
                      <a:r>
                        <a:rPr lang="en-US" sz="1600" dirty="0" err="1"/>
                        <a:t>komik</a:t>
                      </a:r>
                      <a:r>
                        <a:rPr lang="en-US" sz="1600" dirty="0"/>
                        <a:t>, </a:t>
                      </a:r>
                      <a:r>
                        <a:rPr lang="en-US" sz="1600" dirty="0" err="1"/>
                        <a:t>berenang</a:t>
                      </a:r>
                      <a:endParaRPr lang="en-ID" sz="1600" dirty="0"/>
                    </a:p>
                  </a:txBody>
                  <a:tcPr/>
                </a:tc>
                <a:extLst>
                  <a:ext uri="{0D108BD9-81ED-4DB2-BD59-A6C34878D82A}">
                    <a16:rowId xmlns:a16="http://schemas.microsoft.com/office/drawing/2014/main" val="3676619999"/>
                  </a:ext>
                </a:extLst>
              </a:tr>
              <a:tr h="308405">
                <a:tc>
                  <a:txBody>
                    <a:bodyPr/>
                    <a:lstStyle/>
                    <a:p>
                      <a:r>
                        <a:rPr lang="en-US" sz="1600" dirty="0"/>
                        <a:t>12020013</a:t>
                      </a:r>
                      <a:endParaRPr lang="en-ID" sz="1600" dirty="0"/>
                    </a:p>
                  </a:txBody>
                  <a:tcPr/>
                </a:tc>
                <a:tc>
                  <a:txBody>
                    <a:bodyPr/>
                    <a:lstStyle/>
                    <a:p>
                      <a:r>
                        <a:rPr lang="en-US" sz="1600" dirty="0"/>
                        <a:t>Siti </a:t>
                      </a:r>
                      <a:r>
                        <a:rPr lang="en-US" sz="1600" dirty="0" err="1"/>
                        <a:t>Zulaiha</a:t>
                      </a:r>
                      <a:endParaRPr lang="en-ID" sz="1600" dirty="0"/>
                    </a:p>
                  </a:txBody>
                  <a:tcPr/>
                </a:tc>
                <a:tc>
                  <a:txBody>
                    <a:bodyPr/>
                    <a:lstStyle/>
                    <a:p>
                      <a:r>
                        <a:rPr lang="en-US" sz="1600" dirty="0" err="1"/>
                        <a:t>Memasak</a:t>
                      </a:r>
                      <a:r>
                        <a:rPr lang="en-US" sz="1600" dirty="0"/>
                        <a:t>, program </a:t>
                      </a:r>
                      <a:r>
                        <a:rPr lang="en-US" sz="1600" dirty="0" err="1"/>
                        <a:t>komputer</a:t>
                      </a:r>
                      <a:endParaRPr lang="en-ID" sz="1600" dirty="0"/>
                    </a:p>
                  </a:txBody>
                  <a:tcPr/>
                </a:tc>
                <a:extLst>
                  <a:ext uri="{0D108BD9-81ED-4DB2-BD59-A6C34878D82A}">
                    <a16:rowId xmlns:a16="http://schemas.microsoft.com/office/drawing/2014/main" val="712422065"/>
                  </a:ext>
                </a:extLst>
              </a:tr>
              <a:tr h="308405">
                <a:tc>
                  <a:txBody>
                    <a:bodyPr/>
                    <a:lstStyle/>
                    <a:p>
                      <a:r>
                        <a:rPr lang="en-US" sz="1600" dirty="0"/>
                        <a:t>12020015</a:t>
                      </a:r>
                      <a:endParaRPr lang="en-ID" sz="1600" dirty="0"/>
                    </a:p>
                  </a:txBody>
                  <a:tcPr/>
                </a:tc>
                <a:tc>
                  <a:txBody>
                    <a:bodyPr/>
                    <a:lstStyle/>
                    <a:p>
                      <a:r>
                        <a:rPr lang="en-US" sz="1600" dirty="0"/>
                        <a:t>Dini </a:t>
                      </a:r>
                      <a:r>
                        <a:rPr lang="en-US" sz="1600" dirty="0" err="1"/>
                        <a:t>Susanti</a:t>
                      </a:r>
                      <a:endParaRPr lang="en-ID" sz="1600" dirty="0"/>
                    </a:p>
                  </a:txBody>
                  <a:tcPr/>
                </a:tc>
                <a:tc>
                  <a:txBody>
                    <a:bodyPr/>
                    <a:lstStyle/>
                    <a:p>
                      <a:r>
                        <a:rPr lang="en-US" sz="1600" dirty="0" err="1"/>
                        <a:t>Menjahit</a:t>
                      </a:r>
                      <a:r>
                        <a:rPr lang="en-US" sz="1600" dirty="0"/>
                        <a:t>, </a:t>
                      </a:r>
                      <a:r>
                        <a:rPr lang="en-US" sz="1600" dirty="0" err="1"/>
                        <a:t>membuat</a:t>
                      </a:r>
                      <a:r>
                        <a:rPr lang="en-US" sz="1600" dirty="0"/>
                        <a:t> roti</a:t>
                      </a:r>
                      <a:endParaRPr lang="en-ID" sz="1600" dirty="0"/>
                    </a:p>
                  </a:txBody>
                  <a:tcPr/>
                </a:tc>
                <a:extLst>
                  <a:ext uri="{0D108BD9-81ED-4DB2-BD59-A6C34878D82A}">
                    <a16:rowId xmlns:a16="http://schemas.microsoft.com/office/drawing/2014/main" val="2486142716"/>
                  </a:ext>
                </a:extLst>
              </a:tr>
            </a:tbl>
          </a:graphicData>
        </a:graphic>
      </p:graphicFrame>
      <p:graphicFrame>
        <p:nvGraphicFramePr>
          <p:cNvPr id="9" name="Table 9">
            <a:extLst>
              <a:ext uri="{FF2B5EF4-FFF2-40B4-BE49-F238E27FC236}">
                <a16:creationId xmlns:a16="http://schemas.microsoft.com/office/drawing/2014/main" id="{97A121C0-87F6-44CC-B8A5-0891F5890008}"/>
              </a:ext>
            </a:extLst>
          </p:cNvPr>
          <p:cNvGraphicFramePr>
            <a:graphicFrameLocks noGrp="1"/>
          </p:cNvGraphicFramePr>
          <p:nvPr>
            <p:extLst>
              <p:ext uri="{D42A27DB-BD31-4B8C-83A1-F6EECF244321}">
                <p14:modId xmlns:p14="http://schemas.microsoft.com/office/powerpoint/2010/main" val="3158806312"/>
              </p:ext>
            </p:extLst>
          </p:nvPr>
        </p:nvGraphicFramePr>
        <p:xfrm>
          <a:off x="1079908" y="3929056"/>
          <a:ext cx="7560445" cy="1899920"/>
        </p:xfrm>
        <a:graphic>
          <a:graphicData uri="http://schemas.openxmlformats.org/drawingml/2006/table">
            <a:tbl>
              <a:tblPr firstRow="1" bandRow="1">
                <a:tableStyleId>{5C22544A-7EE6-4342-B048-85BDC9FD1C3A}</a:tableStyleId>
              </a:tblPr>
              <a:tblGrid>
                <a:gridCol w="1259844">
                  <a:extLst>
                    <a:ext uri="{9D8B030D-6E8A-4147-A177-3AD203B41FA5}">
                      <a16:colId xmlns:a16="http://schemas.microsoft.com/office/drawing/2014/main" val="393560474"/>
                    </a:ext>
                  </a:extLst>
                </a:gridCol>
                <a:gridCol w="1584176">
                  <a:extLst>
                    <a:ext uri="{9D8B030D-6E8A-4147-A177-3AD203B41FA5}">
                      <a16:colId xmlns:a16="http://schemas.microsoft.com/office/drawing/2014/main" val="3175122956"/>
                    </a:ext>
                  </a:extLst>
                </a:gridCol>
                <a:gridCol w="1692247">
                  <a:extLst>
                    <a:ext uri="{9D8B030D-6E8A-4147-A177-3AD203B41FA5}">
                      <a16:colId xmlns:a16="http://schemas.microsoft.com/office/drawing/2014/main" val="4114728938"/>
                    </a:ext>
                  </a:extLst>
                </a:gridCol>
                <a:gridCol w="1512089">
                  <a:extLst>
                    <a:ext uri="{9D8B030D-6E8A-4147-A177-3AD203B41FA5}">
                      <a16:colId xmlns:a16="http://schemas.microsoft.com/office/drawing/2014/main" val="942906969"/>
                    </a:ext>
                  </a:extLst>
                </a:gridCol>
                <a:gridCol w="1512089">
                  <a:extLst>
                    <a:ext uri="{9D8B030D-6E8A-4147-A177-3AD203B41FA5}">
                      <a16:colId xmlns:a16="http://schemas.microsoft.com/office/drawing/2014/main" val="3917180288"/>
                    </a:ext>
                  </a:extLst>
                </a:gridCol>
              </a:tblGrid>
              <a:tr h="370840">
                <a:tc>
                  <a:txBody>
                    <a:bodyPr/>
                    <a:lstStyle/>
                    <a:p>
                      <a:pPr algn="ctr"/>
                      <a:r>
                        <a:rPr lang="en-US" sz="1600" u="sng" dirty="0" err="1"/>
                        <a:t>Nim</a:t>
                      </a:r>
                      <a:endParaRPr lang="en-ID" sz="1600" u="sng" dirty="0"/>
                    </a:p>
                  </a:txBody>
                  <a:tcPr/>
                </a:tc>
                <a:tc>
                  <a:txBody>
                    <a:bodyPr/>
                    <a:lstStyle/>
                    <a:p>
                      <a:pPr algn="ctr"/>
                      <a:r>
                        <a:rPr lang="en-US" sz="1600" dirty="0"/>
                        <a:t>Nama</a:t>
                      </a:r>
                      <a:endParaRPr lang="en-ID" sz="1600" dirty="0"/>
                    </a:p>
                  </a:txBody>
                  <a:tcPr/>
                </a:tc>
                <a:tc>
                  <a:txBody>
                    <a:bodyPr/>
                    <a:lstStyle/>
                    <a:p>
                      <a:pPr algn="ctr"/>
                      <a:r>
                        <a:rPr kumimoji="0" lang="en-US" sz="1600" b="1" i="0" u="none" strike="noStrike" kern="1200" cap="none" spc="0" normalizeH="0" baseline="0" noProof="0" dirty="0" err="1">
                          <a:ln>
                            <a:noFill/>
                          </a:ln>
                          <a:solidFill>
                            <a:prstClr val="white"/>
                          </a:solidFill>
                          <a:effectLst/>
                          <a:uLnTx/>
                          <a:uFillTx/>
                          <a:latin typeface="Century Gothic"/>
                          <a:ea typeface="+mn-ea"/>
                          <a:cs typeface="+mn-cs"/>
                        </a:rPr>
                        <a:t>Hobi</a:t>
                      </a:r>
                      <a:r>
                        <a:rPr kumimoji="0" lang="en-US" sz="1600" b="1" i="0" u="none" strike="noStrike" kern="1200" cap="none" spc="0" normalizeH="0" baseline="0" noProof="0" dirty="0">
                          <a:ln>
                            <a:noFill/>
                          </a:ln>
                          <a:solidFill>
                            <a:prstClr val="white"/>
                          </a:solidFill>
                          <a:effectLst/>
                          <a:uLnTx/>
                          <a:uFillTx/>
                          <a:latin typeface="Century Gothic"/>
                          <a:ea typeface="+mn-ea"/>
                          <a:cs typeface="+mn-cs"/>
                        </a:rPr>
                        <a:t> 1</a:t>
                      </a:r>
                      <a:endParaRPr lang="en-ID" dirty="0"/>
                    </a:p>
                  </a:txBody>
                  <a:tcPr/>
                </a:tc>
                <a:tc>
                  <a:txBody>
                    <a:bodyPr/>
                    <a:lstStyle/>
                    <a:p>
                      <a:pPr algn="ctr"/>
                      <a:r>
                        <a:rPr kumimoji="0" lang="en-US" sz="1600" b="1" i="0" u="none" strike="noStrike" kern="1200" cap="none" spc="0" normalizeH="0" baseline="0" noProof="0" dirty="0" err="1">
                          <a:ln>
                            <a:noFill/>
                          </a:ln>
                          <a:solidFill>
                            <a:prstClr val="white"/>
                          </a:solidFill>
                          <a:effectLst/>
                          <a:uLnTx/>
                          <a:uFillTx/>
                          <a:latin typeface="Century Gothic"/>
                          <a:ea typeface="+mn-ea"/>
                          <a:cs typeface="+mn-cs"/>
                        </a:rPr>
                        <a:t>Hobi</a:t>
                      </a:r>
                      <a:r>
                        <a:rPr kumimoji="0" lang="en-US" sz="1600" b="1" i="0" u="none" strike="noStrike" kern="1200" cap="none" spc="0" normalizeH="0" baseline="0" noProof="0" dirty="0">
                          <a:ln>
                            <a:noFill/>
                          </a:ln>
                          <a:solidFill>
                            <a:prstClr val="white"/>
                          </a:solidFill>
                          <a:effectLst/>
                          <a:uLnTx/>
                          <a:uFillTx/>
                          <a:latin typeface="Century Gothic"/>
                          <a:ea typeface="+mn-ea"/>
                          <a:cs typeface="+mn-cs"/>
                        </a:rPr>
                        <a:t> 2</a:t>
                      </a:r>
                      <a:endParaRPr lang="en-ID" dirty="0"/>
                    </a:p>
                  </a:txBody>
                  <a:tcPr/>
                </a:tc>
                <a:tc>
                  <a:txBody>
                    <a:bodyPr/>
                    <a:lstStyle/>
                    <a:p>
                      <a:pPr algn="ctr"/>
                      <a:r>
                        <a:rPr kumimoji="0" lang="en-US" sz="1600" b="1" i="0" u="none" strike="noStrike" kern="1200" cap="none" spc="0" normalizeH="0" baseline="0" noProof="0" dirty="0" err="1">
                          <a:ln>
                            <a:noFill/>
                          </a:ln>
                          <a:solidFill>
                            <a:prstClr val="white"/>
                          </a:solidFill>
                          <a:effectLst/>
                          <a:uLnTx/>
                          <a:uFillTx/>
                          <a:latin typeface="Century Gothic"/>
                          <a:ea typeface="+mn-ea"/>
                          <a:cs typeface="+mn-cs"/>
                        </a:rPr>
                        <a:t>Hobi</a:t>
                      </a:r>
                      <a:r>
                        <a:rPr kumimoji="0" lang="en-US" sz="1600" b="1" i="0" u="none" strike="noStrike" kern="1200" cap="none" spc="0" normalizeH="0" baseline="0" noProof="0" dirty="0">
                          <a:ln>
                            <a:noFill/>
                          </a:ln>
                          <a:solidFill>
                            <a:prstClr val="white"/>
                          </a:solidFill>
                          <a:effectLst/>
                          <a:uLnTx/>
                          <a:uFillTx/>
                          <a:latin typeface="Century Gothic"/>
                          <a:ea typeface="+mn-ea"/>
                          <a:cs typeface="+mn-cs"/>
                        </a:rPr>
                        <a:t> 3</a:t>
                      </a:r>
                      <a:endParaRPr lang="en-ID" dirty="0"/>
                    </a:p>
                  </a:txBody>
                  <a:tcPr/>
                </a:tc>
                <a:extLst>
                  <a:ext uri="{0D108BD9-81ED-4DB2-BD59-A6C34878D82A}">
                    <a16:rowId xmlns:a16="http://schemas.microsoft.com/office/drawing/2014/main" val="2226110003"/>
                  </a:ext>
                </a:extLst>
              </a:tr>
              <a:tr h="370840">
                <a:tc>
                  <a:txBody>
                    <a:bodyPr/>
                    <a:lstStyle/>
                    <a:p>
                      <a:r>
                        <a:rPr lang="en-US" sz="1600" dirty="0"/>
                        <a:t>12020001</a:t>
                      </a:r>
                      <a:endParaRPr lang="en-ID" sz="1600" dirty="0"/>
                    </a:p>
                  </a:txBody>
                  <a:tcPr/>
                </a:tc>
                <a:tc>
                  <a:txBody>
                    <a:bodyPr/>
                    <a:lstStyle/>
                    <a:p>
                      <a:r>
                        <a:rPr lang="en-US" sz="1600" dirty="0" err="1"/>
                        <a:t>Heri</a:t>
                      </a:r>
                      <a:r>
                        <a:rPr lang="en-US" sz="1600" dirty="0"/>
                        <a:t> Susanto</a:t>
                      </a:r>
                      <a:endParaRPr lang="en-ID" sz="1600" dirty="0"/>
                    </a:p>
                  </a:txBody>
                  <a:tcPr/>
                </a:tc>
                <a:tc>
                  <a:txBody>
                    <a:bodyPr/>
                    <a:lstStyle/>
                    <a:p>
                      <a:r>
                        <a:rPr lang="en-US" sz="1600" dirty="0" err="1"/>
                        <a:t>Sepak</a:t>
                      </a:r>
                      <a:r>
                        <a:rPr lang="en-US" sz="1600" dirty="0"/>
                        <a:t> bola</a:t>
                      </a:r>
                      <a:endParaRPr lang="en-ID" sz="1600" dirty="0"/>
                    </a:p>
                  </a:txBody>
                  <a:tcPr/>
                </a:tc>
                <a:tc>
                  <a:txBody>
                    <a:bodyPr/>
                    <a:lstStyle/>
                    <a:p>
                      <a:r>
                        <a:rPr lang="en-US" sz="1600" dirty="0" err="1"/>
                        <a:t>membaca</a:t>
                      </a:r>
                      <a:r>
                        <a:rPr lang="en-US" sz="1600" dirty="0"/>
                        <a:t> </a:t>
                      </a:r>
                      <a:r>
                        <a:rPr lang="en-US" sz="1600" dirty="0" err="1"/>
                        <a:t>komik</a:t>
                      </a:r>
                      <a:endParaRPr lang="en-ID" sz="1600" dirty="0"/>
                    </a:p>
                  </a:txBody>
                  <a:tcPr/>
                </a:tc>
                <a:tc>
                  <a:txBody>
                    <a:bodyPr/>
                    <a:lstStyle/>
                    <a:p>
                      <a:r>
                        <a:rPr lang="en-US" sz="1600" dirty="0" err="1"/>
                        <a:t>berenang</a:t>
                      </a:r>
                      <a:endParaRPr lang="en-ID" sz="1600" dirty="0"/>
                    </a:p>
                  </a:txBody>
                  <a:tcPr/>
                </a:tc>
                <a:extLst>
                  <a:ext uri="{0D108BD9-81ED-4DB2-BD59-A6C34878D82A}">
                    <a16:rowId xmlns:a16="http://schemas.microsoft.com/office/drawing/2014/main" val="2908746699"/>
                  </a:ext>
                </a:extLst>
              </a:tr>
              <a:tr h="370840">
                <a:tc>
                  <a:txBody>
                    <a:bodyPr/>
                    <a:lstStyle/>
                    <a:p>
                      <a:r>
                        <a:rPr lang="en-US" sz="1600" dirty="0"/>
                        <a:t>12020013</a:t>
                      </a:r>
                      <a:endParaRPr lang="en-ID" sz="1600" dirty="0"/>
                    </a:p>
                  </a:txBody>
                  <a:tcPr/>
                </a:tc>
                <a:tc>
                  <a:txBody>
                    <a:bodyPr/>
                    <a:lstStyle/>
                    <a:p>
                      <a:r>
                        <a:rPr lang="en-US" sz="1600" dirty="0"/>
                        <a:t>Siti </a:t>
                      </a:r>
                      <a:r>
                        <a:rPr lang="en-US" sz="1600" dirty="0" err="1"/>
                        <a:t>Zulaiha</a:t>
                      </a:r>
                      <a:endParaRPr lang="en-ID" sz="1600" dirty="0"/>
                    </a:p>
                  </a:txBody>
                  <a:tcPr/>
                </a:tc>
                <a:tc>
                  <a:txBody>
                    <a:bodyPr/>
                    <a:lstStyle/>
                    <a:p>
                      <a:r>
                        <a:rPr lang="en-US" sz="1600" dirty="0" err="1"/>
                        <a:t>Memasak</a:t>
                      </a:r>
                      <a:endParaRPr lang="en-ID" sz="1600" dirty="0"/>
                    </a:p>
                  </a:txBody>
                  <a:tcPr/>
                </a:tc>
                <a:tc>
                  <a:txBody>
                    <a:bodyPr/>
                    <a:lstStyle/>
                    <a:p>
                      <a:r>
                        <a:rPr lang="en-US" sz="1600" dirty="0"/>
                        <a:t>Program </a:t>
                      </a:r>
                      <a:r>
                        <a:rPr lang="en-US" sz="1600" dirty="0" err="1"/>
                        <a:t>komputer</a:t>
                      </a:r>
                      <a:endParaRPr lang="en-ID" sz="1600" dirty="0"/>
                    </a:p>
                  </a:txBody>
                  <a:tcPr/>
                </a:tc>
                <a:tc>
                  <a:txBody>
                    <a:bodyPr/>
                    <a:lstStyle/>
                    <a:p>
                      <a:endParaRPr lang="en-ID" sz="1600" dirty="0"/>
                    </a:p>
                  </a:txBody>
                  <a:tcPr/>
                </a:tc>
                <a:extLst>
                  <a:ext uri="{0D108BD9-81ED-4DB2-BD59-A6C34878D82A}">
                    <a16:rowId xmlns:a16="http://schemas.microsoft.com/office/drawing/2014/main" val="3713481716"/>
                  </a:ext>
                </a:extLst>
              </a:tr>
              <a:tr h="370840">
                <a:tc>
                  <a:txBody>
                    <a:bodyPr/>
                    <a:lstStyle/>
                    <a:p>
                      <a:r>
                        <a:rPr lang="en-US" sz="1600" dirty="0"/>
                        <a:t>12020015</a:t>
                      </a:r>
                      <a:endParaRPr lang="en-ID" sz="1600" dirty="0"/>
                    </a:p>
                  </a:txBody>
                  <a:tcPr/>
                </a:tc>
                <a:tc>
                  <a:txBody>
                    <a:bodyPr/>
                    <a:lstStyle/>
                    <a:p>
                      <a:r>
                        <a:rPr lang="en-US" sz="1600" dirty="0"/>
                        <a:t>Dini </a:t>
                      </a:r>
                      <a:r>
                        <a:rPr lang="en-US" sz="1600" dirty="0" err="1"/>
                        <a:t>Susanti</a:t>
                      </a:r>
                      <a:endParaRPr lang="en-ID" sz="1600" dirty="0"/>
                    </a:p>
                  </a:txBody>
                  <a:tcPr/>
                </a:tc>
                <a:tc>
                  <a:txBody>
                    <a:bodyPr/>
                    <a:lstStyle/>
                    <a:p>
                      <a:r>
                        <a:rPr lang="en-US" sz="1600" dirty="0" err="1"/>
                        <a:t>Menjahit</a:t>
                      </a:r>
                      <a:endParaRPr lang="en-ID" sz="1600" dirty="0"/>
                    </a:p>
                  </a:txBody>
                  <a:tcPr/>
                </a:tc>
                <a:tc>
                  <a:txBody>
                    <a:bodyPr/>
                    <a:lstStyle/>
                    <a:p>
                      <a:r>
                        <a:rPr lang="en-US" sz="1600" dirty="0" err="1"/>
                        <a:t>membuat</a:t>
                      </a:r>
                      <a:endParaRPr lang="en-ID" sz="1600" dirty="0"/>
                    </a:p>
                  </a:txBody>
                  <a:tcPr/>
                </a:tc>
                <a:tc>
                  <a:txBody>
                    <a:bodyPr/>
                    <a:lstStyle/>
                    <a:p>
                      <a:endParaRPr lang="en-ID" sz="1600" dirty="0"/>
                    </a:p>
                  </a:txBody>
                  <a:tcPr/>
                </a:tc>
                <a:extLst>
                  <a:ext uri="{0D108BD9-81ED-4DB2-BD59-A6C34878D82A}">
                    <a16:rowId xmlns:a16="http://schemas.microsoft.com/office/drawing/2014/main" val="3460023309"/>
                  </a:ext>
                </a:extLst>
              </a:tr>
            </a:tbl>
          </a:graphicData>
        </a:graphic>
      </p:graphicFrame>
    </p:spTree>
    <p:extLst>
      <p:ext uri="{BB962C8B-B14F-4D97-AF65-F5344CB8AC3E}">
        <p14:creationId xmlns:p14="http://schemas.microsoft.com/office/powerpoint/2010/main" val="2704486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a:extLst>
              <a:ext uri="{FF2B5EF4-FFF2-40B4-BE49-F238E27FC236}">
                <a16:creationId xmlns:a16="http://schemas.microsoft.com/office/drawing/2014/main" id="{C0FDB644-42D2-4E37-AD94-05C0370E5F73}"/>
              </a:ext>
            </a:extLst>
          </p:cNvPr>
          <p:cNvSpPr>
            <a:spLocks noGrp="1" noChangeArrowheads="1"/>
          </p:cNvSpPr>
          <p:nvPr>
            <p:ph type="title"/>
          </p:nvPr>
        </p:nvSpPr>
        <p:spPr/>
        <p:txBody>
          <a:bodyPr/>
          <a:lstStyle/>
          <a:p>
            <a:r>
              <a:rPr lang="en-US" altLang="en-US"/>
              <a:t>Contoh 1 (samb…)</a:t>
            </a:r>
          </a:p>
        </p:txBody>
      </p:sp>
      <p:sp>
        <p:nvSpPr>
          <p:cNvPr id="3077" name="Rectangle 3">
            <a:extLst>
              <a:ext uri="{FF2B5EF4-FFF2-40B4-BE49-F238E27FC236}">
                <a16:creationId xmlns:a16="http://schemas.microsoft.com/office/drawing/2014/main" id="{0F65EE44-78F2-4EC5-A038-79CBD79100BD}"/>
              </a:ext>
            </a:extLst>
          </p:cNvPr>
          <p:cNvSpPr>
            <a:spLocks noGrp="1" noChangeArrowheads="1"/>
          </p:cNvSpPr>
          <p:nvPr>
            <p:ph type="body" sz="half" idx="1"/>
          </p:nvPr>
        </p:nvSpPr>
        <p:spPr>
          <a:xfrm>
            <a:off x="457200" y="1600200"/>
            <a:ext cx="8363272" cy="533400"/>
          </a:xfrm>
        </p:spPr>
        <p:txBody>
          <a:bodyPr>
            <a:normAutofit fontScale="70000" lnSpcReduction="20000"/>
          </a:bodyPr>
          <a:lstStyle/>
          <a:p>
            <a:pPr>
              <a:buFont typeface="Wingdings" panose="05000000000000000000" pitchFamily="2" charset="2"/>
              <a:buNone/>
            </a:pPr>
            <a:r>
              <a:rPr lang="en-US" altLang="en-US" sz="2800" dirty="0"/>
              <a:t>Karena </a:t>
            </a:r>
            <a:r>
              <a:rPr lang="en-US" altLang="en-US" sz="2800" dirty="0" err="1"/>
              <a:t>terdapat</a:t>
            </a:r>
            <a:r>
              <a:rPr lang="en-US" altLang="en-US" sz="2800" dirty="0"/>
              <a:t> </a:t>
            </a:r>
            <a:r>
              <a:rPr lang="en-US" altLang="en-US" sz="2800" dirty="0" err="1"/>
              <a:t>mulitivalue</a:t>
            </a:r>
            <a:r>
              <a:rPr lang="en-US" altLang="en-US" sz="2800" dirty="0"/>
              <a:t> di </a:t>
            </a:r>
            <a:r>
              <a:rPr lang="en-US" altLang="en-US" sz="2800" dirty="0" err="1"/>
              <a:t>atribut</a:t>
            </a:r>
            <a:r>
              <a:rPr lang="en-US" altLang="en-US" sz="2800" dirty="0"/>
              <a:t> </a:t>
            </a:r>
            <a:r>
              <a:rPr lang="en-US" altLang="en-US" sz="2800" dirty="0" err="1"/>
              <a:t>hobi</a:t>
            </a:r>
            <a:r>
              <a:rPr lang="en-US" altLang="en-US" sz="2800" dirty="0"/>
              <a:t> </a:t>
            </a:r>
            <a:r>
              <a:rPr lang="en-US" altLang="en-US" sz="2800" dirty="0" err="1"/>
              <a:t>maka</a:t>
            </a:r>
            <a:r>
              <a:rPr lang="en-US" altLang="en-US" sz="2800" dirty="0"/>
              <a:t> </a:t>
            </a:r>
            <a:r>
              <a:rPr lang="en-US" altLang="en-US" sz="2800" dirty="0" err="1"/>
              <a:t>didekomposisi</a:t>
            </a:r>
            <a:r>
              <a:rPr lang="en-US" altLang="en-US" sz="2800" dirty="0"/>
              <a:t> :</a:t>
            </a:r>
          </a:p>
        </p:txBody>
      </p:sp>
      <p:graphicFrame>
        <p:nvGraphicFramePr>
          <p:cNvPr id="3074" name="Object 2">
            <a:extLst>
              <a:ext uri="{FF2B5EF4-FFF2-40B4-BE49-F238E27FC236}">
                <a16:creationId xmlns:a16="http://schemas.microsoft.com/office/drawing/2014/main" id="{3C7C55EA-01F8-4367-B3F5-E0B7AB6FC97D}"/>
              </a:ext>
            </a:extLst>
          </p:cNvPr>
          <p:cNvGraphicFramePr>
            <a:graphicFrameLocks noGrp="1" noChangeAspect="1"/>
          </p:cNvGraphicFramePr>
          <p:nvPr>
            <p:ph sz="quarter" idx="2"/>
          </p:nvPr>
        </p:nvGraphicFramePr>
        <p:xfrm>
          <a:off x="971550" y="2636838"/>
          <a:ext cx="3455988" cy="1230312"/>
        </p:xfrm>
        <a:graphic>
          <a:graphicData uri="http://schemas.openxmlformats.org/presentationml/2006/ole">
            <mc:AlternateContent xmlns:mc="http://schemas.openxmlformats.org/markup-compatibility/2006">
              <mc:Choice xmlns:v="urn:schemas-microsoft-com:vml" Requires="v">
                <p:oleObj name="Bitmap Image" r:id="rId2" imgW="2514286" imgH="895238" progId="Paint.Picture">
                  <p:embed/>
                </p:oleObj>
              </mc:Choice>
              <mc:Fallback>
                <p:oleObj name="Bitmap Image" r:id="rId2" imgW="2514286" imgH="895238" progId="Paint.Picture">
                  <p:embed/>
                  <p:pic>
                    <p:nvPicPr>
                      <p:cNvPr id="3074" name="Object 2">
                        <a:extLst>
                          <a:ext uri="{FF2B5EF4-FFF2-40B4-BE49-F238E27FC236}">
                            <a16:creationId xmlns:a16="http://schemas.microsoft.com/office/drawing/2014/main" id="{3C7C55EA-01F8-4367-B3F5-E0B7AB6FC9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636838"/>
                        <a:ext cx="3455988" cy="123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8" name="Rectangle 4">
            <a:extLst>
              <a:ext uri="{FF2B5EF4-FFF2-40B4-BE49-F238E27FC236}">
                <a16:creationId xmlns:a16="http://schemas.microsoft.com/office/drawing/2014/main" id="{650DF759-C6C7-40E9-994C-A9BBFA9DA0EA}"/>
              </a:ext>
            </a:extLst>
          </p:cNvPr>
          <p:cNvSpPr>
            <a:spLocks noChangeArrowheads="1"/>
          </p:cNvSpPr>
          <p:nvPr/>
        </p:nvSpPr>
        <p:spPr bwMode="auto">
          <a:xfrm>
            <a:off x="468313" y="2205038"/>
            <a:ext cx="2951162"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20000"/>
              </a:spcBef>
              <a:buClr>
                <a:schemeClr val="hlink"/>
              </a:buClr>
              <a:buSzPct val="80000"/>
              <a:buFont typeface="Wingdings" panose="05000000000000000000" pitchFamily="2" charset="2"/>
              <a:buChar char="Ø"/>
            </a:pPr>
            <a:r>
              <a:rPr lang="en-US" altLang="en-US" sz="2400"/>
              <a:t>Tabel Mahasiswa</a:t>
            </a:r>
          </a:p>
        </p:txBody>
      </p:sp>
      <p:sp>
        <p:nvSpPr>
          <p:cNvPr id="3079" name="Rectangle 7">
            <a:extLst>
              <a:ext uri="{FF2B5EF4-FFF2-40B4-BE49-F238E27FC236}">
                <a16:creationId xmlns:a16="http://schemas.microsoft.com/office/drawing/2014/main" id="{7159ACEC-9757-4145-965A-628F1510F395}"/>
              </a:ext>
            </a:extLst>
          </p:cNvPr>
          <p:cNvSpPr>
            <a:spLocks noChangeArrowheads="1"/>
          </p:cNvSpPr>
          <p:nvPr/>
        </p:nvSpPr>
        <p:spPr bwMode="auto">
          <a:xfrm>
            <a:off x="468313" y="4076700"/>
            <a:ext cx="2160587"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20000"/>
              </a:spcBef>
              <a:buClr>
                <a:schemeClr val="hlink"/>
              </a:buClr>
              <a:buSzPct val="80000"/>
              <a:buFont typeface="Wingdings" panose="05000000000000000000" pitchFamily="2" charset="2"/>
              <a:buChar char="Ø"/>
            </a:pPr>
            <a:r>
              <a:rPr lang="en-US" altLang="en-US" sz="2400"/>
              <a:t>Tabel Hobi</a:t>
            </a:r>
          </a:p>
        </p:txBody>
      </p:sp>
      <p:graphicFrame>
        <p:nvGraphicFramePr>
          <p:cNvPr id="3075" name="Object 3">
            <a:extLst>
              <a:ext uri="{FF2B5EF4-FFF2-40B4-BE49-F238E27FC236}">
                <a16:creationId xmlns:a16="http://schemas.microsoft.com/office/drawing/2014/main" id="{CB8C1D28-5FE6-4452-8CB6-BCCADE198578}"/>
              </a:ext>
            </a:extLst>
          </p:cNvPr>
          <p:cNvGraphicFramePr>
            <a:graphicFrameLocks noGrp="1" noChangeAspect="1"/>
          </p:cNvGraphicFramePr>
          <p:nvPr>
            <p:ph sz="quarter" idx="3"/>
          </p:nvPr>
        </p:nvGraphicFramePr>
        <p:xfrm>
          <a:off x="971550" y="4508500"/>
          <a:ext cx="4321175" cy="1884363"/>
        </p:xfrm>
        <a:graphic>
          <a:graphicData uri="http://schemas.openxmlformats.org/presentationml/2006/ole">
            <mc:AlternateContent xmlns:mc="http://schemas.openxmlformats.org/markup-compatibility/2006">
              <mc:Choice xmlns:v="urn:schemas-microsoft-com:vml" Requires="v">
                <p:oleObj name="Bitmap Image" r:id="rId4" imgW="3086531" imgH="1743318" progId="Paint.Picture">
                  <p:embed/>
                </p:oleObj>
              </mc:Choice>
              <mc:Fallback>
                <p:oleObj name="Bitmap Image" r:id="rId4" imgW="3086531" imgH="1743318" progId="Paint.Picture">
                  <p:embed/>
                  <p:pic>
                    <p:nvPicPr>
                      <p:cNvPr id="3075" name="Object 3">
                        <a:extLst>
                          <a:ext uri="{FF2B5EF4-FFF2-40B4-BE49-F238E27FC236}">
                            <a16:creationId xmlns:a16="http://schemas.microsoft.com/office/drawing/2014/main" id="{CB8C1D28-5FE6-4452-8CB6-BCCADE1985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4508500"/>
                        <a:ext cx="4321175" cy="188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3" name="Straight Connector 2">
            <a:extLst>
              <a:ext uri="{FF2B5EF4-FFF2-40B4-BE49-F238E27FC236}">
                <a16:creationId xmlns:a16="http://schemas.microsoft.com/office/drawing/2014/main" id="{BE3B627B-2C56-4B11-9001-850726451C8B}"/>
              </a:ext>
            </a:extLst>
          </p:cNvPr>
          <p:cNvCxnSpPr/>
          <p:nvPr/>
        </p:nvCxnSpPr>
        <p:spPr>
          <a:xfrm>
            <a:off x="1547664" y="2924944"/>
            <a:ext cx="431403"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22B768BD-3C95-4F28-B5E4-95FC65DCD6C4}"/>
              </a:ext>
            </a:extLst>
          </p:cNvPr>
          <p:cNvCxnSpPr/>
          <p:nvPr/>
        </p:nvCxnSpPr>
        <p:spPr>
          <a:xfrm>
            <a:off x="1475656" y="4725144"/>
            <a:ext cx="431403"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09E7D28F-0D74-4E81-AD1F-AC4853D701BA}"/>
              </a:ext>
            </a:extLst>
          </p:cNvPr>
          <p:cNvCxnSpPr>
            <a:cxnSpLocks/>
          </p:cNvCxnSpPr>
          <p:nvPr/>
        </p:nvCxnSpPr>
        <p:spPr>
          <a:xfrm>
            <a:off x="3572272" y="4725144"/>
            <a:ext cx="56768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6" name="Connector: Elbow 5">
            <a:extLst>
              <a:ext uri="{FF2B5EF4-FFF2-40B4-BE49-F238E27FC236}">
                <a16:creationId xmlns:a16="http://schemas.microsoft.com/office/drawing/2014/main" id="{2F4823DE-154C-4A0D-B559-E232011CCF90}"/>
              </a:ext>
            </a:extLst>
          </p:cNvPr>
          <p:cNvCxnSpPr>
            <a:cxnSpLocks/>
            <a:stCxn id="3079" idx="2"/>
          </p:cNvCxnSpPr>
          <p:nvPr/>
        </p:nvCxnSpPr>
        <p:spPr>
          <a:xfrm rot="5400000" flipH="1" flipV="1">
            <a:off x="711138" y="3485419"/>
            <a:ext cx="1817688" cy="142750"/>
          </a:xfrm>
          <a:prstGeom prst="bentConnector5">
            <a:avLst>
              <a:gd name="adj1" fmla="val 4463"/>
              <a:gd name="adj2" fmla="val -524312"/>
              <a:gd name="adj3" fmla="val 106948"/>
            </a:avLst>
          </a:prstGeom>
          <a:ln w="28575">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257043D-AD08-4471-BC5F-0E0B9B42BD5C}"/>
              </a:ext>
            </a:extLst>
          </p:cNvPr>
          <p:cNvSpPr>
            <a:spLocks noGrp="1" noChangeArrowheads="1"/>
          </p:cNvSpPr>
          <p:nvPr>
            <p:ph type="title"/>
          </p:nvPr>
        </p:nvSpPr>
        <p:spPr/>
        <p:txBody>
          <a:bodyPr/>
          <a:lstStyle/>
          <a:p>
            <a:r>
              <a:rPr lang="en-US" altLang="en-US"/>
              <a:t>Contoh 2 (composite)</a:t>
            </a:r>
          </a:p>
        </p:txBody>
      </p:sp>
      <p:sp>
        <p:nvSpPr>
          <p:cNvPr id="24579" name="Rectangle 4">
            <a:extLst>
              <a:ext uri="{FF2B5EF4-FFF2-40B4-BE49-F238E27FC236}">
                <a16:creationId xmlns:a16="http://schemas.microsoft.com/office/drawing/2014/main" id="{96FD40E2-C8CF-47C4-BDBE-A1CCBBBCCA45}"/>
              </a:ext>
            </a:extLst>
          </p:cNvPr>
          <p:cNvSpPr>
            <a:spLocks noGrp="1" noChangeArrowheads="1"/>
          </p:cNvSpPr>
          <p:nvPr>
            <p:ph type="body" sz="half" idx="1"/>
          </p:nvPr>
        </p:nvSpPr>
        <p:spPr>
          <a:xfrm>
            <a:off x="457200" y="1600200"/>
            <a:ext cx="2170113" cy="460375"/>
          </a:xfrm>
          <a:noFill/>
        </p:spPr>
        <p:txBody>
          <a:bodyPr>
            <a:normAutofit fontScale="92500"/>
          </a:bodyPr>
          <a:lstStyle/>
          <a:p>
            <a:pPr>
              <a:buFont typeface="Wingdings" panose="05000000000000000000" pitchFamily="2" charset="2"/>
              <a:buNone/>
            </a:pPr>
            <a:r>
              <a:rPr lang="en-US" altLang="en-US" sz="2400"/>
              <a:t>JadwalKuliah</a:t>
            </a:r>
          </a:p>
        </p:txBody>
      </p:sp>
      <p:graphicFrame>
        <p:nvGraphicFramePr>
          <p:cNvPr id="90198" name="Group 86">
            <a:extLst>
              <a:ext uri="{FF2B5EF4-FFF2-40B4-BE49-F238E27FC236}">
                <a16:creationId xmlns:a16="http://schemas.microsoft.com/office/drawing/2014/main" id="{BA4EF181-936C-4D93-8D8E-09DF26DE0854}"/>
              </a:ext>
            </a:extLst>
          </p:cNvPr>
          <p:cNvGraphicFramePr>
            <a:graphicFrameLocks noGrp="1"/>
          </p:cNvGraphicFramePr>
          <p:nvPr>
            <p:ph sz="quarter" idx="2"/>
          </p:nvPr>
        </p:nvGraphicFramePr>
        <p:xfrm>
          <a:off x="755650" y="2205038"/>
          <a:ext cx="5832475" cy="431800"/>
        </p:xfrm>
        <a:graphic>
          <a:graphicData uri="http://schemas.openxmlformats.org/drawingml/2006/table">
            <a:tbl>
              <a:tblPr/>
              <a:tblGrid>
                <a:gridCol w="1300163">
                  <a:extLst>
                    <a:ext uri="{9D8B030D-6E8A-4147-A177-3AD203B41FA5}">
                      <a16:colId xmlns:a16="http://schemas.microsoft.com/office/drawing/2014/main" val="20000"/>
                    </a:ext>
                  </a:extLst>
                </a:gridCol>
                <a:gridCol w="1292225">
                  <a:extLst>
                    <a:ext uri="{9D8B030D-6E8A-4147-A177-3AD203B41FA5}">
                      <a16:colId xmlns:a16="http://schemas.microsoft.com/office/drawing/2014/main" val="20001"/>
                    </a:ext>
                  </a:extLst>
                </a:gridCol>
                <a:gridCol w="1079500">
                  <a:extLst>
                    <a:ext uri="{9D8B030D-6E8A-4147-A177-3AD203B41FA5}">
                      <a16:colId xmlns:a16="http://schemas.microsoft.com/office/drawing/2014/main" val="20002"/>
                    </a:ext>
                  </a:extLst>
                </a:gridCol>
                <a:gridCol w="1008062">
                  <a:extLst>
                    <a:ext uri="{9D8B030D-6E8A-4147-A177-3AD203B41FA5}">
                      <a16:colId xmlns:a16="http://schemas.microsoft.com/office/drawing/2014/main" val="20003"/>
                    </a:ext>
                  </a:extLst>
                </a:gridCol>
                <a:gridCol w="1152525">
                  <a:extLst>
                    <a:ext uri="{9D8B030D-6E8A-4147-A177-3AD203B41FA5}">
                      <a16:colId xmlns:a16="http://schemas.microsoft.com/office/drawing/2014/main" val="20004"/>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dirty="0" err="1">
                          <a:ln>
                            <a:noFill/>
                          </a:ln>
                          <a:solidFill>
                            <a:schemeClr val="tx1"/>
                          </a:solidFill>
                          <a:effectLst/>
                          <a:latin typeface="Arial" charset="0"/>
                        </a:rPr>
                        <a:t>Kodekul</a:t>
                      </a:r>
                      <a:r>
                        <a:rPr kumimoji="0" lang="en-US" sz="1800" b="0" i="0" u="none" strike="noStrike" cap="none" normalizeH="0" baseline="0" dirty="0">
                          <a:ln>
                            <a:noFill/>
                          </a:ln>
                          <a:solidFill>
                            <a:schemeClr val="tx1"/>
                          </a:solidFill>
                          <a:effectLst/>
                          <a:latin typeface="Arial"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a:ln>
                            <a:noFill/>
                          </a:ln>
                          <a:solidFill>
                            <a:schemeClr val="tx1"/>
                          </a:solidFill>
                          <a:effectLst/>
                          <a:latin typeface="Arial" charset="0"/>
                        </a:rPr>
                        <a:t>NamaKul</a:t>
                      </a:r>
                      <a:r>
                        <a:rPr kumimoji="0" lang="en-US"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a:ln>
                            <a:noFill/>
                          </a:ln>
                          <a:solidFill>
                            <a:schemeClr val="tx1"/>
                          </a:solidFill>
                          <a:effectLst/>
                          <a:latin typeface="Arial" charset="0"/>
                        </a:rPr>
                        <a:t>Dosen</a:t>
                      </a:r>
                      <a:r>
                        <a:rPr kumimoji="0" lang="en-US"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a:ln>
                            <a:noFill/>
                          </a:ln>
                          <a:solidFill>
                            <a:schemeClr val="tx1"/>
                          </a:solidFill>
                          <a:effectLst/>
                          <a:latin typeface="Arial" charset="0"/>
                        </a:rPr>
                        <a:t>Kelas</a:t>
                      </a:r>
                      <a:r>
                        <a:rPr kumimoji="0" lang="en-US"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dirty="0" err="1">
                          <a:ln>
                            <a:noFill/>
                          </a:ln>
                          <a:solidFill>
                            <a:schemeClr val="tx1"/>
                          </a:solidFill>
                          <a:effectLst/>
                          <a:latin typeface="Arial" charset="0"/>
                        </a:rPr>
                        <a:t>Jadwal</a:t>
                      </a:r>
                      <a:r>
                        <a:rPr kumimoji="0" lang="en-US" sz="1800" b="0" i="0" u="none" strike="noStrike" cap="none" normalizeH="0" baseline="0" dirty="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4594" name="Rectangle 29">
            <a:extLst>
              <a:ext uri="{FF2B5EF4-FFF2-40B4-BE49-F238E27FC236}">
                <a16:creationId xmlns:a16="http://schemas.microsoft.com/office/drawing/2014/main" id="{90CD492D-434C-42B0-AEB1-2D8AEB7001F9}"/>
              </a:ext>
            </a:extLst>
          </p:cNvPr>
          <p:cNvSpPr>
            <a:spLocks noChangeArrowheads="1"/>
          </p:cNvSpPr>
          <p:nvPr/>
        </p:nvSpPr>
        <p:spPr bwMode="auto">
          <a:xfrm>
            <a:off x="395288" y="2781300"/>
            <a:ext cx="822960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hlink"/>
              </a:buClr>
              <a:buSzPct val="80000"/>
              <a:buFont typeface="Wingdings" panose="05000000000000000000" pitchFamily="2" charset="2"/>
              <a:buChar char="Ø"/>
            </a:pPr>
            <a:r>
              <a:rPr lang="en-US" altLang="en-US" sz="2400" dirty="0" err="1"/>
              <a:t>Dimana</a:t>
            </a:r>
            <a:r>
              <a:rPr lang="en-US" altLang="en-US" sz="2400" dirty="0"/>
              <a:t> </a:t>
            </a:r>
            <a:r>
              <a:rPr lang="en-US" altLang="en-US" sz="2400" dirty="0" err="1"/>
              <a:t>nilai</a:t>
            </a:r>
            <a:r>
              <a:rPr lang="en-US" altLang="en-US" sz="2400" dirty="0"/>
              <a:t> pada </a:t>
            </a:r>
            <a:r>
              <a:rPr lang="en-US" altLang="en-US" sz="2400" dirty="0" err="1"/>
              <a:t>atribut</a:t>
            </a:r>
            <a:r>
              <a:rPr lang="en-US" altLang="en-US" sz="2400" dirty="0"/>
              <a:t> </a:t>
            </a:r>
            <a:r>
              <a:rPr lang="en-US" altLang="en-US" sz="2400" dirty="0" err="1"/>
              <a:t>jadwal</a:t>
            </a:r>
            <a:r>
              <a:rPr lang="en-US" altLang="en-US" sz="2400" dirty="0"/>
              <a:t> </a:t>
            </a:r>
            <a:r>
              <a:rPr lang="en-US" altLang="en-US" sz="2400" dirty="0" err="1"/>
              <a:t>berisi</a:t>
            </a:r>
            <a:r>
              <a:rPr lang="en-US" altLang="en-US" sz="2400" dirty="0"/>
              <a:t> </a:t>
            </a:r>
            <a:r>
              <a:rPr lang="en-US" altLang="en-US" sz="2400" dirty="0" err="1"/>
              <a:t>gabungan</a:t>
            </a:r>
            <a:r>
              <a:rPr lang="en-US" altLang="en-US" sz="2400" dirty="0"/>
              <a:t> </a:t>
            </a:r>
            <a:r>
              <a:rPr lang="en-US" altLang="en-US" sz="2400" dirty="0" err="1"/>
              <a:t>antara</a:t>
            </a:r>
            <a:r>
              <a:rPr lang="en-US" altLang="en-US" sz="2400" dirty="0"/>
              <a:t> Hari dan Jam.</a:t>
            </a:r>
          </a:p>
          <a:p>
            <a:pPr eaLnBrk="1" hangingPunct="1">
              <a:spcBef>
                <a:spcPct val="20000"/>
              </a:spcBef>
              <a:buClr>
                <a:schemeClr val="hlink"/>
              </a:buClr>
              <a:buSzPct val="80000"/>
              <a:buFont typeface="Wingdings" panose="05000000000000000000" pitchFamily="2" charset="2"/>
              <a:buChar char="Ø"/>
            </a:pPr>
            <a:r>
              <a:rPr lang="en-US" altLang="en-US" sz="2400" dirty="0" err="1"/>
              <a:t>Jika</a:t>
            </a:r>
            <a:r>
              <a:rPr lang="en-US" altLang="en-US" sz="2400" dirty="0"/>
              <a:t> </a:t>
            </a:r>
            <a:r>
              <a:rPr lang="en-US" altLang="en-US" sz="2400" dirty="0" err="1"/>
              <a:t>asumsi</a:t>
            </a:r>
            <a:r>
              <a:rPr lang="en-US" altLang="en-US" sz="2400" dirty="0"/>
              <a:t> </a:t>
            </a:r>
            <a:r>
              <a:rPr lang="en-US" altLang="en-US" sz="2400" dirty="0" err="1"/>
              <a:t>hari</a:t>
            </a:r>
            <a:r>
              <a:rPr lang="en-US" altLang="en-US" sz="2400" dirty="0"/>
              <a:t> dan jam </a:t>
            </a:r>
            <a:r>
              <a:rPr lang="en-US" altLang="en-US" sz="2400" dirty="0" err="1"/>
              <a:t>memegang</a:t>
            </a:r>
            <a:r>
              <a:rPr lang="en-US" altLang="en-US" sz="2400" dirty="0"/>
              <a:t> </a:t>
            </a:r>
            <a:r>
              <a:rPr lang="en-US" altLang="en-US" sz="2400" dirty="0" err="1"/>
              <a:t>peranan</a:t>
            </a:r>
            <a:r>
              <a:rPr lang="en-US" altLang="en-US" sz="2400" dirty="0"/>
              <a:t> </a:t>
            </a:r>
            <a:r>
              <a:rPr lang="en-US" altLang="en-US" sz="2400" dirty="0" err="1"/>
              <a:t>penting</a:t>
            </a:r>
            <a:r>
              <a:rPr lang="en-US" altLang="en-US" sz="2400" dirty="0"/>
              <a:t> </a:t>
            </a:r>
            <a:r>
              <a:rPr lang="en-US" altLang="en-US" sz="2400" dirty="0" err="1"/>
              <a:t>dalam</a:t>
            </a:r>
            <a:r>
              <a:rPr lang="en-US" altLang="en-US" sz="2400" dirty="0"/>
              <a:t> </a:t>
            </a:r>
            <a:r>
              <a:rPr lang="en-US" altLang="en-US" sz="2400" dirty="0" err="1"/>
              <a:t>sistem</a:t>
            </a:r>
            <a:r>
              <a:rPr lang="en-US" altLang="en-US" sz="2400" dirty="0"/>
              <a:t> basis data, </a:t>
            </a:r>
            <a:r>
              <a:rPr lang="en-US" altLang="en-US" sz="2400" dirty="0" err="1"/>
              <a:t>maka</a:t>
            </a:r>
            <a:r>
              <a:rPr lang="en-US" altLang="en-US" sz="2400" dirty="0"/>
              <a:t> </a:t>
            </a:r>
            <a:r>
              <a:rPr lang="en-US" altLang="en-US" sz="2400" dirty="0" err="1"/>
              <a:t>atribut</a:t>
            </a:r>
            <a:r>
              <a:rPr lang="en-US" altLang="en-US" sz="2400" dirty="0"/>
              <a:t> </a:t>
            </a:r>
            <a:r>
              <a:rPr lang="en-US" altLang="en-US" sz="2400" dirty="0" err="1"/>
              <a:t>Jadwal</a:t>
            </a:r>
            <a:r>
              <a:rPr lang="en-US" altLang="en-US" sz="2400" dirty="0"/>
              <a:t> </a:t>
            </a:r>
            <a:r>
              <a:rPr lang="en-US" altLang="en-US" sz="2400" dirty="0" err="1"/>
              <a:t>perlu</a:t>
            </a:r>
            <a:r>
              <a:rPr lang="en-US" altLang="en-US" sz="2400" dirty="0"/>
              <a:t> </a:t>
            </a:r>
            <a:r>
              <a:rPr lang="en-US" altLang="en-US" sz="2400" dirty="0" err="1"/>
              <a:t>dipisah</a:t>
            </a:r>
            <a:r>
              <a:rPr lang="en-US" altLang="en-US" sz="2400" dirty="0"/>
              <a:t> </a:t>
            </a:r>
            <a:r>
              <a:rPr lang="en-US" altLang="en-US" sz="2400" dirty="0" err="1"/>
              <a:t>sehingga</a:t>
            </a:r>
            <a:r>
              <a:rPr lang="en-US" altLang="en-US" sz="2400" dirty="0"/>
              <a:t> </a:t>
            </a:r>
            <a:r>
              <a:rPr lang="en-US" altLang="en-US" sz="2400" dirty="0" err="1"/>
              <a:t>menjadi</a:t>
            </a:r>
            <a:r>
              <a:rPr lang="en-US" altLang="en-US" sz="2400" dirty="0"/>
              <a:t> </a:t>
            </a:r>
            <a:r>
              <a:rPr lang="en-US" altLang="en-US" sz="2400" dirty="0" err="1"/>
              <a:t>JadwalHari</a:t>
            </a:r>
            <a:r>
              <a:rPr lang="en-US" altLang="en-US" sz="2400" dirty="0"/>
              <a:t> dan </a:t>
            </a:r>
            <a:r>
              <a:rPr lang="en-US" altLang="en-US" sz="2400" dirty="0" err="1"/>
              <a:t>JadwalJam</a:t>
            </a:r>
            <a:r>
              <a:rPr lang="en-US" altLang="en-US" sz="2400" dirty="0"/>
              <a:t> </a:t>
            </a:r>
            <a:r>
              <a:rPr lang="en-US" altLang="en-US" sz="2400" dirty="0" err="1"/>
              <a:t>sbb</a:t>
            </a:r>
            <a:r>
              <a:rPr lang="en-US" altLang="en-US" sz="2400" dirty="0"/>
              <a:t>:</a:t>
            </a:r>
          </a:p>
        </p:txBody>
      </p:sp>
      <p:sp>
        <p:nvSpPr>
          <p:cNvPr id="24595" name="Rectangle 30">
            <a:extLst>
              <a:ext uri="{FF2B5EF4-FFF2-40B4-BE49-F238E27FC236}">
                <a16:creationId xmlns:a16="http://schemas.microsoft.com/office/drawing/2014/main" id="{E5DB00D8-6ABC-4716-B625-3D1140AE4684}"/>
              </a:ext>
            </a:extLst>
          </p:cNvPr>
          <p:cNvSpPr>
            <a:spLocks noChangeArrowheads="1"/>
          </p:cNvSpPr>
          <p:nvPr/>
        </p:nvSpPr>
        <p:spPr bwMode="auto">
          <a:xfrm>
            <a:off x="395288" y="5229225"/>
            <a:ext cx="20272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hlink"/>
              </a:buClr>
              <a:buSzPct val="80000"/>
              <a:buFont typeface="Wingdings" panose="05000000000000000000" pitchFamily="2" charset="2"/>
              <a:buNone/>
            </a:pPr>
            <a:r>
              <a:rPr lang="en-US" altLang="en-US" sz="2400"/>
              <a:t>JadwalKuliah</a:t>
            </a:r>
          </a:p>
        </p:txBody>
      </p:sp>
      <p:graphicFrame>
        <p:nvGraphicFramePr>
          <p:cNvPr id="90197" name="Group 85">
            <a:extLst>
              <a:ext uri="{FF2B5EF4-FFF2-40B4-BE49-F238E27FC236}">
                <a16:creationId xmlns:a16="http://schemas.microsoft.com/office/drawing/2014/main" id="{DA2B2637-0B36-4F55-871B-9FD6D61EEA4C}"/>
              </a:ext>
            </a:extLst>
          </p:cNvPr>
          <p:cNvGraphicFramePr>
            <a:graphicFrameLocks noGrp="1"/>
          </p:cNvGraphicFramePr>
          <p:nvPr>
            <p:ph sz="quarter" idx="3"/>
            <p:extLst>
              <p:ext uri="{D42A27DB-BD31-4B8C-83A1-F6EECF244321}">
                <p14:modId xmlns:p14="http://schemas.microsoft.com/office/powerpoint/2010/main" val="342377367"/>
              </p:ext>
            </p:extLst>
          </p:nvPr>
        </p:nvGraphicFramePr>
        <p:xfrm>
          <a:off x="755650" y="5734050"/>
          <a:ext cx="7272338" cy="487363"/>
        </p:xfrm>
        <a:graphic>
          <a:graphicData uri="http://schemas.openxmlformats.org/drawingml/2006/table">
            <a:tbl>
              <a:tblPr/>
              <a:tblGrid>
                <a:gridCol w="1152525">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936625">
                  <a:extLst>
                    <a:ext uri="{9D8B030D-6E8A-4147-A177-3AD203B41FA5}">
                      <a16:colId xmlns:a16="http://schemas.microsoft.com/office/drawing/2014/main" val="20002"/>
                    </a:ext>
                  </a:extLst>
                </a:gridCol>
                <a:gridCol w="936625">
                  <a:extLst>
                    <a:ext uri="{9D8B030D-6E8A-4147-A177-3AD203B41FA5}">
                      <a16:colId xmlns:a16="http://schemas.microsoft.com/office/drawing/2014/main" val="20003"/>
                    </a:ext>
                  </a:extLst>
                </a:gridCol>
                <a:gridCol w="1439863">
                  <a:extLst>
                    <a:ext uri="{9D8B030D-6E8A-4147-A177-3AD203B41FA5}">
                      <a16:colId xmlns:a16="http://schemas.microsoft.com/office/drawing/2014/main" val="20004"/>
                    </a:ext>
                  </a:extLst>
                </a:gridCol>
                <a:gridCol w="1511300">
                  <a:extLst>
                    <a:ext uri="{9D8B030D-6E8A-4147-A177-3AD203B41FA5}">
                      <a16:colId xmlns:a16="http://schemas.microsoft.com/office/drawing/2014/main" val="20005"/>
                    </a:ext>
                  </a:extLst>
                </a:gridCol>
              </a:tblGrid>
              <a:tr h="4873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sng" strike="noStrike" cap="none" normalizeH="0" baseline="0" dirty="0" err="1">
                          <a:ln>
                            <a:noFill/>
                          </a:ln>
                          <a:solidFill>
                            <a:schemeClr val="tx1"/>
                          </a:solidFill>
                          <a:effectLst/>
                          <a:latin typeface="Arial" charset="0"/>
                        </a:rPr>
                        <a:t>Kodekul</a:t>
                      </a:r>
                      <a:r>
                        <a:rPr kumimoji="0" lang="en-US" sz="1800" b="0" i="0" u="none" strike="noStrike" cap="none" normalizeH="0" baseline="0" dirty="0">
                          <a:ln>
                            <a:noFill/>
                          </a:ln>
                          <a:solidFill>
                            <a:schemeClr val="tx1"/>
                          </a:solidFill>
                          <a:effectLst/>
                          <a:latin typeface="Arial"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a:ln>
                            <a:noFill/>
                          </a:ln>
                          <a:solidFill>
                            <a:schemeClr val="tx1"/>
                          </a:solidFill>
                          <a:effectLst/>
                          <a:latin typeface="Arial" charset="0"/>
                        </a:rPr>
                        <a:t>NamaKul</a:t>
                      </a:r>
                      <a:r>
                        <a:rPr kumimoji="0" lang="en-US"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a:ln>
                            <a:noFill/>
                          </a:ln>
                          <a:solidFill>
                            <a:schemeClr val="tx1"/>
                          </a:solidFill>
                          <a:effectLst/>
                          <a:latin typeface="Arial" charset="0"/>
                        </a:rPr>
                        <a:t>Dosen</a:t>
                      </a:r>
                      <a:r>
                        <a:rPr kumimoji="0" lang="en-US"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a:ln>
                            <a:noFill/>
                          </a:ln>
                          <a:solidFill>
                            <a:schemeClr val="tx1"/>
                          </a:solidFill>
                          <a:effectLst/>
                          <a:latin typeface="Arial" charset="0"/>
                        </a:rPr>
                        <a:t>Kelas</a:t>
                      </a:r>
                      <a:r>
                        <a:rPr kumimoji="0" lang="en-US"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a:ln>
                            <a:noFill/>
                          </a:ln>
                          <a:solidFill>
                            <a:schemeClr val="tx1"/>
                          </a:solidFill>
                          <a:effectLst/>
                          <a:latin typeface="Arial" charset="0"/>
                        </a:rPr>
                        <a:t>JadwalHari</a:t>
                      </a:r>
                      <a:r>
                        <a:rPr kumimoji="0" lang="en-US"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dirty="0" err="1">
                          <a:ln>
                            <a:noFill/>
                          </a:ln>
                          <a:solidFill>
                            <a:schemeClr val="tx1"/>
                          </a:solidFill>
                          <a:effectLst/>
                          <a:latin typeface="Arial" charset="0"/>
                        </a:rPr>
                        <a:t>JadwalJam</a:t>
                      </a:r>
                      <a:r>
                        <a:rPr kumimoji="0" lang="en-US" sz="1800" b="0" i="0" u="none" strike="noStrike" cap="none" normalizeH="0" baseline="0" dirty="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02F97DC-FD8A-41E9-857B-0FC599A60DE7}"/>
              </a:ext>
            </a:extLst>
          </p:cNvPr>
          <p:cNvSpPr/>
          <p:nvPr/>
        </p:nvSpPr>
        <p:spPr>
          <a:xfrm>
            <a:off x="899592" y="2852936"/>
            <a:ext cx="7632848" cy="82453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Title 4">
            <a:extLst>
              <a:ext uri="{FF2B5EF4-FFF2-40B4-BE49-F238E27FC236}">
                <a16:creationId xmlns:a16="http://schemas.microsoft.com/office/drawing/2014/main" id="{FE87B72F-0AC5-4A4B-A11E-8A7D0968EABD}"/>
              </a:ext>
            </a:extLst>
          </p:cNvPr>
          <p:cNvSpPr>
            <a:spLocks noGrp="1"/>
          </p:cNvSpPr>
          <p:nvPr>
            <p:ph type="title"/>
          </p:nvPr>
        </p:nvSpPr>
        <p:spPr>
          <a:xfrm>
            <a:off x="899592" y="2852936"/>
            <a:ext cx="7561915" cy="824539"/>
          </a:xfrm>
        </p:spPr>
        <p:txBody>
          <a:bodyPr>
            <a:normAutofit/>
          </a:bodyPr>
          <a:lstStyle/>
          <a:p>
            <a:r>
              <a:rPr lang="it-IT" sz="2800" b="1" dirty="0">
                <a:solidFill>
                  <a:schemeClr val="accent1">
                    <a:lumMod val="50000"/>
                  </a:schemeClr>
                </a:solidFill>
                <a:latin typeface="+mn-lt"/>
              </a:rPr>
              <a:t>4. normalisasi KEDUA (</a:t>
            </a:r>
            <a:r>
              <a:rPr lang="it-IT" sz="2800" b="1" cap="none" dirty="0">
                <a:solidFill>
                  <a:schemeClr val="accent1">
                    <a:lumMod val="50000"/>
                  </a:schemeClr>
                </a:solidFill>
                <a:latin typeface="+mn-lt"/>
              </a:rPr>
              <a:t>2 NF)</a:t>
            </a:r>
            <a:endParaRPr lang="en-US" sz="2800" b="1" dirty="0">
              <a:solidFill>
                <a:schemeClr val="accent1">
                  <a:lumMod val="50000"/>
                </a:schemeClr>
              </a:solidFill>
              <a:latin typeface="+mn-lt"/>
            </a:endParaRPr>
          </a:p>
        </p:txBody>
      </p:sp>
      <p:sp>
        <p:nvSpPr>
          <p:cNvPr id="4" name="Slide Number Placeholder 3">
            <a:extLst>
              <a:ext uri="{FF2B5EF4-FFF2-40B4-BE49-F238E27FC236}">
                <a16:creationId xmlns:a16="http://schemas.microsoft.com/office/drawing/2014/main" id="{699870D4-47AE-4F6D-9482-4590C36BC422}"/>
              </a:ext>
            </a:extLst>
          </p:cNvPr>
          <p:cNvSpPr>
            <a:spLocks noGrp="1"/>
          </p:cNvSpPr>
          <p:nvPr>
            <p:ph type="sldNum" sz="quarter" idx="12"/>
          </p:nvPr>
        </p:nvSpPr>
        <p:spPr/>
        <p:txBody>
          <a:bodyPr/>
          <a:lstStyle/>
          <a:p>
            <a:fld id="{C5D243CA-806E-402E-87EA-B001B6507DFC}" type="slidenum">
              <a:rPr lang="id-ID" smtClean="0"/>
              <a:t>28</a:t>
            </a:fld>
            <a:endParaRPr lang="id-ID"/>
          </a:p>
        </p:txBody>
      </p:sp>
      <p:pic>
        <p:nvPicPr>
          <p:cNvPr id="6" name="Picture 5">
            <a:extLst>
              <a:ext uri="{FF2B5EF4-FFF2-40B4-BE49-F238E27FC236}">
                <a16:creationId xmlns:a16="http://schemas.microsoft.com/office/drawing/2014/main" id="{FBDA1246-7C19-49FB-BE39-2E50C9FA9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5662" y="4051300"/>
            <a:ext cx="2352675" cy="2305050"/>
          </a:xfrm>
          <a:prstGeom prst="rect">
            <a:avLst/>
          </a:prstGeom>
        </p:spPr>
      </p:pic>
    </p:spTree>
    <p:extLst>
      <p:ext uri="{BB962C8B-B14F-4D97-AF65-F5344CB8AC3E}">
        <p14:creationId xmlns:p14="http://schemas.microsoft.com/office/powerpoint/2010/main" val="33962594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95536" y="332656"/>
            <a:ext cx="7633742" cy="1143000"/>
          </a:xfrm>
        </p:spPr>
        <p:txBody>
          <a:bodyPr>
            <a:noAutofit/>
          </a:bodyPr>
          <a:lstStyle/>
          <a:p>
            <a:pPr algn="l"/>
            <a:r>
              <a:rPr lang="id-ID" altLang="en-US" sz="3200" b="1" dirty="0">
                <a:solidFill>
                  <a:schemeClr val="accent1">
                    <a:lumMod val="50000"/>
                  </a:schemeClr>
                </a:solidFill>
                <a:latin typeface="+mn-lt"/>
              </a:rPr>
              <a:t>Normalisasi Kedua </a:t>
            </a:r>
            <a:br>
              <a:rPr lang="en-US" altLang="en-US" sz="3200" b="1" dirty="0">
                <a:solidFill>
                  <a:schemeClr val="accent1">
                    <a:lumMod val="50000"/>
                  </a:schemeClr>
                </a:solidFill>
                <a:latin typeface="+mn-lt"/>
              </a:rPr>
            </a:br>
            <a:r>
              <a:rPr lang="id-ID" altLang="en-US" sz="3200" b="1" dirty="0">
                <a:solidFill>
                  <a:schemeClr val="accent1">
                    <a:lumMod val="50000"/>
                  </a:schemeClr>
                </a:solidFill>
                <a:latin typeface="+mn-lt"/>
              </a:rPr>
              <a:t>(</a:t>
            </a:r>
            <a:r>
              <a:rPr lang="id-ID" altLang="en-US" sz="3200" b="1" i="1" dirty="0">
                <a:solidFill>
                  <a:schemeClr val="accent1">
                    <a:lumMod val="50000"/>
                  </a:schemeClr>
                </a:solidFill>
                <a:latin typeface="+mn-lt"/>
              </a:rPr>
              <a:t>2nd Normal Form</a:t>
            </a:r>
            <a:r>
              <a:rPr lang="id-ID" altLang="en-US" sz="3200" b="1" dirty="0">
                <a:solidFill>
                  <a:schemeClr val="accent1">
                    <a:lumMod val="50000"/>
                  </a:schemeClr>
                </a:solidFill>
                <a:latin typeface="+mn-lt"/>
              </a:rPr>
              <a:t>) </a:t>
            </a:r>
          </a:p>
        </p:txBody>
      </p:sp>
      <p:sp>
        <p:nvSpPr>
          <p:cNvPr id="25603" name="Rectangle 3"/>
          <p:cNvSpPr>
            <a:spLocks noGrp="1" noChangeArrowheads="1"/>
          </p:cNvSpPr>
          <p:nvPr>
            <p:ph type="body" idx="1"/>
          </p:nvPr>
        </p:nvSpPr>
        <p:spPr>
          <a:xfrm>
            <a:off x="251520" y="1512890"/>
            <a:ext cx="8320980" cy="3211511"/>
          </a:xfrm>
        </p:spPr>
        <p:txBody>
          <a:bodyPr>
            <a:noAutofit/>
          </a:bodyPr>
          <a:lstStyle/>
          <a:p>
            <a:pPr eaLnBrk="1" hangingPunct="1"/>
            <a:r>
              <a:rPr lang="id-ID" altLang="en-US" sz="2400" b="1" dirty="0">
                <a:solidFill>
                  <a:schemeClr val="tx2">
                    <a:lumMod val="50000"/>
                  </a:schemeClr>
                </a:solidFill>
              </a:rPr>
              <a:t>Aturan : </a:t>
            </a:r>
            <a:endParaRPr lang="en-US" altLang="en-US" sz="2400" b="1" dirty="0">
              <a:solidFill>
                <a:schemeClr val="tx2">
                  <a:lumMod val="50000"/>
                </a:schemeClr>
              </a:solidFill>
            </a:endParaRPr>
          </a:p>
          <a:p>
            <a:pPr lvl="1"/>
            <a:r>
              <a:rPr lang="id-ID" altLang="en-US" sz="2400" dirty="0">
                <a:solidFill>
                  <a:schemeClr val="tx2">
                    <a:lumMod val="50000"/>
                  </a:schemeClr>
                </a:solidFill>
              </a:rPr>
              <a:t>Sudah memenuhi dalam bentuk normal kesatu</a:t>
            </a:r>
            <a:r>
              <a:rPr lang="en-US" altLang="en-US" sz="2400" dirty="0">
                <a:solidFill>
                  <a:schemeClr val="tx2">
                    <a:lumMod val="50000"/>
                  </a:schemeClr>
                </a:solidFill>
              </a:rPr>
              <a:t> (1NF)</a:t>
            </a:r>
          </a:p>
          <a:p>
            <a:pPr lvl="1"/>
            <a:r>
              <a:rPr lang="en-US" altLang="en-US" sz="2400" dirty="0" err="1">
                <a:solidFill>
                  <a:schemeClr val="tx2">
                    <a:lumMod val="50000"/>
                  </a:schemeClr>
                </a:solidFill>
              </a:rPr>
              <a:t>Semua</a:t>
            </a:r>
            <a:r>
              <a:rPr lang="en-US" altLang="en-US" sz="2400" dirty="0">
                <a:solidFill>
                  <a:schemeClr val="tx2">
                    <a:lumMod val="50000"/>
                  </a:schemeClr>
                </a:solidFill>
              </a:rPr>
              <a:t> </a:t>
            </a:r>
            <a:r>
              <a:rPr lang="en-US" altLang="en-US" sz="2400" dirty="0" err="1">
                <a:solidFill>
                  <a:schemeClr val="tx2">
                    <a:lumMod val="50000"/>
                  </a:schemeClr>
                </a:solidFill>
              </a:rPr>
              <a:t>atribut</a:t>
            </a:r>
            <a:r>
              <a:rPr lang="en-US" altLang="en-US" sz="2400" dirty="0">
                <a:solidFill>
                  <a:schemeClr val="tx2">
                    <a:lumMod val="50000"/>
                  </a:schemeClr>
                </a:solidFill>
              </a:rPr>
              <a:t> </a:t>
            </a:r>
            <a:r>
              <a:rPr lang="en-US" altLang="en-US" sz="2400" dirty="0" err="1">
                <a:solidFill>
                  <a:schemeClr val="tx2">
                    <a:lumMod val="50000"/>
                  </a:schemeClr>
                </a:solidFill>
              </a:rPr>
              <a:t>bukan</a:t>
            </a:r>
            <a:r>
              <a:rPr lang="en-US" altLang="en-US" sz="2400" dirty="0">
                <a:solidFill>
                  <a:schemeClr val="tx2">
                    <a:lumMod val="50000"/>
                  </a:schemeClr>
                </a:solidFill>
              </a:rPr>
              <a:t> </a:t>
            </a:r>
            <a:r>
              <a:rPr lang="id-ID" altLang="en-US" sz="2400" dirty="0">
                <a:solidFill>
                  <a:schemeClr val="tx2">
                    <a:lumMod val="50000"/>
                  </a:schemeClr>
                </a:solidFill>
              </a:rPr>
              <a:t>key primer </a:t>
            </a:r>
            <a:r>
              <a:rPr lang="en-US" altLang="en-US" sz="2400" dirty="0" err="1">
                <a:solidFill>
                  <a:schemeClr val="tx2">
                    <a:lumMod val="50000"/>
                  </a:schemeClr>
                </a:solidFill>
              </a:rPr>
              <a:t>hanya</a:t>
            </a:r>
            <a:r>
              <a:rPr lang="en-US" altLang="en-US" sz="2400" dirty="0">
                <a:solidFill>
                  <a:schemeClr val="tx2">
                    <a:lumMod val="50000"/>
                  </a:schemeClr>
                </a:solidFill>
              </a:rPr>
              <a:t> </a:t>
            </a:r>
            <a:r>
              <a:rPr lang="en-US" altLang="en-US" sz="2400" dirty="0" err="1">
                <a:solidFill>
                  <a:schemeClr val="tx2">
                    <a:lumMod val="50000"/>
                  </a:schemeClr>
                </a:solidFill>
              </a:rPr>
              <a:t>boleh</a:t>
            </a:r>
            <a:r>
              <a:rPr lang="en-US" altLang="en-US" sz="2400" dirty="0">
                <a:solidFill>
                  <a:schemeClr val="tx2">
                    <a:lumMod val="50000"/>
                  </a:schemeClr>
                </a:solidFill>
              </a:rPr>
              <a:t> </a:t>
            </a:r>
            <a:r>
              <a:rPr lang="id-ID" altLang="en-US" sz="2400" dirty="0">
                <a:solidFill>
                  <a:schemeClr val="tx2">
                    <a:lumMod val="50000"/>
                  </a:schemeClr>
                </a:solidFill>
              </a:rPr>
              <a:t>memiliki ke</a:t>
            </a:r>
            <a:r>
              <a:rPr lang="en-US" altLang="en-US" sz="2400" dirty="0" err="1">
                <a:solidFill>
                  <a:schemeClr val="tx2">
                    <a:lumMod val="50000"/>
                  </a:schemeClr>
                </a:solidFill>
              </a:rPr>
              <a:t>tergantung</a:t>
            </a:r>
            <a:r>
              <a:rPr lang="id-ID" altLang="en-US" sz="2400" dirty="0">
                <a:solidFill>
                  <a:schemeClr val="tx2">
                    <a:lumMod val="50000"/>
                  </a:schemeClr>
                </a:solidFill>
              </a:rPr>
              <a:t>an</a:t>
            </a:r>
            <a:r>
              <a:rPr lang="en-US" altLang="en-US" sz="2400" dirty="0">
                <a:solidFill>
                  <a:schemeClr val="tx2">
                    <a:lumMod val="50000"/>
                  </a:schemeClr>
                </a:solidFill>
              </a:rPr>
              <a:t> (functional dependency) </a:t>
            </a:r>
            <a:r>
              <a:rPr lang="en-US" altLang="en-US" sz="2400" dirty="0" err="1">
                <a:solidFill>
                  <a:schemeClr val="tx2">
                    <a:lumMod val="50000"/>
                  </a:schemeClr>
                </a:solidFill>
              </a:rPr>
              <a:t>pada</a:t>
            </a:r>
            <a:r>
              <a:rPr lang="en-US" altLang="en-US" sz="2400" dirty="0">
                <a:solidFill>
                  <a:schemeClr val="tx2">
                    <a:lumMod val="50000"/>
                  </a:schemeClr>
                </a:solidFill>
              </a:rPr>
              <a:t> </a:t>
            </a:r>
            <a:r>
              <a:rPr lang="en-US" altLang="en-US" sz="2400" dirty="0" err="1">
                <a:solidFill>
                  <a:schemeClr val="tx2">
                    <a:lumMod val="50000"/>
                  </a:schemeClr>
                </a:solidFill>
              </a:rPr>
              <a:t>atribut</a:t>
            </a:r>
            <a:r>
              <a:rPr lang="en-US" altLang="en-US" sz="2400" dirty="0">
                <a:solidFill>
                  <a:schemeClr val="tx2">
                    <a:lumMod val="50000"/>
                  </a:schemeClr>
                </a:solidFill>
              </a:rPr>
              <a:t> </a:t>
            </a:r>
            <a:r>
              <a:rPr lang="id-ID" altLang="en-US" sz="2400" dirty="0">
                <a:solidFill>
                  <a:schemeClr val="tx2">
                    <a:lumMod val="50000"/>
                  </a:schemeClr>
                </a:solidFill>
              </a:rPr>
              <a:t>key primer</a:t>
            </a:r>
            <a:endParaRPr lang="en-US" altLang="en-US" sz="2400" dirty="0">
              <a:solidFill>
                <a:schemeClr val="tx2">
                  <a:lumMod val="50000"/>
                </a:schemeClr>
              </a:solidFill>
            </a:endParaRPr>
          </a:p>
          <a:p>
            <a:pPr lvl="1"/>
            <a:r>
              <a:rPr lang="en-US" altLang="en-US" sz="2400" dirty="0" err="1">
                <a:solidFill>
                  <a:schemeClr val="tx2">
                    <a:lumMod val="50000"/>
                  </a:schemeClr>
                </a:solidFill>
              </a:rPr>
              <a:t>Jika</a:t>
            </a:r>
            <a:r>
              <a:rPr lang="en-US" altLang="en-US" sz="2400" dirty="0">
                <a:solidFill>
                  <a:schemeClr val="tx2">
                    <a:lumMod val="50000"/>
                  </a:schemeClr>
                </a:solidFill>
              </a:rPr>
              <a:t> </a:t>
            </a:r>
            <a:r>
              <a:rPr lang="en-US" altLang="en-US" sz="2400" dirty="0" err="1">
                <a:solidFill>
                  <a:schemeClr val="tx2">
                    <a:lumMod val="50000"/>
                  </a:schemeClr>
                </a:solidFill>
              </a:rPr>
              <a:t>ada</a:t>
            </a:r>
            <a:r>
              <a:rPr lang="id-ID" altLang="en-US" sz="2400" dirty="0">
                <a:solidFill>
                  <a:schemeClr val="tx2">
                    <a:lumMod val="50000"/>
                  </a:schemeClr>
                </a:solidFill>
              </a:rPr>
              <a:t> </a:t>
            </a:r>
            <a:r>
              <a:rPr lang="id-ID" altLang="en-US" sz="2400" b="1" dirty="0">
                <a:solidFill>
                  <a:schemeClr val="tx2">
                    <a:lumMod val="50000"/>
                  </a:schemeClr>
                </a:solidFill>
              </a:rPr>
              <a:t>ketergantungan </a:t>
            </a:r>
            <a:r>
              <a:rPr lang="en-US" altLang="en-US" sz="2400" b="1" dirty="0">
                <a:solidFill>
                  <a:schemeClr val="tx2">
                    <a:lumMod val="50000"/>
                  </a:schemeClr>
                </a:solidFill>
              </a:rPr>
              <a:t> </a:t>
            </a:r>
            <a:r>
              <a:rPr lang="id-ID" altLang="en-US" sz="2400" b="1" dirty="0">
                <a:solidFill>
                  <a:schemeClr val="tx2">
                    <a:lumMod val="50000"/>
                  </a:schemeClr>
                </a:solidFill>
              </a:rPr>
              <a:t>parsial</a:t>
            </a:r>
            <a:r>
              <a:rPr lang="en-US" altLang="en-US" sz="2400" dirty="0">
                <a:solidFill>
                  <a:schemeClr val="tx2">
                    <a:lumMod val="50000"/>
                  </a:schemeClr>
                </a:solidFill>
              </a:rPr>
              <a:t> </a:t>
            </a:r>
            <a:r>
              <a:rPr lang="en-US" altLang="en-US" sz="2400" dirty="0" err="1">
                <a:solidFill>
                  <a:schemeClr val="tx2">
                    <a:lumMod val="50000"/>
                  </a:schemeClr>
                </a:solidFill>
              </a:rPr>
              <a:t>maka</a:t>
            </a:r>
            <a:r>
              <a:rPr lang="en-US" altLang="en-US" sz="2400" dirty="0">
                <a:solidFill>
                  <a:schemeClr val="tx2">
                    <a:lumMod val="50000"/>
                  </a:schemeClr>
                </a:solidFill>
              </a:rPr>
              <a:t> </a:t>
            </a:r>
            <a:r>
              <a:rPr lang="en-US" altLang="en-US" sz="2400" dirty="0" err="1">
                <a:solidFill>
                  <a:schemeClr val="tx2">
                    <a:lumMod val="50000"/>
                  </a:schemeClr>
                </a:solidFill>
              </a:rPr>
              <a:t>atribut</a:t>
            </a:r>
            <a:r>
              <a:rPr lang="en-US" altLang="en-US" sz="2400" dirty="0">
                <a:solidFill>
                  <a:schemeClr val="tx2">
                    <a:lumMod val="50000"/>
                  </a:schemeClr>
                </a:solidFill>
              </a:rPr>
              <a:t> </a:t>
            </a:r>
            <a:r>
              <a:rPr lang="en-US" altLang="en-US" sz="2400" dirty="0" err="1">
                <a:solidFill>
                  <a:schemeClr val="tx2">
                    <a:lumMod val="50000"/>
                  </a:schemeClr>
                </a:solidFill>
              </a:rPr>
              <a:t>tersebut</a:t>
            </a:r>
            <a:r>
              <a:rPr lang="en-US" altLang="en-US" sz="2400" dirty="0">
                <a:solidFill>
                  <a:schemeClr val="tx2">
                    <a:lumMod val="50000"/>
                  </a:schemeClr>
                </a:solidFill>
              </a:rPr>
              <a:t> </a:t>
            </a:r>
            <a:r>
              <a:rPr lang="en-US" altLang="en-US" sz="2400" dirty="0" err="1">
                <a:solidFill>
                  <a:schemeClr val="tx2">
                    <a:lumMod val="50000"/>
                  </a:schemeClr>
                </a:solidFill>
              </a:rPr>
              <a:t>harus</a:t>
            </a:r>
            <a:r>
              <a:rPr lang="en-US" altLang="en-US" sz="2400" dirty="0">
                <a:solidFill>
                  <a:schemeClr val="tx2">
                    <a:lumMod val="50000"/>
                  </a:schemeClr>
                </a:solidFill>
              </a:rPr>
              <a:t> </a:t>
            </a:r>
            <a:r>
              <a:rPr lang="en-US" altLang="en-US" sz="2400" dirty="0" err="1">
                <a:solidFill>
                  <a:schemeClr val="tx2">
                    <a:lumMod val="50000"/>
                  </a:schemeClr>
                </a:solidFill>
              </a:rPr>
              <a:t>dipisah</a:t>
            </a:r>
            <a:r>
              <a:rPr lang="en-US" altLang="en-US" sz="2400" dirty="0">
                <a:solidFill>
                  <a:schemeClr val="tx2">
                    <a:lumMod val="50000"/>
                  </a:schemeClr>
                </a:solidFill>
              </a:rPr>
              <a:t> </a:t>
            </a:r>
            <a:r>
              <a:rPr lang="en-US" altLang="en-US" sz="2400" dirty="0" err="1">
                <a:solidFill>
                  <a:schemeClr val="tx2">
                    <a:lumMod val="50000"/>
                  </a:schemeClr>
                </a:solidFill>
              </a:rPr>
              <a:t>pada</a:t>
            </a:r>
            <a:r>
              <a:rPr lang="en-US" altLang="en-US" sz="2400" dirty="0">
                <a:solidFill>
                  <a:schemeClr val="tx2">
                    <a:lumMod val="50000"/>
                  </a:schemeClr>
                </a:solidFill>
              </a:rPr>
              <a:t> </a:t>
            </a:r>
            <a:r>
              <a:rPr lang="en-US" altLang="en-US" sz="2400" dirty="0" err="1">
                <a:solidFill>
                  <a:schemeClr val="tx2">
                    <a:lumMod val="50000"/>
                  </a:schemeClr>
                </a:solidFill>
              </a:rPr>
              <a:t>tabel</a:t>
            </a:r>
            <a:r>
              <a:rPr lang="en-US" altLang="en-US" sz="2400" dirty="0">
                <a:solidFill>
                  <a:schemeClr val="tx2">
                    <a:lumMod val="50000"/>
                  </a:schemeClr>
                </a:solidFill>
              </a:rPr>
              <a:t> yang lain</a:t>
            </a:r>
            <a:endParaRPr lang="id-ID" altLang="en-US" sz="2400" dirty="0">
              <a:solidFill>
                <a:schemeClr val="tx2">
                  <a:lumMod val="50000"/>
                </a:schemeClr>
              </a:solidFill>
            </a:endParaRPr>
          </a:p>
          <a:p>
            <a:pPr eaLnBrk="1" hangingPunct="1"/>
            <a:endParaRPr lang="id-ID" altLang="en-US" sz="2400" dirty="0">
              <a:solidFill>
                <a:schemeClr val="tx2">
                  <a:lumMod val="50000"/>
                </a:schemeClr>
              </a:solidFill>
            </a:endParaRPr>
          </a:p>
        </p:txBody>
      </p:sp>
      <p:sp>
        <p:nvSpPr>
          <p:cNvPr id="4" name="Rectangle 3"/>
          <p:cNvSpPr txBox="1">
            <a:spLocks noChangeArrowheads="1"/>
          </p:cNvSpPr>
          <p:nvPr/>
        </p:nvSpPr>
        <p:spPr>
          <a:xfrm>
            <a:off x="395536" y="4897435"/>
            <a:ext cx="8176964" cy="162790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id-ID" altLang="en-US" b="1" dirty="0">
                <a:solidFill>
                  <a:schemeClr val="bg2">
                    <a:lumMod val="25000"/>
                  </a:schemeClr>
                </a:solidFill>
              </a:rPr>
              <a:t>*Ket. Tambahan :</a:t>
            </a:r>
          </a:p>
          <a:p>
            <a:pPr marL="0" indent="0">
              <a:buNone/>
            </a:pPr>
            <a:r>
              <a:rPr lang="id-ID" altLang="en-US" sz="1800" dirty="0">
                <a:solidFill>
                  <a:schemeClr val="bg2">
                    <a:lumMod val="25000"/>
                  </a:schemeClr>
                </a:solidFill>
              </a:rPr>
              <a:t>Ketergantungan parsial ---&gt; hanya tergantung pada sebagian key primer</a:t>
            </a:r>
          </a:p>
        </p:txBody>
      </p:sp>
      <p:sp>
        <p:nvSpPr>
          <p:cNvPr id="2" name="Slide Number Placeholder 1">
            <a:extLst>
              <a:ext uri="{FF2B5EF4-FFF2-40B4-BE49-F238E27FC236}">
                <a16:creationId xmlns:a16="http://schemas.microsoft.com/office/drawing/2014/main" id="{79AF6D47-C2F3-428D-AE7F-28659E7B9AF4}"/>
              </a:ext>
            </a:extLst>
          </p:cNvPr>
          <p:cNvSpPr>
            <a:spLocks noGrp="1"/>
          </p:cNvSpPr>
          <p:nvPr>
            <p:ph type="sldNum" sz="quarter" idx="12"/>
          </p:nvPr>
        </p:nvSpPr>
        <p:spPr/>
        <p:txBody>
          <a:bodyPr/>
          <a:lstStyle/>
          <a:p>
            <a:fld id="{C5D243CA-806E-402E-87EA-B001B6507DFC}" type="slidenum">
              <a:rPr lang="id-ID" smtClean="0"/>
              <a:t>29</a:t>
            </a:fld>
            <a:endParaRPr lang="id-ID"/>
          </a:p>
        </p:txBody>
      </p:sp>
    </p:spTree>
    <p:extLst>
      <p:ext uri="{BB962C8B-B14F-4D97-AF65-F5344CB8AC3E}">
        <p14:creationId xmlns:p14="http://schemas.microsoft.com/office/powerpoint/2010/main" val="2681607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02F97DC-FD8A-41E9-857B-0FC599A60DE7}"/>
              </a:ext>
            </a:extLst>
          </p:cNvPr>
          <p:cNvSpPr/>
          <p:nvPr/>
        </p:nvSpPr>
        <p:spPr>
          <a:xfrm>
            <a:off x="899592" y="2852936"/>
            <a:ext cx="7632848" cy="82453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Title 4">
            <a:extLst>
              <a:ext uri="{FF2B5EF4-FFF2-40B4-BE49-F238E27FC236}">
                <a16:creationId xmlns:a16="http://schemas.microsoft.com/office/drawing/2014/main" id="{FE87B72F-0AC5-4A4B-A11E-8A7D0968EABD}"/>
              </a:ext>
            </a:extLst>
          </p:cNvPr>
          <p:cNvSpPr>
            <a:spLocks noGrp="1"/>
          </p:cNvSpPr>
          <p:nvPr>
            <p:ph type="title"/>
          </p:nvPr>
        </p:nvSpPr>
        <p:spPr>
          <a:xfrm>
            <a:off x="899592" y="2852936"/>
            <a:ext cx="7561915" cy="824539"/>
          </a:xfrm>
        </p:spPr>
        <p:txBody>
          <a:bodyPr>
            <a:normAutofit fontScale="90000"/>
          </a:bodyPr>
          <a:lstStyle/>
          <a:p>
            <a:r>
              <a:rPr lang="it-IT" sz="2800" b="1" dirty="0">
                <a:solidFill>
                  <a:schemeClr val="accent1">
                    <a:lumMod val="50000"/>
                  </a:schemeClr>
                </a:solidFill>
                <a:latin typeface="+mn-lt"/>
              </a:rPr>
              <a:t>1. </a:t>
            </a:r>
            <a:r>
              <a:rPr lang="it-IT" sz="2800" b="1" cap="none" dirty="0">
                <a:solidFill>
                  <a:schemeClr val="accent1">
                    <a:lumMod val="50000"/>
                  </a:schemeClr>
                </a:solidFill>
                <a:latin typeface="+mn-lt"/>
              </a:rPr>
              <a:t>Konsep Normalisasi Dan Ketergantungan Fungsional</a:t>
            </a:r>
            <a:endParaRPr lang="en-US" sz="2800" b="1" dirty="0">
              <a:solidFill>
                <a:schemeClr val="accent1">
                  <a:lumMod val="50000"/>
                </a:schemeClr>
              </a:solidFill>
              <a:latin typeface="+mn-lt"/>
            </a:endParaRPr>
          </a:p>
        </p:txBody>
      </p:sp>
      <p:sp>
        <p:nvSpPr>
          <p:cNvPr id="4" name="Slide Number Placeholder 3">
            <a:extLst>
              <a:ext uri="{FF2B5EF4-FFF2-40B4-BE49-F238E27FC236}">
                <a16:creationId xmlns:a16="http://schemas.microsoft.com/office/drawing/2014/main" id="{699870D4-47AE-4F6D-9482-4590C36BC422}"/>
              </a:ext>
            </a:extLst>
          </p:cNvPr>
          <p:cNvSpPr>
            <a:spLocks noGrp="1"/>
          </p:cNvSpPr>
          <p:nvPr>
            <p:ph type="sldNum" sz="quarter" idx="12"/>
          </p:nvPr>
        </p:nvSpPr>
        <p:spPr/>
        <p:txBody>
          <a:bodyPr/>
          <a:lstStyle/>
          <a:p>
            <a:fld id="{C5D243CA-806E-402E-87EA-B001B6507DFC}" type="slidenum">
              <a:rPr lang="id-ID" smtClean="0"/>
              <a:t>3</a:t>
            </a:fld>
            <a:endParaRPr lang="id-ID"/>
          </a:p>
        </p:txBody>
      </p:sp>
      <p:pic>
        <p:nvPicPr>
          <p:cNvPr id="8" name="Picture 7">
            <a:extLst>
              <a:ext uri="{FF2B5EF4-FFF2-40B4-BE49-F238E27FC236}">
                <a16:creationId xmlns:a16="http://schemas.microsoft.com/office/drawing/2014/main" id="{6A5E6CD9-BDB6-4072-BA58-F61884069C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5662" y="4051300"/>
            <a:ext cx="2352675" cy="2305050"/>
          </a:xfrm>
          <a:prstGeom prst="rect">
            <a:avLst/>
          </a:prstGeom>
        </p:spPr>
      </p:pic>
    </p:spTree>
    <p:extLst>
      <p:ext uri="{BB962C8B-B14F-4D97-AF65-F5344CB8AC3E}">
        <p14:creationId xmlns:p14="http://schemas.microsoft.com/office/powerpoint/2010/main" val="1914468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00075" y="80962"/>
            <a:ext cx="8229600" cy="1139825"/>
          </a:xfrm>
        </p:spPr>
        <p:txBody>
          <a:bodyPr>
            <a:normAutofit/>
          </a:bodyPr>
          <a:lstStyle/>
          <a:p>
            <a:pPr algn="l"/>
            <a:r>
              <a:rPr lang="en-US" altLang="en-US" sz="3200" b="1" dirty="0" err="1">
                <a:solidFill>
                  <a:schemeClr val="accent1">
                    <a:lumMod val="50000"/>
                  </a:schemeClr>
                </a:solidFill>
                <a:latin typeface="+mn-lt"/>
              </a:rPr>
              <a:t>Contoh</a:t>
            </a:r>
            <a:r>
              <a:rPr lang="id-ID" altLang="en-US" sz="3200" b="1" dirty="0">
                <a:solidFill>
                  <a:schemeClr val="accent1">
                    <a:lumMod val="50000"/>
                  </a:schemeClr>
                </a:solidFill>
                <a:latin typeface="+mn-lt"/>
              </a:rPr>
              <a:t> 2NF</a:t>
            </a:r>
            <a:endParaRPr lang="en-US" altLang="en-US" sz="3200" b="1" dirty="0">
              <a:solidFill>
                <a:schemeClr val="accent1">
                  <a:lumMod val="50000"/>
                </a:schemeClr>
              </a:solidFill>
              <a:latin typeface="+mn-lt"/>
            </a:endParaRPr>
          </a:p>
        </p:txBody>
      </p:sp>
      <p:sp>
        <p:nvSpPr>
          <p:cNvPr id="26627" name="Rectangle 3"/>
          <p:cNvSpPr>
            <a:spLocks noGrp="1" noChangeArrowheads="1"/>
          </p:cNvSpPr>
          <p:nvPr>
            <p:ph type="body" sz="half" idx="1"/>
          </p:nvPr>
        </p:nvSpPr>
        <p:spPr>
          <a:xfrm>
            <a:off x="368095" y="1220787"/>
            <a:ext cx="7778006" cy="1009649"/>
          </a:xfrm>
        </p:spPr>
        <p:txBody>
          <a:bodyPr>
            <a:normAutofit fontScale="92500" lnSpcReduction="20000"/>
          </a:bodyPr>
          <a:lstStyle/>
          <a:p>
            <a:pPr marL="0" indent="0">
              <a:buNone/>
            </a:pPr>
            <a:r>
              <a:rPr lang="id-ID" altLang="en-US" dirty="0">
                <a:solidFill>
                  <a:schemeClr val="tx2">
                    <a:lumMod val="50000"/>
                  </a:schemeClr>
                </a:solidFill>
              </a:rPr>
              <a:t>Dengan menggunakan acuan tabel universal pada slide sebelumnya, </a:t>
            </a:r>
          </a:p>
          <a:p>
            <a:pPr marL="0" indent="0">
              <a:buNone/>
            </a:pPr>
            <a:r>
              <a:rPr lang="en-US" altLang="en-US" dirty="0" err="1">
                <a:solidFill>
                  <a:schemeClr val="tx2">
                    <a:lumMod val="50000"/>
                  </a:schemeClr>
                </a:solidFill>
              </a:rPr>
              <a:t>Tabel</a:t>
            </a:r>
            <a:r>
              <a:rPr lang="en-US" altLang="en-US" dirty="0">
                <a:solidFill>
                  <a:schemeClr val="tx2">
                    <a:lumMod val="50000"/>
                  </a:schemeClr>
                </a:solidFill>
              </a:rPr>
              <a:t> </a:t>
            </a:r>
            <a:r>
              <a:rPr lang="en-US" altLang="en-US" dirty="0" err="1">
                <a:solidFill>
                  <a:schemeClr val="tx2">
                    <a:lumMod val="50000"/>
                  </a:schemeClr>
                </a:solidFill>
              </a:rPr>
              <a:t>berikut</a:t>
            </a:r>
            <a:r>
              <a:rPr lang="en-US" altLang="en-US" dirty="0">
                <a:solidFill>
                  <a:schemeClr val="tx2">
                    <a:lumMod val="50000"/>
                  </a:schemeClr>
                </a:solidFill>
              </a:rPr>
              <a:t> </a:t>
            </a:r>
            <a:r>
              <a:rPr lang="en-US" altLang="en-US" dirty="0" err="1">
                <a:solidFill>
                  <a:schemeClr val="tx2">
                    <a:lumMod val="50000"/>
                  </a:schemeClr>
                </a:solidFill>
              </a:rPr>
              <a:t>memenuhi</a:t>
            </a:r>
            <a:r>
              <a:rPr lang="en-US" altLang="en-US" dirty="0">
                <a:solidFill>
                  <a:schemeClr val="tx2">
                    <a:lumMod val="50000"/>
                  </a:schemeClr>
                </a:solidFill>
              </a:rPr>
              <a:t> 1NF </a:t>
            </a:r>
            <a:r>
              <a:rPr lang="en-US" altLang="en-US" dirty="0" err="1">
                <a:solidFill>
                  <a:schemeClr val="tx2">
                    <a:lumMod val="50000"/>
                  </a:schemeClr>
                </a:solidFill>
              </a:rPr>
              <a:t>tapi</a:t>
            </a:r>
            <a:r>
              <a:rPr lang="en-US" altLang="en-US" dirty="0">
                <a:solidFill>
                  <a:schemeClr val="tx2">
                    <a:lumMod val="50000"/>
                  </a:schemeClr>
                </a:solidFill>
              </a:rPr>
              <a:t> </a:t>
            </a:r>
            <a:r>
              <a:rPr lang="en-US" altLang="en-US" dirty="0" err="1">
                <a:solidFill>
                  <a:schemeClr val="tx2">
                    <a:lumMod val="50000"/>
                  </a:schemeClr>
                </a:solidFill>
              </a:rPr>
              <a:t>tidak</a:t>
            </a:r>
            <a:r>
              <a:rPr lang="en-US" altLang="en-US" dirty="0">
                <a:solidFill>
                  <a:schemeClr val="tx2">
                    <a:lumMod val="50000"/>
                  </a:schemeClr>
                </a:solidFill>
              </a:rPr>
              <a:t> </a:t>
            </a:r>
            <a:r>
              <a:rPr lang="en-US" altLang="en-US" dirty="0" err="1">
                <a:solidFill>
                  <a:schemeClr val="tx2">
                    <a:lumMod val="50000"/>
                  </a:schemeClr>
                </a:solidFill>
              </a:rPr>
              <a:t>termasuk</a:t>
            </a:r>
            <a:r>
              <a:rPr lang="en-US" altLang="en-US" dirty="0">
                <a:solidFill>
                  <a:schemeClr val="tx2">
                    <a:lumMod val="50000"/>
                  </a:schemeClr>
                </a:solidFill>
              </a:rPr>
              <a:t> 2NF:</a:t>
            </a:r>
          </a:p>
        </p:txBody>
      </p:sp>
      <p:graphicFrame>
        <p:nvGraphicFramePr>
          <p:cNvPr id="94248" name="Group 40"/>
          <p:cNvGraphicFramePr>
            <a:graphicFrameLocks noGrp="1"/>
          </p:cNvGraphicFramePr>
          <p:nvPr>
            <p:ph sz="half" idx="2"/>
            <p:extLst>
              <p:ext uri="{D42A27DB-BD31-4B8C-83A1-F6EECF244321}">
                <p14:modId xmlns:p14="http://schemas.microsoft.com/office/powerpoint/2010/main" val="2979685538"/>
              </p:ext>
            </p:extLst>
          </p:nvPr>
        </p:nvGraphicFramePr>
        <p:xfrm>
          <a:off x="1595440" y="2414588"/>
          <a:ext cx="6550661" cy="431800"/>
        </p:xfrm>
        <a:graphic>
          <a:graphicData uri="http://schemas.openxmlformats.org/drawingml/2006/table">
            <a:tbl>
              <a:tblPr/>
              <a:tblGrid>
                <a:gridCol w="502285">
                  <a:extLst>
                    <a:ext uri="{9D8B030D-6E8A-4147-A177-3AD203B41FA5}">
                      <a16:colId xmlns:a16="http://schemas.microsoft.com/office/drawing/2014/main" val="20000"/>
                    </a:ext>
                  </a:extLst>
                </a:gridCol>
                <a:gridCol w="1113472">
                  <a:extLst>
                    <a:ext uri="{9D8B030D-6E8A-4147-A177-3AD203B41FA5}">
                      <a16:colId xmlns:a16="http://schemas.microsoft.com/office/drawing/2014/main" val="20001"/>
                    </a:ext>
                  </a:extLst>
                </a:gridCol>
                <a:gridCol w="1211898">
                  <a:extLst>
                    <a:ext uri="{9D8B030D-6E8A-4147-A177-3AD203B41FA5}">
                      <a16:colId xmlns:a16="http://schemas.microsoft.com/office/drawing/2014/main" val="20002"/>
                    </a:ext>
                  </a:extLst>
                </a:gridCol>
                <a:gridCol w="913448">
                  <a:extLst>
                    <a:ext uri="{9D8B030D-6E8A-4147-A177-3AD203B41FA5}">
                      <a16:colId xmlns:a16="http://schemas.microsoft.com/office/drawing/2014/main" val="20003"/>
                    </a:ext>
                  </a:extLst>
                </a:gridCol>
                <a:gridCol w="1024572">
                  <a:extLst>
                    <a:ext uri="{9D8B030D-6E8A-4147-A177-3AD203B41FA5}">
                      <a16:colId xmlns:a16="http://schemas.microsoft.com/office/drawing/2014/main" val="20004"/>
                    </a:ext>
                  </a:extLst>
                </a:gridCol>
                <a:gridCol w="585788">
                  <a:extLst>
                    <a:ext uri="{9D8B030D-6E8A-4147-A177-3AD203B41FA5}">
                      <a16:colId xmlns:a16="http://schemas.microsoft.com/office/drawing/2014/main" val="20005"/>
                    </a:ext>
                  </a:extLst>
                </a:gridCol>
                <a:gridCol w="1199198">
                  <a:extLst>
                    <a:ext uri="{9D8B030D-6E8A-4147-A177-3AD203B41FA5}">
                      <a16:colId xmlns:a16="http://schemas.microsoft.com/office/drawing/2014/main" val="20006"/>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id-ID" sz="1400" b="1" i="0" u="none" strike="noStrike" cap="none" normalizeH="0" baseline="0" dirty="0">
                          <a:ln>
                            <a:noFill/>
                          </a:ln>
                          <a:solidFill>
                            <a:schemeClr val="tx1"/>
                          </a:solidFill>
                          <a:effectLst/>
                          <a:latin typeface="Arial" charset="0"/>
                        </a:rPr>
                        <a:t>nim</a:t>
                      </a:r>
                      <a:endParaRPr kumimoji="0" lang="en-US" sz="1400" b="0" i="0" u="none" strike="noStrike" cap="none" normalizeH="0" baseline="0" dirty="0">
                        <a:ln>
                          <a:noFill/>
                        </a:ln>
                        <a:solidFill>
                          <a:schemeClr val="tx1"/>
                        </a:solidFill>
                        <a:effectLst/>
                        <a:latin typeface="Arial" charset="0"/>
                      </a:endParaRPr>
                    </a:p>
                  </a:txBody>
                  <a:tcPr marL="68580" marR="68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id-ID" sz="1400" b="1" i="0" u="none" strike="noStrike" cap="none" normalizeH="0" baseline="0" dirty="0">
                          <a:ln>
                            <a:noFill/>
                          </a:ln>
                          <a:solidFill>
                            <a:schemeClr val="tx1"/>
                          </a:solidFill>
                          <a:effectLst/>
                          <a:latin typeface="Arial" charset="0"/>
                        </a:rPr>
                        <a:t>nama_mhs</a:t>
                      </a:r>
                      <a:endParaRPr kumimoji="0" lang="en-US" sz="1400" b="0" i="0" u="none" strike="noStrike" cap="none" normalizeH="0" baseline="0" dirty="0">
                        <a:ln>
                          <a:noFill/>
                        </a:ln>
                        <a:solidFill>
                          <a:schemeClr val="tx1"/>
                        </a:solidFill>
                        <a:effectLst/>
                        <a:latin typeface="Arial" charset="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id-ID" sz="1400" b="1" i="0" u="none" strike="noStrike" cap="none" normalizeH="0" baseline="0" dirty="0">
                          <a:ln>
                            <a:noFill/>
                          </a:ln>
                          <a:solidFill>
                            <a:schemeClr val="tx1"/>
                          </a:solidFill>
                          <a:effectLst/>
                          <a:latin typeface="Arial" charset="0"/>
                        </a:rPr>
                        <a:t>alamat_mhs</a:t>
                      </a:r>
                      <a:endParaRPr kumimoji="0" lang="en-US" sz="1400" b="0" i="0" u="none" strike="noStrike" cap="none" normalizeH="0" baseline="0" dirty="0">
                        <a:ln>
                          <a:noFill/>
                        </a:ln>
                        <a:solidFill>
                          <a:schemeClr val="tx1"/>
                        </a:solidFill>
                        <a:effectLst/>
                        <a:latin typeface="Arial" charset="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id-ID" sz="1400" b="1" i="0" u="none" strike="noStrike" cap="none" normalizeH="0" baseline="0" dirty="0">
                          <a:ln>
                            <a:noFill/>
                          </a:ln>
                          <a:solidFill>
                            <a:schemeClr val="tx1"/>
                          </a:solidFill>
                          <a:effectLst/>
                          <a:latin typeface="Arial" charset="0"/>
                        </a:rPr>
                        <a:t>kode-kul</a:t>
                      </a:r>
                      <a:endParaRPr kumimoji="0" lang="en-US" sz="1400" b="0" i="0" u="none" strike="noStrike" cap="none" normalizeH="0" baseline="0" dirty="0">
                        <a:ln>
                          <a:noFill/>
                        </a:ln>
                        <a:solidFill>
                          <a:schemeClr val="tx1"/>
                        </a:solidFill>
                        <a:effectLst/>
                        <a:latin typeface="Arial" charset="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id-ID" sz="1400" b="1" i="0" u="none" strike="noStrike" cap="none" normalizeH="0" baseline="0" dirty="0">
                          <a:ln>
                            <a:noFill/>
                          </a:ln>
                          <a:solidFill>
                            <a:schemeClr val="tx1"/>
                          </a:solidFill>
                          <a:effectLst/>
                          <a:latin typeface="Arial" charset="0"/>
                        </a:rPr>
                        <a:t>Nama_kul</a:t>
                      </a:r>
                      <a:endParaRPr kumimoji="0" lang="en-US" sz="1400" b="0" i="0" u="none" strike="noStrike" cap="none" normalizeH="0" baseline="0" dirty="0">
                        <a:ln>
                          <a:noFill/>
                        </a:ln>
                        <a:solidFill>
                          <a:schemeClr val="tx1"/>
                        </a:solidFill>
                        <a:effectLst/>
                        <a:latin typeface="Arial" charset="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id-ID" sz="1400" b="1" i="0" u="none" strike="noStrike" cap="none" normalizeH="0" baseline="0" dirty="0">
                          <a:ln>
                            <a:noFill/>
                          </a:ln>
                          <a:solidFill>
                            <a:schemeClr val="tx1"/>
                          </a:solidFill>
                          <a:effectLst/>
                          <a:latin typeface="Arial" charset="0"/>
                        </a:rPr>
                        <a:t>sks</a:t>
                      </a:r>
                      <a:endParaRPr kumimoji="0" lang="en-US" sz="1400" b="0" i="0" u="none" strike="noStrike" cap="none" normalizeH="0" baseline="0" dirty="0">
                        <a:ln>
                          <a:noFill/>
                        </a:ln>
                        <a:solidFill>
                          <a:schemeClr val="tx1"/>
                        </a:solidFill>
                        <a:effectLst/>
                        <a:latin typeface="Arial" charset="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id-ID" sz="1400" b="1" i="0" u="none" strike="noStrike" cap="none" normalizeH="0" baseline="0" dirty="0">
                          <a:ln>
                            <a:noFill/>
                          </a:ln>
                          <a:solidFill>
                            <a:schemeClr val="tx1"/>
                          </a:solidFill>
                          <a:effectLst/>
                          <a:latin typeface="Arial" charset="0"/>
                        </a:rPr>
                        <a:t>Indeks_nilai</a:t>
                      </a:r>
                      <a:endParaRPr kumimoji="0" lang="en-US" sz="1400" b="0" i="0" u="none" strike="noStrike" cap="none" normalizeH="0" baseline="0" dirty="0">
                        <a:ln>
                          <a:noFill/>
                        </a:ln>
                        <a:solidFill>
                          <a:schemeClr val="tx1"/>
                        </a:solidFill>
                        <a:effectLst/>
                        <a:latin typeface="Arial" charset="0"/>
                      </a:endParaRPr>
                    </a:p>
                  </a:txBody>
                  <a:tcPr marL="68580" marR="68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6646" name="Rectangle 46"/>
          <p:cNvSpPr>
            <a:spLocks noChangeArrowheads="1"/>
          </p:cNvSpPr>
          <p:nvPr/>
        </p:nvSpPr>
        <p:spPr bwMode="auto">
          <a:xfrm>
            <a:off x="1494236" y="2997200"/>
            <a:ext cx="5678090"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0838" indent="-350838"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hlink"/>
              </a:buClr>
              <a:buSzPct val="80000"/>
              <a:buFont typeface="Wingdings" panose="05000000000000000000" pitchFamily="2" charset="2"/>
              <a:buChar char="Ø"/>
            </a:pPr>
            <a:r>
              <a:rPr lang="en-US" altLang="en-US" sz="1700" dirty="0" err="1">
                <a:solidFill>
                  <a:schemeClr val="tx2">
                    <a:lumMod val="50000"/>
                  </a:schemeClr>
                </a:solidFill>
                <a:latin typeface="+mn-lt"/>
              </a:rPr>
              <a:t>Tidak</a:t>
            </a:r>
            <a:r>
              <a:rPr lang="en-US" altLang="en-US" sz="1700" dirty="0">
                <a:solidFill>
                  <a:schemeClr val="tx2">
                    <a:lumMod val="50000"/>
                  </a:schemeClr>
                </a:solidFill>
                <a:latin typeface="+mn-lt"/>
              </a:rPr>
              <a:t> </a:t>
            </a:r>
            <a:r>
              <a:rPr lang="en-US" altLang="en-US" sz="1700" dirty="0" err="1">
                <a:solidFill>
                  <a:schemeClr val="tx2">
                    <a:lumMod val="50000"/>
                  </a:schemeClr>
                </a:solidFill>
                <a:latin typeface="+mn-lt"/>
              </a:rPr>
              <a:t>memenuhi</a:t>
            </a:r>
            <a:r>
              <a:rPr lang="en-US" altLang="en-US" sz="1700" dirty="0">
                <a:solidFill>
                  <a:schemeClr val="tx2">
                    <a:lumMod val="50000"/>
                  </a:schemeClr>
                </a:solidFill>
                <a:latin typeface="+mn-lt"/>
              </a:rPr>
              <a:t> 2NF, </a:t>
            </a:r>
            <a:r>
              <a:rPr lang="en-US" altLang="en-US" sz="1700" dirty="0" err="1">
                <a:solidFill>
                  <a:schemeClr val="tx2">
                    <a:lumMod val="50000"/>
                  </a:schemeClr>
                </a:solidFill>
                <a:latin typeface="+mn-lt"/>
              </a:rPr>
              <a:t>karena</a:t>
            </a:r>
            <a:r>
              <a:rPr lang="en-US" altLang="en-US" sz="1700" dirty="0">
                <a:solidFill>
                  <a:schemeClr val="tx2">
                    <a:lumMod val="50000"/>
                  </a:schemeClr>
                </a:solidFill>
                <a:latin typeface="+mn-lt"/>
              </a:rPr>
              <a:t> {</a:t>
            </a:r>
            <a:r>
              <a:rPr lang="id-ID" altLang="en-US" sz="1700" dirty="0">
                <a:solidFill>
                  <a:schemeClr val="tx2">
                    <a:lumMod val="50000"/>
                  </a:schemeClr>
                </a:solidFill>
                <a:latin typeface="+mn-lt"/>
              </a:rPr>
              <a:t>nim</a:t>
            </a:r>
            <a:r>
              <a:rPr lang="en-US" altLang="en-US" sz="1700" dirty="0">
                <a:solidFill>
                  <a:schemeClr val="tx2">
                    <a:lumMod val="50000"/>
                  </a:schemeClr>
                </a:solidFill>
                <a:latin typeface="+mn-lt"/>
              </a:rPr>
              <a:t>, </a:t>
            </a:r>
            <a:r>
              <a:rPr lang="id-ID" altLang="en-US" sz="1700" dirty="0">
                <a:solidFill>
                  <a:schemeClr val="tx2">
                    <a:lumMod val="50000"/>
                  </a:schemeClr>
                </a:solidFill>
                <a:latin typeface="+mn-lt"/>
              </a:rPr>
              <a:t>kode_kul</a:t>
            </a:r>
            <a:r>
              <a:rPr lang="en-US" altLang="en-US" sz="1700" dirty="0">
                <a:solidFill>
                  <a:schemeClr val="tx2">
                    <a:lumMod val="50000"/>
                  </a:schemeClr>
                </a:solidFill>
                <a:latin typeface="+mn-lt"/>
              </a:rPr>
              <a:t>} yang </a:t>
            </a:r>
            <a:r>
              <a:rPr lang="en-US" altLang="en-US" sz="1700" dirty="0" err="1">
                <a:solidFill>
                  <a:schemeClr val="tx2">
                    <a:lumMod val="50000"/>
                  </a:schemeClr>
                </a:solidFill>
                <a:latin typeface="+mn-lt"/>
              </a:rPr>
              <a:t>dianggap</a:t>
            </a:r>
            <a:r>
              <a:rPr lang="en-US" altLang="en-US" sz="1700" dirty="0">
                <a:solidFill>
                  <a:schemeClr val="tx2">
                    <a:lumMod val="50000"/>
                  </a:schemeClr>
                </a:solidFill>
                <a:latin typeface="+mn-lt"/>
              </a:rPr>
              <a:t> </a:t>
            </a:r>
            <a:r>
              <a:rPr lang="en-US" altLang="en-US" sz="1700" dirty="0" err="1">
                <a:solidFill>
                  <a:schemeClr val="tx2">
                    <a:lumMod val="50000"/>
                  </a:schemeClr>
                </a:solidFill>
                <a:latin typeface="+mn-lt"/>
              </a:rPr>
              <a:t>sebagai</a:t>
            </a:r>
            <a:r>
              <a:rPr lang="en-US" altLang="en-US" sz="1700" dirty="0">
                <a:solidFill>
                  <a:schemeClr val="tx2">
                    <a:lumMod val="50000"/>
                  </a:schemeClr>
                </a:solidFill>
                <a:latin typeface="+mn-lt"/>
              </a:rPr>
              <a:t> key </a:t>
            </a:r>
            <a:r>
              <a:rPr lang="id-ID" altLang="en-US" sz="1700" dirty="0">
                <a:solidFill>
                  <a:schemeClr val="tx2">
                    <a:lumMod val="50000"/>
                  </a:schemeClr>
                </a:solidFill>
                <a:latin typeface="+mn-lt"/>
              </a:rPr>
              <a:t>primer </a:t>
            </a:r>
            <a:r>
              <a:rPr lang="en-US" altLang="en-US" sz="1700" dirty="0" err="1">
                <a:solidFill>
                  <a:schemeClr val="tx2">
                    <a:lumMod val="50000"/>
                  </a:schemeClr>
                </a:solidFill>
                <a:latin typeface="+mn-lt"/>
              </a:rPr>
              <a:t>sedangkan</a:t>
            </a:r>
            <a:r>
              <a:rPr lang="en-US" altLang="en-US" sz="1700" dirty="0">
                <a:solidFill>
                  <a:schemeClr val="tx2">
                    <a:lumMod val="50000"/>
                  </a:schemeClr>
                </a:solidFill>
                <a:latin typeface="+mn-lt"/>
              </a:rPr>
              <a:t>:</a:t>
            </a:r>
          </a:p>
          <a:p>
            <a:pPr eaLnBrk="1" hangingPunct="1">
              <a:spcBef>
                <a:spcPct val="20000"/>
              </a:spcBef>
              <a:buClr>
                <a:schemeClr val="hlink"/>
              </a:buClr>
              <a:buSzPct val="80000"/>
              <a:buFont typeface="Wingdings" panose="05000000000000000000" pitchFamily="2" charset="2"/>
              <a:buNone/>
            </a:pPr>
            <a:r>
              <a:rPr lang="en-US" altLang="en-US" sz="1700" dirty="0">
                <a:solidFill>
                  <a:schemeClr val="tx2">
                    <a:lumMod val="50000"/>
                  </a:schemeClr>
                </a:solidFill>
                <a:latin typeface="+mn-lt"/>
              </a:rPr>
              <a:t>	{</a:t>
            </a:r>
            <a:r>
              <a:rPr lang="id-ID" altLang="en-US" sz="1700" dirty="0">
                <a:solidFill>
                  <a:schemeClr val="tx2">
                    <a:lumMod val="50000"/>
                  </a:schemeClr>
                </a:solidFill>
                <a:latin typeface="+mn-lt"/>
              </a:rPr>
              <a:t>nim</a:t>
            </a:r>
            <a:r>
              <a:rPr lang="en-US" altLang="en-US" sz="1700" dirty="0">
                <a:solidFill>
                  <a:schemeClr val="tx2">
                    <a:lumMod val="50000"/>
                  </a:schemeClr>
                </a:solidFill>
                <a:latin typeface="+mn-lt"/>
              </a:rPr>
              <a:t>, </a:t>
            </a:r>
            <a:r>
              <a:rPr lang="id-ID" altLang="en-US" sz="1700" dirty="0">
                <a:solidFill>
                  <a:schemeClr val="tx2">
                    <a:lumMod val="50000"/>
                  </a:schemeClr>
                </a:solidFill>
                <a:latin typeface="+mn-lt"/>
              </a:rPr>
              <a:t>kode_kul</a:t>
            </a:r>
            <a:r>
              <a:rPr lang="en-US" altLang="en-US" sz="1700" dirty="0">
                <a:solidFill>
                  <a:schemeClr val="tx2">
                    <a:lumMod val="50000"/>
                  </a:schemeClr>
                </a:solidFill>
                <a:latin typeface="+mn-lt"/>
              </a:rPr>
              <a:t>}	   </a:t>
            </a:r>
            <a:r>
              <a:rPr lang="en-US" altLang="en-US" sz="1700" dirty="0">
                <a:solidFill>
                  <a:schemeClr val="tx2">
                    <a:lumMod val="50000"/>
                  </a:schemeClr>
                </a:solidFill>
                <a:latin typeface="+mn-lt"/>
                <a:sym typeface="Wingdings" panose="05000000000000000000" pitchFamily="2" charset="2"/>
              </a:rPr>
              <a:t></a:t>
            </a:r>
            <a:r>
              <a:rPr lang="en-US" altLang="en-US" sz="1700" dirty="0">
                <a:solidFill>
                  <a:schemeClr val="tx2">
                    <a:lumMod val="50000"/>
                  </a:schemeClr>
                </a:solidFill>
                <a:latin typeface="+mn-lt"/>
              </a:rPr>
              <a:t>	</a:t>
            </a:r>
            <a:r>
              <a:rPr lang="en-US" altLang="en-US" sz="1700" dirty="0" err="1">
                <a:solidFill>
                  <a:schemeClr val="tx2">
                    <a:lumMod val="50000"/>
                  </a:schemeClr>
                </a:solidFill>
                <a:latin typeface="+mn-lt"/>
              </a:rPr>
              <a:t>mhs_nama</a:t>
            </a:r>
            <a:endParaRPr lang="en-US" altLang="en-US" sz="1700" dirty="0">
              <a:solidFill>
                <a:schemeClr val="tx2">
                  <a:lumMod val="50000"/>
                </a:schemeClr>
              </a:solidFill>
              <a:latin typeface="+mn-lt"/>
            </a:endParaRPr>
          </a:p>
          <a:p>
            <a:pPr eaLnBrk="1" hangingPunct="1">
              <a:spcBef>
                <a:spcPct val="20000"/>
              </a:spcBef>
              <a:buClr>
                <a:schemeClr val="hlink"/>
              </a:buClr>
              <a:buSzPct val="80000"/>
              <a:buFont typeface="Wingdings" panose="05000000000000000000" pitchFamily="2" charset="2"/>
              <a:buNone/>
            </a:pPr>
            <a:r>
              <a:rPr lang="en-US" altLang="en-US" sz="1700" dirty="0">
                <a:solidFill>
                  <a:schemeClr val="tx2">
                    <a:lumMod val="50000"/>
                  </a:schemeClr>
                </a:solidFill>
                <a:latin typeface="+mn-lt"/>
              </a:rPr>
              <a:t>	{</a:t>
            </a:r>
            <a:r>
              <a:rPr lang="id-ID" altLang="en-US" sz="1700" dirty="0">
                <a:solidFill>
                  <a:schemeClr val="tx2">
                    <a:lumMod val="50000"/>
                  </a:schemeClr>
                </a:solidFill>
                <a:latin typeface="+mn-lt"/>
              </a:rPr>
              <a:t>nim</a:t>
            </a:r>
            <a:r>
              <a:rPr lang="en-US" altLang="en-US" sz="1700" dirty="0">
                <a:solidFill>
                  <a:schemeClr val="tx2">
                    <a:lumMod val="50000"/>
                  </a:schemeClr>
                </a:solidFill>
                <a:latin typeface="+mn-lt"/>
              </a:rPr>
              <a:t>, </a:t>
            </a:r>
            <a:r>
              <a:rPr lang="id-ID" altLang="en-US" sz="1700" dirty="0">
                <a:solidFill>
                  <a:schemeClr val="tx2">
                    <a:lumMod val="50000"/>
                  </a:schemeClr>
                </a:solidFill>
                <a:latin typeface="+mn-lt"/>
              </a:rPr>
              <a:t>kode_kul</a:t>
            </a:r>
            <a:r>
              <a:rPr lang="en-US" altLang="en-US" sz="1700" dirty="0">
                <a:solidFill>
                  <a:schemeClr val="tx2">
                    <a:lumMod val="50000"/>
                  </a:schemeClr>
                </a:solidFill>
                <a:latin typeface="+mn-lt"/>
              </a:rPr>
              <a:t>}    </a:t>
            </a:r>
            <a:r>
              <a:rPr lang="id-ID" altLang="en-US" sz="1700" dirty="0">
                <a:solidFill>
                  <a:schemeClr val="tx2">
                    <a:lumMod val="50000"/>
                  </a:schemeClr>
                </a:solidFill>
                <a:latin typeface="+mn-lt"/>
              </a:rPr>
              <a:t>	   </a:t>
            </a:r>
            <a:r>
              <a:rPr lang="en-US" altLang="en-US" sz="1700" dirty="0">
                <a:solidFill>
                  <a:schemeClr val="tx2">
                    <a:lumMod val="50000"/>
                  </a:schemeClr>
                </a:solidFill>
                <a:latin typeface="+mn-lt"/>
                <a:sym typeface="Wingdings" panose="05000000000000000000" pitchFamily="2" charset="2"/>
              </a:rPr>
              <a:t></a:t>
            </a:r>
            <a:r>
              <a:rPr lang="en-US" altLang="en-US" sz="1700" dirty="0">
                <a:solidFill>
                  <a:schemeClr val="tx2">
                    <a:lumMod val="50000"/>
                  </a:schemeClr>
                </a:solidFill>
                <a:latin typeface="+mn-lt"/>
              </a:rPr>
              <a:t>	</a:t>
            </a:r>
            <a:r>
              <a:rPr lang="en-US" altLang="en-US" sz="1700" dirty="0" err="1">
                <a:solidFill>
                  <a:schemeClr val="tx2">
                    <a:lumMod val="50000"/>
                  </a:schemeClr>
                </a:solidFill>
                <a:latin typeface="+mn-lt"/>
              </a:rPr>
              <a:t>mhs_alamat</a:t>
            </a:r>
            <a:endParaRPr lang="en-US" altLang="en-US" sz="1700" dirty="0">
              <a:solidFill>
                <a:schemeClr val="tx2">
                  <a:lumMod val="50000"/>
                </a:schemeClr>
              </a:solidFill>
              <a:latin typeface="+mn-lt"/>
            </a:endParaRPr>
          </a:p>
          <a:p>
            <a:pPr eaLnBrk="1" hangingPunct="1">
              <a:spcBef>
                <a:spcPct val="20000"/>
              </a:spcBef>
              <a:buClr>
                <a:schemeClr val="hlink"/>
              </a:buClr>
              <a:buSzPct val="80000"/>
              <a:buFont typeface="Wingdings" panose="05000000000000000000" pitchFamily="2" charset="2"/>
              <a:buNone/>
            </a:pPr>
            <a:r>
              <a:rPr lang="en-US" altLang="en-US" sz="1700" dirty="0">
                <a:solidFill>
                  <a:schemeClr val="tx2">
                    <a:lumMod val="50000"/>
                  </a:schemeClr>
                </a:solidFill>
                <a:latin typeface="+mn-lt"/>
              </a:rPr>
              <a:t>	{</a:t>
            </a:r>
            <a:r>
              <a:rPr lang="id-ID" altLang="en-US" sz="1700" dirty="0">
                <a:solidFill>
                  <a:schemeClr val="tx2">
                    <a:lumMod val="50000"/>
                  </a:schemeClr>
                </a:solidFill>
                <a:latin typeface="+mn-lt"/>
              </a:rPr>
              <a:t>nim</a:t>
            </a:r>
            <a:r>
              <a:rPr lang="en-US" altLang="en-US" sz="1700" dirty="0">
                <a:solidFill>
                  <a:schemeClr val="tx2">
                    <a:lumMod val="50000"/>
                  </a:schemeClr>
                </a:solidFill>
                <a:latin typeface="+mn-lt"/>
              </a:rPr>
              <a:t>, </a:t>
            </a:r>
            <a:r>
              <a:rPr lang="id-ID" altLang="en-US" sz="1700" dirty="0">
                <a:solidFill>
                  <a:schemeClr val="tx2">
                    <a:lumMod val="50000"/>
                  </a:schemeClr>
                </a:solidFill>
                <a:latin typeface="+mn-lt"/>
              </a:rPr>
              <a:t>kode_kul</a:t>
            </a:r>
            <a:r>
              <a:rPr lang="en-US" altLang="en-US" sz="1700" dirty="0">
                <a:solidFill>
                  <a:schemeClr val="tx2">
                    <a:lumMod val="50000"/>
                  </a:schemeClr>
                </a:solidFill>
                <a:latin typeface="+mn-lt"/>
              </a:rPr>
              <a:t>}   </a:t>
            </a:r>
            <a:r>
              <a:rPr lang="id-ID" altLang="en-US" sz="1700" dirty="0">
                <a:solidFill>
                  <a:schemeClr val="tx2">
                    <a:lumMod val="50000"/>
                  </a:schemeClr>
                </a:solidFill>
                <a:latin typeface="+mn-lt"/>
              </a:rPr>
              <a:t>	  </a:t>
            </a:r>
            <a:r>
              <a:rPr lang="en-US" altLang="en-US" sz="1700" dirty="0">
                <a:solidFill>
                  <a:schemeClr val="tx2">
                    <a:lumMod val="50000"/>
                  </a:schemeClr>
                </a:solidFill>
                <a:latin typeface="+mn-lt"/>
              </a:rPr>
              <a:t> </a:t>
            </a:r>
            <a:r>
              <a:rPr lang="en-US" altLang="en-US" sz="1700" dirty="0">
                <a:solidFill>
                  <a:schemeClr val="tx2">
                    <a:lumMod val="50000"/>
                  </a:schemeClr>
                </a:solidFill>
                <a:latin typeface="+mn-lt"/>
                <a:sym typeface="Wingdings" panose="05000000000000000000" pitchFamily="2" charset="2"/>
              </a:rPr>
              <a:t></a:t>
            </a:r>
            <a:r>
              <a:rPr lang="en-US" altLang="en-US" sz="1700" dirty="0">
                <a:solidFill>
                  <a:schemeClr val="tx2">
                    <a:lumMod val="50000"/>
                  </a:schemeClr>
                </a:solidFill>
                <a:latin typeface="+mn-lt"/>
              </a:rPr>
              <a:t>	</a:t>
            </a:r>
            <a:r>
              <a:rPr lang="en-US" altLang="en-US" sz="1700" dirty="0" err="1">
                <a:solidFill>
                  <a:schemeClr val="tx2">
                    <a:lumMod val="50000"/>
                  </a:schemeClr>
                </a:solidFill>
                <a:latin typeface="+mn-lt"/>
              </a:rPr>
              <a:t>mk_nama</a:t>
            </a:r>
            <a:endParaRPr lang="en-US" altLang="en-US" sz="1700" dirty="0">
              <a:solidFill>
                <a:schemeClr val="tx2">
                  <a:lumMod val="50000"/>
                </a:schemeClr>
              </a:solidFill>
              <a:latin typeface="+mn-lt"/>
            </a:endParaRPr>
          </a:p>
          <a:p>
            <a:pPr eaLnBrk="1" hangingPunct="1">
              <a:spcBef>
                <a:spcPct val="20000"/>
              </a:spcBef>
              <a:buClr>
                <a:schemeClr val="hlink"/>
              </a:buClr>
              <a:buSzPct val="80000"/>
              <a:buFont typeface="Wingdings" panose="05000000000000000000" pitchFamily="2" charset="2"/>
              <a:buNone/>
            </a:pPr>
            <a:r>
              <a:rPr lang="en-US" altLang="en-US" sz="1700" dirty="0">
                <a:solidFill>
                  <a:schemeClr val="tx2">
                    <a:lumMod val="50000"/>
                  </a:schemeClr>
                </a:solidFill>
                <a:latin typeface="+mn-lt"/>
              </a:rPr>
              <a:t>	{</a:t>
            </a:r>
            <a:r>
              <a:rPr lang="id-ID" altLang="en-US" sz="1700" dirty="0">
                <a:solidFill>
                  <a:schemeClr val="tx2">
                    <a:lumMod val="50000"/>
                  </a:schemeClr>
                </a:solidFill>
                <a:latin typeface="+mn-lt"/>
              </a:rPr>
              <a:t>nim</a:t>
            </a:r>
            <a:r>
              <a:rPr lang="en-US" altLang="en-US" sz="1700" dirty="0">
                <a:solidFill>
                  <a:schemeClr val="tx2">
                    <a:lumMod val="50000"/>
                  </a:schemeClr>
                </a:solidFill>
                <a:latin typeface="+mn-lt"/>
              </a:rPr>
              <a:t>, </a:t>
            </a:r>
            <a:r>
              <a:rPr lang="id-ID" altLang="en-US" sz="1700" dirty="0">
                <a:solidFill>
                  <a:schemeClr val="tx2">
                    <a:lumMod val="50000"/>
                  </a:schemeClr>
                </a:solidFill>
                <a:latin typeface="+mn-lt"/>
              </a:rPr>
              <a:t>kode_kul</a:t>
            </a:r>
            <a:r>
              <a:rPr lang="en-US" altLang="en-US" sz="1700" dirty="0">
                <a:solidFill>
                  <a:schemeClr val="tx2">
                    <a:lumMod val="50000"/>
                  </a:schemeClr>
                </a:solidFill>
                <a:latin typeface="+mn-lt"/>
              </a:rPr>
              <a:t>}   </a:t>
            </a:r>
            <a:r>
              <a:rPr lang="id-ID" altLang="en-US" sz="1700" dirty="0">
                <a:solidFill>
                  <a:schemeClr val="tx2">
                    <a:lumMod val="50000"/>
                  </a:schemeClr>
                </a:solidFill>
                <a:latin typeface="+mn-lt"/>
              </a:rPr>
              <a:t>	   </a:t>
            </a:r>
            <a:r>
              <a:rPr lang="en-US" altLang="en-US" sz="1700" dirty="0">
                <a:solidFill>
                  <a:schemeClr val="tx2">
                    <a:lumMod val="50000"/>
                  </a:schemeClr>
                </a:solidFill>
                <a:latin typeface="+mn-lt"/>
                <a:sym typeface="Wingdings" panose="05000000000000000000" pitchFamily="2" charset="2"/>
              </a:rPr>
              <a:t></a:t>
            </a:r>
            <a:r>
              <a:rPr lang="en-US" altLang="en-US" sz="1700" dirty="0">
                <a:solidFill>
                  <a:schemeClr val="tx2">
                    <a:lumMod val="50000"/>
                  </a:schemeClr>
                </a:solidFill>
                <a:latin typeface="+mn-lt"/>
              </a:rPr>
              <a:t>	</a:t>
            </a:r>
            <a:r>
              <a:rPr lang="en-US" altLang="en-US" sz="1700" dirty="0" err="1">
                <a:solidFill>
                  <a:schemeClr val="tx2">
                    <a:lumMod val="50000"/>
                  </a:schemeClr>
                </a:solidFill>
                <a:latin typeface="+mn-lt"/>
              </a:rPr>
              <a:t>mk_sks</a:t>
            </a:r>
            <a:endParaRPr lang="en-US" altLang="en-US" sz="1700" dirty="0">
              <a:solidFill>
                <a:schemeClr val="tx2">
                  <a:lumMod val="50000"/>
                </a:schemeClr>
              </a:solidFill>
              <a:latin typeface="+mn-lt"/>
            </a:endParaRPr>
          </a:p>
          <a:p>
            <a:pPr eaLnBrk="1" hangingPunct="1">
              <a:spcBef>
                <a:spcPct val="20000"/>
              </a:spcBef>
              <a:buClr>
                <a:schemeClr val="hlink"/>
              </a:buClr>
              <a:buSzPct val="80000"/>
              <a:buFont typeface="Wingdings" panose="05000000000000000000" pitchFamily="2" charset="2"/>
              <a:buNone/>
            </a:pPr>
            <a:r>
              <a:rPr lang="en-US" altLang="en-US" sz="1700" dirty="0">
                <a:solidFill>
                  <a:schemeClr val="tx2">
                    <a:lumMod val="50000"/>
                  </a:schemeClr>
                </a:solidFill>
                <a:latin typeface="+mn-lt"/>
              </a:rPr>
              <a:t>	{</a:t>
            </a:r>
            <a:r>
              <a:rPr lang="id-ID" altLang="en-US" sz="1700" dirty="0">
                <a:solidFill>
                  <a:schemeClr val="tx2">
                    <a:lumMod val="50000"/>
                  </a:schemeClr>
                </a:solidFill>
                <a:latin typeface="+mn-lt"/>
              </a:rPr>
              <a:t>nim</a:t>
            </a:r>
            <a:r>
              <a:rPr lang="en-US" altLang="en-US" sz="1700" dirty="0">
                <a:solidFill>
                  <a:schemeClr val="tx2">
                    <a:lumMod val="50000"/>
                  </a:schemeClr>
                </a:solidFill>
                <a:latin typeface="+mn-lt"/>
              </a:rPr>
              <a:t>, </a:t>
            </a:r>
            <a:r>
              <a:rPr lang="id-ID" altLang="en-US" sz="1700" dirty="0">
                <a:solidFill>
                  <a:schemeClr val="tx2">
                    <a:lumMod val="50000"/>
                  </a:schemeClr>
                </a:solidFill>
                <a:latin typeface="+mn-lt"/>
              </a:rPr>
              <a:t>kode_kul</a:t>
            </a:r>
            <a:r>
              <a:rPr lang="en-US" altLang="en-US" sz="1700" dirty="0">
                <a:solidFill>
                  <a:schemeClr val="tx2">
                    <a:lumMod val="50000"/>
                  </a:schemeClr>
                </a:solidFill>
                <a:latin typeface="+mn-lt"/>
              </a:rPr>
              <a:t>} 	   </a:t>
            </a:r>
            <a:r>
              <a:rPr lang="en-US" altLang="en-US" sz="1700" dirty="0">
                <a:solidFill>
                  <a:schemeClr val="tx2">
                    <a:lumMod val="50000"/>
                  </a:schemeClr>
                </a:solidFill>
                <a:latin typeface="+mn-lt"/>
                <a:sym typeface="Wingdings" panose="05000000000000000000" pitchFamily="2" charset="2"/>
              </a:rPr>
              <a:t></a:t>
            </a:r>
            <a:r>
              <a:rPr lang="en-US" altLang="en-US" sz="1700" dirty="0">
                <a:solidFill>
                  <a:schemeClr val="tx2">
                    <a:lumMod val="50000"/>
                  </a:schemeClr>
                </a:solidFill>
                <a:latin typeface="+mn-lt"/>
              </a:rPr>
              <a:t>	</a:t>
            </a:r>
            <a:r>
              <a:rPr lang="id-ID" altLang="en-US" sz="1700" dirty="0">
                <a:solidFill>
                  <a:schemeClr val="tx2">
                    <a:lumMod val="50000"/>
                  </a:schemeClr>
                </a:solidFill>
                <a:latin typeface="+mn-lt"/>
              </a:rPr>
              <a:t>indeks_nilai</a:t>
            </a:r>
            <a:endParaRPr lang="en-US" altLang="en-US" sz="1700" dirty="0">
              <a:solidFill>
                <a:schemeClr val="tx2">
                  <a:lumMod val="50000"/>
                </a:schemeClr>
              </a:solidFill>
              <a:latin typeface="+mn-lt"/>
            </a:endParaRPr>
          </a:p>
        </p:txBody>
      </p:sp>
      <p:sp>
        <p:nvSpPr>
          <p:cNvPr id="26647" name="Line 48"/>
          <p:cNvSpPr>
            <a:spLocks noChangeShapeType="1"/>
          </p:cNvSpPr>
          <p:nvPr/>
        </p:nvSpPr>
        <p:spPr bwMode="auto">
          <a:xfrm flipH="1">
            <a:off x="4572000" y="3556744"/>
            <a:ext cx="53578" cy="2873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8" name="Line 49"/>
          <p:cNvSpPr>
            <a:spLocks noChangeShapeType="1"/>
          </p:cNvSpPr>
          <p:nvPr/>
        </p:nvSpPr>
        <p:spPr bwMode="auto">
          <a:xfrm flipH="1">
            <a:off x="4598789" y="3867560"/>
            <a:ext cx="53578" cy="2873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9" name="Line 50"/>
          <p:cNvSpPr>
            <a:spLocks noChangeShapeType="1"/>
          </p:cNvSpPr>
          <p:nvPr/>
        </p:nvSpPr>
        <p:spPr bwMode="auto">
          <a:xfrm flipH="1">
            <a:off x="4567958" y="4222503"/>
            <a:ext cx="53578" cy="2873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0" name="Line 51"/>
          <p:cNvSpPr>
            <a:spLocks noChangeShapeType="1"/>
          </p:cNvSpPr>
          <p:nvPr/>
        </p:nvSpPr>
        <p:spPr bwMode="auto">
          <a:xfrm flipH="1">
            <a:off x="4572000" y="4580627"/>
            <a:ext cx="53578" cy="2873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1" name="Rectangle 53"/>
          <p:cNvSpPr>
            <a:spLocks noChangeArrowheads="1"/>
          </p:cNvSpPr>
          <p:nvPr/>
        </p:nvSpPr>
        <p:spPr bwMode="auto">
          <a:xfrm>
            <a:off x="445073" y="5661027"/>
            <a:ext cx="7871344"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96875" indent="-396875"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50838" indent="-350838" eaLnBrk="1" hangingPunct="1">
              <a:spcBef>
                <a:spcPct val="20000"/>
              </a:spcBef>
              <a:buClr>
                <a:schemeClr val="hlink"/>
              </a:buClr>
              <a:buSzPct val="80000"/>
              <a:buFont typeface="Wingdings" panose="05000000000000000000" pitchFamily="2" charset="2"/>
              <a:buChar char="Ø"/>
            </a:pPr>
            <a:r>
              <a:rPr lang="en-US" altLang="en-US" sz="2000" dirty="0" err="1">
                <a:solidFill>
                  <a:schemeClr val="tx2">
                    <a:lumMod val="50000"/>
                  </a:schemeClr>
                </a:solidFill>
                <a:latin typeface="+mn-lt"/>
              </a:rPr>
              <a:t>Tabel</a:t>
            </a:r>
            <a:r>
              <a:rPr lang="en-US" altLang="en-US" sz="2000" dirty="0">
                <a:solidFill>
                  <a:schemeClr val="tx2">
                    <a:lumMod val="50000"/>
                  </a:schemeClr>
                </a:solidFill>
                <a:latin typeface="+mn-lt"/>
              </a:rPr>
              <a:t> di </a:t>
            </a:r>
            <a:r>
              <a:rPr lang="en-US" altLang="en-US" sz="2000" dirty="0" err="1">
                <a:solidFill>
                  <a:schemeClr val="tx2">
                    <a:lumMod val="50000"/>
                  </a:schemeClr>
                </a:solidFill>
                <a:latin typeface="+mn-lt"/>
              </a:rPr>
              <a:t>atas</a:t>
            </a:r>
            <a:r>
              <a:rPr lang="en-US" altLang="en-US" sz="2000" dirty="0">
                <a:solidFill>
                  <a:schemeClr val="tx2">
                    <a:lumMod val="50000"/>
                  </a:schemeClr>
                </a:solidFill>
                <a:latin typeface="+mn-lt"/>
              </a:rPr>
              <a:t> </a:t>
            </a:r>
            <a:r>
              <a:rPr lang="en-US" altLang="en-US" sz="2000" dirty="0" err="1">
                <a:solidFill>
                  <a:schemeClr val="tx2">
                    <a:lumMod val="50000"/>
                  </a:schemeClr>
                </a:solidFill>
                <a:latin typeface="+mn-lt"/>
              </a:rPr>
              <a:t>perlu</a:t>
            </a:r>
            <a:r>
              <a:rPr lang="en-US" altLang="en-US" sz="2000" dirty="0">
                <a:solidFill>
                  <a:schemeClr val="tx2">
                    <a:lumMod val="50000"/>
                  </a:schemeClr>
                </a:solidFill>
                <a:latin typeface="+mn-lt"/>
              </a:rPr>
              <a:t> </a:t>
            </a:r>
            <a:r>
              <a:rPr lang="en-US" altLang="en-US" sz="2000" dirty="0" err="1">
                <a:solidFill>
                  <a:schemeClr val="tx2">
                    <a:lumMod val="50000"/>
                  </a:schemeClr>
                </a:solidFill>
                <a:latin typeface="+mn-lt"/>
              </a:rPr>
              <a:t>didekomposisi</a:t>
            </a:r>
            <a:r>
              <a:rPr lang="en-US" altLang="en-US" sz="2000" dirty="0">
                <a:solidFill>
                  <a:schemeClr val="tx2">
                    <a:lumMod val="50000"/>
                  </a:schemeClr>
                </a:solidFill>
                <a:latin typeface="+mn-lt"/>
              </a:rPr>
              <a:t> </a:t>
            </a:r>
            <a:r>
              <a:rPr lang="en-US" altLang="en-US" sz="2000" dirty="0" err="1">
                <a:solidFill>
                  <a:schemeClr val="tx2">
                    <a:lumMod val="50000"/>
                  </a:schemeClr>
                </a:solidFill>
                <a:latin typeface="+mn-lt"/>
              </a:rPr>
              <a:t>menjadi</a:t>
            </a:r>
            <a:r>
              <a:rPr lang="en-US" altLang="en-US" sz="2000" dirty="0">
                <a:solidFill>
                  <a:schemeClr val="tx2">
                    <a:lumMod val="50000"/>
                  </a:schemeClr>
                </a:solidFill>
                <a:latin typeface="+mn-lt"/>
              </a:rPr>
              <a:t> </a:t>
            </a:r>
            <a:r>
              <a:rPr lang="en-US" altLang="en-US" sz="2000" dirty="0" err="1">
                <a:solidFill>
                  <a:schemeClr val="tx2">
                    <a:lumMod val="50000"/>
                  </a:schemeClr>
                </a:solidFill>
                <a:latin typeface="+mn-lt"/>
              </a:rPr>
              <a:t>beberapa</a:t>
            </a:r>
            <a:r>
              <a:rPr lang="en-US" altLang="en-US" sz="2000" dirty="0">
                <a:solidFill>
                  <a:schemeClr val="tx2">
                    <a:lumMod val="50000"/>
                  </a:schemeClr>
                </a:solidFill>
                <a:latin typeface="+mn-lt"/>
              </a:rPr>
              <a:t> </a:t>
            </a:r>
            <a:r>
              <a:rPr lang="en-US" altLang="en-US" sz="2000" dirty="0" err="1">
                <a:solidFill>
                  <a:schemeClr val="tx2">
                    <a:lumMod val="50000"/>
                  </a:schemeClr>
                </a:solidFill>
                <a:latin typeface="+mn-lt"/>
              </a:rPr>
              <a:t>tabel</a:t>
            </a:r>
            <a:r>
              <a:rPr lang="en-US" altLang="en-US" sz="2000" dirty="0">
                <a:solidFill>
                  <a:schemeClr val="tx2">
                    <a:lumMod val="50000"/>
                  </a:schemeClr>
                </a:solidFill>
                <a:latin typeface="+mn-lt"/>
              </a:rPr>
              <a:t> yang </a:t>
            </a:r>
            <a:r>
              <a:rPr lang="en-US" altLang="en-US" sz="2000" dirty="0" err="1">
                <a:solidFill>
                  <a:schemeClr val="tx2">
                    <a:lumMod val="50000"/>
                  </a:schemeClr>
                </a:solidFill>
                <a:latin typeface="+mn-lt"/>
              </a:rPr>
              <a:t>memenuhi</a:t>
            </a:r>
            <a:r>
              <a:rPr lang="en-US" altLang="en-US" sz="2000" dirty="0">
                <a:solidFill>
                  <a:schemeClr val="tx2">
                    <a:lumMod val="50000"/>
                  </a:schemeClr>
                </a:solidFill>
                <a:latin typeface="+mn-lt"/>
              </a:rPr>
              <a:t> </a:t>
            </a:r>
            <a:r>
              <a:rPr lang="en-US" altLang="en-US" sz="2000" dirty="0" err="1">
                <a:solidFill>
                  <a:schemeClr val="tx2">
                    <a:lumMod val="50000"/>
                  </a:schemeClr>
                </a:solidFill>
                <a:latin typeface="+mn-lt"/>
              </a:rPr>
              <a:t>syarat</a:t>
            </a:r>
            <a:r>
              <a:rPr lang="en-US" altLang="en-US" sz="2000" dirty="0">
                <a:solidFill>
                  <a:schemeClr val="tx2">
                    <a:lumMod val="50000"/>
                  </a:schemeClr>
                </a:solidFill>
                <a:latin typeface="+mn-lt"/>
              </a:rPr>
              <a:t> 2NF </a:t>
            </a:r>
          </a:p>
        </p:txBody>
      </p:sp>
      <p:sp>
        <p:nvSpPr>
          <p:cNvPr id="11" name="Line 51">
            <a:extLst>
              <a:ext uri="{FF2B5EF4-FFF2-40B4-BE49-F238E27FC236}">
                <a16:creationId xmlns:a16="http://schemas.microsoft.com/office/drawing/2014/main" id="{64D8A21F-5B90-49E3-B4D9-469B01C6E8FB}"/>
              </a:ext>
            </a:extLst>
          </p:cNvPr>
          <p:cNvSpPr>
            <a:spLocks noChangeShapeType="1"/>
          </p:cNvSpPr>
          <p:nvPr/>
        </p:nvSpPr>
        <p:spPr bwMode="auto">
          <a:xfrm flipH="1">
            <a:off x="4584915" y="4854212"/>
            <a:ext cx="53578" cy="2873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Slide Number Placeholder 1">
            <a:extLst>
              <a:ext uri="{FF2B5EF4-FFF2-40B4-BE49-F238E27FC236}">
                <a16:creationId xmlns:a16="http://schemas.microsoft.com/office/drawing/2014/main" id="{0C745189-591E-4546-AD51-BCD8842EA808}"/>
              </a:ext>
            </a:extLst>
          </p:cNvPr>
          <p:cNvSpPr>
            <a:spLocks noGrp="1"/>
          </p:cNvSpPr>
          <p:nvPr>
            <p:ph type="sldNum" sz="quarter" idx="12"/>
          </p:nvPr>
        </p:nvSpPr>
        <p:spPr/>
        <p:txBody>
          <a:bodyPr/>
          <a:lstStyle/>
          <a:p>
            <a:fld id="{4D3720C0-CB5D-4750-8E88-07D92F731BA4}" type="slidenum">
              <a:rPr lang="en-US" altLang="en-US" smtClean="0"/>
              <a:pPr/>
              <a:t>30</a:t>
            </a:fld>
            <a:endParaRPr lang="en-US" altLang="en-US"/>
          </a:p>
        </p:txBody>
      </p:sp>
    </p:spTree>
    <p:extLst>
      <p:ext uri="{BB962C8B-B14F-4D97-AF65-F5344CB8AC3E}">
        <p14:creationId xmlns:p14="http://schemas.microsoft.com/office/powerpoint/2010/main" val="7761837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ChangeArrowheads="1"/>
          </p:cNvSpPr>
          <p:nvPr/>
        </p:nvSpPr>
        <p:spPr bwMode="auto">
          <a:xfrm>
            <a:off x="539552" y="1528916"/>
            <a:ext cx="829425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4572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indent="0" eaLnBrk="1" hangingPunct="1"/>
            <a:r>
              <a:rPr lang="en-US" altLang="en-US" sz="2200" dirty="0">
                <a:solidFill>
                  <a:schemeClr val="tx2">
                    <a:lumMod val="50000"/>
                  </a:schemeClr>
                </a:solidFill>
              </a:rPr>
              <a:t>{</a:t>
            </a:r>
            <a:r>
              <a:rPr lang="id-ID" altLang="en-US" sz="2200" dirty="0">
                <a:solidFill>
                  <a:schemeClr val="tx2">
                    <a:lumMod val="50000"/>
                  </a:schemeClr>
                </a:solidFill>
              </a:rPr>
              <a:t>nim</a:t>
            </a:r>
            <a:r>
              <a:rPr lang="en-US" altLang="en-US" sz="2200" dirty="0">
                <a:solidFill>
                  <a:schemeClr val="tx2">
                    <a:lumMod val="50000"/>
                  </a:schemeClr>
                </a:solidFill>
              </a:rPr>
              <a:t>, </a:t>
            </a:r>
            <a:r>
              <a:rPr lang="id-ID" altLang="en-US" sz="2200" dirty="0">
                <a:solidFill>
                  <a:schemeClr val="tx2">
                    <a:lumMod val="50000"/>
                  </a:schemeClr>
                </a:solidFill>
              </a:rPr>
              <a:t>kode_kul</a:t>
            </a:r>
            <a:r>
              <a:rPr lang="en-US" altLang="en-US" sz="2200" dirty="0">
                <a:solidFill>
                  <a:schemeClr val="tx2">
                    <a:lumMod val="50000"/>
                  </a:schemeClr>
                </a:solidFill>
              </a:rPr>
              <a:t>}  </a:t>
            </a:r>
            <a:r>
              <a:rPr lang="id-ID" altLang="en-US" sz="2200" dirty="0">
                <a:solidFill>
                  <a:schemeClr val="tx2">
                    <a:lumMod val="50000"/>
                  </a:schemeClr>
                </a:solidFill>
              </a:rPr>
              <a:t>	</a:t>
            </a:r>
            <a:r>
              <a:rPr lang="en-US" altLang="en-US" sz="2200" dirty="0">
                <a:solidFill>
                  <a:schemeClr val="tx2">
                    <a:lumMod val="50000"/>
                  </a:schemeClr>
                </a:solidFill>
                <a:sym typeface="Wingdings" panose="05000000000000000000" pitchFamily="2" charset="2"/>
              </a:rPr>
              <a:t></a:t>
            </a:r>
            <a:r>
              <a:rPr lang="en-US" altLang="en-US" sz="2200" dirty="0">
                <a:solidFill>
                  <a:schemeClr val="tx2">
                    <a:lumMod val="50000"/>
                  </a:schemeClr>
                </a:solidFill>
              </a:rPr>
              <a:t>    </a:t>
            </a:r>
            <a:r>
              <a:rPr lang="id-ID" altLang="en-US" sz="2200" dirty="0">
                <a:solidFill>
                  <a:schemeClr val="tx2">
                    <a:lumMod val="50000"/>
                  </a:schemeClr>
                </a:solidFill>
                <a:sym typeface="Wingdings" panose="05000000000000000000" pitchFamily="2" charset="2"/>
              </a:rPr>
              <a:t>indeks_nilai			</a:t>
            </a:r>
            <a:r>
              <a:rPr lang="en-US" altLang="en-US" sz="2200" dirty="0">
                <a:solidFill>
                  <a:schemeClr val="tx2">
                    <a:lumMod val="50000"/>
                  </a:schemeClr>
                </a:solidFill>
                <a:sym typeface="Wingdings" panose="05000000000000000000" pitchFamily="2" charset="2"/>
              </a:rPr>
              <a:t>(</a:t>
            </a:r>
            <a:r>
              <a:rPr lang="id-ID" altLang="en-US" sz="2200" dirty="0">
                <a:solidFill>
                  <a:schemeClr val="tx2">
                    <a:lumMod val="50000"/>
                  </a:schemeClr>
                </a:solidFill>
                <a:sym typeface="Wingdings" panose="05000000000000000000" pitchFamily="2" charset="2"/>
              </a:rPr>
              <a:t>FD</a:t>
            </a:r>
            <a:r>
              <a:rPr lang="en-US" altLang="en-US" sz="2200" dirty="0">
                <a:solidFill>
                  <a:schemeClr val="tx2">
                    <a:lumMod val="50000"/>
                  </a:schemeClr>
                </a:solidFill>
                <a:sym typeface="Wingdings" panose="05000000000000000000" pitchFamily="2" charset="2"/>
              </a:rPr>
              <a:t>1)</a:t>
            </a:r>
          </a:p>
          <a:p>
            <a:pPr indent="0" eaLnBrk="1" hangingPunct="1"/>
            <a:r>
              <a:rPr lang="id-ID" altLang="en-US" sz="2200" dirty="0">
                <a:solidFill>
                  <a:schemeClr val="tx2">
                    <a:lumMod val="50000"/>
                  </a:schemeClr>
                </a:solidFill>
                <a:sym typeface="Wingdings" panose="05000000000000000000" pitchFamily="2" charset="2"/>
              </a:rPr>
              <a:t>nim</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         </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	</a:t>
            </a:r>
            <a:r>
              <a:rPr lang="en-US" altLang="en-US" sz="2200" dirty="0">
                <a:solidFill>
                  <a:schemeClr val="tx2">
                    <a:lumMod val="50000"/>
                  </a:schemeClr>
                </a:solidFill>
                <a:sym typeface="Wingdings" panose="05000000000000000000" pitchFamily="2" charset="2"/>
              </a:rPr>
              <a:t></a:t>
            </a:r>
            <a:r>
              <a:rPr lang="en-US" altLang="en-US" sz="2200" dirty="0">
                <a:solidFill>
                  <a:schemeClr val="tx2">
                    <a:lumMod val="50000"/>
                  </a:schemeClr>
                </a:solidFill>
              </a:rPr>
              <a:t> </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nama_mhs</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alamat_mhs</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	</a:t>
            </a:r>
            <a:r>
              <a:rPr lang="en-US" altLang="en-US" sz="2200" dirty="0">
                <a:solidFill>
                  <a:schemeClr val="tx2">
                    <a:lumMod val="50000"/>
                  </a:schemeClr>
                </a:solidFill>
                <a:sym typeface="Wingdings" panose="05000000000000000000" pitchFamily="2" charset="2"/>
              </a:rPr>
              <a:t>(</a:t>
            </a:r>
            <a:r>
              <a:rPr lang="id-ID" altLang="en-US" sz="2200" dirty="0">
                <a:solidFill>
                  <a:schemeClr val="tx2">
                    <a:lumMod val="50000"/>
                  </a:schemeClr>
                </a:solidFill>
                <a:sym typeface="Wingdings" panose="05000000000000000000" pitchFamily="2" charset="2"/>
              </a:rPr>
              <a:t>FD2</a:t>
            </a:r>
            <a:r>
              <a:rPr lang="en-US" altLang="en-US" sz="2200" dirty="0">
                <a:solidFill>
                  <a:schemeClr val="tx2">
                    <a:lumMod val="50000"/>
                  </a:schemeClr>
                </a:solidFill>
                <a:sym typeface="Wingdings" panose="05000000000000000000" pitchFamily="2" charset="2"/>
              </a:rPr>
              <a:t>)</a:t>
            </a:r>
          </a:p>
          <a:p>
            <a:pPr indent="0" eaLnBrk="1" hangingPunct="1"/>
            <a:r>
              <a:rPr lang="id-ID" altLang="en-US" sz="2200" dirty="0">
                <a:solidFill>
                  <a:schemeClr val="tx2">
                    <a:lumMod val="50000"/>
                  </a:schemeClr>
                </a:solidFill>
                <a:sym typeface="Wingdings" panose="05000000000000000000" pitchFamily="2" charset="2"/>
              </a:rPr>
              <a:t>kode_kul</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	</a:t>
            </a:r>
            <a:r>
              <a:rPr lang="en-US" altLang="en-US" sz="2200" dirty="0">
                <a:solidFill>
                  <a:schemeClr val="tx2">
                    <a:lumMod val="50000"/>
                  </a:schemeClr>
                </a:solidFill>
                <a:sym typeface="Wingdings" panose="05000000000000000000" pitchFamily="2" charset="2"/>
              </a:rPr>
              <a:t></a:t>
            </a:r>
            <a:r>
              <a:rPr lang="en-US" altLang="en-US" sz="2200" dirty="0">
                <a:solidFill>
                  <a:schemeClr val="tx2">
                    <a:lumMod val="50000"/>
                  </a:schemeClr>
                </a:solidFill>
              </a:rPr>
              <a:t> </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nama_kul</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sks</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		</a:t>
            </a:r>
            <a:r>
              <a:rPr lang="en-US" altLang="en-US" sz="2200" dirty="0">
                <a:solidFill>
                  <a:schemeClr val="tx2">
                    <a:lumMod val="50000"/>
                  </a:schemeClr>
                </a:solidFill>
                <a:sym typeface="Wingdings" panose="05000000000000000000" pitchFamily="2" charset="2"/>
              </a:rPr>
              <a:t>(</a:t>
            </a:r>
            <a:r>
              <a:rPr lang="id-ID" altLang="en-US" sz="2200" dirty="0">
                <a:solidFill>
                  <a:schemeClr val="tx2">
                    <a:lumMod val="50000"/>
                  </a:schemeClr>
                </a:solidFill>
                <a:sym typeface="Wingdings" panose="05000000000000000000" pitchFamily="2" charset="2"/>
              </a:rPr>
              <a:t>FD3</a:t>
            </a:r>
            <a:r>
              <a:rPr lang="en-US" altLang="en-US" sz="2200" dirty="0">
                <a:solidFill>
                  <a:schemeClr val="tx2">
                    <a:lumMod val="50000"/>
                  </a:schemeClr>
                </a:solidFill>
                <a:sym typeface="Wingdings" panose="05000000000000000000" pitchFamily="2" charset="2"/>
              </a:rPr>
              <a:t>)</a:t>
            </a:r>
          </a:p>
        </p:txBody>
      </p:sp>
      <p:sp>
        <p:nvSpPr>
          <p:cNvPr id="27653" name="Rectangle 5"/>
          <p:cNvSpPr>
            <a:spLocks noChangeArrowheads="1"/>
          </p:cNvSpPr>
          <p:nvPr/>
        </p:nvSpPr>
        <p:spPr bwMode="auto">
          <a:xfrm>
            <a:off x="395536" y="4333453"/>
            <a:ext cx="835292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107950" eaLnBrk="0" hangingPunct="0">
              <a:tabLst>
                <a:tab pos="107950" algn="l"/>
              </a:tabLst>
              <a:defRPr>
                <a:solidFill>
                  <a:schemeClr val="tx1"/>
                </a:solidFill>
                <a:latin typeface="Arial" panose="020B0604020202020204" pitchFamily="34" charset="0"/>
              </a:defRPr>
            </a:lvl1pPr>
            <a:lvl2pPr marL="742950" indent="-285750" eaLnBrk="0" hangingPunct="0">
              <a:tabLst>
                <a:tab pos="107950" algn="l"/>
              </a:tabLst>
              <a:defRPr>
                <a:solidFill>
                  <a:schemeClr val="tx1"/>
                </a:solidFill>
                <a:latin typeface="Arial" panose="020B0604020202020204" pitchFamily="34" charset="0"/>
              </a:defRPr>
            </a:lvl2pPr>
            <a:lvl3pPr marL="1143000" indent="-228600" eaLnBrk="0" hangingPunct="0">
              <a:tabLst>
                <a:tab pos="107950" algn="l"/>
              </a:tabLst>
              <a:defRPr>
                <a:solidFill>
                  <a:schemeClr val="tx1"/>
                </a:solidFill>
                <a:latin typeface="Arial" panose="020B0604020202020204" pitchFamily="34" charset="0"/>
              </a:defRPr>
            </a:lvl3pPr>
            <a:lvl4pPr marL="1600200" indent="-228600" eaLnBrk="0" hangingPunct="0">
              <a:tabLst>
                <a:tab pos="107950" algn="l"/>
              </a:tabLst>
              <a:defRPr>
                <a:solidFill>
                  <a:schemeClr val="tx1"/>
                </a:solidFill>
                <a:latin typeface="Arial" panose="020B0604020202020204" pitchFamily="34" charset="0"/>
              </a:defRPr>
            </a:lvl4pPr>
            <a:lvl5pPr marL="2057400" indent="-228600" eaLnBrk="0" hangingPunct="0">
              <a:tabLst>
                <a:tab pos="1079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079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079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079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07950" algn="l"/>
              </a:tabLst>
              <a:defRPr>
                <a:solidFill>
                  <a:schemeClr val="tx1"/>
                </a:solidFill>
                <a:latin typeface="Arial" panose="020B0604020202020204" pitchFamily="34" charset="0"/>
              </a:defRPr>
            </a:lvl9pPr>
          </a:lstStyle>
          <a:p>
            <a:pPr eaLnBrk="1" hangingPunct="1"/>
            <a:r>
              <a:rPr lang="id-ID" altLang="en-US" sz="2200" dirty="0">
                <a:solidFill>
                  <a:schemeClr val="tx2">
                    <a:lumMod val="50000"/>
                  </a:schemeClr>
                </a:solidFill>
                <a:sym typeface="Wingdings" panose="05000000000000000000" pitchFamily="2" charset="2"/>
              </a:rPr>
              <a:t>FD</a:t>
            </a:r>
            <a:r>
              <a:rPr lang="en-US" altLang="en-US" sz="2200" dirty="0">
                <a:solidFill>
                  <a:schemeClr val="tx2">
                    <a:lumMod val="50000"/>
                  </a:schemeClr>
                </a:solidFill>
                <a:sym typeface="Wingdings" panose="05000000000000000000" pitchFamily="2" charset="2"/>
              </a:rPr>
              <a:t>1 	(</a:t>
            </a:r>
            <a:r>
              <a:rPr lang="id-ID" altLang="en-US" sz="2200" u="sng" dirty="0">
                <a:solidFill>
                  <a:schemeClr val="tx2">
                    <a:lumMod val="50000"/>
                  </a:schemeClr>
                </a:solidFill>
                <a:sym typeface="Wingdings" panose="05000000000000000000" pitchFamily="2" charset="2"/>
              </a:rPr>
              <a:t>nim</a:t>
            </a:r>
            <a:r>
              <a:rPr lang="en-US" altLang="en-US" sz="2200" dirty="0">
                <a:solidFill>
                  <a:schemeClr val="tx2">
                    <a:lumMod val="50000"/>
                  </a:schemeClr>
                </a:solidFill>
                <a:sym typeface="Wingdings" panose="05000000000000000000" pitchFamily="2" charset="2"/>
              </a:rPr>
              <a:t>, </a:t>
            </a:r>
            <a:r>
              <a:rPr lang="id-ID" altLang="en-US" sz="2200" u="sng" dirty="0">
                <a:solidFill>
                  <a:schemeClr val="tx2">
                    <a:lumMod val="50000"/>
                  </a:schemeClr>
                </a:solidFill>
                <a:sym typeface="Wingdings" panose="05000000000000000000" pitchFamily="2" charset="2"/>
              </a:rPr>
              <a:t>kode_kul</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indeks_nilai</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	</a:t>
            </a:r>
            <a:r>
              <a:rPr lang="en-US" altLang="en-US" sz="2200" dirty="0">
                <a:solidFill>
                  <a:schemeClr val="tx2">
                    <a:lumMod val="50000"/>
                  </a:schemeClr>
                </a:solidFill>
                <a:sym typeface="Wingdings" panose="05000000000000000000" pitchFamily="2" charset="2"/>
              </a:rPr>
              <a:t> </a:t>
            </a:r>
            <a:r>
              <a:rPr lang="en-US" altLang="en-US" sz="2200" dirty="0" err="1">
                <a:solidFill>
                  <a:schemeClr val="tx2">
                    <a:lumMod val="50000"/>
                  </a:schemeClr>
                </a:solidFill>
                <a:sym typeface="Wingdings" panose="05000000000000000000" pitchFamily="2" charset="2"/>
              </a:rPr>
              <a:t>Tabel</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n</a:t>
            </a:r>
            <a:r>
              <a:rPr lang="en-US" altLang="en-US" sz="2200" dirty="0" err="1">
                <a:solidFill>
                  <a:schemeClr val="tx2">
                    <a:lumMod val="50000"/>
                  </a:schemeClr>
                </a:solidFill>
                <a:sym typeface="Wingdings" panose="05000000000000000000" pitchFamily="2" charset="2"/>
              </a:rPr>
              <a:t>ilai</a:t>
            </a:r>
            <a:endParaRPr lang="en-US" altLang="en-US" sz="2200" dirty="0">
              <a:solidFill>
                <a:schemeClr val="tx2">
                  <a:lumMod val="50000"/>
                </a:schemeClr>
              </a:solidFill>
              <a:sym typeface="Wingdings" panose="05000000000000000000" pitchFamily="2" charset="2"/>
            </a:endParaRPr>
          </a:p>
          <a:p>
            <a:pPr eaLnBrk="1" hangingPunct="1"/>
            <a:r>
              <a:rPr lang="id-ID" altLang="en-US" sz="2200" dirty="0">
                <a:solidFill>
                  <a:schemeClr val="tx2">
                    <a:lumMod val="50000"/>
                  </a:schemeClr>
                </a:solidFill>
                <a:sym typeface="Wingdings" panose="05000000000000000000" pitchFamily="2" charset="2"/>
              </a:rPr>
              <a:t>FD</a:t>
            </a:r>
            <a:r>
              <a:rPr lang="en-US" altLang="en-US" sz="2200" dirty="0">
                <a:solidFill>
                  <a:schemeClr val="tx2">
                    <a:lumMod val="50000"/>
                  </a:schemeClr>
                </a:solidFill>
                <a:sym typeface="Wingdings" panose="05000000000000000000" pitchFamily="2" charset="2"/>
              </a:rPr>
              <a:t>2 	(</a:t>
            </a:r>
            <a:r>
              <a:rPr lang="id-ID" altLang="en-US" sz="2200" u="sng" dirty="0">
                <a:solidFill>
                  <a:schemeClr val="tx2">
                    <a:lumMod val="50000"/>
                  </a:schemeClr>
                </a:solidFill>
                <a:sym typeface="Wingdings" panose="05000000000000000000" pitchFamily="2" charset="2"/>
              </a:rPr>
              <a:t>nim</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nama_mhs</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alamat_mhs</a:t>
            </a:r>
            <a:r>
              <a:rPr lang="en-US" altLang="en-US" sz="2200" dirty="0">
                <a:solidFill>
                  <a:schemeClr val="tx2">
                    <a:lumMod val="50000"/>
                  </a:schemeClr>
                </a:solidFill>
                <a:sym typeface="Wingdings" panose="05000000000000000000" pitchFamily="2" charset="2"/>
              </a:rPr>
              <a:t>)</a:t>
            </a:r>
            <a:r>
              <a:rPr lang="id-ID" altLang="en-US" sz="2200" dirty="0">
                <a:solidFill>
                  <a:schemeClr val="tx2">
                    <a:lumMod val="50000"/>
                  </a:schemeClr>
                </a:solidFill>
                <a:sym typeface="Wingdings" panose="05000000000000000000" pitchFamily="2" charset="2"/>
              </a:rPr>
              <a:t>	</a:t>
            </a:r>
            <a:r>
              <a:rPr lang="en-US" altLang="en-US" sz="2200" dirty="0">
                <a:solidFill>
                  <a:schemeClr val="tx2">
                    <a:lumMod val="50000"/>
                  </a:schemeClr>
                </a:solidFill>
                <a:sym typeface="Wingdings" panose="05000000000000000000" pitchFamily="2" charset="2"/>
              </a:rPr>
              <a:t> </a:t>
            </a:r>
            <a:r>
              <a:rPr lang="en-US" altLang="en-US" sz="2200" dirty="0" err="1">
                <a:solidFill>
                  <a:schemeClr val="tx2">
                    <a:lumMod val="50000"/>
                  </a:schemeClr>
                </a:solidFill>
                <a:sym typeface="Wingdings" panose="05000000000000000000" pitchFamily="2" charset="2"/>
              </a:rPr>
              <a:t>Tabel</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m</a:t>
            </a:r>
            <a:r>
              <a:rPr lang="en-US" altLang="en-US" sz="2200" dirty="0" err="1">
                <a:solidFill>
                  <a:schemeClr val="tx2">
                    <a:lumMod val="50000"/>
                  </a:schemeClr>
                </a:solidFill>
                <a:sym typeface="Wingdings" panose="05000000000000000000" pitchFamily="2" charset="2"/>
              </a:rPr>
              <a:t>ahasiswa</a:t>
            </a:r>
            <a:endParaRPr lang="en-US" altLang="en-US" sz="2200" dirty="0">
              <a:solidFill>
                <a:schemeClr val="tx2">
                  <a:lumMod val="50000"/>
                </a:schemeClr>
              </a:solidFill>
              <a:sym typeface="Wingdings" panose="05000000000000000000" pitchFamily="2" charset="2"/>
            </a:endParaRPr>
          </a:p>
          <a:p>
            <a:pPr eaLnBrk="1" hangingPunct="1"/>
            <a:r>
              <a:rPr lang="id-ID" altLang="en-US" sz="2200" dirty="0">
                <a:solidFill>
                  <a:schemeClr val="tx2">
                    <a:lumMod val="50000"/>
                  </a:schemeClr>
                </a:solidFill>
                <a:sym typeface="Wingdings" panose="05000000000000000000" pitchFamily="2" charset="2"/>
              </a:rPr>
              <a:t>FD</a:t>
            </a:r>
            <a:r>
              <a:rPr lang="en-US" altLang="en-US" sz="2200" dirty="0">
                <a:solidFill>
                  <a:schemeClr val="tx2">
                    <a:lumMod val="50000"/>
                  </a:schemeClr>
                </a:solidFill>
                <a:sym typeface="Wingdings" panose="05000000000000000000" pitchFamily="2" charset="2"/>
              </a:rPr>
              <a:t>3	(</a:t>
            </a:r>
            <a:r>
              <a:rPr lang="id-ID" altLang="en-US" sz="2200" u="sng" dirty="0">
                <a:solidFill>
                  <a:schemeClr val="tx2">
                    <a:lumMod val="50000"/>
                  </a:schemeClr>
                </a:solidFill>
                <a:sym typeface="Wingdings" panose="05000000000000000000" pitchFamily="2" charset="2"/>
              </a:rPr>
              <a:t>kode_kul</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nama_kul</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sks</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	</a:t>
            </a:r>
            <a:r>
              <a:rPr lang="en-US" altLang="en-US" sz="2200" dirty="0">
                <a:solidFill>
                  <a:schemeClr val="tx2">
                    <a:lumMod val="50000"/>
                  </a:schemeClr>
                </a:solidFill>
                <a:sym typeface="Wingdings" panose="05000000000000000000" pitchFamily="2" charset="2"/>
              </a:rPr>
              <a:t> </a:t>
            </a:r>
            <a:r>
              <a:rPr lang="en-US" altLang="en-US" sz="2200" dirty="0" err="1">
                <a:solidFill>
                  <a:schemeClr val="tx2">
                    <a:lumMod val="50000"/>
                  </a:schemeClr>
                </a:solidFill>
                <a:sym typeface="Wingdings" panose="05000000000000000000" pitchFamily="2" charset="2"/>
              </a:rPr>
              <a:t>Tabel</a:t>
            </a:r>
            <a:r>
              <a:rPr lang="en-US" altLang="en-US" sz="2200" dirty="0">
                <a:solidFill>
                  <a:schemeClr val="tx2">
                    <a:lumMod val="50000"/>
                  </a:schemeClr>
                </a:solidFill>
                <a:sym typeface="Wingdings" panose="05000000000000000000" pitchFamily="2" charset="2"/>
              </a:rPr>
              <a:t> </a:t>
            </a:r>
            <a:r>
              <a:rPr lang="id-ID" altLang="en-US" sz="2200" dirty="0">
                <a:solidFill>
                  <a:schemeClr val="tx2">
                    <a:lumMod val="50000"/>
                  </a:schemeClr>
                </a:solidFill>
                <a:sym typeface="Wingdings" panose="05000000000000000000" pitchFamily="2" charset="2"/>
              </a:rPr>
              <a:t>m</a:t>
            </a:r>
            <a:r>
              <a:rPr lang="en-US" altLang="en-US" sz="2200" dirty="0" err="1">
                <a:solidFill>
                  <a:schemeClr val="tx2">
                    <a:lumMod val="50000"/>
                  </a:schemeClr>
                </a:solidFill>
                <a:sym typeface="Wingdings" panose="05000000000000000000" pitchFamily="2" charset="2"/>
              </a:rPr>
              <a:t>ataKuliah</a:t>
            </a:r>
            <a:endParaRPr lang="en-US" altLang="en-US" sz="2200" dirty="0">
              <a:solidFill>
                <a:schemeClr val="tx2">
                  <a:lumMod val="50000"/>
                </a:schemeClr>
              </a:solidFill>
              <a:sym typeface="Wingdings" panose="05000000000000000000" pitchFamily="2" charset="2"/>
            </a:endParaRPr>
          </a:p>
        </p:txBody>
      </p:sp>
      <p:sp>
        <p:nvSpPr>
          <p:cNvPr id="7" name="TextBox 6"/>
          <p:cNvSpPr txBox="1"/>
          <p:nvPr/>
        </p:nvSpPr>
        <p:spPr>
          <a:xfrm>
            <a:off x="467348" y="827423"/>
            <a:ext cx="6917278" cy="461665"/>
          </a:xfrm>
          <a:prstGeom prst="rect">
            <a:avLst/>
          </a:prstGeom>
          <a:noFill/>
          <a:ln>
            <a:solidFill>
              <a:schemeClr val="accent1"/>
            </a:solidFill>
          </a:ln>
        </p:spPr>
        <p:txBody>
          <a:bodyPr wrap="none" rtlCol="0">
            <a:spAutoFit/>
          </a:bodyPr>
          <a:lstStyle/>
          <a:p>
            <a:r>
              <a:rPr lang="id-ID" sz="2400" b="1" dirty="0"/>
              <a:t>Contoh Functional Dependency 2NF adalah :</a:t>
            </a:r>
          </a:p>
        </p:txBody>
      </p:sp>
      <p:sp>
        <p:nvSpPr>
          <p:cNvPr id="9" name="TextBox 8"/>
          <p:cNvSpPr txBox="1"/>
          <p:nvPr/>
        </p:nvSpPr>
        <p:spPr>
          <a:xfrm>
            <a:off x="534732" y="3281064"/>
            <a:ext cx="7891904" cy="461665"/>
          </a:xfrm>
          <a:prstGeom prst="rect">
            <a:avLst/>
          </a:prstGeom>
          <a:noFill/>
          <a:ln>
            <a:solidFill>
              <a:schemeClr val="accent1"/>
            </a:solidFill>
          </a:ln>
        </p:spPr>
        <p:txBody>
          <a:bodyPr wrap="none" rtlCol="0">
            <a:spAutoFit/>
          </a:bodyPr>
          <a:lstStyle/>
          <a:p>
            <a:r>
              <a:rPr lang="id-ID" sz="2400" b="1" dirty="0"/>
              <a:t>Maka Dekomposisi tabel pada contoh 2NF adalah :</a:t>
            </a:r>
          </a:p>
        </p:txBody>
      </p:sp>
      <p:sp>
        <p:nvSpPr>
          <p:cNvPr id="2" name="Slide Number Placeholder 1">
            <a:extLst>
              <a:ext uri="{FF2B5EF4-FFF2-40B4-BE49-F238E27FC236}">
                <a16:creationId xmlns:a16="http://schemas.microsoft.com/office/drawing/2014/main" id="{F213CEA2-8007-4DB7-81B3-8207125F6F24}"/>
              </a:ext>
            </a:extLst>
          </p:cNvPr>
          <p:cNvSpPr>
            <a:spLocks noGrp="1"/>
          </p:cNvSpPr>
          <p:nvPr>
            <p:ph type="sldNum" sz="quarter" idx="12"/>
          </p:nvPr>
        </p:nvSpPr>
        <p:spPr/>
        <p:txBody>
          <a:bodyPr/>
          <a:lstStyle/>
          <a:p>
            <a:fld id="{C5D243CA-806E-402E-87EA-B001B6507DFC}" type="slidenum">
              <a:rPr lang="id-ID" smtClean="0"/>
              <a:t>31</a:t>
            </a:fld>
            <a:endParaRPr lang="id-ID"/>
          </a:p>
        </p:txBody>
      </p:sp>
      <p:sp>
        <p:nvSpPr>
          <p:cNvPr id="8" name="TextBox 7">
            <a:extLst>
              <a:ext uri="{FF2B5EF4-FFF2-40B4-BE49-F238E27FC236}">
                <a16:creationId xmlns:a16="http://schemas.microsoft.com/office/drawing/2014/main" id="{F4E44B40-EB6E-4EFC-B255-EDE7045A72CB}"/>
              </a:ext>
            </a:extLst>
          </p:cNvPr>
          <p:cNvSpPr txBox="1"/>
          <p:nvPr/>
        </p:nvSpPr>
        <p:spPr>
          <a:xfrm>
            <a:off x="534732" y="5759438"/>
            <a:ext cx="7090403" cy="461665"/>
          </a:xfrm>
          <a:prstGeom prst="rect">
            <a:avLst/>
          </a:prstGeom>
          <a:noFill/>
          <a:ln>
            <a:solidFill>
              <a:schemeClr val="accent1"/>
            </a:solidFill>
          </a:ln>
        </p:spPr>
        <p:txBody>
          <a:bodyPr wrap="none" rtlCol="0">
            <a:spAutoFit/>
          </a:bodyPr>
          <a:lstStyle/>
          <a:p>
            <a:r>
              <a:rPr lang="en-US" sz="2400" b="1" dirty="0" err="1"/>
              <a:t>Jangan</a:t>
            </a:r>
            <a:r>
              <a:rPr lang="en-US" sz="2400" b="1" dirty="0"/>
              <a:t> </a:t>
            </a:r>
            <a:r>
              <a:rPr lang="en-US" sz="2400" b="1" dirty="0" err="1"/>
              <a:t>lupa</a:t>
            </a:r>
            <a:r>
              <a:rPr lang="en-US" sz="2400" b="1" dirty="0"/>
              <a:t> </a:t>
            </a:r>
            <a:r>
              <a:rPr lang="en-US" sz="2400" b="1" dirty="0" err="1"/>
              <a:t>untuk</a:t>
            </a:r>
            <a:r>
              <a:rPr lang="en-US" sz="2400" b="1" dirty="0"/>
              <a:t> </a:t>
            </a:r>
            <a:r>
              <a:rPr lang="en-US" sz="2400" b="1" dirty="0" err="1"/>
              <a:t>mendefinisikan</a:t>
            </a:r>
            <a:r>
              <a:rPr lang="en-US" sz="2400" b="1" dirty="0"/>
              <a:t> foreign key</a:t>
            </a:r>
            <a:endParaRPr lang="id-ID" sz="2400" b="1" dirty="0"/>
          </a:p>
        </p:txBody>
      </p:sp>
    </p:spTree>
    <p:extLst>
      <p:ext uri="{BB962C8B-B14F-4D97-AF65-F5344CB8AC3E}">
        <p14:creationId xmlns:p14="http://schemas.microsoft.com/office/powerpoint/2010/main" val="32732347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59BD8-1759-4CB6-89AC-D25CBCCED1B0}"/>
              </a:ext>
            </a:extLst>
          </p:cNvPr>
          <p:cNvSpPr>
            <a:spLocks noGrp="1"/>
          </p:cNvSpPr>
          <p:nvPr>
            <p:ph type="title"/>
          </p:nvPr>
        </p:nvSpPr>
        <p:spPr>
          <a:xfrm>
            <a:off x="449792" y="0"/>
            <a:ext cx="7170208" cy="1029382"/>
          </a:xfrm>
        </p:spPr>
        <p:txBody>
          <a:bodyPr/>
          <a:lstStyle/>
          <a:p>
            <a:r>
              <a:rPr lang="en-US" altLang="en-US" sz="3600" b="1" dirty="0" err="1">
                <a:solidFill>
                  <a:schemeClr val="accent1">
                    <a:lumMod val="50000"/>
                  </a:schemeClr>
                </a:solidFill>
                <a:latin typeface="+mn-lt"/>
              </a:rPr>
              <a:t>Contoh</a:t>
            </a:r>
            <a:r>
              <a:rPr lang="id-ID" altLang="en-US" sz="3600" b="1" dirty="0">
                <a:solidFill>
                  <a:schemeClr val="accent1">
                    <a:lumMod val="50000"/>
                  </a:schemeClr>
                </a:solidFill>
                <a:latin typeface="+mn-lt"/>
              </a:rPr>
              <a:t> 2NF</a:t>
            </a:r>
            <a:r>
              <a:rPr lang="en-US" altLang="en-US" sz="3600" b="1" dirty="0">
                <a:solidFill>
                  <a:schemeClr val="accent1">
                    <a:lumMod val="50000"/>
                  </a:schemeClr>
                </a:solidFill>
                <a:latin typeface="+mn-lt"/>
              </a:rPr>
              <a:t> (2)</a:t>
            </a:r>
            <a:endParaRPr lang="en-ID" dirty="0"/>
          </a:p>
        </p:txBody>
      </p:sp>
      <p:sp>
        <p:nvSpPr>
          <p:cNvPr id="3" name="Content Placeholder 2">
            <a:extLst>
              <a:ext uri="{FF2B5EF4-FFF2-40B4-BE49-F238E27FC236}">
                <a16:creationId xmlns:a16="http://schemas.microsoft.com/office/drawing/2014/main" id="{FCB1BF06-1A9B-491A-8F1D-B7B3A22F7964}"/>
              </a:ext>
            </a:extLst>
          </p:cNvPr>
          <p:cNvSpPr>
            <a:spLocks noGrp="1"/>
          </p:cNvSpPr>
          <p:nvPr>
            <p:ph idx="1"/>
          </p:nvPr>
        </p:nvSpPr>
        <p:spPr>
          <a:xfrm>
            <a:off x="457200" y="2269808"/>
            <a:ext cx="8229600" cy="4255536"/>
          </a:xfrm>
        </p:spPr>
        <p:txBody>
          <a:bodyPr>
            <a:normAutofit fontScale="85000" lnSpcReduction="10000"/>
          </a:bodyPr>
          <a:lstStyle/>
          <a:p>
            <a:r>
              <a:rPr lang="en-US" altLang="en-US" sz="2200" dirty="0" err="1">
                <a:solidFill>
                  <a:schemeClr val="tx2">
                    <a:lumMod val="50000"/>
                  </a:schemeClr>
                </a:solidFill>
              </a:rPr>
              <a:t>Semua</a:t>
            </a:r>
            <a:r>
              <a:rPr lang="en-US" altLang="en-US" sz="2200" dirty="0">
                <a:solidFill>
                  <a:schemeClr val="tx2">
                    <a:lumMod val="50000"/>
                  </a:schemeClr>
                </a:solidFill>
              </a:rPr>
              <a:t> </a:t>
            </a:r>
            <a:r>
              <a:rPr lang="en-US" altLang="en-US" sz="2200" dirty="0" err="1">
                <a:solidFill>
                  <a:schemeClr val="tx2">
                    <a:lumMod val="50000"/>
                  </a:schemeClr>
                </a:solidFill>
              </a:rPr>
              <a:t>atribut</a:t>
            </a:r>
            <a:r>
              <a:rPr lang="en-US" altLang="en-US" sz="2200" dirty="0">
                <a:solidFill>
                  <a:schemeClr val="tx2">
                    <a:lumMod val="50000"/>
                  </a:schemeClr>
                </a:solidFill>
              </a:rPr>
              <a:t> </a:t>
            </a:r>
            <a:r>
              <a:rPr lang="en-US" altLang="en-US" sz="2200" dirty="0" err="1">
                <a:solidFill>
                  <a:schemeClr val="tx2">
                    <a:lumMod val="50000"/>
                  </a:schemeClr>
                </a:solidFill>
              </a:rPr>
              <a:t>bukan</a:t>
            </a:r>
            <a:r>
              <a:rPr lang="en-US" altLang="en-US" sz="2200" dirty="0">
                <a:solidFill>
                  <a:schemeClr val="tx2">
                    <a:lumMod val="50000"/>
                  </a:schemeClr>
                </a:solidFill>
              </a:rPr>
              <a:t> </a:t>
            </a:r>
            <a:r>
              <a:rPr lang="id-ID" altLang="en-US" sz="2200" dirty="0" err="1">
                <a:solidFill>
                  <a:schemeClr val="tx2">
                    <a:lumMod val="50000"/>
                  </a:schemeClr>
                </a:solidFill>
              </a:rPr>
              <a:t>key</a:t>
            </a:r>
            <a:r>
              <a:rPr lang="id-ID" altLang="en-US" sz="2200" dirty="0">
                <a:solidFill>
                  <a:schemeClr val="tx2">
                    <a:lumMod val="50000"/>
                  </a:schemeClr>
                </a:solidFill>
              </a:rPr>
              <a:t> primer </a:t>
            </a:r>
            <a:r>
              <a:rPr lang="en-US" altLang="en-US" sz="2200" dirty="0" err="1">
                <a:solidFill>
                  <a:schemeClr val="tx2">
                    <a:lumMod val="50000"/>
                  </a:schemeClr>
                </a:solidFill>
              </a:rPr>
              <a:t>hanya</a:t>
            </a:r>
            <a:r>
              <a:rPr lang="en-US" altLang="en-US" sz="2200" dirty="0">
                <a:solidFill>
                  <a:schemeClr val="tx2">
                    <a:lumMod val="50000"/>
                  </a:schemeClr>
                </a:solidFill>
              </a:rPr>
              <a:t> </a:t>
            </a:r>
            <a:r>
              <a:rPr lang="en-US" altLang="en-US" sz="2200" dirty="0" err="1">
                <a:solidFill>
                  <a:schemeClr val="tx2">
                    <a:lumMod val="50000"/>
                  </a:schemeClr>
                </a:solidFill>
              </a:rPr>
              <a:t>boleh</a:t>
            </a:r>
            <a:r>
              <a:rPr lang="en-US" altLang="en-US" sz="2200" dirty="0">
                <a:solidFill>
                  <a:schemeClr val="tx2">
                    <a:lumMod val="50000"/>
                  </a:schemeClr>
                </a:solidFill>
              </a:rPr>
              <a:t> </a:t>
            </a:r>
            <a:r>
              <a:rPr lang="id-ID" altLang="en-US" sz="2200" dirty="0">
                <a:solidFill>
                  <a:schemeClr val="tx2">
                    <a:lumMod val="50000"/>
                  </a:schemeClr>
                </a:solidFill>
              </a:rPr>
              <a:t>memiliki ke</a:t>
            </a:r>
            <a:r>
              <a:rPr lang="en-US" altLang="en-US" sz="2200" dirty="0" err="1">
                <a:solidFill>
                  <a:schemeClr val="tx2">
                    <a:lumMod val="50000"/>
                  </a:schemeClr>
                </a:solidFill>
              </a:rPr>
              <a:t>tergantung</a:t>
            </a:r>
            <a:r>
              <a:rPr lang="id-ID" altLang="en-US" sz="2200" dirty="0" err="1">
                <a:solidFill>
                  <a:schemeClr val="tx2">
                    <a:lumMod val="50000"/>
                  </a:schemeClr>
                </a:solidFill>
              </a:rPr>
              <a:t>an</a:t>
            </a:r>
            <a:r>
              <a:rPr lang="en-US" altLang="en-US" sz="2200" dirty="0">
                <a:solidFill>
                  <a:schemeClr val="tx2">
                    <a:lumMod val="50000"/>
                  </a:schemeClr>
                </a:solidFill>
              </a:rPr>
              <a:t> (functional dependency) pada </a:t>
            </a:r>
            <a:r>
              <a:rPr lang="en-US" altLang="en-US" sz="2200" dirty="0" err="1">
                <a:solidFill>
                  <a:schemeClr val="tx2">
                    <a:lumMod val="50000"/>
                  </a:schemeClr>
                </a:solidFill>
              </a:rPr>
              <a:t>atribut</a:t>
            </a:r>
            <a:r>
              <a:rPr lang="en-US" altLang="en-US" sz="2200" dirty="0">
                <a:solidFill>
                  <a:schemeClr val="tx2">
                    <a:lumMod val="50000"/>
                  </a:schemeClr>
                </a:solidFill>
              </a:rPr>
              <a:t> </a:t>
            </a:r>
            <a:r>
              <a:rPr lang="id-ID" altLang="en-US" sz="2200" dirty="0" err="1">
                <a:solidFill>
                  <a:schemeClr val="tx2">
                    <a:lumMod val="50000"/>
                  </a:schemeClr>
                </a:solidFill>
              </a:rPr>
              <a:t>key</a:t>
            </a:r>
            <a:r>
              <a:rPr lang="id-ID" altLang="en-US" sz="2200" dirty="0">
                <a:solidFill>
                  <a:schemeClr val="tx2">
                    <a:lumMod val="50000"/>
                  </a:schemeClr>
                </a:solidFill>
              </a:rPr>
              <a:t> primer</a:t>
            </a:r>
            <a:endParaRPr lang="en-US" altLang="en-US" sz="2200" dirty="0">
              <a:solidFill>
                <a:schemeClr val="tx2">
                  <a:lumMod val="50000"/>
                </a:schemeClr>
              </a:solidFill>
            </a:endParaRPr>
          </a:p>
          <a:p>
            <a:pPr lvl="1"/>
            <a:r>
              <a:rPr lang="en-US" altLang="en-US" sz="1900" dirty="0" err="1">
                <a:solidFill>
                  <a:srgbClr val="FF0000"/>
                </a:solidFill>
              </a:rPr>
              <a:t>Contoh</a:t>
            </a:r>
            <a:r>
              <a:rPr lang="en-US" altLang="en-US" sz="1900" dirty="0">
                <a:solidFill>
                  <a:srgbClr val="FF0000"/>
                </a:solidFill>
              </a:rPr>
              <a:t> yang </a:t>
            </a:r>
            <a:r>
              <a:rPr lang="en-US" altLang="en-US" sz="1900" dirty="0" err="1">
                <a:solidFill>
                  <a:srgbClr val="FF0000"/>
                </a:solidFill>
              </a:rPr>
              <a:t>melanggar</a:t>
            </a:r>
            <a:r>
              <a:rPr lang="en-US" altLang="en-US" sz="1900" dirty="0">
                <a:solidFill>
                  <a:srgbClr val="FF0000"/>
                </a:solidFill>
              </a:rPr>
              <a:t> </a:t>
            </a:r>
            <a:r>
              <a:rPr lang="en-US" altLang="en-US" sz="1900" dirty="0" err="1">
                <a:solidFill>
                  <a:srgbClr val="FF0000"/>
                </a:solidFill>
              </a:rPr>
              <a:t>bentuk</a:t>
            </a:r>
            <a:r>
              <a:rPr lang="en-US" altLang="en-US" sz="1900" dirty="0">
                <a:solidFill>
                  <a:srgbClr val="FF0000"/>
                </a:solidFill>
              </a:rPr>
              <a:t> normal </a:t>
            </a:r>
            <a:r>
              <a:rPr lang="en-US" altLang="en-US" sz="1900" dirty="0" err="1">
                <a:solidFill>
                  <a:srgbClr val="FF0000"/>
                </a:solidFill>
              </a:rPr>
              <a:t>kedua</a:t>
            </a:r>
            <a:r>
              <a:rPr lang="en-US" altLang="en-US" sz="1900" dirty="0">
                <a:solidFill>
                  <a:srgbClr val="FF0000"/>
                </a:solidFill>
              </a:rPr>
              <a:t>:</a:t>
            </a:r>
          </a:p>
          <a:p>
            <a:pPr lvl="2"/>
            <a:r>
              <a:rPr lang="en-ID" sz="1900" dirty="0"/>
              <a:t>Key : part + warehouse</a:t>
            </a:r>
          </a:p>
          <a:p>
            <a:pPr lvl="2"/>
            <a:r>
              <a:rPr lang="en-US" sz="1900" dirty="0" err="1"/>
              <a:t>WarehouseAddress</a:t>
            </a:r>
            <a:r>
              <a:rPr lang="en-US" sz="1900" dirty="0"/>
              <a:t> </a:t>
            </a:r>
            <a:r>
              <a:rPr lang="en-US" sz="1900" dirty="0" err="1"/>
              <a:t>adalah</a:t>
            </a:r>
            <a:r>
              <a:rPr lang="en-US" sz="1900" dirty="0"/>
              <a:t> </a:t>
            </a:r>
            <a:r>
              <a:rPr lang="en-US" sz="1900" dirty="0" err="1"/>
              <a:t>penjelas</a:t>
            </a:r>
            <a:r>
              <a:rPr lang="en-US" sz="1900" dirty="0"/>
              <a:t> </a:t>
            </a:r>
            <a:r>
              <a:rPr lang="en-US" sz="1900" dirty="0" err="1"/>
              <a:t>tentang</a:t>
            </a:r>
            <a:r>
              <a:rPr lang="en-US" sz="1900" dirty="0"/>
              <a:t> Warehouse, </a:t>
            </a:r>
            <a:r>
              <a:rPr lang="en-US" sz="1900" dirty="0" err="1"/>
              <a:t>bukan</a:t>
            </a:r>
            <a:r>
              <a:rPr lang="en-US" sz="1900" dirty="0"/>
              <a:t> </a:t>
            </a:r>
            <a:r>
              <a:rPr lang="en-US" sz="1900" dirty="0" err="1"/>
              <a:t>tentang</a:t>
            </a:r>
            <a:r>
              <a:rPr lang="en-US" sz="1900" dirty="0"/>
              <a:t> Part</a:t>
            </a:r>
          </a:p>
          <a:p>
            <a:pPr lvl="1"/>
            <a:r>
              <a:rPr lang="en-ID" sz="2200" dirty="0">
                <a:solidFill>
                  <a:srgbClr val="FF0000"/>
                </a:solidFill>
              </a:rPr>
              <a:t>Problems: </a:t>
            </a:r>
          </a:p>
          <a:p>
            <a:pPr lvl="2"/>
            <a:r>
              <a:rPr lang="en-US" sz="1900" dirty="0" err="1">
                <a:solidFill>
                  <a:schemeClr val="accent1"/>
                </a:solidFill>
              </a:rPr>
              <a:t>WarehouseAddress</a:t>
            </a:r>
            <a:r>
              <a:rPr lang="en-US" sz="1900" dirty="0">
                <a:solidFill>
                  <a:schemeClr val="accent1"/>
                </a:solidFill>
              </a:rPr>
              <a:t> </a:t>
            </a:r>
            <a:r>
              <a:rPr lang="en-US" sz="1900" dirty="0" err="1">
                <a:solidFill>
                  <a:schemeClr val="accent1"/>
                </a:solidFill>
              </a:rPr>
              <a:t>diulang</a:t>
            </a:r>
            <a:r>
              <a:rPr lang="en-US" sz="1900" dirty="0">
                <a:solidFill>
                  <a:schemeClr val="accent1"/>
                </a:solidFill>
              </a:rPr>
              <a:t> di </a:t>
            </a:r>
            <a:r>
              <a:rPr lang="en-US" sz="1900" dirty="0" err="1">
                <a:solidFill>
                  <a:schemeClr val="accent1"/>
                </a:solidFill>
              </a:rPr>
              <a:t>setiap</a:t>
            </a:r>
            <a:r>
              <a:rPr lang="en-US" sz="1900" dirty="0">
                <a:solidFill>
                  <a:schemeClr val="accent1"/>
                </a:solidFill>
              </a:rPr>
              <a:t> baris </a:t>
            </a:r>
            <a:r>
              <a:rPr lang="en-US" sz="1900" dirty="0" err="1">
                <a:solidFill>
                  <a:schemeClr val="accent1"/>
                </a:solidFill>
              </a:rPr>
              <a:t>mengacu</a:t>
            </a:r>
            <a:r>
              <a:rPr lang="en-US" sz="1900" dirty="0">
                <a:solidFill>
                  <a:schemeClr val="accent1"/>
                </a:solidFill>
              </a:rPr>
              <a:t> pada part yang </a:t>
            </a:r>
            <a:r>
              <a:rPr lang="en-US" sz="1900" dirty="0" err="1">
                <a:solidFill>
                  <a:schemeClr val="accent1"/>
                </a:solidFill>
              </a:rPr>
              <a:t>disimpan</a:t>
            </a:r>
            <a:endParaRPr lang="en-US" sz="1900" dirty="0">
              <a:solidFill>
                <a:schemeClr val="accent1"/>
              </a:solidFill>
            </a:endParaRPr>
          </a:p>
          <a:p>
            <a:pPr lvl="2"/>
            <a:r>
              <a:rPr lang="en-US" sz="1900" dirty="0">
                <a:solidFill>
                  <a:schemeClr val="accent1"/>
                </a:solidFill>
              </a:rPr>
              <a:t>Jika </a:t>
            </a:r>
            <a:r>
              <a:rPr lang="en-US" sz="1900" dirty="0" err="1">
                <a:solidFill>
                  <a:schemeClr val="accent1"/>
                </a:solidFill>
              </a:rPr>
              <a:t>warehouseAddress</a:t>
            </a:r>
            <a:r>
              <a:rPr lang="en-US" sz="1900" dirty="0">
                <a:solidFill>
                  <a:schemeClr val="accent1"/>
                </a:solidFill>
              </a:rPr>
              <a:t> </a:t>
            </a:r>
            <a:r>
              <a:rPr lang="en-US" sz="1900" dirty="0" err="1">
                <a:solidFill>
                  <a:schemeClr val="accent1"/>
                </a:solidFill>
              </a:rPr>
              <a:t>berubah</a:t>
            </a:r>
            <a:r>
              <a:rPr lang="en-US" sz="1900" dirty="0">
                <a:solidFill>
                  <a:schemeClr val="accent1"/>
                </a:solidFill>
              </a:rPr>
              <a:t>, </a:t>
            </a:r>
            <a:r>
              <a:rPr lang="en-US" sz="1900" dirty="0" err="1">
                <a:solidFill>
                  <a:schemeClr val="accent1"/>
                </a:solidFill>
              </a:rPr>
              <a:t>setiap</a:t>
            </a:r>
            <a:r>
              <a:rPr lang="en-US" sz="1900" dirty="0">
                <a:solidFill>
                  <a:schemeClr val="accent1"/>
                </a:solidFill>
              </a:rPr>
              <a:t> baris yang </a:t>
            </a:r>
            <a:r>
              <a:rPr lang="en-US" sz="1900" dirty="0" err="1">
                <a:solidFill>
                  <a:schemeClr val="accent1"/>
                </a:solidFill>
              </a:rPr>
              <a:t>merujuk</a:t>
            </a:r>
            <a:r>
              <a:rPr lang="en-US" sz="1900" dirty="0">
                <a:solidFill>
                  <a:schemeClr val="accent1"/>
                </a:solidFill>
              </a:rPr>
              <a:t> </a:t>
            </a:r>
            <a:r>
              <a:rPr lang="en-US" sz="1900" dirty="0" err="1">
                <a:solidFill>
                  <a:schemeClr val="accent1"/>
                </a:solidFill>
              </a:rPr>
              <a:t>ke</a:t>
            </a:r>
            <a:r>
              <a:rPr lang="en-US" sz="1900" dirty="0">
                <a:solidFill>
                  <a:schemeClr val="accent1"/>
                </a:solidFill>
              </a:rPr>
              <a:t> </a:t>
            </a:r>
            <a:r>
              <a:rPr lang="en-US" sz="1900" dirty="0" err="1">
                <a:solidFill>
                  <a:schemeClr val="accent1"/>
                </a:solidFill>
              </a:rPr>
              <a:t>bagian</a:t>
            </a:r>
            <a:r>
              <a:rPr lang="en-US" sz="1900" dirty="0">
                <a:solidFill>
                  <a:schemeClr val="accent1"/>
                </a:solidFill>
              </a:rPr>
              <a:t> yang </a:t>
            </a:r>
            <a:r>
              <a:rPr lang="en-US" sz="1900" dirty="0" err="1">
                <a:solidFill>
                  <a:schemeClr val="accent1"/>
                </a:solidFill>
              </a:rPr>
              <a:t>disimpan</a:t>
            </a:r>
            <a:r>
              <a:rPr lang="en-US" sz="1900" dirty="0">
                <a:solidFill>
                  <a:schemeClr val="accent1"/>
                </a:solidFill>
              </a:rPr>
              <a:t> di </a:t>
            </a:r>
            <a:r>
              <a:rPr lang="en-US" sz="1900" dirty="0" err="1">
                <a:solidFill>
                  <a:schemeClr val="accent1"/>
                </a:solidFill>
              </a:rPr>
              <a:t>gudang</a:t>
            </a:r>
            <a:r>
              <a:rPr lang="en-US" sz="1900" dirty="0">
                <a:solidFill>
                  <a:schemeClr val="accent1"/>
                </a:solidFill>
              </a:rPr>
              <a:t> </a:t>
            </a:r>
            <a:r>
              <a:rPr lang="en-US" sz="1900" dirty="0" err="1">
                <a:solidFill>
                  <a:schemeClr val="accent1"/>
                </a:solidFill>
              </a:rPr>
              <a:t>tersebut</a:t>
            </a:r>
            <a:r>
              <a:rPr lang="en-US" sz="1900" dirty="0">
                <a:solidFill>
                  <a:schemeClr val="accent1"/>
                </a:solidFill>
              </a:rPr>
              <a:t> </a:t>
            </a:r>
            <a:r>
              <a:rPr lang="en-US" sz="1900" dirty="0" err="1">
                <a:solidFill>
                  <a:schemeClr val="accent1"/>
                </a:solidFill>
              </a:rPr>
              <a:t>harus</a:t>
            </a:r>
            <a:r>
              <a:rPr lang="en-US" sz="1900" dirty="0">
                <a:solidFill>
                  <a:schemeClr val="accent1"/>
                </a:solidFill>
              </a:rPr>
              <a:t> </a:t>
            </a:r>
            <a:r>
              <a:rPr lang="en-US" sz="1900" dirty="0" err="1">
                <a:solidFill>
                  <a:schemeClr val="accent1"/>
                </a:solidFill>
              </a:rPr>
              <a:t>diperbarui</a:t>
            </a:r>
            <a:r>
              <a:rPr lang="en-US" sz="1900" dirty="0">
                <a:solidFill>
                  <a:schemeClr val="accent1"/>
                </a:solidFill>
              </a:rPr>
              <a:t>.</a:t>
            </a:r>
          </a:p>
          <a:p>
            <a:pPr lvl="2"/>
            <a:r>
              <a:rPr lang="en-US" sz="1900" dirty="0">
                <a:solidFill>
                  <a:schemeClr val="accent1"/>
                </a:solidFill>
              </a:rPr>
              <a:t>Jika pada </a:t>
            </a:r>
            <a:r>
              <a:rPr lang="en-US" sz="1900" dirty="0" err="1">
                <a:solidFill>
                  <a:schemeClr val="accent1"/>
                </a:solidFill>
              </a:rPr>
              <a:t>suatu</a:t>
            </a:r>
            <a:r>
              <a:rPr lang="en-US" sz="1900" dirty="0">
                <a:solidFill>
                  <a:schemeClr val="accent1"/>
                </a:solidFill>
              </a:rPr>
              <a:t> </a:t>
            </a:r>
            <a:r>
              <a:rPr lang="en-US" sz="1900" dirty="0" err="1">
                <a:solidFill>
                  <a:schemeClr val="accent1"/>
                </a:solidFill>
              </a:rPr>
              <a:t>saat</a:t>
            </a:r>
            <a:r>
              <a:rPr lang="en-US" sz="1900" dirty="0">
                <a:solidFill>
                  <a:schemeClr val="accent1"/>
                </a:solidFill>
              </a:rPr>
              <a:t> </a:t>
            </a:r>
            <a:r>
              <a:rPr lang="en-US" sz="1900" dirty="0" err="1">
                <a:solidFill>
                  <a:schemeClr val="accent1"/>
                </a:solidFill>
              </a:rPr>
              <a:t>tidak</a:t>
            </a:r>
            <a:r>
              <a:rPr lang="en-US" sz="1900" dirty="0">
                <a:solidFill>
                  <a:schemeClr val="accent1"/>
                </a:solidFill>
              </a:rPr>
              <a:t> </a:t>
            </a:r>
            <a:r>
              <a:rPr lang="en-US" sz="1900" dirty="0" err="1">
                <a:solidFill>
                  <a:schemeClr val="accent1"/>
                </a:solidFill>
              </a:rPr>
              <a:t>ada</a:t>
            </a:r>
            <a:r>
              <a:rPr lang="en-US" sz="1900" dirty="0">
                <a:solidFill>
                  <a:schemeClr val="accent1"/>
                </a:solidFill>
              </a:rPr>
              <a:t> part yang </a:t>
            </a:r>
            <a:r>
              <a:rPr lang="en-US" sz="1900" dirty="0" err="1">
                <a:solidFill>
                  <a:schemeClr val="accent1"/>
                </a:solidFill>
              </a:rPr>
              <a:t>disimpan</a:t>
            </a:r>
            <a:r>
              <a:rPr lang="en-US" sz="1900" dirty="0">
                <a:solidFill>
                  <a:schemeClr val="accent1"/>
                </a:solidFill>
              </a:rPr>
              <a:t> di </a:t>
            </a:r>
            <a:r>
              <a:rPr lang="en-US" sz="1900" dirty="0" err="1">
                <a:solidFill>
                  <a:schemeClr val="accent1"/>
                </a:solidFill>
              </a:rPr>
              <a:t>gudang</a:t>
            </a:r>
            <a:r>
              <a:rPr lang="en-US" sz="1900" dirty="0">
                <a:solidFill>
                  <a:schemeClr val="accent1"/>
                </a:solidFill>
              </a:rPr>
              <a:t>, </a:t>
            </a:r>
            <a:r>
              <a:rPr lang="en-US" sz="1900" dirty="0" err="1">
                <a:solidFill>
                  <a:schemeClr val="accent1"/>
                </a:solidFill>
              </a:rPr>
              <a:t>mungkin</a:t>
            </a:r>
            <a:r>
              <a:rPr lang="en-US" sz="1900" dirty="0">
                <a:solidFill>
                  <a:schemeClr val="accent1"/>
                </a:solidFill>
              </a:rPr>
              <a:t> </a:t>
            </a:r>
            <a:r>
              <a:rPr lang="en-US" sz="1900" dirty="0" err="1">
                <a:solidFill>
                  <a:schemeClr val="accent1"/>
                </a:solidFill>
              </a:rPr>
              <a:t>tidak</a:t>
            </a:r>
            <a:r>
              <a:rPr lang="en-US" sz="1900" dirty="0">
                <a:solidFill>
                  <a:schemeClr val="accent1"/>
                </a:solidFill>
              </a:rPr>
              <a:t> </a:t>
            </a:r>
            <a:r>
              <a:rPr lang="en-US" sz="1900" dirty="0" err="1">
                <a:solidFill>
                  <a:schemeClr val="accent1"/>
                </a:solidFill>
              </a:rPr>
              <a:t>ada</a:t>
            </a:r>
            <a:r>
              <a:rPr lang="en-US" sz="1900" dirty="0">
                <a:solidFill>
                  <a:schemeClr val="accent1"/>
                </a:solidFill>
              </a:rPr>
              <a:t> </a:t>
            </a:r>
            <a:r>
              <a:rPr lang="en-US" sz="1900" dirty="0" err="1">
                <a:solidFill>
                  <a:schemeClr val="accent1"/>
                </a:solidFill>
              </a:rPr>
              <a:t>catatan</a:t>
            </a:r>
            <a:r>
              <a:rPr lang="en-US" sz="1900" dirty="0">
                <a:solidFill>
                  <a:schemeClr val="accent1"/>
                </a:solidFill>
              </a:rPr>
              <a:t> </a:t>
            </a:r>
            <a:r>
              <a:rPr lang="en-US" sz="1900" dirty="0" err="1">
                <a:solidFill>
                  <a:schemeClr val="accent1"/>
                </a:solidFill>
              </a:rPr>
              <a:t>untuk</a:t>
            </a:r>
            <a:r>
              <a:rPr lang="en-US" sz="1900" dirty="0">
                <a:solidFill>
                  <a:schemeClr val="accent1"/>
                </a:solidFill>
              </a:rPr>
              <a:t> </a:t>
            </a:r>
            <a:r>
              <a:rPr lang="en-US" sz="1900" dirty="0" err="1">
                <a:solidFill>
                  <a:schemeClr val="accent1"/>
                </a:solidFill>
              </a:rPr>
              <a:t>menyimpan</a:t>
            </a:r>
            <a:r>
              <a:rPr lang="en-US" sz="1900" dirty="0">
                <a:solidFill>
                  <a:schemeClr val="accent1"/>
                </a:solidFill>
              </a:rPr>
              <a:t> </a:t>
            </a:r>
            <a:r>
              <a:rPr lang="en-US" sz="1900" dirty="0" err="1">
                <a:solidFill>
                  <a:schemeClr val="accent1"/>
                </a:solidFill>
              </a:rPr>
              <a:t>WarehouseAddress</a:t>
            </a:r>
            <a:r>
              <a:rPr lang="en-US" sz="1900" dirty="0">
                <a:solidFill>
                  <a:schemeClr val="accent1"/>
                </a:solidFill>
              </a:rPr>
              <a:t>.</a:t>
            </a:r>
          </a:p>
          <a:p>
            <a:pPr lvl="2"/>
            <a:r>
              <a:rPr lang="en-US" sz="1900" dirty="0">
                <a:solidFill>
                  <a:schemeClr val="accent1"/>
                </a:solidFill>
              </a:rPr>
              <a:t>Data </a:t>
            </a:r>
            <a:r>
              <a:rPr lang="en-US" sz="1900" dirty="0" err="1">
                <a:solidFill>
                  <a:schemeClr val="accent1"/>
                </a:solidFill>
              </a:rPr>
              <a:t>mungkin</a:t>
            </a:r>
            <a:r>
              <a:rPr lang="en-US" sz="1900" dirty="0">
                <a:solidFill>
                  <a:schemeClr val="accent1"/>
                </a:solidFill>
              </a:rPr>
              <a:t> </a:t>
            </a:r>
            <a:r>
              <a:rPr lang="en-US" sz="1900" dirty="0" err="1">
                <a:solidFill>
                  <a:schemeClr val="accent1"/>
                </a:solidFill>
              </a:rPr>
              <a:t>menjadi</a:t>
            </a:r>
            <a:r>
              <a:rPr lang="en-US" sz="1900" dirty="0">
                <a:solidFill>
                  <a:schemeClr val="accent1"/>
                </a:solidFill>
              </a:rPr>
              <a:t> </a:t>
            </a:r>
            <a:r>
              <a:rPr lang="en-US" sz="1900" dirty="0" err="1">
                <a:solidFill>
                  <a:schemeClr val="accent1"/>
                </a:solidFill>
              </a:rPr>
              <a:t>tidak</a:t>
            </a:r>
            <a:r>
              <a:rPr lang="en-US" sz="1900" dirty="0">
                <a:solidFill>
                  <a:schemeClr val="accent1"/>
                </a:solidFill>
              </a:rPr>
              <a:t> </a:t>
            </a:r>
            <a:r>
              <a:rPr lang="en-US" sz="1900" dirty="0" err="1">
                <a:solidFill>
                  <a:schemeClr val="accent1"/>
                </a:solidFill>
              </a:rPr>
              <a:t>konsisten</a:t>
            </a:r>
            <a:r>
              <a:rPr lang="en-US" sz="1900" dirty="0">
                <a:solidFill>
                  <a:schemeClr val="accent1"/>
                </a:solidFill>
              </a:rPr>
              <a:t>, </a:t>
            </a:r>
            <a:r>
              <a:rPr lang="en-US" sz="1900" dirty="0" err="1">
                <a:solidFill>
                  <a:schemeClr val="accent1"/>
                </a:solidFill>
              </a:rPr>
              <a:t>dengan</a:t>
            </a:r>
            <a:r>
              <a:rPr lang="en-US" sz="1900" dirty="0">
                <a:solidFill>
                  <a:schemeClr val="accent1"/>
                </a:solidFill>
              </a:rPr>
              <a:t> baris </a:t>
            </a:r>
            <a:r>
              <a:rPr lang="en-US" sz="1900" dirty="0" err="1">
                <a:solidFill>
                  <a:schemeClr val="accent1"/>
                </a:solidFill>
              </a:rPr>
              <a:t>berbeda</a:t>
            </a:r>
            <a:r>
              <a:rPr lang="en-US" sz="1900" dirty="0">
                <a:solidFill>
                  <a:schemeClr val="accent1"/>
                </a:solidFill>
              </a:rPr>
              <a:t> </a:t>
            </a:r>
            <a:r>
              <a:rPr lang="en-US" sz="1900" dirty="0" err="1">
                <a:solidFill>
                  <a:schemeClr val="accent1"/>
                </a:solidFill>
              </a:rPr>
              <a:t>menunjukkan</a:t>
            </a:r>
            <a:r>
              <a:rPr lang="en-US" sz="1900" dirty="0">
                <a:solidFill>
                  <a:schemeClr val="accent1"/>
                </a:solidFill>
              </a:rPr>
              <a:t> </a:t>
            </a:r>
            <a:r>
              <a:rPr lang="en-US" sz="1900" dirty="0" err="1">
                <a:solidFill>
                  <a:schemeClr val="accent1"/>
                </a:solidFill>
              </a:rPr>
              <a:t>alamat</a:t>
            </a:r>
            <a:r>
              <a:rPr lang="en-US" sz="1900" dirty="0">
                <a:solidFill>
                  <a:schemeClr val="accent1"/>
                </a:solidFill>
              </a:rPr>
              <a:t> </a:t>
            </a:r>
            <a:r>
              <a:rPr lang="en-US" sz="1900" dirty="0" err="1">
                <a:solidFill>
                  <a:schemeClr val="accent1"/>
                </a:solidFill>
              </a:rPr>
              <a:t>berbeda</a:t>
            </a:r>
            <a:r>
              <a:rPr lang="en-US" sz="1900" dirty="0">
                <a:solidFill>
                  <a:schemeClr val="accent1"/>
                </a:solidFill>
              </a:rPr>
              <a:t> </a:t>
            </a:r>
            <a:r>
              <a:rPr lang="en-US" sz="1900" dirty="0" err="1">
                <a:solidFill>
                  <a:schemeClr val="accent1"/>
                </a:solidFill>
              </a:rPr>
              <a:t>untuk</a:t>
            </a:r>
            <a:r>
              <a:rPr lang="en-US" sz="1900" dirty="0">
                <a:solidFill>
                  <a:schemeClr val="accent1"/>
                </a:solidFill>
              </a:rPr>
              <a:t> </a:t>
            </a:r>
            <a:r>
              <a:rPr lang="en-US" sz="1900" dirty="0" err="1">
                <a:solidFill>
                  <a:schemeClr val="accent1"/>
                </a:solidFill>
              </a:rPr>
              <a:t>gudang</a:t>
            </a:r>
            <a:r>
              <a:rPr lang="en-US" sz="1900" dirty="0">
                <a:solidFill>
                  <a:schemeClr val="accent1"/>
                </a:solidFill>
              </a:rPr>
              <a:t> yang </a:t>
            </a:r>
            <a:r>
              <a:rPr lang="en-US" sz="1900" dirty="0" err="1">
                <a:solidFill>
                  <a:schemeClr val="accent1"/>
                </a:solidFill>
              </a:rPr>
              <a:t>sama</a:t>
            </a:r>
            <a:r>
              <a:rPr lang="en-US" sz="1900" dirty="0">
                <a:solidFill>
                  <a:schemeClr val="accent1"/>
                </a:solidFill>
              </a:rPr>
              <a:t>.</a:t>
            </a:r>
          </a:p>
        </p:txBody>
      </p:sp>
      <p:sp>
        <p:nvSpPr>
          <p:cNvPr id="4" name="Slide Number Placeholder 3">
            <a:extLst>
              <a:ext uri="{FF2B5EF4-FFF2-40B4-BE49-F238E27FC236}">
                <a16:creationId xmlns:a16="http://schemas.microsoft.com/office/drawing/2014/main" id="{D7D471A8-E3A6-45F3-A1C3-19F966914D08}"/>
              </a:ext>
            </a:extLst>
          </p:cNvPr>
          <p:cNvSpPr>
            <a:spLocks noGrp="1"/>
          </p:cNvSpPr>
          <p:nvPr>
            <p:ph type="sldNum" sz="quarter" idx="12"/>
          </p:nvPr>
        </p:nvSpPr>
        <p:spPr/>
        <p:txBody>
          <a:bodyPr/>
          <a:lstStyle/>
          <a:p>
            <a:fld id="{C5D243CA-806E-402E-87EA-B001B6507DFC}" type="slidenum">
              <a:rPr lang="id-ID" smtClean="0"/>
              <a:t>32</a:t>
            </a:fld>
            <a:endParaRPr lang="id-ID"/>
          </a:p>
        </p:txBody>
      </p:sp>
      <p:pic>
        <p:nvPicPr>
          <p:cNvPr id="6" name="Picture 5">
            <a:extLst>
              <a:ext uri="{FF2B5EF4-FFF2-40B4-BE49-F238E27FC236}">
                <a16:creationId xmlns:a16="http://schemas.microsoft.com/office/drawing/2014/main" id="{B147ABBA-9E34-417B-BC6A-6FC77F93A1B5}"/>
              </a:ext>
            </a:extLst>
          </p:cNvPr>
          <p:cNvPicPr>
            <a:picLocks noChangeAspect="1"/>
          </p:cNvPicPr>
          <p:nvPr/>
        </p:nvPicPr>
        <p:blipFill>
          <a:blip r:embed="rId2"/>
          <a:stretch>
            <a:fillRect/>
          </a:stretch>
        </p:blipFill>
        <p:spPr>
          <a:xfrm>
            <a:off x="1763688" y="908720"/>
            <a:ext cx="4291328" cy="1361088"/>
          </a:xfrm>
          <a:prstGeom prst="rect">
            <a:avLst/>
          </a:prstGeom>
        </p:spPr>
      </p:pic>
    </p:spTree>
    <p:extLst>
      <p:ext uri="{BB962C8B-B14F-4D97-AF65-F5344CB8AC3E}">
        <p14:creationId xmlns:p14="http://schemas.microsoft.com/office/powerpoint/2010/main" val="8035064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EFDB3-93B0-4781-8538-F1D0AA55EFF4}"/>
              </a:ext>
            </a:extLst>
          </p:cNvPr>
          <p:cNvSpPr>
            <a:spLocks noGrp="1"/>
          </p:cNvSpPr>
          <p:nvPr>
            <p:ph type="title"/>
          </p:nvPr>
        </p:nvSpPr>
        <p:spPr/>
        <p:txBody>
          <a:bodyPr/>
          <a:lstStyle/>
          <a:p>
            <a:r>
              <a:rPr lang="en-US" altLang="en-US" sz="3200" b="1" dirty="0" err="1">
                <a:solidFill>
                  <a:schemeClr val="accent1">
                    <a:lumMod val="50000"/>
                  </a:schemeClr>
                </a:solidFill>
                <a:latin typeface="+mn-lt"/>
              </a:rPr>
              <a:t>Contoh</a:t>
            </a:r>
            <a:r>
              <a:rPr lang="id-ID" altLang="en-US" sz="3200" b="1" dirty="0">
                <a:solidFill>
                  <a:schemeClr val="accent1">
                    <a:lumMod val="50000"/>
                  </a:schemeClr>
                </a:solidFill>
                <a:latin typeface="+mn-lt"/>
              </a:rPr>
              <a:t> 2NF</a:t>
            </a:r>
            <a:r>
              <a:rPr lang="en-US" altLang="en-US" sz="3200" b="1" dirty="0">
                <a:solidFill>
                  <a:schemeClr val="accent1">
                    <a:lumMod val="50000"/>
                  </a:schemeClr>
                </a:solidFill>
                <a:latin typeface="+mn-lt"/>
              </a:rPr>
              <a:t> (2)</a:t>
            </a:r>
            <a:endParaRPr lang="en-ID" dirty="0"/>
          </a:p>
        </p:txBody>
      </p:sp>
      <p:sp>
        <p:nvSpPr>
          <p:cNvPr id="3" name="Content Placeholder 2">
            <a:extLst>
              <a:ext uri="{FF2B5EF4-FFF2-40B4-BE49-F238E27FC236}">
                <a16:creationId xmlns:a16="http://schemas.microsoft.com/office/drawing/2014/main" id="{91602C07-81C2-45EB-BEC4-C472D32CBF52}"/>
              </a:ext>
            </a:extLst>
          </p:cNvPr>
          <p:cNvSpPr>
            <a:spLocks noGrp="1"/>
          </p:cNvSpPr>
          <p:nvPr>
            <p:ph idx="1"/>
          </p:nvPr>
        </p:nvSpPr>
        <p:spPr/>
        <p:txBody>
          <a:bodyPr/>
          <a:lstStyle/>
          <a:p>
            <a:r>
              <a:rPr lang="en-ID" dirty="0"/>
              <a:t>Solution</a:t>
            </a:r>
          </a:p>
          <a:p>
            <a:pPr lvl="1"/>
            <a:r>
              <a:rPr lang="en-ID" dirty="0"/>
              <a:t>Buat </a:t>
            </a:r>
            <a:r>
              <a:rPr lang="en-ID" dirty="0" err="1"/>
              <a:t>Dua</a:t>
            </a:r>
            <a:r>
              <a:rPr lang="en-ID" dirty="0"/>
              <a:t> </a:t>
            </a:r>
            <a:r>
              <a:rPr lang="en-ID" dirty="0" err="1"/>
              <a:t>jenis</a:t>
            </a:r>
            <a:r>
              <a:rPr lang="en-ID" dirty="0"/>
              <a:t> </a:t>
            </a:r>
            <a:r>
              <a:rPr lang="en-ID" dirty="0" err="1"/>
              <a:t>tabel</a:t>
            </a:r>
            <a:r>
              <a:rPr lang="en-ID" dirty="0"/>
              <a:t>: Inventory dan Warehouse </a:t>
            </a:r>
          </a:p>
          <a:p>
            <a:pPr lvl="1"/>
            <a:r>
              <a:rPr lang="en-ID" dirty="0" err="1"/>
              <a:t>Keuntungan</a:t>
            </a:r>
            <a:r>
              <a:rPr lang="en-ID" dirty="0"/>
              <a:t>: </a:t>
            </a:r>
            <a:r>
              <a:rPr lang="en-ID" dirty="0" err="1"/>
              <a:t>memecahkan</a:t>
            </a:r>
            <a:r>
              <a:rPr lang="en-ID" dirty="0"/>
              <a:t> </a:t>
            </a:r>
            <a:r>
              <a:rPr lang="en-ID" dirty="0" err="1"/>
              <a:t>masalah</a:t>
            </a:r>
            <a:r>
              <a:rPr lang="en-ID" dirty="0"/>
              <a:t> </a:t>
            </a:r>
            <a:r>
              <a:rPr lang="en-ID" dirty="0" err="1"/>
              <a:t>dari</a:t>
            </a:r>
            <a:r>
              <a:rPr lang="en-ID" dirty="0"/>
              <a:t> slide </a:t>
            </a:r>
            <a:r>
              <a:rPr lang="en-ID" dirty="0" err="1"/>
              <a:t>sebelumnya</a:t>
            </a:r>
            <a:endParaRPr lang="en-ID" dirty="0"/>
          </a:p>
        </p:txBody>
      </p:sp>
      <p:sp>
        <p:nvSpPr>
          <p:cNvPr id="4" name="Slide Number Placeholder 3">
            <a:extLst>
              <a:ext uri="{FF2B5EF4-FFF2-40B4-BE49-F238E27FC236}">
                <a16:creationId xmlns:a16="http://schemas.microsoft.com/office/drawing/2014/main" id="{297A8263-39E4-4AD9-B13C-EC3A95580802}"/>
              </a:ext>
            </a:extLst>
          </p:cNvPr>
          <p:cNvSpPr>
            <a:spLocks noGrp="1"/>
          </p:cNvSpPr>
          <p:nvPr>
            <p:ph type="sldNum" sz="quarter" idx="12"/>
          </p:nvPr>
        </p:nvSpPr>
        <p:spPr/>
        <p:txBody>
          <a:bodyPr/>
          <a:lstStyle/>
          <a:p>
            <a:fld id="{C5D243CA-806E-402E-87EA-B001B6507DFC}" type="slidenum">
              <a:rPr lang="id-ID" smtClean="0"/>
              <a:t>33</a:t>
            </a:fld>
            <a:endParaRPr lang="id-ID"/>
          </a:p>
        </p:txBody>
      </p:sp>
      <p:pic>
        <p:nvPicPr>
          <p:cNvPr id="6" name="Picture 5">
            <a:extLst>
              <a:ext uri="{FF2B5EF4-FFF2-40B4-BE49-F238E27FC236}">
                <a16:creationId xmlns:a16="http://schemas.microsoft.com/office/drawing/2014/main" id="{DAD04441-84FF-4320-A5BA-DFD07A06C18A}"/>
              </a:ext>
            </a:extLst>
          </p:cNvPr>
          <p:cNvPicPr>
            <a:picLocks noChangeAspect="1"/>
          </p:cNvPicPr>
          <p:nvPr/>
        </p:nvPicPr>
        <p:blipFill>
          <a:blip r:embed="rId2"/>
          <a:stretch>
            <a:fillRect/>
          </a:stretch>
        </p:blipFill>
        <p:spPr>
          <a:xfrm>
            <a:off x="1319212" y="3449623"/>
            <a:ext cx="6505575" cy="1590675"/>
          </a:xfrm>
          <a:prstGeom prst="rect">
            <a:avLst/>
          </a:prstGeom>
        </p:spPr>
      </p:pic>
    </p:spTree>
    <p:extLst>
      <p:ext uri="{BB962C8B-B14F-4D97-AF65-F5344CB8AC3E}">
        <p14:creationId xmlns:p14="http://schemas.microsoft.com/office/powerpoint/2010/main" val="1754973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02F97DC-FD8A-41E9-857B-0FC599A60DE7}"/>
              </a:ext>
            </a:extLst>
          </p:cNvPr>
          <p:cNvSpPr/>
          <p:nvPr/>
        </p:nvSpPr>
        <p:spPr>
          <a:xfrm>
            <a:off x="899592" y="2852936"/>
            <a:ext cx="7632848" cy="82453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Title 4">
            <a:extLst>
              <a:ext uri="{FF2B5EF4-FFF2-40B4-BE49-F238E27FC236}">
                <a16:creationId xmlns:a16="http://schemas.microsoft.com/office/drawing/2014/main" id="{FE87B72F-0AC5-4A4B-A11E-8A7D0968EABD}"/>
              </a:ext>
            </a:extLst>
          </p:cNvPr>
          <p:cNvSpPr>
            <a:spLocks noGrp="1"/>
          </p:cNvSpPr>
          <p:nvPr>
            <p:ph type="title"/>
          </p:nvPr>
        </p:nvSpPr>
        <p:spPr>
          <a:xfrm>
            <a:off x="899592" y="2852936"/>
            <a:ext cx="7561915" cy="824539"/>
          </a:xfrm>
        </p:spPr>
        <p:txBody>
          <a:bodyPr>
            <a:normAutofit/>
          </a:bodyPr>
          <a:lstStyle/>
          <a:p>
            <a:r>
              <a:rPr lang="it-IT" sz="2800" b="1" dirty="0">
                <a:solidFill>
                  <a:schemeClr val="accent1">
                    <a:lumMod val="50000"/>
                  </a:schemeClr>
                </a:solidFill>
                <a:latin typeface="+mn-lt"/>
              </a:rPr>
              <a:t>5. normalisasi KETIGA (</a:t>
            </a:r>
            <a:r>
              <a:rPr lang="it-IT" sz="2800" b="1" cap="none" dirty="0">
                <a:solidFill>
                  <a:schemeClr val="accent1">
                    <a:lumMod val="50000"/>
                  </a:schemeClr>
                </a:solidFill>
                <a:latin typeface="+mn-lt"/>
              </a:rPr>
              <a:t>3 NF)</a:t>
            </a:r>
            <a:endParaRPr lang="en-US" sz="2800" b="1" dirty="0">
              <a:solidFill>
                <a:schemeClr val="accent1">
                  <a:lumMod val="50000"/>
                </a:schemeClr>
              </a:solidFill>
              <a:latin typeface="+mn-lt"/>
            </a:endParaRPr>
          </a:p>
        </p:txBody>
      </p:sp>
      <p:sp>
        <p:nvSpPr>
          <p:cNvPr id="4" name="Slide Number Placeholder 3">
            <a:extLst>
              <a:ext uri="{FF2B5EF4-FFF2-40B4-BE49-F238E27FC236}">
                <a16:creationId xmlns:a16="http://schemas.microsoft.com/office/drawing/2014/main" id="{699870D4-47AE-4F6D-9482-4590C36BC422}"/>
              </a:ext>
            </a:extLst>
          </p:cNvPr>
          <p:cNvSpPr>
            <a:spLocks noGrp="1"/>
          </p:cNvSpPr>
          <p:nvPr>
            <p:ph type="sldNum" sz="quarter" idx="12"/>
          </p:nvPr>
        </p:nvSpPr>
        <p:spPr/>
        <p:txBody>
          <a:bodyPr/>
          <a:lstStyle/>
          <a:p>
            <a:fld id="{C5D243CA-806E-402E-87EA-B001B6507DFC}" type="slidenum">
              <a:rPr lang="id-ID" smtClean="0"/>
              <a:t>34</a:t>
            </a:fld>
            <a:endParaRPr lang="id-ID"/>
          </a:p>
        </p:txBody>
      </p:sp>
      <p:pic>
        <p:nvPicPr>
          <p:cNvPr id="6" name="Picture 5">
            <a:extLst>
              <a:ext uri="{FF2B5EF4-FFF2-40B4-BE49-F238E27FC236}">
                <a16:creationId xmlns:a16="http://schemas.microsoft.com/office/drawing/2014/main" id="{FBDA1246-7C19-49FB-BE39-2E50C9FA9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5662" y="4051300"/>
            <a:ext cx="2352675" cy="2305050"/>
          </a:xfrm>
          <a:prstGeom prst="rect">
            <a:avLst/>
          </a:prstGeom>
        </p:spPr>
      </p:pic>
    </p:spTree>
    <p:extLst>
      <p:ext uri="{BB962C8B-B14F-4D97-AF65-F5344CB8AC3E}">
        <p14:creationId xmlns:p14="http://schemas.microsoft.com/office/powerpoint/2010/main" val="19458866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14629" y="280684"/>
            <a:ext cx="7933779" cy="1492132"/>
          </a:xfrm>
        </p:spPr>
        <p:txBody>
          <a:bodyPr>
            <a:normAutofit/>
          </a:bodyPr>
          <a:lstStyle/>
          <a:p>
            <a:pPr algn="l"/>
            <a:r>
              <a:rPr lang="id-ID" altLang="en-US" sz="3200" b="1" dirty="0">
                <a:solidFill>
                  <a:schemeClr val="accent1">
                    <a:lumMod val="50000"/>
                  </a:schemeClr>
                </a:solidFill>
                <a:latin typeface="+mn-lt"/>
              </a:rPr>
              <a:t>Normalisasi Ketiga </a:t>
            </a:r>
            <a:br>
              <a:rPr lang="en-US" altLang="en-US" sz="3200" b="1" dirty="0">
                <a:solidFill>
                  <a:schemeClr val="accent1">
                    <a:lumMod val="50000"/>
                  </a:schemeClr>
                </a:solidFill>
                <a:latin typeface="+mn-lt"/>
              </a:rPr>
            </a:br>
            <a:r>
              <a:rPr lang="id-ID" altLang="en-US" sz="3200" b="1" dirty="0">
                <a:solidFill>
                  <a:schemeClr val="accent1">
                    <a:lumMod val="50000"/>
                  </a:schemeClr>
                </a:solidFill>
                <a:latin typeface="+mn-lt"/>
              </a:rPr>
              <a:t>(3rd Normal Form) </a:t>
            </a:r>
          </a:p>
        </p:txBody>
      </p:sp>
      <p:sp>
        <p:nvSpPr>
          <p:cNvPr id="28675" name="Rectangle 3"/>
          <p:cNvSpPr>
            <a:spLocks noGrp="1" noChangeArrowheads="1"/>
          </p:cNvSpPr>
          <p:nvPr>
            <p:ph type="body" idx="1"/>
          </p:nvPr>
        </p:nvSpPr>
        <p:spPr>
          <a:xfrm>
            <a:off x="421584" y="1772816"/>
            <a:ext cx="8542903" cy="4347762"/>
          </a:xfrm>
        </p:spPr>
        <p:txBody>
          <a:bodyPr>
            <a:normAutofit/>
          </a:bodyPr>
          <a:lstStyle/>
          <a:p>
            <a:pPr eaLnBrk="1" hangingPunct="1"/>
            <a:r>
              <a:rPr lang="id-ID" altLang="en-US" sz="2000" b="1" dirty="0">
                <a:solidFill>
                  <a:schemeClr val="tx2">
                    <a:lumMod val="75000"/>
                  </a:schemeClr>
                </a:solidFill>
              </a:rPr>
              <a:t>Aturan</a:t>
            </a:r>
            <a:r>
              <a:rPr lang="id-ID" altLang="en-US" sz="2000" dirty="0">
                <a:solidFill>
                  <a:schemeClr val="tx2">
                    <a:lumMod val="75000"/>
                  </a:schemeClr>
                </a:solidFill>
              </a:rPr>
              <a:t> : </a:t>
            </a:r>
          </a:p>
          <a:p>
            <a:pPr lvl="1" eaLnBrk="1" hangingPunct="1"/>
            <a:r>
              <a:rPr lang="id-ID" altLang="en-US" sz="2400" dirty="0">
                <a:solidFill>
                  <a:schemeClr val="tx2">
                    <a:lumMod val="50000"/>
                  </a:schemeClr>
                </a:solidFill>
              </a:rPr>
              <a:t>Sudah berada dalam bentuk normal kedua</a:t>
            </a:r>
            <a:r>
              <a:rPr lang="en-US" altLang="en-US" sz="2400" dirty="0">
                <a:solidFill>
                  <a:schemeClr val="tx2">
                    <a:lumMod val="50000"/>
                  </a:schemeClr>
                </a:solidFill>
              </a:rPr>
              <a:t> (2NF)</a:t>
            </a:r>
          </a:p>
          <a:p>
            <a:pPr lvl="1" eaLnBrk="1" hangingPunct="1"/>
            <a:r>
              <a:rPr lang="id-ID" altLang="en-US" sz="2400" dirty="0">
                <a:solidFill>
                  <a:schemeClr val="tx2">
                    <a:lumMod val="50000"/>
                  </a:schemeClr>
                </a:solidFill>
              </a:rPr>
              <a:t>Tidak ada ketergantungan transitif (dimana</a:t>
            </a:r>
            <a:r>
              <a:rPr lang="en-US" altLang="en-US" sz="2400" dirty="0">
                <a:solidFill>
                  <a:schemeClr val="tx2">
                    <a:lumMod val="50000"/>
                  </a:schemeClr>
                </a:solidFill>
              </a:rPr>
              <a:t> </a:t>
            </a:r>
            <a:r>
              <a:rPr lang="en-US" altLang="en-US" sz="2400" dirty="0" err="1">
                <a:solidFill>
                  <a:schemeClr val="tx2">
                    <a:lumMod val="50000"/>
                  </a:schemeClr>
                </a:solidFill>
              </a:rPr>
              <a:t>atribut</a:t>
            </a:r>
            <a:r>
              <a:rPr lang="id-ID" altLang="en-US" sz="2400" dirty="0">
                <a:solidFill>
                  <a:schemeClr val="tx2">
                    <a:lumMod val="50000"/>
                  </a:schemeClr>
                </a:solidFill>
              </a:rPr>
              <a:t> bukan key primer tergantung pada </a:t>
            </a:r>
            <a:r>
              <a:rPr lang="en-US" altLang="en-US" sz="2400" dirty="0" err="1">
                <a:solidFill>
                  <a:schemeClr val="tx2">
                    <a:lumMod val="50000"/>
                  </a:schemeClr>
                </a:solidFill>
              </a:rPr>
              <a:t>atribut</a:t>
            </a:r>
            <a:r>
              <a:rPr lang="id-ID" altLang="en-US" sz="2400" dirty="0">
                <a:solidFill>
                  <a:schemeClr val="tx2">
                    <a:lumMod val="50000"/>
                  </a:schemeClr>
                </a:solidFill>
              </a:rPr>
              <a:t> bukan</a:t>
            </a:r>
            <a:r>
              <a:rPr lang="en-US" altLang="en-US" sz="2400" dirty="0">
                <a:solidFill>
                  <a:schemeClr val="tx2">
                    <a:lumMod val="50000"/>
                  </a:schemeClr>
                </a:solidFill>
              </a:rPr>
              <a:t> </a:t>
            </a:r>
            <a:r>
              <a:rPr lang="id-ID" altLang="en-US" sz="2400" dirty="0">
                <a:solidFill>
                  <a:schemeClr val="tx2">
                    <a:lumMod val="50000"/>
                  </a:schemeClr>
                </a:solidFill>
              </a:rPr>
              <a:t>key primer lainnya). </a:t>
            </a:r>
          </a:p>
          <a:p>
            <a:pPr lvl="1"/>
            <a:r>
              <a:rPr lang="id-ID" altLang="en-US" sz="2400" b="1" dirty="0">
                <a:solidFill>
                  <a:schemeClr val="tx2">
                    <a:lumMod val="50000"/>
                  </a:schemeClr>
                </a:solidFill>
              </a:rPr>
              <a:t>Dalam bentuk FD :</a:t>
            </a:r>
          </a:p>
          <a:p>
            <a:pPr lvl="2"/>
            <a:r>
              <a:rPr lang="en-US" altLang="en-US" sz="2400" dirty="0">
                <a:solidFill>
                  <a:schemeClr val="tx2">
                    <a:lumMod val="50000"/>
                  </a:schemeClr>
                </a:solidFill>
              </a:rPr>
              <a:t>X </a:t>
            </a:r>
            <a:r>
              <a:rPr lang="en-US" altLang="en-US" sz="2400" dirty="0">
                <a:solidFill>
                  <a:schemeClr val="tx2">
                    <a:lumMod val="50000"/>
                  </a:schemeClr>
                </a:solidFill>
                <a:sym typeface="Wingdings" panose="05000000000000000000" pitchFamily="2" charset="2"/>
              </a:rPr>
              <a:t></a:t>
            </a:r>
            <a:r>
              <a:rPr lang="en-US" altLang="en-US" sz="2400" dirty="0">
                <a:solidFill>
                  <a:schemeClr val="tx2">
                    <a:lumMod val="50000"/>
                  </a:schemeClr>
                </a:solidFill>
              </a:rPr>
              <a:t> Y </a:t>
            </a:r>
            <a:r>
              <a:rPr lang="en-US" altLang="en-US" sz="2400" dirty="0" err="1">
                <a:solidFill>
                  <a:schemeClr val="tx2">
                    <a:lumMod val="50000"/>
                  </a:schemeClr>
                </a:solidFill>
              </a:rPr>
              <a:t>maka</a:t>
            </a:r>
            <a:r>
              <a:rPr lang="en-US" altLang="en-US" sz="2400" dirty="0">
                <a:solidFill>
                  <a:schemeClr val="tx2">
                    <a:lumMod val="50000"/>
                  </a:schemeClr>
                </a:solidFill>
              </a:rPr>
              <a:t> </a:t>
            </a:r>
            <a:r>
              <a:rPr lang="en-US" altLang="en-US" sz="2400" b="1" dirty="0">
                <a:solidFill>
                  <a:schemeClr val="tx2">
                    <a:lumMod val="50000"/>
                  </a:schemeClr>
                </a:solidFill>
              </a:rPr>
              <a:t>X </a:t>
            </a:r>
            <a:r>
              <a:rPr lang="en-US" altLang="en-US" sz="2400" dirty="0" err="1">
                <a:solidFill>
                  <a:schemeClr val="tx2">
                    <a:lumMod val="50000"/>
                  </a:schemeClr>
                </a:solidFill>
              </a:rPr>
              <a:t>adalah</a:t>
            </a:r>
            <a:r>
              <a:rPr lang="en-US" altLang="en-US" sz="2400" dirty="0">
                <a:solidFill>
                  <a:schemeClr val="tx2">
                    <a:lumMod val="50000"/>
                  </a:schemeClr>
                </a:solidFill>
              </a:rPr>
              <a:t> </a:t>
            </a:r>
            <a:r>
              <a:rPr lang="en-US" altLang="en-US" sz="2400" b="1" i="1" dirty="0">
                <a:solidFill>
                  <a:srgbClr val="FF0000"/>
                </a:solidFill>
              </a:rPr>
              <a:t>super key</a:t>
            </a:r>
            <a:endParaRPr lang="id-ID" altLang="en-US" sz="2400" b="1" i="1" dirty="0">
              <a:solidFill>
                <a:srgbClr val="FF0000"/>
              </a:solidFill>
            </a:endParaRPr>
          </a:p>
          <a:p>
            <a:pPr lvl="2"/>
            <a:r>
              <a:rPr lang="en-US" altLang="en-US" sz="2400" dirty="0">
                <a:solidFill>
                  <a:schemeClr val="tx2">
                    <a:lumMod val="50000"/>
                  </a:schemeClr>
                </a:solidFill>
              </a:rPr>
              <a:t>X </a:t>
            </a:r>
            <a:r>
              <a:rPr lang="en-US" altLang="en-US" sz="2400" dirty="0">
                <a:solidFill>
                  <a:schemeClr val="tx2">
                    <a:lumMod val="50000"/>
                  </a:schemeClr>
                </a:solidFill>
                <a:sym typeface="Wingdings" panose="05000000000000000000" pitchFamily="2" charset="2"/>
              </a:rPr>
              <a:t></a:t>
            </a:r>
            <a:r>
              <a:rPr lang="en-US" altLang="en-US" sz="2400" dirty="0">
                <a:solidFill>
                  <a:schemeClr val="tx2">
                    <a:lumMod val="50000"/>
                  </a:schemeClr>
                </a:solidFill>
              </a:rPr>
              <a:t> A, </a:t>
            </a:r>
            <a:r>
              <a:rPr lang="id-ID" altLang="en-US" sz="2400" b="1" dirty="0">
                <a:solidFill>
                  <a:schemeClr val="tx2">
                    <a:lumMod val="50000"/>
                  </a:schemeClr>
                </a:solidFill>
              </a:rPr>
              <a:t> </a:t>
            </a:r>
            <a:r>
              <a:rPr lang="id-ID" altLang="en-US" sz="2400" dirty="0">
                <a:solidFill>
                  <a:schemeClr val="tx2">
                    <a:lumMod val="50000"/>
                  </a:schemeClr>
                </a:solidFill>
              </a:rPr>
              <a:t>dengan</a:t>
            </a:r>
            <a:r>
              <a:rPr lang="en-US" altLang="en-US" sz="2400" dirty="0">
                <a:solidFill>
                  <a:schemeClr val="tx2">
                    <a:lumMod val="50000"/>
                  </a:schemeClr>
                </a:solidFill>
              </a:rPr>
              <a:t> </a:t>
            </a:r>
            <a:r>
              <a:rPr lang="en-US" altLang="en-US" sz="2400" dirty="0" err="1">
                <a:solidFill>
                  <a:schemeClr val="tx2">
                    <a:lumMod val="50000"/>
                  </a:schemeClr>
                </a:solidFill>
              </a:rPr>
              <a:t>membolehkan</a:t>
            </a:r>
            <a:r>
              <a:rPr lang="en-US" altLang="en-US" sz="2400" dirty="0">
                <a:solidFill>
                  <a:schemeClr val="tx2">
                    <a:lumMod val="50000"/>
                  </a:schemeClr>
                </a:solidFill>
              </a:rPr>
              <a:t> A </a:t>
            </a:r>
            <a:r>
              <a:rPr lang="en-US" altLang="en-US" sz="2400" dirty="0" err="1">
                <a:solidFill>
                  <a:schemeClr val="tx2">
                    <a:lumMod val="50000"/>
                  </a:schemeClr>
                </a:solidFill>
              </a:rPr>
              <a:t>sebagai</a:t>
            </a:r>
            <a:r>
              <a:rPr lang="en-US" altLang="en-US" sz="2400" dirty="0">
                <a:solidFill>
                  <a:schemeClr val="tx2">
                    <a:lumMod val="50000"/>
                  </a:schemeClr>
                </a:solidFill>
              </a:rPr>
              <a:t> </a:t>
            </a:r>
            <a:r>
              <a:rPr lang="en-US" altLang="en-US" sz="2400" dirty="0" err="1">
                <a:solidFill>
                  <a:schemeClr val="tx2">
                    <a:lumMod val="50000"/>
                  </a:schemeClr>
                </a:solidFill>
              </a:rPr>
              <a:t>bagian</a:t>
            </a:r>
            <a:r>
              <a:rPr lang="en-US" altLang="en-US" sz="2400" dirty="0">
                <a:solidFill>
                  <a:schemeClr val="tx2">
                    <a:lumMod val="50000"/>
                  </a:schemeClr>
                </a:solidFill>
              </a:rPr>
              <a:t> </a:t>
            </a:r>
            <a:r>
              <a:rPr lang="en-US" altLang="en-US" sz="2400" dirty="0" err="1">
                <a:solidFill>
                  <a:schemeClr val="tx2">
                    <a:lumMod val="50000"/>
                  </a:schemeClr>
                </a:solidFill>
              </a:rPr>
              <a:t>dari</a:t>
            </a:r>
            <a:r>
              <a:rPr lang="en-US" altLang="en-US" sz="2400" dirty="0">
                <a:solidFill>
                  <a:schemeClr val="tx2">
                    <a:lumMod val="50000"/>
                  </a:schemeClr>
                </a:solidFill>
              </a:rPr>
              <a:t> primary key</a:t>
            </a:r>
            <a:endParaRPr lang="id-ID" altLang="en-US" sz="2400" dirty="0">
              <a:solidFill>
                <a:schemeClr val="tx2">
                  <a:lumMod val="50000"/>
                </a:schemeClr>
              </a:solidFill>
            </a:endParaRPr>
          </a:p>
          <a:p>
            <a:pPr eaLnBrk="1" hangingPunct="1"/>
            <a:endParaRPr lang="id-ID" altLang="en-US" sz="1800" dirty="0">
              <a:solidFill>
                <a:schemeClr val="tx2">
                  <a:lumMod val="75000"/>
                </a:schemeClr>
              </a:solidFill>
            </a:endParaRPr>
          </a:p>
        </p:txBody>
      </p:sp>
      <p:sp>
        <p:nvSpPr>
          <p:cNvPr id="2" name="Slide Number Placeholder 1">
            <a:extLst>
              <a:ext uri="{FF2B5EF4-FFF2-40B4-BE49-F238E27FC236}">
                <a16:creationId xmlns:a16="http://schemas.microsoft.com/office/drawing/2014/main" id="{6C35EEB7-0A06-47A8-9983-38AA9B7E9FCE}"/>
              </a:ext>
            </a:extLst>
          </p:cNvPr>
          <p:cNvSpPr>
            <a:spLocks noGrp="1"/>
          </p:cNvSpPr>
          <p:nvPr>
            <p:ph type="sldNum" sz="quarter" idx="12"/>
          </p:nvPr>
        </p:nvSpPr>
        <p:spPr/>
        <p:txBody>
          <a:bodyPr/>
          <a:lstStyle/>
          <a:p>
            <a:fld id="{C5D243CA-806E-402E-87EA-B001B6507DFC}" type="slidenum">
              <a:rPr lang="id-ID" smtClean="0"/>
              <a:t>35</a:t>
            </a:fld>
            <a:endParaRPr lang="id-ID"/>
          </a:p>
        </p:txBody>
      </p:sp>
    </p:spTree>
    <p:extLst>
      <p:ext uri="{BB962C8B-B14F-4D97-AF65-F5344CB8AC3E}">
        <p14:creationId xmlns:p14="http://schemas.microsoft.com/office/powerpoint/2010/main" val="2708421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30125" y="161590"/>
            <a:ext cx="8229600" cy="1139825"/>
          </a:xfrm>
        </p:spPr>
        <p:txBody>
          <a:bodyPr>
            <a:normAutofit/>
          </a:bodyPr>
          <a:lstStyle/>
          <a:p>
            <a:pPr algn="l"/>
            <a:r>
              <a:rPr lang="en-US" altLang="en-US" sz="3600" b="1" dirty="0" err="1">
                <a:solidFill>
                  <a:schemeClr val="accent1">
                    <a:lumMod val="50000"/>
                  </a:schemeClr>
                </a:solidFill>
                <a:latin typeface="+mn-lt"/>
              </a:rPr>
              <a:t>Contoh</a:t>
            </a:r>
            <a:r>
              <a:rPr lang="id-ID" altLang="en-US" sz="3600" b="1" dirty="0">
                <a:solidFill>
                  <a:schemeClr val="accent1">
                    <a:lumMod val="50000"/>
                  </a:schemeClr>
                </a:solidFill>
                <a:latin typeface="+mn-lt"/>
              </a:rPr>
              <a:t> 3NF</a:t>
            </a:r>
            <a:endParaRPr lang="en-US" altLang="en-US" sz="3600" b="1" dirty="0">
              <a:solidFill>
                <a:schemeClr val="accent1">
                  <a:lumMod val="50000"/>
                </a:schemeClr>
              </a:solidFill>
              <a:latin typeface="+mn-lt"/>
            </a:endParaRPr>
          </a:p>
        </p:txBody>
      </p:sp>
      <p:sp>
        <p:nvSpPr>
          <p:cNvPr id="29699" name="Rectangle 3"/>
          <p:cNvSpPr>
            <a:spLocks noGrp="1" noChangeArrowheads="1"/>
          </p:cNvSpPr>
          <p:nvPr>
            <p:ph type="body" sz="half" idx="1"/>
          </p:nvPr>
        </p:nvSpPr>
        <p:spPr>
          <a:xfrm>
            <a:off x="251520" y="1029915"/>
            <a:ext cx="8056663" cy="1181100"/>
          </a:xfrm>
        </p:spPr>
        <p:txBody>
          <a:bodyPr>
            <a:noAutofit/>
          </a:bodyPr>
          <a:lstStyle/>
          <a:p>
            <a:pPr marL="0" indent="0">
              <a:buNone/>
            </a:pPr>
            <a:r>
              <a:rPr lang="id-ID" altLang="en-US" sz="2000" dirty="0">
                <a:solidFill>
                  <a:schemeClr val="tx2">
                    <a:lumMod val="75000"/>
                  </a:schemeClr>
                </a:solidFill>
              </a:rPr>
              <a:t>Berdasarkan informasi pada tabel universal pada slide sebelumnya, jika pada tabel mahasiswa,  atribut alamat sesuai dengan kebutuhan dibagi informasi jalan, kota, provinsi, dan kodepos, maka tabel mahasiswa dapat dituliskan sebagi berikut :</a:t>
            </a:r>
          </a:p>
          <a:p>
            <a:pPr marL="0" indent="0">
              <a:buNone/>
            </a:pPr>
            <a:endParaRPr lang="id-ID" altLang="en-US" sz="2000" dirty="0">
              <a:solidFill>
                <a:schemeClr val="tx2">
                  <a:lumMod val="75000"/>
                </a:schemeClr>
              </a:solidFill>
            </a:endParaRPr>
          </a:p>
        </p:txBody>
      </p:sp>
      <p:graphicFrame>
        <p:nvGraphicFramePr>
          <p:cNvPr id="100399" name="Group 47"/>
          <p:cNvGraphicFramePr>
            <a:graphicFrameLocks noGrp="1"/>
          </p:cNvGraphicFramePr>
          <p:nvPr>
            <p:ph sz="half" idx="2"/>
            <p:extLst>
              <p:ext uri="{D42A27DB-BD31-4B8C-83A1-F6EECF244321}">
                <p14:modId xmlns:p14="http://schemas.microsoft.com/office/powerpoint/2010/main" val="350170403"/>
              </p:ext>
            </p:extLst>
          </p:nvPr>
        </p:nvGraphicFramePr>
        <p:xfrm>
          <a:off x="788102" y="2780928"/>
          <a:ext cx="7960362" cy="274320"/>
        </p:xfrm>
        <a:graphic>
          <a:graphicData uri="http://schemas.openxmlformats.org/drawingml/2006/table">
            <a:tbl>
              <a:tblPr/>
              <a:tblGrid>
                <a:gridCol w="451485">
                  <a:extLst>
                    <a:ext uri="{9D8B030D-6E8A-4147-A177-3AD203B41FA5}">
                      <a16:colId xmlns:a16="http://schemas.microsoft.com/office/drawing/2014/main" val="20000"/>
                    </a:ext>
                  </a:extLst>
                </a:gridCol>
                <a:gridCol w="973773">
                  <a:extLst>
                    <a:ext uri="{9D8B030D-6E8A-4147-A177-3AD203B41FA5}">
                      <a16:colId xmlns:a16="http://schemas.microsoft.com/office/drawing/2014/main" val="20001"/>
                    </a:ext>
                  </a:extLst>
                </a:gridCol>
                <a:gridCol w="1489710">
                  <a:extLst>
                    <a:ext uri="{9D8B030D-6E8A-4147-A177-3AD203B41FA5}">
                      <a16:colId xmlns:a16="http://schemas.microsoft.com/office/drawing/2014/main" val="20002"/>
                    </a:ext>
                  </a:extLst>
                </a:gridCol>
                <a:gridCol w="1497648">
                  <a:extLst>
                    <a:ext uri="{9D8B030D-6E8A-4147-A177-3AD203B41FA5}">
                      <a16:colId xmlns:a16="http://schemas.microsoft.com/office/drawing/2014/main" val="20003"/>
                    </a:ext>
                  </a:extLst>
                </a:gridCol>
                <a:gridCol w="1735773">
                  <a:extLst>
                    <a:ext uri="{9D8B030D-6E8A-4147-A177-3AD203B41FA5}">
                      <a16:colId xmlns:a16="http://schemas.microsoft.com/office/drawing/2014/main" val="20004"/>
                    </a:ext>
                  </a:extLst>
                </a:gridCol>
                <a:gridCol w="1811973">
                  <a:extLst>
                    <a:ext uri="{9D8B030D-6E8A-4147-A177-3AD203B41FA5}">
                      <a16:colId xmlns:a16="http://schemas.microsoft.com/office/drawing/2014/main" val="20005"/>
                    </a:ext>
                  </a:extLst>
                </a:gridCol>
              </a:tblGrid>
              <a:tr h="11872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id-ID" sz="1200" b="1" i="0" u="none" strike="noStrike" cap="none" normalizeH="0" baseline="0" dirty="0">
                          <a:ln>
                            <a:noFill/>
                          </a:ln>
                          <a:solidFill>
                            <a:schemeClr val="tx1"/>
                          </a:solidFill>
                          <a:effectLst/>
                          <a:latin typeface="Arial" charset="0"/>
                        </a:rPr>
                        <a:t>nim</a:t>
                      </a:r>
                      <a:endParaRPr kumimoji="0" lang="en-US" sz="1200" b="0" i="0" u="none" strike="noStrike" cap="none" normalizeH="0" baseline="0" dirty="0">
                        <a:ln>
                          <a:noFill/>
                        </a:ln>
                        <a:solidFill>
                          <a:schemeClr val="tx1"/>
                        </a:solidFill>
                        <a:effectLst/>
                        <a:latin typeface="Arial" charset="0"/>
                      </a:endParaRPr>
                    </a:p>
                  </a:txBody>
                  <a:tcPr marL="68580" marR="68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id-ID" sz="1200" b="1" i="0" u="none" strike="noStrike" cap="none" normalizeH="0" baseline="0" dirty="0">
                          <a:ln>
                            <a:noFill/>
                          </a:ln>
                          <a:solidFill>
                            <a:schemeClr val="tx1"/>
                          </a:solidFill>
                          <a:effectLst/>
                          <a:latin typeface="Arial" charset="0"/>
                        </a:rPr>
                        <a:t>nama_mhs</a:t>
                      </a:r>
                      <a:endParaRPr kumimoji="0" lang="en-US" sz="1200" b="0" i="0" u="none" strike="noStrike" cap="none" normalizeH="0" baseline="0" dirty="0">
                        <a:ln>
                          <a:noFill/>
                        </a:ln>
                        <a:solidFill>
                          <a:schemeClr val="tx1"/>
                        </a:solidFill>
                        <a:effectLst/>
                        <a:latin typeface="Arial" charset="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id-ID" sz="1200" b="1" i="0" u="none" strike="noStrike" cap="none" normalizeH="0" baseline="0" dirty="0">
                          <a:ln>
                            <a:noFill/>
                          </a:ln>
                          <a:solidFill>
                            <a:schemeClr val="tx1"/>
                          </a:solidFill>
                          <a:effectLst/>
                          <a:latin typeface="Arial" charset="0"/>
                        </a:rPr>
                        <a:t>alamat_jalan_mhs</a:t>
                      </a:r>
                      <a:endParaRPr kumimoji="0" lang="en-US" sz="1200" b="0" i="0" u="none" strike="noStrike" cap="none" normalizeH="0" baseline="0" dirty="0">
                        <a:ln>
                          <a:noFill/>
                        </a:ln>
                        <a:solidFill>
                          <a:schemeClr val="tx1"/>
                        </a:solidFill>
                        <a:effectLst/>
                        <a:latin typeface="Arial" charset="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id-ID" sz="1200" b="1" i="0" u="none" strike="noStrike" cap="none" normalizeH="0" baseline="0" dirty="0">
                          <a:ln>
                            <a:noFill/>
                          </a:ln>
                          <a:solidFill>
                            <a:schemeClr val="tx1"/>
                          </a:solidFill>
                          <a:effectLst/>
                          <a:latin typeface="Arial" charset="0"/>
                        </a:rPr>
                        <a:t>alamat_kota_mhs</a:t>
                      </a:r>
                      <a:r>
                        <a:rPr kumimoji="0" lang="en-US" sz="1200" b="0" i="0" u="none" strike="noStrike" cap="none" normalizeH="0" baseline="0" dirty="0">
                          <a:ln>
                            <a:noFill/>
                          </a:ln>
                          <a:solidFill>
                            <a:schemeClr val="tx1"/>
                          </a:solidFill>
                          <a:effectLst/>
                          <a:latin typeface="Arial" charset="0"/>
                        </a:rPr>
                        <a:t> </a:t>
                      </a: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id-ID" sz="1200" b="1" i="0" u="none" strike="noStrike" cap="none" normalizeH="0" baseline="0" dirty="0">
                          <a:ln>
                            <a:noFill/>
                          </a:ln>
                          <a:solidFill>
                            <a:schemeClr val="tx1"/>
                          </a:solidFill>
                          <a:effectLst/>
                          <a:latin typeface="Arial" charset="0"/>
                        </a:rPr>
                        <a:t>alamat_provinsi_mhs</a:t>
                      </a:r>
                      <a:endParaRPr kumimoji="0" lang="en-US" sz="1200" b="0" i="0" u="none" strike="noStrike" cap="none" normalizeH="0" baseline="0" dirty="0">
                        <a:ln>
                          <a:noFill/>
                        </a:ln>
                        <a:solidFill>
                          <a:schemeClr val="tx1"/>
                        </a:solidFill>
                        <a:effectLst/>
                        <a:latin typeface="Arial" charset="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id-ID" sz="1200" b="1" i="0" u="none" strike="noStrike" cap="none" normalizeH="0" baseline="0" dirty="0">
                          <a:ln>
                            <a:noFill/>
                          </a:ln>
                          <a:solidFill>
                            <a:schemeClr val="tx1"/>
                          </a:solidFill>
                          <a:effectLst/>
                          <a:latin typeface="Arial" charset="0"/>
                        </a:rPr>
                        <a:t>alamat_kodepos_mhs</a:t>
                      </a:r>
                      <a:r>
                        <a:rPr kumimoji="0" lang="en-US" sz="1200" b="0" i="0" u="none" strike="noStrike" cap="none" normalizeH="0" baseline="0" dirty="0">
                          <a:ln>
                            <a:noFill/>
                          </a:ln>
                          <a:solidFill>
                            <a:schemeClr val="tx1"/>
                          </a:solidFill>
                          <a:effectLst/>
                          <a:latin typeface="Arial" charset="0"/>
                        </a:rPr>
                        <a:t> </a:t>
                      </a:r>
                    </a:p>
                  </a:txBody>
                  <a:tcPr marL="68580" marR="68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0402" name="Rectangle 50"/>
          <p:cNvSpPr>
            <a:spLocks noChangeArrowheads="1"/>
          </p:cNvSpPr>
          <p:nvPr/>
        </p:nvSpPr>
        <p:spPr bwMode="auto">
          <a:xfrm>
            <a:off x="251520" y="4831652"/>
            <a:ext cx="7615238" cy="369332"/>
          </a:xfrm>
          <a:prstGeom prst="rect">
            <a:avLst/>
          </a:prstGeom>
          <a:noFill/>
          <a:ln w="9525">
            <a:noFill/>
            <a:miter lim="800000"/>
            <a:headEnd/>
            <a:tailEnd/>
          </a:ln>
          <a:effectLst/>
        </p:spPr>
        <p:txBody>
          <a:bodyPr wrap="square" anchor="ctr">
            <a:spAutoFit/>
          </a:bodyPr>
          <a:lstStyle/>
          <a:p>
            <a:pPr>
              <a:defRPr/>
            </a:pPr>
            <a:r>
              <a:rPr lang="en-US" b="1" dirty="0" err="1">
                <a:solidFill>
                  <a:srgbClr val="FF0000"/>
                </a:solidFill>
              </a:rPr>
              <a:t>Sehingga</a:t>
            </a:r>
            <a:r>
              <a:rPr lang="en-US" b="1" dirty="0">
                <a:solidFill>
                  <a:srgbClr val="FF0000"/>
                </a:solidFill>
              </a:rPr>
              <a:t> </a:t>
            </a:r>
            <a:r>
              <a:rPr lang="en-US" b="1" dirty="0" err="1">
                <a:solidFill>
                  <a:srgbClr val="FF0000"/>
                </a:solidFill>
              </a:rPr>
              <a:t>tabel</a:t>
            </a:r>
            <a:r>
              <a:rPr lang="en-US" b="1" dirty="0">
                <a:solidFill>
                  <a:srgbClr val="FF0000"/>
                </a:solidFill>
              </a:rPr>
              <a:t> </a:t>
            </a:r>
            <a:r>
              <a:rPr lang="en-US" b="1" dirty="0" err="1">
                <a:solidFill>
                  <a:srgbClr val="FF0000"/>
                </a:solidFill>
              </a:rPr>
              <a:t>tersebut</a:t>
            </a:r>
            <a:r>
              <a:rPr lang="en-US" b="1" dirty="0">
                <a:solidFill>
                  <a:srgbClr val="FF0000"/>
                </a:solidFill>
              </a:rPr>
              <a:t> </a:t>
            </a:r>
            <a:r>
              <a:rPr lang="en-US" b="1" dirty="0" err="1">
                <a:solidFill>
                  <a:srgbClr val="FF0000"/>
                </a:solidFill>
              </a:rPr>
              <a:t>perlu</a:t>
            </a:r>
            <a:r>
              <a:rPr lang="en-US" b="1" dirty="0">
                <a:solidFill>
                  <a:srgbClr val="FF0000"/>
                </a:solidFill>
              </a:rPr>
              <a:t> </a:t>
            </a:r>
            <a:r>
              <a:rPr lang="en-US" b="1" dirty="0" err="1">
                <a:solidFill>
                  <a:srgbClr val="FF0000"/>
                </a:solidFill>
              </a:rPr>
              <a:t>didekomposisi</a:t>
            </a:r>
            <a:r>
              <a:rPr lang="en-US" b="1" dirty="0">
                <a:solidFill>
                  <a:srgbClr val="FF0000"/>
                </a:solidFill>
              </a:rPr>
              <a:t> </a:t>
            </a:r>
            <a:r>
              <a:rPr lang="en-US" b="1" dirty="0" err="1">
                <a:solidFill>
                  <a:srgbClr val="FF0000"/>
                </a:solidFill>
              </a:rPr>
              <a:t>menjadi</a:t>
            </a:r>
            <a:r>
              <a:rPr lang="en-US" b="1" dirty="0">
                <a:solidFill>
                  <a:srgbClr val="FF0000"/>
                </a:solidFill>
              </a:rPr>
              <a:t>:</a:t>
            </a:r>
          </a:p>
        </p:txBody>
      </p:sp>
      <p:sp>
        <p:nvSpPr>
          <p:cNvPr id="29720" name="Rectangle 51"/>
          <p:cNvSpPr>
            <a:spLocks noChangeArrowheads="1"/>
          </p:cNvSpPr>
          <p:nvPr/>
        </p:nvSpPr>
        <p:spPr bwMode="auto">
          <a:xfrm>
            <a:off x="898828" y="5298597"/>
            <a:ext cx="7615238" cy="120032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indent="4572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indent="0" eaLnBrk="1" hangingPunct="1"/>
            <a:r>
              <a:rPr lang="id-ID" altLang="en-US" dirty="0" err="1">
                <a:latin typeface="+mn-lt"/>
              </a:rPr>
              <a:t>m</a:t>
            </a:r>
            <a:r>
              <a:rPr lang="en-US" altLang="en-US" dirty="0" err="1">
                <a:latin typeface="+mn-lt"/>
              </a:rPr>
              <a:t>ahasiswa</a:t>
            </a:r>
            <a:r>
              <a:rPr lang="en-US" altLang="en-US" dirty="0">
                <a:latin typeface="+mn-lt"/>
              </a:rPr>
              <a:t> (</a:t>
            </a:r>
            <a:r>
              <a:rPr lang="id-ID" altLang="en-US" u="sng" dirty="0">
                <a:latin typeface="+mn-lt"/>
              </a:rPr>
              <a:t>nim</a:t>
            </a:r>
            <a:r>
              <a:rPr lang="en-US" altLang="en-US" dirty="0">
                <a:latin typeface="+mn-lt"/>
              </a:rPr>
              <a:t>, </a:t>
            </a:r>
            <a:r>
              <a:rPr lang="en-US" altLang="en-US" dirty="0" err="1">
                <a:latin typeface="+mn-lt"/>
              </a:rPr>
              <a:t>nama</a:t>
            </a:r>
            <a:r>
              <a:rPr lang="id-ID" altLang="en-US" dirty="0">
                <a:latin typeface="+mn-lt"/>
              </a:rPr>
              <a:t>_mhs</a:t>
            </a:r>
            <a:r>
              <a:rPr lang="en-US" altLang="en-US" dirty="0">
                <a:latin typeface="+mn-lt"/>
              </a:rPr>
              <a:t>, </a:t>
            </a:r>
            <a:r>
              <a:rPr lang="id-ID" dirty="0">
                <a:latin typeface="+mn-lt"/>
              </a:rPr>
              <a:t>alamat_jalan_mhs</a:t>
            </a:r>
            <a:r>
              <a:rPr lang="en-US" altLang="en-US" dirty="0">
                <a:latin typeface="+mn-lt"/>
              </a:rPr>
              <a:t>, </a:t>
            </a:r>
            <a:r>
              <a:rPr lang="id-ID" dirty="0">
                <a:latin typeface="+mn-lt"/>
              </a:rPr>
              <a:t>alamat_kodepos_mhs</a:t>
            </a:r>
            <a:r>
              <a:rPr lang="en-US" altLang="en-US" dirty="0">
                <a:latin typeface="+mn-lt"/>
              </a:rPr>
              <a:t>)</a:t>
            </a:r>
          </a:p>
          <a:p>
            <a:pPr lvl="0" indent="0" eaLnBrk="1" hangingPunct="1"/>
            <a:r>
              <a:rPr lang="id-ID" altLang="en-US" dirty="0" err="1">
                <a:latin typeface="+mn-lt"/>
              </a:rPr>
              <a:t>k</a:t>
            </a:r>
            <a:r>
              <a:rPr lang="en-US" altLang="en-US" dirty="0" err="1">
                <a:latin typeface="+mn-lt"/>
              </a:rPr>
              <a:t>odepos</a:t>
            </a:r>
            <a:r>
              <a:rPr lang="en-US" altLang="en-US" dirty="0">
                <a:latin typeface="+mn-lt"/>
              </a:rPr>
              <a:t> (</a:t>
            </a:r>
            <a:r>
              <a:rPr lang="id-ID" dirty="0">
                <a:latin typeface="+mn-lt"/>
              </a:rPr>
              <a:t>alamat_kodepos_mhs</a:t>
            </a:r>
            <a:r>
              <a:rPr lang="en-US" altLang="en-US" dirty="0">
                <a:latin typeface="+mn-lt"/>
              </a:rPr>
              <a:t>, </a:t>
            </a:r>
            <a:r>
              <a:rPr lang="en-US" altLang="en-US" dirty="0" err="1">
                <a:latin typeface="+mn-lt"/>
              </a:rPr>
              <a:t>alamat_jalan_mh</a:t>
            </a:r>
            <a:r>
              <a:rPr lang="id-ID" altLang="en-US" dirty="0">
                <a:latin typeface="+mn-lt"/>
              </a:rPr>
              <a:t>s, </a:t>
            </a:r>
            <a:r>
              <a:rPr lang="id-ID" dirty="0">
                <a:latin typeface="+mn-lt"/>
              </a:rPr>
              <a:t>alamat_provinsi_mhs</a:t>
            </a:r>
            <a:r>
              <a:rPr lang="en-US" altLang="en-US" dirty="0">
                <a:latin typeface="+mn-lt"/>
              </a:rPr>
              <a:t>, </a:t>
            </a:r>
            <a:r>
              <a:rPr lang="id-ID" dirty="0">
                <a:latin typeface="+mn-lt"/>
              </a:rPr>
              <a:t>alamat_kota_mhs</a:t>
            </a:r>
            <a:r>
              <a:rPr lang="en-US" altLang="en-US" dirty="0">
                <a:latin typeface="+mn-lt"/>
              </a:rPr>
              <a:t>)</a:t>
            </a:r>
          </a:p>
        </p:txBody>
      </p:sp>
      <p:sp>
        <p:nvSpPr>
          <p:cNvPr id="100400" name="Rectangle 48"/>
          <p:cNvSpPr>
            <a:spLocks noChangeArrowheads="1"/>
          </p:cNvSpPr>
          <p:nvPr/>
        </p:nvSpPr>
        <p:spPr bwMode="auto">
          <a:xfrm>
            <a:off x="251520" y="3200436"/>
            <a:ext cx="8640959"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288925" indent="-288925"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anose="05000000000000000000" pitchFamily="2" charset="2"/>
              <a:buChar char="Ø"/>
            </a:pPr>
            <a:r>
              <a:rPr lang="en-US" altLang="en-US" sz="2000" dirty="0" err="1">
                <a:solidFill>
                  <a:schemeClr val="tx2">
                    <a:lumMod val="75000"/>
                  </a:schemeClr>
                </a:solidFill>
                <a:latin typeface="+mn-lt"/>
              </a:rPr>
              <a:t>Tabel</a:t>
            </a:r>
            <a:r>
              <a:rPr lang="en-US" altLang="en-US" sz="2000" dirty="0">
                <a:solidFill>
                  <a:schemeClr val="tx2">
                    <a:lumMod val="75000"/>
                  </a:schemeClr>
                </a:solidFill>
                <a:latin typeface="+mn-lt"/>
              </a:rPr>
              <a:t> </a:t>
            </a:r>
            <a:r>
              <a:rPr lang="id-ID" altLang="en-US" sz="2000" dirty="0">
                <a:solidFill>
                  <a:schemeClr val="tx2">
                    <a:lumMod val="75000"/>
                  </a:schemeClr>
                </a:solidFill>
                <a:latin typeface="+mn-lt"/>
              </a:rPr>
              <a:t>tersebut sudah </a:t>
            </a:r>
            <a:r>
              <a:rPr lang="en-US" altLang="en-US" sz="2000" dirty="0" err="1">
                <a:solidFill>
                  <a:schemeClr val="tx2">
                    <a:lumMod val="75000"/>
                  </a:schemeClr>
                </a:solidFill>
                <a:latin typeface="+mn-lt"/>
              </a:rPr>
              <a:t>memenuhi</a:t>
            </a:r>
            <a:r>
              <a:rPr lang="en-US" altLang="en-US" sz="2000" dirty="0">
                <a:solidFill>
                  <a:schemeClr val="tx2">
                    <a:lumMod val="75000"/>
                  </a:schemeClr>
                </a:solidFill>
                <a:latin typeface="+mn-lt"/>
              </a:rPr>
              <a:t> 2NF, </a:t>
            </a:r>
            <a:r>
              <a:rPr lang="en-US" altLang="en-US" sz="2000" dirty="0" err="1">
                <a:solidFill>
                  <a:schemeClr val="tx2">
                    <a:lumMod val="75000"/>
                  </a:schemeClr>
                </a:solidFill>
                <a:latin typeface="+mn-lt"/>
              </a:rPr>
              <a:t>tapi</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tidak</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memenuhi</a:t>
            </a:r>
            <a:r>
              <a:rPr lang="en-US" altLang="en-US" sz="2000" dirty="0">
                <a:solidFill>
                  <a:schemeClr val="tx2">
                    <a:lumMod val="75000"/>
                  </a:schemeClr>
                </a:solidFill>
                <a:latin typeface="+mn-lt"/>
              </a:rPr>
              <a:t> 3NF:</a:t>
            </a:r>
          </a:p>
          <a:p>
            <a:pPr eaLnBrk="1" hangingPunct="1">
              <a:buFont typeface="Wingdings" panose="05000000000000000000" pitchFamily="2" charset="2"/>
              <a:buChar char="Ø"/>
            </a:pPr>
            <a:r>
              <a:rPr lang="en-US" altLang="en-US" sz="2000" dirty="0" err="1">
                <a:solidFill>
                  <a:schemeClr val="tx2">
                    <a:lumMod val="75000"/>
                  </a:schemeClr>
                </a:solidFill>
                <a:latin typeface="+mn-lt"/>
              </a:rPr>
              <a:t>karena</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masih</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terdapat</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atribut</a:t>
            </a:r>
            <a:r>
              <a:rPr lang="en-US" altLang="en-US" sz="2000" dirty="0">
                <a:solidFill>
                  <a:schemeClr val="tx2">
                    <a:lumMod val="75000"/>
                  </a:schemeClr>
                </a:solidFill>
                <a:latin typeface="+mn-lt"/>
              </a:rPr>
              <a:t> non primary key (</a:t>
            </a:r>
            <a:r>
              <a:rPr lang="en-US" altLang="en-US" sz="2000" dirty="0" err="1">
                <a:solidFill>
                  <a:schemeClr val="tx2">
                    <a:lumMod val="75000"/>
                  </a:schemeClr>
                </a:solidFill>
                <a:latin typeface="+mn-lt"/>
              </a:rPr>
              <a:t>yakni</a:t>
            </a:r>
            <a:r>
              <a:rPr lang="en-US" altLang="en-US" sz="2000" dirty="0">
                <a:solidFill>
                  <a:schemeClr val="tx2">
                    <a:lumMod val="75000"/>
                  </a:schemeClr>
                </a:solidFill>
                <a:latin typeface="+mn-lt"/>
              </a:rPr>
              <a:t> </a:t>
            </a:r>
            <a:r>
              <a:rPr lang="id-ID" sz="2000" b="1" dirty="0">
                <a:solidFill>
                  <a:schemeClr val="tx2">
                    <a:lumMod val="75000"/>
                  </a:schemeClr>
                </a:solidFill>
                <a:latin typeface="+mn-lt"/>
              </a:rPr>
              <a:t>alamat_kota_mhs alamat_kota_mhs</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dan</a:t>
            </a:r>
            <a:r>
              <a:rPr lang="en-US" altLang="en-US" sz="2000" dirty="0">
                <a:solidFill>
                  <a:schemeClr val="tx2">
                    <a:lumMod val="75000"/>
                  </a:schemeClr>
                </a:solidFill>
                <a:latin typeface="+mn-lt"/>
              </a:rPr>
              <a:t> </a:t>
            </a:r>
            <a:r>
              <a:rPr lang="id-ID" sz="2000" b="1" dirty="0">
                <a:solidFill>
                  <a:schemeClr val="tx2">
                    <a:lumMod val="75000"/>
                  </a:schemeClr>
                </a:solidFill>
                <a:latin typeface="+mn-lt"/>
              </a:rPr>
              <a:t>alamat_provinsi_mhs</a:t>
            </a:r>
            <a:r>
              <a:rPr lang="en-US" altLang="en-US" sz="2000" dirty="0">
                <a:solidFill>
                  <a:schemeClr val="tx2">
                    <a:lumMod val="75000"/>
                  </a:schemeClr>
                </a:solidFill>
                <a:latin typeface="+mn-lt"/>
              </a:rPr>
              <a:t>) yang </a:t>
            </a:r>
            <a:r>
              <a:rPr lang="en-US" altLang="en-US" sz="2000" dirty="0" err="1">
                <a:solidFill>
                  <a:schemeClr val="tx2">
                    <a:lumMod val="75000"/>
                  </a:schemeClr>
                </a:solidFill>
                <a:latin typeface="+mn-lt"/>
              </a:rPr>
              <a:t>memiliki</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ketergantungan</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terhadap</a:t>
            </a:r>
            <a:r>
              <a:rPr lang="en-US" altLang="en-US" sz="2000" dirty="0">
                <a:solidFill>
                  <a:schemeClr val="tx2">
                    <a:lumMod val="75000"/>
                  </a:schemeClr>
                </a:solidFill>
                <a:latin typeface="+mn-lt"/>
              </a:rPr>
              <a:t> </a:t>
            </a:r>
            <a:r>
              <a:rPr lang="en-US" altLang="en-US" sz="2000" dirty="0" err="1">
                <a:solidFill>
                  <a:schemeClr val="tx2">
                    <a:lumMod val="75000"/>
                  </a:schemeClr>
                </a:solidFill>
                <a:latin typeface="+mn-lt"/>
              </a:rPr>
              <a:t>atribut</a:t>
            </a:r>
            <a:r>
              <a:rPr lang="en-US" altLang="en-US" sz="2000" dirty="0">
                <a:solidFill>
                  <a:schemeClr val="tx2">
                    <a:lumMod val="75000"/>
                  </a:schemeClr>
                </a:solidFill>
                <a:latin typeface="+mn-lt"/>
              </a:rPr>
              <a:t> non primary key yang lain (</a:t>
            </a:r>
            <a:r>
              <a:rPr lang="en-US" altLang="en-US" sz="2000" dirty="0" err="1">
                <a:solidFill>
                  <a:schemeClr val="tx2">
                    <a:lumMod val="75000"/>
                  </a:schemeClr>
                </a:solidFill>
                <a:latin typeface="+mn-lt"/>
              </a:rPr>
              <a:t>yakni</a:t>
            </a:r>
            <a:r>
              <a:rPr lang="en-US" altLang="en-US" sz="2000" dirty="0">
                <a:solidFill>
                  <a:schemeClr val="tx2">
                    <a:lumMod val="75000"/>
                  </a:schemeClr>
                </a:solidFill>
                <a:latin typeface="+mn-lt"/>
              </a:rPr>
              <a:t> </a:t>
            </a:r>
            <a:r>
              <a:rPr lang="id-ID" sz="2000" b="1" dirty="0">
                <a:solidFill>
                  <a:schemeClr val="tx2">
                    <a:lumMod val="75000"/>
                  </a:schemeClr>
                </a:solidFill>
                <a:latin typeface="+mn-lt"/>
              </a:rPr>
              <a:t>alamat_kodepos_mhs</a:t>
            </a:r>
            <a:r>
              <a:rPr lang="en-US" altLang="en-US" sz="2000" dirty="0">
                <a:solidFill>
                  <a:schemeClr val="tx2">
                    <a:lumMod val="75000"/>
                  </a:schemeClr>
                </a:solidFill>
                <a:latin typeface="+mn-lt"/>
              </a:rPr>
              <a:t>):</a:t>
            </a:r>
          </a:p>
        </p:txBody>
      </p:sp>
      <p:sp>
        <p:nvSpPr>
          <p:cNvPr id="2" name="Slide Number Placeholder 1">
            <a:extLst>
              <a:ext uri="{FF2B5EF4-FFF2-40B4-BE49-F238E27FC236}">
                <a16:creationId xmlns:a16="http://schemas.microsoft.com/office/drawing/2014/main" id="{BDC84609-9BA4-4B5B-A104-1017A4F3CECC}"/>
              </a:ext>
            </a:extLst>
          </p:cNvPr>
          <p:cNvSpPr>
            <a:spLocks noGrp="1"/>
          </p:cNvSpPr>
          <p:nvPr>
            <p:ph type="sldNum" sz="quarter" idx="12"/>
          </p:nvPr>
        </p:nvSpPr>
        <p:spPr/>
        <p:txBody>
          <a:bodyPr/>
          <a:lstStyle/>
          <a:p>
            <a:fld id="{4D3720C0-CB5D-4750-8E88-07D92F731BA4}" type="slidenum">
              <a:rPr lang="en-US" altLang="en-US" smtClean="0"/>
              <a:pPr/>
              <a:t>36</a:t>
            </a:fld>
            <a:endParaRPr lang="en-US" altLang="en-US"/>
          </a:p>
        </p:txBody>
      </p:sp>
    </p:spTree>
    <p:extLst>
      <p:ext uri="{BB962C8B-B14F-4D97-AF65-F5344CB8AC3E}">
        <p14:creationId xmlns:p14="http://schemas.microsoft.com/office/powerpoint/2010/main" val="25722479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0402"/>
                                        </p:tgtEl>
                                        <p:attrNameLst>
                                          <p:attrName>style.visibility</p:attrName>
                                        </p:attrNameLst>
                                      </p:cBhvr>
                                      <p:to>
                                        <p:strVal val="visible"/>
                                      </p:to>
                                    </p:set>
                                    <p:animEffect transition="in" filter="checkerboard(across)">
                                      <p:cBhvr>
                                        <p:cTn id="7" dur="500"/>
                                        <p:tgtEl>
                                          <p:spTgt spid="100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0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l"/>
            <a:r>
              <a:rPr lang="id-ID" altLang="en-US" sz="3600" b="1" dirty="0">
                <a:solidFill>
                  <a:schemeClr val="accent1">
                    <a:lumMod val="50000"/>
                  </a:schemeClr>
                </a:solidFill>
                <a:latin typeface="+mn-lt"/>
              </a:rPr>
              <a:t>Penjelasan </a:t>
            </a:r>
            <a:r>
              <a:rPr lang="en-US" altLang="en-US" sz="3600" b="1" dirty="0" err="1">
                <a:solidFill>
                  <a:schemeClr val="accent1">
                    <a:lumMod val="50000"/>
                  </a:schemeClr>
                </a:solidFill>
                <a:latin typeface="+mn-lt"/>
              </a:rPr>
              <a:t>Contoh</a:t>
            </a:r>
            <a:r>
              <a:rPr lang="id-ID" altLang="en-US" sz="3600" b="1" dirty="0">
                <a:solidFill>
                  <a:schemeClr val="accent1">
                    <a:lumMod val="50000"/>
                  </a:schemeClr>
                </a:solidFill>
                <a:latin typeface="+mn-lt"/>
              </a:rPr>
              <a:t> 3NF</a:t>
            </a:r>
            <a:endParaRPr lang="id-ID" sz="3600" b="1" dirty="0">
              <a:solidFill>
                <a:schemeClr val="accent1">
                  <a:lumMod val="50000"/>
                </a:schemeClr>
              </a:solidFill>
              <a:latin typeface="+mn-lt"/>
            </a:endParaRPr>
          </a:p>
        </p:txBody>
      </p:sp>
      <p:sp>
        <p:nvSpPr>
          <p:cNvPr id="3" name="Text Placeholder 2"/>
          <p:cNvSpPr>
            <a:spLocks noGrp="1"/>
          </p:cNvSpPr>
          <p:nvPr>
            <p:ph type="body" sz="half" idx="1"/>
          </p:nvPr>
        </p:nvSpPr>
        <p:spPr>
          <a:xfrm>
            <a:off x="359064" y="1417640"/>
            <a:ext cx="8327736" cy="4525963"/>
          </a:xfrm>
        </p:spPr>
        <p:txBody>
          <a:bodyPr/>
          <a:lstStyle/>
          <a:p>
            <a:r>
              <a:rPr lang="id-ID" dirty="0">
                <a:solidFill>
                  <a:schemeClr val="tx2">
                    <a:lumMod val="50000"/>
                  </a:schemeClr>
                </a:solidFill>
              </a:rPr>
              <a:t>Pada </a:t>
            </a:r>
            <a:r>
              <a:rPr lang="id-ID" altLang="en-US" dirty="0">
                <a:solidFill>
                  <a:schemeClr val="tx2">
                    <a:lumMod val="50000"/>
                  </a:schemeClr>
                </a:solidFill>
              </a:rPr>
              <a:t>k</a:t>
            </a:r>
            <a:r>
              <a:rPr lang="en-US" altLang="en-US" dirty="0" err="1">
                <a:solidFill>
                  <a:schemeClr val="tx2">
                    <a:lumMod val="50000"/>
                  </a:schemeClr>
                </a:solidFill>
              </a:rPr>
              <a:t>odepos</a:t>
            </a:r>
            <a:r>
              <a:rPr lang="en-US" altLang="en-US" dirty="0">
                <a:solidFill>
                  <a:schemeClr val="tx2">
                    <a:lumMod val="50000"/>
                  </a:schemeClr>
                </a:solidFill>
              </a:rPr>
              <a:t> (</a:t>
            </a:r>
            <a:r>
              <a:rPr lang="id-ID" dirty="0">
                <a:solidFill>
                  <a:schemeClr val="tx2">
                    <a:lumMod val="50000"/>
                  </a:schemeClr>
                </a:solidFill>
              </a:rPr>
              <a:t>alamat_kodepos_mhs</a:t>
            </a:r>
            <a:r>
              <a:rPr lang="en-US" altLang="en-US" dirty="0">
                <a:solidFill>
                  <a:schemeClr val="tx2">
                    <a:lumMod val="50000"/>
                  </a:schemeClr>
                </a:solidFill>
              </a:rPr>
              <a:t>,</a:t>
            </a:r>
            <a:r>
              <a:rPr lang="id-ID" altLang="en-US" dirty="0">
                <a:solidFill>
                  <a:schemeClr val="tx2">
                    <a:lumMod val="50000"/>
                  </a:schemeClr>
                </a:solidFill>
              </a:rPr>
              <a:t> </a:t>
            </a:r>
            <a:r>
              <a:rPr lang="en-US" altLang="en-US" dirty="0" err="1">
                <a:solidFill>
                  <a:schemeClr val="tx2">
                    <a:lumMod val="50000"/>
                  </a:schemeClr>
                </a:solidFill>
              </a:rPr>
              <a:t>alamat_jalan_mh</a:t>
            </a:r>
            <a:r>
              <a:rPr lang="id-ID" altLang="en-US" dirty="0">
                <a:solidFill>
                  <a:schemeClr val="tx2">
                    <a:lumMod val="50000"/>
                  </a:schemeClr>
                </a:solidFill>
              </a:rPr>
              <a:t>s,</a:t>
            </a:r>
            <a:r>
              <a:rPr lang="id-ID" dirty="0">
                <a:solidFill>
                  <a:schemeClr val="tx2">
                    <a:lumMod val="50000"/>
                  </a:schemeClr>
                </a:solidFill>
              </a:rPr>
              <a:t>alamat_provinsi_mhs</a:t>
            </a:r>
            <a:r>
              <a:rPr lang="en-US" altLang="en-US" dirty="0">
                <a:solidFill>
                  <a:schemeClr val="tx2">
                    <a:lumMod val="50000"/>
                  </a:schemeClr>
                </a:solidFill>
              </a:rPr>
              <a:t>,</a:t>
            </a:r>
            <a:r>
              <a:rPr lang="id-ID" dirty="0">
                <a:solidFill>
                  <a:schemeClr val="tx2">
                    <a:lumMod val="50000"/>
                  </a:schemeClr>
                </a:solidFill>
              </a:rPr>
              <a:t>alamat_kota_mhs</a:t>
            </a:r>
            <a:r>
              <a:rPr lang="en-US" altLang="en-US" dirty="0">
                <a:solidFill>
                  <a:schemeClr val="tx2">
                    <a:lumMod val="50000"/>
                  </a:schemeClr>
                </a:solidFill>
              </a:rPr>
              <a:t>) </a:t>
            </a:r>
            <a:r>
              <a:rPr lang="id-ID" altLang="en-US" dirty="0">
                <a:solidFill>
                  <a:schemeClr val="tx2">
                    <a:lumMod val="50000"/>
                  </a:schemeClr>
                </a:solidFill>
              </a:rPr>
              <a:t>terdapat FD</a:t>
            </a:r>
            <a:endParaRPr lang="en-US" altLang="en-US" dirty="0">
              <a:solidFill>
                <a:schemeClr val="tx2">
                  <a:lumMod val="50000"/>
                </a:schemeClr>
              </a:solidFill>
            </a:endParaRPr>
          </a:p>
          <a:p>
            <a:endParaRPr lang="id-ID" altLang="en-US" dirty="0"/>
          </a:p>
          <a:p>
            <a:pPr lvl="1"/>
            <a:r>
              <a:rPr lang="en-US" altLang="en-US" sz="1800" b="1" dirty="0" err="1">
                <a:solidFill>
                  <a:srgbClr val="FF0000"/>
                </a:solidFill>
              </a:rPr>
              <a:t>alamat_jalan_mh</a:t>
            </a:r>
            <a:r>
              <a:rPr lang="id-ID" altLang="en-US" sz="1800" b="1" dirty="0">
                <a:solidFill>
                  <a:srgbClr val="FF0000"/>
                </a:solidFill>
              </a:rPr>
              <a:t>s,</a:t>
            </a:r>
            <a:r>
              <a:rPr lang="id-ID" sz="1800" b="1" dirty="0">
                <a:solidFill>
                  <a:srgbClr val="FF0000"/>
                </a:solidFill>
              </a:rPr>
              <a:t>alamat_provinsi_mhs</a:t>
            </a:r>
            <a:r>
              <a:rPr lang="en-US" altLang="en-US" sz="1800" b="1" dirty="0">
                <a:solidFill>
                  <a:srgbClr val="FF0000"/>
                </a:solidFill>
              </a:rPr>
              <a:t>,</a:t>
            </a:r>
            <a:r>
              <a:rPr lang="id-ID" sz="1800" b="1" dirty="0">
                <a:solidFill>
                  <a:srgbClr val="FF0000"/>
                </a:solidFill>
              </a:rPr>
              <a:t>alamat_kota_mhs</a:t>
            </a:r>
            <a:r>
              <a:rPr lang="id-ID" sz="1800" b="1" dirty="0"/>
              <a:t>  </a:t>
            </a:r>
            <a:r>
              <a:rPr lang="id-ID" sz="1800" dirty="0">
                <a:sym typeface="Wingdings" pitchFamily="2" charset="2"/>
              </a:rPr>
              <a:t> </a:t>
            </a:r>
          </a:p>
          <a:p>
            <a:pPr marL="411480" lvl="1" indent="0">
              <a:buNone/>
            </a:pPr>
            <a:r>
              <a:rPr lang="id-ID" altLang="en-US" sz="1800" dirty="0">
                <a:sym typeface="Wingdings" pitchFamily="2" charset="2"/>
              </a:rPr>
              <a:t>    </a:t>
            </a:r>
            <a:r>
              <a:rPr lang="id-ID" sz="1800" b="1" dirty="0">
                <a:solidFill>
                  <a:schemeClr val="tx1"/>
                </a:solidFill>
              </a:rPr>
              <a:t>alamat_kodepos_mhs</a:t>
            </a:r>
            <a:endParaRPr lang="en-US" altLang="en-US" sz="1800" b="1" dirty="0">
              <a:solidFill>
                <a:schemeClr val="tx1"/>
              </a:solidFill>
            </a:endParaRPr>
          </a:p>
          <a:p>
            <a:pPr lvl="1"/>
            <a:r>
              <a:rPr lang="id-ID" sz="1800" b="1" dirty="0">
                <a:solidFill>
                  <a:schemeClr val="tx1"/>
                </a:solidFill>
              </a:rPr>
              <a:t>alamat_kodepos_mhs</a:t>
            </a:r>
            <a:r>
              <a:rPr lang="id-ID" sz="1800" b="1" dirty="0"/>
              <a:t> </a:t>
            </a:r>
            <a:r>
              <a:rPr lang="id-ID" sz="1800" dirty="0">
                <a:sym typeface="Wingdings" pitchFamily="2" charset="2"/>
              </a:rPr>
              <a:t> </a:t>
            </a:r>
            <a:r>
              <a:rPr lang="id-ID" sz="1800" b="1" dirty="0">
                <a:solidFill>
                  <a:srgbClr val="00B0F0"/>
                </a:solidFill>
              </a:rPr>
              <a:t>alamat_provinsi_mhs</a:t>
            </a:r>
            <a:r>
              <a:rPr lang="en-US" altLang="en-US" sz="1800" b="1" dirty="0">
                <a:solidFill>
                  <a:srgbClr val="00B0F0"/>
                </a:solidFill>
              </a:rPr>
              <a:t>,</a:t>
            </a:r>
            <a:r>
              <a:rPr lang="id-ID" sz="1800" b="1" dirty="0">
                <a:solidFill>
                  <a:srgbClr val="00B0F0"/>
                </a:solidFill>
              </a:rPr>
              <a:t>alamat_kota_mhs</a:t>
            </a:r>
          </a:p>
          <a:p>
            <a:pPr lvl="1"/>
            <a:endParaRPr lang="id-ID" sz="1800" dirty="0">
              <a:solidFill>
                <a:srgbClr val="00B0F0"/>
              </a:solidFill>
            </a:endParaRPr>
          </a:p>
          <a:p>
            <a:pPr marL="411480" lvl="1" indent="0">
              <a:buNone/>
            </a:pPr>
            <a:r>
              <a:rPr lang="id-ID" sz="1800" b="1" u="sng" dirty="0">
                <a:solidFill>
                  <a:schemeClr val="accent1"/>
                </a:solidFill>
              </a:rPr>
              <a:t>NB :</a:t>
            </a:r>
          </a:p>
          <a:p>
            <a:pPr marL="411480" lvl="1" indent="0">
              <a:buNone/>
            </a:pPr>
            <a:r>
              <a:rPr lang="id-ID" sz="1800" b="1" dirty="0">
                <a:solidFill>
                  <a:srgbClr val="FF0000"/>
                </a:solidFill>
              </a:rPr>
              <a:t>Merah : Superkey</a:t>
            </a:r>
          </a:p>
          <a:p>
            <a:pPr marL="411480" lvl="1" indent="0">
              <a:buNone/>
            </a:pPr>
            <a:r>
              <a:rPr lang="id-ID" sz="1800" b="1" dirty="0">
                <a:solidFill>
                  <a:schemeClr val="tx1"/>
                </a:solidFill>
              </a:rPr>
              <a:t>Hitam : bukan superkey</a:t>
            </a:r>
          </a:p>
          <a:p>
            <a:pPr marL="411480" lvl="1" indent="0">
              <a:buNone/>
            </a:pPr>
            <a:r>
              <a:rPr lang="id-ID" sz="1800" b="1" dirty="0">
                <a:solidFill>
                  <a:srgbClr val="00B0F0"/>
                </a:solidFill>
              </a:rPr>
              <a:t>Biru : Bagian Primary Key</a:t>
            </a:r>
          </a:p>
          <a:p>
            <a:pPr marL="411480" lvl="1" indent="0">
              <a:buNone/>
            </a:pPr>
            <a:endParaRPr lang="id-ID" sz="1800" dirty="0">
              <a:solidFill>
                <a:srgbClr val="00B0F0"/>
              </a:solidFill>
            </a:endParaRPr>
          </a:p>
        </p:txBody>
      </p:sp>
      <p:sp>
        <p:nvSpPr>
          <p:cNvPr id="5" name="Slide Number Placeholder 4"/>
          <p:cNvSpPr>
            <a:spLocks noGrp="1"/>
          </p:cNvSpPr>
          <p:nvPr>
            <p:ph type="sldNum" sz="quarter" idx="12"/>
          </p:nvPr>
        </p:nvSpPr>
        <p:spPr/>
        <p:txBody>
          <a:bodyPr/>
          <a:lstStyle/>
          <a:p>
            <a:fld id="{4D3720C0-CB5D-4750-8E88-07D92F731BA4}" type="slidenum">
              <a:rPr lang="en-US" altLang="en-US" smtClean="0"/>
              <a:pPr/>
              <a:t>37</a:t>
            </a:fld>
            <a:endParaRPr lang="en-US" altLang="en-US"/>
          </a:p>
        </p:txBody>
      </p:sp>
    </p:spTree>
    <p:extLst>
      <p:ext uri="{BB962C8B-B14F-4D97-AF65-F5344CB8AC3E}">
        <p14:creationId xmlns:p14="http://schemas.microsoft.com/office/powerpoint/2010/main" val="4165628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AE4303BC-D6E1-4B8F-88BF-E99230820FD6}"/>
              </a:ext>
            </a:extLst>
          </p:cNvPr>
          <p:cNvSpPr>
            <a:spLocks noGrp="1" noChangeArrowheads="1"/>
          </p:cNvSpPr>
          <p:nvPr>
            <p:ph type="title"/>
          </p:nvPr>
        </p:nvSpPr>
        <p:spPr/>
        <p:txBody>
          <a:bodyPr/>
          <a:lstStyle/>
          <a:p>
            <a:r>
              <a:rPr lang="en-US" altLang="en-US"/>
              <a:t>Contoh</a:t>
            </a:r>
          </a:p>
        </p:txBody>
      </p:sp>
      <p:sp>
        <p:nvSpPr>
          <p:cNvPr id="29699" name="Rectangle 3">
            <a:extLst>
              <a:ext uri="{FF2B5EF4-FFF2-40B4-BE49-F238E27FC236}">
                <a16:creationId xmlns:a16="http://schemas.microsoft.com/office/drawing/2014/main" id="{340E5FC7-C065-429B-9082-4401BA083C75}"/>
              </a:ext>
            </a:extLst>
          </p:cNvPr>
          <p:cNvSpPr>
            <a:spLocks noGrp="1" noChangeArrowheads="1"/>
          </p:cNvSpPr>
          <p:nvPr>
            <p:ph type="body" sz="half" idx="1"/>
          </p:nvPr>
        </p:nvSpPr>
        <p:spPr>
          <a:xfrm>
            <a:off x="457200" y="1600200"/>
            <a:ext cx="8147050" cy="533400"/>
          </a:xfrm>
        </p:spPr>
        <p:txBody>
          <a:bodyPr/>
          <a:lstStyle/>
          <a:p>
            <a:pPr marL="0" indent="0">
              <a:buFont typeface="Wingdings" panose="05000000000000000000" pitchFamily="2" charset="2"/>
              <a:buNone/>
            </a:pPr>
            <a:r>
              <a:rPr lang="en-US" altLang="en-US" sz="2200"/>
              <a:t>Tabel berikut memenuhi 2NF, tapi tidak memenuhi 3NF:</a:t>
            </a:r>
          </a:p>
        </p:txBody>
      </p:sp>
      <p:sp>
        <p:nvSpPr>
          <p:cNvPr id="29700" name="Rectangle 4">
            <a:extLst>
              <a:ext uri="{FF2B5EF4-FFF2-40B4-BE49-F238E27FC236}">
                <a16:creationId xmlns:a16="http://schemas.microsoft.com/office/drawing/2014/main" id="{6C4F309B-63B5-48ED-8FAE-4CEE0BFB74CD}"/>
              </a:ext>
            </a:extLst>
          </p:cNvPr>
          <p:cNvSpPr>
            <a:spLocks noChangeArrowheads="1"/>
          </p:cNvSpPr>
          <p:nvPr/>
        </p:nvSpPr>
        <p:spPr bwMode="auto">
          <a:xfrm>
            <a:off x="468313" y="2133600"/>
            <a:ext cx="145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Mahasiswa</a:t>
            </a:r>
            <a:r>
              <a:rPr lang="en-US" altLang="en-US"/>
              <a:t> </a:t>
            </a:r>
          </a:p>
        </p:txBody>
      </p:sp>
      <p:graphicFrame>
        <p:nvGraphicFramePr>
          <p:cNvPr id="100399" name="Group 47">
            <a:extLst>
              <a:ext uri="{FF2B5EF4-FFF2-40B4-BE49-F238E27FC236}">
                <a16:creationId xmlns:a16="http://schemas.microsoft.com/office/drawing/2014/main" id="{013E5D26-08E1-4E1D-B806-74D244280E68}"/>
              </a:ext>
            </a:extLst>
          </p:cNvPr>
          <p:cNvGraphicFramePr>
            <a:graphicFrameLocks noGrp="1"/>
          </p:cNvGraphicFramePr>
          <p:nvPr>
            <p:ph sz="half" idx="2"/>
          </p:nvPr>
        </p:nvGraphicFramePr>
        <p:xfrm>
          <a:off x="611188" y="2565400"/>
          <a:ext cx="7705725" cy="504825"/>
        </p:xfrm>
        <a:graphic>
          <a:graphicData uri="http://schemas.openxmlformats.org/drawingml/2006/table">
            <a:tbl>
              <a:tblPr/>
              <a:tblGrid>
                <a:gridCol w="711200">
                  <a:extLst>
                    <a:ext uri="{9D8B030D-6E8A-4147-A177-3AD203B41FA5}">
                      <a16:colId xmlns:a16="http://schemas.microsoft.com/office/drawing/2014/main" val="20000"/>
                    </a:ext>
                  </a:extLst>
                </a:gridCol>
                <a:gridCol w="949325">
                  <a:extLst>
                    <a:ext uri="{9D8B030D-6E8A-4147-A177-3AD203B41FA5}">
                      <a16:colId xmlns:a16="http://schemas.microsoft.com/office/drawing/2014/main" val="20001"/>
                    </a:ext>
                  </a:extLst>
                </a:gridCol>
                <a:gridCol w="1363662">
                  <a:extLst>
                    <a:ext uri="{9D8B030D-6E8A-4147-A177-3AD203B41FA5}">
                      <a16:colId xmlns:a16="http://schemas.microsoft.com/office/drawing/2014/main" val="20002"/>
                    </a:ext>
                  </a:extLst>
                </a:gridCol>
                <a:gridCol w="1296988">
                  <a:extLst>
                    <a:ext uri="{9D8B030D-6E8A-4147-A177-3AD203B41FA5}">
                      <a16:colId xmlns:a16="http://schemas.microsoft.com/office/drawing/2014/main" val="20003"/>
                    </a:ext>
                  </a:extLst>
                </a:gridCol>
                <a:gridCol w="1655762">
                  <a:extLst>
                    <a:ext uri="{9D8B030D-6E8A-4147-A177-3AD203B41FA5}">
                      <a16:colId xmlns:a16="http://schemas.microsoft.com/office/drawing/2014/main" val="20004"/>
                    </a:ext>
                  </a:extLst>
                </a:gridCol>
                <a:gridCol w="1728788">
                  <a:extLst>
                    <a:ext uri="{9D8B030D-6E8A-4147-A177-3AD203B41FA5}">
                      <a16:colId xmlns:a16="http://schemas.microsoft.com/office/drawing/2014/main" val="20005"/>
                    </a:ext>
                  </a:extLst>
                </a:gridCol>
              </a:tblGrid>
              <a:tr h="5048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dirty="0" err="1">
                          <a:ln>
                            <a:noFill/>
                          </a:ln>
                          <a:solidFill>
                            <a:schemeClr val="tx1"/>
                          </a:solidFill>
                          <a:effectLst/>
                          <a:latin typeface="Arial" charset="0"/>
                        </a:rPr>
                        <a:t>Nrp</a:t>
                      </a:r>
                      <a:r>
                        <a:rPr kumimoji="0" lang="en-US" sz="1800" b="0" i="0" u="none" strike="noStrike" cap="none" normalizeH="0" baseline="0" dirty="0">
                          <a:ln>
                            <a:noFill/>
                          </a:ln>
                          <a:solidFill>
                            <a:schemeClr val="tx1"/>
                          </a:solidFill>
                          <a:effectLst/>
                          <a:latin typeface="Arial"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a:ln>
                            <a:noFill/>
                          </a:ln>
                          <a:solidFill>
                            <a:schemeClr val="tx1"/>
                          </a:solidFill>
                          <a:effectLst/>
                          <a:latin typeface="Arial" charset="0"/>
                        </a:rPr>
                        <a:t>Nama</a:t>
                      </a:r>
                      <a:r>
                        <a:rPr kumimoji="0" lang="en-US"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a:ln>
                            <a:noFill/>
                          </a:ln>
                          <a:solidFill>
                            <a:schemeClr val="tx1"/>
                          </a:solidFill>
                          <a:effectLst/>
                          <a:latin typeface="Arial" charset="0"/>
                        </a:rPr>
                        <a:t>Alm_Jalan</a:t>
                      </a:r>
                      <a:r>
                        <a:rPr kumimoji="0" lang="en-US"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a:ln>
                            <a:noFill/>
                          </a:ln>
                          <a:solidFill>
                            <a:schemeClr val="tx1"/>
                          </a:solidFill>
                          <a:effectLst/>
                          <a:latin typeface="Arial" charset="0"/>
                        </a:rPr>
                        <a:t>Alm_Kota</a:t>
                      </a:r>
                      <a:r>
                        <a:rPr kumimoji="0" lang="en-US"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a:ln>
                            <a:noFill/>
                          </a:ln>
                          <a:solidFill>
                            <a:schemeClr val="tx1"/>
                          </a:solidFill>
                          <a:effectLst/>
                          <a:latin typeface="Arial" charset="0"/>
                        </a:rPr>
                        <a:t>Alm_Provinsi</a:t>
                      </a:r>
                      <a:r>
                        <a:rPr kumimoji="0" lang="en-US"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dirty="0" err="1">
                          <a:ln>
                            <a:noFill/>
                          </a:ln>
                          <a:solidFill>
                            <a:schemeClr val="tx1"/>
                          </a:solidFill>
                          <a:effectLst/>
                          <a:latin typeface="Arial" charset="0"/>
                        </a:rPr>
                        <a:t>Alm_Kodepos</a:t>
                      </a:r>
                      <a:r>
                        <a:rPr kumimoji="0" lang="en-US" sz="1800" b="0" i="0" u="none" strike="noStrike" cap="none" normalizeH="0" baseline="0" dirty="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0400" name="Rectangle 48">
            <a:extLst>
              <a:ext uri="{FF2B5EF4-FFF2-40B4-BE49-F238E27FC236}">
                <a16:creationId xmlns:a16="http://schemas.microsoft.com/office/drawing/2014/main" id="{6A5C5898-D1E0-4E2B-A3D4-25474743DDBE}"/>
              </a:ext>
            </a:extLst>
          </p:cNvPr>
          <p:cNvSpPr>
            <a:spLocks noChangeArrowheads="1"/>
          </p:cNvSpPr>
          <p:nvPr/>
        </p:nvSpPr>
        <p:spPr bwMode="auto">
          <a:xfrm>
            <a:off x="468313" y="3357563"/>
            <a:ext cx="80645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288925" indent="-288925"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anose="05000000000000000000" pitchFamily="2" charset="2"/>
              <a:buChar char="Ø"/>
            </a:pPr>
            <a:r>
              <a:rPr lang="en-US" altLang="en-US" sz="2000"/>
              <a:t>karena masih terdapat atribut </a:t>
            </a:r>
            <a:r>
              <a:rPr lang="en-US" altLang="en-US" sz="2000" i="1"/>
              <a:t>non primary key </a:t>
            </a:r>
            <a:r>
              <a:rPr lang="en-US" altLang="en-US" sz="2000"/>
              <a:t>(yakni </a:t>
            </a:r>
            <a:r>
              <a:rPr lang="en-US" altLang="en-US" sz="2000" b="1"/>
              <a:t>alm_kota </a:t>
            </a:r>
            <a:r>
              <a:rPr lang="en-US" altLang="en-US" sz="2000"/>
              <a:t>dan </a:t>
            </a:r>
            <a:r>
              <a:rPr lang="en-US" altLang="en-US" sz="2000" b="1"/>
              <a:t>alm_Provinsi</a:t>
            </a:r>
            <a:r>
              <a:rPr lang="en-US" altLang="en-US" sz="2000"/>
              <a:t>) yang memiliki ketergantungan terhadap atribut </a:t>
            </a:r>
            <a:r>
              <a:rPr lang="en-US" altLang="en-US" sz="2000" i="1"/>
              <a:t>non primary key </a:t>
            </a:r>
            <a:r>
              <a:rPr lang="en-US" altLang="en-US" sz="2000"/>
              <a:t>yang lain (yakni </a:t>
            </a:r>
            <a:r>
              <a:rPr lang="en-US" altLang="en-US" sz="2000" b="1"/>
              <a:t>alm_kodepos</a:t>
            </a:r>
            <a:r>
              <a:rPr lang="en-US" altLang="en-US" sz="2000"/>
              <a:t>):</a:t>
            </a:r>
          </a:p>
        </p:txBody>
      </p:sp>
      <p:sp>
        <p:nvSpPr>
          <p:cNvPr id="29718" name="Rectangle 49">
            <a:extLst>
              <a:ext uri="{FF2B5EF4-FFF2-40B4-BE49-F238E27FC236}">
                <a16:creationId xmlns:a16="http://schemas.microsoft.com/office/drawing/2014/main" id="{56EEB250-26A8-4CCB-9221-2DB9DD60077E}"/>
              </a:ext>
            </a:extLst>
          </p:cNvPr>
          <p:cNvSpPr>
            <a:spLocks noChangeArrowheads="1"/>
          </p:cNvSpPr>
          <p:nvPr/>
        </p:nvSpPr>
        <p:spPr bwMode="auto">
          <a:xfrm>
            <a:off x="611188" y="4437063"/>
            <a:ext cx="581183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200"/>
              <a:t>alm_kodepos </a:t>
            </a:r>
            <a:r>
              <a:rPr lang="en-US" altLang="en-US" sz="2200">
                <a:sym typeface="Wingdings" panose="05000000000000000000" pitchFamily="2" charset="2"/>
              </a:rPr>
              <a:t></a:t>
            </a:r>
            <a:r>
              <a:rPr lang="en-US" altLang="en-US" sz="2200"/>
              <a:t> {alm_Provinsi, alm_kota}</a:t>
            </a:r>
          </a:p>
        </p:txBody>
      </p:sp>
      <p:sp>
        <p:nvSpPr>
          <p:cNvPr id="100402" name="Rectangle 50">
            <a:extLst>
              <a:ext uri="{FF2B5EF4-FFF2-40B4-BE49-F238E27FC236}">
                <a16:creationId xmlns:a16="http://schemas.microsoft.com/office/drawing/2014/main" id="{46ADA43B-FB9B-4682-B9CD-6A38EA13F404}"/>
              </a:ext>
            </a:extLst>
          </p:cNvPr>
          <p:cNvSpPr>
            <a:spLocks noChangeArrowheads="1"/>
          </p:cNvSpPr>
          <p:nvPr/>
        </p:nvSpPr>
        <p:spPr bwMode="auto">
          <a:xfrm>
            <a:off x="395288" y="4941888"/>
            <a:ext cx="8064500" cy="396875"/>
          </a:xfrm>
          <a:prstGeom prst="rect">
            <a:avLst/>
          </a:prstGeom>
          <a:noFill/>
          <a:ln w="9525">
            <a:noFill/>
            <a:miter lim="800000"/>
            <a:headEnd/>
            <a:tailEnd/>
          </a:ln>
          <a:effectLst/>
        </p:spPr>
        <p:txBody>
          <a:bodyPr anchor="ctr">
            <a:spAutoFit/>
          </a:bodyPr>
          <a:lstStyle/>
          <a:p>
            <a:pPr marL="288925" indent="-288925">
              <a:buFont typeface="Wingdings" pitchFamily="2" charset="2"/>
              <a:buChar char="Ø"/>
              <a:defRPr/>
            </a:pPr>
            <a:r>
              <a:rPr lang="en-US" sz="2000">
                <a:effectLst>
                  <a:outerShdw blurRad="38100" dist="38100" dir="2700000" algn="tl">
                    <a:srgbClr val="000000"/>
                  </a:outerShdw>
                </a:effectLst>
                <a:latin typeface="Arial" charset="0"/>
              </a:rPr>
              <a:t>Sehingga tabel tersebut perlu didekomposisi menjadi:</a:t>
            </a:r>
          </a:p>
        </p:txBody>
      </p:sp>
      <p:sp>
        <p:nvSpPr>
          <p:cNvPr id="29720" name="Rectangle 51">
            <a:extLst>
              <a:ext uri="{FF2B5EF4-FFF2-40B4-BE49-F238E27FC236}">
                <a16:creationId xmlns:a16="http://schemas.microsoft.com/office/drawing/2014/main" id="{769F8756-D905-47DB-A98F-4BB00476FBEC}"/>
              </a:ext>
            </a:extLst>
          </p:cNvPr>
          <p:cNvSpPr>
            <a:spLocks noChangeArrowheads="1"/>
          </p:cNvSpPr>
          <p:nvPr/>
        </p:nvSpPr>
        <p:spPr bwMode="auto">
          <a:xfrm>
            <a:off x="1042988" y="5300663"/>
            <a:ext cx="63261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4572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200"/>
              <a:t>Mahasiswa (</a:t>
            </a:r>
            <a:r>
              <a:rPr lang="en-US" altLang="en-US" sz="2200" u="sng"/>
              <a:t>Nrp</a:t>
            </a:r>
            <a:r>
              <a:rPr lang="en-US" altLang="en-US" sz="2200"/>
              <a:t>, nama, alm_jalan, alm_kodepos)</a:t>
            </a:r>
          </a:p>
          <a:p>
            <a:pPr eaLnBrk="1" hangingPunct="1"/>
            <a:r>
              <a:rPr lang="en-US" altLang="en-US" sz="2200"/>
              <a:t>Kodepos (</a:t>
            </a:r>
            <a:r>
              <a:rPr lang="en-US" altLang="en-US" sz="2200" u="sng"/>
              <a:t>alm_kodepos</a:t>
            </a:r>
            <a:r>
              <a:rPr lang="en-US" altLang="en-US" sz="2200"/>
              <a:t>, alm_provinsi, alm_kota)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0400"/>
                                        </p:tgtEl>
                                        <p:attrNameLst>
                                          <p:attrName>style.visibility</p:attrName>
                                        </p:attrNameLst>
                                      </p:cBhvr>
                                      <p:to>
                                        <p:strVal val="visible"/>
                                      </p:to>
                                    </p:set>
                                    <p:animEffect transition="in" filter="checkerboard(across)">
                                      <p:cBhvr>
                                        <p:cTn id="7" dur="500"/>
                                        <p:tgtEl>
                                          <p:spTgt spid="1004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0402"/>
                                        </p:tgtEl>
                                        <p:attrNameLst>
                                          <p:attrName>style.visibility</p:attrName>
                                        </p:attrNameLst>
                                      </p:cBhvr>
                                      <p:to>
                                        <p:strVal val="visible"/>
                                      </p:to>
                                    </p:set>
                                    <p:animEffect transition="in" filter="checkerboard(across)">
                                      <p:cBhvr>
                                        <p:cTn id="12" dur="500"/>
                                        <p:tgtEl>
                                          <p:spTgt spid="100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00" grpId="0"/>
      <p:bldP spid="10040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ChangeArrowheads="1"/>
          </p:cNvSpPr>
          <p:nvPr/>
        </p:nvSpPr>
        <p:spPr bwMode="auto">
          <a:xfrm>
            <a:off x="1043608" y="1916832"/>
            <a:ext cx="7132389" cy="310854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id-ID" altLang="en-US" sz="2800" dirty="0">
                <a:solidFill>
                  <a:schemeClr val="tx2">
                    <a:lumMod val="75000"/>
                  </a:schemeClr>
                </a:solidFill>
                <a:latin typeface="+mn-lt"/>
              </a:rPr>
              <a:t>Tabel-tabel yang memenuhi kriteria normalisasi ketiga, sudah siap diimplementasikan. Sebenarnya masih ada lagi bentuk normalisasi yang lain; BCNF</a:t>
            </a:r>
            <a:r>
              <a:rPr lang="en-US" altLang="en-US" sz="2800" dirty="0">
                <a:solidFill>
                  <a:schemeClr val="tx2">
                    <a:lumMod val="75000"/>
                  </a:schemeClr>
                </a:solidFill>
                <a:latin typeface="+mn-lt"/>
              </a:rPr>
              <a:t>,</a:t>
            </a:r>
            <a:r>
              <a:rPr lang="id-ID" altLang="en-US" sz="2800" dirty="0">
                <a:solidFill>
                  <a:schemeClr val="tx2">
                    <a:lumMod val="75000"/>
                  </a:schemeClr>
                </a:solidFill>
                <a:latin typeface="+mn-lt"/>
              </a:rPr>
              <a:t> </a:t>
            </a:r>
            <a:r>
              <a:rPr lang="en-US" altLang="en-US" sz="2800" dirty="0">
                <a:solidFill>
                  <a:schemeClr val="tx2">
                    <a:lumMod val="75000"/>
                  </a:schemeClr>
                </a:solidFill>
                <a:latin typeface="+mn-lt"/>
              </a:rPr>
              <a:t>4NF, 5NF,</a:t>
            </a:r>
            <a:r>
              <a:rPr lang="id-ID" altLang="en-US" sz="2800" dirty="0">
                <a:solidFill>
                  <a:schemeClr val="tx2">
                    <a:lumMod val="75000"/>
                  </a:schemeClr>
                </a:solidFill>
                <a:latin typeface="+mn-lt"/>
              </a:rPr>
              <a:t> hanya saja jarang dipakai. </a:t>
            </a:r>
            <a:r>
              <a:rPr lang="id-ID" altLang="en-US" sz="2800" b="1" dirty="0">
                <a:solidFill>
                  <a:schemeClr val="tx2">
                    <a:lumMod val="75000"/>
                  </a:schemeClr>
                </a:solidFill>
                <a:latin typeface="+mn-lt"/>
              </a:rPr>
              <a:t>Pada kebanyakan kasus, normalisasi hanya sampai 3NF. </a:t>
            </a:r>
          </a:p>
        </p:txBody>
      </p:sp>
      <p:sp>
        <p:nvSpPr>
          <p:cNvPr id="3" name="Rectangle 2"/>
          <p:cNvSpPr>
            <a:spLocks noGrp="1" noChangeArrowheads="1"/>
          </p:cNvSpPr>
          <p:nvPr>
            <p:ph type="title"/>
          </p:nvPr>
        </p:nvSpPr>
        <p:spPr>
          <a:xfrm>
            <a:off x="754811" y="243683"/>
            <a:ext cx="8229600" cy="1139825"/>
          </a:xfrm>
        </p:spPr>
        <p:txBody>
          <a:bodyPr/>
          <a:lstStyle/>
          <a:p>
            <a:pPr algn="l"/>
            <a:r>
              <a:rPr lang="en-US" altLang="en-US" sz="3600" b="1" dirty="0">
                <a:solidFill>
                  <a:schemeClr val="accent1">
                    <a:lumMod val="50000"/>
                  </a:schemeClr>
                </a:solidFill>
                <a:latin typeface="+mn-lt"/>
              </a:rPr>
              <a:t>I</a:t>
            </a:r>
            <a:r>
              <a:rPr lang="id-ID" altLang="en-US" sz="3600" b="1" dirty="0">
                <a:solidFill>
                  <a:schemeClr val="accent1">
                    <a:lumMod val="50000"/>
                  </a:schemeClr>
                </a:solidFill>
                <a:latin typeface="+mn-lt"/>
              </a:rPr>
              <a:t>NFORMASI</a:t>
            </a:r>
            <a:endParaRPr lang="en-US" altLang="en-US" sz="3600" b="1" dirty="0">
              <a:solidFill>
                <a:schemeClr val="accent1">
                  <a:lumMod val="50000"/>
                </a:schemeClr>
              </a:solidFill>
              <a:latin typeface="+mn-lt"/>
            </a:endParaRPr>
          </a:p>
        </p:txBody>
      </p:sp>
      <p:sp>
        <p:nvSpPr>
          <p:cNvPr id="2" name="Slide Number Placeholder 1">
            <a:extLst>
              <a:ext uri="{FF2B5EF4-FFF2-40B4-BE49-F238E27FC236}">
                <a16:creationId xmlns:a16="http://schemas.microsoft.com/office/drawing/2014/main" id="{0FA05E97-4299-402B-8FA8-709A343FF88A}"/>
              </a:ext>
            </a:extLst>
          </p:cNvPr>
          <p:cNvSpPr>
            <a:spLocks noGrp="1"/>
          </p:cNvSpPr>
          <p:nvPr>
            <p:ph type="sldNum" sz="quarter" idx="12"/>
          </p:nvPr>
        </p:nvSpPr>
        <p:spPr/>
        <p:txBody>
          <a:bodyPr/>
          <a:lstStyle/>
          <a:p>
            <a:fld id="{C5D243CA-806E-402E-87EA-B001B6507DFC}" type="slidenum">
              <a:rPr lang="id-ID" smtClean="0"/>
              <a:t>39</a:t>
            </a:fld>
            <a:endParaRPr lang="id-ID"/>
          </a:p>
        </p:txBody>
      </p:sp>
    </p:spTree>
    <p:extLst>
      <p:ext uri="{BB962C8B-B14F-4D97-AF65-F5344CB8AC3E}">
        <p14:creationId xmlns:p14="http://schemas.microsoft.com/office/powerpoint/2010/main" val="182604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l" eaLnBrk="1" hangingPunct="1"/>
            <a:r>
              <a:rPr lang="en-US" altLang="en-US" b="1" dirty="0" err="1">
                <a:solidFill>
                  <a:schemeClr val="accent1">
                    <a:lumMod val="50000"/>
                  </a:schemeClr>
                </a:solidFill>
                <a:latin typeface="+mn-lt"/>
              </a:rPr>
              <a:t>Normalisasi</a:t>
            </a:r>
            <a:endParaRPr lang="id-ID" altLang="en-US" b="1" dirty="0">
              <a:solidFill>
                <a:schemeClr val="accent1">
                  <a:lumMod val="50000"/>
                </a:schemeClr>
              </a:solidFill>
              <a:latin typeface="+mn-lt"/>
            </a:endParaRPr>
          </a:p>
        </p:txBody>
      </p:sp>
      <p:sp>
        <p:nvSpPr>
          <p:cNvPr id="9219" name="Rectangle 3"/>
          <p:cNvSpPr>
            <a:spLocks noGrp="1" noChangeArrowheads="1"/>
          </p:cNvSpPr>
          <p:nvPr>
            <p:ph type="body" idx="1"/>
          </p:nvPr>
        </p:nvSpPr>
        <p:spPr>
          <a:xfrm>
            <a:off x="191116" y="1700808"/>
            <a:ext cx="8761768" cy="4533871"/>
          </a:xfrm>
        </p:spPr>
        <p:txBody>
          <a:bodyPr>
            <a:noAutofit/>
          </a:bodyPr>
          <a:lstStyle/>
          <a:p>
            <a:pPr algn="just" eaLnBrk="1" hangingPunct="1"/>
            <a:r>
              <a:rPr lang="id-ID" altLang="en-US" sz="2800" b="1" dirty="0">
                <a:solidFill>
                  <a:srgbClr val="FF0000"/>
                </a:solidFill>
              </a:rPr>
              <a:t>Normalisasi</a:t>
            </a:r>
            <a:r>
              <a:rPr lang="id-ID" altLang="en-US" sz="2800" b="1" dirty="0">
                <a:solidFill>
                  <a:schemeClr val="tx2">
                    <a:lumMod val="75000"/>
                  </a:schemeClr>
                </a:solidFill>
              </a:rPr>
              <a:t> </a:t>
            </a:r>
            <a:r>
              <a:rPr lang="id-ID" altLang="en-US" sz="2800" dirty="0">
                <a:solidFill>
                  <a:schemeClr val="tx2">
                    <a:lumMod val="75000"/>
                  </a:schemeClr>
                </a:solidFill>
              </a:rPr>
              <a:t>merupakan sebuah teknik dalam </a:t>
            </a:r>
            <a:r>
              <a:rPr lang="id-ID" altLang="en-US" sz="2800" dirty="0" err="1">
                <a:solidFill>
                  <a:schemeClr val="tx2">
                    <a:lumMod val="75000"/>
                  </a:schemeClr>
                </a:solidFill>
              </a:rPr>
              <a:t>logical</a:t>
            </a:r>
            <a:r>
              <a:rPr lang="id-ID" altLang="en-US" sz="2800" dirty="0">
                <a:solidFill>
                  <a:schemeClr val="tx2">
                    <a:lumMod val="75000"/>
                  </a:schemeClr>
                </a:solidFill>
              </a:rPr>
              <a:t> desain sebuah basis data</a:t>
            </a:r>
            <a:r>
              <a:rPr lang="en-US" altLang="en-US" sz="2800" dirty="0">
                <a:solidFill>
                  <a:schemeClr val="tx2">
                    <a:lumMod val="75000"/>
                  </a:schemeClr>
                </a:solidFill>
              </a:rPr>
              <a:t> yang</a:t>
            </a:r>
            <a:r>
              <a:rPr lang="id-ID" altLang="en-US" sz="2800" dirty="0">
                <a:solidFill>
                  <a:schemeClr val="tx2">
                    <a:lumMod val="75000"/>
                  </a:schemeClr>
                </a:solidFill>
              </a:rPr>
              <a:t> </a:t>
            </a:r>
            <a:r>
              <a:rPr lang="en-US" altLang="en-US" sz="2800" dirty="0">
                <a:solidFill>
                  <a:schemeClr val="tx2">
                    <a:lumMod val="75000"/>
                  </a:schemeClr>
                </a:solidFill>
              </a:rPr>
              <a:t>m</a:t>
            </a:r>
            <a:r>
              <a:rPr lang="id-ID" altLang="en-US" sz="2800" dirty="0">
                <a:solidFill>
                  <a:schemeClr val="tx2">
                    <a:lumMod val="75000"/>
                  </a:schemeClr>
                </a:solidFill>
              </a:rPr>
              <a:t>engelompokkan atribut dari suatu relasi sehingga membentuk struktur relasi yang baik (tanpa redudansi). </a:t>
            </a:r>
            <a:endParaRPr lang="en-US" altLang="en-US" sz="2800" dirty="0">
              <a:solidFill>
                <a:schemeClr val="tx2">
                  <a:lumMod val="75000"/>
                </a:schemeClr>
              </a:solidFill>
            </a:endParaRPr>
          </a:p>
          <a:p>
            <a:pPr algn="just" eaLnBrk="1" hangingPunct="1"/>
            <a:endParaRPr lang="en-US" altLang="en-US" sz="2800" dirty="0">
              <a:solidFill>
                <a:schemeClr val="tx2">
                  <a:lumMod val="75000"/>
                </a:schemeClr>
              </a:solidFill>
            </a:endParaRPr>
          </a:p>
          <a:p>
            <a:pPr algn="just" eaLnBrk="1" hangingPunct="1"/>
            <a:r>
              <a:rPr lang="en-US" altLang="en-US" sz="2800" b="1" dirty="0" err="1">
                <a:solidFill>
                  <a:srgbClr val="FF0000"/>
                </a:solidFill>
              </a:rPr>
              <a:t>Normalisasi</a:t>
            </a:r>
            <a:r>
              <a:rPr lang="en-US" altLang="en-US" sz="2800" i="1" dirty="0">
                <a:solidFill>
                  <a:schemeClr val="tx2">
                    <a:lumMod val="75000"/>
                  </a:schemeClr>
                </a:solidFill>
              </a:rPr>
              <a:t> </a:t>
            </a:r>
            <a:r>
              <a:rPr lang="en-US" altLang="en-US" sz="2800" dirty="0" err="1">
                <a:solidFill>
                  <a:schemeClr val="tx2">
                    <a:lumMod val="75000"/>
                  </a:schemeClr>
                </a:solidFill>
              </a:rPr>
              <a:t>adalah</a:t>
            </a:r>
            <a:r>
              <a:rPr lang="en-US" altLang="en-US" sz="2800" dirty="0">
                <a:solidFill>
                  <a:schemeClr val="tx2">
                    <a:lumMod val="75000"/>
                  </a:schemeClr>
                </a:solidFill>
              </a:rPr>
              <a:t> proses </a:t>
            </a:r>
            <a:r>
              <a:rPr lang="en-US" altLang="en-US" sz="2800" dirty="0" err="1">
                <a:solidFill>
                  <a:schemeClr val="tx2">
                    <a:lumMod val="75000"/>
                  </a:schemeClr>
                </a:solidFill>
              </a:rPr>
              <a:t>pembentukan</a:t>
            </a:r>
            <a:r>
              <a:rPr lang="en-US" altLang="en-US" sz="2800" dirty="0">
                <a:solidFill>
                  <a:schemeClr val="tx2">
                    <a:lumMod val="75000"/>
                  </a:schemeClr>
                </a:solidFill>
              </a:rPr>
              <a:t> </a:t>
            </a:r>
            <a:r>
              <a:rPr lang="en-US" altLang="en-US" sz="2800" dirty="0" err="1">
                <a:solidFill>
                  <a:schemeClr val="tx2">
                    <a:lumMod val="75000"/>
                  </a:schemeClr>
                </a:solidFill>
              </a:rPr>
              <a:t>struktur</a:t>
            </a:r>
            <a:r>
              <a:rPr lang="en-US" altLang="en-US" sz="2800" dirty="0">
                <a:solidFill>
                  <a:schemeClr val="tx2">
                    <a:lumMod val="75000"/>
                  </a:schemeClr>
                </a:solidFill>
              </a:rPr>
              <a:t> basis data </a:t>
            </a:r>
            <a:r>
              <a:rPr lang="en-US" altLang="en-US" sz="2800" dirty="0" err="1">
                <a:solidFill>
                  <a:schemeClr val="tx2">
                    <a:lumMod val="75000"/>
                  </a:schemeClr>
                </a:solidFill>
              </a:rPr>
              <a:t>sehingga</a:t>
            </a:r>
            <a:r>
              <a:rPr lang="en-US" altLang="en-US" sz="2800" dirty="0">
                <a:solidFill>
                  <a:schemeClr val="tx2">
                    <a:lumMod val="75000"/>
                  </a:schemeClr>
                </a:solidFill>
              </a:rPr>
              <a:t> </a:t>
            </a:r>
            <a:r>
              <a:rPr lang="en-US" altLang="en-US" sz="2800" dirty="0" err="1">
                <a:solidFill>
                  <a:schemeClr val="tx2">
                    <a:lumMod val="75000"/>
                  </a:schemeClr>
                </a:solidFill>
              </a:rPr>
              <a:t>sebagian</a:t>
            </a:r>
            <a:r>
              <a:rPr lang="en-US" altLang="en-US" sz="2800" dirty="0">
                <a:solidFill>
                  <a:schemeClr val="tx2">
                    <a:lumMod val="75000"/>
                  </a:schemeClr>
                </a:solidFill>
              </a:rPr>
              <a:t> </a:t>
            </a:r>
            <a:r>
              <a:rPr lang="en-US" altLang="en-US" sz="2800" dirty="0" err="1">
                <a:solidFill>
                  <a:schemeClr val="tx2">
                    <a:lumMod val="75000"/>
                  </a:schemeClr>
                </a:solidFill>
              </a:rPr>
              <a:t>besar</a:t>
            </a:r>
            <a:r>
              <a:rPr lang="en-US" altLang="en-US" sz="2800" dirty="0">
                <a:solidFill>
                  <a:schemeClr val="tx2">
                    <a:lumMod val="75000"/>
                  </a:schemeClr>
                </a:solidFill>
              </a:rPr>
              <a:t> </a:t>
            </a:r>
            <a:r>
              <a:rPr lang="en-US" altLang="en-US" sz="2800" i="1" dirty="0">
                <a:solidFill>
                  <a:schemeClr val="tx2">
                    <a:lumMod val="75000"/>
                  </a:schemeClr>
                </a:solidFill>
              </a:rPr>
              <a:t>ambiguity </a:t>
            </a:r>
            <a:r>
              <a:rPr lang="en-US" altLang="en-US" sz="2800" dirty="0" err="1">
                <a:solidFill>
                  <a:schemeClr val="tx2">
                    <a:lumMod val="75000"/>
                  </a:schemeClr>
                </a:solidFill>
              </a:rPr>
              <a:t>bisa</a:t>
            </a:r>
            <a:r>
              <a:rPr lang="en-US" altLang="en-US" sz="2800" dirty="0">
                <a:solidFill>
                  <a:schemeClr val="tx2">
                    <a:lumMod val="75000"/>
                  </a:schemeClr>
                </a:solidFill>
              </a:rPr>
              <a:t> </a:t>
            </a:r>
            <a:r>
              <a:rPr lang="en-US" altLang="en-US" sz="2800" dirty="0" err="1">
                <a:solidFill>
                  <a:schemeClr val="tx2">
                    <a:lumMod val="75000"/>
                  </a:schemeClr>
                </a:solidFill>
              </a:rPr>
              <a:t>dihilangkan</a:t>
            </a:r>
            <a:r>
              <a:rPr lang="en-US" altLang="en-US" sz="2800" dirty="0">
                <a:solidFill>
                  <a:schemeClr val="tx2">
                    <a:lumMod val="75000"/>
                  </a:schemeClr>
                </a:solidFill>
              </a:rPr>
              <a:t>.</a:t>
            </a:r>
            <a:endParaRPr lang="id-ID" altLang="en-US" sz="2800" dirty="0">
              <a:solidFill>
                <a:schemeClr val="tx2">
                  <a:lumMod val="75000"/>
                </a:schemeClr>
              </a:solidFill>
            </a:endParaRPr>
          </a:p>
        </p:txBody>
      </p:sp>
      <p:sp>
        <p:nvSpPr>
          <p:cNvPr id="2" name="Slide Number Placeholder 1">
            <a:extLst>
              <a:ext uri="{FF2B5EF4-FFF2-40B4-BE49-F238E27FC236}">
                <a16:creationId xmlns:a16="http://schemas.microsoft.com/office/drawing/2014/main" id="{B9BC6BFD-8896-4791-A13E-F41249CD07F7}"/>
              </a:ext>
            </a:extLst>
          </p:cNvPr>
          <p:cNvSpPr>
            <a:spLocks noGrp="1"/>
          </p:cNvSpPr>
          <p:nvPr>
            <p:ph type="sldNum" sz="quarter" idx="12"/>
          </p:nvPr>
        </p:nvSpPr>
        <p:spPr/>
        <p:txBody>
          <a:bodyPr/>
          <a:lstStyle/>
          <a:p>
            <a:fld id="{C5D243CA-806E-402E-87EA-B001B6507DFC}" type="slidenum">
              <a:rPr lang="id-ID" smtClean="0"/>
              <a:t>4</a:t>
            </a:fld>
            <a:endParaRPr lang="id-ID"/>
          </a:p>
        </p:txBody>
      </p:sp>
    </p:spTree>
    <p:extLst>
      <p:ext uri="{BB962C8B-B14F-4D97-AF65-F5344CB8AC3E}">
        <p14:creationId xmlns:p14="http://schemas.microsoft.com/office/powerpoint/2010/main" val="1184236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B86CA7A3-247D-4D60-8CBE-9DC115849E64}"/>
              </a:ext>
            </a:extLst>
          </p:cNvPr>
          <p:cNvSpPr>
            <a:spLocks noGrp="1" noChangeArrowheads="1"/>
          </p:cNvSpPr>
          <p:nvPr>
            <p:ph type="title"/>
          </p:nvPr>
        </p:nvSpPr>
        <p:spPr/>
        <p:txBody>
          <a:bodyPr>
            <a:normAutofit fontScale="90000"/>
          </a:bodyPr>
          <a:lstStyle/>
          <a:p>
            <a:pPr algn="l" eaLnBrk="1" hangingPunct="1"/>
            <a:r>
              <a:rPr lang="en-US" altLang="en-US" dirty="0" err="1"/>
              <a:t>Latihan</a:t>
            </a:r>
            <a:r>
              <a:rPr lang="en-US" altLang="en-US" dirty="0"/>
              <a:t> 1 :  </a:t>
            </a:r>
            <a:r>
              <a:rPr lang="en-US" altLang="en-US" dirty="0" err="1"/>
              <a:t>Normalisasi</a:t>
            </a:r>
            <a:r>
              <a:rPr lang="en-US" altLang="en-US" dirty="0"/>
              <a:t> Data</a:t>
            </a:r>
            <a:br>
              <a:rPr lang="en-US" altLang="en-US" dirty="0"/>
            </a:br>
            <a:r>
              <a:rPr lang="en-US" altLang="en-US" sz="2700" dirty="0" err="1"/>
              <a:t>Normalisasikan</a:t>
            </a:r>
            <a:r>
              <a:rPr lang="en-US" altLang="en-US" sz="2700" dirty="0"/>
              <a:t> table </a:t>
            </a:r>
            <a:r>
              <a:rPr lang="en-US" altLang="en-US" sz="2700" dirty="0" err="1"/>
              <a:t>berikut</a:t>
            </a:r>
            <a:endParaRPr lang="id-ID" altLang="en-US" dirty="0"/>
          </a:p>
        </p:txBody>
      </p:sp>
      <p:pic>
        <p:nvPicPr>
          <p:cNvPr id="34819" name="Picture 4">
            <a:extLst>
              <a:ext uri="{FF2B5EF4-FFF2-40B4-BE49-F238E27FC236}">
                <a16:creationId xmlns:a16="http://schemas.microsoft.com/office/drawing/2014/main" id="{D10ED64E-A843-46F8-A449-7C9ADBFD28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844675"/>
            <a:ext cx="7777163"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Text Box 5">
            <a:extLst>
              <a:ext uri="{FF2B5EF4-FFF2-40B4-BE49-F238E27FC236}">
                <a16:creationId xmlns:a16="http://schemas.microsoft.com/office/drawing/2014/main" id="{9B848235-E498-4B74-BD1C-82217DBF2740}"/>
              </a:ext>
            </a:extLst>
          </p:cNvPr>
          <p:cNvSpPr txBox="1">
            <a:spLocks noChangeArrowheads="1"/>
          </p:cNvSpPr>
          <p:nvPr/>
        </p:nvSpPr>
        <p:spPr bwMode="auto">
          <a:xfrm>
            <a:off x="735013" y="4529138"/>
            <a:ext cx="79406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id-ID" altLang="en-US" sz="2400"/>
              <a:t>Untuk mendapatkan hasil yang paling normal, maka proses normalisasi dimulai dari normal pertama. </a:t>
            </a:r>
          </a:p>
          <a:p>
            <a:pPr algn="just" eaLnBrk="1" hangingPunct="1"/>
            <a:r>
              <a:rPr lang="id-ID" altLang="en-US" sz="2400"/>
              <a:t>Field-field tabel di atas yang merupakan group berulang : </a:t>
            </a:r>
            <a:r>
              <a:rPr lang="en-US" altLang="en-US" sz="2400"/>
              <a:t>NoPegawai</a:t>
            </a:r>
            <a:r>
              <a:rPr lang="id-ID" altLang="en-US" sz="2400"/>
              <a:t>, </a:t>
            </a:r>
            <a:r>
              <a:rPr lang="en-US" altLang="en-US" sz="2400"/>
              <a:t>NamaPegawai</a:t>
            </a:r>
            <a:r>
              <a:rPr lang="id-ID" altLang="en-US" sz="2400"/>
              <a:t>, </a:t>
            </a:r>
            <a:r>
              <a:rPr lang="en-US" altLang="en-US" sz="2400"/>
              <a:t>Golongan</a:t>
            </a:r>
            <a:r>
              <a:rPr lang="id-ID" altLang="en-US" sz="2400"/>
              <a:t>, </a:t>
            </a:r>
            <a:r>
              <a:rPr lang="en-US" altLang="en-US" sz="2400"/>
              <a:t>BesarGaji</a:t>
            </a:r>
            <a:r>
              <a:rPr lang="id-ID" altLang="en-US" sz="2400"/>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9E0B80FC-434E-437B-92D4-B8071A9A0C7E}"/>
              </a:ext>
            </a:extLst>
          </p:cNvPr>
          <p:cNvSpPr>
            <a:spLocks noGrp="1" noChangeArrowheads="1"/>
          </p:cNvSpPr>
          <p:nvPr>
            <p:ph type="title"/>
          </p:nvPr>
        </p:nvSpPr>
        <p:spPr>
          <a:xfrm>
            <a:off x="457200" y="274638"/>
            <a:ext cx="8229600" cy="706437"/>
          </a:xfrm>
        </p:spPr>
        <p:txBody>
          <a:bodyPr/>
          <a:lstStyle/>
          <a:p>
            <a:pPr algn="l" eaLnBrk="1" hangingPunct="1"/>
            <a:r>
              <a:rPr lang="en-US" altLang="en-US" sz="4000"/>
              <a:t>Normalisasi pertama</a:t>
            </a:r>
            <a:endParaRPr lang="id-ID" altLang="en-US" sz="4000"/>
          </a:p>
        </p:txBody>
      </p:sp>
      <p:sp>
        <p:nvSpPr>
          <p:cNvPr id="35843" name="Text Box 4">
            <a:extLst>
              <a:ext uri="{FF2B5EF4-FFF2-40B4-BE49-F238E27FC236}">
                <a16:creationId xmlns:a16="http://schemas.microsoft.com/office/drawing/2014/main" id="{D8BC5C0D-3218-4F21-9C53-90A8CEDE5FA2}"/>
              </a:ext>
            </a:extLst>
          </p:cNvPr>
          <p:cNvSpPr txBox="1">
            <a:spLocks noChangeArrowheads="1"/>
          </p:cNvSpPr>
          <p:nvPr/>
        </p:nvSpPr>
        <p:spPr bwMode="auto">
          <a:xfrm>
            <a:off x="468313" y="1125538"/>
            <a:ext cx="82804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id-ID" altLang="en-US" sz="2400"/>
              <a:t>Solusinya hilangkan duplikasi dengan mencari ketergantungan parsial</a:t>
            </a:r>
            <a:r>
              <a:rPr lang="en-US" altLang="en-US" sz="2400"/>
              <a:t>.</a:t>
            </a:r>
            <a:r>
              <a:rPr lang="id-ID" altLang="en-US" sz="2400"/>
              <a:t> menjadikan field-field menjadi tergantung pada satu atau beberapa field</a:t>
            </a:r>
            <a:r>
              <a:rPr lang="en-US" altLang="en-US" sz="2400"/>
              <a:t>. </a:t>
            </a:r>
            <a:r>
              <a:rPr lang="id-ID" altLang="en-US" sz="2400"/>
              <a:t>Karena yang dapat dijadikan kunci adalah </a:t>
            </a:r>
            <a:r>
              <a:rPr lang="en-US" altLang="en-US" sz="2400" i="1"/>
              <a:t>NoProyek</a:t>
            </a:r>
            <a:r>
              <a:rPr lang="id-ID" altLang="en-US" sz="2400" i="1"/>
              <a:t> </a:t>
            </a:r>
            <a:r>
              <a:rPr lang="id-ID" altLang="en-US" sz="2400"/>
              <a:t>dan </a:t>
            </a:r>
            <a:r>
              <a:rPr lang="en-US" altLang="en-US" sz="2400" i="1"/>
              <a:t>NoPegawai</a:t>
            </a:r>
            <a:r>
              <a:rPr lang="id-ID" altLang="en-US" sz="2400"/>
              <a:t>, maka langkah kemudian dicari field-field mana yang tergantung pada </a:t>
            </a:r>
            <a:r>
              <a:rPr lang="en-US" altLang="en-US" sz="2400" i="1"/>
              <a:t>NoProyek</a:t>
            </a:r>
            <a:r>
              <a:rPr lang="id-ID" altLang="en-US" sz="2400" i="1"/>
              <a:t> </a:t>
            </a:r>
            <a:r>
              <a:rPr lang="id-ID" altLang="en-US" sz="2400"/>
              <a:t>dan mana yang tergantung pada </a:t>
            </a:r>
            <a:r>
              <a:rPr lang="en-US" altLang="en-US" sz="2400" i="1"/>
              <a:t>NoPegawai</a:t>
            </a:r>
            <a:r>
              <a:rPr lang="id-ID" altLang="en-US" sz="2400"/>
              <a:t>. </a:t>
            </a:r>
          </a:p>
        </p:txBody>
      </p:sp>
      <p:pic>
        <p:nvPicPr>
          <p:cNvPr id="35844" name="Picture 8">
            <a:extLst>
              <a:ext uri="{FF2B5EF4-FFF2-40B4-BE49-F238E27FC236}">
                <a16:creationId xmlns:a16="http://schemas.microsoft.com/office/drawing/2014/main" id="{B386508A-4BF7-41ED-A8C4-2476BC82BF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3933825"/>
            <a:ext cx="8135938"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TextBox 4">
            <a:extLst>
              <a:ext uri="{FF2B5EF4-FFF2-40B4-BE49-F238E27FC236}">
                <a16:creationId xmlns:a16="http://schemas.microsoft.com/office/drawing/2014/main" id="{26AB9C5F-C4EF-4438-A870-00E7E1DB4FCB}"/>
              </a:ext>
            </a:extLst>
          </p:cNvPr>
          <p:cNvSpPr txBox="1">
            <a:spLocks noChangeArrowheads="1"/>
          </p:cNvSpPr>
          <p:nvPr/>
        </p:nvSpPr>
        <p:spPr bwMode="auto">
          <a:xfrm>
            <a:off x="571500" y="4572000"/>
            <a:ext cx="825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Times New Roman" panose="02020603050405020304" pitchFamily="18" charset="0"/>
                <a:cs typeface="Times New Roman" panose="02020603050405020304" pitchFamily="18" charset="0"/>
              </a:rPr>
              <a:t>NP001</a:t>
            </a:r>
          </a:p>
        </p:txBody>
      </p:sp>
      <p:sp>
        <p:nvSpPr>
          <p:cNvPr id="35846" name="TextBox 5">
            <a:extLst>
              <a:ext uri="{FF2B5EF4-FFF2-40B4-BE49-F238E27FC236}">
                <a16:creationId xmlns:a16="http://schemas.microsoft.com/office/drawing/2014/main" id="{B2C4C74F-0D00-41FC-B748-31991D15F3DA}"/>
              </a:ext>
            </a:extLst>
          </p:cNvPr>
          <p:cNvSpPr txBox="1">
            <a:spLocks noChangeArrowheads="1"/>
          </p:cNvSpPr>
          <p:nvPr/>
        </p:nvSpPr>
        <p:spPr bwMode="auto">
          <a:xfrm>
            <a:off x="571500" y="4916488"/>
            <a:ext cx="825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Times New Roman" panose="02020603050405020304" pitchFamily="18" charset="0"/>
                <a:cs typeface="Times New Roman" panose="02020603050405020304" pitchFamily="18" charset="0"/>
              </a:rPr>
              <a:t>NP001</a:t>
            </a:r>
          </a:p>
        </p:txBody>
      </p:sp>
      <p:sp>
        <p:nvSpPr>
          <p:cNvPr id="35847" name="TextBox 6">
            <a:extLst>
              <a:ext uri="{FF2B5EF4-FFF2-40B4-BE49-F238E27FC236}">
                <a16:creationId xmlns:a16="http://schemas.microsoft.com/office/drawing/2014/main" id="{2D996006-4FB6-4C3F-831D-EDC5C90C35A6}"/>
              </a:ext>
            </a:extLst>
          </p:cNvPr>
          <p:cNvSpPr txBox="1">
            <a:spLocks noChangeArrowheads="1"/>
          </p:cNvSpPr>
          <p:nvPr/>
        </p:nvSpPr>
        <p:spPr bwMode="auto">
          <a:xfrm>
            <a:off x="571500" y="5559425"/>
            <a:ext cx="825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Times New Roman" panose="02020603050405020304" pitchFamily="18" charset="0"/>
                <a:cs typeface="Times New Roman" panose="02020603050405020304" pitchFamily="18" charset="0"/>
              </a:rPr>
              <a:t>NP002</a:t>
            </a:r>
          </a:p>
        </p:txBody>
      </p:sp>
      <p:sp>
        <p:nvSpPr>
          <p:cNvPr id="35848" name="TextBox 7">
            <a:extLst>
              <a:ext uri="{FF2B5EF4-FFF2-40B4-BE49-F238E27FC236}">
                <a16:creationId xmlns:a16="http://schemas.microsoft.com/office/drawing/2014/main" id="{5F936A15-E1F9-4205-B09D-596C2AC86BCD}"/>
              </a:ext>
            </a:extLst>
          </p:cNvPr>
          <p:cNvSpPr txBox="1">
            <a:spLocks noChangeArrowheads="1"/>
          </p:cNvSpPr>
          <p:nvPr/>
        </p:nvSpPr>
        <p:spPr bwMode="auto">
          <a:xfrm>
            <a:off x="571500" y="5845175"/>
            <a:ext cx="825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Times New Roman" panose="02020603050405020304" pitchFamily="18" charset="0"/>
                <a:cs typeface="Times New Roman" panose="02020603050405020304" pitchFamily="18" charset="0"/>
              </a:rPr>
              <a:t>NP002</a:t>
            </a:r>
          </a:p>
        </p:txBody>
      </p:sp>
      <p:sp>
        <p:nvSpPr>
          <p:cNvPr id="35849" name="TextBox 8">
            <a:extLst>
              <a:ext uri="{FF2B5EF4-FFF2-40B4-BE49-F238E27FC236}">
                <a16:creationId xmlns:a16="http://schemas.microsoft.com/office/drawing/2014/main" id="{B2E3A21D-856B-4F61-BBC0-7A32FC276613}"/>
              </a:ext>
            </a:extLst>
          </p:cNvPr>
          <p:cNvSpPr txBox="1">
            <a:spLocks noChangeArrowheads="1"/>
          </p:cNvSpPr>
          <p:nvPr/>
        </p:nvSpPr>
        <p:spPr bwMode="auto">
          <a:xfrm>
            <a:off x="1785938" y="4572000"/>
            <a:ext cx="6715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Times New Roman" panose="02020603050405020304" pitchFamily="18" charset="0"/>
                <a:cs typeface="Times New Roman" panose="02020603050405020304" pitchFamily="18" charset="0"/>
              </a:rPr>
              <a:t>BRR</a:t>
            </a:r>
          </a:p>
        </p:txBody>
      </p:sp>
      <p:sp>
        <p:nvSpPr>
          <p:cNvPr id="35850" name="TextBox 9">
            <a:extLst>
              <a:ext uri="{FF2B5EF4-FFF2-40B4-BE49-F238E27FC236}">
                <a16:creationId xmlns:a16="http://schemas.microsoft.com/office/drawing/2014/main" id="{18C4E417-DF8D-48F7-BC65-F507CAFD2E44}"/>
              </a:ext>
            </a:extLst>
          </p:cNvPr>
          <p:cNvSpPr txBox="1">
            <a:spLocks noChangeArrowheads="1"/>
          </p:cNvSpPr>
          <p:nvPr/>
        </p:nvSpPr>
        <p:spPr bwMode="auto">
          <a:xfrm>
            <a:off x="1785938" y="4916488"/>
            <a:ext cx="671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Times New Roman" panose="02020603050405020304" pitchFamily="18" charset="0"/>
                <a:cs typeface="Times New Roman" panose="02020603050405020304" pitchFamily="18" charset="0"/>
              </a:rPr>
              <a:t>BRR</a:t>
            </a:r>
          </a:p>
        </p:txBody>
      </p:sp>
      <p:sp>
        <p:nvSpPr>
          <p:cNvPr id="35851" name="TextBox 10">
            <a:extLst>
              <a:ext uri="{FF2B5EF4-FFF2-40B4-BE49-F238E27FC236}">
                <a16:creationId xmlns:a16="http://schemas.microsoft.com/office/drawing/2014/main" id="{4A3C2CE4-3DF7-4AC2-939D-596090893AE4}"/>
              </a:ext>
            </a:extLst>
          </p:cNvPr>
          <p:cNvSpPr txBox="1">
            <a:spLocks noChangeArrowheads="1"/>
          </p:cNvSpPr>
          <p:nvPr/>
        </p:nvSpPr>
        <p:spPr bwMode="auto">
          <a:xfrm>
            <a:off x="1785938" y="5559425"/>
            <a:ext cx="992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Times New Roman" panose="02020603050405020304" pitchFamily="18" charset="0"/>
                <a:cs typeface="Times New Roman" panose="02020603050405020304" pitchFamily="18" charset="0"/>
              </a:rPr>
              <a:t>PEMDA</a:t>
            </a:r>
          </a:p>
        </p:txBody>
      </p:sp>
      <p:sp>
        <p:nvSpPr>
          <p:cNvPr id="35852" name="TextBox 11">
            <a:extLst>
              <a:ext uri="{FF2B5EF4-FFF2-40B4-BE49-F238E27FC236}">
                <a16:creationId xmlns:a16="http://schemas.microsoft.com/office/drawing/2014/main" id="{07AF1390-27CC-4BAD-A398-AD804D3DEC68}"/>
              </a:ext>
            </a:extLst>
          </p:cNvPr>
          <p:cNvSpPr txBox="1">
            <a:spLocks noChangeArrowheads="1"/>
          </p:cNvSpPr>
          <p:nvPr/>
        </p:nvSpPr>
        <p:spPr bwMode="auto">
          <a:xfrm>
            <a:off x="1785938" y="5845175"/>
            <a:ext cx="992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Times New Roman" panose="02020603050405020304" pitchFamily="18" charset="0"/>
                <a:cs typeface="Times New Roman" panose="02020603050405020304" pitchFamily="18" charset="0"/>
              </a:rPr>
              <a:t>PEMDA</a:t>
            </a:r>
          </a:p>
        </p:txBody>
      </p:sp>
      <p:sp>
        <p:nvSpPr>
          <p:cNvPr id="35853" name="TextBox 12">
            <a:extLst>
              <a:ext uri="{FF2B5EF4-FFF2-40B4-BE49-F238E27FC236}">
                <a16:creationId xmlns:a16="http://schemas.microsoft.com/office/drawing/2014/main" id="{C292221E-193C-4FDD-9F04-2F51321B7C20}"/>
              </a:ext>
            </a:extLst>
          </p:cNvPr>
          <p:cNvSpPr txBox="1">
            <a:spLocks noChangeArrowheads="1"/>
          </p:cNvSpPr>
          <p:nvPr/>
        </p:nvSpPr>
        <p:spPr bwMode="auto">
          <a:xfrm>
            <a:off x="7708900" y="5559425"/>
            <a:ext cx="1006475"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Times New Roman" panose="02020603050405020304" pitchFamily="18" charset="0"/>
                <a:cs typeface="Times New Roman" panose="02020603050405020304" pitchFamily="18" charset="0"/>
              </a:rPr>
              <a:t>900.000</a:t>
            </a:r>
          </a:p>
        </p:txBody>
      </p:sp>
      <p:cxnSp>
        <p:nvCxnSpPr>
          <p:cNvPr id="15" name="Straight Connector 14">
            <a:extLst>
              <a:ext uri="{FF2B5EF4-FFF2-40B4-BE49-F238E27FC236}">
                <a16:creationId xmlns:a16="http://schemas.microsoft.com/office/drawing/2014/main" id="{912C62EA-3A42-4B07-90DC-833C851A80FE}"/>
              </a:ext>
            </a:extLst>
          </p:cNvPr>
          <p:cNvCxnSpPr/>
          <p:nvPr/>
        </p:nvCxnSpPr>
        <p:spPr>
          <a:xfrm>
            <a:off x="7429500" y="5572125"/>
            <a:ext cx="1214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90FCD62-3FC5-442F-9257-CC0B5C7E5F10}"/>
              </a:ext>
            </a:extLst>
          </p:cNvPr>
          <p:cNvCxnSpPr/>
          <p:nvPr/>
        </p:nvCxnSpPr>
        <p:spPr>
          <a:xfrm>
            <a:off x="7429500" y="5856288"/>
            <a:ext cx="121443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3AB5A74-67F6-4DC2-B422-3DFF56696B44}"/>
              </a:ext>
            </a:extLst>
          </p:cNvPr>
          <p:cNvCxnSpPr/>
          <p:nvPr/>
        </p:nvCxnSpPr>
        <p:spPr>
          <a:xfrm rot="5400000">
            <a:off x="8430419" y="5714207"/>
            <a:ext cx="428625"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203CACD-B279-4807-902B-742AA0C3243B}"/>
              </a:ext>
            </a:extLst>
          </p:cNvPr>
          <p:cNvCxnSpPr/>
          <p:nvPr/>
        </p:nvCxnSpPr>
        <p:spPr>
          <a:xfrm>
            <a:off x="571500" y="4221088"/>
            <a:ext cx="1048172"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3C0E93BD-FF21-4EE3-B2C9-1C4AD030C461}"/>
              </a:ext>
            </a:extLst>
          </p:cNvPr>
          <p:cNvCxnSpPr/>
          <p:nvPr/>
        </p:nvCxnSpPr>
        <p:spPr>
          <a:xfrm>
            <a:off x="3275856" y="4221088"/>
            <a:ext cx="1048172" cy="0"/>
          </a:xfrm>
          <a:prstGeom prst="line">
            <a:avLst/>
          </a:prstGeom>
          <a:ln w="19050"/>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FC74851B-26A4-417E-A1BB-54FF874BDB15}"/>
              </a:ext>
            </a:extLst>
          </p:cNvPr>
          <p:cNvSpPr/>
          <p:nvPr/>
        </p:nvSpPr>
        <p:spPr>
          <a:xfrm>
            <a:off x="1187624" y="6381328"/>
            <a:ext cx="223224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Primary Key</a:t>
            </a:r>
            <a:endParaRPr lang="en-ID" dirty="0"/>
          </a:p>
        </p:txBody>
      </p:sp>
      <p:cxnSp>
        <p:nvCxnSpPr>
          <p:cNvPr id="8" name="Connector: Elbow 7">
            <a:extLst>
              <a:ext uri="{FF2B5EF4-FFF2-40B4-BE49-F238E27FC236}">
                <a16:creationId xmlns:a16="http://schemas.microsoft.com/office/drawing/2014/main" id="{34145FA3-3E26-411B-AFFE-14A1F222EA8B}"/>
              </a:ext>
            </a:extLst>
          </p:cNvPr>
          <p:cNvCxnSpPr>
            <a:stCxn id="6" idx="3"/>
          </p:cNvCxnSpPr>
          <p:nvPr/>
        </p:nvCxnSpPr>
        <p:spPr>
          <a:xfrm flipV="1">
            <a:off x="3419872" y="6237288"/>
            <a:ext cx="504056" cy="324060"/>
          </a:xfrm>
          <a:prstGeom prst="bentConnector3">
            <a:avLst>
              <a:gd name="adj1" fmla="val 96815"/>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EF395BC4-DC50-4301-ACE1-DB0121C63BB8}"/>
              </a:ext>
            </a:extLst>
          </p:cNvPr>
          <p:cNvCxnSpPr>
            <a:cxnSpLocks/>
            <a:endCxn id="35848" idx="2"/>
          </p:cNvCxnSpPr>
          <p:nvPr/>
        </p:nvCxnSpPr>
        <p:spPr>
          <a:xfrm rot="16200000" flipV="1">
            <a:off x="902581" y="6296732"/>
            <a:ext cx="366714" cy="203375"/>
          </a:xfrm>
          <a:prstGeom prst="bentConnector3">
            <a:avLst>
              <a:gd name="adj1" fmla="val 576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E505242F-519B-4402-8579-7A255D7D9119}"/>
              </a:ext>
            </a:extLst>
          </p:cNvPr>
          <p:cNvSpPr>
            <a:spLocks noGrp="1"/>
          </p:cNvSpPr>
          <p:nvPr>
            <p:ph type="title"/>
          </p:nvPr>
        </p:nvSpPr>
        <p:spPr/>
        <p:txBody>
          <a:bodyPr/>
          <a:lstStyle/>
          <a:p>
            <a:r>
              <a:rPr lang="en-US" altLang="en-US"/>
              <a:t>Normalisasi Kedua</a:t>
            </a:r>
          </a:p>
        </p:txBody>
      </p:sp>
      <p:sp>
        <p:nvSpPr>
          <p:cNvPr id="36867" name="Content Placeholder 2">
            <a:extLst>
              <a:ext uri="{FF2B5EF4-FFF2-40B4-BE49-F238E27FC236}">
                <a16:creationId xmlns:a16="http://schemas.microsoft.com/office/drawing/2014/main" id="{1505AFF8-958C-43FD-BD6F-17B2FD15E033}"/>
              </a:ext>
            </a:extLst>
          </p:cNvPr>
          <p:cNvSpPr>
            <a:spLocks noGrp="1"/>
          </p:cNvSpPr>
          <p:nvPr>
            <p:ph idx="1"/>
          </p:nvPr>
        </p:nvSpPr>
        <p:spPr/>
        <p:txBody>
          <a:bodyPr/>
          <a:lstStyle/>
          <a:p>
            <a:r>
              <a:rPr lang="id-ID" altLang="en-US"/>
              <a:t>Field-field yang tergantung pada satu field haruslah dipisah dengan tepat, misalnya </a:t>
            </a:r>
            <a:r>
              <a:rPr lang="en-US" altLang="en-US" i="1"/>
              <a:t>NoProyek</a:t>
            </a:r>
            <a:r>
              <a:rPr lang="id-ID" altLang="en-US" i="1"/>
              <a:t> </a:t>
            </a:r>
            <a:r>
              <a:rPr lang="id-ID" altLang="en-US"/>
              <a:t>menjelaskan </a:t>
            </a:r>
            <a:r>
              <a:rPr lang="en-US" altLang="en-US" i="1"/>
              <a:t>NamaProyek</a:t>
            </a:r>
            <a:r>
              <a:rPr lang="id-ID" altLang="en-US" i="1"/>
              <a:t> </a:t>
            </a:r>
            <a:r>
              <a:rPr lang="id-ID" altLang="en-US"/>
              <a:t>dan </a:t>
            </a:r>
            <a:r>
              <a:rPr lang="en-US" altLang="en-US" i="1"/>
              <a:t>NoPegawai</a:t>
            </a:r>
            <a:r>
              <a:rPr lang="id-ID" altLang="en-US" i="1"/>
              <a:t> </a:t>
            </a:r>
            <a:r>
              <a:rPr lang="id-ID" altLang="en-US"/>
              <a:t>menjelaskan </a:t>
            </a:r>
            <a:r>
              <a:rPr lang="en-US" altLang="en-US" i="1"/>
              <a:t>NamaPegawai</a:t>
            </a:r>
            <a:r>
              <a:rPr lang="id-ID" altLang="en-US"/>
              <a:t>, </a:t>
            </a:r>
            <a:r>
              <a:rPr lang="en-US" altLang="en-US" i="1"/>
              <a:t>Golongan</a:t>
            </a:r>
            <a:r>
              <a:rPr lang="id-ID" altLang="en-US" i="1"/>
              <a:t> </a:t>
            </a:r>
            <a:r>
              <a:rPr lang="id-ID" altLang="en-US"/>
              <a:t>dan </a:t>
            </a:r>
            <a:r>
              <a:rPr lang="en-US" altLang="en-US" i="1"/>
              <a:t>BesarGaji</a:t>
            </a:r>
            <a:r>
              <a:rPr lang="id-ID" altLang="en-US" i="1"/>
              <a:t>.</a:t>
            </a:r>
            <a:r>
              <a:rPr lang="id-ID" altLang="en-US"/>
              <a:t> </a:t>
            </a:r>
          </a:p>
          <a:p>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0C9FC1CD-938A-4D11-B56C-14AE75127904}"/>
              </a:ext>
            </a:extLst>
          </p:cNvPr>
          <p:cNvSpPr>
            <a:spLocks noGrp="1" noChangeArrowheads="1"/>
          </p:cNvSpPr>
          <p:nvPr>
            <p:ph type="title"/>
          </p:nvPr>
        </p:nvSpPr>
        <p:spPr>
          <a:xfrm>
            <a:off x="395288" y="260350"/>
            <a:ext cx="7777162" cy="576263"/>
          </a:xfrm>
        </p:spPr>
        <p:txBody>
          <a:bodyPr>
            <a:normAutofit fontScale="90000"/>
          </a:bodyPr>
          <a:lstStyle/>
          <a:p>
            <a:pPr algn="l" eaLnBrk="1" hangingPunct="1"/>
            <a:r>
              <a:rPr lang="id-ID" altLang="en-US" sz="4000"/>
              <a:t>Normalisasi Kedua</a:t>
            </a:r>
          </a:p>
        </p:txBody>
      </p:sp>
      <p:pic>
        <p:nvPicPr>
          <p:cNvPr id="37891" name="Picture 8">
            <a:extLst>
              <a:ext uri="{FF2B5EF4-FFF2-40B4-BE49-F238E27FC236}">
                <a16:creationId xmlns:a16="http://schemas.microsoft.com/office/drawing/2014/main" id="{00E50CAB-5539-4130-B78D-FD441EE2B2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1785938"/>
            <a:ext cx="388937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Text Box 10">
            <a:extLst>
              <a:ext uri="{FF2B5EF4-FFF2-40B4-BE49-F238E27FC236}">
                <a16:creationId xmlns:a16="http://schemas.microsoft.com/office/drawing/2014/main" id="{55F1D18A-A0D7-483E-AC07-209E8294A990}"/>
              </a:ext>
            </a:extLst>
          </p:cNvPr>
          <p:cNvSpPr txBox="1">
            <a:spLocks noChangeArrowheads="1"/>
          </p:cNvSpPr>
          <p:nvPr/>
        </p:nvSpPr>
        <p:spPr bwMode="auto">
          <a:xfrm>
            <a:off x="428625" y="1282700"/>
            <a:ext cx="257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t>TABEL PROYEK</a:t>
            </a:r>
            <a:endParaRPr lang="id-ID" altLang="en-US" sz="2400" b="1"/>
          </a:p>
        </p:txBody>
      </p:sp>
      <p:sp>
        <p:nvSpPr>
          <p:cNvPr id="37893" name="Text Box 6">
            <a:extLst>
              <a:ext uri="{FF2B5EF4-FFF2-40B4-BE49-F238E27FC236}">
                <a16:creationId xmlns:a16="http://schemas.microsoft.com/office/drawing/2014/main" id="{3A7C6FE5-3D7E-4BA5-9BB7-FEBF878FDBDC}"/>
              </a:ext>
            </a:extLst>
          </p:cNvPr>
          <p:cNvSpPr txBox="1">
            <a:spLocks noChangeArrowheads="1"/>
          </p:cNvSpPr>
          <p:nvPr/>
        </p:nvSpPr>
        <p:spPr bwMode="auto">
          <a:xfrm>
            <a:off x="500063" y="3482975"/>
            <a:ext cx="2740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t>TABEL PEGAWAI</a:t>
            </a:r>
            <a:endParaRPr lang="id-ID" altLang="en-US" sz="2400" b="1"/>
          </a:p>
        </p:txBody>
      </p:sp>
      <p:pic>
        <p:nvPicPr>
          <p:cNvPr id="37894" name="Picture 9">
            <a:extLst>
              <a:ext uri="{FF2B5EF4-FFF2-40B4-BE49-F238E27FC236}">
                <a16:creationId xmlns:a16="http://schemas.microsoft.com/office/drawing/2014/main" id="{50C883F7-CC2E-4A5D-A620-6A3231856D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 y="4059238"/>
            <a:ext cx="7705725"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5" name="TextBox 6">
            <a:extLst>
              <a:ext uri="{FF2B5EF4-FFF2-40B4-BE49-F238E27FC236}">
                <a16:creationId xmlns:a16="http://schemas.microsoft.com/office/drawing/2014/main" id="{485665B6-DE0F-4D42-9CC7-5CAB56A3B255}"/>
              </a:ext>
            </a:extLst>
          </p:cNvPr>
          <p:cNvSpPr txBox="1">
            <a:spLocks noChangeArrowheads="1"/>
          </p:cNvSpPr>
          <p:nvPr/>
        </p:nvSpPr>
        <p:spPr bwMode="auto">
          <a:xfrm>
            <a:off x="6911975" y="5143500"/>
            <a:ext cx="1017588"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latin typeface="Times New Roman" panose="02020603050405020304" pitchFamily="18" charset="0"/>
                <a:cs typeface="Times New Roman" panose="02020603050405020304" pitchFamily="18" charset="0"/>
              </a:rPr>
              <a:t>900.000</a:t>
            </a:r>
          </a:p>
        </p:txBody>
      </p:sp>
      <p:cxnSp>
        <p:nvCxnSpPr>
          <p:cNvPr id="9" name="Straight Connector 8">
            <a:extLst>
              <a:ext uri="{FF2B5EF4-FFF2-40B4-BE49-F238E27FC236}">
                <a16:creationId xmlns:a16="http://schemas.microsoft.com/office/drawing/2014/main" id="{18ABFC46-ECE3-425C-8860-A5093C60C64C}"/>
              </a:ext>
            </a:extLst>
          </p:cNvPr>
          <p:cNvCxnSpPr/>
          <p:nvPr/>
        </p:nvCxnSpPr>
        <p:spPr>
          <a:xfrm>
            <a:off x="6715125" y="5214938"/>
            <a:ext cx="142875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8504FE0-898E-4E9B-A7BE-2548600FDB5C}"/>
              </a:ext>
            </a:extLst>
          </p:cNvPr>
          <p:cNvCxnSpPr/>
          <p:nvPr/>
        </p:nvCxnSpPr>
        <p:spPr>
          <a:xfrm>
            <a:off x="6715125" y="5499100"/>
            <a:ext cx="142875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8404D11-1AEF-4486-A20F-F2B05C76DD4E}"/>
              </a:ext>
            </a:extLst>
          </p:cNvPr>
          <p:cNvCxnSpPr>
            <a:cxnSpLocks/>
          </p:cNvCxnSpPr>
          <p:nvPr/>
        </p:nvCxnSpPr>
        <p:spPr>
          <a:xfrm>
            <a:off x="571500" y="2132856"/>
            <a:ext cx="126419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F700A0EF-8BFC-4A81-A734-EE9188042F2A}"/>
              </a:ext>
            </a:extLst>
          </p:cNvPr>
          <p:cNvCxnSpPr>
            <a:cxnSpLocks/>
          </p:cNvCxnSpPr>
          <p:nvPr/>
        </p:nvCxnSpPr>
        <p:spPr>
          <a:xfrm>
            <a:off x="611560" y="4365104"/>
            <a:ext cx="1512168" cy="0"/>
          </a:xfrm>
          <a:prstGeom prst="line">
            <a:avLst/>
          </a:prstGeom>
          <a:ln w="28575"/>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
            <a:extLst>
              <a:ext uri="{FF2B5EF4-FFF2-40B4-BE49-F238E27FC236}">
                <a16:creationId xmlns:a16="http://schemas.microsoft.com/office/drawing/2014/main" id="{E70B997C-C8EF-408D-8056-EF2BD310AF17}"/>
              </a:ext>
            </a:extLst>
          </p:cNvPr>
          <p:cNvSpPr txBox="1">
            <a:spLocks noChangeArrowheads="1"/>
          </p:cNvSpPr>
          <p:nvPr/>
        </p:nvSpPr>
        <p:spPr bwMode="auto">
          <a:xfrm>
            <a:off x="357188" y="642938"/>
            <a:ext cx="82280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id-ID" altLang="en-US" sz="2400" dirty="0"/>
              <a:t>Untuk membuat hubungan antara dua tabel, dibuat </a:t>
            </a:r>
            <a:endParaRPr lang="en-US" altLang="en-US" sz="2400" dirty="0"/>
          </a:p>
          <a:p>
            <a:pPr eaLnBrk="1" hangingPunct="1"/>
            <a:r>
              <a:rPr lang="id-ID" altLang="en-US" sz="2400" dirty="0"/>
              <a:t>suatu tabel yang berisi </a:t>
            </a:r>
            <a:r>
              <a:rPr lang="id-ID" altLang="en-US" sz="2400" dirty="0" err="1"/>
              <a:t>key-key</a:t>
            </a:r>
            <a:r>
              <a:rPr lang="id-ID" altLang="en-US" sz="2400" dirty="0"/>
              <a:t> dari tabel yang lain. </a:t>
            </a:r>
          </a:p>
        </p:txBody>
      </p:sp>
      <p:sp>
        <p:nvSpPr>
          <p:cNvPr id="38915" name="Text Box 7">
            <a:extLst>
              <a:ext uri="{FF2B5EF4-FFF2-40B4-BE49-F238E27FC236}">
                <a16:creationId xmlns:a16="http://schemas.microsoft.com/office/drawing/2014/main" id="{B1F6111D-9E68-48AF-BE67-C143D106703A}"/>
              </a:ext>
            </a:extLst>
          </p:cNvPr>
          <p:cNvSpPr txBox="1">
            <a:spLocks noChangeArrowheads="1"/>
          </p:cNvSpPr>
          <p:nvPr/>
        </p:nvSpPr>
        <p:spPr bwMode="auto">
          <a:xfrm>
            <a:off x="500063" y="1785938"/>
            <a:ext cx="402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t>TABEL PROYEKPEGAWAI</a:t>
            </a:r>
            <a:endParaRPr lang="id-ID" altLang="en-US" sz="2400" b="1"/>
          </a:p>
        </p:txBody>
      </p:sp>
      <p:pic>
        <p:nvPicPr>
          <p:cNvPr id="38916" name="Picture 8">
            <a:extLst>
              <a:ext uri="{FF2B5EF4-FFF2-40B4-BE49-F238E27FC236}">
                <a16:creationId xmlns:a16="http://schemas.microsoft.com/office/drawing/2014/main" id="{19A635EA-9EF6-43C1-BC41-3DF4859CBD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2500313"/>
            <a:ext cx="381635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3940C15D-F428-4C61-A87C-BF41ADE380D1}"/>
              </a:ext>
            </a:extLst>
          </p:cNvPr>
          <p:cNvCxnSpPr>
            <a:cxnSpLocks/>
          </p:cNvCxnSpPr>
          <p:nvPr/>
        </p:nvCxnSpPr>
        <p:spPr>
          <a:xfrm>
            <a:off x="715516" y="2780928"/>
            <a:ext cx="126419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78F04C11-D315-4F0B-A6D3-D0E44F9C7CB0}"/>
              </a:ext>
            </a:extLst>
          </p:cNvPr>
          <p:cNvCxnSpPr>
            <a:cxnSpLocks/>
          </p:cNvCxnSpPr>
          <p:nvPr/>
        </p:nvCxnSpPr>
        <p:spPr>
          <a:xfrm>
            <a:off x="2411760" y="2780928"/>
            <a:ext cx="1584176"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Text Box 4">
            <a:extLst>
              <a:ext uri="{FF2B5EF4-FFF2-40B4-BE49-F238E27FC236}">
                <a16:creationId xmlns:a16="http://schemas.microsoft.com/office/drawing/2014/main" id="{96414DF1-5B62-4EC9-B8F7-BAA864036C33}"/>
              </a:ext>
            </a:extLst>
          </p:cNvPr>
          <p:cNvSpPr txBox="1">
            <a:spLocks noChangeArrowheads="1"/>
          </p:cNvSpPr>
          <p:nvPr/>
        </p:nvSpPr>
        <p:spPr bwMode="auto">
          <a:xfrm>
            <a:off x="457994" y="4797053"/>
            <a:ext cx="82280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err="1"/>
              <a:t>Kolom</a:t>
            </a:r>
            <a:r>
              <a:rPr lang="en-US" altLang="en-US" sz="2400" dirty="0"/>
              <a:t> </a:t>
            </a:r>
            <a:r>
              <a:rPr lang="en-US" altLang="en-US" sz="2400" dirty="0" err="1"/>
              <a:t>Noproyek</a:t>
            </a:r>
            <a:r>
              <a:rPr lang="en-US" altLang="en-US" sz="2400" dirty="0"/>
              <a:t> dan </a:t>
            </a:r>
            <a:r>
              <a:rPr lang="en-US" altLang="en-US" sz="2400" dirty="0" err="1"/>
              <a:t>NoPegawai</a:t>
            </a:r>
            <a:r>
              <a:rPr lang="en-US" altLang="en-US" sz="2400" dirty="0"/>
              <a:t> </a:t>
            </a:r>
            <a:r>
              <a:rPr lang="en-US" altLang="en-US" sz="2400" dirty="0" err="1"/>
              <a:t>merupakan</a:t>
            </a:r>
            <a:r>
              <a:rPr lang="en-US" altLang="en-US" sz="2400" dirty="0"/>
              <a:t> foreign key </a:t>
            </a:r>
            <a:r>
              <a:rPr lang="en-US" altLang="en-US" sz="2400" dirty="0" err="1"/>
              <a:t>ke</a:t>
            </a:r>
            <a:r>
              <a:rPr lang="en-US" altLang="en-US" sz="2400" dirty="0"/>
              <a:t> table </a:t>
            </a:r>
            <a:r>
              <a:rPr lang="en-US" altLang="en-US" sz="2400" dirty="0" err="1"/>
              <a:t>proyek</a:t>
            </a:r>
            <a:r>
              <a:rPr lang="en-US" altLang="en-US" sz="2400" dirty="0"/>
              <a:t> dan </a:t>
            </a:r>
            <a:r>
              <a:rPr lang="en-US" altLang="en-US" sz="2400" dirty="0" err="1"/>
              <a:t>pegawai</a:t>
            </a:r>
            <a:endParaRPr lang="id-ID" altLang="en-US" sz="2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a:extLst>
              <a:ext uri="{FF2B5EF4-FFF2-40B4-BE49-F238E27FC236}">
                <a16:creationId xmlns:a16="http://schemas.microsoft.com/office/drawing/2014/main" id="{D2DB37C1-A57F-42FF-8FE3-8A5FF1D85A2E}"/>
              </a:ext>
            </a:extLst>
          </p:cNvPr>
          <p:cNvSpPr>
            <a:spLocks noGrp="1" noChangeArrowheads="1"/>
          </p:cNvSpPr>
          <p:nvPr>
            <p:ph type="title"/>
          </p:nvPr>
        </p:nvSpPr>
        <p:spPr>
          <a:xfrm>
            <a:off x="395288" y="260350"/>
            <a:ext cx="7777162" cy="576263"/>
          </a:xfrm>
          <a:noFill/>
        </p:spPr>
        <p:txBody>
          <a:bodyPr>
            <a:normAutofit fontScale="90000"/>
          </a:bodyPr>
          <a:lstStyle/>
          <a:p>
            <a:pPr algn="l" eaLnBrk="1" hangingPunct="1"/>
            <a:r>
              <a:rPr lang="id-ID" altLang="en-US" sz="4000"/>
              <a:t>Normalisasi Ke</a:t>
            </a:r>
            <a:r>
              <a:rPr lang="en-US" altLang="en-US" sz="4000"/>
              <a:t>tiga</a:t>
            </a:r>
            <a:endParaRPr lang="id-ID" altLang="en-US" sz="4000"/>
          </a:p>
        </p:txBody>
      </p:sp>
      <p:sp>
        <p:nvSpPr>
          <p:cNvPr id="39939" name="Text Box 5">
            <a:extLst>
              <a:ext uri="{FF2B5EF4-FFF2-40B4-BE49-F238E27FC236}">
                <a16:creationId xmlns:a16="http://schemas.microsoft.com/office/drawing/2014/main" id="{634E5227-9C0A-43DC-970A-9773B0D54C05}"/>
              </a:ext>
            </a:extLst>
          </p:cNvPr>
          <p:cNvSpPr txBox="1">
            <a:spLocks noChangeArrowheads="1"/>
          </p:cNvSpPr>
          <p:nvPr/>
        </p:nvSpPr>
        <p:spPr bwMode="auto">
          <a:xfrm>
            <a:off x="447675" y="1216025"/>
            <a:ext cx="8156575"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30000"/>
              </a:lnSpc>
            </a:pPr>
            <a:r>
              <a:rPr lang="id-ID" altLang="en-US" sz="2400"/>
              <a:t>Pada tabel diatas masih terdapat masalah, bahwa </a:t>
            </a:r>
            <a:r>
              <a:rPr lang="en-US" altLang="en-US" sz="2400" i="1"/>
              <a:t>BesarGaji</a:t>
            </a:r>
            <a:r>
              <a:rPr lang="id-ID" altLang="en-US" sz="2400"/>
              <a:t> </a:t>
            </a:r>
            <a:r>
              <a:rPr lang="en-US" altLang="en-US" sz="2400"/>
              <a:t> tergantung kepada</a:t>
            </a:r>
            <a:r>
              <a:rPr lang="id-ID" altLang="en-US" sz="2400"/>
              <a:t> </a:t>
            </a:r>
            <a:r>
              <a:rPr lang="en-US" altLang="en-US" sz="2400" i="1"/>
              <a:t>Golongan</a:t>
            </a:r>
            <a:r>
              <a:rPr lang="id-ID" altLang="en-US" sz="2400" i="1"/>
              <a:t> </a:t>
            </a:r>
            <a:r>
              <a:rPr lang="id-ID" altLang="en-US" sz="2400"/>
              <a:t>nya. </a:t>
            </a:r>
            <a:r>
              <a:rPr lang="en-US" altLang="en-US" sz="2400"/>
              <a:t>Padahal disini </a:t>
            </a:r>
            <a:r>
              <a:rPr lang="en-US" altLang="en-US" sz="2400" i="1"/>
              <a:t>Golongan</a:t>
            </a:r>
            <a:r>
              <a:rPr lang="en-US" altLang="en-US" sz="2400"/>
              <a:t> bukan merupakan field kunci.</a:t>
            </a:r>
            <a:endParaRPr lang="id-ID" altLang="en-US" sz="2400"/>
          </a:p>
          <a:p>
            <a:pPr algn="just" eaLnBrk="1" hangingPunct="1">
              <a:lnSpc>
                <a:spcPct val="130000"/>
              </a:lnSpc>
            </a:pPr>
            <a:endParaRPr lang="en-US" altLang="en-US" sz="2400"/>
          </a:p>
          <a:p>
            <a:pPr algn="just" eaLnBrk="1" hangingPunct="1">
              <a:lnSpc>
                <a:spcPct val="130000"/>
              </a:lnSpc>
            </a:pPr>
            <a:r>
              <a:rPr lang="id-ID" altLang="en-US" sz="2400"/>
              <a:t>Artinya kita harus memisahkan field non-kunci </a:t>
            </a:r>
            <a:r>
              <a:rPr lang="en-US" altLang="en-US" sz="2400" i="1"/>
              <a:t>Golongan</a:t>
            </a:r>
            <a:r>
              <a:rPr lang="id-ID" altLang="en-US" sz="2400" i="1"/>
              <a:t> </a:t>
            </a:r>
            <a:r>
              <a:rPr lang="en-US" altLang="en-US" sz="2400"/>
              <a:t>dan </a:t>
            </a:r>
            <a:r>
              <a:rPr lang="en-US" altLang="en-US" sz="2400" i="1"/>
              <a:t>BesarGaji </a:t>
            </a:r>
            <a:r>
              <a:rPr lang="id-ID" altLang="en-US" sz="2400"/>
              <a:t>yang tadinya tergantung secara parsial kepada field kunci </a:t>
            </a:r>
            <a:r>
              <a:rPr lang="en-US" altLang="en-US" sz="2400" i="1"/>
              <a:t>NoPegawai</a:t>
            </a:r>
            <a:r>
              <a:rPr lang="id-ID" altLang="en-US" sz="2400"/>
              <a:t>, untuk menghilangkan </a:t>
            </a:r>
            <a:r>
              <a:rPr lang="en-US" altLang="en-US" sz="2400"/>
              <a:t>ketergantungan transitif.</a:t>
            </a:r>
            <a:endParaRPr lang="id-ID" altLang="en-US" sz="2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4">
            <a:extLst>
              <a:ext uri="{FF2B5EF4-FFF2-40B4-BE49-F238E27FC236}">
                <a16:creationId xmlns:a16="http://schemas.microsoft.com/office/drawing/2014/main" id="{838D435A-D31E-4FA5-91AD-40DB57FF2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071563"/>
            <a:ext cx="38893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Text Box 5">
            <a:extLst>
              <a:ext uri="{FF2B5EF4-FFF2-40B4-BE49-F238E27FC236}">
                <a16:creationId xmlns:a16="http://schemas.microsoft.com/office/drawing/2014/main" id="{8FDD75D4-632A-4273-8F8E-174D664411CB}"/>
              </a:ext>
            </a:extLst>
          </p:cNvPr>
          <p:cNvSpPr txBox="1">
            <a:spLocks noChangeArrowheads="1"/>
          </p:cNvSpPr>
          <p:nvPr/>
        </p:nvSpPr>
        <p:spPr bwMode="auto">
          <a:xfrm>
            <a:off x="468313" y="476250"/>
            <a:ext cx="257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t>TABEL PROYEK</a:t>
            </a:r>
            <a:endParaRPr lang="id-ID" altLang="en-US" sz="2400" b="1"/>
          </a:p>
        </p:txBody>
      </p:sp>
      <p:sp>
        <p:nvSpPr>
          <p:cNvPr id="40964" name="Text Box 6">
            <a:extLst>
              <a:ext uri="{FF2B5EF4-FFF2-40B4-BE49-F238E27FC236}">
                <a16:creationId xmlns:a16="http://schemas.microsoft.com/office/drawing/2014/main" id="{CF2993B1-A77A-48FC-96C6-366BA51E3126}"/>
              </a:ext>
            </a:extLst>
          </p:cNvPr>
          <p:cNvSpPr txBox="1">
            <a:spLocks noChangeArrowheads="1"/>
          </p:cNvSpPr>
          <p:nvPr/>
        </p:nvSpPr>
        <p:spPr bwMode="auto">
          <a:xfrm>
            <a:off x="571500" y="2571750"/>
            <a:ext cx="2740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t>TABEL PEGAWAI</a:t>
            </a:r>
            <a:endParaRPr lang="id-ID" altLang="en-US" sz="2400" b="1"/>
          </a:p>
        </p:txBody>
      </p:sp>
      <p:pic>
        <p:nvPicPr>
          <p:cNvPr id="40965" name="Picture 7">
            <a:extLst>
              <a:ext uri="{FF2B5EF4-FFF2-40B4-BE49-F238E27FC236}">
                <a16:creationId xmlns:a16="http://schemas.microsoft.com/office/drawing/2014/main" id="{D0D3AB5A-60B2-4A74-B602-9E2F0D754B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3143250"/>
            <a:ext cx="6265863"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Text Box 8">
            <a:extLst>
              <a:ext uri="{FF2B5EF4-FFF2-40B4-BE49-F238E27FC236}">
                <a16:creationId xmlns:a16="http://schemas.microsoft.com/office/drawing/2014/main" id="{EFD92108-3442-49EE-8D16-C682DC5F4AB7}"/>
              </a:ext>
            </a:extLst>
          </p:cNvPr>
          <p:cNvSpPr txBox="1">
            <a:spLocks noChangeArrowheads="1"/>
          </p:cNvSpPr>
          <p:nvPr/>
        </p:nvSpPr>
        <p:spPr bwMode="auto">
          <a:xfrm>
            <a:off x="611188" y="4972050"/>
            <a:ext cx="3078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t>TABEL GOLONGAN</a:t>
            </a:r>
            <a:endParaRPr lang="id-ID" altLang="en-US" sz="2400" b="1"/>
          </a:p>
        </p:txBody>
      </p:sp>
      <p:pic>
        <p:nvPicPr>
          <p:cNvPr id="40967" name="Picture 9">
            <a:extLst>
              <a:ext uri="{FF2B5EF4-FFF2-40B4-BE49-F238E27FC236}">
                <a16:creationId xmlns:a16="http://schemas.microsoft.com/office/drawing/2014/main" id="{37B4FB13-D316-44E6-9251-F446D65FDE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5445125"/>
            <a:ext cx="3671887"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8" name="Text Box 4">
            <a:extLst>
              <a:ext uri="{FF2B5EF4-FFF2-40B4-BE49-F238E27FC236}">
                <a16:creationId xmlns:a16="http://schemas.microsoft.com/office/drawing/2014/main" id="{668A26E1-B5F3-4A02-8750-AC533C908BB7}"/>
              </a:ext>
            </a:extLst>
          </p:cNvPr>
          <p:cNvSpPr txBox="1">
            <a:spLocks noChangeArrowheads="1"/>
          </p:cNvSpPr>
          <p:nvPr/>
        </p:nvSpPr>
        <p:spPr bwMode="auto">
          <a:xfrm>
            <a:off x="4643438" y="214313"/>
            <a:ext cx="402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t>TABEL PROYEKPEGAWAI</a:t>
            </a:r>
            <a:endParaRPr lang="id-ID" altLang="en-US" sz="2400" b="1"/>
          </a:p>
        </p:txBody>
      </p:sp>
      <p:pic>
        <p:nvPicPr>
          <p:cNvPr id="40969" name="Picture 5">
            <a:extLst>
              <a:ext uri="{FF2B5EF4-FFF2-40B4-BE49-F238E27FC236}">
                <a16:creationId xmlns:a16="http://schemas.microsoft.com/office/drawing/2014/main" id="{3BA0E526-E928-419E-9547-DBE4308810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6313" y="714375"/>
            <a:ext cx="381635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a:extLst>
              <a:ext uri="{FF2B5EF4-FFF2-40B4-BE49-F238E27FC236}">
                <a16:creationId xmlns:a16="http://schemas.microsoft.com/office/drawing/2014/main" id="{CFFD480D-6567-4D76-9211-B77978DFAA36}"/>
              </a:ext>
            </a:extLst>
          </p:cNvPr>
          <p:cNvCxnSpPr>
            <a:cxnSpLocks/>
          </p:cNvCxnSpPr>
          <p:nvPr/>
        </p:nvCxnSpPr>
        <p:spPr>
          <a:xfrm>
            <a:off x="715516" y="1340768"/>
            <a:ext cx="126419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B86154C5-D08F-47C0-AFD6-D256C840FC53}"/>
              </a:ext>
            </a:extLst>
          </p:cNvPr>
          <p:cNvCxnSpPr>
            <a:cxnSpLocks/>
          </p:cNvCxnSpPr>
          <p:nvPr/>
        </p:nvCxnSpPr>
        <p:spPr>
          <a:xfrm>
            <a:off x="755576" y="3429000"/>
            <a:ext cx="1656184"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7188BB72-A4F5-453D-8687-11635892B97F}"/>
              </a:ext>
            </a:extLst>
          </p:cNvPr>
          <p:cNvCxnSpPr>
            <a:cxnSpLocks/>
          </p:cNvCxnSpPr>
          <p:nvPr/>
        </p:nvCxnSpPr>
        <p:spPr>
          <a:xfrm>
            <a:off x="899592" y="5733256"/>
            <a:ext cx="144016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0D6D3512-0314-4FC0-AF60-9CD58E3B9A44}"/>
              </a:ext>
            </a:extLst>
          </p:cNvPr>
          <p:cNvCxnSpPr>
            <a:cxnSpLocks/>
          </p:cNvCxnSpPr>
          <p:nvPr/>
        </p:nvCxnSpPr>
        <p:spPr>
          <a:xfrm>
            <a:off x="4932040" y="1052736"/>
            <a:ext cx="1296144"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BDAE5CAB-50DF-492D-9C4B-8A92F3CA7C2A}"/>
              </a:ext>
            </a:extLst>
          </p:cNvPr>
          <p:cNvCxnSpPr>
            <a:cxnSpLocks/>
          </p:cNvCxnSpPr>
          <p:nvPr/>
        </p:nvCxnSpPr>
        <p:spPr>
          <a:xfrm>
            <a:off x="6660232" y="1052736"/>
            <a:ext cx="144016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602AC7D6-E218-4058-AF31-91DEC72A73AF}"/>
              </a:ext>
            </a:extLst>
          </p:cNvPr>
          <p:cNvCxnSpPr>
            <a:cxnSpLocks/>
          </p:cNvCxnSpPr>
          <p:nvPr/>
        </p:nvCxnSpPr>
        <p:spPr>
          <a:xfrm rot="10800000" flipV="1">
            <a:off x="1547664" y="4725144"/>
            <a:ext cx="4392488" cy="630237"/>
          </a:xfrm>
          <a:prstGeom prst="bentConnector3">
            <a:avLst>
              <a:gd name="adj1" fmla="val 643"/>
            </a:avLst>
          </a:prstGeom>
          <a:ln w="28575"/>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8B87CD95-C3B4-4CD3-9DFF-A1AD87D24742}"/>
              </a:ext>
            </a:extLst>
          </p:cNvPr>
          <p:cNvCxnSpPr/>
          <p:nvPr/>
        </p:nvCxnSpPr>
        <p:spPr>
          <a:xfrm>
            <a:off x="1547664" y="5373216"/>
            <a:ext cx="0" cy="21602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6" name="Connector: Elbow 25">
            <a:extLst>
              <a:ext uri="{FF2B5EF4-FFF2-40B4-BE49-F238E27FC236}">
                <a16:creationId xmlns:a16="http://schemas.microsoft.com/office/drawing/2014/main" id="{4A4E27C7-1D8F-44A2-A670-BBCADD646776}"/>
              </a:ext>
            </a:extLst>
          </p:cNvPr>
          <p:cNvCxnSpPr>
            <a:cxnSpLocks/>
          </p:cNvCxnSpPr>
          <p:nvPr/>
        </p:nvCxnSpPr>
        <p:spPr>
          <a:xfrm rot="10800000" flipV="1">
            <a:off x="1547663" y="567744"/>
            <a:ext cx="4392490" cy="526663"/>
          </a:xfrm>
          <a:prstGeom prst="bentConnector3">
            <a:avLst>
              <a:gd name="adj1" fmla="val 99750"/>
            </a:avLst>
          </a:prstGeom>
          <a:ln w="28575">
            <a:tailEnd type="triangle"/>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F4F011D0-15D8-46C6-A98B-32EA33C092AB}"/>
              </a:ext>
            </a:extLst>
          </p:cNvPr>
          <p:cNvCxnSpPr>
            <a:cxnSpLocks/>
          </p:cNvCxnSpPr>
          <p:nvPr/>
        </p:nvCxnSpPr>
        <p:spPr>
          <a:xfrm>
            <a:off x="5940152" y="570259"/>
            <a:ext cx="0" cy="122437"/>
          </a:xfrm>
          <a:prstGeom prst="line">
            <a:avLst/>
          </a:prstGeom>
          <a:ln w="28575"/>
        </p:spPr>
        <p:style>
          <a:lnRef idx="1">
            <a:schemeClr val="dk1"/>
          </a:lnRef>
          <a:fillRef idx="0">
            <a:schemeClr val="dk1"/>
          </a:fillRef>
          <a:effectRef idx="0">
            <a:schemeClr val="dk1"/>
          </a:effectRef>
          <a:fontRef idx="minor">
            <a:schemeClr val="tx1"/>
          </a:fontRef>
        </p:style>
      </p:cxnSp>
      <p:cxnSp>
        <p:nvCxnSpPr>
          <p:cNvPr id="41" name="Connector: Elbow 40">
            <a:extLst>
              <a:ext uri="{FF2B5EF4-FFF2-40B4-BE49-F238E27FC236}">
                <a16:creationId xmlns:a16="http://schemas.microsoft.com/office/drawing/2014/main" id="{2CFDA39B-1951-4ED7-B982-46D06DA28DED}"/>
              </a:ext>
            </a:extLst>
          </p:cNvPr>
          <p:cNvCxnSpPr>
            <a:cxnSpLocks/>
          </p:cNvCxnSpPr>
          <p:nvPr/>
        </p:nvCxnSpPr>
        <p:spPr>
          <a:xfrm rot="10800000" flipV="1">
            <a:off x="1700066" y="2922663"/>
            <a:ext cx="5680247" cy="384928"/>
          </a:xfrm>
          <a:prstGeom prst="bentConnector3">
            <a:avLst>
              <a:gd name="adj1" fmla="val 100476"/>
            </a:avLst>
          </a:prstGeom>
          <a:ln w="28575">
            <a:tailEnd type="triangle"/>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7EAD7E6D-5BE6-42F7-BA2E-208782557C84}"/>
              </a:ext>
            </a:extLst>
          </p:cNvPr>
          <p:cNvCxnSpPr>
            <a:cxnSpLocks/>
          </p:cNvCxnSpPr>
          <p:nvPr/>
        </p:nvCxnSpPr>
        <p:spPr>
          <a:xfrm>
            <a:off x="7380312" y="2636912"/>
            <a:ext cx="0" cy="331615"/>
          </a:xfrm>
          <a:prstGeom prst="line">
            <a:avLst/>
          </a:prstGeom>
          <a:ln w="28575"/>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Content Placeholder 2">
            <a:extLst>
              <a:ext uri="{FF2B5EF4-FFF2-40B4-BE49-F238E27FC236}">
                <a16:creationId xmlns:a16="http://schemas.microsoft.com/office/drawing/2014/main" id="{28A56B50-42C5-4F8A-BF6F-15C36B055157}"/>
              </a:ext>
            </a:extLst>
          </p:cNvPr>
          <p:cNvSpPr>
            <a:spLocks noGrp="1"/>
          </p:cNvSpPr>
          <p:nvPr>
            <p:ph idx="1"/>
          </p:nvPr>
        </p:nvSpPr>
        <p:spPr/>
        <p:txBody>
          <a:bodyPr/>
          <a:lstStyle/>
          <a:p>
            <a:endParaRPr lang="en-US" altLang="en-US" dirty="0"/>
          </a:p>
        </p:txBody>
      </p:sp>
      <p:graphicFrame>
        <p:nvGraphicFramePr>
          <p:cNvPr id="12" name="Content Placeholder 12">
            <a:extLst>
              <a:ext uri="{FF2B5EF4-FFF2-40B4-BE49-F238E27FC236}">
                <a16:creationId xmlns:a16="http://schemas.microsoft.com/office/drawing/2014/main" id="{C2D79C93-D02C-4F98-89F0-23C9E62FD130}"/>
              </a:ext>
            </a:extLst>
          </p:cNvPr>
          <p:cNvGraphicFramePr>
            <a:graphicFrameLocks/>
          </p:cNvGraphicFramePr>
          <p:nvPr/>
        </p:nvGraphicFramePr>
        <p:xfrm>
          <a:off x="285750" y="2571750"/>
          <a:ext cx="8572500" cy="2286000"/>
        </p:xfrm>
        <a:graphic>
          <a:graphicData uri="http://schemas.openxmlformats.org/drawingml/2006/table">
            <a:tbl>
              <a:tblPr/>
              <a:tblGrid>
                <a:gridCol w="8572500">
                  <a:extLst>
                    <a:ext uri="{9D8B030D-6E8A-4147-A177-3AD203B41FA5}">
                      <a16:colId xmlns:a16="http://schemas.microsoft.com/office/drawing/2014/main" val="20000"/>
                    </a:ext>
                  </a:extLst>
                </a:gridCol>
              </a:tblGrid>
              <a:tr h="351692">
                <a:tc>
                  <a:txBody>
                    <a:bodyPr/>
                    <a:lstStyle/>
                    <a:p>
                      <a:pPr marL="0" marR="0">
                        <a:spcBef>
                          <a:spcPts val="0"/>
                        </a:spcBef>
                        <a:spcAft>
                          <a:spcPts val="0"/>
                        </a:spcAft>
                        <a:tabLst>
                          <a:tab pos="2743200" algn="ctr"/>
                          <a:tab pos="5486400" algn="r"/>
                          <a:tab pos="3429000" algn="l"/>
                        </a:tabLst>
                      </a:pPr>
                      <a:r>
                        <a:rPr lang="en-US" sz="1600" dirty="0">
                          <a:latin typeface="Times New Roman"/>
                          <a:ea typeface="Times New Roman"/>
                        </a:rPr>
                        <a:t>No-</a:t>
                      </a:r>
                      <a:r>
                        <a:rPr lang="en-US" sz="1600" dirty="0" err="1">
                          <a:latin typeface="Times New Roman"/>
                          <a:ea typeface="Times New Roman"/>
                        </a:rPr>
                        <a:t>Mhs</a:t>
                      </a:r>
                      <a:r>
                        <a:rPr lang="en-US" sz="1600" dirty="0">
                          <a:latin typeface="Times New Roman"/>
                          <a:ea typeface="Times New Roman"/>
                        </a:rPr>
                        <a:t>    Nm-</a:t>
                      </a:r>
                      <a:r>
                        <a:rPr lang="en-US" sz="1600" dirty="0" err="1">
                          <a:latin typeface="Times New Roman"/>
                          <a:ea typeface="Times New Roman"/>
                        </a:rPr>
                        <a:t>Mhs</a:t>
                      </a:r>
                      <a:r>
                        <a:rPr lang="en-US" sz="1600" dirty="0">
                          <a:latin typeface="Times New Roman"/>
                          <a:ea typeface="Times New Roman"/>
                        </a:rPr>
                        <a:t>   </a:t>
                      </a:r>
                      <a:r>
                        <a:rPr lang="en-US" sz="1600" dirty="0" err="1">
                          <a:latin typeface="Times New Roman"/>
                          <a:ea typeface="Times New Roman"/>
                        </a:rPr>
                        <a:t>Jurusan</a:t>
                      </a:r>
                      <a:r>
                        <a:rPr lang="en-US" sz="1600" dirty="0">
                          <a:latin typeface="Times New Roman"/>
                          <a:ea typeface="Times New Roman"/>
                        </a:rPr>
                        <a:t>   </a:t>
                      </a:r>
                      <a:r>
                        <a:rPr lang="en-US" sz="1600" dirty="0" err="1">
                          <a:latin typeface="Times New Roman"/>
                          <a:ea typeface="Times New Roman"/>
                        </a:rPr>
                        <a:t>Kd</a:t>
                      </a:r>
                      <a:r>
                        <a:rPr lang="en-US" sz="1600" dirty="0">
                          <a:latin typeface="Times New Roman"/>
                          <a:ea typeface="Times New Roman"/>
                        </a:rPr>
                        <a:t>-MK    </a:t>
                      </a:r>
                      <a:r>
                        <a:rPr lang="en-US" sz="1600" dirty="0" err="1">
                          <a:latin typeface="Times New Roman"/>
                          <a:ea typeface="Times New Roman"/>
                        </a:rPr>
                        <a:t>Nama</a:t>
                      </a:r>
                      <a:r>
                        <a:rPr lang="en-US" sz="1600" dirty="0">
                          <a:latin typeface="Times New Roman"/>
                          <a:ea typeface="Times New Roman"/>
                        </a:rPr>
                        <a:t>-MK                       </a:t>
                      </a:r>
                      <a:r>
                        <a:rPr lang="en-US" sz="1600" dirty="0" err="1">
                          <a:latin typeface="Times New Roman"/>
                          <a:ea typeface="Times New Roman"/>
                        </a:rPr>
                        <a:t>Kd-Dosen</a:t>
                      </a:r>
                      <a:r>
                        <a:rPr lang="en-US" sz="1600" dirty="0">
                          <a:latin typeface="Times New Roman"/>
                          <a:ea typeface="Times New Roman"/>
                        </a:rPr>
                        <a:t>   </a:t>
                      </a:r>
                      <a:r>
                        <a:rPr lang="en-US" sz="1600" dirty="0" err="1">
                          <a:latin typeface="Times New Roman"/>
                          <a:ea typeface="Times New Roman"/>
                        </a:rPr>
                        <a:t>Nm_Dosen</a:t>
                      </a:r>
                      <a:r>
                        <a:rPr lang="en-US" sz="1600" dirty="0">
                          <a:latin typeface="Times New Roman"/>
                          <a:ea typeface="Times New Roman"/>
                        </a:rPr>
                        <a:t>    </a:t>
                      </a:r>
                      <a:r>
                        <a:rPr lang="en-US" sz="1600" dirty="0" err="1">
                          <a:latin typeface="Times New Roman"/>
                          <a:ea typeface="Times New Roman"/>
                        </a:rPr>
                        <a:t>Nilai</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34308">
                <a:tc>
                  <a:txBody>
                    <a:bodyPr/>
                    <a:lstStyle/>
                    <a:p>
                      <a:pPr marL="0" marR="0">
                        <a:spcBef>
                          <a:spcPts val="0"/>
                        </a:spcBef>
                        <a:spcAft>
                          <a:spcPts val="0"/>
                        </a:spcAft>
                        <a:tabLst>
                          <a:tab pos="2743200" algn="ctr"/>
                          <a:tab pos="5486400" algn="r"/>
                          <a:tab pos="3429000" algn="l"/>
                        </a:tabLst>
                      </a:pPr>
                      <a:r>
                        <a:rPr lang="en-US" sz="1600" dirty="0">
                          <a:latin typeface="Times New Roman"/>
                          <a:ea typeface="Times New Roman"/>
                        </a:rPr>
                        <a:t>  </a:t>
                      </a:r>
                    </a:p>
                    <a:p>
                      <a:pPr marL="0" marR="0">
                        <a:spcBef>
                          <a:spcPts val="0"/>
                        </a:spcBef>
                        <a:spcAft>
                          <a:spcPts val="0"/>
                        </a:spcAft>
                        <a:tabLst>
                          <a:tab pos="2743200" algn="ctr"/>
                          <a:tab pos="5486400" algn="r"/>
                          <a:tab pos="3429000" algn="l"/>
                        </a:tabLst>
                      </a:pPr>
                      <a:r>
                        <a:rPr lang="en-US" sz="1600" dirty="0">
                          <a:latin typeface="Times New Roman"/>
                          <a:ea typeface="Times New Roman"/>
                        </a:rPr>
                        <a:t>  2683        </a:t>
                      </a:r>
                      <a:r>
                        <a:rPr lang="en-US" sz="1600" dirty="0" err="1">
                          <a:latin typeface="Times New Roman"/>
                          <a:ea typeface="Times New Roman"/>
                        </a:rPr>
                        <a:t>Welli</a:t>
                      </a:r>
                      <a:r>
                        <a:rPr lang="en-US" sz="1600" dirty="0">
                          <a:latin typeface="Times New Roman"/>
                          <a:ea typeface="Times New Roman"/>
                        </a:rPr>
                        <a:t>            MI      MI350      </a:t>
                      </a:r>
                      <a:r>
                        <a:rPr lang="en-US" sz="1600" dirty="0" err="1">
                          <a:latin typeface="Times New Roman"/>
                          <a:ea typeface="Times New Roman"/>
                        </a:rPr>
                        <a:t>Manajemen</a:t>
                      </a:r>
                      <a:r>
                        <a:rPr lang="en-US" sz="1600" dirty="0">
                          <a:latin typeface="Times New Roman"/>
                          <a:ea typeface="Times New Roman"/>
                        </a:rPr>
                        <a:t> Basis Data       B104        </a:t>
                      </a:r>
                      <a:r>
                        <a:rPr lang="en-US" sz="1600" dirty="0" err="1">
                          <a:latin typeface="Times New Roman"/>
                          <a:ea typeface="Times New Roman"/>
                        </a:rPr>
                        <a:t>Ati</a:t>
                      </a:r>
                      <a:r>
                        <a:rPr lang="en-US" sz="1600" dirty="0">
                          <a:latin typeface="Times New Roman"/>
                          <a:ea typeface="Times New Roman"/>
                        </a:rPr>
                        <a:t>                  A</a:t>
                      </a:r>
                    </a:p>
                    <a:p>
                      <a:pPr marL="0" marR="0">
                        <a:spcBef>
                          <a:spcPts val="0"/>
                        </a:spcBef>
                        <a:spcAft>
                          <a:spcPts val="0"/>
                        </a:spcAft>
                        <a:tabLst>
                          <a:tab pos="2743200" algn="ctr"/>
                          <a:tab pos="5486400" algn="r"/>
                          <a:tab pos="3429000" algn="l"/>
                        </a:tabLst>
                      </a:pPr>
                      <a:r>
                        <a:rPr lang="en-US" sz="1600" dirty="0">
                          <a:latin typeface="Times New Roman"/>
                          <a:ea typeface="Times New Roman"/>
                        </a:rPr>
                        <a:t>                                                  MI465      </a:t>
                      </a:r>
                      <a:r>
                        <a:rPr lang="en-US" sz="1600" dirty="0" err="1">
                          <a:latin typeface="Times New Roman"/>
                          <a:ea typeface="Times New Roman"/>
                        </a:rPr>
                        <a:t>Analisis</a:t>
                      </a:r>
                      <a:r>
                        <a:rPr lang="en-US" sz="1600" dirty="0">
                          <a:latin typeface="Times New Roman"/>
                          <a:ea typeface="Times New Roman"/>
                        </a:rPr>
                        <a:t> </a:t>
                      </a:r>
                      <a:r>
                        <a:rPr lang="en-US" sz="1600" dirty="0" err="1">
                          <a:latin typeface="Times New Roman"/>
                          <a:ea typeface="Times New Roman"/>
                        </a:rPr>
                        <a:t>Prc</a:t>
                      </a:r>
                      <a:r>
                        <a:rPr lang="en-US" sz="1600" dirty="0">
                          <a:latin typeface="Times New Roman"/>
                          <a:ea typeface="Times New Roman"/>
                        </a:rPr>
                        <a:t>. </a:t>
                      </a:r>
                      <a:r>
                        <a:rPr lang="en-US" sz="1600" dirty="0" err="1">
                          <a:latin typeface="Times New Roman"/>
                          <a:ea typeface="Times New Roman"/>
                        </a:rPr>
                        <a:t>Sistem</a:t>
                      </a:r>
                      <a:r>
                        <a:rPr lang="en-US" sz="1600" dirty="0">
                          <a:latin typeface="Times New Roman"/>
                          <a:ea typeface="Times New Roman"/>
                        </a:rPr>
                        <a:t>            B317        </a:t>
                      </a:r>
                      <a:r>
                        <a:rPr lang="en-US" sz="1600" dirty="0" err="1">
                          <a:latin typeface="Times New Roman"/>
                          <a:ea typeface="Times New Roman"/>
                        </a:rPr>
                        <a:t>Dita</a:t>
                      </a:r>
                      <a:r>
                        <a:rPr lang="en-US" sz="1600" dirty="0">
                          <a:latin typeface="Times New Roman"/>
                          <a:ea typeface="Times New Roman"/>
                        </a:rPr>
                        <a:t>                B</a:t>
                      </a:r>
                    </a:p>
                    <a:p>
                      <a:pPr marL="0" marR="0">
                        <a:spcBef>
                          <a:spcPts val="0"/>
                        </a:spcBef>
                        <a:spcAft>
                          <a:spcPts val="0"/>
                        </a:spcAft>
                        <a:tabLst>
                          <a:tab pos="2743200" algn="ctr"/>
                          <a:tab pos="5486400" algn="r"/>
                          <a:tab pos="3429000" algn="l"/>
                        </a:tabLst>
                      </a:pPr>
                      <a:r>
                        <a:rPr lang="en-US" sz="1600" dirty="0">
                          <a:latin typeface="Times New Roman"/>
                          <a:ea typeface="Times New Roman"/>
                        </a:rPr>
                        <a:t>  </a:t>
                      </a:r>
                    </a:p>
                    <a:p>
                      <a:pPr marL="0" marR="0">
                        <a:spcBef>
                          <a:spcPts val="0"/>
                        </a:spcBef>
                        <a:spcAft>
                          <a:spcPts val="0"/>
                        </a:spcAft>
                        <a:tabLst>
                          <a:tab pos="2743200" algn="ctr"/>
                          <a:tab pos="5486400" algn="r"/>
                          <a:tab pos="3429000" algn="l"/>
                        </a:tabLst>
                      </a:pPr>
                      <a:r>
                        <a:rPr lang="en-US" sz="1600" dirty="0">
                          <a:latin typeface="Times New Roman"/>
                          <a:ea typeface="Times New Roman"/>
                        </a:rPr>
                        <a:t>  5432         </a:t>
                      </a:r>
                      <a:r>
                        <a:rPr lang="en-US" sz="1600" dirty="0" err="1">
                          <a:latin typeface="Times New Roman"/>
                          <a:ea typeface="Times New Roman"/>
                        </a:rPr>
                        <a:t>Bakri</a:t>
                      </a:r>
                      <a:r>
                        <a:rPr lang="en-US" sz="1600" dirty="0">
                          <a:latin typeface="Times New Roman"/>
                          <a:ea typeface="Times New Roman"/>
                        </a:rPr>
                        <a:t>           AK     MI350      </a:t>
                      </a:r>
                      <a:r>
                        <a:rPr lang="en-US" sz="1600" dirty="0" err="1">
                          <a:latin typeface="Times New Roman"/>
                          <a:ea typeface="Times New Roman"/>
                        </a:rPr>
                        <a:t>Manajemen</a:t>
                      </a:r>
                      <a:r>
                        <a:rPr lang="en-US" sz="1600" dirty="0">
                          <a:latin typeface="Times New Roman"/>
                          <a:ea typeface="Times New Roman"/>
                        </a:rPr>
                        <a:t> Basis Data       B104        </a:t>
                      </a:r>
                      <a:r>
                        <a:rPr lang="en-US" sz="1600" dirty="0" err="1">
                          <a:latin typeface="Times New Roman"/>
                          <a:ea typeface="Times New Roman"/>
                        </a:rPr>
                        <a:t>Ati</a:t>
                      </a:r>
                      <a:r>
                        <a:rPr lang="en-US" sz="1600" dirty="0">
                          <a:latin typeface="Times New Roman"/>
                          <a:ea typeface="Times New Roman"/>
                        </a:rPr>
                        <a:t>                  C</a:t>
                      </a:r>
                    </a:p>
                    <a:p>
                      <a:pPr marL="0" marR="0">
                        <a:spcBef>
                          <a:spcPts val="0"/>
                        </a:spcBef>
                        <a:spcAft>
                          <a:spcPts val="0"/>
                        </a:spcAft>
                        <a:tabLst>
                          <a:tab pos="2743200" algn="ctr"/>
                          <a:tab pos="5486400" algn="r"/>
                          <a:tab pos="3429000" algn="l"/>
                        </a:tabLst>
                      </a:pPr>
                      <a:r>
                        <a:rPr lang="en-US" sz="1600" dirty="0">
                          <a:latin typeface="Times New Roman"/>
                          <a:ea typeface="Times New Roman"/>
                        </a:rPr>
                        <a:t>                                                 AKN201   </a:t>
                      </a:r>
                      <a:r>
                        <a:rPr lang="en-US" sz="1600" dirty="0" err="1">
                          <a:latin typeface="Times New Roman"/>
                          <a:ea typeface="Times New Roman"/>
                        </a:rPr>
                        <a:t>Akuntansi</a:t>
                      </a:r>
                      <a:r>
                        <a:rPr lang="en-US" sz="1600" dirty="0">
                          <a:latin typeface="Times New Roman"/>
                          <a:ea typeface="Times New Roman"/>
                        </a:rPr>
                        <a:t> </a:t>
                      </a:r>
                      <a:r>
                        <a:rPr lang="en-US" sz="1600" dirty="0" err="1">
                          <a:latin typeface="Times New Roman"/>
                          <a:ea typeface="Times New Roman"/>
                        </a:rPr>
                        <a:t>Keuangan</a:t>
                      </a:r>
                      <a:r>
                        <a:rPr lang="en-US" sz="1600" dirty="0">
                          <a:latin typeface="Times New Roman"/>
                          <a:ea typeface="Times New Roman"/>
                        </a:rPr>
                        <a:t>           D310       </a:t>
                      </a:r>
                      <a:r>
                        <a:rPr lang="en-US" sz="1600" dirty="0" err="1">
                          <a:latin typeface="Times New Roman"/>
                          <a:ea typeface="Times New Roman"/>
                        </a:rPr>
                        <a:t>Lia</a:t>
                      </a:r>
                      <a:r>
                        <a:rPr lang="en-US" sz="1600" dirty="0">
                          <a:latin typeface="Times New Roman"/>
                          <a:ea typeface="Times New Roman"/>
                        </a:rPr>
                        <a:t>                 B</a:t>
                      </a:r>
                    </a:p>
                    <a:p>
                      <a:pPr marL="0" marR="0">
                        <a:spcBef>
                          <a:spcPts val="0"/>
                        </a:spcBef>
                        <a:spcAft>
                          <a:spcPts val="0"/>
                        </a:spcAft>
                        <a:tabLst>
                          <a:tab pos="3429000" algn="l"/>
                        </a:tabLst>
                      </a:pPr>
                      <a:r>
                        <a:rPr lang="en-US" sz="1600" b="1" dirty="0">
                          <a:latin typeface="Times New Roman"/>
                          <a:ea typeface="Times New Roman"/>
                        </a:rPr>
                        <a:t>                                                 </a:t>
                      </a:r>
                      <a:r>
                        <a:rPr lang="en-US" sz="1600" dirty="0">
                          <a:latin typeface="Times New Roman"/>
                          <a:ea typeface="Times New Roman"/>
                        </a:rPr>
                        <a:t>MKT300   </a:t>
                      </a:r>
                      <a:r>
                        <a:rPr lang="en-US" sz="1600" dirty="0" err="1">
                          <a:latin typeface="Times New Roman"/>
                          <a:ea typeface="Times New Roman"/>
                        </a:rPr>
                        <a:t>Dasar</a:t>
                      </a:r>
                      <a:r>
                        <a:rPr lang="en-US" sz="1600" dirty="0">
                          <a:latin typeface="Times New Roman"/>
                          <a:ea typeface="Times New Roman"/>
                        </a:rPr>
                        <a:t> </a:t>
                      </a:r>
                      <a:r>
                        <a:rPr lang="en-US" sz="1600" dirty="0" err="1">
                          <a:latin typeface="Times New Roman"/>
                          <a:ea typeface="Times New Roman"/>
                        </a:rPr>
                        <a:t>Pemasaran</a:t>
                      </a:r>
                      <a:r>
                        <a:rPr lang="en-US" sz="1600" dirty="0">
                          <a:latin typeface="Times New Roman"/>
                          <a:ea typeface="Times New Roman"/>
                        </a:rPr>
                        <a:t>                 B212       Lola               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cxnSp>
        <p:nvCxnSpPr>
          <p:cNvPr id="13" name="Straight Connector 12">
            <a:extLst>
              <a:ext uri="{FF2B5EF4-FFF2-40B4-BE49-F238E27FC236}">
                <a16:creationId xmlns:a16="http://schemas.microsoft.com/office/drawing/2014/main" id="{C3623B18-8274-4CE7-96C0-4E048CE32915}"/>
              </a:ext>
            </a:extLst>
          </p:cNvPr>
          <p:cNvCxnSpPr/>
          <p:nvPr/>
        </p:nvCxnSpPr>
        <p:spPr>
          <a:xfrm rot="5400000">
            <a:off x="-1587" y="3714750"/>
            <a:ext cx="228758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27E483-FE95-40EC-A20F-96DCC2263721}"/>
              </a:ext>
            </a:extLst>
          </p:cNvPr>
          <p:cNvCxnSpPr/>
          <p:nvPr/>
        </p:nvCxnSpPr>
        <p:spPr>
          <a:xfrm rot="5400000">
            <a:off x="927894" y="3713956"/>
            <a:ext cx="2286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096E1C3-2E47-430C-BF22-C3BB0BDA6847}"/>
              </a:ext>
            </a:extLst>
          </p:cNvPr>
          <p:cNvCxnSpPr/>
          <p:nvPr/>
        </p:nvCxnSpPr>
        <p:spPr>
          <a:xfrm rot="5400000">
            <a:off x="1643857" y="3713956"/>
            <a:ext cx="2286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9B8C571-2CB1-4443-9484-E66CFE38C32A}"/>
              </a:ext>
            </a:extLst>
          </p:cNvPr>
          <p:cNvCxnSpPr/>
          <p:nvPr/>
        </p:nvCxnSpPr>
        <p:spPr>
          <a:xfrm rot="5400000">
            <a:off x="2570957" y="3713956"/>
            <a:ext cx="2286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86A81F9-B68D-48B7-A8ED-5A104F75F6B0}"/>
              </a:ext>
            </a:extLst>
          </p:cNvPr>
          <p:cNvCxnSpPr/>
          <p:nvPr/>
        </p:nvCxnSpPr>
        <p:spPr>
          <a:xfrm rot="5400000">
            <a:off x="4642644" y="3713956"/>
            <a:ext cx="2286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CF44DBD-8500-4E14-94A5-E08AD4A98220}"/>
              </a:ext>
            </a:extLst>
          </p:cNvPr>
          <p:cNvCxnSpPr/>
          <p:nvPr/>
        </p:nvCxnSpPr>
        <p:spPr>
          <a:xfrm rot="5400000">
            <a:off x="5571332" y="3713956"/>
            <a:ext cx="2286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1EA6BFB-CC17-45CF-843F-EF64764BB880}"/>
              </a:ext>
            </a:extLst>
          </p:cNvPr>
          <p:cNvCxnSpPr/>
          <p:nvPr/>
        </p:nvCxnSpPr>
        <p:spPr>
          <a:xfrm rot="5400000">
            <a:off x="6715919" y="3713956"/>
            <a:ext cx="2286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
            <a:extLst>
              <a:ext uri="{FF2B5EF4-FFF2-40B4-BE49-F238E27FC236}">
                <a16:creationId xmlns:a16="http://schemas.microsoft.com/office/drawing/2014/main" id="{AEE6852D-C54D-479D-B7EC-A850F0293B7E}"/>
              </a:ext>
            </a:extLst>
          </p:cNvPr>
          <p:cNvSpPr txBox="1">
            <a:spLocks noChangeArrowheads="1"/>
          </p:cNvSpPr>
          <p:nvPr/>
        </p:nvSpPr>
        <p:spPr>
          <a:xfrm>
            <a:off x="578528" y="560773"/>
            <a:ext cx="7170208" cy="1029382"/>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a:lstStyle>
          <a:p>
            <a:pPr algn="l"/>
            <a:r>
              <a:rPr lang="en-US" altLang="en-US" dirty="0" err="1"/>
              <a:t>Latihan</a:t>
            </a:r>
            <a:r>
              <a:rPr lang="en-US" altLang="en-US" dirty="0"/>
              <a:t> 1 :  </a:t>
            </a:r>
            <a:r>
              <a:rPr lang="en-US" altLang="en-US" dirty="0" err="1"/>
              <a:t>Normalisasi</a:t>
            </a:r>
            <a:r>
              <a:rPr lang="en-US" altLang="en-US" dirty="0"/>
              <a:t> Data</a:t>
            </a:r>
            <a:br>
              <a:rPr lang="en-US" altLang="en-US" dirty="0"/>
            </a:br>
            <a:r>
              <a:rPr lang="en-US" altLang="en-US" sz="2700" dirty="0" err="1"/>
              <a:t>Normalisasikan</a:t>
            </a:r>
            <a:r>
              <a:rPr lang="en-US" altLang="en-US" sz="2700" dirty="0"/>
              <a:t> table </a:t>
            </a:r>
            <a:r>
              <a:rPr lang="en-US" altLang="en-US" sz="2700" dirty="0" err="1"/>
              <a:t>berikut</a:t>
            </a:r>
            <a:endParaRPr lang="id-ID"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6BE672F8-DEB1-448D-A5E5-1ED0A1ECA7E4}"/>
              </a:ext>
            </a:extLst>
          </p:cNvPr>
          <p:cNvSpPr>
            <a:spLocks noGrp="1"/>
          </p:cNvSpPr>
          <p:nvPr>
            <p:ph type="title"/>
          </p:nvPr>
        </p:nvSpPr>
        <p:spPr/>
        <p:txBody>
          <a:bodyPr/>
          <a:lstStyle/>
          <a:p>
            <a:r>
              <a:rPr lang="en-US" altLang="en-US"/>
              <a:t>1NF</a:t>
            </a:r>
          </a:p>
        </p:txBody>
      </p:sp>
      <p:sp>
        <p:nvSpPr>
          <p:cNvPr id="43011" name="Content Placeholder 2">
            <a:extLst>
              <a:ext uri="{FF2B5EF4-FFF2-40B4-BE49-F238E27FC236}">
                <a16:creationId xmlns:a16="http://schemas.microsoft.com/office/drawing/2014/main" id="{E636D5A3-3BCB-4A37-BBCB-3982793169CD}"/>
              </a:ext>
            </a:extLst>
          </p:cNvPr>
          <p:cNvSpPr>
            <a:spLocks noGrp="1"/>
          </p:cNvSpPr>
          <p:nvPr>
            <p:ph idx="1"/>
          </p:nvPr>
        </p:nvSpPr>
        <p:spPr/>
        <p:txBody>
          <a:bodyPr/>
          <a:lstStyle/>
          <a:p>
            <a:endParaRPr lang="en-US" altLang="en-US"/>
          </a:p>
        </p:txBody>
      </p:sp>
      <p:graphicFrame>
        <p:nvGraphicFramePr>
          <p:cNvPr id="4" name="Content Placeholder 12">
            <a:extLst>
              <a:ext uri="{FF2B5EF4-FFF2-40B4-BE49-F238E27FC236}">
                <a16:creationId xmlns:a16="http://schemas.microsoft.com/office/drawing/2014/main" id="{B57A9AED-BCBE-4318-B8EA-52B966CAF868}"/>
              </a:ext>
            </a:extLst>
          </p:cNvPr>
          <p:cNvGraphicFramePr>
            <a:graphicFrameLocks/>
          </p:cNvGraphicFramePr>
          <p:nvPr>
            <p:extLst>
              <p:ext uri="{D42A27DB-BD31-4B8C-83A1-F6EECF244321}">
                <p14:modId xmlns:p14="http://schemas.microsoft.com/office/powerpoint/2010/main" val="919376921"/>
              </p:ext>
            </p:extLst>
          </p:nvPr>
        </p:nvGraphicFramePr>
        <p:xfrm>
          <a:off x="285750" y="2571750"/>
          <a:ext cx="8572500" cy="2286000"/>
        </p:xfrm>
        <a:graphic>
          <a:graphicData uri="http://schemas.openxmlformats.org/drawingml/2006/table">
            <a:tbl>
              <a:tblPr/>
              <a:tblGrid>
                <a:gridCol w="8572500">
                  <a:extLst>
                    <a:ext uri="{9D8B030D-6E8A-4147-A177-3AD203B41FA5}">
                      <a16:colId xmlns:a16="http://schemas.microsoft.com/office/drawing/2014/main" val="20000"/>
                    </a:ext>
                  </a:extLst>
                </a:gridCol>
              </a:tblGrid>
              <a:tr h="351692">
                <a:tc>
                  <a:txBody>
                    <a:bodyPr/>
                    <a:lstStyle/>
                    <a:p>
                      <a:pPr marL="0" marR="0">
                        <a:spcBef>
                          <a:spcPts val="0"/>
                        </a:spcBef>
                        <a:spcAft>
                          <a:spcPts val="0"/>
                        </a:spcAft>
                        <a:tabLst>
                          <a:tab pos="2743200" algn="ctr"/>
                          <a:tab pos="5486400" algn="r"/>
                          <a:tab pos="3429000" algn="l"/>
                        </a:tabLst>
                      </a:pPr>
                      <a:r>
                        <a:rPr lang="en-US" sz="1600" u="sng" dirty="0">
                          <a:latin typeface="Times New Roman"/>
                          <a:ea typeface="Times New Roman"/>
                        </a:rPr>
                        <a:t>No-</a:t>
                      </a:r>
                      <a:r>
                        <a:rPr lang="en-US" sz="1600" u="sng" dirty="0" err="1">
                          <a:latin typeface="Times New Roman"/>
                          <a:ea typeface="Times New Roman"/>
                        </a:rPr>
                        <a:t>Mhs</a:t>
                      </a:r>
                      <a:r>
                        <a:rPr lang="en-US" sz="1600" dirty="0">
                          <a:latin typeface="Times New Roman"/>
                          <a:ea typeface="Times New Roman"/>
                        </a:rPr>
                        <a:t>    Nm-</a:t>
                      </a:r>
                      <a:r>
                        <a:rPr lang="en-US" sz="1600" dirty="0" err="1">
                          <a:latin typeface="Times New Roman"/>
                          <a:ea typeface="Times New Roman"/>
                        </a:rPr>
                        <a:t>Mhs</a:t>
                      </a:r>
                      <a:r>
                        <a:rPr lang="en-US" sz="1600" dirty="0">
                          <a:latin typeface="Times New Roman"/>
                          <a:ea typeface="Times New Roman"/>
                        </a:rPr>
                        <a:t>   </a:t>
                      </a:r>
                      <a:r>
                        <a:rPr lang="en-US" sz="1600" dirty="0" err="1">
                          <a:latin typeface="Times New Roman"/>
                          <a:ea typeface="Times New Roman"/>
                        </a:rPr>
                        <a:t>Jurusan</a:t>
                      </a:r>
                      <a:r>
                        <a:rPr lang="en-US" sz="1600" dirty="0">
                          <a:latin typeface="Times New Roman"/>
                          <a:ea typeface="Times New Roman"/>
                        </a:rPr>
                        <a:t>   </a:t>
                      </a:r>
                      <a:r>
                        <a:rPr lang="en-US" sz="1600" u="sng" dirty="0" err="1">
                          <a:latin typeface="Times New Roman"/>
                          <a:ea typeface="Times New Roman"/>
                        </a:rPr>
                        <a:t>Kd</a:t>
                      </a:r>
                      <a:r>
                        <a:rPr lang="en-US" sz="1600" u="sng" dirty="0">
                          <a:latin typeface="Times New Roman"/>
                          <a:ea typeface="Times New Roman"/>
                        </a:rPr>
                        <a:t>-MK</a:t>
                      </a:r>
                      <a:r>
                        <a:rPr lang="en-US" sz="1600" dirty="0">
                          <a:latin typeface="Times New Roman"/>
                          <a:ea typeface="Times New Roman"/>
                        </a:rPr>
                        <a:t>    </a:t>
                      </a:r>
                      <a:r>
                        <a:rPr lang="en-US" sz="1600" dirty="0" err="1">
                          <a:latin typeface="Times New Roman"/>
                          <a:ea typeface="Times New Roman"/>
                        </a:rPr>
                        <a:t>Nama</a:t>
                      </a:r>
                      <a:r>
                        <a:rPr lang="en-US" sz="1600" dirty="0">
                          <a:latin typeface="Times New Roman"/>
                          <a:ea typeface="Times New Roman"/>
                        </a:rPr>
                        <a:t>-MK                       </a:t>
                      </a:r>
                      <a:r>
                        <a:rPr lang="en-US" sz="1600" dirty="0" err="1">
                          <a:latin typeface="Times New Roman"/>
                          <a:ea typeface="Times New Roman"/>
                        </a:rPr>
                        <a:t>Kd-Dosen</a:t>
                      </a:r>
                      <a:r>
                        <a:rPr lang="en-US" sz="1600" dirty="0">
                          <a:latin typeface="Times New Roman"/>
                          <a:ea typeface="Times New Roman"/>
                        </a:rPr>
                        <a:t>   </a:t>
                      </a:r>
                      <a:r>
                        <a:rPr lang="en-US" sz="1600" dirty="0" err="1">
                          <a:latin typeface="Times New Roman"/>
                          <a:ea typeface="Times New Roman"/>
                        </a:rPr>
                        <a:t>Nm_Dosen</a:t>
                      </a:r>
                      <a:r>
                        <a:rPr lang="en-US" sz="1600" dirty="0">
                          <a:latin typeface="Times New Roman"/>
                          <a:ea typeface="Times New Roman"/>
                        </a:rPr>
                        <a:t>    </a:t>
                      </a:r>
                      <a:r>
                        <a:rPr lang="en-US" sz="1600" dirty="0" err="1">
                          <a:latin typeface="Times New Roman"/>
                          <a:ea typeface="Times New Roman"/>
                        </a:rPr>
                        <a:t>Nilai</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34308">
                <a:tc>
                  <a:txBody>
                    <a:bodyPr/>
                    <a:lstStyle/>
                    <a:p>
                      <a:pPr marL="0" marR="0">
                        <a:spcBef>
                          <a:spcPts val="0"/>
                        </a:spcBef>
                        <a:spcAft>
                          <a:spcPts val="0"/>
                        </a:spcAft>
                        <a:tabLst>
                          <a:tab pos="2743200" algn="ctr"/>
                          <a:tab pos="5486400" algn="r"/>
                          <a:tab pos="3429000" algn="l"/>
                        </a:tabLst>
                      </a:pPr>
                      <a:r>
                        <a:rPr lang="en-US" sz="1600" dirty="0">
                          <a:latin typeface="Times New Roman"/>
                          <a:ea typeface="Times New Roman"/>
                        </a:rPr>
                        <a:t>  </a:t>
                      </a:r>
                    </a:p>
                    <a:p>
                      <a:pPr marL="0" marR="0">
                        <a:spcBef>
                          <a:spcPts val="0"/>
                        </a:spcBef>
                        <a:spcAft>
                          <a:spcPts val="0"/>
                        </a:spcAft>
                        <a:tabLst>
                          <a:tab pos="2743200" algn="ctr"/>
                          <a:tab pos="5486400" algn="r"/>
                          <a:tab pos="3429000" algn="l"/>
                        </a:tabLst>
                      </a:pPr>
                      <a:r>
                        <a:rPr lang="en-US" sz="1600" dirty="0">
                          <a:latin typeface="Times New Roman"/>
                          <a:ea typeface="Times New Roman"/>
                        </a:rPr>
                        <a:t>  2683        </a:t>
                      </a:r>
                      <a:r>
                        <a:rPr lang="en-US" sz="1600" dirty="0" err="1">
                          <a:latin typeface="Times New Roman"/>
                          <a:ea typeface="Times New Roman"/>
                        </a:rPr>
                        <a:t>Welli</a:t>
                      </a:r>
                      <a:r>
                        <a:rPr lang="en-US" sz="1600" dirty="0">
                          <a:latin typeface="Times New Roman"/>
                          <a:ea typeface="Times New Roman"/>
                        </a:rPr>
                        <a:t>            MI      MI350       </a:t>
                      </a:r>
                      <a:r>
                        <a:rPr lang="en-US" sz="1600" dirty="0" err="1">
                          <a:latin typeface="Times New Roman"/>
                          <a:ea typeface="Times New Roman"/>
                        </a:rPr>
                        <a:t>Manajemen</a:t>
                      </a:r>
                      <a:r>
                        <a:rPr lang="en-US" sz="1600" dirty="0">
                          <a:latin typeface="Times New Roman"/>
                          <a:ea typeface="Times New Roman"/>
                        </a:rPr>
                        <a:t> Basis Data       B104        </a:t>
                      </a:r>
                      <a:r>
                        <a:rPr lang="en-US" sz="1600" dirty="0" err="1">
                          <a:latin typeface="Times New Roman"/>
                          <a:ea typeface="Times New Roman"/>
                        </a:rPr>
                        <a:t>Ati</a:t>
                      </a:r>
                      <a:r>
                        <a:rPr lang="en-US" sz="1600" dirty="0">
                          <a:latin typeface="Times New Roman"/>
                          <a:ea typeface="Times New Roman"/>
                        </a:rPr>
                        <a:t>                  A</a:t>
                      </a:r>
                    </a:p>
                    <a:p>
                      <a:pPr marL="0" marR="0">
                        <a:spcBef>
                          <a:spcPts val="0"/>
                        </a:spcBef>
                        <a:spcAft>
                          <a:spcPts val="0"/>
                        </a:spcAft>
                        <a:tabLst>
                          <a:tab pos="2743200" algn="ctr"/>
                          <a:tab pos="5486400" algn="r"/>
                          <a:tab pos="3429000" algn="l"/>
                        </a:tabLst>
                      </a:pPr>
                      <a:r>
                        <a:rPr lang="en-US" sz="1600" dirty="0">
                          <a:latin typeface="Times New Roman"/>
                          <a:ea typeface="Times New Roman"/>
                        </a:rPr>
                        <a:t>  2683        </a:t>
                      </a:r>
                      <a:r>
                        <a:rPr lang="en-US" sz="1600" dirty="0" err="1">
                          <a:latin typeface="Times New Roman"/>
                          <a:ea typeface="Times New Roman"/>
                        </a:rPr>
                        <a:t>Welli</a:t>
                      </a:r>
                      <a:r>
                        <a:rPr lang="en-US" sz="1600" dirty="0">
                          <a:latin typeface="Times New Roman"/>
                          <a:ea typeface="Times New Roman"/>
                        </a:rPr>
                        <a:t>            MI      MI465       </a:t>
                      </a:r>
                      <a:r>
                        <a:rPr lang="en-US" sz="1600" dirty="0" err="1">
                          <a:latin typeface="Times New Roman"/>
                          <a:ea typeface="Times New Roman"/>
                        </a:rPr>
                        <a:t>Analisis</a:t>
                      </a:r>
                      <a:r>
                        <a:rPr lang="en-US" sz="1600" dirty="0">
                          <a:latin typeface="Times New Roman"/>
                          <a:ea typeface="Times New Roman"/>
                        </a:rPr>
                        <a:t> </a:t>
                      </a:r>
                      <a:r>
                        <a:rPr lang="en-US" sz="1600" dirty="0" err="1">
                          <a:latin typeface="Times New Roman"/>
                          <a:ea typeface="Times New Roman"/>
                        </a:rPr>
                        <a:t>Prc</a:t>
                      </a:r>
                      <a:r>
                        <a:rPr lang="en-US" sz="1600" dirty="0">
                          <a:latin typeface="Times New Roman"/>
                          <a:ea typeface="Times New Roman"/>
                        </a:rPr>
                        <a:t>. </a:t>
                      </a:r>
                      <a:r>
                        <a:rPr lang="en-US" sz="1600" dirty="0" err="1">
                          <a:latin typeface="Times New Roman"/>
                          <a:ea typeface="Times New Roman"/>
                        </a:rPr>
                        <a:t>Sistem</a:t>
                      </a:r>
                      <a:r>
                        <a:rPr lang="en-US" sz="1600" dirty="0">
                          <a:latin typeface="Times New Roman"/>
                          <a:ea typeface="Times New Roman"/>
                        </a:rPr>
                        <a:t>            B317        </a:t>
                      </a:r>
                      <a:r>
                        <a:rPr lang="en-US" sz="1600" dirty="0" err="1">
                          <a:latin typeface="Times New Roman"/>
                          <a:ea typeface="Times New Roman"/>
                        </a:rPr>
                        <a:t>Dita</a:t>
                      </a:r>
                      <a:r>
                        <a:rPr lang="en-US" sz="1600" dirty="0">
                          <a:latin typeface="Times New Roman"/>
                          <a:ea typeface="Times New Roman"/>
                        </a:rPr>
                        <a:t>                B</a:t>
                      </a:r>
                    </a:p>
                    <a:p>
                      <a:pPr marL="0" marR="0">
                        <a:spcBef>
                          <a:spcPts val="0"/>
                        </a:spcBef>
                        <a:spcAft>
                          <a:spcPts val="0"/>
                        </a:spcAft>
                        <a:tabLst>
                          <a:tab pos="2743200" algn="ctr"/>
                          <a:tab pos="5486400" algn="r"/>
                          <a:tab pos="3429000" algn="l"/>
                        </a:tabLst>
                      </a:pPr>
                      <a:r>
                        <a:rPr lang="en-US" sz="1600" dirty="0">
                          <a:latin typeface="Times New Roman"/>
                          <a:ea typeface="Times New Roman"/>
                        </a:rPr>
                        <a:t>  </a:t>
                      </a:r>
                    </a:p>
                    <a:p>
                      <a:pPr marL="0" marR="0">
                        <a:spcBef>
                          <a:spcPts val="0"/>
                        </a:spcBef>
                        <a:spcAft>
                          <a:spcPts val="0"/>
                        </a:spcAft>
                        <a:tabLst>
                          <a:tab pos="2743200" algn="ctr"/>
                          <a:tab pos="5486400" algn="r"/>
                          <a:tab pos="3429000" algn="l"/>
                        </a:tabLst>
                      </a:pPr>
                      <a:r>
                        <a:rPr lang="en-US" sz="1600" dirty="0">
                          <a:latin typeface="Times New Roman"/>
                          <a:ea typeface="Times New Roman"/>
                        </a:rPr>
                        <a:t>  5432         </a:t>
                      </a:r>
                      <a:r>
                        <a:rPr lang="en-US" sz="1600" dirty="0" err="1">
                          <a:latin typeface="Times New Roman"/>
                          <a:ea typeface="Times New Roman"/>
                        </a:rPr>
                        <a:t>Bakri</a:t>
                      </a:r>
                      <a:r>
                        <a:rPr lang="en-US" sz="1600" dirty="0">
                          <a:latin typeface="Times New Roman"/>
                          <a:ea typeface="Times New Roman"/>
                        </a:rPr>
                        <a:t>           AK     MI350       </a:t>
                      </a:r>
                      <a:r>
                        <a:rPr lang="en-US" sz="1600" dirty="0" err="1">
                          <a:latin typeface="Times New Roman"/>
                          <a:ea typeface="Times New Roman"/>
                        </a:rPr>
                        <a:t>Manajemen</a:t>
                      </a:r>
                      <a:r>
                        <a:rPr lang="en-US" sz="1600" dirty="0">
                          <a:latin typeface="Times New Roman"/>
                          <a:ea typeface="Times New Roman"/>
                        </a:rPr>
                        <a:t> Basis Data       B104        </a:t>
                      </a:r>
                      <a:r>
                        <a:rPr lang="en-US" sz="1600" dirty="0" err="1">
                          <a:latin typeface="Times New Roman"/>
                          <a:ea typeface="Times New Roman"/>
                        </a:rPr>
                        <a:t>Ati</a:t>
                      </a:r>
                      <a:r>
                        <a:rPr lang="en-US" sz="1600" dirty="0">
                          <a:latin typeface="Times New Roman"/>
                          <a:ea typeface="Times New Roman"/>
                        </a:rPr>
                        <a:t>                  C</a:t>
                      </a:r>
                    </a:p>
                    <a:p>
                      <a:pPr marL="0" marR="0">
                        <a:spcBef>
                          <a:spcPts val="0"/>
                        </a:spcBef>
                        <a:spcAft>
                          <a:spcPts val="0"/>
                        </a:spcAft>
                        <a:tabLst>
                          <a:tab pos="2743200" algn="ctr"/>
                          <a:tab pos="5486400" algn="r"/>
                          <a:tab pos="3429000" algn="l"/>
                        </a:tabLst>
                      </a:pPr>
                      <a:r>
                        <a:rPr lang="en-US" sz="1600" dirty="0">
                          <a:latin typeface="Times New Roman"/>
                          <a:ea typeface="Times New Roman"/>
                        </a:rPr>
                        <a:t>  5432         </a:t>
                      </a:r>
                      <a:r>
                        <a:rPr lang="en-US" sz="1600" dirty="0" err="1">
                          <a:latin typeface="Times New Roman"/>
                          <a:ea typeface="Times New Roman"/>
                        </a:rPr>
                        <a:t>Bakri</a:t>
                      </a:r>
                      <a:r>
                        <a:rPr lang="en-US" sz="1600" dirty="0">
                          <a:latin typeface="Times New Roman"/>
                          <a:ea typeface="Times New Roman"/>
                        </a:rPr>
                        <a:t>           AK     AKN201    </a:t>
                      </a:r>
                      <a:r>
                        <a:rPr lang="en-US" sz="1600" dirty="0" err="1">
                          <a:latin typeface="Times New Roman"/>
                          <a:ea typeface="Times New Roman"/>
                        </a:rPr>
                        <a:t>Akuntansi</a:t>
                      </a:r>
                      <a:r>
                        <a:rPr lang="en-US" sz="1600" dirty="0">
                          <a:latin typeface="Times New Roman"/>
                          <a:ea typeface="Times New Roman"/>
                        </a:rPr>
                        <a:t> </a:t>
                      </a:r>
                      <a:r>
                        <a:rPr lang="en-US" sz="1600" dirty="0" err="1">
                          <a:latin typeface="Times New Roman"/>
                          <a:ea typeface="Times New Roman"/>
                        </a:rPr>
                        <a:t>Keuangan</a:t>
                      </a:r>
                      <a:r>
                        <a:rPr lang="en-US" sz="1600" dirty="0">
                          <a:latin typeface="Times New Roman"/>
                          <a:ea typeface="Times New Roman"/>
                        </a:rPr>
                        <a:t>          D310        </a:t>
                      </a:r>
                      <a:r>
                        <a:rPr lang="en-US" sz="1600" dirty="0" err="1">
                          <a:latin typeface="Times New Roman"/>
                          <a:ea typeface="Times New Roman"/>
                        </a:rPr>
                        <a:t>Lia</a:t>
                      </a:r>
                      <a:r>
                        <a:rPr lang="en-US" sz="1600" dirty="0">
                          <a:latin typeface="Times New Roman"/>
                          <a:ea typeface="Times New Roman"/>
                        </a:rPr>
                        <a:t>                  B</a:t>
                      </a:r>
                    </a:p>
                    <a:p>
                      <a:pPr marL="0" marR="0">
                        <a:spcBef>
                          <a:spcPts val="0"/>
                        </a:spcBef>
                        <a:spcAft>
                          <a:spcPts val="0"/>
                        </a:spcAft>
                        <a:tabLst>
                          <a:tab pos="3429000" algn="l"/>
                        </a:tabLst>
                      </a:pPr>
                      <a:r>
                        <a:rPr lang="en-US" sz="1600" dirty="0">
                          <a:latin typeface="Times New Roman"/>
                          <a:ea typeface="Times New Roman"/>
                        </a:rPr>
                        <a:t>  5432         </a:t>
                      </a:r>
                      <a:r>
                        <a:rPr lang="en-US" sz="1600" dirty="0" err="1">
                          <a:latin typeface="Times New Roman"/>
                          <a:ea typeface="Times New Roman"/>
                        </a:rPr>
                        <a:t>Bakri</a:t>
                      </a:r>
                      <a:r>
                        <a:rPr lang="en-US" sz="1600" dirty="0">
                          <a:latin typeface="Times New Roman"/>
                          <a:ea typeface="Times New Roman"/>
                        </a:rPr>
                        <a:t>           AK </a:t>
                      </a:r>
                      <a:r>
                        <a:rPr lang="en-US" sz="1600" b="1" dirty="0">
                          <a:latin typeface="Times New Roman"/>
                          <a:ea typeface="Times New Roman"/>
                        </a:rPr>
                        <a:t>    </a:t>
                      </a:r>
                      <a:r>
                        <a:rPr lang="en-US" sz="1600" dirty="0">
                          <a:latin typeface="Times New Roman"/>
                          <a:ea typeface="Times New Roman"/>
                        </a:rPr>
                        <a:t>MKT300   </a:t>
                      </a:r>
                      <a:r>
                        <a:rPr lang="en-US" sz="1600" dirty="0" err="1">
                          <a:latin typeface="Times New Roman"/>
                          <a:ea typeface="Times New Roman"/>
                        </a:rPr>
                        <a:t>Dasar</a:t>
                      </a:r>
                      <a:r>
                        <a:rPr lang="en-US" sz="1600" dirty="0">
                          <a:latin typeface="Times New Roman"/>
                          <a:ea typeface="Times New Roman"/>
                        </a:rPr>
                        <a:t> </a:t>
                      </a:r>
                      <a:r>
                        <a:rPr lang="en-US" sz="1600" dirty="0" err="1">
                          <a:latin typeface="Times New Roman"/>
                          <a:ea typeface="Times New Roman"/>
                        </a:rPr>
                        <a:t>Pemasaran</a:t>
                      </a:r>
                      <a:r>
                        <a:rPr lang="en-US" sz="1600" dirty="0">
                          <a:latin typeface="Times New Roman"/>
                          <a:ea typeface="Times New Roman"/>
                        </a:rPr>
                        <a:t>                B212        Lola                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cxnSp>
        <p:nvCxnSpPr>
          <p:cNvPr id="5" name="Straight Connector 4">
            <a:extLst>
              <a:ext uri="{FF2B5EF4-FFF2-40B4-BE49-F238E27FC236}">
                <a16:creationId xmlns:a16="http://schemas.microsoft.com/office/drawing/2014/main" id="{40CCE076-E3F8-487A-8A70-C81A4BE37A5F}"/>
              </a:ext>
            </a:extLst>
          </p:cNvPr>
          <p:cNvCxnSpPr/>
          <p:nvPr/>
        </p:nvCxnSpPr>
        <p:spPr>
          <a:xfrm rot="5400000">
            <a:off x="-1587" y="3714750"/>
            <a:ext cx="228758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29876FD-3821-4C52-A23A-F43412A4ED10}"/>
              </a:ext>
            </a:extLst>
          </p:cNvPr>
          <p:cNvCxnSpPr/>
          <p:nvPr/>
        </p:nvCxnSpPr>
        <p:spPr>
          <a:xfrm rot="5400000">
            <a:off x="927894" y="3713956"/>
            <a:ext cx="2286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7C70B3B-B895-4965-9FCD-BAFF5E154D02}"/>
              </a:ext>
            </a:extLst>
          </p:cNvPr>
          <p:cNvCxnSpPr/>
          <p:nvPr/>
        </p:nvCxnSpPr>
        <p:spPr>
          <a:xfrm rot="5400000">
            <a:off x="1643857" y="3713956"/>
            <a:ext cx="2286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087F5A3-58D2-4ADA-971D-1B6A2325D029}"/>
              </a:ext>
            </a:extLst>
          </p:cNvPr>
          <p:cNvCxnSpPr/>
          <p:nvPr/>
        </p:nvCxnSpPr>
        <p:spPr>
          <a:xfrm rot="5400000">
            <a:off x="2570957" y="3713956"/>
            <a:ext cx="2286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95666CD-EB7E-4016-895F-87E03F90CA3B}"/>
              </a:ext>
            </a:extLst>
          </p:cNvPr>
          <p:cNvCxnSpPr/>
          <p:nvPr/>
        </p:nvCxnSpPr>
        <p:spPr>
          <a:xfrm rot="5400000">
            <a:off x="4642644" y="3713956"/>
            <a:ext cx="2286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55B2EFB-9DD7-4731-9754-3918D3FA541D}"/>
              </a:ext>
            </a:extLst>
          </p:cNvPr>
          <p:cNvCxnSpPr/>
          <p:nvPr/>
        </p:nvCxnSpPr>
        <p:spPr>
          <a:xfrm rot="5400000">
            <a:off x="5571332" y="3713956"/>
            <a:ext cx="2286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4520412-C94C-4B1F-8435-5040DCFD6AA2}"/>
              </a:ext>
            </a:extLst>
          </p:cNvPr>
          <p:cNvCxnSpPr/>
          <p:nvPr/>
        </p:nvCxnSpPr>
        <p:spPr>
          <a:xfrm rot="5400000">
            <a:off x="6715919" y="3713956"/>
            <a:ext cx="2286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4B7169B0-F8C3-4812-A74D-A3775CED04CF}"/>
              </a:ext>
            </a:extLst>
          </p:cNvPr>
          <p:cNvSpPr>
            <a:spLocks noGrp="1"/>
          </p:cNvSpPr>
          <p:nvPr>
            <p:ph type="title"/>
          </p:nvPr>
        </p:nvSpPr>
        <p:spPr/>
        <p:txBody>
          <a:bodyPr/>
          <a:lstStyle/>
          <a:p>
            <a:r>
              <a:rPr lang="en-US" altLang="en-US"/>
              <a:t>2NF</a:t>
            </a:r>
          </a:p>
        </p:txBody>
      </p:sp>
      <p:graphicFrame>
        <p:nvGraphicFramePr>
          <p:cNvPr id="12" name="Content Placeholder 11">
            <a:extLst>
              <a:ext uri="{FF2B5EF4-FFF2-40B4-BE49-F238E27FC236}">
                <a16:creationId xmlns:a16="http://schemas.microsoft.com/office/drawing/2014/main" id="{CE30BA50-3AC6-4B0F-8A07-182B99A43B36}"/>
              </a:ext>
            </a:extLst>
          </p:cNvPr>
          <p:cNvGraphicFramePr>
            <a:graphicFrameLocks noGrp="1"/>
          </p:cNvGraphicFramePr>
          <p:nvPr>
            <p:ph idx="1"/>
            <p:extLst>
              <p:ext uri="{D42A27DB-BD31-4B8C-83A1-F6EECF244321}">
                <p14:modId xmlns:p14="http://schemas.microsoft.com/office/powerpoint/2010/main" val="2745538661"/>
              </p:ext>
            </p:extLst>
          </p:nvPr>
        </p:nvGraphicFramePr>
        <p:xfrm>
          <a:off x="357188" y="1285875"/>
          <a:ext cx="4500562" cy="1287248"/>
        </p:xfrm>
        <a:graphic>
          <a:graphicData uri="http://schemas.openxmlformats.org/drawingml/2006/table">
            <a:tbl>
              <a:tblPr/>
              <a:tblGrid>
                <a:gridCol w="4500562">
                  <a:extLst>
                    <a:ext uri="{9D8B030D-6E8A-4147-A177-3AD203B41FA5}">
                      <a16:colId xmlns:a16="http://schemas.microsoft.com/office/drawing/2014/main" val="859761888"/>
                    </a:ext>
                  </a:extLst>
                </a:gridCol>
              </a:tblGrid>
              <a:tr h="479461">
                <a:tc>
                  <a:txBody>
                    <a:bodyPr/>
                    <a:lstStyle>
                      <a:lvl1pPr eaLnBrk="0" hangingPunct="0">
                        <a:spcBef>
                          <a:spcPct val="20000"/>
                        </a:spcBef>
                        <a:tabLst>
                          <a:tab pos="457200" algn="l"/>
                          <a:tab pos="2743200" algn="ctr"/>
                          <a:tab pos="5486400" algn="r"/>
                        </a:tabLst>
                        <a:defRPr sz="2800">
                          <a:solidFill>
                            <a:schemeClr val="tx1"/>
                          </a:solidFill>
                          <a:latin typeface="Arial" panose="020B0604020202020204" pitchFamily="34" charset="0"/>
                        </a:defRPr>
                      </a:lvl1pPr>
                      <a:lvl2pPr marL="742950" indent="-285750" eaLnBrk="0" hangingPunct="0">
                        <a:spcBef>
                          <a:spcPct val="20000"/>
                        </a:spcBef>
                        <a:tabLst>
                          <a:tab pos="457200" algn="l"/>
                          <a:tab pos="2743200" algn="ctr"/>
                          <a:tab pos="5486400" algn="r"/>
                        </a:tabLst>
                        <a:defRPr sz="2400">
                          <a:solidFill>
                            <a:schemeClr val="tx1"/>
                          </a:solidFill>
                          <a:latin typeface="Arial" panose="020B0604020202020204" pitchFamily="34" charset="0"/>
                        </a:defRPr>
                      </a:lvl2pPr>
                      <a:lvl3pPr marL="1143000" indent="-228600" eaLnBrk="0" hangingPunct="0">
                        <a:spcBef>
                          <a:spcPct val="20000"/>
                        </a:spcBef>
                        <a:tabLst>
                          <a:tab pos="457200" algn="l"/>
                          <a:tab pos="2743200" algn="ctr"/>
                          <a:tab pos="5486400" algn="r"/>
                        </a:tabLst>
                        <a:defRPr sz="2000">
                          <a:solidFill>
                            <a:schemeClr val="tx1"/>
                          </a:solidFill>
                          <a:latin typeface="Arial" panose="020B0604020202020204" pitchFamily="34" charset="0"/>
                        </a:defRPr>
                      </a:lvl3pPr>
                      <a:lvl4pPr marL="16002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4pPr>
                      <a:lvl5pPr marL="20574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sng"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No-Mhs</a:t>
                      </a: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Nama-Mhs                   Jurusan</a:t>
                      </a:r>
                      <a:r>
                        <a:rPr kumimoji="0" lang="en-US" altLang="en-US" sz="1600" b="0" i="0" u="sng"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48501794"/>
                  </a:ext>
                </a:extLst>
              </a:tr>
              <a:tr h="799568">
                <a:tc>
                  <a:txBody>
                    <a:bodyPr/>
                    <a:lstStyle>
                      <a:lvl1pPr eaLnBrk="0" hangingPunct="0">
                        <a:spcBef>
                          <a:spcPct val="20000"/>
                        </a:spcBef>
                        <a:tabLst>
                          <a:tab pos="457200" algn="l"/>
                          <a:tab pos="2743200" algn="ctr"/>
                          <a:tab pos="5486400" algn="r"/>
                        </a:tabLst>
                        <a:defRPr sz="2800">
                          <a:solidFill>
                            <a:schemeClr val="tx1"/>
                          </a:solidFill>
                          <a:latin typeface="Arial" panose="020B0604020202020204" pitchFamily="34" charset="0"/>
                        </a:defRPr>
                      </a:lvl1pPr>
                      <a:lvl2pPr marL="742950" indent="-285750" eaLnBrk="0" hangingPunct="0">
                        <a:spcBef>
                          <a:spcPct val="20000"/>
                        </a:spcBef>
                        <a:tabLst>
                          <a:tab pos="457200" algn="l"/>
                          <a:tab pos="2743200" algn="ctr"/>
                          <a:tab pos="5486400" algn="r"/>
                        </a:tabLst>
                        <a:defRPr sz="2400">
                          <a:solidFill>
                            <a:schemeClr val="tx1"/>
                          </a:solidFill>
                          <a:latin typeface="Arial" panose="020B0604020202020204" pitchFamily="34" charset="0"/>
                        </a:defRPr>
                      </a:lvl2pPr>
                      <a:lvl3pPr marL="1143000" indent="-228600" eaLnBrk="0" hangingPunct="0">
                        <a:spcBef>
                          <a:spcPct val="20000"/>
                        </a:spcBef>
                        <a:tabLst>
                          <a:tab pos="457200" algn="l"/>
                          <a:tab pos="2743200" algn="ctr"/>
                          <a:tab pos="5486400" algn="r"/>
                        </a:tabLst>
                        <a:defRPr sz="2000">
                          <a:solidFill>
                            <a:schemeClr val="tx1"/>
                          </a:solidFill>
                          <a:latin typeface="Arial" panose="020B0604020202020204" pitchFamily="34" charset="0"/>
                        </a:defRPr>
                      </a:lvl3pPr>
                      <a:lvl4pPr marL="16002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4pPr>
                      <a:lvl5pPr marL="20574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2683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Welli</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a:t>
                      </a: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5432                     Bakri                            AK     </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78324561"/>
                  </a:ext>
                </a:extLst>
              </a:tr>
            </a:tbl>
          </a:graphicData>
        </a:graphic>
      </p:graphicFrame>
      <p:graphicFrame>
        <p:nvGraphicFramePr>
          <p:cNvPr id="13" name="Table 12">
            <a:extLst>
              <a:ext uri="{FF2B5EF4-FFF2-40B4-BE49-F238E27FC236}">
                <a16:creationId xmlns:a16="http://schemas.microsoft.com/office/drawing/2014/main" id="{76976D15-04DB-4B1F-85A8-EBE636B5BC6E}"/>
              </a:ext>
            </a:extLst>
          </p:cNvPr>
          <p:cNvGraphicFramePr>
            <a:graphicFrameLocks noGrp="1"/>
          </p:cNvGraphicFramePr>
          <p:nvPr>
            <p:extLst>
              <p:ext uri="{D42A27DB-BD31-4B8C-83A1-F6EECF244321}">
                <p14:modId xmlns:p14="http://schemas.microsoft.com/office/powerpoint/2010/main" val="1030537008"/>
              </p:ext>
            </p:extLst>
          </p:nvPr>
        </p:nvGraphicFramePr>
        <p:xfrm>
          <a:off x="357188" y="2771948"/>
          <a:ext cx="6286500" cy="1881188"/>
        </p:xfrm>
        <a:graphic>
          <a:graphicData uri="http://schemas.openxmlformats.org/drawingml/2006/table">
            <a:tbl>
              <a:tblPr/>
              <a:tblGrid>
                <a:gridCol w="6286500">
                  <a:extLst>
                    <a:ext uri="{9D8B030D-6E8A-4147-A177-3AD203B41FA5}">
                      <a16:colId xmlns:a16="http://schemas.microsoft.com/office/drawing/2014/main" val="3895498930"/>
                    </a:ext>
                  </a:extLst>
                </a:gridCol>
              </a:tblGrid>
              <a:tr h="528778">
                <a:tc>
                  <a:txBody>
                    <a:bodyPr/>
                    <a:lstStyle>
                      <a:lvl1pPr eaLnBrk="0" hangingPunct="0">
                        <a:spcBef>
                          <a:spcPct val="20000"/>
                        </a:spcBef>
                        <a:tabLst>
                          <a:tab pos="457200" algn="l"/>
                          <a:tab pos="2743200" algn="ctr"/>
                          <a:tab pos="5486400" algn="r"/>
                        </a:tabLst>
                        <a:defRPr sz="2800">
                          <a:solidFill>
                            <a:schemeClr val="tx1"/>
                          </a:solidFill>
                          <a:latin typeface="Arial" panose="020B0604020202020204" pitchFamily="34" charset="0"/>
                        </a:defRPr>
                      </a:lvl1pPr>
                      <a:lvl2pPr marL="742950" indent="-285750" eaLnBrk="0" hangingPunct="0">
                        <a:spcBef>
                          <a:spcPct val="20000"/>
                        </a:spcBef>
                        <a:tabLst>
                          <a:tab pos="457200" algn="l"/>
                          <a:tab pos="2743200" algn="ctr"/>
                          <a:tab pos="5486400" algn="r"/>
                        </a:tabLst>
                        <a:defRPr sz="2400">
                          <a:solidFill>
                            <a:schemeClr val="tx1"/>
                          </a:solidFill>
                          <a:latin typeface="Arial" panose="020B0604020202020204" pitchFamily="34" charset="0"/>
                        </a:defRPr>
                      </a:lvl2pPr>
                      <a:lvl3pPr marL="1143000" indent="-228600" eaLnBrk="0" hangingPunct="0">
                        <a:spcBef>
                          <a:spcPct val="20000"/>
                        </a:spcBef>
                        <a:tabLst>
                          <a:tab pos="457200" algn="l"/>
                          <a:tab pos="2743200" algn="ctr"/>
                          <a:tab pos="5486400" algn="r"/>
                        </a:tabLst>
                        <a:defRPr sz="2000">
                          <a:solidFill>
                            <a:schemeClr val="tx1"/>
                          </a:solidFill>
                          <a:latin typeface="Arial" panose="020B0604020202020204" pitchFamily="34" charset="0"/>
                        </a:defRPr>
                      </a:lvl3pPr>
                      <a:lvl4pPr marL="16002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4pPr>
                      <a:lvl5pPr marL="20574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sng"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Kode</a:t>
                      </a:r>
                      <a:r>
                        <a:rPr kumimoji="0" lang="en-US" altLang="en-US" sz="16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-MK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Nama-MK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Kode-Dosen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Nama-</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Dosen</a:t>
                      </a:r>
                      <a:r>
                        <a:rPr kumimoji="0" lang="en-US" altLang="en-US" sz="16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26605320"/>
                  </a:ext>
                </a:extLst>
              </a:tr>
              <a:tr h="1352410">
                <a:tc>
                  <a:txBody>
                    <a:bodyPr/>
                    <a:lstStyle>
                      <a:lvl1pPr eaLnBrk="0" hangingPunct="0">
                        <a:spcBef>
                          <a:spcPct val="20000"/>
                        </a:spcBef>
                        <a:tabLst>
                          <a:tab pos="457200" algn="l"/>
                          <a:tab pos="2743200" algn="ctr"/>
                          <a:tab pos="5486400" algn="r"/>
                        </a:tabLst>
                        <a:defRPr sz="2800">
                          <a:solidFill>
                            <a:schemeClr val="tx1"/>
                          </a:solidFill>
                          <a:latin typeface="Arial" panose="020B0604020202020204" pitchFamily="34" charset="0"/>
                        </a:defRPr>
                      </a:lvl1pPr>
                      <a:lvl2pPr marL="742950" indent="-285750" eaLnBrk="0" hangingPunct="0">
                        <a:spcBef>
                          <a:spcPct val="20000"/>
                        </a:spcBef>
                        <a:tabLst>
                          <a:tab pos="457200" algn="l"/>
                          <a:tab pos="2743200" algn="ctr"/>
                          <a:tab pos="5486400" algn="r"/>
                        </a:tabLst>
                        <a:defRPr sz="2400">
                          <a:solidFill>
                            <a:schemeClr val="tx1"/>
                          </a:solidFill>
                          <a:latin typeface="Arial" panose="020B0604020202020204" pitchFamily="34" charset="0"/>
                        </a:defRPr>
                      </a:lvl2pPr>
                      <a:lvl3pPr marL="1143000" indent="-228600" eaLnBrk="0" hangingPunct="0">
                        <a:spcBef>
                          <a:spcPct val="20000"/>
                        </a:spcBef>
                        <a:tabLst>
                          <a:tab pos="457200" algn="l"/>
                          <a:tab pos="2743200" algn="ctr"/>
                          <a:tab pos="5486400" algn="r"/>
                        </a:tabLst>
                        <a:defRPr sz="2000">
                          <a:solidFill>
                            <a:schemeClr val="tx1"/>
                          </a:solidFill>
                          <a:latin typeface="Arial" panose="020B0604020202020204" pitchFamily="34" charset="0"/>
                        </a:defRPr>
                      </a:lvl3pPr>
                      <a:lvl4pPr marL="16002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4pPr>
                      <a:lvl5pPr marL="20574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MI350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Manajemen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Basis Data            B104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Ati</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MI465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Analisis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Prc</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Sistem</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B317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Dita</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AKN201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Akuntansi</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Keuangan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D310                     Lia</a:t>
                      </a: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MKT300         Dasar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Pemasaran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B212                      Lola    </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14471683"/>
                  </a:ext>
                </a:extLst>
              </a:tr>
            </a:tbl>
          </a:graphicData>
        </a:graphic>
      </p:graphicFrame>
      <p:graphicFrame>
        <p:nvGraphicFramePr>
          <p:cNvPr id="14" name="Table 13">
            <a:extLst>
              <a:ext uri="{FF2B5EF4-FFF2-40B4-BE49-F238E27FC236}">
                <a16:creationId xmlns:a16="http://schemas.microsoft.com/office/drawing/2014/main" id="{BB62E20E-BC46-463E-9F62-48B82C025F9A}"/>
              </a:ext>
            </a:extLst>
          </p:cNvPr>
          <p:cNvGraphicFramePr>
            <a:graphicFrameLocks noGrp="1"/>
          </p:cNvGraphicFramePr>
          <p:nvPr>
            <p:extLst>
              <p:ext uri="{D42A27DB-BD31-4B8C-83A1-F6EECF244321}">
                <p14:modId xmlns:p14="http://schemas.microsoft.com/office/powerpoint/2010/main" val="777358546"/>
              </p:ext>
            </p:extLst>
          </p:nvPr>
        </p:nvGraphicFramePr>
        <p:xfrm>
          <a:off x="357188" y="4857750"/>
          <a:ext cx="4429125" cy="2022192"/>
        </p:xfrm>
        <a:graphic>
          <a:graphicData uri="http://schemas.openxmlformats.org/drawingml/2006/table">
            <a:tbl>
              <a:tblPr/>
              <a:tblGrid>
                <a:gridCol w="4429125">
                  <a:extLst>
                    <a:ext uri="{9D8B030D-6E8A-4147-A177-3AD203B41FA5}">
                      <a16:colId xmlns:a16="http://schemas.microsoft.com/office/drawing/2014/main" val="4050026473"/>
                    </a:ext>
                  </a:extLst>
                </a:gridCol>
              </a:tblGrid>
              <a:tr h="559152">
                <a:tc>
                  <a:txBody>
                    <a:bodyPr/>
                    <a:lstStyle>
                      <a:lvl1pPr eaLnBrk="0" hangingPunct="0">
                        <a:spcBef>
                          <a:spcPct val="20000"/>
                        </a:spcBef>
                        <a:tabLst>
                          <a:tab pos="457200" algn="l"/>
                          <a:tab pos="2743200" algn="ctr"/>
                          <a:tab pos="5486400" algn="r"/>
                        </a:tabLst>
                        <a:defRPr sz="2800">
                          <a:solidFill>
                            <a:schemeClr val="tx1"/>
                          </a:solidFill>
                          <a:latin typeface="Arial" panose="020B0604020202020204" pitchFamily="34" charset="0"/>
                        </a:defRPr>
                      </a:lvl1pPr>
                      <a:lvl2pPr marL="742950" indent="-285750" eaLnBrk="0" hangingPunct="0">
                        <a:spcBef>
                          <a:spcPct val="20000"/>
                        </a:spcBef>
                        <a:tabLst>
                          <a:tab pos="457200" algn="l"/>
                          <a:tab pos="2743200" algn="ctr"/>
                          <a:tab pos="5486400" algn="r"/>
                        </a:tabLst>
                        <a:defRPr sz="2400">
                          <a:solidFill>
                            <a:schemeClr val="tx1"/>
                          </a:solidFill>
                          <a:latin typeface="Arial" panose="020B0604020202020204" pitchFamily="34" charset="0"/>
                        </a:defRPr>
                      </a:lvl2pPr>
                      <a:lvl3pPr marL="1143000" indent="-228600" eaLnBrk="0" hangingPunct="0">
                        <a:spcBef>
                          <a:spcPct val="20000"/>
                        </a:spcBef>
                        <a:tabLst>
                          <a:tab pos="457200" algn="l"/>
                          <a:tab pos="2743200" algn="ctr"/>
                          <a:tab pos="5486400" algn="r"/>
                        </a:tabLst>
                        <a:defRPr sz="2000">
                          <a:solidFill>
                            <a:schemeClr val="tx1"/>
                          </a:solidFill>
                          <a:latin typeface="Arial" panose="020B0604020202020204" pitchFamily="34" charset="0"/>
                        </a:defRPr>
                      </a:lvl3pPr>
                      <a:lvl4pPr marL="16002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4pPr>
                      <a:lvl5pPr marL="20574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a:t>
                      </a:r>
                      <a:r>
                        <a:rPr kumimoji="0" lang="en-US" altLang="en-US" sz="1600" b="0" i="0" u="sng"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Mhs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sng"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Kode</a:t>
                      </a:r>
                      <a:r>
                        <a:rPr kumimoji="0" lang="en-US" altLang="en-US" sz="16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MK</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Nilai</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49738103"/>
                  </a:ext>
                </a:extLst>
              </a:tr>
              <a:tr h="1255713">
                <a:tc>
                  <a:txBody>
                    <a:bodyPr/>
                    <a:lstStyle>
                      <a:lvl1pPr eaLnBrk="0" hangingPunct="0">
                        <a:spcBef>
                          <a:spcPct val="20000"/>
                        </a:spcBef>
                        <a:tabLst>
                          <a:tab pos="457200" algn="l"/>
                          <a:tab pos="2743200" algn="ctr"/>
                          <a:tab pos="5486400" algn="r"/>
                        </a:tabLst>
                        <a:defRPr sz="2800">
                          <a:solidFill>
                            <a:schemeClr val="tx1"/>
                          </a:solidFill>
                          <a:latin typeface="Arial" panose="020B0604020202020204" pitchFamily="34" charset="0"/>
                        </a:defRPr>
                      </a:lvl1pPr>
                      <a:lvl2pPr marL="742950" indent="-285750" eaLnBrk="0" hangingPunct="0">
                        <a:spcBef>
                          <a:spcPct val="20000"/>
                        </a:spcBef>
                        <a:tabLst>
                          <a:tab pos="457200" algn="l"/>
                          <a:tab pos="2743200" algn="ctr"/>
                          <a:tab pos="5486400" algn="r"/>
                        </a:tabLst>
                        <a:defRPr sz="2400">
                          <a:solidFill>
                            <a:schemeClr val="tx1"/>
                          </a:solidFill>
                          <a:latin typeface="Arial" panose="020B0604020202020204" pitchFamily="34" charset="0"/>
                        </a:defRPr>
                      </a:lvl2pPr>
                      <a:lvl3pPr marL="1143000" indent="-228600" eaLnBrk="0" hangingPunct="0">
                        <a:spcBef>
                          <a:spcPct val="20000"/>
                        </a:spcBef>
                        <a:tabLst>
                          <a:tab pos="457200" algn="l"/>
                          <a:tab pos="2743200" algn="ctr"/>
                          <a:tab pos="5486400" algn="r"/>
                        </a:tabLst>
                        <a:defRPr sz="2000">
                          <a:solidFill>
                            <a:schemeClr val="tx1"/>
                          </a:solidFill>
                          <a:latin typeface="Arial" panose="020B0604020202020204" pitchFamily="34" charset="0"/>
                        </a:defRPr>
                      </a:lvl3pPr>
                      <a:lvl4pPr marL="16002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4pPr>
                      <a:lvl5pPr marL="20574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2683                     MI350                          A</a:t>
                      </a: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2683                     MI465                          B</a:t>
                      </a: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5432                     MI350                          C</a:t>
                      </a: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5432                     AKN201                      B</a:t>
                      </a: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5432                     MKT300                      A    </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46858481"/>
                  </a:ext>
                </a:extLst>
              </a:tr>
            </a:tbl>
          </a:graphicData>
        </a:graphic>
      </p:graphicFrame>
      <p:sp>
        <p:nvSpPr>
          <p:cNvPr id="44059" name="TextBox 15">
            <a:extLst>
              <a:ext uri="{FF2B5EF4-FFF2-40B4-BE49-F238E27FC236}">
                <a16:creationId xmlns:a16="http://schemas.microsoft.com/office/drawing/2014/main" id="{A5CF97C9-0CCE-4118-8462-12A36760BF76}"/>
              </a:ext>
            </a:extLst>
          </p:cNvPr>
          <p:cNvSpPr txBox="1">
            <a:spLocks noChangeArrowheads="1"/>
          </p:cNvSpPr>
          <p:nvPr/>
        </p:nvSpPr>
        <p:spPr bwMode="auto">
          <a:xfrm>
            <a:off x="5000625" y="1785938"/>
            <a:ext cx="2259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dirty="0" err="1"/>
              <a:t>Tabel</a:t>
            </a:r>
            <a:r>
              <a:rPr lang="en-US" altLang="en-US" sz="2000" b="1" dirty="0"/>
              <a:t> </a:t>
            </a:r>
            <a:r>
              <a:rPr lang="en-US" altLang="en-US" sz="2000" b="1" dirty="0" err="1"/>
              <a:t>Mahasiswa</a:t>
            </a:r>
            <a:endParaRPr lang="en-US" altLang="en-US" sz="2000" b="1" dirty="0"/>
          </a:p>
        </p:txBody>
      </p:sp>
      <p:sp>
        <p:nvSpPr>
          <p:cNvPr id="44060" name="TextBox 16">
            <a:extLst>
              <a:ext uri="{FF2B5EF4-FFF2-40B4-BE49-F238E27FC236}">
                <a16:creationId xmlns:a16="http://schemas.microsoft.com/office/drawing/2014/main" id="{CA2C7E36-2E23-4B90-9EA6-C4D213C4DD9C}"/>
              </a:ext>
            </a:extLst>
          </p:cNvPr>
          <p:cNvSpPr txBox="1">
            <a:spLocks noChangeArrowheads="1"/>
          </p:cNvSpPr>
          <p:nvPr/>
        </p:nvSpPr>
        <p:spPr bwMode="auto">
          <a:xfrm>
            <a:off x="6715125" y="3643313"/>
            <a:ext cx="23441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dirty="0" err="1"/>
              <a:t>Tabel</a:t>
            </a:r>
            <a:r>
              <a:rPr lang="en-US" altLang="en-US" sz="2000" b="1" dirty="0"/>
              <a:t> Mata </a:t>
            </a:r>
            <a:r>
              <a:rPr lang="en-US" altLang="en-US" sz="2000" b="1" dirty="0" err="1"/>
              <a:t>Kuliah</a:t>
            </a:r>
            <a:endParaRPr lang="en-US" altLang="en-US" sz="2000" b="1" dirty="0"/>
          </a:p>
        </p:txBody>
      </p:sp>
      <p:sp>
        <p:nvSpPr>
          <p:cNvPr id="44061" name="TextBox 17">
            <a:extLst>
              <a:ext uri="{FF2B5EF4-FFF2-40B4-BE49-F238E27FC236}">
                <a16:creationId xmlns:a16="http://schemas.microsoft.com/office/drawing/2014/main" id="{B885880D-EF89-4669-9545-B77058D1C0C7}"/>
              </a:ext>
            </a:extLst>
          </p:cNvPr>
          <p:cNvSpPr txBox="1">
            <a:spLocks noChangeArrowheads="1"/>
          </p:cNvSpPr>
          <p:nvPr/>
        </p:nvSpPr>
        <p:spPr bwMode="auto">
          <a:xfrm>
            <a:off x="5214938" y="5643563"/>
            <a:ext cx="1446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t>Tabel Nilai</a:t>
            </a:r>
          </a:p>
        </p:txBody>
      </p:sp>
      <p:cxnSp>
        <p:nvCxnSpPr>
          <p:cNvPr id="3" name="Connector: Elbow 2">
            <a:extLst>
              <a:ext uri="{FF2B5EF4-FFF2-40B4-BE49-F238E27FC236}">
                <a16:creationId xmlns:a16="http://schemas.microsoft.com/office/drawing/2014/main" id="{EDAA1B3F-2828-4186-9139-F2C04D6220EE}"/>
              </a:ext>
            </a:extLst>
          </p:cNvPr>
          <p:cNvCxnSpPr>
            <a:cxnSpLocks/>
          </p:cNvCxnSpPr>
          <p:nvPr/>
        </p:nvCxnSpPr>
        <p:spPr>
          <a:xfrm>
            <a:off x="755580" y="4526805"/>
            <a:ext cx="1296140" cy="270347"/>
          </a:xfrm>
          <a:prstGeom prst="bentConnector3">
            <a:avLst>
              <a:gd name="adj1" fmla="val -66"/>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B6F06D4-3F61-41C4-823F-B700216EA272}"/>
              </a:ext>
            </a:extLst>
          </p:cNvPr>
          <p:cNvCxnSpPr/>
          <p:nvPr/>
        </p:nvCxnSpPr>
        <p:spPr>
          <a:xfrm>
            <a:off x="2052638" y="4797152"/>
            <a:ext cx="0" cy="270347"/>
          </a:xfrm>
          <a:prstGeom prst="straightConnector1">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Connector: Elbow 26">
            <a:extLst>
              <a:ext uri="{FF2B5EF4-FFF2-40B4-BE49-F238E27FC236}">
                <a16:creationId xmlns:a16="http://schemas.microsoft.com/office/drawing/2014/main" id="{1BBEDE58-9BED-48CD-AC1A-193FC6C8976A}"/>
              </a:ext>
            </a:extLst>
          </p:cNvPr>
          <p:cNvCxnSpPr>
            <a:cxnSpLocks/>
          </p:cNvCxnSpPr>
          <p:nvPr/>
        </p:nvCxnSpPr>
        <p:spPr>
          <a:xfrm rot="16200000" flipH="1">
            <a:off x="-1597584" y="2858356"/>
            <a:ext cx="3986241" cy="432047"/>
          </a:xfrm>
          <a:prstGeom prst="bentConnector3">
            <a:avLst>
              <a:gd name="adj1" fmla="val 91808"/>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1D2BC2B3-B245-4478-9ED5-72E5960F8BA6}"/>
              </a:ext>
            </a:extLst>
          </p:cNvPr>
          <p:cNvCxnSpPr>
            <a:cxnSpLocks/>
          </p:cNvCxnSpPr>
          <p:nvPr/>
        </p:nvCxnSpPr>
        <p:spPr>
          <a:xfrm rot="10800000">
            <a:off x="179512" y="1081261"/>
            <a:ext cx="576068" cy="356494"/>
          </a:xfrm>
          <a:prstGeom prst="bentConnector3">
            <a:avLst>
              <a:gd name="adj1" fmla="val 1357"/>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id-ID" b="1" dirty="0">
                <a:solidFill>
                  <a:schemeClr val="accent1">
                    <a:lumMod val="50000"/>
                  </a:schemeClr>
                </a:solidFill>
                <a:latin typeface="+mn-lt"/>
              </a:rPr>
              <a:t>FUNGSI NORMALISASI</a:t>
            </a:r>
          </a:p>
        </p:txBody>
      </p:sp>
      <p:sp>
        <p:nvSpPr>
          <p:cNvPr id="3" name="Content Placeholder 2"/>
          <p:cNvSpPr>
            <a:spLocks noGrp="1"/>
          </p:cNvSpPr>
          <p:nvPr>
            <p:ph idx="1"/>
          </p:nvPr>
        </p:nvSpPr>
        <p:spPr>
          <a:xfrm>
            <a:off x="179512" y="1361872"/>
            <a:ext cx="8496944" cy="5235479"/>
          </a:xfrm>
        </p:spPr>
        <p:txBody>
          <a:bodyPr>
            <a:noAutofit/>
          </a:bodyPr>
          <a:lstStyle/>
          <a:p>
            <a:r>
              <a:rPr lang="id-ID" sz="2000" dirty="0"/>
              <a:t>Normalisasi dilakukan sebagai uji coba pada suatu relasi secara berkelanjutan untuk menentukan apakah relasi sudah baik</a:t>
            </a:r>
            <a:endParaRPr lang="en-US" sz="2000" dirty="0"/>
          </a:p>
          <a:p>
            <a:endParaRPr lang="id-ID" sz="2000" dirty="0"/>
          </a:p>
          <a:p>
            <a:r>
              <a:rPr lang="id-ID" sz="2000" dirty="0"/>
              <a:t>Kondisi relasi yang baik adalah dapat </a:t>
            </a:r>
            <a:r>
              <a:rPr lang="nn-NO" sz="2000" dirty="0"/>
              <a:t>dilakukan proses </a:t>
            </a:r>
            <a:r>
              <a:rPr lang="nn-NO" sz="2000" dirty="0">
                <a:solidFill>
                  <a:srgbClr val="FF0000"/>
                </a:solidFill>
              </a:rPr>
              <a:t>insert, update, delete, dan modifikasi </a:t>
            </a:r>
            <a:r>
              <a:rPr lang="nn-NO" sz="2000" dirty="0"/>
              <a:t>pada satu atau beberapa</a:t>
            </a:r>
            <a:r>
              <a:rPr lang="id-ID" sz="2000" dirty="0"/>
              <a:t> </a:t>
            </a:r>
            <a:r>
              <a:rPr lang="pt-BR" sz="2000" dirty="0"/>
              <a:t>atribut tanpa mempengaruhi integritas data dalam relasi tersebut</a:t>
            </a:r>
          </a:p>
          <a:p>
            <a:endParaRPr lang="id-ID" sz="2000" dirty="0"/>
          </a:p>
          <a:p>
            <a:r>
              <a:rPr lang="id-ID" sz="2000" dirty="0"/>
              <a:t>Dalam perancangan basis data, normalisasi berperan sebagai :</a:t>
            </a:r>
          </a:p>
          <a:p>
            <a:pPr lvl="1"/>
            <a:r>
              <a:rPr lang="id-ID" dirty="0"/>
              <a:t>Menganalisa skema relasi yang didasarkan pada primary keys dan </a:t>
            </a:r>
            <a:r>
              <a:rPr lang="id-ID" i="1" dirty="0"/>
              <a:t>functional dependencies </a:t>
            </a:r>
            <a:r>
              <a:rPr lang="id-ID" dirty="0"/>
              <a:t>antara atribut-atribut.</a:t>
            </a:r>
          </a:p>
          <a:p>
            <a:pPr lvl="1"/>
            <a:r>
              <a:rPr lang="sv-SE" dirty="0"/>
              <a:t>Satu urutan test</a:t>
            </a:r>
            <a:r>
              <a:rPr lang="id-ID" dirty="0"/>
              <a:t>, </a:t>
            </a:r>
            <a:r>
              <a:rPr lang="sv-SE" dirty="0"/>
              <a:t> Bila suatu test gagal, maka relasi yang menyalahi test harus</a:t>
            </a:r>
            <a:r>
              <a:rPr lang="id-ID" dirty="0"/>
              <a:t> </a:t>
            </a:r>
            <a:r>
              <a:rPr lang="id-ID" dirty="0">
                <a:solidFill>
                  <a:srgbClr val="FF0000"/>
                </a:solidFill>
              </a:rPr>
              <a:t>didekomposisi</a:t>
            </a:r>
            <a:r>
              <a:rPr lang="id-ID" dirty="0"/>
              <a:t> menjadi sejumlah relasi yang masing-masing memenuhi kaidah normalisasi.</a:t>
            </a:r>
          </a:p>
        </p:txBody>
      </p:sp>
      <p:sp>
        <p:nvSpPr>
          <p:cNvPr id="4" name="Slide Number Placeholder 3">
            <a:extLst>
              <a:ext uri="{FF2B5EF4-FFF2-40B4-BE49-F238E27FC236}">
                <a16:creationId xmlns:a16="http://schemas.microsoft.com/office/drawing/2014/main" id="{36C380FC-04C6-4802-84FB-D5320718373D}"/>
              </a:ext>
            </a:extLst>
          </p:cNvPr>
          <p:cNvSpPr>
            <a:spLocks noGrp="1"/>
          </p:cNvSpPr>
          <p:nvPr>
            <p:ph type="sldNum" sz="quarter" idx="12"/>
          </p:nvPr>
        </p:nvSpPr>
        <p:spPr/>
        <p:txBody>
          <a:bodyPr/>
          <a:lstStyle/>
          <a:p>
            <a:fld id="{C5D243CA-806E-402E-87EA-B001B6507DFC}" type="slidenum">
              <a:rPr lang="id-ID" smtClean="0"/>
              <a:t>5</a:t>
            </a:fld>
            <a:endParaRPr lang="id-ID"/>
          </a:p>
        </p:txBody>
      </p:sp>
    </p:spTree>
    <p:extLst>
      <p:ext uri="{BB962C8B-B14F-4D97-AF65-F5344CB8AC3E}">
        <p14:creationId xmlns:p14="http://schemas.microsoft.com/office/powerpoint/2010/main" val="338527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4B7169B0-F8C3-4812-A74D-A3775CED04CF}"/>
              </a:ext>
            </a:extLst>
          </p:cNvPr>
          <p:cNvSpPr>
            <a:spLocks noGrp="1"/>
          </p:cNvSpPr>
          <p:nvPr>
            <p:ph type="title"/>
          </p:nvPr>
        </p:nvSpPr>
        <p:spPr/>
        <p:txBody>
          <a:bodyPr/>
          <a:lstStyle/>
          <a:p>
            <a:r>
              <a:rPr lang="en-US" altLang="en-US"/>
              <a:t>2NF</a:t>
            </a:r>
          </a:p>
        </p:txBody>
      </p:sp>
      <p:graphicFrame>
        <p:nvGraphicFramePr>
          <p:cNvPr id="12" name="Content Placeholder 11">
            <a:extLst>
              <a:ext uri="{FF2B5EF4-FFF2-40B4-BE49-F238E27FC236}">
                <a16:creationId xmlns:a16="http://schemas.microsoft.com/office/drawing/2014/main" id="{CE30BA50-3AC6-4B0F-8A07-182B99A43B36}"/>
              </a:ext>
            </a:extLst>
          </p:cNvPr>
          <p:cNvGraphicFramePr>
            <a:graphicFrameLocks noGrp="1"/>
          </p:cNvGraphicFramePr>
          <p:nvPr>
            <p:ph idx="1"/>
          </p:nvPr>
        </p:nvGraphicFramePr>
        <p:xfrm>
          <a:off x="357188" y="1285875"/>
          <a:ext cx="4500562" cy="1287248"/>
        </p:xfrm>
        <a:graphic>
          <a:graphicData uri="http://schemas.openxmlformats.org/drawingml/2006/table">
            <a:tbl>
              <a:tblPr/>
              <a:tblGrid>
                <a:gridCol w="4500562">
                  <a:extLst>
                    <a:ext uri="{9D8B030D-6E8A-4147-A177-3AD203B41FA5}">
                      <a16:colId xmlns:a16="http://schemas.microsoft.com/office/drawing/2014/main" val="859761888"/>
                    </a:ext>
                  </a:extLst>
                </a:gridCol>
              </a:tblGrid>
              <a:tr h="479461">
                <a:tc>
                  <a:txBody>
                    <a:bodyPr/>
                    <a:lstStyle>
                      <a:lvl1pPr eaLnBrk="0" hangingPunct="0">
                        <a:spcBef>
                          <a:spcPct val="20000"/>
                        </a:spcBef>
                        <a:tabLst>
                          <a:tab pos="457200" algn="l"/>
                          <a:tab pos="2743200" algn="ctr"/>
                          <a:tab pos="5486400" algn="r"/>
                        </a:tabLst>
                        <a:defRPr sz="2800">
                          <a:solidFill>
                            <a:schemeClr val="tx1"/>
                          </a:solidFill>
                          <a:latin typeface="Arial" panose="020B0604020202020204" pitchFamily="34" charset="0"/>
                        </a:defRPr>
                      </a:lvl1pPr>
                      <a:lvl2pPr marL="742950" indent="-285750" eaLnBrk="0" hangingPunct="0">
                        <a:spcBef>
                          <a:spcPct val="20000"/>
                        </a:spcBef>
                        <a:tabLst>
                          <a:tab pos="457200" algn="l"/>
                          <a:tab pos="2743200" algn="ctr"/>
                          <a:tab pos="5486400" algn="r"/>
                        </a:tabLst>
                        <a:defRPr sz="2400">
                          <a:solidFill>
                            <a:schemeClr val="tx1"/>
                          </a:solidFill>
                          <a:latin typeface="Arial" panose="020B0604020202020204" pitchFamily="34" charset="0"/>
                        </a:defRPr>
                      </a:lvl2pPr>
                      <a:lvl3pPr marL="1143000" indent="-228600" eaLnBrk="0" hangingPunct="0">
                        <a:spcBef>
                          <a:spcPct val="20000"/>
                        </a:spcBef>
                        <a:tabLst>
                          <a:tab pos="457200" algn="l"/>
                          <a:tab pos="2743200" algn="ctr"/>
                          <a:tab pos="5486400" algn="r"/>
                        </a:tabLst>
                        <a:defRPr sz="2000">
                          <a:solidFill>
                            <a:schemeClr val="tx1"/>
                          </a:solidFill>
                          <a:latin typeface="Arial" panose="020B0604020202020204" pitchFamily="34" charset="0"/>
                        </a:defRPr>
                      </a:lvl3pPr>
                      <a:lvl4pPr marL="16002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4pPr>
                      <a:lvl5pPr marL="20574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sng"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No-Mhs</a:t>
                      </a: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Nama-Mhs                   Jurusan</a:t>
                      </a:r>
                      <a:r>
                        <a:rPr kumimoji="0" lang="en-US" altLang="en-US" sz="1600" b="0" i="0" u="sng"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48501794"/>
                  </a:ext>
                </a:extLst>
              </a:tr>
              <a:tr h="799568">
                <a:tc>
                  <a:txBody>
                    <a:bodyPr/>
                    <a:lstStyle>
                      <a:lvl1pPr eaLnBrk="0" hangingPunct="0">
                        <a:spcBef>
                          <a:spcPct val="20000"/>
                        </a:spcBef>
                        <a:tabLst>
                          <a:tab pos="457200" algn="l"/>
                          <a:tab pos="2743200" algn="ctr"/>
                          <a:tab pos="5486400" algn="r"/>
                        </a:tabLst>
                        <a:defRPr sz="2800">
                          <a:solidFill>
                            <a:schemeClr val="tx1"/>
                          </a:solidFill>
                          <a:latin typeface="Arial" panose="020B0604020202020204" pitchFamily="34" charset="0"/>
                        </a:defRPr>
                      </a:lvl1pPr>
                      <a:lvl2pPr marL="742950" indent="-285750" eaLnBrk="0" hangingPunct="0">
                        <a:spcBef>
                          <a:spcPct val="20000"/>
                        </a:spcBef>
                        <a:tabLst>
                          <a:tab pos="457200" algn="l"/>
                          <a:tab pos="2743200" algn="ctr"/>
                          <a:tab pos="5486400" algn="r"/>
                        </a:tabLst>
                        <a:defRPr sz="2400">
                          <a:solidFill>
                            <a:schemeClr val="tx1"/>
                          </a:solidFill>
                          <a:latin typeface="Arial" panose="020B0604020202020204" pitchFamily="34" charset="0"/>
                        </a:defRPr>
                      </a:lvl2pPr>
                      <a:lvl3pPr marL="1143000" indent="-228600" eaLnBrk="0" hangingPunct="0">
                        <a:spcBef>
                          <a:spcPct val="20000"/>
                        </a:spcBef>
                        <a:tabLst>
                          <a:tab pos="457200" algn="l"/>
                          <a:tab pos="2743200" algn="ctr"/>
                          <a:tab pos="5486400" algn="r"/>
                        </a:tabLst>
                        <a:defRPr sz="2000">
                          <a:solidFill>
                            <a:schemeClr val="tx1"/>
                          </a:solidFill>
                          <a:latin typeface="Arial" panose="020B0604020202020204" pitchFamily="34" charset="0"/>
                        </a:defRPr>
                      </a:lvl3pPr>
                      <a:lvl4pPr marL="16002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4pPr>
                      <a:lvl5pPr marL="20574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2683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Welli</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a:t>
                      </a: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5432                     Bakri                            AK     </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78324561"/>
                  </a:ext>
                </a:extLst>
              </a:tr>
            </a:tbl>
          </a:graphicData>
        </a:graphic>
      </p:graphicFrame>
      <p:graphicFrame>
        <p:nvGraphicFramePr>
          <p:cNvPr id="13" name="Table 12">
            <a:extLst>
              <a:ext uri="{FF2B5EF4-FFF2-40B4-BE49-F238E27FC236}">
                <a16:creationId xmlns:a16="http://schemas.microsoft.com/office/drawing/2014/main" id="{76976D15-04DB-4B1F-85A8-EBE636B5BC6E}"/>
              </a:ext>
            </a:extLst>
          </p:cNvPr>
          <p:cNvGraphicFramePr>
            <a:graphicFrameLocks noGrp="1"/>
          </p:cNvGraphicFramePr>
          <p:nvPr>
            <p:extLst>
              <p:ext uri="{D42A27DB-BD31-4B8C-83A1-F6EECF244321}">
                <p14:modId xmlns:p14="http://schemas.microsoft.com/office/powerpoint/2010/main" val="3388493552"/>
              </p:ext>
            </p:extLst>
          </p:nvPr>
        </p:nvGraphicFramePr>
        <p:xfrm>
          <a:off x="357188" y="2771948"/>
          <a:ext cx="4862878" cy="1881188"/>
        </p:xfrm>
        <a:graphic>
          <a:graphicData uri="http://schemas.openxmlformats.org/drawingml/2006/table">
            <a:tbl>
              <a:tblPr/>
              <a:tblGrid>
                <a:gridCol w="4862878">
                  <a:extLst>
                    <a:ext uri="{9D8B030D-6E8A-4147-A177-3AD203B41FA5}">
                      <a16:colId xmlns:a16="http://schemas.microsoft.com/office/drawing/2014/main" val="3895498930"/>
                    </a:ext>
                  </a:extLst>
                </a:gridCol>
              </a:tblGrid>
              <a:tr h="528778">
                <a:tc>
                  <a:txBody>
                    <a:bodyPr/>
                    <a:lstStyle>
                      <a:lvl1pPr eaLnBrk="0" hangingPunct="0">
                        <a:spcBef>
                          <a:spcPct val="20000"/>
                        </a:spcBef>
                        <a:tabLst>
                          <a:tab pos="457200" algn="l"/>
                          <a:tab pos="2743200" algn="ctr"/>
                          <a:tab pos="5486400" algn="r"/>
                        </a:tabLst>
                        <a:defRPr sz="2800">
                          <a:solidFill>
                            <a:schemeClr val="tx1"/>
                          </a:solidFill>
                          <a:latin typeface="Arial" panose="020B0604020202020204" pitchFamily="34" charset="0"/>
                        </a:defRPr>
                      </a:lvl1pPr>
                      <a:lvl2pPr marL="742950" indent="-285750" eaLnBrk="0" hangingPunct="0">
                        <a:spcBef>
                          <a:spcPct val="20000"/>
                        </a:spcBef>
                        <a:tabLst>
                          <a:tab pos="457200" algn="l"/>
                          <a:tab pos="2743200" algn="ctr"/>
                          <a:tab pos="5486400" algn="r"/>
                        </a:tabLst>
                        <a:defRPr sz="2400">
                          <a:solidFill>
                            <a:schemeClr val="tx1"/>
                          </a:solidFill>
                          <a:latin typeface="Arial" panose="020B0604020202020204" pitchFamily="34" charset="0"/>
                        </a:defRPr>
                      </a:lvl2pPr>
                      <a:lvl3pPr marL="1143000" indent="-228600" eaLnBrk="0" hangingPunct="0">
                        <a:spcBef>
                          <a:spcPct val="20000"/>
                        </a:spcBef>
                        <a:tabLst>
                          <a:tab pos="457200" algn="l"/>
                          <a:tab pos="2743200" algn="ctr"/>
                          <a:tab pos="5486400" algn="r"/>
                        </a:tabLst>
                        <a:defRPr sz="2000">
                          <a:solidFill>
                            <a:schemeClr val="tx1"/>
                          </a:solidFill>
                          <a:latin typeface="Arial" panose="020B0604020202020204" pitchFamily="34" charset="0"/>
                        </a:defRPr>
                      </a:lvl3pPr>
                      <a:lvl4pPr marL="16002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4pPr>
                      <a:lvl5pPr marL="20574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sng"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Kode</a:t>
                      </a:r>
                      <a:r>
                        <a:rPr kumimoji="0" lang="en-US" altLang="en-US" sz="16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-MK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Nama-MK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Kode-Dosen</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26605320"/>
                  </a:ext>
                </a:extLst>
              </a:tr>
              <a:tr h="1352410">
                <a:tc>
                  <a:txBody>
                    <a:bodyPr/>
                    <a:lstStyle>
                      <a:lvl1pPr eaLnBrk="0" hangingPunct="0">
                        <a:spcBef>
                          <a:spcPct val="20000"/>
                        </a:spcBef>
                        <a:tabLst>
                          <a:tab pos="457200" algn="l"/>
                          <a:tab pos="2743200" algn="ctr"/>
                          <a:tab pos="5486400" algn="r"/>
                        </a:tabLst>
                        <a:defRPr sz="2800">
                          <a:solidFill>
                            <a:schemeClr val="tx1"/>
                          </a:solidFill>
                          <a:latin typeface="Arial" panose="020B0604020202020204" pitchFamily="34" charset="0"/>
                        </a:defRPr>
                      </a:lvl1pPr>
                      <a:lvl2pPr marL="742950" indent="-285750" eaLnBrk="0" hangingPunct="0">
                        <a:spcBef>
                          <a:spcPct val="20000"/>
                        </a:spcBef>
                        <a:tabLst>
                          <a:tab pos="457200" algn="l"/>
                          <a:tab pos="2743200" algn="ctr"/>
                          <a:tab pos="5486400" algn="r"/>
                        </a:tabLst>
                        <a:defRPr sz="2400">
                          <a:solidFill>
                            <a:schemeClr val="tx1"/>
                          </a:solidFill>
                          <a:latin typeface="Arial" panose="020B0604020202020204" pitchFamily="34" charset="0"/>
                        </a:defRPr>
                      </a:lvl2pPr>
                      <a:lvl3pPr marL="1143000" indent="-228600" eaLnBrk="0" hangingPunct="0">
                        <a:spcBef>
                          <a:spcPct val="20000"/>
                        </a:spcBef>
                        <a:tabLst>
                          <a:tab pos="457200" algn="l"/>
                          <a:tab pos="2743200" algn="ctr"/>
                          <a:tab pos="5486400" algn="r"/>
                        </a:tabLst>
                        <a:defRPr sz="2000">
                          <a:solidFill>
                            <a:schemeClr val="tx1"/>
                          </a:solidFill>
                          <a:latin typeface="Arial" panose="020B0604020202020204" pitchFamily="34" charset="0"/>
                        </a:defRPr>
                      </a:lvl3pPr>
                      <a:lvl4pPr marL="16002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4pPr>
                      <a:lvl5pPr marL="20574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MI350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Manajemen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Basis Data            B104 </a:t>
                      </a: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MI465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Analisis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Prc</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Sistem</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B317                     </a:t>
                      </a: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AKN201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Akuntansi</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Keuangan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D310</a:t>
                      </a: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MKT300         Dasar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Pemasaran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B212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14471683"/>
                  </a:ext>
                </a:extLst>
              </a:tr>
            </a:tbl>
          </a:graphicData>
        </a:graphic>
      </p:graphicFrame>
      <p:graphicFrame>
        <p:nvGraphicFramePr>
          <p:cNvPr id="14" name="Table 13">
            <a:extLst>
              <a:ext uri="{FF2B5EF4-FFF2-40B4-BE49-F238E27FC236}">
                <a16:creationId xmlns:a16="http://schemas.microsoft.com/office/drawing/2014/main" id="{BB62E20E-BC46-463E-9F62-48B82C025F9A}"/>
              </a:ext>
            </a:extLst>
          </p:cNvPr>
          <p:cNvGraphicFramePr>
            <a:graphicFrameLocks noGrp="1"/>
          </p:cNvGraphicFramePr>
          <p:nvPr/>
        </p:nvGraphicFramePr>
        <p:xfrm>
          <a:off x="357188" y="4857750"/>
          <a:ext cx="4429125" cy="2022192"/>
        </p:xfrm>
        <a:graphic>
          <a:graphicData uri="http://schemas.openxmlformats.org/drawingml/2006/table">
            <a:tbl>
              <a:tblPr/>
              <a:tblGrid>
                <a:gridCol w="4429125">
                  <a:extLst>
                    <a:ext uri="{9D8B030D-6E8A-4147-A177-3AD203B41FA5}">
                      <a16:colId xmlns:a16="http://schemas.microsoft.com/office/drawing/2014/main" val="4050026473"/>
                    </a:ext>
                  </a:extLst>
                </a:gridCol>
              </a:tblGrid>
              <a:tr h="559152">
                <a:tc>
                  <a:txBody>
                    <a:bodyPr/>
                    <a:lstStyle>
                      <a:lvl1pPr eaLnBrk="0" hangingPunct="0">
                        <a:spcBef>
                          <a:spcPct val="20000"/>
                        </a:spcBef>
                        <a:tabLst>
                          <a:tab pos="457200" algn="l"/>
                          <a:tab pos="2743200" algn="ctr"/>
                          <a:tab pos="5486400" algn="r"/>
                        </a:tabLst>
                        <a:defRPr sz="2800">
                          <a:solidFill>
                            <a:schemeClr val="tx1"/>
                          </a:solidFill>
                          <a:latin typeface="Arial" panose="020B0604020202020204" pitchFamily="34" charset="0"/>
                        </a:defRPr>
                      </a:lvl1pPr>
                      <a:lvl2pPr marL="742950" indent="-285750" eaLnBrk="0" hangingPunct="0">
                        <a:spcBef>
                          <a:spcPct val="20000"/>
                        </a:spcBef>
                        <a:tabLst>
                          <a:tab pos="457200" algn="l"/>
                          <a:tab pos="2743200" algn="ctr"/>
                          <a:tab pos="5486400" algn="r"/>
                        </a:tabLst>
                        <a:defRPr sz="2400">
                          <a:solidFill>
                            <a:schemeClr val="tx1"/>
                          </a:solidFill>
                          <a:latin typeface="Arial" panose="020B0604020202020204" pitchFamily="34" charset="0"/>
                        </a:defRPr>
                      </a:lvl2pPr>
                      <a:lvl3pPr marL="1143000" indent="-228600" eaLnBrk="0" hangingPunct="0">
                        <a:spcBef>
                          <a:spcPct val="20000"/>
                        </a:spcBef>
                        <a:tabLst>
                          <a:tab pos="457200" algn="l"/>
                          <a:tab pos="2743200" algn="ctr"/>
                          <a:tab pos="5486400" algn="r"/>
                        </a:tabLst>
                        <a:defRPr sz="2000">
                          <a:solidFill>
                            <a:schemeClr val="tx1"/>
                          </a:solidFill>
                          <a:latin typeface="Arial" panose="020B0604020202020204" pitchFamily="34" charset="0"/>
                        </a:defRPr>
                      </a:lvl3pPr>
                      <a:lvl4pPr marL="16002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4pPr>
                      <a:lvl5pPr marL="20574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a:t>
                      </a:r>
                      <a:r>
                        <a:rPr kumimoji="0" lang="en-US" altLang="en-US" sz="1600" b="0" i="0" u="sng"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Mhs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sng"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Kode</a:t>
                      </a:r>
                      <a:r>
                        <a:rPr kumimoji="0" lang="en-US" altLang="en-US" sz="16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MK</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Nilai</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49738103"/>
                  </a:ext>
                </a:extLst>
              </a:tr>
              <a:tr h="1255713">
                <a:tc>
                  <a:txBody>
                    <a:bodyPr/>
                    <a:lstStyle>
                      <a:lvl1pPr eaLnBrk="0" hangingPunct="0">
                        <a:spcBef>
                          <a:spcPct val="20000"/>
                        </a:spcBef>
                        <a:tabLst>
                          <a:tab pos="457200" algn="l"/>
                          <a:tab pos="2743200" algn="ctr"/>
                          <a:tab pos="5486400" algn="r"/>
                        </a:tabLst>
                        <a:defRPr sz="2800">
                          <a:solidFill>
                            <a:schemeClr val="tx1"/>
                          </a:solidFill>
                          <a:latin typeface="Arial" panose="020B0604020202020204" pitchFamily="34" charset="0"/>
                        </a:defRPr>
                      </a:lvl1pPr>
                      <a:lvl2pPr marL="742950" indent="-285750" eaLnBrk="0" hangingPunct="0">
                        <a:spcBef>
                          <a:spcPct val="20000"/>
                        </a:spcBef>
                        <a:tabLst>
                          <a:tab pos="457200" algn="l"/>
                          <a:tab pos="2743200" algn="ctr"/>
                          <a:tab pos="5486400" algn="r"/>
                        </a:tabLst>
                        <a:defRPr sz="2400">
                          <a:solidFill>
                            <a:schemeClr val="tx1"/>
                          </a:solidFill>
                          <a:latin typeface="Arial" panose="020B0604020202020204" pitchFamily="34" charset="0"/>
                        </a:defRPr>
                      </a:lvl2pPr>
                      <a:lvl3pPr marL="1143000" indent="-228600" eaLnBrk="0" hangingPunct="0">
                        <a:spcBef>
                          <a:spcPct val="20000"/>
                        </a:spcBef>
                        <a:tabLst>
                          <a:tab pos="457200" algn="l"/>
                          <a:tab pos="2743200" algn="ctr"/>
                          <a:tab pos="5486400" algn="r"/>
                        </a:tabLst>
                        <a:defRPr sz="2000">
                          <a:solidFill>
                            <a:schemeClr val="tx1"/>
                          </a:solidFill>
                          <a:latin typeface="Arial" panose="020B0604020202020204" pitchFamily="34" charset="0"/>
                        </a:defRPr>
                      </a:lvl3pPr>
                      <a:lvl4pPr marL="16002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4pPr>
                      <a:lvl5pPr marL="20574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2683                     MI350                          A</a:t>
                      </a: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2683                     MI465                          B</a:t>
                      </a: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5432                     MI350                          C</a:t>
                      </a: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5432                     AKN201                      B</a:t>
                      </a: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5432                     MKT300                      A    </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46858481"/>
                  </a:ext>
                </a:extLst>
              </a:tr>
            </a:tbl>
          </a:graphicData>
        </a:graphic>
      </p:graphicFrame>
      <p:sp>
        <p:nvSpPr>
          <p:cNvPr id="44059" name="TextBox 15">
            <a:extLst>
              <a:ext uri="{FF2B5EF4-FFF2-40B4-BE49-F238E27FC236}">
                <a16:creationId xmlns:a16="http://schemas.microsoft.com/office/drawing/2014/main" id="{A5CF97C9-0CCE-4118-8462-12A36760BF76}"/>
              </a:ext>
            </a:extLst>
          </p:cNvPr>
          <p:cNvSpPr txBox="1">
            <a:spLocks noChangeArrowheads="1"/>
          </p:cNvSpPr>
          <p:nvPr/>
        </p:nvSpPr>
        <p:spPr bwMode="auto">
          <a:xfrm>
            <a:off x="794187" y="907928"/>
            <a:ext cx="2259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dirty="0" err="1"/>
              <a:t>Tabel</a:t>
            </a:r>
            <a:r>
              <a:rPr lang="en-US" altLang="en-US" sz="2000" b="1" dirty="0"/>
              <a:t> </a:t>
            </a:r>
            <a:r>
              <a:rPr lang="en-US" altLang="en-US" sz="2000" b="1" dirty="0" err="1"/>
              <a:t>Mahasiswa</a:t>
            </a:r>
            <a:endParaRPr lang="en-US" altLang="en-US" sz="2000" b="1" dirty="0"/>
          </a:p>
        </p:txBody>
      </p:sp>
      <p:sp>
        <p:nvSpPr>
          <p:cNvPr id="44060" name="TextBox 16">
            <a:extLst>
              <a:ext uri="{FF2B5EF4-FFF2-40B4-BE49-F238E27FC236}">
                <a16:creationId xmlns:a16="http://schemas.microsoft.com/office/drawing/2014/main" id="{CA2C7E36-2E23-4B90-9EA6-C4D213C4DD9C}"/>
              </a:ext>
            </a:extLst>
          </p:cNvPr>
          <p:cNvSpPr txBox="1">
            <a:spLocks noChangeArrowheads="1"/>
          </p:cNvSpPr>
          <p:nvPr/>
        </p:nvSpPr>
        <p:spPr bwMode="auto">
          <a:xfrm>
            <a:off x="523313" y="2463891"/>
            <a:ext cx="23441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dirty="0" err="1"/>
              <a:t>Tabel</a:t>
            </a:r>
            <a:r>
              <a:rPr lang="en-US" altLang="en-US" sz="2000" b="1" dirty="0"/>
              <a:t> Mata </a:t>
            </a:r>
            <a:r>
              <a:rPr lang="en-US" altLang="en-US" sz="2000" b="1" dirty="0" err="1"/>
              <a:t>Kuliah</a:t>
            </a:r>
            <a:endParaRPr lang="en-US" altLang="en-US" sz="2000" b="1" dirty="0"/>
          </a:p>
        </p:txBody>
      </p:sp>
      <p:sp>
        <p:nvSpPr>
          <p:cNvPr id="44061" name="TextBox 17">
            <a:extLst>
              <a:ext uri="{FF2B5EF4-FFF2-40B4-BE49-F238E27FC236}">
                <a16:creationId xmlns:a16="http://schemas.microsoft.com/office/drawing/2014/main" id="{B885880D-EF89-4669-9545-B77058D1C0C7}"/>
              </a:ext>
            </a:extLst>
          </p:cNvPr>
          <p:cNvSpPr txBox="1">
            <a:spLocks noChangeArrowheads="1"/>
          </p:cNvSpPr>
          <p:nvPr/>
        </p:nvSpPr>
        <p:spPr bwMode="auto">
          <a:xfrm>
            <a:off x="2068137" y="4627426"/>
            <a:ext cx="1446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t>Tabel Nilai</a:t>
            </a:r>
          </a:p>
        </p:txBody>
      </p:sp>
      <p:cxnSp>
        <p:nvCxnSpPr>
          <p:cNvPr id="3" name="Connector: Elbow 2">
            <a:extLst>
              <a:ext uri="{FF2B5EF4-FFF2-40B4-BE49-F238E27FC236}">
                <a16:creationId xmlns:a16="http://schemas.microsoft.com/office/drawing/2014/main" id="{EDAA1B3F-2828-4186-9139-F2C04D6220EE}"/>
              </a:ext>
            </a:extLst>
          </p:cNvPr>
          <p:cNvCxnSpPr>
            <a:cxnSpLocks/>
          </p:cNvCxnSpPr>
          <p:nvPr/>
        </p:nvCxnSpPr>
        <p:spPr>
          <a:xfrm>
            <a:off x="755580" y="4526805"/>
            <a:ext cx="1296140" cy="270347"/>
          </a:xfrm>
          <a:prstGeom prst="bentConnector3">
            <a:avLst>
              <a:gd name="adj1" fmla="val -66"/>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B6F06D4-3F61-41C4-823F-B700216EA272}"/>
              </a:ext>
            </a:extLst>
          </p:cNvPr>
          <p:cNvCxnSpPr/>
          <p:nvPr/>
        </p:nvCxnSpPr>
        <p:spPr>
          <a:xfrm>
            <a:off x="2052638" y="4797152"/>
            <a:ext cx="0" cy="270347"/>
          </a:xfrm>
          <a:prstGeom prst="straightConnector1">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Connector: Elbow 26">
            <a:extLst>
              <a:ext uri="{FF2B5EF4-FFF2-40B4-BE49-F238E27FC236}">
                <a16:creationId xmlns:a16="http://schemas.microsoft.com/office/drawing/2014/main" id="{1BBEDE58-9BED-48CD-AC1A-193FC6C8976A}"/>
              </a:ext>
            </a:extLst>
          </p:cNvPr>
          <p:cNvCxnSpPr>
            <a:cxnSpLocks/>
          </p:cNvCxnSpPr>
          <p:nvPr/>
        </p:nvCxnSpPr>
        <p:spPr>
          <a:xfrm rot="16200000" flipH="1">
            <a:off x="-1597584" y="2858356"/>
            <a:ext cx="3986241" cy="432047"/>
          </a:xfrm>
          <a:prstGeom prst="bentConnector3">
            <a:avLst>
              <a:gd name="adj1" fmla="val 91808"/>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1D2BC2B3-B245-4478-9ED5-72E5960F8BA6}"/>
              </a:ext>
            </a:extLst>
          </p:cNvPr>
          <p:cNvCxnSpPr>
            <a:cxnSpLocks/>
          </p:cNvCxnSpPr>
          <p:nvPr/>
        </p:nvCxnSpPr>
        <p:spPr>
          <a:xfrm rot="10800000">
            <a:off x="179512" y="1081261"/>
            <a:ext cx="576068" cy="356494"/>
          </a:xfrm>
          <a:prstGeom prst="bentConnector3">
            <a:avLst>
              <a:gd name="adj1" fmla="val 1357"/>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15" name="Table 14">
            <a:extLst>
              <a:ext uri="{FF2B5EF4-FFF2-40B4-BE49-F238E27FC236}">
                <a16:creationId xmlns:a16="http://schemas.microsoft.com/office/drawing/2014/main" id="{01409F6C-3A2B-4A73-8B59-5C84362FB726}"/>
              </a:ext>
            </a:extLst>
          </p:cNvPr>
          <p:cNvGraphicFramePr>
            <a:graphicFrameLocks noGrp="1"/>
          </p:cNvGraphicFramePr>
          <p:nvPr>
            <p:extLst>
              <p:ext uri="{D42A27DB-BD31-4B8C-83A1-F6EECF244321}">
                <p14:modId xmlns:p14="http://schemas.microsoft.com/office/powerpoint/2010/main" val="4089886630"/>
              </p:ext>
            </p:extLst>
          </p:nvPr>
        </p:nvGraphicFramePr>
        <p:xfrm>
          <a:off x="5720618" y="2738611"/>
          <a:ext cx="3163887" cy="1914525"/>
        </p:xfrm>
        <a:graphic>
          <a:graphicData uri="http://schemas.openxmlformats.org/drawingml/2006/table">
            <a:tbl>
              <a:tblPr/>
              <a:tblGrid>
                <a:gridCol w="3163887">
                  <a:extLst>
                    <a:ext uri="{9D8B030D-6E8A-4147-A177-3AD203B41FA5}">
                      <a16:colId xmlns:a16="http://schemas.microsoft.com/office/drawing/2014/main" val="3198313445"/>
                    </a:ext>
                  </a:extLst>
                </a:gridCol>
              </a:tblGrid>
              <a:tr h="695325">
                <a:tc>
                  <a:txBody>
                    <a:bodyPr/>
                    <a:lstStyle>
                      <a:lvl1pPr eaLnBrk="0" hangingPunct="0">
                        <a:spcBef>
                          <a:spcPct val="20000"/>
                        </a:spcBef>
                        <a:tabLst>
                          <a:tab pos="457200" algn="l"/>
                          <a:tab pos="2743200" algn="ctr"/>
                          <a:tab pos="5486400" algn="r"/>
                        </a:tabLst>
                        <a:defRPr sz="2800">
                          <a:solidFill>
                            <a:schemeClr val="tx1"/>
                          </a:solidFill>
                          <a:latin typeface="Arial" panose="020B0604020202020204" pitchFamily="34" charset="0"/>
                        </a:defRPr>
                      </a:lvl1pPr>
                      <a:lvl2pPr marL="742950" indent="-285750" eaLnBrk="0" hangingPunct="0">
                        <a:spcBef>
                          <a:spcPct val="20000"/>
                        </a:spcBef>
                        <a:tabLst>
                          <a:tab pos="457200" algn="l"/>
                          <a:tab pos="2743200" algn="ctr"/>
                          <a:tab pos="5486400" algn="r"/>
                        </a:tabLst>
                        <a:defRPr sz="2400">
                          <a:solidFill>
                            <a:schemeClr val="tx1"/>
                          </a:solidFill>
                          <a:latin typeface="Arial" panose="020B0604020202020204" pitchFamily="34" charset="0"/>
                        </a:defRPr>
                      </a:lvl2pPr>
                      <a:lvl3pPr marL="1143000" indent="-228600" eaLnBrk="0" hangingPunct="0">
                        <a:spcBef>
                          <a:spcPct val="20000"/>
                        </a:spcBef>
                        <a:tabLst>
                          <a:tab pos="457200" algn="l"/>
                          <a:tab pos="2743200" algn="ctr"/>
                          <a:tab pos="5486400" algn="r"/>
                        </a:tabLst>
                        <a:defRPr sz="2000">
                          <a:solidFill>
                            <a:schemeClr val="tx1"/>
                          </a:solidFill>
                          <a:latin typeface="Arial" panose="020B0604020202020204" pitchFamily="34" charset="0"/>
                        </a:defRPr>
                      </a:lvl3pPr>
                      <a:lvl4pPr marL="16002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4pPr>
                      <a:lvl5pPr marL="20574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sng" strike="noStrike" cap="none" normalizeH="0" baseline="0">
                          <a:ln>
                            <a:noFill/>
                          </a:ln>
                          <a:solidFill>
                            <a:schemeClr val="tx1"/>
                          </a:solidFill>
                          <a:effectLst/>
                          <a:latin typeface="Times New Roman" panose="02020603050405020304" pitchFamily="18" charset="0"/>
                          <a:cs typeface="Times New Roman" panose="02020603050405020304" pitchFamily="18" charset="0"/>
                        </a:rPr>
                        <a:t>Kode-Dosen</a:t>
                      </a: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Nama-Dosen</a:t>
                      </a:r>
                      <a:r>
                        <a:rPr kumimoji="0" lang="en-US" altLang="en-US" sz="1600" b="0" i="0" u="sng"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39281638"/>
                  </a:ext>
                </a:extLst>
              </a:tr>
              <a:tr h="1158875">
                <a:tc>
                  <a:txBody>
                    <a:bodyPr/>
                    <a:lstStyle>
                      <a:lvl1pPr eaLnBrk="0" hangingPunct="0">
                        <a:spcBef>
                          <a:spcPct val="20000"/>
                        </a:spcBef>
                        <a:tabLst>
                          <a:tab pos="457200" algn="l"/>
                          <a:tab pos="2743200" algn="ctr"/>
                          <a:tab pos="5486400" algn="r"/>
                        </a:tabLst>
                        <a:defRPr sz="2800">
                          <a:solidFill>
                            <a:schemeClr val="tx1"/>
                          </a:solidFill>
                          <a:latin typeface="Arial" panose="020B0604020202020204" pitchFamily="34" charset="0"/>
                        </a:defRPr>
                      </a:lvl1pPr>
                      <a:lvl2pPr marL="742950" indent="-285750" eaLnBrk="0" hangingPunct="0">
                        <a:spcBef>
                          <a:spcPct val="20000"/>
                        </a:spcBef>
                        <a:tabLst>
                          <a:tab pos="457200" algn="l"/>
                          <a:tab pos="2743200" algn="ctr"/>
                          <a:tab pos="5486400" algn="r"/>
                        </a:tabLst>
                        <a:defRPr sz="2400">
                          <a:solidFill>
                            <a:schemeClr val="tx1"/>
                          </a:solidFill>
                          <a:latin typeface="Arial" panose="020B0604020202020204" pitchFamily="34" charset="0"/>
                        </a:defRPr>
                      </a:lvl2pPr>
                      <a:lvl3pPr marL="1143000" indent="-228600" eaLnBrk="0" hangingPunct="0">
                        <a:spcBef>
                          <a:spcPct val="20000"/>
                        </a:spcBef>
                        <a:tabLst>
                          <a:tab pos="457200" algn="l"/>
                          <a:tab pos="2743200" algn="ctr"/>
                          <a:tab pos="5486400" algn="r"/>
                        </a:tabLst>
                        <a:defRPr sz="2000">
                          <a:solidFill>
                            <a:schemeClr val="tx1"/>
                          </a:solidFill>
                          <a:latin typeface="Arial" panose="020B0604020202020204" pitchFamily="34" charset="0"/>
                        </a:defRPr>
                      </a:lvl3pPr>
                      <a:lvl4pPr marL="16002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4pPr>
                      <a:lvl5pPr marL="2057400" indent="-228600" eaLnBrk="0" hangingPunct="0">
                        <a:spcBef>
                          <a:spcPct val="20000"/>
                        </a:spcBef>
                        <a:tabLst>
                          <a:tab pos="457200" algn="l"/>
                          <a:tab pos="2743200" algn="ctr"/>
                          <a:tab pos="5486400" algn="r"/>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457200" algn="l"/>
                          <a:tab pos="2743200" algn="ctr"/>
                          <a:tab pos="5486400" algn="r"/>
                        </a:tabLs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B104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Ati</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B317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Dita</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D310                          Lia</a:t>
                      </a:r>
                    </a:p>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B212                          Lola    </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54152648"/>
                  </a:ext>
                </a:extLst>
              </a:tr>
            </a:tbl>
          </a:graphicData>
        </a:graphic>
      </p:graphicFrame>
      <p:sp>
        <p:nvSpPr>
          <p:cNvPr id="17" name="TextBox 7">
            <a:extLst>
              <a:ext uri="{FF2B5EF4-FFF2-40B4-BE49-F238E27FC236}">
                <a16:creationId xmlns:a16="http://schemas.microsoft.com/office/drawing/2014/main" id="{EBF7CC1B-865A-4619-A103-09190779AA39}"/>
              </a:ext>
            </a:extLst>
          </p:cNvPr>
          <p:cNvSpPr txBox="1">
            <a:spLocks noChangeArrowheads="1"/>
          </p:cNvSpPr>
          <p:nvPr/>
        </p:nvSpPr>
        <p:spPr bwMode="auto">
          <a:xfrm>
            <a:off x="5610286" y="2241506"/>
            <a:ext cx="1692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dirty="0" err="1"/>
              <a:t>Tabel</a:t>
            </a:r>
            <a:r>
              <a:rPr lang="en-US" altLang="en-US" sz="2000" b="1" dirty="0"/>
              <a:t> </a:t>
            </a:r>
            <a:r>
              <a:rPr lang="en-US" altLang="en-US" sz="2000" b="1" dirty="0" err="1"/>
              <a:t>Dosen</a:t>
            </a:r>
            <a:endParaRPr lang="en-US" altLang="en-US" sz="2000" b="1" dirty="0"/>
          </a:p>
        </p:txBody>
      </p:sp>
      <p:cxnSp>
        <p:nvCxnSpPr>
          <p:cNvPr id="18" name="Connector: Elbow 17">
            <a:extLst>
              <a:ext uri="{FF2B5EF4-FFF2-40B4-BE49-F238E27FC236}">
                <a16:creationId xmlns:a16="http://schemas.microsoft.com/office/drawing/2014/main" id="{003F5019-5DB1-4228-A394-BBF054CFB2C0}"/>
              </a:ext>
            </a:extLst>
          </p:cNvPr>
          <p:cNvCxnSpPr>
            <a:cxnSpLocks/>
          </p:cNvCxnSpPr>
          <p:nvPr/>
        </p:nvCxnSpPr>
        <p:spPr>
          <a:xfrm flipV="1">
            <a:off x="4534991" y="2691235"/>
            <a:ext cx="1692275" cy="270347"/>
          </a:xfrm>
          <a:prstGeom prst="bentConnector3">
            <a:avLst>
              <a:gd name="adj1" fmla="val 1195"/>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860FBCF-6C29-49D9-84D8-DC05475093B7}"/>
              </a:ext>
            </a:extLst>
          </p:cNvPr>
          <p:cNvCxnSpPr/>
          <p:nvPr/>
        </p:nvCxnSpPr>
        <p:spPr>
          <a:xfrm>
            <a:off x="6228184" y="2691235"/>
            <a:ext cx="0" cy="270347"/>
          </a:xfrm>
          <a:prstGeom prst="straightConnector1">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552923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B9D3-D7C1-4A25-A50A-10B4DF6802BA}"/>
              </a:ext>
            </a:extLst>
          </p:cNvPr>
          <p:cNvSpPr>
            <a:spLocks noGrp="1"/>
          </p:cNvSpPr>
          <p:nvPr>
            <p:ph type="title"/>
          </p:nvPr>
        </p:nvSpPr>
        <p:spPr/>
        <p:txBody>
          <a:bodyPr/>
          <a:lstStyle/>
          <a:p>
            <a:r>
              <a:rPr lang="en-US" dirty="0"/>
              <a:t>SOAL</a:t>
            </a:r>
            <a:endParaRPr lang="en-ID" dirty="0"/>
          </a:p>
        </p:txBody>
      </p:sp>
      <p:sp>
        <p:nvSpPr>
          <p:cNvPr id="3" name="Content Placeholder 2">
            <a:extLst>
              <a:ext uri="{FF2B5EF4-FFF2-40B4-BE49-F238E27FC236}">
                <a16:creationId xmlns:a16="http://schemas.microsoft.com/office/drawing/2014/main" id="{0B661C84-C391-4C2B-93F5-A79E1711C25E}"/>
              </a:ext>
            </a:extLst>
          </p:cNvPr>
          <p:cNvSpPr>
            <a:spLocks noGrp="1"/>
          </p:cNvSpPr>
          <p:nvPr>
            <p:ph idx="1"/>
          </p:nvPr>
        </p:nvSpPr>
        <p:spPr/>
        <p:txBody>
          <a:bodyPr/>
          <a:lstStyle/>
          <a:p>
            <a:r>
              <a:rPr lang="en-US" altLang="en-US" sz="2400" dirty="0" err="1"/>
              <a:t>Normalisasikan</a:t>
            </a:r>
            <a:r>
              <a:rPr lang="en-US" altLang="en-US" sz="2400" dirty="0"/>
              <a:t> table </a:t>
            </a:r>
            <a:r>
              <a:rPr lang="en-US" altLang="en-US" sz="2400" dirty="0" err="1"/>
              <a:t>berikut</a:t>
            </a:r>
            <a:endParaRPr lang="en-ID" dirty="0"/>
          </a:p>
        </p:txBody>
      </p:sp>
      <p:sp>
        <p:nvSpPr>
          <p:cNvPr id="4" name="Slide Number Placeholder 3">
            <a:extLst>
              <a:ext uri="{FF2B5EF4-FFF2-40B4-BE49-F238E27FC236}">
                <a16:creationId xmlns:a16="http://schemas.microsoft.com/office/drawing/2014/main" id="{CB674F25-8C3D-4EC2-AFA4-879E9507E0BD}"/>
              </a:ext>
            </a:extLst>
          </p:cNvPr>
          <p:cNvSpPr>
            <a:spLocks noGrp="1"/>
          </p:cNvSpPr>
          <p:nvPr>
            <p:ph type="sldNum" sz="quarter" idx="12"/>
          </p:nvPr>
        </p:nvSpPr>
        <p:spPr/>
        <p:txBody>
          <a:bodyPr/>
          <a:lstStyle/>
          <a:p>
            <a:fld id="{C5D243CA-806E-402E-87EA-B001B6507DFC}" type="slidenum">
              <a:rPr lang="id-ID" smtClean="0"/>
              <a:t>51</a:t>
            </a:fld>
            <a:endParaRPr lang="id-ID"/>
          </a:p>
        </p:txBody>
      </p:sp>
      <p:pic>
        <p:nvPicPr>
          <p:cNvPr id="6" name="Picture 5">
            <a:extLst>
              <a:ext uri="{FF2B5EF4-FFF2-40B4-BE49-F238E27FC236}">
                <a16:creationId xmlns:a16="http://schemas.microsoft.com/office/drawing/2014/main" id="{7C358B52-70EB-45A7-BA0D-CADE276D0410}"/>
              </a:ext>
            </a:extLst>
          </p:cNvPr>
          <p:cNvPicPr>
            <a:picLocks noChangeAspect="1"/>
          </p:cNvPicPr>
          <p:nvPr/>
        </p:nvPicPr>
        <p:blipFill>
          <a:blip r:embed="rId2"/>
          <a:stretch>
            <a:fillRect/>
          </a:stretch>
        </p:blipFill>
        <p:spPr>
          <a:xfrm>
            <a:off x="693727" y="2492896"/>
            <a:ext cx="7756545" cy="2090341"/>
          </a:xfrm>
          <a:prstGeom prst="rect">
            <a:avLst/>
          </a:prstGeom>
        </p:spPr>
      </p:pic>
    </p:spTree>
    <p:extLst>
      <p:ext uri="{BB962C8B-B14F-4D97-AF65-F5344CB8AC3E}">
        <p14:creationId xmlns:p14="http://schemas.microsoft.com/office/powerpoint/2010/main" val="38453513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852936"/>
            <a:ext cx="7633742" cy="1492132"/>
          </a:xfrm>
        </p:spPr>
        <p:txBody>
          <a:bodyPr/>
          <a:lstStyle/>
          <a:p>
            <a:r>
              <a:rPr lang="en-US" b="1" dirty="0" err="1">
                <a:latin typeface="+mn-lt"/>
              </a:rPr>
              <a:t>Terimakasih</a:t>
            </a:r>
            <a:r>
              <a:rPr lang="en-US" dirty="0"/>
              <a:t> </a:t>
            </a:r>
          </a:p>
        </p:txBody>
      </p:sp>
      <p:sp>
        <p:nvSpPr>
          <p:cNvPr id="3" name="Slide Number Placeholder 2">
            <a:extLst>
              <a:ext uri="{FF2B5EF4-FFF2-40B4-BE49-F238E27FC236}">
                <a16:creationId xmlns:a16="http://schemas.microsoft.com/office/drawing/2014/main" id="{9048BDCB-C1DB-45E8-8F00-341F22C38DA2}"/>
              </a:ext>
            </a:extLst>
          </p:cNvPr>
          <p:cNvSpPr>
            <a:spLocks noGrp="1"/>
          </p:cNvSpPr>
          <p:nvPr>
            <p:ph type="sldNum" sz="quarter" idx="12"/>
          </p:nvPr>
        </p:nvSpPr>
        <p:spPr/>
        <p:txBody>
          <a:bodyPr/>
          <a:lstStyle/>
          <a:p>
            <a:fld id="{C5D243CA-806E-402E-87EA-B001B6507DFC}" type="slidenum">
              <a:rPr lang="id-ID" smtClean="0"/>
              <a:t>52</a:t>
            </a:fld>
            <a:endParaRPr lang="id-ID"/>
          </a:p>
        </p:txBody>
      </p:sp>
    </p:spTree>
    <p:extLst>
      <p:ext uri="{BB962C8B-B14F-4D97-AF65-F5344CB8AC3E}">
        <p14:creationId xmlns:p14="http://schemas.microsoft.com/office/powerpoint/2010/main" val="1586523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latin typeface="+mn-lt"/>
              </a:rPr>
              <a:t>referensi</a:t>
            </a:r>
          </a:p>
        </p:txBody>
      </p:sp>
      <p:sp>
        <p:nvSpPr>
          <p:cNvPr id="3" name="Content Placeholder 2"/>
          <p:cNvSpPr>
            <a:spLocks noGrp="1"/>
          </p:cNvSpPr>
          <p:nvPr>
            <p:ph idx="1"/>
          </p:nvPr>
        </p:nvSpPr>
        <p:spPr/>
        <p:txBody>
          <a:bodyPr/>
          <a:lstStyle/>
          <a:p>
            <a:r>
              <a:rPr lang="en-US" sz="2800" dirty="0" err="1"/>
              <a:t>Dwi</a:t>
            </a:r>
            <a:r>
              <a:rPr lang="en-US" sz="2800" dirty="0"/>
              <a:t> </a:t>
            </a:r>
            <a:r>
              <a:rPr lang="en-US" sz="2800" dirty="0" err="1"/>
              <a:t>Puspitasari</a:t>
            </a:r>
            <a:r>
              <a:rPr lang="en-US" sz="2800" dirty="0"/>
              <a:t>, </a:t>
            </a:r>
            <a:r>
              <a:rPr lang="en-US" sz="2800" dirty="0" err="1"/>
              <a:t>S.Kom</a:t>
            </a:r>
            <a:r>
              <a:rPr lang="en-US" sz="2800" dirty="0"/>
              <a:t>, “</a:t>
            </a:r>
            <a:r>
              <a:rPr lang="en-US" sz="2800" b="1" dirty="0" err="1"/>
              <a:t>Buku</a:t>
            </a:r>
            <a:r>
              <a:rPr lang="en-US" sz="2800" b="1" dirty="0"/>
              <a:t> Ajar Dasar Basis Data</a:t>
            </a:r>
            <a:r>
              <a:rPr lang="en-US" sz="2800" dirty="0"/>
              <a:t>”, </a:t>
            </a:r>
            <a:r>
              <a:rPr lang="en-US" sz="2800" i="1" dirty="0"/>
              <a:t>Program </a:t>
            </a:r>
            <a:r>
              <a:rPr lang="en-US" sz="2800" i="1" dirty="0" err="1"/>
              <a:t>Studi</a:t>
            </a:r>
            <a:r>
              <a:rPr lang="en-US" sz="2800" i="1" dirty="0"/>
              <a:t> </a:t>
            </a:r>
            <a:r>
              <a:rPr lang="en-US" sz="2800" i="1" dirty="0" err="1"/>
              <a:t>Manajemen</a:t>
            </a:r>
            <a:r>
              <a:rPr lang="en-US" sz="2800" i="1" dirty="0"/>
              <a:t> </a:t>
            </a:r>
            <a:r>
              <a:rPr lang="en-US" sz="2800" i="1" dirty="0" err="1"/>
              <a:t>Informatika</a:t>
            </a:r>
            <a:r>
              <a:rPr lang="en-US" sz="2800" i="1" dirty="0"/>
              <a:t> </a:t>
            </a:r>
            <a:r>
              <a:rPr lang="en-US" sz="2800" i="1" dirty="0" err="1"/>
              <a:t>Politeknik</a:t>
            </a:r>
            <a:r>
              <a:rPr lang="en-US" sz="2800" i="1" dirty="0"/>
              <a:t> Negeri Malang</a:t>
            </a:r>
            <a:r>
              <a:rPr lang="en-US" sz="2800" dirty="0"/>
              <a:t>, 2012.</a:t>
            </a:r>
          </a:p>
          <a:p>
            <a:endParaRPr lang="id-ID" sz="2800" dirty="0"/>
          </a:p>
          <a:p>
            <a:r>
              <a:rPr lang="id-ID" sz="2800" dirty="0"/>
              <a:t>Fathansyah, “</a:t>
            </a:r>
            <a:r>
              <a:rPr lang="id-ID" sz="2800" b="1" dirty="0"/>
              <a:t>Basisdata Revisi Kedua</a:t>
            </a:r>
            <a:r>
              <a:rPr lang="id-ID" sz="2800" dirty="0"/>
              <a:t>”, Bandung: Informatika, 2015.</a:t>
            </a:r>
            <a:endParaRPr lang="en-US" sz="2800" dirty="0"/>
          </a:p>
          <a:p>
            <a:endParaRPr lang="id-ID" dirty="0"/>
          </a:p>
        </p:txBody>
      </p:sp>
      <p:sp>
        <p:nvSpPr>
          <p:cNvPr id="4" name="Slide Number Placeholder 3">
            <a:extLst>
              <a:ext uri="{FF2B5EF4-FFF2-40B4-BE49-F238E27FC236}">
                <a16:creationId xmlns:a16="http://schemas.microsoft.com/office/drawing/2014/main" id="{C479E016-B8E2-4E00-A0B5-4B3C346DC814}"/>
              </a:ext>
            </a:extLst>
          </p:cNvPr>
          <p:cNvSpPr>
            <a:spLocks noGrp="1"/>
          </p:cNvSpPr>
          <p:nvPr>
            <p:ph type="sldNum" sz="quarter" idx="12"/>
          </p:nvPr>
        </p:nvSpPr>
        <p:spPr/>
        <p:txBody>
          <a:bodyPr/>
          <a:lstStyle/>
          <a:p>
            <a:fld id="{C5D243CA-806E-402E-87EA-B001B6507DFC}" type="slidenum">
              <a:rPr lang="id-ID" smtClean="0"/>
              <a:t>53</a:t>
            </a:fld>
            <a:endParaRPr lang="id-ID"/>
          </a:p>
        </p:txBody>
      </p:sp>
    </p:spTree>
    <p:extLst>
      <p:ext uri="{BB962C8B-B14F-4D97-AF65-F5344CB8AC3E}">
        <p14:creationId xmlns:p14="http://schemas.microsoft.com/office/powerpoint/2010/main" val="2498925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94657"/>
            <a:ext cx="7170208" cy="1029382"/>
          </a:xfrm>
        </p:spPr>
        <p:txBody>
          <a:bodyPr>
            <a:noAutofit/>
          </a:bodyPr>
          <a:lstStyle/>
          <a:p>
            <a:pPr algn="l">
              <a:spcBef>
                <a:spcPts val="0"/>
              </a:spcBef>
              <a:buClr>
                <a:srgbClr val="42558C"/>
              </a:buClr>
              <a:buSzPts val="1400"/>
            </a:pPr>
            <a:r>
              <a:rPr lang="en-US" b="1" dirty="0" err="1">
                <a:solidFill>
                  <a:schemeClr val="accent1">
                    <a:lumMod val="50000"/>
                  </a:schemeClr>
                </a:solidFill>
                <a:latin typeface="+mn-lt"/>
                <a:sym typeface="Book Antiqua"/>
              </a:rPr>
              <a:t>Suatu</a:t>
            </a:r>
            <a:r>
              <a:rPr lang="en-US" b="1" dirty="0">
                <a:solidFill>
                  <a:schemeClr val="accent1">
                    <a:lumMod val="50000"/>
                  </a:schemeClr>
                </a:solidFill>
                <a:latin typeface="+mn-lt"/>
                <a:sym typeface="Book Antiqua"/>
              </a:rPr>
              <a:t> </a:t>
            </a:r>
            <a:r>
              <a:rPr lang="en-US" b="1" dirty="0" err="1">
                <a:solidFill>
                  <a:schemeClr val="accent1">
                    <a:lumMod val="50000"/>
                  </a:schemeClr>
                </a:solidFill>
                <a:latin typeface="+mn-lt"/>
                <a:sym typeface="Book Antiqua"/>
              </a:rPr>
              <a:t>rancangan</a:t>
            </a:r>
            <a:r>
              <a:rPr lang="en-US" b="1" dirty="0">
                <a:solidFill>
                  <a:schemeClr val="accent1">
                    <a:lumMod val="50000"/>
                  </a:schemeClr>
                </a:solidFill>
                <a:latin typeface="+mn-lt"/>
                <a:sym typeface="Book Antiqua"/>
              </a:rPr>
              <a:t> database </a:t>
            </a:r>
            <a:r>
              <a:rPr lang="en-US" b="1" dirty="0" err="1">
                <a:solidFill>
                  <a:schemeClr val="accent1">
                    <a:lumMod val="50000"/>
                  </a:schemeClr>
                </a:solidFill>
                <a:latin typeface="+mn-lt"/>
                <a:sym typeface="Book Antiqua"/>
              </a:rPr>
              <a:t>disebut</a:t>
            </a:r>
            <a:r>
              <a:rPr lang="en-US" b="1" dirty="0">
                <a:solidFill>
                  <a:schemeClr val="accent1">
                    <a:lumMod val="50000"/>
                  </a:schemeClr>
                </a:solidFill>
                <a:latin typeface="+mn-lt"/>
                <a:sym typeface="Book Antiqua"/>
              </a:rPr>
              <a:t> </a:t>
            </a:r>
            <a:r>
              <a:rPr lang="en-US" b="1" dirty="0" err="1">
                <a:solidFill>
                  <a:schemeClr val="accent1">
                    <a:lumMod val="50000"/>
                  </a:schemeClr>
                </a:solidFill>
                <a:latin typeface="+mn-lt"/>
                <a:sym typeface="Book Antiqua"/>
              </a:rPr>
              <a:t>buruk</a:t>
            </a:r>
            <a:r>
              <a:rPr lang="en-US" b="1" dirty="0">
                <a:solidFill>
                  <a:schemeClr val="accent1">
                    <a:lumMod val="50000"/>
                  </a:schemeClr>
                </a:solidFill>
                <a:latin typeface="+mn-lt"/>
                <a:sym typeface="Book Antiqua"/>
              </a:rPr>
              <a:t> </a:t>
            </a:r>
            <a:r>
              <a:rPr lang="en-US" b="1" dirty="0" err="1">
                <a:solidFill>
                  <a:schemeClr val="accent1">
                    <a:lumMod val="50000"/>
                  </a:schemeClr>
                </a:solidFill>
                <a:latin typeface="+mn-lt"/>
                <a:sym typeface="Book Antiqua"/>
              </a:rPr>
              <a:t>jika</a:t>
            </a:r>
            <a:r>
              <a:rPr lang="en-US" b="1" dirty="0">
                <a:solidFill>
                  <a:schemeClr val="accent1">
                    <a:lumMod val="50000"/>
                  </a:schemeClr>
                </a:solidFill>
                <a:latin typeface="+mn-lt"/>
                <a:sym typeface="Book Antiqua"/>
              </a:rPr>
              <a:t> : </a:t>
            </a:r>
            <a:br>
              <a:rPr lang="en-US" b="1" dirty="0">
                <a:solidFill>
                  <a:schemeClr val="accent1">
                    <a:lumMod val="50000"/>
                  </a:schemeClr>
                </a:solidFill>
                <a:latin typeface="+mn-lt"/>
                <a:sym typeface="Book Antiqua"/>
              </a:rPr>
            </a:br>
            <a:endParaRPr lang="en-US" b="1" dirty="0">
              <a:solidFill>
                <a:schemeClr val="accent1">
                  <a:lumMod val="50000"/>
                </a:schemeClr>
              </a:solidFill>
              <a:latin typeface="+mn-lt"/>
              <a:sym typeface="Book Antiqua"/>
            </a:endParaRPr>
          </a:p>
        </p:txBody>
      </p:sp>
      <p:sp>
        <p:nvSpPr>
          <p:cNvPr id="3" name="Content Placeholder 2"/>
          <p:cNvSpPr>
            <a:spLocks noGrp="1"/>
          </p:cNvSpPr>
          <p:nvPr>
            <p:ph idx="1"/>
          </p:nvPr>
        </p:nvSpPr>
        <p:spPr>
          <a:xfrm>
            <a:off x="251520" y="1874517"/>
            <a:ext cx="8784976" cy="3426691"/>
          </a:xfrm>
        </p:spPr>
        <p:txBody>
          <a:bodyPr>
            <a:normAutofit fontScale="92500" lnSpcReduction="20000"/>
          </a:bodyPr>
          <a:lstStyle/>
          <a:p>
            <a:r>
              <a:rPr lang="en-US" sz="2800" dirty="0">
                <a:solidFill>
                  <a:schemeClr val="accent1">
                    <a:lumMod val="75000"/>
                  </a:schemeClr>
                </a:solidFill>
              </a:rPr>
              <a:t>Data yang </a:t>
            </a:r>
            <a:r>
              <a:rPr lang="en-US" sz="2800" dirty="0" err="1">
                <a:solidFill>
                  <a:schemeClr val="accent1">
                    <a:lumMod val="75000"/>
                  </a:schemeClr>
                </a:solidFill>
              </a:rPr>
              <a:t>sama</a:t>
            </a:r>
            <a:r>
              <a:rPr lang="en-US" sz="2800" dirty="0">
                <a:solidFill>
                  <a:schemeClr val="accent1">
                    <a:lumMod val="75000"/>
                  </a:schemeClr>
                </a:solidFill>
              </a:rPr>
              <a:t> </a:t>
            </a:r>
            <a:r>
              <a:rPr lang="en-US" sz="2800" dirty="0" err="1">
                <a:solidFill>
                  <a:schemeClr val="accent1">
                    <a:lumMod val="75000"/>
                  </a:schemeClr>
                </a:solidFill>
              </a:rPr>
              <a:t>tersimpan</a:t>
            </a:r>
            <a:r>
              <a:rPr lang="en-US" sz="2800" dirty="0">
                <a:solidFill>
                  <a:schemeClr val="accent1">
                    <a:lumMod val="75000"/>
                  </a:schemeClr>
                </a:solidFill>
              </a:rPr>
              <a:t> di </a:t>
            </a:r>
            <a:r>
              <a:rPr lang="en-US" sz="2800" dirty="0" err="1">
                <a:solidFill>
                  <a:schemeClr val="accent1">
                    <a:lumMod val="75000"/>
                  </a:schemeClr>
                </a:solidFill>
              </a:rPr>
              <a:t>beberapa</a:t>
            </a:r>
            <a:r>
              <a:rPr lang="en-US" sz="2800" dirty="0">
                <a:solidFill>
                  <a:schemeClr val="accent1">
                    <a:lumMod val="75000"/>
                  </a:schemeClr>
                </a:solidFill>
              </a:rPr>
              <a:t> </a:t>
            </a:r>
            <a:r>
              <a:rPr lang="en-US" sz="2800" dirty="0" err="1">
                <a:solidFill>
                  <a:schemeClr val="accent1">
                    <a:lumMod val="75000"/>
                  </a:schemeClr>
                </a:solidFill>
              </a:rPr>
              <a:t>tempat</a:t>
            </a:r>
            <a:r>
              <a:rPr lang="en-US" sz="2800" dirty="0">
                <a:solidFill>
                  <a:schemeClr val="accent1">
                    <a:lumMod val="75000"/>
                  </a:schemeClr>
                </a:solidFill>
              </a:rPr>
              <a:t>  (file </a:t>
            </a:r>
            <a:r>
              <a:rPr lang="en-US" sz="2800" dirty="0" err="1">
                <a:solidFill>
                  <a:schemeClr val="accent1">
                    <a:lumMod val="75000"/>
                  </a:schemeClr>
                </a:solidFill>
              </a:rPr>
              <a:t>atau</a:t>
            </a:r>
            <a:r>
              <a:rPr lang="en-US" sz="2800" dirty="0">
                <a:solidFill>
                  <a:schemeClr val="accent1">
                    <a:lumMod val="75000"/>
                  </a:schemeClr>
                </a:solidFill>
              </a:rPr>
              <a:t> record) </a:t>
            </a:r>
          </a:p>
          <a:p>
            <a:r>
              <a:rPr lang="en-US" sz="2800" dirty="0" err="1">
                <a:solidFill>
                  <a:schemeClr val="accent1">
                    <a:lumMod val="75000"/>
                  </a:schemeClr>
                </a:solidFill>
              </a:rPr>
              <a:t>Ketidakmampuan</a:t>
            </a:r>
            <a:r>
              <a:rPr lang="en-US" sz="2800" dirty="0">
                <a:solidFill>
                  <a:schemeClr val="accent1">
                    <a:lumMod val="75000"/>
                  </a:schemeClr>
                </a:solidFill>
              </a:rPr>
              <a:t> </a:t>
            </a:r>
            <a:r>
              <a:rPr lang="en-US" sz="2800" dirty="0" err="1">
                <a:solidFill>
                  <a:schemeClr val="accent1">
                    <a:lumMod val="75000"/>
                  </a:schemeClr>
                </a:solidFill>
              </a:rPr>
              <a:t>untuk</a:t>
            </a:r>
            <a:r>
              <a:rPr lang="en-US" sz="2800" dirty="0">
                <a:solidFill>
                  <a:schemeClr val="accent1">
                    <a:lumMod val="75000"/>
                  </a:schemeClr>
                </a:solidFill>
              </a:rPr>
              <a:t> </a:t>
            </a:r>
            <a:r>
              <a:rPr lang="en-US" sz="2800" dirty="0" err="1">
                <a:solidFill>
                  <a:schemeClr val="accent1">
                    <a:lumMod val="75000"/>
                  </a:schemeClr>
                </a:solidFill>
              </a:rPr>
              <a:t>menghasilkan</a:t>
            </a:r>
            <a:r>
              <a:rPr lang="en-US" sz="2800" dirty="0">
                <a:solidFill>
                  <a:schemeClr val="accent1">
                    <a:lumMod val="75000"/>
                  </a:schemeClr>
                </a:solidFill>
              </a:rPr>
              <a:t> </a:t>
            </a:r>
            <a:r>
              <a:rPr lang="en-US" sz="2800" dirty="0" err="1">
                <a:solidFill>
                  <a:schemeClr val="accent1">
                    <a:lumMod val="75000"/>
                  </a:schemeClr>
                </a:solidFill>
              </a:rPr>
              <a:t>informasi</a:t>
            </a:r>
            <a:r>
              <a:rPr lang="en-US" sz="2800" dirty="0">
                <a:solidFill>
                  <a:schemeClr val="accent1">
                    <a:lumMod val="75000"/>
                  </a:schemeClr>
                </a:solidFill>
              </a:rPr>
              <a:t> </a:t>
            </a:r>
            <a:r>
              <a:rPr lang="en-US" sz="2800" dirty="0" err="1">
                <a:solidFill>
                  <a:schemeClr val="accent1">
                    <a:lumMod val="75000"/>
                  </a:schemeClr>
                </a:solidFill>
              </a:rPr>
              <a:t>tertentu</a:t>
            </a:r>
            <a:r>
              <a:rPr lang="en-US" sz="2800" dirty="0">
                <a:solidFill>
                  <a:schemeClr val="accent1">
                    <a:lumMod val="75000"/>
                  </a:schemeClr>
                </a:solidFill>
              </a:rPr>
              <a:t> </a:t>
            </a:r>
          </a:p>
          <a:p>
            <a:r>
              <a:rPr lang="en-US" sz="2800" dirty="0" err="1">
                <a:solidFill>
                  <a:schemeClr val="accent1">
                    <a:lumMod val="75000"/>
                  </a:schemeClr>
                </a:solidFill>
              </a:rPr>
              <a:t>Terjadi</a:t>
            </a:r>
            <a:r>
              <a:rPr lang="en-US" sz="2800" dirty="0">
                <a:solidFill>
                  <a:schemeClr val="accent1">
                    <a:lumMod val="75000"/>
                  </a:schemeClr>
                </a:solidFill>
              </a:rPr>
              <a:t> </a:t>
            </a:r>
            <a:r>
              <a:rPr lang="en-US" sz="2800" dirty="0" err="1">
                <a:solidFill>
                  <a:schemeClr val="accent1">
                    <a:lumMod val="75000"/>
                  </a:schemeClr>
                </a:solidFill>
              </a:rPr>
              <a:t>kehilangan</a:t>
            </a:r>
            <a:r>
              <a:rPr lang="en-US" sz="2800" dirty="0">
                <a:solidFill>
                  <a:schemeClr val="accent1">
                    <a:lumMod val="75000"/>
                  </a:schemeClr>
                </a:solidFill>
              </a:rPr>
              <a:t> </a:t>
            </a:r>
            <a:r>
              <a:rPr lang="en-US" sz="2800" dirty="0" err="1">
                <a:solidFill>
                  <a:schemeClr val="accent1">
                    <a:lumMod val="75000"/>
                  </a:schemeClr>
                </a:solidFill>
              </a:rPr>
              <a:t>informasi</a:t>
            </a:r>
            <a:r>
              <a:rPr lang="en-US" sz="2800" dirty="0">
                <a:solidFill>
                  <a:schemeClr val="accent1">
                    <a:lumMod val="75000"/>
                  </a:schemeClr>
                </a:solidFill>
              </a:rPr>
              <a:t> </a:t>
            </a:r>
          </a:p>
          <a:p>
            <a:r>
              <a:rPr lang="en-US" sz="2800" dirty="0" err="1">
                <a:solidFill>
                  <a:schemeClr val="accent1">
                    <a:lumMod val="75000"/>
                  </a:schemeClr>
                </a:solidFill>
              </a:rPr>
              <a:t>Terjadi</a:t>
            </a:r>
            <a:r>
              <a:rPr lang="en-US" sz="2800" dirty="0">
                <a:solidFill>
                  <a:schemeClr val="accent1">
                    <a:lumMod val="75000"/>
                  </a:schemeClr>
                </a:solidFill>
              </a:rPr>
              <a:t> </a:t>
            </a:r>
            <a:r>
              <a:rPr lang="en-US" sz="2800" dirty="0" err="1">
                <a:solidFill>
                  <a:schemeClr val="accent1">
                    <a:lumMod val="75000"/>
                  </a:schemeClr>
                </a:solidFill>
              </a:rPr>
              <a:t>adanya</a:t>
            </a:r>
            <a:r>
              <a:rPr lang="en-US" sz="2800" dirty="0">
                <a:solidFill>
                  <a:schemeClr val="accent1">
                    <a:lumMod val="75000"/>
                  </a:schemeClr>
                </a:solidFill>
              </a:rPr>
              <a:t> </a:t>
            </a:r>
            <a:r>
              <a:rPr lang="en-US" sz="2800" b="1" dirty="0" err="1">
                <a:solidFill>
                  <a:srgbClr val="FF0000"/>
                </a:solidFill>
              </a:rPr>
              <a:t>redudansi</a:t>
            </a:r>
            <a:r>
              <a:rPr lang="en-US" sz="2800" b="1" dirty="0">
                <a:solidFill>
                  <a:srgbClr val="FF0000"/>
                </a:solidFill>
              </a:rPr>
              <a:t> (</a:t>
            </a:r>
            <a:r>
              <a:rPr lang="en-US" sz="2800" b="1" dirty="0" err="1">
                <a:solidFill>
                  <a:srgbClr val="FF0000"/>
                </a:solidFill>
              </a:rPr>
              <a:t>pengulangan</a:t>
            </a:r>
            <a:r>
              <a:rPr lang="en-US" sz="2800" b="1" dirty="0">
                <a:solidFill>
                  <a:srgbClr val="FF0000"/>
                </a:solidFill>
              </a:rPr>
              <a:t>) </a:t>
            </a:r>
            <a:r>
              <a:rPr lang="en-US" sz="2800" dirty="0" err="1">
                <a:solidFill>
                  <a:schemeClr val="accent1">
                    <a:lumMod val="75000"/>
                  </a:schemeClr>
                </a:solidFill>
              </a:rPr>
              <a:t>atau</a:t>
            </a:r>
            <a:r>
              <a:rPr lang="en-US" sz="2800" dirty="0">
                <a:solidFill>
                  <a:schemeClr val="accent1">
                    <a:lumMod val="75000"/>
                  </a:schemeClr>
                </a:solidFill>
              </a:rPr>
              <a:t> </a:t>
            </a:r>
            <a:r>
              <a:rPr lang="en-US" sz="2800" b="1" dirty="0" err="1">
                <a:solidFill>
                  <a:srgbClr val="FF0000"/>
                </a:solidFill>
              </a:rPr>
              <a:t>duplikasi</a:t>
            </a:r>
            <a:r>
              <a:rPr lang="en-US" sz="2800" dirty="0">
                <a:solidFill>
                  <a:schemeClr val="accent1">
                    <a:lumMod val="75000"/>
                  </a:schemeClr>
                </a:solidFill>
              </a:rPr>
              <a:t> data </a:t>
            </a:r>
            <a:r>
              <a:rPr lang="en-US" sz="2800" dirty="0" err="1">
                <a:solidFill>
                  <a:schemeClr val="accent1">
                    <a:lumMod val="75000"/>
                  </a:schemeClr>
                </a:solidFill>
              </a:rPr>
              <a:t>sehingga</a:t>
            </a:r>
            <a:r>
              <a:rPr lang="en-US" sz="2800" dirty="0">
                <a:solidFill>
                  <a:schemeClr val="accent1">
                    <a:lumMod val="75000"/>
                  </a:schemeClr>
                </a:solidFill>
              </a:rPr>
              <a:t> </a:t>
            </a:r>
            <a:r>
              <a:rPr lang="en-US" sz="2800" dirty="0" err="1">
                <a:solidFill>
                  <a:schemeClr val="accent1">
                    <a:lumMod val="75000"/>
                  </a:schemeClr>
                </a:solidFill>
              </a:rPr>
              <a:t>memboroskan</a:t>
            </a:r>
            <a:r>
              <a:rPr lang="en-US" sz="2800" dirty="0">
                <a:solidFill>
                  <a:schemeClr val="accent1">
                    <a:lumMod val="75000"/>
                  </a:schemeClr>
                </a:solidFill>
              </a:rPr>
              <a:t> </a:t>
            </a:r>
            <a:r>
              <a:rPr lang="en-US" sz="2800" dirty="0" err="1">
                <a:solidFill>
                  <a:schemeClr val="accent1">
                    <a:lumMod val="75000"/>
                  </a:schemeClr>
                </a:solidFill>
              </a:rPr>
              <a:t>ruang</a:t>
            </a:r>
            <a:r>
              <a:rPr lang="en-US" sz="2800" dirty="0">
                <a:solidFill>
                  <a:schemeClr val="accent1">
                    <a:lumMod val="75000"/>
                  </a:schemeClr>
                </a:solidFill>
              </a:rPr>
              <a:t> </a:t>
            </a:r>
            <a:r>
              <a:rPr lang="en-US" sz="2800" dirty="0" err="1">
                <a:solidFill>
                  <a:schemeClr val="accent1">
                    <a:lumMod val="75000"/>
                  </a:schemeClr>
                </a:solidFill>
              </a:rPr>
              <a:t>penyimpanan</a:t>
            </a:r>
            <a:r>
              <a:rPr lang="en-US" sz="2800" dirty="0">
                <a:solidFill>
                  <a:schemeClr val="accent1">
                    <a:lumMod val="75000"/>
                  </a:schemeClr>
                </a:solidFill>
              </a:rPr>
              <a:t> </a:t>
            </a:r>
            <a:r>
              <a:rPr lang="en-US" sz="2800" dirty="0" err="1">
                <a:solidFill>
                  <a:schemeClr val="accent1">
                    <a:lumMod val="75000"/>
                  </a:schemeClr>
                </a:solidFill>
              </a:rPr>
              <a:t>dan</a:t>
            </a:r>
            <a:r>
              <a:rPr lang="en-US" sz="2800" dirty="0">
                <a:solidFill>
                  <a:schemeClr val="accent1">
                    <a:lumMod val="75000"/>
                  </a:schemeClr>
                </a:solidFill>
              </a:rPr>
              <a:t> </a:t>
            </a:r>
            <a:r>
              <a:rPr lang="en-US" sz="2800" dirty="0" err="1">
                <a:solidFill>
                  <a:schemeClr val="accent1">
                    <a:lumMod val="75000"/>
                  </a:schemeClr>
                </a:solidFill>
              </a:rPr>
              <a:t>menyulitkan</a:t>
            </a:r>
            <a:r>
              <a:rPr lang="en-US" sz="2800" dirty="0">
                <a:solidFill>
                  <a:schemeClr val="accent1">
                    <a:lumMod val="75000"/>
                  </a:schemeClr>
                </a:solidFill>
              </a:rPr>
              <a:t> </a:t>
            </a:r>
            <a:r>
              <a:rPr lang="en-US" sz="2800" dirty="0" err="1">
                <a:solidFill>
                  <a:schemeClr val="accent1">
                    <a:lumMod val="75000"/>
                  </a:schemeClr>
                </a:solidFill>
              </a:rPr>
              <a:t>saat</a:t>
            </a:r>
            <a:r>
              <a:rPr lang="en-US" sz="2800" dirty="0">
                <a:solidFill>
                  <a:schemeClr val="accent1">
                    <a:lumMod val="75000"/>
                  </a:schemeClr>
                </a:solidFill>
              </a:rPr>
              <a:t> proses updating data </a:t>
            </a:r>
          </a:p>
        </p:txBody>
      </p:sp>
      <p:sp>
        <p:nvSpPr>
          <p:cNvPr id="4" name="Slide Number Placeholder 3">
            <a:extLst>
              <a:ext uri="{FF2B5EF4-FFF2-40B4-BE49-F238E27FC236}">
                <a16:creationId xmlns:a16="http://schemas.microsoft.com/office/drawing/2014/main" id="{58A1DDA0-842A-447B-8F99-13D80ACD01E0}"/>
              </a:ext>
            </a:extLst>
          </p:cNvPr>
          <p:cNvSpPr>
            <a:spLocks noGrp="1"/>
          </p:cNvSpPr>
          <p:nvPr>
            <p:ph type="sldNum" sz="quarter" idx="12"/>
          </p:nvPr>
        </p:nvSpPr>
        <p:spPr/>
        <p:txBody>
          <a:bodyPr/>
          <a:lstStyle/>
          <a:p>
            <a:fld id="{C5D243CA-806E-402E-87EA-B001B6507DFC}" type="slidenum">
              <a:rPr lang="id-ID" smtClean="0"/>
              <a:t>6</a:t>
            </a:fld>
            <a:endParaRPr lang="id-ID"/>
          </a:p>
        </p:txBody>
      </p:sp>
      <p:sp>
        <p:nvSpPr>
          <p:cNvPr id="5" name="Arrow: Down 4">
            <a:extLst>
              <a:ext uri="{FF2B5EF4-FFF2-40B4-BE49-F238E27FC236}">
                <a16:creationId xmlns:a16="http://schemas.microsoft.com/office/drawing/2014/main" id="{922F8A94-B4DF-4B76-A981-45591FD201B3}"/>
              </a:ext>
            </a:extLst>
          </p:cNvPr>
          <p:cNvSpPr/>
          <p:nvPr/>
        </p:nvSpPr>
        <p:spPr>
          <a:xfrm>
            <a:off x="3635896" y="5085184"/>
            <a:ext cx="108012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Rectangle 5">
            <a:extLst>
              <a:ext uri="{FF2B5EF4-FFF2-40B4-BE49-F238E27FC236}">
                <a16:creationId xmlns:a16="http://schemas.microsoft.com/office/drawing/2014/main" id="{D6CC5834-1416-4623-8A19-C04991002EC3}"/>
              </a:ext>
            </a:extLst>
          </p:cNvPr>
          <p:cNvSpPr/>
          <p:nvPr/>
        </p:nvSpPr>
        <p:spPr>
          <a:xfrm>
            <a:off x="467544" y="5674905"/>
            <a:ext cx="7920880" cy="523220"/>
          </a:xfrm>
          <a:prstGeom prst="rect">
            <a:avLst/>
          </a:prstGeom>
        </p:spPr>
        <p:txBody>
          <a:bodyPr wrap="square">
            <a:spAutoFit/>
          </a:bodyPr>
          <a:lstStyle/>
          <a:p>
            <a:pPr algn="ctr"/>
            <a:r>
              <a:rPr lang="en-US" sz="2800" dirty="0" err="1">
                <a:solidFill>
                  <a:schemeClr val="accent1">
                    <a:lumMod val="75000"/>
                  </a:schemeClr>
                </a:solidFill>
              </a:rPr>
              <a:t>Maka</a:t>
            </a:r>
            <a:r>
              <a:rPr lang="en-US" sz="2800" dirty="0">
                <a:solidFill>
                  <a:schemeClr val="accent1">
                    <a:lumMod val="75000"/>
                  </a:schemeClr>
                </a:solidFill>
              </a:rPr>
              <a:t> </a:t>
            </a:r>
            <a:r>
              <a:rPr lang="en-US" sz="2800" dirty="0" err="1">
                <a:solidFill>
                  <a:schemeClr val="accent1">
                    <a:lumMod val="75000"/>
                  </a:schemeClr>
                </a:solidFill>
              </a:rPr>
              <a:t>butuh</a:t>
            </a:r>
            <a:r>
              <a:rPr lang="en-US" sz="2800" dirty="0">
                <a:solidFill>
                  <a:schemeClr val="accent1">
                    <a:lumMod val="75000"/>
                  </a:schemeClr>
                </a:solidFill>
              </a:rPr>
              <a:t> </a:t>
            </a:r>
            <a:r>
              <a:rPr lang="en-US" sz="2800" dirty="0" err="1">
                <a:solidFill>
                  <a:schemeClr val="accent1">
                    <a:lumMod val="75000"/>
                  </a:schemeClr>
                </a:solidFill>
              </a:rPr>
              <a:t>dilakukan</a:t>
            </a:r>
            <a:r>
              <a:rPr lang="en-US" sz="2800" dirty="0">
                <a:solidFill>
                  <a:schemeClr val="accent1">
                    <a:lumMod val="75000"/>
                  </a:schemeClr>
                </a:solidFill>
              </a:rPr>
              <a:t> </a:t>
            </a:r>
            <a:r>
              <a:rPr lang="en-US" sz="2800" b="1" dirty="0" err="1">
                <a:solidFill>
                  <a:srgbClr val="FF0000"/>
                </a:solidFill>
              </a:rPr>
              <a:t>normalisasi</a:t>
            </a:r>
            <a:endParaRPr lang="en-US" sz="2800" b="1" dirty="0">
              <a:solidFill>
                <a:srgbClr val="FF0000"/>
              </a:solidFill>
            </a:endParaRPr>
          </a:p>
        </p:txBody>
      </p:sp>
    </p:spTree>
    <p:extLst>
      <p:ext uri="{BB962C8B-B14F-4D97-AF65-F5344CB8AC3E}">
        <p14:creationId xmlns:p14="http://schemas.microsoft.com/office/powerpoint/2010/main" val="355784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26128" y="408373"/>
            <a:ext cx="7170208" cy="1029382"/>
          </a:xfrm>
        </p:spPr>
        <p:txBody>
          <a:bodyPr>
            <a:normAutofit/>
          </a:bodyPr>
          <a:lstStyle/>
          <a:p>
            <a:pPr algn="l"/>
            <a:r>
              <a:rPr lang="en-US" altLang="en-US" b="1" dirty="0" err="1">
                <a:solidFill>
                  <a:schemeClr val="accent1">
                    <a:lumMod val="50000"/>
                  </a:schemeClr>
                </a:solidFill>
                <a:latin typeface="+mn-lt"/>
              </a:rPr>
              <a:t>Tujuan</a:t>
            </a:r>
            <a:r>
              <a:rPr lang="en-US" altLang="en-US" b="1" dirty="0">
                <a:solidFill>
                  <a:schemeClr val="accent1">
                    <a:lumMod val="50000"/>
                  </a:schemeClr>
                </a:solidFill>
                <a:latin typeface="+mn-lt"/>
              </a:rPr>
              <a:t> </a:t>
            </a:r>
            <a:r>
              <a:rPr lang="en-US" altLang="en-US" b="1" dirty="0" err="1">
                <a:solidFill>
                  <a:schemeClr val="accent1">
                    <a:lumMod val="50000"/>
                  </a:schemeClr>
                </a:solidFill>
                <a:latin typeface="+mn-lt"/>
              </a:rPr>
              <a:t>Normalisasi</a:t>
            </a:r>
            <a:endParaRPr lang="en-US" altLang="en-US" b="1" dirty="0">
              <a:solidFill>
                <a:schemeClr val="accent1">
                  <a:lumMod val="50000"/>
                </a:schemeClr>
              </a:solidFill>
              <a:latin typeface="+mn-lt"/>
            </a:endParaRPr>
          </a:p>
        </p:txBody>
      </p:sp>
      <p:sp>
        <p:nvSpPr>
          <p:cNvPr id="10243" name="Content Placeholder 2"/>
          <p:cNvSpPr>
            <a:spLocks noGrp="1"/>
          </p:cNvSpPr>
          <p:nvPr>
            <p:ph idx="1"/>
          </p:nvPr>
        </p:nvSpPr>
        <p:spPr/>
        <p:txBody>
          <a:bodyPr>
            <a:normAutofit/>
          </a:bodyPr>
          <a:lstStyle/>
          <a:p>
            <a:r>
              <a:rPr lang="en-US" altLang="en-US" sz="2800" dirty="0" err="1">
                <a:solidFill>
                  <a:schemeClr val="tx2">
                    <a:lumMod val="75000"/>
                  </a:schemeClr>
                </a:solidFill>
              </a:rPr>
              <a:t>Untuk</a:t>
            </a:r>
            <a:r>
              <a:rPr lang="en-US" altLang="en-US" sz="2800" dirty="0">
                <a:solidFill>
                  <a:schemeClr val="tx2">
                    <a:lumMod val="75000"/>
                  </a:schemeClr>
                </a:solidFill>
              </a:rPr>
              <a:t> </a:t>
            </a:r>
            <a:r>
              <a:rPr lang="en-US" altLang="en-US" sz="2800" dirty="0" err="1">
                <a:solidFill>
                  <a:schemeClr val="tx2">
                    <a:lumMod val="75000"/>
                  </a:schemeClr>
                </a:solidFill>
              </a:rPr>
              <a:t>menghilangkan</a:t>
            </a:r>
            <a:r>
              <a:rPr lang="en-US" altLang="en-US" sz="2800" dirty="0">
                <a:solidFill>
                  <a:schemeClr val="tx2">
                    <a:lumMod val="75000"/>
                  </a:schemeClr>
                </a:solidFill>
              </a:rPr>
              <a:t> </a:t>
            </a:r>
            <a:r>
              <a:rPr lang="en-US" altLang="en-US" sz="2800" dirty="0" err="1">
                <a:solidFill>
                  <a:schemeClr val="tx2">
                    <a:lumMod val="75000"/>
                  </a:schemeClr>
                </a:solidFill>
              </a:rPr>
              <a:t>kerangkapan</a:t>
            </a:r>
            <a:r>
              <a:rPr lang="en-US" altLang="en-US" sz="2800" dirty="0">
                <a:solidFill>
                  <a:schemeClr val="tx2">
                    <a:lumMod val="75000"/>
                  </a:schemeClr>
                </a:solidFill>
              </a:rPr>
              <a:t> data</a:t>
            </a:r>
          </a:p>
          <a:p>
            <a:r>
              <a:rPr lang="en-US" altLang="en-US" sz="2800" dirty="0" err="1">
                <a:solidFill>
                  <a:schemeClr val="tx2">
                    <a:lumMod val="75000"/>
                  </a:schemeClr>
                </a:solidFill>
              </a:rPr>
              <a:t>Untuk</a:t>
            </a:r>
            <a:r>
              <a:rPr lang="en-US" altLang="en-US" sz="2800" dirty="0">
                <a:solidFill>
                  <a:schemeClr val="tx2">
                    <a:lumMod val="75000"/>
                  </a:schemeClr>
                </a:solidFill>
              </a:rPr>
              <a:t> </a:t>
            </a:r>
            <a:r>
              <a:rPr lang="en-US" altLang="en-US" sz="2800" dirty="0" err="1">
                <a:solidFill>
                  <a:schemeClr val="tx2">
                    <a:lumMod val="75000"/>
                  </a:schemeClr>
                </a:solidFill>
              </a:rPr>
              <a:t>mengurangi</a:t>
            </a:r>
            <a:r>
              <a:rPr lang="en-US" altLang="en-US" sz="2800" dirty="0">
                <a:solidFill>
                  <a:schemeClr val="tx2">
                    <a:lumMod val="75000"/>
                  </a:schemeClr>
                </a:solidFill>
              </a:rPr>
              <a:t> </a:t>
            </a:r>
            <a:r>
              <a:rPr lang="en-US" altLang="en-US" sz="2800" dirty="0" err="1">
                <a:solidFill>
                  <a:schemeClr val="tx2">
                    <a:lumMod val="75000"/>
                  </a:schemeClr>
                </a:solidFill>
              </a:rPr>
              <a:t>kompleksitas</a:t>
            </a:r>
            <a:endParaRPr lang="en-US" altLang="en-US" sz="2800" dirty="0">
              <a:solidFill>
                <a:schemeClr val="tx2">
                  <a:lumMod val="75000"/>
                </a:schemeClr>
              </a:solidFill>
            </a:endParaRPr>
          </a:p>
          <a:p>
            <a:r>
              <a:rPr lang="en-US" altLang="en-US" sz="2800" dirty="0" err="1">
                <a:solidFill>
                  <a:schemeClr val="tx2">
                    <a:lumMod val="75000"/>
                  </a:schemeClr>
                </a:solidFill>
              </a:rPr>
              <a:t>Untuk</a:t>
            </a:r>
            <a:r>
              <a:rPr lang="en-US" altLang="en-US" sz="2800" dirty="0">
                <a:solidFill>
                  <a:schemeClr val="tx2">
                    <a:lumMod val="75000"/>
                  </a:schemeClr>
                </a:solidFill>
              </a:rPr>
              <a:t> </a:t>
            </a:r>
            <a:r>
              <a:rPr lang="en-US" altLang="en-US" sz="2800" dirty="0" err="1">
                <a:solidFill>
                  <a:schemeClr val="tx2">
                    <a:lumMod val="75000"/>
                  </a:schemeClr>
                </a:solidFill>
              </a:rPr>
              <a:t>mempermudah</a:t>
            </a:r>
            <a:r>
              <a:rPr lang="en-US" altLang="en-US" sz="2800" dirty="0">
                <a:solidFill>
                  <a:schemeClr val="tx2">
                    <a:lumMod val="75000"/>
                  </a:schemeClr>
                </a:solidFill>
              </a:rPr>
              <a:t> </a:t>
            </a:r>
            <a:r>
              <a:rPr lang="en-US" altLang="en-US" sz="2800" dirty="0" err="1">
                <a:solidFill>
                  <a:schemeClr val="tx2">
                    <a:lumMod val="75000"/>
                  </a:schemeClr>
                </a:solidFill>
              </a:rPr>
              <a:t>pemodifikasian</a:t>
            </a:r>
            <a:r>
              <a:rPr lang="en-US" altLang="en-US" sz="2800" dirty="0">
                <a:solidFill>
                  <a:schemeClr val="tx2">
                    <a:lumMod val="75000"/>
                  </a:schemeClr>
                </a:solidFill>
              </a:rPr>
              <a:t> data</a:t>
            </a:r>
          </a:p>
        </p:txBody>
      </p:sp>
      <p:sp>
        <p:nvSpPr>
          <p:cNvPr id="2" name="Slide Number Placeholder 1">
            <a:extLst>
              <a:ext uri="{FF2B5EF4-FFF2-40B4-BE49-F238E27FC236}">
                <a16:creationId xmlns:a16="http://schemas.microsoft.com/office/drawing/2014/main" id="{B4EA9DCD-6539-4B3B-A04D-90A8958AE096}"/>
              </a:ext>
            </a:extLst>
          </p:cNvPr>
          <p:cNvSpPr>
            <a:spLocks noGrp="1"/>
          </p:cNvSpPr>
          <p:nvPr>
            <p:ph type="sldNum" sz="quarter" idx="12"/>
          </p:nvPr>
        </p:nvSpPr>
        <p:spPr/>
        <p:txBody>
          <a:bodyPr/>
          <a:lstStyle/>
          <a:p>
            <a:fld id="{C5D243CA-806E-402E-87EA-B001B6507DFC}" type="slidenum">
              <a:rPr lang="id-ID" smtClean="0"/>
              <a:t>7</a:t>
            </a:fld>
            <a:endParaRPr lang="id-ID"/>
          </a:p>
        </p:txBody>
      </p:sp>
    </p:spTree>
    <p:extLst>
      <p:ext uri="{BB962C8B-B14F-4D97-AF65-F5344CB8AC3E}">
        <p14:creationId xmlns:p14="http://schemas.microsoft.com/office/powerpoint/2010/main" val="2015318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3"/>
            <a:ext cx="7170208" cy="1029382"/>
          </a:xfrm>
        </p:spPr>
        <p:txBody>
          <a:bodyPr>
            <a:noAutofit/>
          </a:bodyPr>
          <a:lstStyle/>
          <a:p>
            <a:pPr algn="l"/>
            <a:r>
              <a:rPr lang="en-US" sz="2400" b="1" dirty="0" err="1">
                <a:solidFill>
                  <a:schemeClr val="accent1">
                    <a:lumMod val="50000"/>
                  </a:schemeClr>
                </a:solidFill>
                <a:latin typeface="+mn-lt"/>
                <a:sym typeface="Book Antiqua"/>
              </a:rPr>
              <a:t>Konsep</a:t>
            </a:r>
            <a:r>
              <a:rPr lang="en-US" sz="2400" b="1" dirty="0">
                <a:solidFill>
                  <a:schemeClr val="accent1">
                    <a:lumMod val="50000"/>
                  </a:schemeClr>
                </a:solidFill>
                <a:latin typeface="+mn-lt"/>
                <a:sym typeface="Book Antiqua"/>
              </a:rPr>
              <a:t> </a:t>
            </a:r>
            <a:r>
              <a:rPr lang="id-ID" sz="2400" b="1" dirty="0">
                <a:solidFill>
                  <a:schemeClr val="accent1">
                    <a:lumMod val="50000"/>
                  </a:schemeClr>
                </a:solidFill>
                <a:latin typeface="+mn-lt"/>
                <a:sym typeface="Book Antiqua"/>
              </a:rPr>
              <a:t>Ketergantungan Fungsional (</a:t>
            </a:r>
            <a:r>
              <a:rPr lang="id-ID" sz="2400" b="1" i="1" dirty="0">
                <a:solidFill>
                  <a:schemeClr val="accent1">
                    <a:lumMod val="50000"/>
                  </a:schemeClr>
                </a:solidFill>
                <a:latin typeface="+mn-lt"/>
                <a:sym typeface="Book Antiqua"/>
              </a:rPr>
              <a:t>Functional Dependency</a:t>
            </a:r>
            <a:r>
              <a:rPr lang="id-ID" sz="2400" b="1" dirty="0">
                <a:solidFill>
                  <a:schemeClr val="accent1">
                    <a:lumMod val="50000"/>
                  </a:schemeClr>
                </a:solidFill>
                <a:latin typeface="+mn-lt"/>
                <a:sym typeface="Book Antiqua"/>
              </a:rPr>
              <a:t>) (1)</a:t>
            </a:r>
          </a:p>
        </p:txBody>
      </p:sp>
      <p:sp>
        <p:nvSpPr>
          <p:cNvPr id="3" name="Content Placeholder 2"/>
          <p:cNvSpPr>
            <a:spLocks noGrp="1"/>
          </p:cNvSpPr>
          <p:nvPr>
            <p:ph idx="1"/>
          </p:nvPr>
        </p:nvSpPr>
        <p:spPr>
          <a:xfrm>
            <a:off x="179512" y="1916832"/>
            <a:ext cx="8784976" cy="4377446"/>
          </a:xfrm>
        </p:spPr>
        <p:txBody>
          <a:bodyPr>
            <a:normAutofit fontScale="92500" lnSpcReduction="20000"/>
          </a:bodyPr>
          <a:lstStyle/>
          <a:p>
            <a:pPr marL="0" indent="0">
              <a:buNone/>
            </a:pPr>
            <a:r>
              <a:rPr lang="id-ID" dirty="0"/>
              <a:t>Kondisi </a:t>
            </a:r>
            <a:r>
              <a:rPr lang="id-ID" b="1" i="1" dirty="0"/>
              <a:t>Functional Dependency</a:t>
            </a:r>
            <a:r>
              <a:rPr lang="id-ID" b="1" dirty="0"/>
              <a:t> (FD) </a:t>
            </a:r>
            <a:r>
              <a:rPr lang="id-ID" dirty="0"/>
              <a:t>dinyatakan dalam kondisi berikut </a:t>
            </a:r>
          </a:p>
          <a:p>
            <a:pPr marL="0" indent="0">
              <a:buNone/>
            </a:pPr>
            <a:endParaRPr lang="id-ID" dirty="0"/>
          </a:p>
          <a:p>
            <a:pPr marL="0" indent="0">
              <a:buNone/>
            </a:pPr>
            <a:r>
              <a:rPr lang="id-ID" sz="2800" b="1" dirty="0"/>
              <a:t>    A </a:t>
            </a:r>
            <a:r>
              <a:rPr lang="id-ID" sz="2800" b="1" dirty="0">
                <a:sym typeface="Wingdings" pitchFamily="2" charset="2"/>
              </a:rPr>
              <a:t> B</a:t>
            </a:r>
          </a:p>
          <a:p>
            <a:pPr marL="0" indent="0">
              <a:buNone/>
            </a:pPr>
            <a:endParaRPr lang="id-ID" dirty="0">
              <a:sym typeface="Wingdings" pitchFamily="2" charset="2"/>
            </a:endParaRPr>
          </a:p>
          <a:p>
            <a:pPr marL="0" indent="0">
              <a:buNone/>
            </a:pPr>
            <a:r>
              <a:rPr lang="id-ID" dirty="0">
                <a:sym typeface="Wingdings" pitchFamily="2" charset="2"/>
              </a:rPr>
              <a:t>    A secara fungsional menentukan B</a:t>
            </a:r>
          </a:p>
          <a:p>
            <a:pPr marL="0" indent="0">
              <a:buNone/>
            </a:pPr>
            <a:r>
              <a:rPr lang="id-ID" dirty="0">
                <a:sym typeface="Wingdings" pitchFamily="2" charset="2"/>
              </a:rPr>
              <a:t>    B secara fungsional tergantung pada </a:t>
            </a:r>
            <a:r>
              <a:rPr lang="en-US" dirty="0">
                <a:sym typeface="Wingdings" pitchFamily="2" charset="2"/>
              </a:rPr>
              <a:t>A</a:t>
            </a:r>
            <a:endParaRPr lang="id-ID" dirty="0">
              <a:sym typeface="Wingdings" pitchFamily="2" charset="2"/>
            </a:endParaRPr>
          </a:p>
          <a:p>
            <a:pPr marL="0" indent="0">
              <a:buNone/>
            </a:pPr>
            <a:r>
              <a:rPr lang="id-ID" dirty="0">
                <a:sym typeface="Wingdings" pitchFamily="2" charset="2"/>
              </a:rPr>
              <a:t> </a:t>
            </a:r>
            <a:endParaRPr lang="en-US" dirty="0">
              <a:sym typeface="Wingdings" pitchFamily="2" charset="2"/>
            </a:endParaRPr>
          </a:p>
          <a:p>
            <a:pPr marL="0" indent="0">
              <a:buNone/>
            </a:pPr>
            <a:r>
              <a:rPr lang="id-ID" dirty="0">
                <a:sym typeface="Wingdings" pitchFamily="2" charset="2"/>
              </a:rPr>
              <a:t>Syarat </a:t>
            </a:r>
            <a:r>
              <a:rPr lang="id-ID" b="1" dirty="0">
                <a:sym typeface="Wingdings" pitchFamily="2" charset="2"/>
              </a:rPr>
              <a:t>FD</a:t>
            </a:r>
            <a:r>
              <a:rPr lang="id-ID" dirty="0">
                <a:sym typeface="Wingdings" pitchFamily="2" charset="2"/>
              </a:rPr>
              <a:t> ini terjadi jika minimal dua baris pada  suatu tabel dengan nilai A yang sama, memiliki nilai B yang juga sama</a:t>
            </a:r>
          </a:p>
          <a:p>
            <a:pPr marL="0" indent="0">
              <a:buNone/>
            </a:pPr>
            <a:endParaRPr lang="id-ID" dirty="0"/>
          </a:p>
          <a:p>
            <a:pPr marL="0" indent="0">
              <a:buNone/>
            </a:pPr>
            <a:r>
              <a:rPr lang="id-ID" sz="2400" b="1" dirty="0"/>
              <a:t>    r</a:t>
            </a:r>
            <a:r>
              <a:rPr lang="id-ID" sz="2400" b="1" baseline="-25000" dirty="0"/>
              <a:t>1</a:t>
            </a:r>
            <a:r>
              <a:rPr lang="id-ID" sz="2400" b="1" dirty="0"/>
              <a:t> (A) = r</a:t>
            </a:r>
            <a:r>
              <a:rPr lang="id-ID" sz="2400" b="1" baseline="-25000" dirty="0"/>
              <a:t>2</a:t>
            </a:r>
            <a:r>
              <a:rPr lang="id-ID" sz="2400" b="1" dirty="0"/>
              <a:t> (A) , maka r</a:t>
            </a:r>
            <a:r>
              <a:rPr lang="id-ID" sz="2400" b="1" baseline="-25000" dirty="0"/>
              <a:t>1</a:t>
            </a:r>
            <a:r>
              <a:rPr lang="id-ID" sz="2400" b="1" dirty="0"/>
              <a:t>(B)= r</a:t>
            </a:r>
            <a:r>
              <a:rPr lang="id-ID" sz="2400" b="1" baseline="-25000" dirty="0"/>
              <a:t>2</a:t>
            </a:r>
            <a:r>
              <a:rPr lang="id-ID" sz="2400" b="1" dirty="0"/>
              <a:t>(B)</a:t>
            </a:r>
          </a:p>
        </p:txBody>
      </p:sp>
      <p:sp>
        <p:nvSpPr>
          <p:cNvPr id="4" name="Slide Number Placeholder 3">
            <a:extLst>
              <a:ext uri="{FF2B5EF4-FFF2-40B4-BE49-F238E27FC236}">
                <a16:creationId xmlns:a16="http://schemas.microsoft.com/office/drawing/2014/main" id="{4A79BA79-D99C-4D86-9B43-72ACE9E03981}"/>
              </a:ext>
            </a:extLst>
          </p:cNvPr>
          <p:cNvSpPr>
            <a:spLocks noGrp="1"/>
          </p:cNvSpPr>
          <p:nvPr>
            <p:ph type="sldNum" sz="quarter" idx="12"/>
          </p:nvPr>
        </p:nvSpPr>
        <p:spPr/>
        <p:txBody>
          <a:bodyPr/>
          <a:lstStyle/>
          <a:p>
            <a:fld id="{C5D243CA-806E-402E-87EA-B001B6507DFC}" type="slidenum">
              <a:rPr lang="id-ID" smtClean="0"/>
              <a:t>8</a:t>
            </a:fld>
            <a:endParaRPr lang="id-ID"/>
          </a:p>
        </p:txBody>
      </p:sp>
    </p:spTree>
    <p:extLst>
      <p:ext uri="{BB962C8B-B14F-4D97-AF65-F5344CB8AC3E}">
        <p14:creationId xmlns:p14="http://schemas.microsoft.com/office/powerpoint/2010/main" val="1068657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id-ID" sz="3200" b="1" dirty="0">
                <a:solidFill>
                  <a:schemeClr val="accent1">
                    <a:lumMod val="50000"/>
                  </a:schemeClr>
                </a:solidFill>
                <a:latin typeface="+mn-lt"/>
              </a:rPr>
              <a:t>Ketergantungan Fungsional (</a:t>
            </a:r>
            <a:r>
              <a:rPr lang="id-ID" sz="3200" b="1" i="1" dirty="0">
                <a:solidFill>
                  <a:schemeClr val="accent1">
                    <a:lumMod val="50000"/>
                  </a:schemeClr>
                </a:solidFill>
                <a:latin typeface="+mn-lt"/>
              </a:rPr>
              <a:t>Functional Dependency</a:t>
            </a:r>
            <a:r>
              <a:rPr lang="id-ID" sz="3200" b="1" dirty="0">
                <a:solidFill>
                  <a:schemeClr val="accent1">
                    <a:lumMod val="50000"/>
                  </a:schemeClr>
                </a:solidFill>
                <a:latin typeface="+mn-lt"/>
              </a:rPr>
              <a:t>) (2)</a:t>
            </a:r>
          </a:p>
        </p:txBody>
      </p:sp>
      <p:sp>
        <p:nvSpPr>
          <p:cNvPr id="3" name="Content Placeholder 2"/>
          <p:cNvSpPr>
            <a:spLocks noGrp="1"/>
          </p:cNvSpPr>
          <p:nvPr>
            <p:ph idx="1"/>
          </p:nvPr>
        </p:nvSpPr>
        <p:spPr>
          <a:xfrm>
            <a:off x="162772" y="1575947"/>
            <a:ext cx="8409728" cy="4455268"/>
          </a:xfrm>
        </p:spPr>
        <p:txBody>
          <a:bodyPr/>
          <a:lstStyle/>
          <a:p>
            <a:r>
              <a:rPr lang="id-ID" dirty="0"/>
              <a:t>Contoh FD pada tabel Nilai</a:t>
            </a:r>
          </a:p>
          <a:p>
            <a:endParaRPr lang="id-ID" dirty="0"/>
          </a:p>
          <a:p>
            <a:endParaRPr lang="id-ID" dirty="0"/>
          </a:p>
          <a:p>
            <a:endParaRPr lang="id-ID" dirty="0"/>
          </a:p>
          <a:p>
            <a:endParaRPr lang="id-ID" dirty="0"/>
          </a:p>
          <a:p>
            <a:endParaRPr lang="id-ID" dirty="0"/>
          </a:p>
          <a:p>
            <a:endParaRPr lang="id-ID" dirty="0"/>
          </a:p>
          <a:p>
            <a:endParaRPr lang="id-ID" dirty="0"/>
          </a:p>
          <a:p>
            <a:r>
              <a:rPr lang="id-ID" dirty="0"/>
              <a:t>Non FD dapat digunakan untuk membantu mendapatkan FD dari seluruh tabel</a:t>
            </a:r>
          </a:p>
        </p:txBody>
      </p:sp>
      <p:graphicFrame>
        <p:nvGraphicFramePr>
          <p:cNvPr id="4" name="Table 3"/>
          <p:cNvGraphicFramePr>
            <a:graphicFrameLocks noGrp="1"/>
          </p:cNvGraphicFramePr>
          <p:nvPr/>
        </p:nvGraphicFramePr>
        <p:xfrm>
          <a:off x="326423" y="2417296"/>
          <a:ext cx="6081411" cy="2595880"/>
        </p:xfrm>
        <a:graphic>
          <a:graphicData uri="http://schemas.openxmlformats.org/drawingml/2006/table">
            <a:tbl>
              <a:tblPr firstRow="1" bandRow="1">
                <a:tableStyleId>{073A0DAA-6AF3-43AB-8588-CEC1D06C72B9}</a:tableStyleId>
              </a:tblPr>
              <a:tblGrid>
                <a:gridCol w="1835150">
                  <a:extLst>
                    <a:ext uri="{9D8B030D-6E8A-4147-A177-3AD203B41FA5}">
                      <a16:colId xmlns:a16="http://schemas.microsoft.com/office/drawing/2014/main" val="20000"/>
                    </a:ext>
                  </a:extLst>
                </a:gridCol>
                <a:gridCol w="1343026">
                  <a:extLst>
                    <a:ext uri="{9D8B030D-6E8A-4147-A177-3AD203B41FA5}">
                      <a16:colId xmlns:a16="http://schemas.microsoft.com/office/drawing/2014/main" val="20001"/>
                    </a:ext>
                  </a:extLst>
                </a:gridCol>
                <a:gridCol w="1546226">
                  <a:extLst>
                    <a:ext uri="{9D8B030D-6E8A-4147-A177-3AD203B41FA5}">
                      <a16:colId xmlns:a16="http://schemas.microsoft.com/office/drawing/2014/main" val="20002"/>
                    </a:ext>
                  </a:extLst>
                </a:gridCol>
                <a:gridCol w="1357009">
                  <a:extLst>
                    <a:ext uri="{9D8B030D-6E8A-4147-A177-3AD203B41FA5}">
                      <a16:colId xmlns:a16="http://schemas.microsoft.com/office/drawing/2014/main" val="20003"/>
                    </a:ext>
                  </a:extLst>
                </a:gridCol>
              </a:tblGrid>
              <a:tr h="370840">
                <a:tc>
                  <a:txBody>
                    <a:bodyPr/>
                    <a:lstStyle/>
                    <a:p>
                      <a:pPr algn="ctr" fontAlgn="b"/>
                      <a:r>
                        <a:rPr lang="id-ID" sz="1800" u="none" strike="noStrike" dirty="0">
                          <a:effectLst/>
                        </a:rPr>
                        <a:t>nama_kul</a:t>
                      </a:r>
                      <a:endParaRPr lang="id-ID" sz="1800" b="1" i="0" u="none" strike="noStrike" dirty="0">
                        <a:solidFill>
                          <a:srgbClr val="000000"/>
                        </a:solidFill>
                        <a:effectLst/>
                        <a:latin typeface="Calibri"/>
                      </a:endParaRPr>
                    </a:p>
                  </a:txBody>
                  <a:tcPr marL="7144" marR="7144" marT="9525" marB="0" anchor="b"/>
                </a:tc>
                <a:tc>
                  <a:txBody>
                    <a:bodyPr/>
                    <a:lstStyle/>
                    <a:p>
                      <a:pPr algn="ctr" fontAlgn="b"/>
                      <a:r>
                        <a:rPr lang="id-ID" sz="1800" u="none" strike="noStrike" dirty="0">
                          <a:effectLst/>
                        </a:rPr>
                        <a:t>nim</a:t>
                      </a:r>
                      <a:endParaRPr lang="id-ID" sz="1800" b="1" i="0" u="none" strike="noStrike" dirty="0">
                        <a:solidFill>
                          <a:srgbClr val="000000"/>
                        </a:solidFill>
                        <a:effectLst/>
                        <a:latin typeface="Calibri"/>
                      </a:endParaRPr>
                    </a:p>
                  </a:txBody>
                  <a:tcPr marL="7144" marR="7144" marT="9525" marB="0" anchor="b"/>
                </a:tc>
                <a:tc>
                  <a:txBody>
                    <a:bodyPr/>
                    <a:lstStyle/>
                    <a:p>
                      <a:pPr algn="ctr" fontAlgn="b"/>
                      <a:r>
                        <a:rPr lang="id-ID" sz="1800" u="none" strike="noStrike" dirty="0">
                          <a:effectLst/>
                        </a:rPr>
                        <a:t>nama_mhs</a:t>
                      </a:r>
                      <a:endParaRPr lang="id-ID" sz="1800" b="1" i="0" u="none" strike="noStrike" dirty="0">
                        <a:solidFill>
                          <a:srgbClr val="000000"/>
                        </a:solidFill>
                        <a:effectLst/>
                        <a:latin typeface="Calibri"/>
                      </a:endParaRPr>
                    </a:p>
                  </a:txBody>
                  <a:tcPr marL="7144" marR="7144" marT="9525" marB="0" anchor="b"/>
                </a:tc>
                <a:tc>
                  <a:txBody>
                    <a:bodyPr/>
                    <a:lstStyle/>
                    <a:p>
                      <a:pPr algn="ctr" fontAlgn="b"/>
                      <a:r>
                        <a:rPr lang="id-ID" sz="1800" u="none" strike="noStrike" dirty="0">
                          <a:effectLst/>
                        </a:rPr>
                        <a:t>indeks_nilai</a:t>
                      </a:r>
                      <a:endParaRPr lang="id-ID" sz="1800" b="1" i="0" u="none" strike="noStrike" dirty="0">
                        <a:solidFill>
                          <a:srgbClr val="000000"/>
                        </a:solidFill>
                        <a:effectLst/>
                        <a:latin typeface="Calibri"/>
                      </a:endParaRPr>
                    </a:p>
                  </a:txBody>
                  <a:tcPr marL="7144" marR="7144" marT="9525" marB="0" anchor="b"/>
                </a:tc>
                <a:extLst>
                  <a:ext uri="{0D108BD9-81ED-4DB2-BD59-A6C34878D82A}">
                    <a16:rowId xmlns:a16="http://schemas.microsoft.com/office/drawing/2014/main" val="10000"/>
                  </a:ext>
                </a:extLst>
              </a:tr>
              <a:tr h="370840">
                <a:tc>
                  <a:txBody>
                    <a:bodyPr/>
                    <a:lstStyle/>
                    <a:p>
                      <a:pPr algn="ctr" fontAlgn="ctr"/>
                      <a:r>
                        <a:rPr lang="id-ID" sz="1800" u="none" strike="noStrike" dirty="0">
                          <a:effectLst/>
                        </a:rPr>
                        <a:t>Basisdata</a:t>
                      </a:r>
                      <a:endParaRPr lang="id-ID" sz="1800" b="0" i="0" u="none" strike="noStrike" dirty="0">
                        <a:solidFill>
                          <a:srgbClr val="000000"/>
                        </a:solidFill>
                        <a:effectLst/>
                        <a:latin typeface="Calibri"/>
                      </a:endParaRPr>
                    </a:p>
                  </a:txBody>
                  <a:tcPr marL="7144" marR="7144" marT="9525" marB="0" anchor="ctr"/>
                </a:tc>
                <a:tc>
                  <a:txBody>
                    <a:bodyPr/>
                    <a:lstStyle/>
                    <a:p>
                      <a:pPr algn="ctr" fontAlgn="ctr"/>
                      <a:r>
                        <a:rPr lang="id-ID" sz="1800" u="none" strike="noStrike" dirty="0">
                          <a:effectLst/>
                        </a:rPr>
                        <a:t>163010015</a:t>
                      </a:r>
                      <a:endParaRPr lang="id-ID" sz="1800" b="0" i="0" u="none" strike="noStrike" dirty="0">
                        <a:solidFill>
                          <a:srgbClr val="000000"/>
                        </a:solidFill>
                        <a:effectLst/>
                        <a:latin typeface="Calibri"/>
                      </a:endParaRPr>
                    </a:p>
                  </a:txBody>
                  <a:tcPr marL="7144" marR="7144" marT="9525" marB="0" anchor="ctr"/>
                </a:tc>
                <a:tc>
                  <a:txBody>
                    <a:bodyPr/>
                    <a:lstStyle/>
                    <a:p>
                      <a:pPr algn="l" fontAlgn="ctr"/>
                      <a:r>
                        <a:rPr lang="id-ID" sz="1800" u="none" strike="noStrike" dirty="0">
                          <a:effectLst/>
                        </a:rPr>
                        <a:t>Betha Susanti</a:t>
                      </a:r>
                      <a:endParaRPr lang="id-ID" sz="1800" b="0" i="0" u="none" strike="noStrike" dirty="0">
                        <a:solidFill>
                          <a:srgbClr val="000000"/>
                        </a:solidFill>
                        <a:effectLst/>
                        <a:latin typeface="Calibri"/>
                      </a:endParaRPr>
                    </a:p>
                  </a:txBody>
                  <a:tcPr marL="7144" marR="7144" marT="9525" marB="0" anchor="ctr"/>
                </a:tc>
                <a:tc>
                  <a:txBody>
                    <a:bodyPr/>
                    <a:lstStyle/>
                    <a:p>
                      <a:pPr algn="ctr" fontAlgn="ctr"/>
                      <a:r>
                        <a:rPr lang="id-ID" sz="1800" u="none" strike="noStrike">
                          <a:effectLst/>
                        </a:rPr>
                        <a:t>A</a:t>
                      </a:r>
                      <a:endParaRPr lang="id-ID" sz="1800" b="0" i="0" u="none" strike="noStrike">
                        <a:solidFill>
                          <a:srgbClr val="000000"/>
                        </a:solidFill>
                        <a:effectLst/>
                        <a:latin typeface="Calibri"/>
                      </a:endParaRPr>
                    </a:p>
                  </a:txBody>
                  <a:tcPr marL="7144" marR="7144" marT="9525" marB="0" anchor="ctr"/>
                </a:tc>
                <a:extLst>
                  <a:ext uri="{0D108BD9-81ED-4DB2-BD59-A6C34878D82A}">
                    <a16:rowId xmlns:a16="http://schemas.microsoft.com/office/drawing/2014/main" val="10001"/>
                  </a:ext>
                </a:extLst>
              </a:tr>
              <a:tr h="370840">
                <a:tc>
                  <a:txBody>
                    <a:bodyPr/>
                    <a:lstStyle/>
                    <a:p>
                      <a:pPr algn="ctr" fontAlgn="ctr"/>
                      <a:r>
                        <a:rPr lang="id-ID" sz="1800" u="none" strike="noStrike">
                          <a:effectLst/>
                        </a:rPr>
                        <a:t>Matematika</a:t>
                      </a:r>
                      <a:endParaRPr lang="id-ID" sz="1800" b="0" i="0" u="none" strike="noStrike">
                        <a:solidFill>
                          <a:srgbClr val="000000"/>
                        </a:solidFill>
                        <a:effectLst/>
                        <a:latin typeface="Calibri"/>
                      </a:endParaRPr>
                    </a:p>
                  </a:txBody>
                  <a:tcPr marL="7144" marR="7144" marT="9525" marB="0" anchor="ctr"/>
                </a:tc>
                <a:tc>
                  <a:txBody>
                    <a:bodyPr/>
                    <a:lstStyle/>
                    <a:p>
                      <a:pPr algn="ctr" fontAlgn="ctr"/>
                      <a:r>
                        <a:rPr lang="id-ID" sz="1800" u="none" strike="noStrike" dirty="0">
                          <a:effectLst/>
                        </a:rPr>
                        <a:t>163010015</a:t>
                      </a:r>
                      <a:endParaRPr lang="id-ID" sz="1800" b="0" i="0" u="none" strike="noStrike" dirty="0">
                        <a:solidFill>
                          <a:srgbClr val="000000"/>
                        </a:solidFill>
                        <a:effectLst/>
                        <a:latin typeface="Calibri"/>
                      </a:endParaRPr>
                    </a:p>
                  </a:txBody>
                  <a:tcPr marL="7144" marR="7144" marT="9525" marB="0" anchor="ctr"/>
                </a:tc>
                <a:tc>
                  <a:txBody>
                    <a:bodyPr/>
                    <a:lstStyle/>
                    <a:p>
                      <a:pPr algn="l" fontAlgn="ctr"/>
                      <a:r>
                        <a:rPr lang="id-ID" sz="1800" u="none" strike="noStrike" dirty="0">
                          <a:effectLst/>
                        </a:rPr>
                        <a:t>Betha Susanti</a:t>
                      </a:r>
                      <a:endParaRPr lang="id-ID" sz="1800" b="0" i="0" u="none" strike="noStrike" dirty="0">
                        <a:solidFill>
                          <a:srgbClr val="000000"/>
                        </a:solidFill>
                        <a:effectLst/>
                        <a:latin typeface="Calibri"/>
                      </a:endParaRPr>
                    </a:p>
                  </a:txBody>
                  <a:tcPr marL="7144" marR="7144" marT="9525" marB="0" anchor="ctr"/>
                </a:tc>
                <a:tc>
                  <a:txBody>
                    <a:bodyPr/>
                    <a:lstStyle/>
                    <a:p>
                      <a:pPr algn="ctr" fontAlgn="ctr"/>
                      <a:r>
                        <a:rPr lang="id-ID" sz="1800" u="none" strike="noStrike">
                          <a:effectLst/>
                        </a:rPr>
                        <a:t> </a:t>
                      </a:r>
                      <a:endParaRPr lang="id-ID" sz="1800" b="0" i="0" u="none" strike="noStrike">
                        <a:solidFill>
                          <a:srgbClr val="000000"/>
                        </a:solidFill>
                        <a:effectLst/>
                        <a:latin typeface="Calibri"/>
                      </a:endParaRPr>
                    </a:p>
                  </a:txBody>
                  <a:tcPr marL="7144" marR="7144" marT="9525" marB="0" anchor="ctr"/>
                </a:tc>
                <a:extLst>
                  <a:ext uri="{0D108BD9-81ED-4DB2-BD59-A6C34878D82A}">
                    <a16:rowId xmlns:a16="http://schemas.microsoft.com/office/drawing/2014/main" val="10002"/>
                  </a:ext>
                </a:extLst>
              </a:tr>
              <a:tr h="370840">
                <a:tc>
                  <a:txBody>
                    <a:bodyPr/>
                    <a:lstStyle/>
                    <a:p>
                      <a:pPr algn="ctr" fontAlgn="ctr"/>
                      <a:r>
                        <a:rPr lang="id-ID" sz="1800" u="none" strike="noStrike">
                          <a:effectLst/>
                        </a:rPr>
                        <a:t>Bahasa inggris</a:t>
                      </a:r>
                      <a:endParaRPr lang="id-ID" sz="1800" b="0" i="0" u="none" strike="noStrike">
                        <a:solidFill>
                          <a:srgbClr val="000000"/>
                        </a:solidFill>
                        <a:effectLst/>
                        <a:latin typeface="Calibri"/>
                      </a:endParaRPr>
                    </a:p>
                  </a:txBody>
                  <a:tcPr marL="7144" marR="7144" marT="9525" marB="0" anchor="ctr"/>
                </a:tc>
                <a:tc>
                  <a:txBody>
                    <a:bodyPr/>
                    <a:lstStyle/>
                    <a:p>
                      <a:pPr algn="ctr" fontAlgn="ctr"/>
                      <a:r>
                        <a:rPr lang="id-ID" sz="1800" u="none" strike="noStrike">
                          <a:effectLst/>
                        </a:rPr>
                        <a:t>163010025</a:t>
                      </a:r>
                      <a:endParaRPr lang="id-ID" sz="1800" b="0" i="0" u="none" strike="noStrike">
                        <a:solidFill>
                          <a:srgbClr val="000000"/>
                        </a:solidFill>
                        <a:effectLst/>
                        <a:latin typeface="Calibri"/>
                      </a:endParaRPr>
                    </a:p>
                  </a:txBody>
                  <a:tcPr marL="7144" marR="7144" marT="9525" marB="0" anchor="ctr"/>
                </a:tc>
                <a:tc>
                  <a:txBody>
                    <a:bodyPr/>
                    <a:lstStyle/>
                    <a:p>
                      <a:pPr algn="l" fontAlgn="ctr"/>
                      <a:r>
                        <a:rPr lang="id-ID" sz="1800" u="none" strike="noStrike" dirty="0">
                          <a:effectLst/>
                        </a:rPr>
                        <a:t>Kyla Nuri M.</a:t>
                      </a:r>
                      <a:endParaRPr lang="id-ID" sz="1800" b="0" i="0" u="none" strike="noStrike" dirty="0">
                        <a:solidFill>
                          <a:srgbClr val="000000"/>
                        </a:solidFill>
                        <a:effectLst/>
                        <a:latin typeface="Calibri"/>
                      </a:endParaRPr>
                    </a:p>
                  </a:txBody>
                  <a:tcPr marL="7144" marR="7144" marT="9525" marB="0" anchor="ctr"/>
                </a:tc>
                <a:tc>
                  <a:txBody>
                    <a:bodyPr/>
                    <a:lstStyle/>
                    <a:p>
                      <a:pPr algn="ctr" fontAlgn="ctr"/>
                      <a:r>
                        <a:rPr lang="id-ID" sz="1800" u="none" strike="noStrike">
                          <a:effectLst/>
                        </a:rPr>
                        <a:t>B</a:t>
                      </a:r>
                      <a:endParaRPr lang="id-ID" sz="1800" b="0" i="0" u="none" strike="noStrike">
                        <a:solidFill>
                          <a:srgbClr val="000000"/>
                        </a:solidFill>
                        <a:effectLst/>
                        <a:latin typeface="Calibri"/>
                      </a:endParaRPr>
                    </a:p>
                  </a:txBody>
                  <a:tcPr marL="7144" marR="7144" marT="9525" marB="0" anchor="ctr"/>
                </a:tc>
                <a:extLst>
                  <a:ext uri="{0D108BD9-81ED-4DB2-BD59-A6C34878D82A}">
                    <a16:rowId xmlns:a16="http://schemas.microsoft.com/office/drawing/2014/main" val="10003"/>
                  </a:ext>
                </a:extLst>
              </a:tr>
              <a:tr h="370840">
                <a:tc>
                  <a:txBody>
                    <a:bodyPr/>
                    <a:lstStyle/>
                    <a:p>
                      <a:pPr algn="ctr" fontAlgn="ctr"/>
                      <a:r>
                        <a:rPr lang="id-ID" sz="1800" u="none" strike="noStrike">
                          <a:effectLst/>
                        </a:rPr>
                        <a:t>IMK</a:t>
                      </a:r>
                      <a:endParaRPr lang="id-ID" sz="1800" b="0" i="0" u="none" strike="noStrike">
                        <a:solidFill>
                          <a:srgbClr val="000000"/>
                        </a:solidFill>
                        <a:effectLst/>
                        <a:latin typeface="Calibri"/>
                      </a:endParaRPr>
                    </a:p>
                  </a:txBody>
                  <a:tcPr marL="7144" marR="7144" marT="9525" marB="0" anchor="ctr"/>
                </a:tc>
                <a:tc>
                  <a:txBody>
                    <a:bodyPr/>
                    <a:lstStyle/>
                    <a:p>
                      <a:pPr algn="ctr" fontAlgn="ctr"/>
                      <a:r>
                        <a:rPr lang="id-ID" sz="1800" u="none" strike="noStrike">
                          <a:effectLst/>
                        </a:rPr>
                        <a:t>163010033</a:t>
                      </a:r>
                      <a:endParaRPr lang="id-ID" sz="1800" b="0" i="0" u="none" strike="noStrike">
                        <a:solidFill>
                          <a:srgbClr val="000000"/>
                        </a:solidFill>
                        <a:effectLst/>
                        <a:latin typeface="Calibri"/>
                      </a:endParaRPr>
                    </a:p>
                  </a:txBody>
                  <a:tcPr marL="7144" marR="7144" marT="9525" marB="0" anchor="ctr"/>
                </a:tc>
                <a:tc>
                  <a:txBody>
                    <a:bodyPr/>
                    <a:lstStyle/>
                    <a:p>
                      <a:pPr algn="l" fontAlgn="ctr"/>
                      <a:r>
                        <a:rPr lang="id-ID" sz="1800" u="none" strike="noStrike" dirty="0">
                          <a:effectLst/>
                        </a:rPr>
                        <a:t>Mega Rinasa</a:t>
                      </a:r>
                      <a:endParaRPr lang="id-ID" sz="1800" b="0" i="0" u="none" strike="noStrike" dirty="0">
                        <a:solidFill>
                          <a:srgbClr val="000000"/>
                        </a:solidFill>
                        <a:effectLst/>
                        <a:latin typeface="Calibri"/>
                      </a:endParaRPr>
                    </a:p>
                  </a:txBody>
                  <a:tcPr marL="7144" marR="7144" marT="9525" marB="0" anchor="ctr"/>
                </a:tc>
                <a:tc>
                  <a:txBody>
                    <a:bodyPr/>
                    <a:lstStyle/>
                    <a:p>
                      <a:pPr algn="ctr" fontAlgn="ctr"/>
                      <a:r>
                        <a:rPr lang="id-ID" sz="1800" u="none" strike="noStrike" dirty="0">
                          <a:effectLst/>
                        </a:rPr>
                        <a:t> </a:t>
                      </a:r>
                      <a:endParaRPr lang="id-ID" sz="1800" b="0" i="0" u="none" strike="noStrike" dirty="0">
                        <a:solidFill>
                          <a:srgbClr val="000000"/>
                        </a:solidFill>
                        <a:effectLst/>
                        <a:latin typeface="Calibri"/>
                      </a:endParaRPr>
                    </a:p>
                  </a:txBody>
                  <a:tcPr marL="7144" marR="7144" marT="9525" marB="0" anchor="ctr"/>
                </a:tc>
                <a:extLst>
                  <a:ext uri="{0D108BD9-81ED-4DB2-BD59-A6C34878D82A}">
                    <a16:rowId xmlns:a16="http://schemas.microsoft.com/office/drawing/2014/main" val="10004"/>
                  </a:ext>
                </a:extLst>
              </a:tr>
              <a:tr h="370840">
                <a:tc>
                  <a:txBody>
                    <a:bodyPr/>
                    <a:lstStyle/>
                    <a:p>
                      <a:pPr algn="ctr" fontAlgn="ctr"/>
                      <a:r>
                        <a:rPr lang="id-ID" sz="1800" u="none" strike="noStrike">
                          <a:effectLst/>
                        </a:rPr>
                        <a:t>Matematika</a:t>
                      </a:r>
                      <a:endParaRPr lang="id-ID" sz="1800" b="0" i="0" u="none" strike="noStrike">
                        <a:solidFill>
                          <a:srgbClr val="000000"/>
                        </a:solidFill>
                        <a:effectLst/>
                        <a:latin typeface="Calibri"/>
                      </a:endParaRPr>
                    </a:p>
                  </a:txBody>
                  <a:tcPr marL="7144" marR="7144" marT="9525" marB="0" anchor="ctr"/>
                </a:tc>
                <a:tc>
                  <a:txBody>
                    <a:bodyPr/>
                    <a:lstStyle/>
                    <a:p>
                      <a:pPr algn="ctr" fontAlgn="ctr"/>
                      <a:r>
                        <a:rPr lang="id-ID" sz="1800" u="none" strike="noStrike">
                          <a:effectLst/>
                        </a:rPr>
                        <a:t>163010033</a:t>
                      </a:r>
                      <a:endParaRPr lang="id-ID" sz="1800" b="0" i="0" u="none" strike="noStrike">
                        <a:solidFill>
                          <a:srgbClr val="000000"/>
                        </a:solidFill>
                        <a:effectLst/>
                        <a:latin typeface="Calibri"/>
                      </a:endParaRPr>
                    </a:p>
                  </a:txBody>
                  <a:tcPr marL="7144" marR="7144" marT="9525" marB="0" anchor="ctr"/>
                </a:tc>
                <a:tc>
                  <a:txBody>
                    <a:bodyPr/>
                    <a:lstStyle/>
                    <a:p>
                      <a:pPr algn="l" fontAlgn="ctr"/>
                      <a:r>
                        <a:rPr lang="id-ID" sz="1800" u="none" strike="noStrike" dirty="0">
                          <a:effectLst/>
                        </a:rPr>
                        <a:t>Mega Rinasa</a:t>
                      </a:r>
                      <a:endParaRPr lang="id-ID" sz="1800" b="0" i="0" u="none" strike="noStrike" dirty="0">
                        <a:solidFill>
                          <a:srgbClr val="000000"/>
                        </a:solidFill>
                        <a:effectLst/>
                        <a:latin typeface="Calibri"/>
                      </a:endParaRPr>
                    </a:p>
                  </a:txBody>
                  <a:tcPr marL="7144" marR="7144" marT="9525" marB="0" anchor="ctr"/>
                </a:tc>
                <a:tc>
                  <a:txBody>
                    <a:bodyPr/>
                    <a:lstStyle/>
                    <a:p>
                      <a:pPr algn="ctr" fontAlgn="ctr"/>
                      <a:r>
                        <a:rPr lang="id-ID" sz="1800" u="none" strike="noStrike" dirty="0">
                          <a:effectLst/>
                        </a:rPr>
                        <a:t>C</a:t>
                      </a:r>
                      <a:endParaRPr lang="id-ID" sz="1800" b="0" i="0" u="none" strike="noStrike" dirty="0">
                        <a:solidFill>
                          <a:srgbClr val="000000"/>
                        </a:solidFill>
                        <a:effectLst/>
                        <a:latin typeface="Calibri"/>
                      </a:endParaRPr>
                    </a:p>
                  </a:txBody>
                  <a:tcPr marL="7144" marR="7144" marT="9525" marB="0" anchor="ctr"/>
                </a:tc>
                <a:extLst>
                  <a:ext uri="{0D108BD9-81ED-4DB2-BD59-A6C34878D82A}">
                    <a16:rowId xmlns:a16="http://schemas.microsoft.com/office/drawing/2014/main" val="10005"/>
                  </a:ext>
                </a:extLst>
              </a:tr>
              <a:tr h="370840">
                <a:tc>
                  <a:txBody>
                    <a:bodyPr/>
                    <a:lstStyle/>
                    <a:p>
                      <a:pPr algn="ctr" fontAlgn="ctr"/>
                      <a:r>
                        <a:rPr lang="id-ID" sz="1800" u="none" strike="noStrike" dirty="0">
                          <a:effectLst/>
                        </a:rPr>
                        <a:t>Basisdata</a:t>
                      </a:r>
                      <a:endParaRPr lang="id-ID" sz="1800" b="0" i="0" u="none" strike="noStrike" dirty="0">
                        <a:solidFill>
                          <a:srgbClr val="000000"/>
                        </a:solidFill>
                        <a:effectLst/>
                        <a:latin typeface="Calibri"/>
                      </a:endParaRPr>
                    </a:p>
                  </a:txBody>
                  <a:tcPr marL="7144" marR="7144" marT="9525" marB="0" anchor="ctr"/>
                </a:tc>
                <a:tc>
                  <a:txBody>
                    <a:bodyPr/>
                    <a:lstStyle/>
                    <a:p>
                      <a:pPr algn="ctr" fontAlgn="ctr"/>
                      <a:r>
                        <a:rPr lang="id-ID" sz="1800" u="none" strike="noStrike" dirty="0">
                          <a:effectLst/>
                        </a:rPr>
                        <a:t>163010035</a:t>
                      </a:r>
                      <a:endParaRPr lang="id-ID" sz="1800" b="0" i="0" u="none" strike="noStrike" dirty="0">
                        <a:solidFill>
                          <a:srgbClr val="000000"/>
                        </a:solidFill>
                        <a:effectLst/>
                        <a:latin typeface="Calibri"/>
                      </a:endParaRPr>
                    </a:p>
                  </a:txBody>
                  <a:tcPr marL="7144" marR="7144" marT="9525" marB="0" anchor="ctr"/>
                </a:tc>
                <a:tc>
                  <a:txBody>
                    <a:bodyPr/>
                    <a:lstStyle/>
                    <a:p>
                      <a:pPr algn="l" fontAlgn="ctr"/>
                      <a:r>
                        <a:rPr lang="id-ID" sz="1800" u="none" strike="noStrike" dirty="0">
                          <a:effectLst/>
                        </a:rPr>
                        <a:t>Tera Akbar</a:t>
                      </a:r>
                      <a:endParaRPr lang="id-ID" sz="1800" b="0" i="0" u="none" strike="noStrike" dirty="0">
                        <a:solidFill>
                          <a:srgbClr val="000000"/>
                        </a:solidFill>
                        <a:effectLst/>
                        <a:latin typeface="Calibri"/>
                      </a:endParaRPr>
                    </a:p>
                  </a:txBody>
                  <a:tcPr marL="7144" marR="7144" marT="9525" marB="0" anchor="ctr"/>
                </a:tc>
                <a:tc>
                  <a:txBody>
                    <a:bodyPr/>
                    <a:lstStyle/>
                    <a:p>
                      <a:pPr algn="ctr" fontAlgn="ctr"/>
                      <a:r>
                        <a:rPr lang="id-ID" sz="1800" u="none" strike="noStrike" dirty="0">
                          <a:effectLst/>
                        </a:rPr>
                        <a:t>A</a:t>
                      </a:r>
                      <a:endParaRPr lang="id-ID" sz="1800" b="0" i="0" u="none" strike="noStrike" dirty="0">
                        <a:solidFill>
                          <a:srgbClr val="000000"/>
                        </a:solidFill>
                        <a:effectLst/>
                        <a:latin typeface="Calibri"/>
                      </a:endParaRPr>
                    </a:p>
                  </a:txBody>
                  <a:tcPr marL="7144" marR="7144" marT="9525" marB="0" anchor="ctr"/>
                </a:tc>
                <a:extLst>
                  <a:ext uri="{0D108BD9-81ED-4DB2-BD59-A6C34878D82A}">
                    <a16:rowId xmlns:a16="http://schemas.microsoft.com/office/drawing/2014/main" val="10006"/>
                  </a:ext>
                </a:extLst>
              </a:tr>
            </a:tbl>
          </a:graphicData>
        </a:graphic>
      </p:graphicFrame>
      <p:sp>
        <p:nvSpPr>
          <p:cNvPr id="5" name="Rectangle 4"/>
          <p:cNvSpPr/>
          <p:nvPr/>
        </p:nvSpPr>
        <p:spPr>
          <a:xfrm>
            <a:off x="6588224" y="1437755"/>
            <a:ext cx="2393004" cy="22792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id-ID" b="1" dirty="0"/>
              <a:t>FD</a:t>
            </a:r>
          </a:p>
          <a:p>
            <a:r>
              <a:rPr lang="id-ID" dirty="0">
                <a:solidFill>
                  <a:srgbClr val="FF0000"/>
                </a:solidFill>
              </a:rPr>
              <a:t>nim </a:t>
            </a:r>
            <a:r>
              <a:rPr lang="id-ID" dirty="0">
                <a:solidFill>
                  <a:srgbClr val="FF0000"/>
                </a:solidFill>
                <a:sym typeface="Wingdings" pitchFamily="2" charset="2"/>
              </a:rPr>
              <a:t> </a:t>
            </a:r>
            <a:r>
              <a:rPr lang="id-ID" dirty="0" err="1">
                <a:solidFill>
                  <a:srgbClr val="FF0000"/>
                </a:solidFill>
                <a:sym typeface="Wingdings" pitchFamily="2" charset="2"/>
              </a:rPr>
              <a:t>nama_mhs</a:t>
            </a:r>
            <a:endParaRPr lang="en-US" dirty="0">
              <a:solidFill>
                <a:srgbClr val="FF0000"/>
              </a:solidFill>
              <a:sym typeface="Wingdings" pitchFamily="2" charset="2"/>
            </a:endParaRPr>
          </a:p>
          <a:p>
            <a:r>
              <a:rPr lang="en-US" dirty="0">
                <a:sym typeface="Wingdings" pitchFamily="2" charset="2"/>
              </a:rPr>
              <a:t>(</a:t>
            </a:r>
            <a:r>
              <a:rPr lang="en-US" dirty="0" err="1">
                <a:sym typeface="Wingdings" pitchFamily="2" charset="2"/>
              </a:rPr>
              <a:t>nama</a:t>
            </a:r>
            <a:r>
              <a:rPr lang="en-US" dirty="0">
                <a:sym typeface="Wingdings" pitchFamily="2" charset="2"/>
              </a:rPr>
              <a:t> </a:t>
            </a:r>
            <a:r>
              <a:rPr lang="id-ID" dirty="0">
                <a:sym typeface="Wingdings" pitchFamily="2" charset="2"/>
              </a:rPr>
              <a:t>tergantung pada </a:t>
            </a:r>
            <a:r>
              <a:rPr lang="en-US" dirty="0">
                <a:sym typeface="Wingdings" pitchFamily="2" charset="2"/>
              </a:rPr>
              <a:t>NIM)</a:t>
            </a:r>
            <a:endParaRPr lang="id-ID" dirty="0">
              <a:sym typeface="Wingdings" pitchFamily="2" charset="2"/>
            </a:endParaRPr>
          </a:p>
          <a:p>
            <a:r>
              <a:rPr lang="id-ID" dirty="0">
                <a:solidFill>
                  <a:srgbClr val="FF0000"/>
                </a:solidFill>
                <a:sym typeface="Wingdings" pitchFamily="2" charset="2"/>
              </a:rPr>
              <a:t>nama_kul, nim  </a:t>
            </a:r>
            <a:r>
              <a:rPr lang="id-ID" dirty="0" err="1">
                <a:solidFill>
                  <a:srgbClr val="FF0000"/>
                </a:solidFill>
                <a:sym typeface="Wingdings" pitchFamily="2" charset="2"/>
              </a:rPr>
              <a:t>indeks_nilai</a:t>
            </a:r>
            <a:endParaRPr lang="en-US" dirty="0">
              <a:solidFill>
                <a:srgbClr val="FF0000"/>
              </a:solidFill>
              <a:sym typeface="Wingdings" pitchFamily="2" charset="2"/>
            </a:endParaRPr>
          </a:p>
          <a:p>
            <a:r>
              <a:rPr lang="en-US" dirty="0">
                <a:sym typeface="Wingdings" pitchFamily="2" charset="2"/>
              </a:rPr>
              <a:t>(</a:t>
            </a:r>
            <a:r>
              <a:rPr lang="en-US" dirty="0" err="1">
                <a:sym typeface="Wingdings" pitchFamily="2" charset="2"/>
              </a:rPr>
              <a:t>nilai</a:t>
            </a:r>
            <a:r>
              <a:rPr lang="en-US" dirty="0">
                <a:sym typeface="Wingdings" pitchFamily="2" charset="2"/>
              </a:rPr>
              <a:t> </a:t>
            </a:r>
            <a:r>
              <a:rPr lang="id-ID" dirty="0">
                <a:sym typeface="Wingdings" pitchFamily="2" charset="2"/>
              </a:rPr>
              <a:t>tergantung pada </a:t>
            </a:r>
            <a:r>
              <a:rPr lang="en-US" dirty="0">
                <a:sym typeface="Wingdings" pitchFamily="2" charset="2"/>
              </a:rPr>
              <a:t>NIM, </a:t>
            </a:r>
            <a:r>
              <a:rPr lang="en-US" dirty="0" err="1">
                <a:sym typeface="Wingdings" pitchFamily="2" charset="2"/>
              </a:rPr>
              <a:t>nama_kul</a:t>
            </a:r>
            <a:r>
              <a:rPr lang="en-US" dirty="0">
                <a:sym typeface="Wingdings" pitchFamily="2" charset="2"/>
              </a:rPr>
              <a:t>)</a:t>
            </a:r>
            <a:endParaRPr lang="id-ID" dirty="0">
              <a:sym typeface="Wingdings" pitchFamily="2" charset="2"/>
            </a:endParaRPr>
          </a:p>
          <a:p>
            <a:pPr algn="just"/>
            <a:endParaRPr lang="id-ID" dirty="0"/>
          </a:p>
        </p:txBody>
      </p:sp>
      <p:sp>
        <p:nvSpPr>
          <p:cNvPr id="6" name="Rectangle 5"/>
          <p:cNvSpPr/>
          <p:nvPr/>
        </p:nvSpPr>
        <p:spPr>
          <a:xfrm>
            <a:off x="6553200" y="3803581"/>
            <a:ext cx="2393004" cy="12256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id-ID" b="1" dirty="0"/>
              <a:t>Non FD</a:t>
            </a:r>
          </a:p>
          <a:p>
            <a:pPr algn="just"/>
            <a:r>
              <a:rPr lang="id-ID" dirty="0"/>
              <a:t>nama_kul</a:t>
            </a:r>
            <a:r>
              <a:rPr lang="id-ID" dirty="0">
                <a:sym typeface="Wingdings" pitchFamily="2" charset="2"/>
              </a:rPr>
              <a:t> nim</a:t>
            </a:r>
          </a:p>
          <a:p>
            <a:pPr algn="just"/>
            <a:r>
              <a:rPr lang="id-ID" dirty="0">
                <a:sym typeface="Wingdings" pitchFamily="2" charset="2"/>
              </a:rPr>
              <a:t>nim  indeks_nilai</a:t>
            </a:r>
            <a:endParaRPr lang="id-ID" dirty="0"/>
          </a:p>
        </p:txBody>
      </p:sp>
      <p:cxnSp>
        <p:nvCxnSpPr>
          <p:cNvPr id="8" name="Straight Connector 7"/>
          <p:cNvCxnSpPr/>
          <p:nvPr/>
        </p:nvCxnSpPr>
        <p:spPr>
          <a:xfrm flipH="1">
            <a:off x="7784726" y="4293096"/>
            <a:ext cx="43775" cy="239007"/>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H="1">
            <a:off x="7164288" y="4513569"/>
            <a:ext cx="43775" cy="239007"/>
          </a:xfrm>
          <a:prstGeom prst="line">
            <a:avLst/>
          </a:prstGeom>
        </p:spPr>
        <p:style>
          <a:lnRef idx="1">
            <a:schemeClr val="dk1"/>
          </a:lnRef>
          <a:fillRef idx="0">
            <a:schemeClr val="dk1"/>
          </a:fillRef>
          <a:effectRef idx="0">
            <a:schemeClr val="dk1"/>
          </a:effectRef>
          <a:fontRef idx="minor">
            <a:schemeClr val="tx1"/>
          </a:fontRef>
        </p:style>
      </p:cxnSp>
      <p:sp>
        <p:nvSpPr>
          <p:cNvPr id="7" name="Slide Number Placeholder 6">
            <a:extLst>
              <a:ext uri="{FF2B5EF4-FFF2-40B4-BE49-F238E27FC236}">
                <a16:creationId xmlns:a16="http://schemas.microsoft.com/office/drawing/2014/main" id="{7EF0255C-C899-4BBD-9EF8-74B480A61069}"/>
              </a:ext>
            </a:extLst>
          </p:cNvPr>
          <p:cNvSpPr>
            <a:spLocks noGrp="1"/>
          </p:cNvSpPr>
          <p:nvPr>
            <p:ph type="sldNum" sz="quarter" idx="12"/>
          </p:nvPr>
        </p:nvSpPr>
        <p:spPr/>
        <p:txBody>
          <a:bodyPr/>
          <a:lstStyle/>
          <a:p>
            <a:fld id="{C5D243CA-806E-402E-87EA-B001B6507DFC}" type="slidenum">
              <a:rPr lang="id-ID" smtClean="0"/>
              <a:t>9</a:t>
            </a:fld>
            <a:endParaRPr lang="id-ID"/>
          </a:p>
        </p:txBody>
      </p:sp>
    </p:spTree>
    <p:extLst>
      <p:ext uri="{BB962C8B-B14F-4D97-AF65-F5344CB8AC3E}">
        <p14:creationId xmlns:p14="http://schemas.microsoft.com/office/powerpoint/2010/main" val="35411457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923</TotalTime>
  <Words>3306</Words>
  <Application>Microsoft Office PowerPoint</Application>
  <PresentationFormat>On-screen Show (4:3)</PresentationFormat>
  <Paragraphs>683</Paragraphs>
  <Slides>53</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62" baseType="lpstr">
      <vt:lpstr>Arial</vt:lpstr>
      <vt:lpstr>Book Antiqua</vt:lpstr>
      <vt:lpstr>Calibri</vt:lpstr>
      <vt:lpstr>Century Gothic</vt:lpstr>
      <vt:lpstr>Century Gothic (Body)</vt:lpstr>
      <vt:lpstr>Times New Roman</vt:lpstr>
      <vt:lpstr>Wingdings</vt:lpstr>
      <vt:lpstr>Apothecary</vt:lpstr>
      <vt:lpstr>Bitmap Image</vt:lpstr>
      <vt:lpstr>NORMALISASI</vt:lpstr>
      <vt:lpstr>Tujuan perkuliahan: </vt:lpstr>
      <vt:lpstr>1. Konsep Normalisasi Dan Ketergantungan Fungsional</vt:lpstr>
      <vt:lpstr>Normalisasi</vt:lpstr>
      <vt:lpstr>FUNGSI NORMALISASI</vt:lpstr>
      <vt:lpstr>Suatu rancangan database disebut buruk jika :  </vt:lpstr>
      <vt:lpstr>Tujuan Normalisasi</vt:lpstr>
      <vt:lpstr>Konsep Ketergantungan Fungsional (Functional Dependency) (1)</vt:lpstr>
      <vt:lpstr>Ketergantungan Fungsional (Functional Dependency) (2)</vt:lpstr>
      <vt:lpstr>Ketergantungan Fungsional (Functional Dependency) (3)</vt:lpstr>
      <vt:lpstr>Contoh FD 1</vt:lpstr>
      <vt:lpstr>2. Tahapan Normalisasi</vt:lpstr>
      <vt:lpstr>Tahapan Normalisasi</vt:lpstr>
      <vt:lpstr>KRITERIA TABEL NORMAL</vt:lpstr>
      <vt:lpstr>Contoh relasi normal dan tidak normal</vt:lpstr>
      <vt:lpstr>TABEL UNIVERSAL</vt:lpstr>
      <vt:lpstr>Lossless-Join Decomposition</vt:lpstr>
      <vt:lpstr>DEKOMPOSISI AMAN dan tidak aman </vt:lpstr>
      <vt:lpstr>Dependency Preservation</vt:lpstr>
      <vt:lpstr>PowerPoint Presentation</vt:lpstr>
      <vt:lpstr>3. normalisasi pertama (1 NF)</vt:lpstr>
      <vt:lpstr>NormalISASI Pertama  (1st Normal Form) </vt:lpstr>
      <vt:lpstr>Langkah pada NormalISASI Pertama  (1st Normal Form) </vt:lpstr>
      <vt:lpstr>Contoh 1 (atribut multi-value)</vt:lpstr>
      <vt:lpstr>Contoh 1 (atribut multi-value)</vt:lpstr>
      <vt:lpstr>Contoh 1 (samb…)</vt:lpstr>
      <vt:lpstr>Contoh 2 (composite)</vt:lpstr>
      <vt:lpstr>4. normalisasi KEDUA (2 NF)</vt:lpstr>
      <vt:lpstr>Normalisasi Kedua  (2nd Normal Form) </vt:lpstr>
      <vt:lpstr>Contoh 2NF</vt:lpstr>
      <vt:lpstr>PowerPoint Presentation</vt:lpstr>
      <vt:lpstr>Contoh 2NF (2)</vt:lpstr>
      <vt:lpstr>Contoh 2NF (2)</vt:lpstr>
      <vt:lpstr>5. normalisasi KETIGA (3 NF)</vt:lpstr>
      <vt:lpstr>Normalisasi Ketiga  (3rd Normal Form) </vt:lpstr>
      <vt:lpstr>Contoh 3NF</vt:lpstr>
      <vt:lpstr>Penjelasan Contoh 3NF</vt:lpstr>
      <vt:lpstr>Contoh</vt:lpstr>
      <vt:lpstr>INFORMASI</vt:lpstr>
      <vt:lpstr>Latihan 1 :  Normalisasi Data Normalisasikan table berikut</vt:lpstr>
      <vt:lpstr>Normalisasi pertama</vt:lpstr>
      <vt:lpstr>Normalisasi Kedua</vt:lpstr>
      <vt:lpstr>Normalisasi Kedua</vt:lpstr>
      <vt:lpstr>PowerPoint Presentation</vt:lpstr>
      <vt:lpstr>Normalisasi Ketiga</vt:lpstr>
      <vt:lpstr>PowerPoint Presentation</vt:lpstr>
      <vt:lpstr>PowerPoint Presentation</vt:lpstr>
      <vt:lpstr>1NF</vt:lpstr>
      <vt:lpstr>2NF</vt:lpstr>
      <vt:lpstr>2NF</vt:lpstr>
      <vt:lpstr>SOAL</vt:lpstr>
      <vt:lpstr>Terimakasih </vt:lpstr>
      <vt:lpstr>referensi</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LOGIKA</dc:title>
  <dc:creator>TOSHIBA</dc:creator>
  <cp:lastModifiedBy>Mamluatul Haniah</cp:lastModifiedBy>
  <cp:revision>467</cp:revision>
  <cp:lastPrinted>2017-02-18T20:25:12Z</cp:lastPrinted>
  <dcterms:created xsi:type="dcterms:W3CDTF">2015-09-06T04:27:52Z</dcterms:created>
  <dcterms:modified xsi:type="dcterms:W3CDTF">2021-03-20T00:15:21Z</dcterms:modified>
</cp:coreProperties>
</file>