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28fa63cf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28fa63cf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28fa63cf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28fa63cf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28fa63cf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28fa63cf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8fa63cf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28fa63cf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28fa63cf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28fa63cf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28fa63cf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28fa63cf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28fa63cf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28fa63cf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E3E3E3"/>
                </a:solidFill>
                <a:highlight>
                  <a:srgbClr val="212121"/>
                </a:highlight>
              </a:rPr>
              <a:t>B</a:t>
            </a:r>
            <a:r>
              <a:rPr b="1" lang="en-GB" sz="3100">
                <a:solidFill>
                  <a:srgbClr val="E3E3E3"/>
                </a:solidFill>
                <a:highlight>
                  <a:srgbClr val="212121"/>
                </a:highlight>
              </a:rPr>
              <a:t>ig Data Analytics for Crime Prediction:</a:t>
            </a:r>
            <a:r>
              <a:rPr b="1" lang="en-GB" sz="3100" u="sng">
                <a:solidFill>
                  <a:srgbClr val="E3E3E3"/>
                </a:solidFill>
                <a:highlight>
                  <a:srgbClr val="212121"/>
                </a:highlight>
              </a:rPr>
              <a:t> Unveiling Patterns and Trends</a:t>
            </a:r>
            <a:endParaRPr b="1" sz="7100" u="sng">
              <a:highlight>
                <a:srgbClr val="212121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42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Submitted by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Name: Afif Alamgir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ID: 20301199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Section : 1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3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>
                <a:solidFill>
                  <a:srgbClr val="E3E3E3"/>
                </a:solidFill>
                <a:highlight>
                  <a:srgbClr val="212121"/>
                </a:highlight>
              </a:rPr>
              <a:t>Introduction</a:t>
            </a:r>
            <a:endParaRPr b="1" sz="2400" u="sng">
              <a:highlight>
                <a:srgbClr val="212121"/>
              </a:highlight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300"/>
              </a:spcBef>
              <a:spcAft>
                <a:spcPts val="0"/>
              </a:spcAft>
              <a:buClr>
                <a:srgbClr val="E3E3E3"/>
              </a:buClr>
              <a:buSzPct val="100000"/>
              <a:buChar char="●"/>
            </a:pPr>
            <a:r>
              <a:rPr lang="en-GB">
                <a:solidFill>
                  <a:srgbClr val="E3E3E3"/>
                </a:solidFill>
                <a:highlight>
                  <a:srgbClr val="212121"/>
                </a:highlight>
              </a:rPr>
              <a:t>Problem: Increased crime rates in urban areas due to rapid urbanization.</a:t>
            </a:r>
            <a:endParaRPr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-334327" lvl="0" marL="457200" rtl="0" algn="l">
              <a:spcBef>
                <a:spcPts val="1100"/>
              </a:spcBef>
              <a:spcAft>
                <a:spcPts val="0"/>
              </a:spcAft>
              <a:buClr>
                <a:srgbClr val="E3E3E3"/>
              </a:buClr>
              <a:buSzPct val="100000"/>
              <a:buChar char="●"/>
            </a:pPr>
            <a:r>
              <a:rPr lang="en-GB">
                <a:solidFill>
                  <a:srgbClr val="E3E3E3"/>
                </a:solidFill>
                <a:highlight>
                  <a:srgbClr val="212121"/>
                </a:highlight>
              </a:rPr>
              <a:t>Challenge: Traditional methods struggle to analyze large, diverse crime data.</a:t>
            </a:r>
            <a:endParaRPr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-334327" lvl="0" marL="457200" rtl="0" algn="l">
              <a:spcBef>
                <a:spcPts val="1800"/>
              </a:spcBef>
              <a:spcAft>
                <a:spcPts val="0"/>
              </a:spcAft>
              <a:buClr>
                <a:srgbClr val="E3E3E3"/>
              </a:buClr>
              <a:buSzPct val="100000"/>
              <a:buChar char="●"/>
            </a:pPr>
            <a:r>
              <a:rPr lang="en-GB">
                <a:solidFill>
                  <a:srgbClr val="E3E3E3"/>
                </a:solidFill>
                <a:highlight>
                  <a:srgbClr val="212121"/>
                </a:highlight>
              </a:rPr>
              <a:t>Solution: Big Data Analytics (BDA) and Data Mining for analyzing and extracting valuable insights from crime data</a:t>
            </a:r>
            <a:endParaRPr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u="sng">
                <a:solidFill>
                  <a:srgbClr val="E3E3E3"/>
                </a:solidFill>
                <a:highlight>
                  <a:srgbClr val="212121"/>
                </a:highlight>
              </a:rPr>
              <a:t>Methodology</a:t>
            </a:r>
            <a:endParaRPr sz="3800" u="sng">
              <a:highlight>
                <a:srgbClr val="212121"/>
              </a:highlight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300"/>
              </a:spcBef>
              <a:spcAft>
                <a:spcPts val="0"/>
              </a:spcAft>
              <a:buClr>
                <a:srgbClr val="E3E3E3"/>
              </a:buClr>
              <a:buSzPts val="1700"/>
              <a:buChar char="●"/>
            </a:pPr>
            <a:r>
              <a:rPr lang="en-GB" sz="1700">
                <a:solidFill>
                  <a:srgbClr val="E3E3E3"/>
                </a:solidFill>
                <a:highlight>
                  <a:srgbClr val="212121"/>
                </a:highlight>
              </a:rPr>
              <a:t>Analyzed crime data from three US cities.</a:t>
            </a:r>
            <a:endParaRPr sz="17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-336550" lvl="0" marL="457200" rtl="0" algn="l">
              <a:spcBef>
                <a:spcPts val="1100"/>
              </a:spcBef>
              <a:spcAft>
                <a:spcPts val="0"/>
              </a:spcAft>
              <a:buClr>
                <a:srgbClr val="E3E3E3"/>
              </a:buClr>
              <a:buSzPts val="1700"/>
              <a:buChar char="●"/>
            </a:pPr>
            <a:r>
              <a:rPr lang="en-GB" sz="1700">
                <a:solidFill>
                  <a:srgbClr val="E3E3E3"/>
                </a:solidFill>
                <a:highlight>
                  <a:srgbClr val="212121"/>
                </a:highlight>
              </a:rPr>
              <a:t>Preprocessed and visualized the data.</a:t>
            </a:r>
            <a:endParaRPr sz="17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-336550" lvl="0" marL="457200" rtl="0" algn="l">
              <a:spcBef>
                <a:spcPts val="1100"/>
              </a:spcBef>
              <a:spcAft>
                <a:spcPts val="0"/>
              </a:spcAft>
              <a:buClr>
                <a:srgbClr val="E3E3E3"/>
              </a:buClr>
              <a:buSzPts val="1700"/>
              <a:buChar char="●"/>
            </a:pPr>
            <a:r>
              <a:rPr lang="en-GB" sz="1700">
                <a:solidFill>
                  <a:srgbClr val="E3E3E3"/>
                </a:solidFill>
                <a:highlight>
                  <a:srgbClr val="212121"/>
                </a:highlight>
              </a:rPr>
              <a:t>Compared three models for crime prediction:</a:t>
            </a:r>
            <a:endParaRPr sz="17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1700"/>
              <a:buChar char="○"/>
            </a:pPr>
            <a:r>
              <a:rPr lang="en-GB" sz="1700">
                <a:solidFill>
                  <a:srgbClr val="E3E3E3"/>
                </a:solidFill>
                <a:highlight>
                  <a:srgbClr val="212121"/>
                </a:highlight>
              </a:rPr>
              <a:t>Prophet</a:t>
            </a:r>
            <a:endParaRPr sz="17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1700"/>
              <a:buChar char="○"/>
            </a:pPr>
            <a:r>
              <a:rPr lang="en-GB" sz="1700">
                <a:solidFill>
                  <a:srgbClr val="E3E3E3"/>
                </a:solidFill>
                <a:highlight>
                  <a:srgbClr val="212121"/>
                </a:highlight>
              </a:rPr>
              <a:t>Neural Network</a:t>
            </a:r>
            <a:endParaRPr sz="17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1700"/>
              <a:buChar char="○"/>
            </a:pPr>
            <a:r>
              <a:rPr lang="en-GB" sz="1700">
                <a:solidFill>
                  <a:srgbClr val="E3E3E3"/>
                </a:solidFill>
                <a:highlight>
                  <a:srgbClr val="212121"/>
                </a:highlight>
              </a:rPr>
              <a:t>LSTM</a:t>
            </a:r>
            <a:endParaRPr sz="17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457200" rtl="0" algn="l">
              <a:spcBef>
                <a:spcPts val="2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71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u="sng">
                <a:solidFill>
                  <a:srgbClr val="E3E3E3"/>
                </a:solidFill>
                <a:highlight>
                  <a:srgbClr val="212121"/>
                </a:highlight>
              </a:rPr>
              <a:t>Key Findings</a:t>
            </a:r>
            <a:endParaRPr sz="3800" u="sng">
              <a:highlight>
                <a:srgbClr val="212121"/>
              </a:highlight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300"/>
              </a:spcBef>
              <a:spcAft>
                <a:spcPts val="0"/>
              </a:spcAft>
              <a:buClr>
                <a:srgbClr val="E3E3E3"/>
              </a:buClr>
              <a:buSzPts val="1900"/>
              <a:buChar char="●"/>
            </a:pPr>
            <a:r>
              <a:rPr lang="en-GB" sz="1900">
                <a:solidFill>
                  <a:srgbClr val="E3E3E3"/>
                </a:solidFill>
                <a:highlight>
                  <a:srgbClr val="212121"/>
                </a:highlight>
              </a:rPr>
              <a:t>BDA and data mining can effectively analyze crime data.</a:t>
            </a:r>
            <a:endParaRPr sz="19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-349250" lvl="0" marL="457200" rtl="0" algn="l">
              <a:spcBef>
                <a:spcPts val="1100"/>
              </a:spcBef>
              <a:spcAft>
                <a:spcPts val="0"/>
              </a:spcAft>
              <a:buClr>
                <a:srgbClr val="E3E3E3"/>
              </a:buClr>
              <a:buSzPts val="1900"/>
              <a:buChar char="●"/>
            </a:pPr>
            <a:r>
              <a:rPr lang="en-GB" sz="1900">
                <a:solidFill>
                  <a:srgbClr val="E3E3E3"/>
                </a:solidFill>
                <a:highlight>
                  <a:srgbClr val="212121"/>
                </a:highlight>
              </a:rPr>
              <a:t>Prophet and LSTM models outperform neural networks for crime prediction.</a:t>
            </a:r>
            <a:endParaRPr sz="19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-349250" lvl="0" marL="457200" rtl="0" algn="l">
              <a:spcBef>
                <a:spcPts val="1100"/>
              </a:spcBef>
              <a:spcAft>
                <a:spcPts val="0"/>
              </a:spcAft>
              <a:buClr>
                <a:srgbClr val="E3E3E3"/>
              </a:buClr>
              <a:buSzPts val="1900"/>
              <a:buChar char="●"/>
            </a:pPr>
            <a:r>
              <a:rPr lang="en-GB" sz="1900">
                <a:solidFill>
                  <a:srgbClr val="E3E3E3"/>
                </a:solidFill>
                <a:highlight>
                  <a:srgbClr val="212121"/>
                </a:highlight>
              </a:rPr>
              <a:t>Optimal training period is 3 years for accurate prediction.</a:t>
            </a:r>
            <a:endParaRPr sz="19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u="sng">
                <a:solidFill>
                  <a:srgbClr val="E3E3E3"/>
                </a:solidFill>
                <a:highlight>
                  <a:srgbClr val="212121"/>
                </a:highlight>
              </a:rPr>
              <a:t>Implications</a:t>
            </a:r>
            <a:endParaRPr sz="3800" u="sng">
              <a:highlight>
                <a:srgbClr val="212121"/>
              </a:highlight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Clr>
                <a:srgbClr val="E3E3E3"/>
              </a:buClr>
              <a:buSzPts val="1800"/>
              <a:buChar char="●"/>
            </a:pPr>
            <a:r>
              <a:rPr lang="en-GB">
                <a:solidFill>
                  <a:srgbClr val="E3E3E3"/>
                </a:solidFill>
                <a:highlight>
                  <a:srgbClr val="212121"/>
                </a:highlight>
              </a:rPr>
              <a:t>Improved understanding of crime patterns and trends.</a:t>
            </a:r>
            <a:endParaRPr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rgbClr val="E3E3E3"/>
              </a:buClr>
              <a:buSzPts val="1800"/>
              <a:buChar char="●"/>
            </a:pPr>
            <a:r>
              <a:rPr lang="en-GB">
                <a:solidFill>
                  <a:srgbClr val="E3E3E3"/>
                </a:solidFill>
                <a:highlight>
                  <a:srgbClr val="212121"/>
                </a:highlight>
              </a:rPr>
              <a:t>More efficient resource allocation for crime prevention.</a:t>
            </a:r>
            <a:endParaRPr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rgbClr val="E3E3E3"/>
              </a:buClr>
              <a:buSzPts val="1800"/>
              <a:buChar char="●"/>
            </a:pPr>
            <a:r>
              <a:rPr lang="en-GB">
                <a:solidFill>
                  <a:srgbClr val="E3E3E3"/>
                </a:solidFill>
                <a:highlight>
                  <a:srgbClr val="212121"/>
                </a:highlight>
              </a:rPr>
              <a:t>Enhanced public safety and reduced crime rates.</a:t>
            </a:r>
            <a:endParaRPr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u="sng">
                <a:solidFill>
                  <a:srgbClr val="E3E3E3"/>
                </a:solidFill>
                <a:highlight>
                  <a:srgbClr val="212121"/>
                </a:highlight>
              </a:rPr>
              <a:t>Limitations and Future Work</a:t>
            </a:r>
            <a:endParaRPr sz="3700" u="sng">
              <a:highlight>
                <a:srgbClr val="212121"/>
              </a:highlight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300"/>
              </a:spcBef>
              <a:spcAft>
                <a:spcPts val="0"/>
              </a:spcAft>
              <a:buClr>
                <a:srgbClr val="E3E3E3"/>
              </a:buClr>
              <a:buSzPct val="100000"/>
              <a:buChar char="●"/>
            </a:pPr>
            <a:r>
              <a:rPr lang="en-GB">
                <a:solidFill>
                  <a:srgbClr val="E3E3E3"/>
                </a:solidFill>
                <a:highlight>
                  <a:srgbClr val="212121"/>
                </a:highlight>
              </a:rPr>
              <a:t>Limited scope: Only three US cities analyzed.</a:t>
            </a:r>
            <a:endParaRPr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-334327" lvl="0" marL="457200" rtl="0" algn="l">
              <a:spcBef>
                <a:spcPts val="1100"/>
              </a:spcBef>
              <a:spcAft>
                <a:spcPts val="0"/>
              </a:spcAft>
              <a:buClr>
                <a:srgbClr val="E3E3E3"/>
              </a:buClr>
              <a:buSzPct val="100000"/>
              <a:buChar char="●"/>
            </a:pPr>
            <a:r>
              <a:rPr lang="en-GB">
                <a:solidFill>
                  <a:srgbClr val="E3E3E3"/>
                </a:solidFill>
                <a:highlight>
                  <a:srgbClr val="212121"/>
                </a:highlight>
              </a:rPr>
              <a:t>Narrow model comparison: More models could be explored.</a:t>
            </a:r>
            <a:endParaRPr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-334327" lvl="0" marL="457200" rtl="0" algn="l">
              <a:spcBef>
                <a:spcPts val="1100"/>
              </a:spcBef>
              <a:spcAft>
                <a:spcPts val="0"/>
              </a:spcAft>
              <a:buClr>
                <a:srgbClr val="E3E3E3"/>
              </a:buClr>
              <a:buSzPct val="100000"/>
              <a:buChar char="●"/>
            </a:pPr>
            <a:r>
              <a:rPr lang="en-GB">
                <a:solidFill>
                  <a:srgbClr val="E3E3E3"/>
                </a:solidFill>
                <a:highlight>
                  <a:srgbClr val="212121"/>
                </a:highlight>
              </a:rPr>
              <a:t>Lack of real-world implementation: Practical applications need to be developed.</a:t>
            </a:r>
            <a:endParaRPr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-334327" lvl="0" marL="457200" rtl="0" algn="l">
              <a:spcBef>
                <a:spcPts val="1100"/>
              </a:spcBef>
              <a:spcAft>
                <a:spcPts val="0"/>
              </a:spcAft>
              <a:buClr>
                <a:srgbClr val="E3E3E3"/>
              </a:buClr>
              <a:buSzPct val="100000"/>
              <a:buChar char="●"/>
            </a:pPr>
            <a:r>
              <a:rPr lang="en-GB">
                <a:solidFill>
                  <a:srgbClr val="E3E3E3"/>
                </a:solidFill>
                <a:highlight>
                  <a:srgbClr val="212121"/>
                </a:highlight>
              </a:rPr>
              <a:t>No causal analysis: Understanding underlying causes of crime needed.</a:t>
            </a:r>
            <a:endParaRPr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u="sng">
                <a:solidFill>
                  <a:srgbClr val="E3E3E3"/>
                </a:solidFill>
                <a:highlight>
                  <a:srgbClr val="212121"/>
                </a:highlight>
              </a:rPr>
              <a:t>Conclusion</a:t>
            </a:r>
            <a:endParaRPr sz="3700" u="sng">
              <a:highlight>
                <a:srgbClr val="212121"/>
              </a:highlight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Clr>
                <a:srgbClr val="E3E3E3"/>
              </a:buClr>
              <a:buSzPts val="1800"/>
              <a:buChar char="●"/>
            </a:pPr>
            <a:r>
              <a:rPr lang="en-GB">
                <a:solidFill>
                  <a:srgbClr val="E3E3E3"/>
                </a:solidFill>
                <a:highlight>
                  <a:srgbClr val="212121"/>
                </a:highlight>
              </a:rPr>
              <a:t>BDA is a promising tool for crime analysis and prediction.</a:t>
            </a:r>
            <a:endParaRPr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rgbClr val="E3E3E3"/>
              </a:buClr>
              <a:buSzPts val="1800"/>
              <a:buChar char="●"/>
            </a:pPr>
            <a:r>
              <a:rPr lang="en-GB">
                <a:solidFill>
                  <a:srgbClr val="E3E3E3"/>
                </a:solidFill>
                <a:highlight>
                  <a:srgbClr val="212121"/>
                </a:highlight>
              </a:rPr>
              <a:t>This study provides a foundation for future research in this area.</a:t>
            </a:r>
            <a:endParaRPr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rgbClr val="E3E3E3"/>
              </a:buClr>
              <a:buSzPts val="1800"/>
              <a:buChar char="●"/>
            </a:pPr>
            <a:r>
              <a:rPr lang="en-GB">
                <a:solidFill>
                  <a:srgbClr val="E3E3E3"/>
                </a:solidFill>
                <a:highlight>
                  <a:srgbClr val="212121"/>
                </a:highlight>
              </a:rPr>
              <a:t>By addressing limitations, BDA can revolutionize crime prevention strategies.</a:t>
            </a:r>
            <a:endParaRPr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800"/>
              <a:t>THANK YOU</a:t>
            </a:r>
            <a:endParaRPr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