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8fa63cf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8fa63cf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8fa63cf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8fa63c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8fa63cf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8fa63cf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8fa63cf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28fa63cf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8fa63cf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8fa63c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28fa63cf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28fa63c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28fa63cf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28fa63cf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Systematic Review Towards Big Data Analytics in Social Media</a:t>
            </a:r>
            <a:endParaRPr sz="3500" u="sng">
              <a:highlight>
                <a:srgbClr val="21212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42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Submitted by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Name: Afif Alamgir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ID: 20301199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Section : 1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rgbClr val="E3E3E3"/>
                </a:solidFill>
                <a:highlight>
                  <a:srgbClr val="212121"/>
                </a:highlight>
              </a:rPr>
              <a:t>Motivation:</a:t>
            </a:r>
            <a:endParaRPr b="1" sz="3400" u="sng">
              <a:highlight>
                <a:srgbClr val="212121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1700"/>
              <a:buChar char="●"/>
            </a:pPr>
            <a:r>
              <a:rPr lang="en-GB" sz="1700">
                <a:solidFill>
                  <a:srgbClr val="E3E3E3"/>
                </a:solidFill>
                <a:highlight>
                  <a:srgbClr val="212121"/>
                </a:highlight>
              </a:rPr>
              <a:t>Rise of social media platforms and user-generated data ("Big Social Data").</a:t>
            </a:r>
            <a:endParaRPr sz="17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36550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ts val="1700"/>
              <a:buChar char="●"/>
            </a:pPr>
            <a:r>
              <a:rPr lang="en-GB" sz="1700">
                <a:solidFill>
                  <a:srgbClr val="E3E3E3"/>
                </a:solidFill>
                <a:highlight>
                  <a:srgbClr val="212121"/>
                </a:highlight>
              </a:rPr>
              <a:t>Need to understand human behavior and make data-driven decisions.</a:t>
            </a:r>
            <a:endParaRPr sz="17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rgbClr val="E3E3E3"/>
                </a:solidFill>
                <a:highlight>
                  <a:srgbClr val="131314"/>
                </a:highlight>
              </a:rPr>
              <a:t>Contribution:</a:t>
            </a:r>
            <a:endParaRPr b="1" sz="4800" u="sng">
              <a:highlight>
                <a:srgbClr val="212121"/>
              </a:highlight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2200"/>
              <a:buChar char="●"/>
            </a:pPr>
            <a:r>
              <a:rPr lang="en-GB" sz="2200">
                <a:solidFill>
                  <a:srgbClr val="E3E3E3"/>
                </a:solidFill>
                <a:highlight>
                  <a:srgbClr val="212121"/>
                </a:highlight>
              </a:rPr>
              <a:t>Comprehensive overview of recent works on big data analytics for social media.</a:t>
            </a:r>
            <a:endParaRPr sz="22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2200"/>
              <a:buChar char="●"/>
            </a:pPr>
            <a:r>
              <a:rPr lang="en-GB" sz="2200">
                <a:solidFill>
                  <a:srgbClr val="E3E3E3"/>
                </a:solidFill>
                <a:highlight>
                  <a:srgbClr val="212121"/>
                </a:highlight>
              </a:rPr>
              <a:t>Proposed "Sunflower Model of Big Data" for categorization.</a:t>
            </a:r>
            <a:endParaRPr sz="22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2200"/>
              <a:buChar char="●"/>
            </a:pPr>
            <a:r>
              <a:rPr lang="en-GB" sz="2200">
                <a:solidFill>
                  <a:srgbClr val="E3E3E3"/>
                </a:solidFill>
                <a:highlight>
                  <a:srgbClr val="212121"/>
                </a:highlight>
              </a:rPr>
              <a:t>Identified top ten social data analytics techniques and relevant statistical/machine learning methods.</a:t>
            </a:r>
            <a:endParaRPr sz="22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2200"/>
              <a:buChar char="●"/>
            </a:pPr>
            <a:r>
              <a:rPr lang="en-GB" sz="2200">
                <a:solidFill>
                  <a:srgbClr val="E3E3E3"/>
                </a:solidFill>
                <a:highlight>
                  <a:srgbClr val="212121"/>
                </a:highlight>
              </a:rPr>
              <a:t>Created taxonomy of social media analytics for clear understanding and future research.</a:t>
            </a:r>
            <a:endParaRPr sz="22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7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 u="sng">
                <a:solidFill>
                  <a:srgbClr val="E3E3E3"/>
                </a:solidFill>
                <a:highlight>
                  <a:srgbClr val="212121"/>
                </a:highlight>
              </a:rPr>
              <a:t>Methodology:</a:t>
            </a:r>
            <a:endParaRPr b="1" sz="4700" u="sng">
              <a:highlight>
                <a:srgbClr val="212121"/>
              </a:highlight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2000"/>
              <a:buChar char="●"/>
            </a:pPr>
            <a:r>
              <a:rPr lang="en-GB" sz="2000">
                <a:solidFill>
                  <a:srgbClr val="E3E3E3"/>
                </a:solidFill>
                <a:highlight>
                  <a:srgbClr val="212121"/>
                </a:highlight>
              </a:rPr>
              <a:t>Systematic Mapping Study (SMS) methodology.</a:t>
            </a:r>
            <a:endParaRPr sz="20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55600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ts val="2000"/>
              <a:buChar char="●"/>
            </a:pPr>
            <a:r>
              <a:rPr lang="en-GB" sz="2000">
                <a:solidFill>
                  <a:srgbClr val="E3E3E3"/>
                </a:solidFill>
                <a:highlight>
                  <a:srgbClr val="212121"/>
                </a:highlight>
              </a:rPr>
              <a:t>Identified six key tasks: research goal, research questions, searching strategy, selection criteria, selection of studies, and result analysis.</a:t>
            </a:r>
            <a:endParaRPr sz="20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55600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ts val="2000"/>
              <a:buChar char="●"/>
            </a:pPr>
            <a:r>
              <a:rPr lang="en-GB" sz="2000">
                <a:solidFill>
                  <a:srgbClr val="E3E3E3"/>
                </a:solidFill>
                <a:highlight>
                  <a:srgbClr val="212121"/>
                </a:highlight>
              </a:rPr>
              <a:t>Analyzed 20 relevant research articles.</a:t>
            </a:r>
            <a:endParaRPr sz="20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E3E3E3"/>
                </a:solidFill>
                <a:highlight>
                  <a:srgbClr val="212121"/>
                </a:highlight>
              </a:rPr>
              <a:t>Conclusion:</a:t>
            </a:r>
            <a:endParaRPr b="1" sz="4600" u="sng">
              <a:highlight>
                <a:srgbClr val="212121"/>
              </a:highlight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 sz="1900">
                <a:solidFill>
                  <a:srgbClr val="E3E3E3"/>
                </a:solidFill>
                <a:highlight>
                  <a:srgbClr val="212121"/>
                </a:highlight>
              </a:rPr>
              <a:t>Big data analytics is crucial for understanding human behavior through social media data analysis.</a:t>
            </a:r>
            <a:endParaRPr sz="19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40201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 sz="1900">
                <a:solidFill>
                  <a:srgbClr val="E3E3E3"/>
                </a:solidFill>
                <a:highlight>
                  <a:srgbClr val="212121"/>
                </a:highlight>
              </a:rPr>
              <a:t>Ten widely used analytics techniques categorized based on purpose, usage, and working area.</a:t>
            </a:r>
            <a:endParaRPr sz="19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40201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 sz="1900">
                <a:solidFill>
                  <a:srgbClr val="E3E3E3"/>
                </a:solidFill>
                <a:highlight>
                  <a:srgbClr val="212121"/>
                </a:highlight>
              </a:rPr>
              <a:t>Machine learning plays a vital role in social media data analysis.</a:t>
            </a:r>
            <a:endParaRPr sz="19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u="sng">
                <a:solidFill>
                  <a:srgbClr val="E3E3E3"/>
                </a:solidFill>
                <a:highlight>
                  <a:srgbClr val="212121"/>
                </a:highlight>
              </a:rPr>
              <a:t>Limitations </a:t>
            </a:r>
            <a:endParaRPr sz="3700" u="sng">
              <a:highlight>
                <a:srgbClr val="212121"/>
              </a:highlight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ts val="2100"/>
              <a:buChar char="●"/>
            </a:pPr>
            <a:r>
              <a:rPr lang="en-GB" sz="2100">
                <a:solidFill>
                  <a:srgbClr val="E3E3E3"/>
                </a:solidFill>
                <a:highlight>
                  <a:srgbClr val="212121"/>
                </a:highlight>
              </a:rPr>
              <a:t>Data access and management: increasing data volume, distribution, and maintenance costs.</a:t>
            </a:r>
            <a:endParaRPr sz="21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61950" lvl="0" marL="457200" rtl="0" algn="l">
              <a:spcBef>
                <a:spcPts val="1100"/>
              </a:spcBef>
              <a:spcAft>
                <a:spcPts val="0"/>
              </a:spcAft>
              <a:buClr>
                <a:srgbClr val="E3E3E3"/>
              </a:buClr>
              <a:buSzPts val="2100"/>
              <a:buChar char="●"/>
            </a:pPr>
            <a:r>
              <a:rPr lang="en-GB" sz="2100">
                <a:solidFill>
                  <a:srgbClr val="E3E3E3"/>
                </a:solidFill>
                <a:highlight>
                  <a:srgbClr val="212121"/>
                </a:highlight>
              </a:rPr>
              <a:t>Data quality and integration: noise, irrelevant information, and platform inconsistencies.</a:t>
            </a:r>
            <a:endParaRPr sz="2100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3E3E3"/>
                </a:solidFill>
                <a:highlight>
                  <a:srgbClr val="212121"/>
                </a:highlight>
              </a:rPr>
              <a:t>Synthesis:</a:t>
            </a:r>
            <a:endParaRPr sz="4700" u="sng">
              <a:highlight>
                <a:srgbClr val="212121"/>
              </a:highlight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000" y="1054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4132" lvl="0" marL="457200" rtl="0" algn="l">
              <a:spcBef>
                <a:spcPts val="30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 sz="2325">
                <a:solidFill>
                  <a:srgbClr val="E3E3E3"/>
                </a:solidFill>
                <a:highlight>
                  <a:srgbClr val="212121"/>
                </a:highlight>
              </a:rPr>
              <a:t>Big data analytics holds immense potential for social media research.</a:t>
            </a:r>
            <a:endParaRPr sz="2325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54132" lvl="0" marL="4572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 sz="2325">
                <a:solidFill>
                  <a:srgbClr val="E3E3E3"/>
                </a:solidFill>
                <a:highlight>
                  <a:srgbClr val="212121"/>
                </a:highlight>
              </a:rPr>
              <a:t>Ten essential analytics techniques and their machine learning methods identified.</a:t>
            </a:r>
            <a:endParaRPr sz="2325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54132" lvl="0" marL="4572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 sz="2325">
                <a:solidFill>
                  <a:srgbClr val="E3E3E3"/>
                </a:solidFill>
                <a:highlight>
                  <a:srgbClr val="212121"/>
                </a:highlight>
              </a:rPr>
              <a:t>Challenges exist in data accessibility, quality, and integration.</a:t>
            </a:r>
            <a:endParaRPr sz="2325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54132" lvl="0" marL="4572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 sz="2325">
                <a:solidFill>
                  <a:srgbClr val="E3E3E3"/>
                </a:solidFill>
                <a:highlight>
                  <a:srgbClr val="212121"/>
                </a:highlight>
              </a:rPr>
              <a:t>Future research should focus on specific domains, platforms, algorithms, and attributes.</a:t>
            </a:r>
            <a:endParaRPr sz="2325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-354132" lvl="0" marL="457200" rtl="0" algn="l"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ct val="100000"/>
              <a:buChar char="●"/>
            </a:pPr>
            <a:r>
              <a:rPr lang="en-GB" sz="2325">
                <a:solidFill>
                  <a:srgbClr val="E3E3E3"/>
                </a:solidFill>
                <a:highlight>
                  <a:srgbClr val="212121"/>
                </a:highlight>
              </a:rPr>
              <a:t>Overcoming these limitations will unlock the full potential of social media analytics.</a:t>
            </a:r>
            <a:endParaRPr sz="2325"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3E3"/>
              </a:solidFill>
              <a:highlight>
                <a:srgbClr val="212121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800"/>
              <a:t>THANK YOU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