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</p:sldIdLst>
  <p:sldSz cx="12192000" cy="6858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NpaH+OQW1PwqegNu63/wFG5M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084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95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8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55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44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19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41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638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985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27648" y="656245"/>
            <a:ext cx="11368561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6000" dirty="0">
                <a:solidFill>
                  <a:schemeClr val="accent1"/>
                </a:solidFill>
                <a:latin typeface="Arial Black"/>
              </a:rPr>
              <a:t>“Predicting Coupon Acceptance on E-commerce Platforms</a:t>
            </a:r>
            <a:r>
              <a:rPr lang="en-US" sz="6000" dirty="0" smtClean="0">
                <a:solidFill>
                  <a:schemeClr val="accent1"/>
                </a:solidFill>
                <a:latin typeface="Arial Black"/>
              </a:rPr>
              <a:t>”</a:t>
            </a:r>
            <a:endParaRPr sz="1600" b="0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Date:29-Jan-2025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672661" y="1629104"/>
            <a:ext cx="11067393" cy="450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en-US" dirty="0"/>
              <a:t>The goal of this project is to leverage machine learning techniques to analyze driving scenarios and user attributes collected from an e-commerce website. By accurately predicting whether users will accept coupons during their journeys, the aim is to optimize coupon distribution strategies and enhance user engagement with the platform's offerings.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n-IN" dirty="0"/>
              <a:t> The survey describes different driving scenarios including the user’s destination, current time, weather, passenger, coupon attributes, user attributes, and contextual attributes, and then asks the user whether he/she will accept the coupon or not.</a:t>
            </a:r>
          </a:p>
          <a:p>
            <a:pPr marL="228600" lvl="0" indent="-2286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90" name="Google Shape;90;p2"/>
          <p:cNvSpPr/>
          <p:nvPr/>
        </p:nvSpPr>
        <p:spPr>
          <a:xfrm>
            <a:off x="2679117" y="224384"/>
            <a:ext cx="74936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sz="5400" b="0" i="0" u="none" strike="noStrike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1376165" y="1121790"/>
            <a:ext cx="10162243" cy="549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1. Gender:</a:t>
            </a:r>
            <a:r>
              <a:rPr lang="en-IN"/>
              <a:t> Female, Male</a:t>
            </a:r>
            <a:br>
              <a:rPr lang="en-IN"/>
            </a:br>
            <a:r>
              <a:rPr lang="en-IN" b="1"/>
              <a:t>2. Age:</a:t>
            </a:r>
            <a:r>
              <a:rPr lang="en-IN"/>
              <a:t> 21, 46, 26, 31, 41, 50plus, 36, below21</a:t>
            </a:r>
            <a:br>
              <a:rPr lang="en-IN"/>
            </a:br>
            <a:r>
              <a:rPr lang="en-IN" b="1"/>
              <a:t>3. Marital Status:</a:t>
            </a:r>
            <a:r>
              <a:rPr lang="en-IN"/>
              <a:t> Unmarried partner, Single, Married partner, Divorced, Widowed</a:t>
            </a:r>
            <a:br>
              <a:rPr lang="en-IN"/>
            </a:br>
            <a:r>
              <a:rPr lang="en-IN" b="1"/>
              <a:t>4. has_Children:</a:t>
            </a:r>
            <a:r>
              <a:rPr lang="en-IN"/>
              <a:t> 1: has children, 0: No children</a:t>
            </a:r>
            <a:br>
              <a:rPr lang="en-IN"/>
            </a:br>
            <a:r>
              <a:rPr lang="en-IN" b="1"/>
              <a:t>5. Education:</a:t>
            </a:r>
            <a:r>
              <a:rPr lang="en-IN"/>
              <a:t> Some colleges — no degree, bachelor’s degree, Associates degree, High School Graduate, Graduate degree (Master or Doctorate), Some High School</a:t>
            </a:r>
            <a:br>
              <a:rPr lang="en-IN"/>
            </a:br>
            <a:r>
              <a:rPr lang="en-IN" b="1"/>
              <a:t>6. Occupation:</a:t>
            </a:r>
            <a:r>
              <a:rPr lang="en-IN"/>
              <a:t> Traveller’s occupation</a:t>
            </a:r>
            <a:r>
              <a:rPr lang="en-IN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7. Income:</a:t>
            </a:r>
            <a:r>
              <a:rPr lang="en-IN"/>
              <a:t> income of the traveler</a:t>
            </a:r>
            <a:br>
              <a:rPr lang="en-IN"/>
            </a:br>
            <a:r>
              <a:rPr lang="en-IN" b="1"/>
              <a:t>8. Car:</a:t>
            </a:r>
            <a:r>
              <a:rPr lang="en-IN"/>
              <a:t> Description of vehicle driven by the traveller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225485" y="490551"/>
            <a:ext cx="105108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Data Dictionary</a:t>
            </a:r>
            <a:endParaRPr b="1"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357460"/>
            <a:ext cx="10515600" cy="52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9. Bar:</a:t>
            </a:r>
            <a:r>
              <a:rPr lang="en-IN" dirty="0"/>
              <a:t> how many times does the </a:t>
            </a:r>
            <a:r>
              <a:rPr lang="en-IN" dirty="0" err="1"/>
              <a:t>traveler</a:t>
            </a:r>
            <a:r>
              <a:rPr lang="en-IN" dirty="0"/>
              <a:t> go to a bar every month? </a:t>
            </a:r>
            <a:endParaRPr lang="en-IN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10. Coffee House:</a:t>
            </a:r>
            <a:r>
              <a:rPr lang="en-IN" dirty="0"/>
              <a:t> how many times does the user go to a coffeehouse every month? </a:t>
            </a:r>
            <a:br>
              <a:rPr lang="en-IN" dirty="0"/>
            </a:br>
            <a:r>
              <a:rPr lang="en-IN" b="1" dirty="0"/>
              <a:t>11. Carry Away:</a:t>
            </a:r>
            <a:r>
              <a:rPr lang="en-IN" dirty="0"/>
              <a:t> how many times does the user get takeaway food every month? </a:t>
            </a:r>
            <a:br>
              <a:rPr lang="en-IN" dirty="0"/>
            </a:br>
            <a:r>
              <a:rPr lang="en-IN" b="1" dirty="0"/>
              <a:t>12. RestaurantLessThan20:</a:t>
            </a:r>
            <a:r>
              <a:rPr lang="en-IN" dirty="0"/>
              <a:t> how many times does the user go to a restaurant with an average expense per person of less than $20 every month? </a:t>
            </a:r>
            <a:br>
              <a:rPr lang="en-IN" dirty="0"/>
            </a:br>
            <a:r>
              <a:rPr lang="en-IN" b="1" dirty="0"/>
              <a:t>13. Restaurant20To50:</a:t>
            </a:r>
            <a:r>
              <a:rPr lang="en-IN" dirty="0"/>
              <a:t> how many times does the user go to a restaurant with an average expense per person of $20 — $50 every month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14. Destination:</a:t>
            </a:r>
            <a:r>
              <a:rPr lang="en-IN" dirty="0"/>
              <a:t> destination of </a:t>
            </a:r>
            <a:r>
              <a:rPr lang="en-IN" dirty="0" err="1"/>
              <a:t>traveler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15. Passenger:</a:t>
            </a:r>
            <a:r>
              <a:rPr lang="en-IN" dirty="0"/>
              <a:t> who are the passengers in the car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16. Weather:</a:t>
            </a:r>
            <a:r>
              <a:rPr lang="en-IN" dirty="0"/>
              <a:t> weather when the user is driving (Sunny, Rainy, Snowy)</a:t>
            </a:r>
            <a:br>
              <a:rPr lang="en-IN" dirty="0"/>
            </a:br>
            <a:r>
              <a:rPr lang="en-IN" b="1" dirty="0"/>
              <a:t>17. Temperature:</a:t>
            </a:r>
            <a:r>
              <a:rPr lang="en-IN" dirty="0"/>
              <a:t> temperature in Fahrenheit when the user is driving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18. Coupon:</a:t>
            </a:r>
            <a:r>
              <a:rPr lang="en-IN" dirty="0"/>
              <a:t> Type of Coupon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Data Dictionary</a:t>
            </a:r>
            <a:endParaRPr b="1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838200" y="1357460"/>
            <a:ext cx="10515600" cy="52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19. Expiration: </a:t>
            </a:r>
            <a:r>
              <a:rPr lang="en-IN" dirty="0"/>
              <a:t>Validity of Coupon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20. toCoupon_GEQ5min:</a:t>
            </a:r>
            <a:r>
              <a:rPr lang="en-IN" dirty="0"/>
              <a:t> driving distance to the restaurant/cafe/bar for using the coupon is greater than 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21. toCoupon_GEQ15min:</a:t>
            </a:r>
            <a:r>
              <a:rPr lang="en-IN" dirty="0"/>
              <a:t> driving distance to the restaurant/cafe/bar for using the coupon is greater than 15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22. toCoupon_GEQ25min:</a:t>
            </a:r>
            <a:r>
              <a:rPr lang="en-IN" dirty="0"/>
              <a:t> driving distance to the restaurant/cafe/bar for using the coupon is greater than 25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23. </a:t>
            </a:r>
            <a:r>
              <a:rPr lang="en-IN" b="1" dirty="0" err="1"/>
              <a:t>direction_same</a:t>
            </a:r>
            <a:r>
              <a:rPr lang="en-IN" b="1" dirty="0"/>
              <a:t>:</a:t>
            </a:r>
            <a:r>
              <a:rPr lang="en-IN" dirty="0"/>
              <a:t> whether the restaurant/cafe/bar is in the same direction as the </a:t>
            </a:r>
            <a:r>
              <a:rPr lang="en-IN" dirty="0" err="1"/>
              <a:t>traveler’s</a:t>
            </a:r>
            <a:r>
              <a:rPr lang="en-IN" dirty="0"/>
              <a:t> current destination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24. </a:t>
            </a:r>
            <a:r>
              <a:rPr lang="en-IN" b="1" dirty="0" err="1"/>
              <a:t>direction_opp</a:t>
            </a:r>
            <a:r>
              <a:rPr lang="en-IN" b="1" dirty="0"/>
              <a:t>:</a:t>
            </a:r>
            <a:r>
              <a:rPr lang="en-IN" dirty="0"/>
              <a:t> whether the restaurant/cafe/bar is in the opposite direction as the user’s current destination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dirty="0">
                <a:solidFill>
                  <a:srgbClr val="FF0000"/>
                </a:solidFill>
              </a:rPr>
              <a:t>25. Accept(Y/N?)- Target column( whether user will accept the coupon or not?)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No_of_columns – 24 Nos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No_of_Rows – 12684 Nos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3533226" y="224384"/>
            <a:ext cx="57854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Data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837793" y="646858"/>
            <a:ext cx="4785862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lang="en-US" sz="5400" cap="none" dirty="0" smtClean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Guidelines</a:t>
            </a:r>
            <a:endParaRPr sz="5400" b="0" cap="none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1366888" y="1329179"/>
            <a:ext cx="9973558" cy="479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Last date of submission- Saturday 8</a:t>
            </a:r>
            <a:r>
              <a:rPr lang="en-US" b="1" baseline="30000" dirty="0" smtClean="0">
                <a:solidFill>
                  <a:schemeClr val="accent1"/>
                </a:solidFill>
              </a:rPr>
              <a:t>th</a:t>
            </a:r>
            <a:r>
              <a:rPr lang="en-US" b="1" dirty="0" smtClean="0">
                <a:solidFill>
                  <a:schemeClr val="accent1"/>
                </a:solidFill>
              </a:rPr>
              <a:t> February 2025 EOD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Presentation Submission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Kindly submit your ‘</a:t>
            </a:r>
            <a:r>
              <a:rPr lang="en-US" dirty="0" err="1"/>
              <a:t>XYZ.ipynb</a:t>
            </a:r>
            <a:r>
              <a:rPr lang="en-US" dirty="0"/>
              <a:t>’ file and ‘XYZ.ppt’ to </a:t>
            </a:r>
            <a:r>
              <a:rPr lang="en-US" dirty="0"/>
              <a:t> </a:t>
            </a:r>
            <a:r>
              <a:rPr lang="en-US" b="1" dirty="0"/>
              <a:t>interviewprep@learnbay.co</a:t>
            </a:r>
            <a:r>
              <a:rPr lang="en-US" dirty="0"/>
              <a:t>.</a:t>
            </a:r>
          </a:p>
          <a:p>
            <a:r>
              <a:rPr lang="en-US" b="1" dirty="0"/>
              <a:t>Session Booking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Once your presentation is submitted, you can book your session for the </a:t>
            </a:r>
            <a:r>
              <a:rPr lang="en-US" b="1" dirty="0"/>
              <a:t>next day</a:t>
            </a:r>
            <a:r>
              <a:rPr lang="en-US" dirty="0"/>
              <a:t>.</a:t>
            </a:r>
          </a:p>
          <a:p>
            <a:r>
              <a:rPr lang="en-US" b="1" dirty="0"/>
              <a:t>Session Focus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session will focus on </a:t>
            </a:r>
            <a:r>
              <a:rPr lang="en-US" b="1" dirty="0"/>
              <a:t>interview preparation</a:t>
            </a:r>
            <a:r>
              <a:rPr lang="en-US" dirty="0"/>
              <a:t> and related topics.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rPr lang="en-US" b="1" dirty="0" smtClean="0"/>
              <a:t>Note: Kindly keep only 10-15 slides in your presentation Ppt.</a:t>
            </a:r>
            <a:endParaRPr dirty="0" smtClean="0">
              <a:solidFill>
                <a:srgbClr val="FF0000"/>
              </a:solidFill>
            </a:endParaRPr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49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1364413" y="619824"/>
            <a:ext cx="9601196" cy="6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5400"/>
              <a:t>Selection &amp; feedback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endParaRPr sz="54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859536" y="1773936"/>
            <a:ext cx="10037061" cy="471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dirty="0"/>
              <a:t>Selection of candidates will be based on their </a:t>
            </a:r>
            <a:r>
              <a:rPr lang="en-US" b="1" dirty="0"/>
              <a:t>approach to building a model,  presentation skills(Storytelling skills), and subject knowledge points(a mock round)(Questions related to ML, Stats and Python.)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b="1" dirty="0"/>
              <a:t>Note: you need to score 80% to clear this round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dirty="0"/>
              <a:t>Once the presentation is done every candidate will get their feedback during the session and outcome and score via mail with the status of whether they are selected or not</a:t>
            </a:r>
            <a:r>
              <a:rPr lang="en-US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None/>
            </a:pPr>
            <a:r>
              <a:rPr lang="en-US" dirty="0" smtClean="0"/>
              <a:t>Next Process:-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 smtClean="0"/>
              <a:t>Selected candidates’ data will be shared with the placement team for </a:t>
            </a:r>
            <a:r>
              <a:rPr lang="en-US" b="1" dirty="0" smtClean="0"/>
              <a:t>1 on 1 resume session.</a:t>
            </a:r>
            <a:endParaRPr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 smtClean="0"/>
              <a:t>Candidates </a:t>
            </a:r>
            <a:r>
              <a:rPr lang="en-US" dirty="0"/>
              <a:t>who are not selected in this process will be carried forward to the next project.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Kindly do not book multiple slots, if found it shall considered as cancelled. If any change in the slot date and time kindly inform or cancel the previous slot.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5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160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Black</vt:lpstr>
      <vt:lpstr>Calibri</vt:lpstr>
      <vt:lpstr>Arial</vt:lpstr>
      <vt:lpstr>Wingdings</vt:lpstr>
      <vt:lpstr>Trebuchet MS</vt:lpstr>
      <vt:lpstr>Office Theme</vt:lpstr>
      <vt:lpstr>PowerPoint Presentation</vt:lpstr>
      <vt:lpstr>PowerPoint Presentation</vt:lpstr>
      <vt:lpstr>PowerPoint Presentation</vt:lpstr>
      <vt:lpstr>Data Dictionary</vt:lpstr>
      <vt:lpstr>Data Dictionary</vt:lpstr>
      <vt:lpstr>PowerPoint Presentation</vt:lpstr>
      <vt:lpstr>Guidelines</vt:lpstr>
      <vt:lpstr>Selection &amp; feedback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admin</cp:lastModifiedBy>
  <cp:revision>12</cp:revision>
  <dcterms:created xsi:type="dcterms:W3CDTF">2022-11-21T05:42:27Z</dcterms:created>
  <dcterms:modified xsi:type="dcterms:W3CDTF">2025-01-29T10:35:41Z</dcterms:modified>
</cp:coreProperties>
</file>