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F69E-A9C8-47BC-BF69-BDDF2A5FAE4C}" type="datetimeFigureOut">
              <a:rPr lang="en-GB" smtClean="0"/>
              <a:t>12/06/2022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AA92-5AB6-4660-9A67-4F4346FB91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664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F69E-A9C8-47BC-BF69-BDDF2A5FAE4C}" type="datetimeFigureOut">
              <a:rPr lang="en-GB" smtClean="0"/>
              <a:t>12/06/2022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AA92-5AB6-4660-9A67-4F4346FB91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169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F69E-A9C8-47BC-BF69-BDDF2A5FAE4C}" type="datetimeFigureOut">
              <a:rPr lang="en-GB" smtClean="0"/>
              <a:t>12/06/2022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AA92-5AB6-4660-9A67-4F4346FB91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537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F69E-A9C8-47BC-BF69-BDDF2A5FAE4C}" type="datetimeFigureOut">
              <a:rPr lang="en-GB" smtClean="0"/>
              <a:t>12/06/2022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AA92-5AB6-4660-9A67-4F4346FB91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029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F69E-A9C8-47BC-BF69-BDDF2A5FAE4C}" type="datetimeFigureOut">
              <a:rPr lang="en-GB" smtClean="0"/>
              <a:t>12/06/2022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AA92-5AB6-4660-9A67-4F4346FB91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381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F69E-A9C8-47BC-BF69-BDDF2A5FAE4C}" type="datetimeFigureOut">
              <a:rPr lang="en-GB" smtClean="0"/>
              <a:t>12/06/2022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AA92-5AB6-4660-9A67-4F4346FB91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785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F69E-A9C8-47BC-BF69-BDDF2A5FAE4C}" type="datetimeFigureOut">
              <a:rPr lang="en-GB" smtClean="0"/>
              <a:t>12/06/2022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AA92-5AB6-4660-9A67-4F4346FB91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91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F69E-A9C8-47BC-BF69-BDDF2A5FAE4C}" type="datetimeFigureOut">
              <a:rPr lang="en-GB" smtClean="0"/>
              <a:t>12/06/2022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AA92-5AB6-4660-9A67-4F4346FB91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619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F69E-A9C8-47BC-BF69-BDDF2A5FAE4C}" type="datetimeFigureOut">
              <a:rPr lang="en-GB" smtClean="0"/>
              <a:t>12/06/2022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AA92-5AB6-4660-9A67-4F4346FB91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748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F69E-A9C8-47BC-BF69-BDDF2A5FAE4C}" type="datetimeFigureOut">
              <a:rPr lang="en-GB" smtClean="0"/>
              <a:t>12/06/2022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AA92-5AB6-4660-9A67-4F4346FB91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69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F69E-A9C8-47BC-BF69-BDDF2A5FAE4C}" type="datetimeFigureOut">
              <a:rPr lang="en-GB" smtClean="0"/>
              <a:t>12/06/2022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AA92-5AB6-4660-9A67-4F4346FB91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143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AF69E-A9C8-47BC-BF69-BDDF2A5FAE4C}" type="datetimeFigureOut">
              <a:rPr lang="en-GB" smtClean="0"/>
              <a:t>12/06/2022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FAA92-5AB6-4660-9A67-4F4346FB91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956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latin typeface="Algerian" panose="04020705040A02060702" pitchFamily="82" charset="0"/>
              </a:rPr>
              <a:t>Report 1</a:t>
            </a:r>
            <a:endParaRPr lang="en-GB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AWS Research and Python App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53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>
                <a:solidFill>
                  <a:srgbClr val="FF0000"/>
                </a:solidFill>
                <a:latin typeface="Algerian" panose="04020705040A02060702" pitchFamily="82" charset="0"/>
              </a:rPr>
              <a:t>Researches</a:t>
            </a:r>
            <a:endParaRPr lang="en-GB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 smtClean="0">
                <a:cs typeface="Times New Roman" panose="02020603050405020304" pitchFamily="18" charset="0"/>
              </a:rPr>
              <a:t>Amazon S3:</a:t>
            </a:r>
          </a:p>
          <a:p>
            <a:pPr lvl="1"/>
            <a:r>
              <a:rPr lang="en-GB" sz="2200" dirty="0">
                <a:cs typeface="Times New Roman" panose="02020603050405020304" pitchFamily="18" charset="0"/>
              </a:rPr>
              <a:t>i</a:t>
            </a:r>
            <a:r>
              <a:rPr lang="en-GB" sz="2200" dirty="0" smtClean="0">
                <a:cs typeface="Times New Roman" panose="02020603050405020304" pitchFamily="18" charset="0"/>
              </a:rPr>
              <a:t>s an object </a:t>
            </a:r>
            <a:r>
              <a:rPr lang="en-GB" sz="2200" dirty="0">
                <a:cs typeface="Times New Roman" panose="02020603050405020304" pitchFamily="18" charset="0"/>
              </a:rPr>
              <a:t>storage service that offers industry-leading scalability, data availability, security, and </a:t>
            </a:r>
            <a:r>
              <a:rPr lang="en-GB" sz="2200" dirty="0" smtClean="0">
                <a:cs typeface="Times New Roman" panose="02020603050405020304" pitchFamily="18" charset="0"/>
              </a:rPr>
              <a:t>performance</a:t>
            </a:r>
          </a:p>
          <a:p>
            <a:pPr lvl="1"/>
            <a:r>
              <a:rPr lang="en-GB" sz="2200" dirty="0">
                <a:cs typeface="Times New Roman" panose="02020603050405020304" pitchFamily="18" charset="0"/>
              </a:rPr>
              <a:t>a</a:t>
            </a:r>
            <a:r>
              <a:rPr lang="en-GB" sz="2200" dirty="0" smtClean="0">
                <a:cs typeface="Times New Roman" panose="02020603050405020304" pitchFamily="18" charset="0"/>
              </a:rPr>
              <a:t>ny amount of data for a range of use cases can be stored, such </a:t>
            </a:r>
            <a:r>
              <a:rPr lang="en-GB" sz="2200" dirty="0">
                <a:cs typeface="Times New Roman" panose="02020603050405020304" pitchFamily="18" charset="0"/>
              </a:rPr>
              <a:t>as data lakes, websites, mobile applications, backup and restore, archive, enterprise applications, </a:t>
            </a:r>
            <a:r>
              <a:rPr lang="en-GB" sz="2200" dirty="0" err="1">
                <a:cs typeface="Times New Roman" panose="02020603050405020304" pitchFamily="18" charset="0"/>
              </a:rPr>
              <a:t>IoT</a:t>
            </a:r>
            <a:r>
              <a:rPr lang="en-GB" sz="2200" dirty="0">
                <a:cs typeface="Times New Roman" panose="02020603050405020304" pitchFamily="18" charset="0"/>
              </a:rPr>
              <a:t> devices, and big data </a:t>
            </a:r>
            <a:r>
              <a:rPr lang="en-GB" sz="2200" dirty="0" smtClean="0">
                <a:cs typeface="Times New Roman" panose="02020603050405020304" pitchFamily="18" charset="0"/>
              </a:rPr>
              <a:t>analytics</a:t>
            </a:r>
          </a:p>
          <a:p>
            <a:pPr lvl="1"/>
            <a:r>
              <a:rPr lang="en-GB" sz="2200" dirty="0">
                <a:cs typeface="Times New Roman" panose="02020603050405020304" pitchFamily="18" charset="0"/>
              </a:rPr>
              <a:t>provides management features so that you can optimize, organize, and configure access to your data to meet your specific business, organizational, and compliance </a:t>
            </a:r>
            <a:r>
              <a:rPr lang="en-GB" sz="2200" dirty="0" smtClean="0">
                <a:cs typeface="Times New Roman" panose="02020603050405020304" pitchFamily="18" charset="0"/>
              </a:rPr>
              <a:t>requirements</a:t>
            </a:r>
          </a:p>
          <a:p>
            <a:r>
              <a:rPr lang="en-GB" b="1" dirty="0">
                <a:cs typeface="Times New Roman" panose="02020603050405020304" pitchFamily="18" charset="0"/>
              </a:rPr>
              <a:t>Amazon </a:t>
            </a:r>
            <a:r>
              <a:rPr lang="en-GB" b="1" dirty="0" smtClean="0">
                <a:cs typeface="Times New Roman" panose="02020603050405020304" pitchFamily="18" charset="0"/>
              </a:rPr>
              <a:t>Aurora:</a:t>
            </a:r>
            <a:endParaRPr lang="en-GB" b="1" dirty="0">
              <a:cs typeface="Times New Roman" panose="02020603050405020304" pitchFamily="18" charset="0"/>
            </a:endParaRPr>
          </a:p>
          <a:p>
            <a:pPr lvl="1"/>
            <a:r>
              <a:rPr lang="en-GB" dirty="0" smtClean="0">
                <a:cs typeface="Times New Roman" panose="02020603050405020304" pitchFamily="18" charset="0"/>
              </a:rPr>
              <a:t>designed </a:t>
            </a:r>
            <a:r>
              <a:rPr lang="en-GB" dirty="0">
                <a:cs typeface="Times New Roman" panose="02020603050405020304" pitchFamily="18" charset="0"/>
              </a:rPr>
              <a:t>for unparalleled high performance and availability at global scale with full MySQL and PostgreSQL </a:t>
            </a:r>
            <a:r>
              <a:rPr lang="en-GB" dirty="0" smtClean="0">
                <a:cs typeface="Times New Roman" panose="02020603050405020304" pitchFamily="18" charset="0"/>
              </a:rPr>
              <a:t>compatibility</a:t>
            </a:r>
          </a:p>
          <a:p>
            <a:pPr lvl="1"/>
            <a:r>
              <a:rPr lang="en-GB" dirty="0">
                <a:cs typeface="Times New Roman" panose="02020603050405020304" pitchFamily="18" charset="0"/>
              </a:rPr>
              <a:t>e</a:t>
            </a:r>
            <a:r>
              <a:rPr lang="en-GB" dirty="0" smtClean="0">
                <a:cs typeface="Times New Roman" panose="02020603050405020304" pitchFamily="18" charset="0"/>
              </a:rPr>
              <a:t>asily migrate databases</a:t>
            </a:r>
            <a:endParaRPr lang="en-GB" dirty="0">
              <a:cs typeface="Times New Roman" panose="02020603050405020304" pitchFamily="18" charset="0"/>
            </a:endParaRPr>
          </a:p>
          <a:p>
            <a:endParaRPr lang="en-GB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89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4360"/>
            <a:ext cx="10515600" cy="5582603"/>
          </a:xfrm>
        </p:spPr>
        <p:txBody>
          <a:bodyPr>
            <a:normAutofit fontScale="85000" lnSpcReduction="20000"/>
          </a:bodyPr>
          <a:lstStyle/>
          <a:p>
            <a:r>
              <a:rPr lang="en-GB" b="1" dirty="0"/>
              <a:t>Amazon Relational Database </a:t>
            </a:r>
            <a:r>
              <a:rPr lang="en-GB" b="1" dirty="0" smtClean="0"/>
              <a:t>Service:</a:t>
            </a:r>
          </a:p>
          <a:p>
            <a:pPr lvl="1"/>
            <a:r>
              <a:rPr lang="en-GB" dirty="0"/>
              <a:t>is a relational database that simply refers to the nature of the data </a:t>
            </a:r>
            <a:r>
              <a:rPr lang="en-GB" dirty="0" smtClean="0"/>
              <a:t>storage</a:t>
            </a:r>
          </a:p>
          <a:p>
            <a:pPr lvl="1"/>
            <a:r>
              <a:rPr lang="en-GB" dirty="0" smtClean="0"/>
              <a:t>it’s </a:t>
            </a:r>
            <a:r>
              <a:rPr lang="en-GB" dirty="0"/>
              <a:t>compatible with six popular database engines – Amazon Aurora, MySQL, </a:t>
            </a:r>
            <a:r>
              <a:rPr lang="en-GB" dirty="0" err="1"/>
              <a:t>MariaDB</a:t>
            </a:r>
            <a:r>
              <a:rPr lang="en-GB" dirty="0"/>
              <a:t>, PostgreSQL, Oracle, and Microsoft SQL Server</a:t>
            </a:r>
            <a:endParaRPr lang="en-GB" dirty="0" smtClean="0"/>
          </a:p>
          <a:p>
            <a:r>
              <a:rPr lang="en-GB" b="1" dirty="0" err="1" smtClean="0"/>
              <a:t>DynamoDB</a:t>
            </a:r>
            <a:r>
              <a:rPr lang="en-GB" b="1" dirty="0" smtClean="0"/>
              <a:t>:</a:t>
            </a:r>
          </a:p>
          <a:p>
            <a:pPr lvl="1"/>
            <a:r>
              <a:rPr lang="en-GB" dirty="0"/>
              <a:t>is a fully managed, </a:t>
            </a:r>
            <a:r>
              <a:rPr lang="en-GB" dirty="0" err="1"/>
              <a:t>serverless</a:t>
            </a:r>
            <a:r>
              <a:rPr lang="en-GB" dirty="0"/>
              <a:t>, key-value NoSQL database designed to run high-performance applications at any </a:t>
            </a:r>
            <a:r>
              <a:rPr lang="en-GB" dirty="0" smtClean="0"/>
              <a:t>scale</a:t>
            </a:r>
          </a:p>
          <a:p>
            <a:r>
              <a:rPr lang="en-GB" b="1" dirty="0" smtClean="0"/>
              <a:t>Redshift:</a:t>
            </a:r>
          </a:p>
          <a:p>
            <a:pPr lvl="1"/>
            <a:r>
              <a:rPr lang="en-GB" dirty="0"/>
              <a:t>uses SQL to </a:t>
            </a:r>
            <a:r>
              <a:rPr lang="en-GB" dirty="0" err="1"/>
              <a:t>analyze</a:t>
            </a:r>
            <a:r>
              <a:rPr lang="en-GB" dirty="0"/>
              <a:t> structured and semi-structured data across data warehouses, operational databases, and data </a:t>
            </a:r>
            <a:r>
              <a:rPr lang="en-GB" dirty="0" smtClean="0"/>
              <a:t>lakes</a:t>
            </a:r>
          </a:p>
          <a:p>
            <a:r>
              <a:rPr lang="en-GB" b="1" dirty="0" smtClean="0"/>
              <a:t>AWS Glue:</a:t>
            </a:r>
          </a:p>
          <a:p>
            <a:pPr lvl="1"/>
            <a:r>
              <a:rPr lang="en-GB" dirty="0" smtClean="0"/>
              <a:t>is </a:t>
            </a:r>
            <a:r>
              <a:rPr lang="en-GB" dirty="0"/>
              <a:t>an ETL (Extract, Transform, and Load) tool that assists the users to create and load the </a:t>
            </a:r>
            <a:r>
              <a:rPr lang="en-GB" dirty="0" smtClean="0"/>
              <a:t>data</a:t>
            </a:r>
          </a:p>
          <a:p>
            <a:r>
              <a:rPr lang="en-GB" b="1" dirty="0"/>
              <a:t>Amazon </a:t>
            </a:r>
            <a:r>
              <a:rPr lang="en-GB" b="1" dirty="0" smtClean="0"/>
              <a:t>EMR:</a:t>
            </a:r>
          </a:p>
          <a:p>
            <a:pPr lvl="1"/>
            <a:r>
              <a:rPr lang="en-GB" dirty="0"/>
              <a:t>Amazon EMR is a cloud-based big data </a:t>
            </a:r>
            <a:r>
              <a:rPr lang="en-GB" dirty="0" smtClean="0"/>
              <a:t>platform</a:t>
            </a:r>
          </a:p>
          <a:p>
            <a:r>
              <a:rPr lang="en-GB" b="1" dirty="0" smtClean="0"/>
              <a:t>Amazon Kinesis:</a:t>
            </a:r>
          </a:p>
          <a:p>
            <a:pPr lvl="1"/>
            <a:r>
              <a:rPr lang="en-GB" dirty="0"/>
              <a:t> makes it easy to collect, process, and </a:t>
            </a:r>
            <a:r>
              <a:rPr lang="en-GB" dirty="0" err="1"/>
              <a:t>analyze</a:t>
            </a:r>
            <a:r>
              <a:rPr lang="en-GB" dirty="0"/>
              <a:t> real-time, streaming data so you can get timely insights and react quickly to new </a:t>
            </a:r>
            <a:r>
              <a:rPr lang="en-GB" dirty="0" smtClean="0"/>
              <a:t>information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1839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AWS Glue vs AWS EMR: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0232696"/>
              </p:ext>
            </p:extLst>
          </p:nvPr>
        </p:nvGraphicFramePr>
        <p:xfrm>
          <a:off x="838200" y="1825625"/>
          <a:ext cx="10515600" cy="4707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96407493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803135234"/>
                    </a:ext>
                  </a:extLst>
                </a:gridCol>
              </a:tblGrid>
              <a:tr h="528068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AWS Glue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AWS EMR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584892"/>
                  </a:ext>
                </a:extLst>
              </a:tr>
              <a:tr h="528068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400" dirty="0" smtClean="0"/>
                        <a:t>In</a:t>
                      </a:r>
                      <a:r>
                        <a:rPr lang="en-GB" sz="1400" baseline="0" dirty="0" smtClean="0"/>
                        <a:t> the past 5 years AWS Glue is more popular</a:t>
                      </a:r>
                      <a:endParaRPr lang="en-GB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10088"/>
                  </a:ext>
                </a:extLst>
              </a:tr>
              <a:tr h="52806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600" b="0" dirty="0" err="1" smtClean="0"/>
                        <a:t>Serverless</a:t>
                      </a:r>
                      <a:endParaRPr lang="en-GB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 setup</a:t>
                      </a:r>
                      <a:endParaRPr lang="en-GB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836618"/>
                  </a:ext>
                </a:extLst>
              </a:tr>
              <a:tr h="52806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600" b="0" dirty="0" smtClean="0"/>
                        <a:t>Flexible</a:t>
                      </a:r>
                      <a:endParaRPr lang="en-GB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600" b="0" dirty="0" smtClean="0"/>
                        <a:t>Fixed</a:t>
                      </a:r>
                      <a:endParaRPr lang="en-GB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883512"/>
                  </a:ext>
                </a:extLst>
              </a:tr>
              <a:tr h="52806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600" b="0" dirty="0" smtClean="0"/>
                        <a:t>More expensive</a:t>
                      </a:r>
                      <a:endParaRPr lang="en-GB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600" b="0" dirty="0" smtClean="0"/>
                        <a:t>Les</a:t>
                      </a:r>
                      <a:r>
                        <a:rPr lang="en-GB" sz="1600" b="0" baseline="0" dirty="0" smtClean="0"/>
                        <a:t>s expensive</a:t>
                      </a:r>
                      <a:endParaRPr lang="en-GB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075207"/>
                  </a:ext>
                </a:extLst>
              </a:tr>
              <a:tr h="58867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400" dirty="0" smtClean="0"/>
                        <a:t>Both</a:t>
                      </a:r>
                      <a:r>
                        <a:rPr lang="en-GB" sz="1400" baseline="0" dirty="0" smtClean="0"/>
                        <a:t> are used for ETL operations but AWS Glue is faster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400" baseline="0" dirty="0" smtClean="0"/>
                        <a:t>(</a:t>
                      </a:r>
                      <a:r>
                        <a:rPr lang="en-GB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Amazon Glue is better from </a:t>
                      </a:r>
                      <a:r>
                        <a:rPr lang="en-GB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operational perspectives</a:t>
                      </a:r>
                      <a:r>
                        <a:rPr lang="en-GB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GB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340390"/>
                  </a:ext>
                </a:extLst>
              </a:tr>
              <a:tr h="840957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GB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 cannot store temp files, executable files on your end due to </a:t>
                      </a:r>
                      <a:r>
                        <a:rPr lang="en-GB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serverless</a:t>
                      </a:r>
                      <a:r>
                        <a:rPr lang="en-GB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infrastructure which</a:t>
                      </a:r>
                      <a:r>
                        <a:rPr lang="en-GB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affects the performance of the system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GB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You can store these files on your end which allows you to run the database faster and enhances the overall system performance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682636"/>
                  </a:ext>
                </a:extLst>
              </a:tr>
              <a:tr h="528068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 comparing AWS Glue and Amazon EMR from </a:t>
                      </a:r>
                      <a:r>
                        <a:rPr lang="en-GB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performance parameters</a:t>
                      </a:r>
                      <a:r>
                        <a:rPr lang="en-GB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Amazon EMR is a faster platform</a:t>
                      </a:r>
                      <a:endParaRPr lang="en-GB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193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4584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Conclusion: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 seen earlier, AWS Glue is quite useful when your requirements are flexible. As an ETL only platform, you can have operational flexibility with this tool.</a:t>
            </a:r>
          </a:p>
          <a:p>
            <a:r>
              <a:rPr lang="en-GB" dirty="0"/>
              <a:t>While on the other hand, Amazon EMR is more suited when you have the entire necessary infrastructure available. It is a lot cheaper than its counterpart. It is also a faster platform than AWS Glue.</a:t>
            </a:r>
          </a:p>
          <a:p>
            <a:r>
              <a:rPr lang="en-GB" dirty="0"/>
              <a:t>Both of these platforms are good and serve their purpose in an effective way. Ultimately, it depends upon your requirements to see which one fits better for your purpose.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603110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b="1" dirty="0"/>
              <a:t>AI </a:t>
            </a:r>
            <a:r>
              <a:rPr lang="en-GB" sz="2800" b="1" dirty="0" smtClean="0"/>
              <a:t>services:</a:t>
            </a:r>
            <a:r>
              <a:rPr lang="en-GB" sz="2800" dirty="0" smtClean="0"/>
              <a:t> </a:t>
            </a:r>
            <a:r>
              <a:rPr lang="en-GB" sz="2400" dirty="0" smtClean="0"/>
              <a:t>(</a:t>
            </a:r>
            <a:r>
              <a:rPr lang="en-GB" sz="2400" i="1" dirty="0" smtClean="0"/>
              <a:t>AI </a:t>
            </a:r>
            <a:r>
              <a:rPr lang="en-GB" sz="2400" i="1" dirty="0"/>
              <a:t>as a service allows individuals and companies to experiment with AI for various purposes without large initial investment and with lower </a:t>
            </a:r>
            <a:r>
              <a:rPr lang="en-GB" sz="2400" i="1" dirty="0" smtClean="0"/>
              <a:t>risk)</a:t>
            </a:r>
            <a:endParaRPr lang="en-GB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08914"/>
          </a:xfrm>
        </p:spPr>
        <p:txBody>
          <a:bodyPr>
            <a:noAutofit/>
          </a:bodyPr>
          <a:lstStyle/>
          <a:p>
            <a:r>
              <a:rPr lang="en-GB" sz="2400" b="1" dirty="0" smtClean="0"/>
              <a:t>AWS Polly: </a:t>
            </a:r>
            <a:r>
              <a:rPr lang="en-GB" sz="2200" dirty="0"/>
              <a:t>is a service that turns text into lifelike </a:t>
            </a:r>
            <a:r>
              <a:rPr lang="en-GB" sz="2200" dirty="0" smtClean="0"/>
              <a:t>speech (TTS)</a:t>
            </a:r>
            <a:endParaRPr lang="en-GB" sz="2200" dirty="0"/>
          </a:p>
          <a:p>
            <a:r>
              <a:rPr lang="en-GB" sz="2400" b="1" dirty="0"/>
              <a:t>AWS </a:t>
            </a:r>
            <a:r>
              <a:rPr lang="en-GB" sz="2400" b="1" dirty="0" smtClean="0"/>
              <a:t>Transcribe: </a:t>
            </a:r>
            <a:r>
              <a:rPr lang="en-GB" sz="2200" dirty="0"/>
              <a:t>speech-to-text</a:t>
            </a:r>
          </a:p>
          <a:p>
            <a:r>
              <a:rPr lang="en-GB" sz="2400" b="1" dirty="0"/>
              <a:t>AWS </a:t>
            </a:r>
            <a:r>
              <a:rPr lang="en-GB" sz="2400" b="1" dirty="0" smtClean="0"/>
              <a:t>Translate: </a:t>
            </a:r>
            <a:r>
              <a:rPr lang="en-GB" sz="2200" dirty="0"/>
              <a:t> is a neural machine translation service that delivers fast, high-quality, affordable, and customizable language translation</a:t>
            </a:r>
          </a:p>
          <a:p>
            <a:r>
              <a:rPr lang="en-GB" sz="2400" b="1" dirty="0"/>
              <a:t>AWS </a:t>
            </a:r>
            <a:r>
              <a:rPr lang="en-GB" sz="2400" b="1" dirty="0" err="1" smtClean="0"/>
              <a:t>Rekognition</a:t>
            </a:r>
            <a:r>
              <a:rPr lang="en-GB" sz="2400" b="1" dirty="0" smtClean="0"/>
              <a:t>:</a:t>
            </a:r>
            <a:r>
              <a:rPr lang="en-GB" sz="2200" b="1" dirty="0" smtClean="0"/>
              <a:t> </a:t>
            </a:r>
            <a:r>
              <a:rPr lang="en-GB" sz="2200" dirty="0"/>
              <a:t>pre-trained </a:t>
            </a:r>
            <a:r>
              <a:rPr lang="en-GB" sz="2200" dirty="0" smtClean="0"/>
              <a:t>computer </a:t>
            </a:r>
            <a:r>
              <a:rPr lang="en-GB" sz="2200" dirty="0"/>
              <a:t>vision </a:t>
            </a:r>
            <a:r>
              <a:rPr lang="en-GB" sz="2200" dirty="0" smtClean="0"/>
              <a:t>that can extract </a:t>
            </a:r>
            <a:r>
              <a:rPr lang="en-GB" sz="2200" dirty="0"/>
              <a:t>information and insights from your images and videos</a:t>
            </a:r>
          </a:p>
          <a:p>
            <a:r>
              <a:rPr lang="en-GB" sz="2400" b="1" dirty="0"/>
              <a:t>AWS </a:t>
            </a:r>
            <a:r>
              <a:rPr lang="en-GB" sz="2400" b="1" dirty="0" smtClean="0"/>
              <a:t>Comprehend: </a:t>
            </a:r>
            <a:r>
              <a:rPr lang="en-GB" sz="2200" dirty="0" smtClean="0"/>
              <a:t>is a </a:t>
            </a:r>
            <a:r>
              <a:rPr lang="en-GB" sz="2200" dirty="0"/>
              <a:t>natural-language processing (NLP) service that uses machine learning to uncover valuable insights and connections in </a:t>
            </a:r>
            <a:r>
              <a:rPr lang="en-GB" sz="2200" dirty="0" smtClean="0"/>
              <a:t>text</a:t>
            </a:r>
            <a:endParaRPr lang="en-GB" sz="2200" dirty="0"/>
          </a:p>
          <a:p>
            <a:r>
              <a:rPr lang="en-GB" sz="2400" b="1" dirty="0"/>
              <a:t>AWS Comprehend </a:t>
            </a:r>
            <a:r>
              <a:rPr lang="en-GB" sz="2400" b="1" dirty="0" smtClean="0"/>
              <a:t>Medical: </a:t>
            </a:r>
            <a:r>
              <a:rPr lang="en-GB" sz="2200" dirty="0" smtClean="0"/>
              <a:t>NLP service trained to </a:t>
            </a:r>
            <a:r>
              <a:rPr lang="en-GB" sz="2200" dirty="0"/>
              <a:t>extract health data from medical text</a:t>
            </a:r>
          </a:p>
          <a:p>
            <a:r>
              <a:rPr lang="en-GB" sz="2400" b="1" dirty="0"/>
              <a:t>AWS </a:t>
            </a:r>
            <a:r>
              <a:rPr lang="en-GB" sz="2400" b="1" dirty="0" smtClean="0"/>
              <a:t>Lex:</a:t>
            </a:r>
            <a:r>
              <a:rPr lang="en-GB" sz="2200" b="1" dirty="0" smtClean="0"/>
              <a:t> </a:t>
            </a:r>
            <a:r>
              <a:rPr lang="en-GB" sz="2200" dirty="0" smtClean="0"/>
              <a:t>intelligent </a:t>
            </a:r>
            <a:r>
              <a:rPr lang="en-GB" sz="2200" dirty="0" err="1" smtClean="0"/>
              <a:t>chatbot</a:t>
            </a:r>
            <a:r>
              <a:rPr lang="en-GB" sz="2200" dirty="0" smtClean="0"/>
              <a:t> that can be added into application interface</a:t>
            </a:r>
          </a:p>
        </p:txBody>
      </p:sp>
    </p:spTree>
    <p:extLst>
      <p:ext uri="{BB962C8B-B14F-4D97-AF65-F5344CB8AC3E}">
        <p14:creationId xmlns:p14="http://schemas.microsoft.com/office/powerpoint/2010/main" val="456818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418</TotalTime>
  <Words>480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Algerian</vt:lpstr>
      <vt:lpstr>Arial</vt:lpstr>
      <vt:lpstr>Calibri</vt:lpstr>
      <vt:lpstr>Calibri Light</vt:lpstr>
      <vt:lpstr>Times New Roman</vt:lpstr>
      <vt:lpstr>Office Theme</vt:lpstr>
      <vt:lpstr>Report 1</vt:lpstr>
      <vt:lpstr>Researches</vt:lpstr>
      <vt:lpstr>PowerPoint Presentation</vt:lpstr>
      <vt:lpstr>AWS Glue vs AWS EMR:</vt:lpstr>
      <vt:lpstr>Conclusion:</vt:lpstr>
      <vt:lpstr>AI services: (AI as a service allows individuals and companies to experiment with AI for various purposes without large initial investment and with lower risk)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1</dc:title>
  <dc:creator>Afif Nahas</dc:creator>
  <cp:lastModifiedBy>Afif Nahas</cp:lastModifiedBy>
  <cp:revision>23</cp:revision>
  <dcterms:created xsi:type="dcterms:W3CDTF">2022-06-07T08:57:34Z</dcterms:created>
  <dcterms:modified xsi:type="dcterms:W3CDTF">2022-06-12T06:50:49Z</dcterms:modified>
</cp:coreProperties>
</file>