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AD" initials="A" lastIdx="1" clrIdx="0"/>
  <p:cmAuthor id="2" name="Zaman Computer" initials="Z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mailto:wwwahmadchaudhar90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https://doi.org/10.6028/NIST.SP.800-44ver2" TargetMode="External"/><Relationship Id="rId8" Type="http://schemas.openxmlformats.org/officeDocument/2006/relationships/hyperlink" Target="https://doi.org/10.6028/NIST.SP.800-115" TargetMode="External"/><Relationship Id="rId7" Type="http://schemas.openxmlformats.org/officeDocument/2006/relationships/hyperlink" Target="https://doi.org/10.6028/NIST.SP.800-83r1" TargetMode="External"/><Relationship Id="rId6" Type="http://schemas.openxmlformats.org/officeDocument/2006/relationships/hyperlink" Target="https://doi.org/10.6028/NIST.SP.800-45ver2" TargetMode="External"/><Relationship Id="rId5" Type="http://schemas.openxmlformats.org/officeDocument/2006/relationships/hyperlink" Target="https://doi.org/10.6028/NIST.SP.800-88r1" TargetMode="External"/><Relationship Id="rId4" Type="http://schemas.openxmlformats.org/officeDocument/2006/relationships/hyperlink" Target="https://doi.org/10.6028/NIST.SP.800-150" TargetMode="External"/><Relationship Id="rId3" Type="http://schemas.openxmlformats.org/officeDocument/2006/relationships/hyperlink" Target="https://doi.org/10.6028/NIST.SP.800-12r1" TargetMode="External"/><Relationship Id="rId2" Type="http://schemas.openxmlformats.org/officeDocument/2006/relationships/hyperlink" Target="https://tools.ietf.org/html/rfc4949" TargetMode="External"/><Relationship Id="rId10" Type="http://schemas.openxmlformats.org/officeDocument/2006/relationships/slideLayout" Target="../slideLayouts/slideLayout7.xml"/><Relationship Id="rId1" Type="http://schemas.openxmlformats.org/officeDocument/2006/relationships/hyperlink" Target="https://www.cnss.gov/CNSS/issuances/Instructions.cf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8466" y="355600"/>
            <a:ext cx="8558213" cy="237066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Cybersecurity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4400" dirty="0" smtClean="0">
                <a:solidFill>
                  <a:schemeClr val="bg1"/>
                </a:solidFill>
              </a:rPr>
              <a:t>PHISHING AWARENESS</a:t>
            </a:r>
            <a:br>
              <a:rPr lang="en-US" sz="4400" dirty="0" smtClean="0">
                <a:solidFill>
                  <a:schemeClr val="bg1"/>
                </a:solidFill>
              </a:rPr>
            </a:br>
            <a:r>
              <a:rPr lang="en-US" sz="4400" dirty="0" smtClean="0">
                <a:solidFill>
                  <a:schemeClr val="bg1"/>
                </a:solidFill>
              </a:rPr>
              <a:t>TRAINING</a:t>
            </a:r>
            <a:endParaRPr lang="en-US" sz="44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5200" y="2726267"/>
            <a:ext cx="106426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Key Objectives:</a:t>
            </a: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Understand what phishing is and how it works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Recognize different types of phishing attacks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Learn best practices for avoiding phishing scams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Know the steps to take if you encounter a phishing </a:t>
            </a:r>
            <a:r>
              <a:rPr lang="en-US" dirty="0" smtClean="0">
                <a:solidFill>
                  <a:schemeClr val="tx1"/>
                </a:solidFill>
              </a:rPr>
              <a:t>attempt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Agenda:</a:t>
            </a: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Introduction to Phishing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Common Phishing Techniques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Real-Life Examples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Best Practices for Prevention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Reporting Phishing Attempts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700" y="419100"/>
            <a:ext cx="10134600" cy="584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RSA Incident (2011)</a:t>
            </a:r>
            <a:endParaRPr lang="en-US" sz="2800" b="1" dirty="0"/>
          </a:p>
          <a:p>
            <a:endParaRPr lang="en-US" sz="2800" b="1" dirty="0"/>
          </a:p>
          <a:p>
            <a:r>
              <a:rPr lang="en-US" dirty="0"/>
              <a:t>U.S. defense suppliers were breached when RSA fell for spear phishing.</a:t>
            </a:r>
            <a:endParaRPr lang="en-US" dirty="0"/>
          </a:p>
          <a:p>
            <a:r>
              <a:rPr lang="en-US" dirty="0"/>
              <a:t>An email disguised as recruitment plans targeted mid-level employees.</a:t>
            </a:r>
            <a:endParaRPr lang="en-US" dirty="0"/>
          </a:p>
          <a:p>
            <a:r>
              <a:rPr lang="en-US" dirty="0"/>
              <a:t>The message read: "I forward this file to you for review. Please open and view it."</a:t>
            </a:r>
            <a:endParaRPr lang="en-US" dirty="0"/>
          </a:p>
          <a:p>
            <a:r>
              <a:rPr lang="en-US" dirty="0"/>
              <a:t>One employee opening the email gave phishers backdoor access.</a:t>
            </a:r>
            <a:endParaRPr lang="en-US" dirty="0"/>
          </a:p>
          <a:p>
            <a:r>
              <a:rPr lang="en-US" dirty="0"/>
              <a:t>They bypassed SecurID two-factor authentication and stole company data.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Dyre Phishing Scam (2014)</a:t>
            </a:r>
            <a:endParaRPr lang="en-US" sz="2800" b="1" dirty="0"/>
          </a:p>
          <a:p>
            <a:endParaRPr lang="en-US" sz="2800" b="1" dirty="0"/>
          </a:p>
          <a:p>
            <a:r>
              <a:rPr lang="en-US" dirty="0"/>
              <a:t>Russian hacker group Dyre caused millions in losses through malware.</a:t>
            </a:r>
            <a:endParaRPr lang="en-US" dirty="0"/>
          </a:p>
          <a:p>
            <a:r>
              <a:rPr lang="en-US" dirty="0"/>
              <a:t>Phishers posed as tax consultants, tricking victims into downloading malicious files.</a:t>
            </a:r>
            <a:endParaRPr lang="en-US" dirty="0"/>
          </a:p>
          <a:p>
            <a:r>
              <a:rPr lang="en-US" dirty="0"/>
              <a:t>Victims included Sherwin-Williams, Miba, and RyanAir in the U.S., UK, and Australia.</a:t>
            </a:r>
            <a:endParaRPr lang="en-US" dirty="0"/>
          </a:p>
          <a:p>
            <a:r>
              <a:rPr lang="en-US" dirty="0"/>
              <a:t>If victims didn’t enter credentials, hackers called via Skype, pretending to be law enforcement.</a:t>
            </a:r>
            <a:endParaRPr lang="en-US" dirty="0"/>
          </a:p>
          <a:p>
            <a:r>
              <a:rPr lang="en-US" dirty="0"/>
              <a:t>Arrests were made in late 2015, but the attack led to the creation of TrickBot malware targeting financial institutions.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900" y="469900"/>
            <a:ext cx="11455400" cy="692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Sony Pictures Leak (2014)</a:t>
            </a:r>
            <a:endParaRPr lang="en-US" sz="2800" b="1" dirty="0"/>
          </a:p>
          <a:p>
            <a:r>
              <a:rPr lang="en-US" dirty="0"/>
              <a:t>Sony suffered a massive data leak of over 100 terabytes, costing over $100 million.</a:t>
            </a:r>
            <a:endParaRPr lang="en-US" dirty="0"/>
          </a:p>
          <a:p>
            <a:r>
              <a:rPr lang="en-US" dirty="0"/>
              <a:t>Phishers posed as colleagues and tricked top-level employees into opening malicious attachments.</a:t>
            </a:r>
            <a:endParaRPr lang="en-US" dirty="0"/>
          </a:p>
          <a:p>
            <a:r>
              <a:rPr lang="en-US" dirty="0"/>
              <a:t>They used a fake Apple ID verification email in the attack.</a:t>
            </a:r>
            <a:endParaRPr lang="en-US" dirty="0"/>
          </a:p>
          <a:p>
            <a:r>
              <a:rPr lang="en-US" dirty="0"/>
              <a:t>By combining LinkedIn data with Apple ID logins, phishers found passwords that matched Sony's network.</a:t>
            </a:r>
            <a:endParaRPr lang="en-US" dirty="0"/>
          </a:p>
          <a:p>
            <a:r>
              <a:rPr lang="en-US" dirty="0"/>
              <a:t>This highlights the importance of using different passwords for various accounts.</a:t>
            </a:r>
            <a:endParaRPr lang="en-US" dirty="0"/>
          </a:p>
          <a:p>
            <a:endParaRPr lang="en-US" dirty="0"/>
          </a:p>
          <a:p>
            <a:r>
              <a:rPr lang="en-US" sz="2800" b="1" dirty="0"/>
              <a:t>Facebook &amp; Google Scam</a:t>
            </a:r>
            <a:endParaRPr lang="en-US" sz="2800" b="1" dirty="0"/>
          </a:p>
          <a:p>
            <a:r>
              <a:rPr lang="en-US" dirty="0"/>
              <a:t>Facebook and Google lost $100 million in a phishing scam linked to Lithuania.</a:t>
            </a:r>
            <a:endParaRPr lang="en-US" dirty="0"/>
          </a:p>
          <a:p>
            <a:r>
              <a:rPr lang="en-US" dirty="0"/>
              <a:t>Despite an arrest, this incident shows even major tech companies can fall victim to phishing.</a:t>
            </a:r>
            <a:endParaRPr lang="en-US" dirty="0"/>
          </a:p>
          <a:p>
            <a:endParaRPr lang="en-US" dirty="0"/>
          </a:p>
          <a:p>
            <a:r>
              <a:rPr lang="en-US" sz="2800" b="1" dirty="0"/>
              <a:t>2018 World Cup Phishing</a:t>
            </a:r>
            <a:endParaRPr lang="en-US" sz="2800" b="1" dirty="0"/>
          </a:p>
          <a:p>
            <a:r>
              <a:rPr lang="en-US" dirty="0"/>
              <a:t>The FTC warned about phishing scams during the 2018 World Cup in Russia.</a:t>
            </a:r>
            <a:endParaRPr lang="en-US" dirty="0"/>
          </a:p>
          <a:p>
            <a:r>
              <a:rPr lang="en-US" dirty="0"/>
              <a:t>Scammers claimed victims had won tickets and asked for personal information.</a:t>
            </a:r>
            <a:endParaRPr lang="en-US" dirty="0"/>
          </a:p>
          <a:p>
            <a:r>
              <a:rPr lang="en-US" dirty="0"/>
              <a:t>Rental scams involved stolen emails from landlords, offering properties at low prices.</a:t>
            </a:r>
            <a:endParaRPr lang="en-US" dirty="0"/>
          </a:p>
          <a:p>
            <a:r>
              <a:rPr lang="en-US" dirty="0"/>
              <a:t>Once a victim accepted, their credit card information was stolen.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127" y="72736"/>
            <a:ext cx="7890164" cy="7693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Types of Phishing</a:t>
            </a:r>
            <a:endParaRPr lang="en-US" sz="2800" b="1" dirty="0"/>
          </a:p>
          <a:p>
            <a:endParaRPr lang="en-US" dirty="0"/>
          </a:p>
          <a:p>
            <a:r>
              <a:rPr lang="en-US" sz="2000" b="1" dirty="0"/>
              <a:t>Spear Phishing</a:t>
            </a:r>
            <a:endParaRPr lang="en-US" sz="2000" b="1" dirty="0"/>
          </a:p>
          <a:p>
            <a:r>
              <a:rPr lang="en-US" dirty="0"/>
              <a:t>Spear phishing targets specific individuals within an organization to steal their login credentials.</a:t>
            </a:r>
            <a:endParaRPr lang="en-US" dirty="0"/>
          </a:p>
          <a:p>
            <a:r>
              <a:rPr lang="en-US" dirty="0"/>
              <a:t>Attackers gather information about the target, including their name, position, and contact details.</a:t>
            </a:r>
            <a:endParaRPr lang="en-US" dirty="0"/>
          </a:p>
          <a:p>
            <a:r>
              <a:rPr lang="en-US" sz="2200" b="1" dirty="0"/>
              <a:t>Example of Spear Phishing</a:t>
            </a:r>
            <a:endParaRPr lang="en-US" sz="2200" b="1" dirty="0"/>
          </a:p>
          <a:p>
            <a:r>
              <a:rPr lang="en-US" dirty="0"/>
              <a:t>An attacker targeted an employee at NTL World (part of Virgin Media) claiming they needed to sign a new employee handbook.</a:t>
            </a:r>
            <a:endParaRPr lang="en-US" dirty="0"/>
          </a:p>
          <a:p>
            <a:r>
              <a:rPr lang="en-US" dirty="0"/>
              <a:t>This lured the victim into clicking a link to submit private information.</a:t>
            </a:r>
            <a:endParaRPr lang="en-US" dirty="0"/>
          </a:p>
          <a:p>
            <a:endParaRPr lang="en-US" dirty="0"/>
          </a:p>
          <a:p>
            <a:r>
              <a:rPr lang="en-US" sz="2400" b="1" dirty="0"/>
              <a:t>Vishing</a:t>
            </a:r>
            <a:endParaRPr lang="en-US" sz="2400" b="1" dirty="0"/>
          </a:p>
          <a:p>
            <a:r>
              <a:rPr lang="en-US" dirty="0"/>
              <a:t>Vishing (voice phishing) uses phone calls to steal information.</a:t>
            </a:r>
            <a:endParaRPr lang="en-US" dirty="0"/>
          </a:p>
          <a:p>
            <a:r>
              <a:rPr lang="en-US" dirty="0"/>
              <a:t>Attackers may impersonate trusted friends, relatives, or representatives.</a:t>
            </a:r>
            <a:endParaRPr lang="en-US" dirty="0"/>
          </a:p>
          <a:p>
            <a:r>
              <a:rPr lang="en-US" sz="2200" b="1" dirty="0"/>
              <a:t>Example of Vishing</a:t>
            </a:r>
            <a:endParaRPr lang="en-US" sz="2200" b="1" dirty="0"/>
          </a:p>
          <a:p>
            <a:r>
              <a:rPr lang="en-US" dirty="0"/>
              <a:t>In 2019, a vishing campaign targeted UK parliament members and their staff.</a:t>
            </a:r>
            <a:endParaRPr lang="en-US" dirty="0"/>
          </a:p>
          <a:p>
            <a:r>
              <a:rPr lang="en-US" dirty="0"/>
              <a:t>This attack was part of a larger assault involving 21 million spam emails aimed at UK lawmakers.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8" name="Picture 4" descr="Voice Phishi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291" y="3693615"/>
            <a:ext cx="3796145" cy="283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1_2e3e5f02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075" y="219710"/>
            <a:ext cx="4010025" cy="30346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00" y="355600"/>
            <a:ext cx="6968836" cy="7539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Email Phishing</a:t>
            </a:r>
            <a:endParaRPr lang="en-US" sz="2400" b="1" dirty="0"/>
          </a:p>
          <a:p>
            <a:r>
              <a:rPr lang="en-US" dirty="0"/>
              <a:t>In email phishing, attackers send fake emails that appear legitimate.</a:t>
            </a:r>
            <a:endParaRPr lang="en-US" dirty="0"/>
          </a:p>
          <a:p>
            <a:r>
              <a:rPr lang="en-US" dirty="0"/>
              <a:t>The goal is to trick recipients into providing information or visiting a malicious site.</a:t>
            </a:r>
            <a:endParaRPr lang="en-US" dirty="0"/>
          </a:p>
          <a:p>
            <a:r>
              <a:rPr lang="en-US" sz="2000" b="1" dirty="0"/>
              <a:t>Example of Email Phishing</a:t>
            </a:r>
            <a:endParaRPr lang="en-US" sz="2000" b="1" dirty="0"/>
          </a:p>
          <a:p>
            <a:r>
              <a:rPr lang="en-US" dirty="0"/>
              <a:t>Hackers used LinkedIn to gather contact information from Sony employees.</a:t>
            </a:r>
            <a:endParaRPr lang="en-US" dirty="0"/>
          </a:p>
          <a:p>
            <a:r>
              <a:rPr lang="en-US" dirty="0"/>
              <a:t>They launched an email phishing campaign, resulting in over 100 terabytes of stolen data.</a:t>
            </a:r>
            <a:endParaRPr lang="en-US" dirty="0"/>
          </a:p>
          <a:p>
            <a:endParaRPr lang="en-US" dirty="0"/>
          </a:p>
          <a:p>
            <a:r>
              <a:rPr lang="en-US" sz="2400" b="1" dirty="0"/>
              <a:t>HTTPS Phishing</a:t>
            </a:r>
            <a:endParaRPr lang="en-US" sz="2400" b="1" dirty="0"/>
          </a:p>
          <a:p>
            <a:r>
              <a:rPr lang="en-US" dirty="0"/>
              <a:t>HTTPS phishing involves sending emails with links to fake websites.</a:t>
            </a:r>
            <a:endParaRPr lang="en-US" dirty="0"/>
          </a:p>
          <a:p>
            <a:r>
              <a:rPr lang="en-US" dirty="0"/>
              <a:t>These sites deceive victims into entering their private information.</a:t>
            </a:r>
            <a:endParaRPr lang="en-US" sz="2000" b="1" dirty="0"/>
          </a:p>
          <a:p>
            <a:r>
              <a:rPr lang="en-US" sz="2000" b="1" dirty="0"/>
              <a:t>Example of HTTPS Phishing</a:t>
            </a:r>
            <a:endParaRPr lang="en-US" sz="2000" b="1" dirty="0"/>
          </a:p>
          <a:p>
            <a:r>
              <a:rPr lang="en-US" dirty="0"/>
              <a:t>The hacker group Scarlet Widow searches for employee emails to target.</a:t>
            </a:r>
            <a:endParaRPr lang="en-US" dirty="0"/>
          </a:p>
          <a:p>
            <a:r>
              <a:rPr lang="en-US" dirty="0"/>
              <a:t>They send mostly empty emails, prompting users to click on a small link, leading them into the scam.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2" name="Picture 4" descr="What is Phishing? | Definition, History &amp; Types of Attack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392" y="3704172"/>
            <a:ext cx="428625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44395601245_33e2652c2c_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5" y="125730"/>
            <a:ext cx="473583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0700" y="609600"/>
            <a:ext cx="753110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Pharming</a:t>
            </a:r>
            <a:endParaRPr lang="en-US" sz="2400" b="1" dirty="0"/>
          </a:p>
          <a:p>
            <a:r>
              <a:rPr lang="en-US" dirty="0"/>
              <a:t>In a pharming attack, malicious code is installed on the victim's computer.</a:t>
            </a:r>
            <a:endParaRPr lang="en-US" dirty="0"/>
          </a:p>
          <a:p>
            <a:r>
              <a:rPr lang="en-US" dirty="0"/>
              <a:t>This code redirects the victim to a fake website designed to steal login credentials.</a:t>
            </a:r>
            <a:endParaRPr lang="en-US" dirty="0"/>
          </a:p>
          <a:p>
            <a:endParaRPr lang="en-US" sz="2000" b="1" dirty="0"/>
          </a:p>
          <a:p>
            <a:r>
              <a:rPr lang="en-US" sz="2000" b="1" dirty="0"/>
              <a:t>Example of Pharming</a:t>
            </a:r>
            <a:endParaRPr lang="en-US" sz="2000" b="1" dirty="0"/>
          </a:p>
          <a:p>
            <a:r>
              <a:rPr lang="en-US" dirty="0"/>
              <a:t>In 2007, a complex pharming attack targeted at least 50 financial institutions worldwide.</a:t>
            </a:r>
            <a:endParaRPr lang="en-US" dirty="0"/>
          </a:p>
          <a:p>
            <a:r>
              <a:rPr lang="en-US" dirty="0"/>
              <a:t>Users were sent to fake websites and prompted to enter sensitive information.</a:t>
            </a:r>
            <a:endParaRPr lang="en-US" dirty="0"/>
          </a:p>
          <a:p>
            <a:endParaRPr lang="en-US" dirty="0"/>
          </a:p>
          <a:p>
            <a:r>
              <a:rPr lang="en-US" sz="2400" b="1" dirty="0"/>
              <a:t>Pop-Up Phishing</a:t>
            </a:r>
            <a:endParaRPr lang="en-US" sz="2400" b="1" dirty="0"/>
          </a:p>
          <a:p>
            <a:r>
              <a:rPr lang="en-US" dirty="0"/>
              <a:t>Pop-up phishing uses alerts about computer security issues to trick users into clicking.</a:t>
            </a:r>
            <a:endParaRPr lang="en-US" dirty="0"/>
          </a:p>
          <a:p>
            <a:r>
              <a:rPr lang="en-US" dirty="0"/>
              <a:t>Victims may be directed to download malware or call a fake support center.</a:t>
            </a:r>
            <a:endParaRPr lang="en-US" dirty="0"/>
          </a:p>
          <a:p>
            <a:endParaRPr lang="en-US" dirty="0"/>
          </a:p>
          <a:p>
            <a:r>
              <a:rPr lang="en-US" sz="2000" b="1" dirty="0"/>
              <a:t>Example of Pop-Up Phishing</a:t>
            </a:r>
            <a:endParaRPr lang="en-US" sz="2000" b="1" dirty="0"/>
          </a:p>
          <a:p>
            <a:r>
              <a:rPr lang="en-US" dirty="0"/>
              <a:t>Users have received pop-ups claiming they qualify for AppleCare renewal, offering fake extended protection for Apple devices.</a:t>
            </a:r>
            <a:endParaRPr lang="en-US" dirty="0"/>
          </a:p>
        </p:txBody>
      </p:sp>
      <p:pic>
        <p:nvPicPr>
          <p:cNvPr id="8194" name="Picture 2" descr="What is a pharming attack? - Universal CPA Review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105" y="233045"/>
            <a:ext cx="4091305" cy="296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opup-phish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800" y="3335020"/>
            <a:ext cx="3949065" cy="29235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355600"/>
            <a:ext cx="7937500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Evil Twin Phishing</a:t>
            </a:r>
            <a:endParaRPr lang="en-US" sz="2400" b="1" dirty="0"/>
          </a:p>
          <a:p>
            <a:r>
              <a:rPr lang="en-US" dirty="0"/>
              <a:t>In an evil twin attack, hackers create a fake Wi-Fi network that appears legitimate.</a:t>
            </a:r>
            <a:endParaRPr lang="en-US" dirty="0"/>
          </a:p>
          <a:p>
            <a:r>
              <a:rPr lang="en-US" dirty="0"/>
              <a:t>When users connect and enter sensitive information, the hacker captures their data.</a:t>
            </a:r>
            <a:endParaRPr lang="en-US" dirty="0"/>
          </a:p>
          <a:p>
            <a:r>
              <a:rPr lang="en-US" b="1" dirty="0"/>
              <a:t>Example of Evil Twin Phishing</a:t>
            </a:r>
            <a:endParaRPr lang="en-US" b="1" dirty="0"/>
          </a:p>
          <a:p>
            <a:r>
              <a:rPr lang="en-US" dirty="0"/>
              <a:t>The Russian military agency GRU was charged with executing evil twin attacks using fake access points.</a:t>
            </a:r>
            <a:endParaRPr lang="en-US" dirty="0"/>
          </a:p>
          <a:p>
            <a:r>
              <a:rPr lang="en-US" dirty="0"/>
              <a:t>These access points mimicked real networks but directed users to sites that stole credentials or installed malware.</a:t>
            </a:r>
            <a:endParaRPr lang="en-US" dirty="0"/>
          </a:p>
          <a:p>
            <a:endParaRPr lang="en-US" dirty="0"/>
          </a:p>
          <a:p>
            <a:r>
              <a:rPr lang="en-US" sz="2400" b="1" dirty="0"/>
              <a:t>Watering Hole Phishing</a:t>
            </a:r>
            <a:endParaRPr lang="en-US" sz="2400" b="1" dirty="0"/>
          </a:p>
          <a:p>
            <a:r>
              <a:rPr lang="en-US" dirty="0"/>
              <a:t>In a watering hole attack, hackers identify a website frequented by a specific group of users.</a:t>
            </a:r>
            <a:endParaRPr lang="en-US" dirty="0"/>
          </a:p>
          <a:p>
            <a:r>
              <a:rPr lang="en-US" dirty="0"/>
              <a:t>They infect this site to compromise users' computers and penetrate the network.</a:t>
            </a:r>
            <a:endParaRPr lang="en-US" dirty="0"/>
          </a:p>
          <a:p>
            <a:r>
              <a:rPr lang="en-US" b="1" dirty="0"/>
              <a:t>Example of Watering Hole Phishing</a:t>
            </a:r>
            <a:endParaRPr lang="en-US" b="1" dirty="0"/>
          </a:p>
          <a:p>
            <a:r>
              <a:rPr lang="en-US" dirty="0"/>
              <a:t>In 2012, the U.S. Council on Foreign Relations was targeted by a watering hole attack.</a:t>
            </a:r>
            <a:endParaRPr lang="en-US" dirty="0"/>
          </a:p>
          <a:p>
            <a:r>
              <a:rPr lang="en-US" dirty="0"/>
              <a:t>The assault aimed to exploit high-profile users and their login credentials, succeeding through a vulnerability in Internet Explorer.</a:t>
            </a:r>
            <a:endParaRPr lang="en-US" dirty="0"/>
          </a:p>
        </p:txBody>
      </p:sp>
      <p:pic>
        <p:nvPicPr>
          <p:cNvPr id="3" name="Picture 2" descr="water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4505" y="3098800"/>
            <a:ext cx="3971925" cy="33496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104505" y="151765"/>
            <a:ext cx="3971290" cy="28428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300" y="0"/>
            <a:ext cx="81661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Whaling</a:t>
            </a:r>
            <a:endParaRPr lang="en-US" sz="2400" b="1" dirty="0"/>
          </a:p>
          <a:p>
            <a:r>
              <a:rPr lang="en-US" dirty="0"/>
              <a:t>A whaling attack targets senior executives who have access to sensitive network areas.</a:t>
            </a:r>
            <a:endParaRPr lang="en-US" dirty="0"/>
          </a:p>
          <a:p>
            <a:r>
              <a:rPr lang="en-US" dirty="0"/>
              <a:t>Successful attacks can lead to valuable information being compromised.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Example of Whaling</a:t>
            </a:r>
            <a:endParaRPr lang="en-US" b="1" dirty="0"/>
          </a:p>
          <a:p>
            <a:r>
              <a:rPr lang="en-US" dirty="0"/>
              <a:t>The founder of Levitas, an Australian hedge fund, was targeted in a whaling attack.</a:t>
            </a:r>
            <a:endParaRPr lang="en-US" dirty="0"/>
          </a:p>
          <a:p>
            <a:r>
              <a:rPr lang="en-US" dirty="0"/>
              <a:t>They clicked a fraudulent Zoom link, resulting in malware installation and a loss of $800,000.</a:t>
            </a:r>
            <a:endParaRPr lang="en-US" dirty="0"/>
          </a:p>
          <a:p>
            <a:endParaRPr lang="en-US" dirty="0"/>
          </a:p>
          <a:p>
            <a:r>
              <a:rPr lang="en-US" sz="2400" b="1" dirty="0"/>
              <a:t>Clone Phishing</a:t>
            </a:r>
            <a:endParaRPr lang="en-US" sz="2400" b="1" dirty="0"/>
          </a:p>
          <a:p>
            <a:r>
              <a:rPr lang="en-US" dirty="0"/>
              <a:t>Clone phishing involves hackers creating an identical copy of a legitimate message the recipient has already received.</a:t>
            </a:r>
            <a:endParaRPr lang="en-US" dirty="0"/>
          </a:p>
          <a:p>
            <a:r>
              <a:rPr lang="en-US" dirty="0"/>
              <a:t>The hacker may include a note like "resending this" and insert a malicious link.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Example of Clone Phishing</a:t>
            </a:r>
            <a:endParaRPr lang="en-US" b="1" dirty="0"/>
          </a:p>
          <a:p>
            <a:r>
              <a:rPr lang="en-US" dirty="0"/>
              <a:t>In a recent attack, a hacker copied a previous email from a legitimate contact.</a:t>
            </a:r>
            <a:endParaRPr lang="en-US" dirty="0"/>
          </a:p>
          <a:p>
            <a:r>
              <a:rPr lang="en-US" dirty="0"/>
              <a:t>Pretending to be CEO Giles Garcia, the hacker referenced the earlier email and continued the conversation as if they were the real person.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056245" y="311785"/>
            <a:ext cx="3947160" cy="275907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056245" y="3269615"/>
            <a:ext cx="3947160" cy="31140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368300"/>
            <a:ext cx="7632700" cy="784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Deceptive Phishing</a:t>
            </a:r>
            <a:endParaRPr lang="en-US" sz="2400" b="1" dirty="0"/>
          </a:p>
          <a:p>
            <a:r>
              <a:rPr lang="en-US" dirty="0"/>
              <a:t>Deceptive phishers use fraudulent techniques to pose as legitimate companies.</a:t>
            </a:r>
            <a:endParaRPr lang="en-US" dirty="0"/>
          </a:p>
          <a:p>
            <a:r>
              <a:rPr lang="en-US" dirty="0"/>
              <a:t>They inform targets of a supposed cyberattack, prompting them to click on malicious links that infect their computers.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Example of Deceptive Phishing</a:t>
            </a:r>
            <a:endParaRPr lang="en-US" b="1" dirty="0"/>
          </a:p>
          <a:p>
            <a:r>
              <a:rPr lang="en-US" dirty="0"/>
              <a:t>Victims received emails from support@apple.com with “Apple Support” in the sender information.</a:t>
            </a:r>
            <a:endParaRPr lang="en-US" dirty="0"/>
          </a:p>
          <a:p>
            <a:r>
              <a:rPr lang="en-US" dirty="0"/>
              <a:t>The message claimed the victim’s Apple ID was blocked and prompted them to validate their account by entering sensitive information.</a:t>
            </a:r>
            <a:endParaRPr lang="en-US" dirty="0"/>
          </a:p>
          <a:p>
            <a:endParaRPr lang="en-US" sz="2400" b="1" dirty="0"/>
          </a:p>
          <a:p>
            <a:r>
              <a:rPr lang="en-US" sz="2400" b="1" dirty="0"/>
              <a:t>Social Engineering</a:t>
            </a:r>
            <a:endParaRPr lang="en-US" sz="2400" b="1" dirty="0"/>
          </a:p>
          <a:p>
            <a:r>
              <a:rPr lang="en-US" dirty="0"/>
              <a:t>Social engineering attacks manipulate individuals psychologically to reveal sensitive information.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Example of Social Engineering</a:t>
            </a:r>
            <a:endParaRPr lang="en-US" b="1" dirty="0"/>
          </a:p>
          <a:p>
            <a:r>
              <a:rPr lang="en-US" dirty="0"/>
              <a:t>A hacker pretended to be a Chase Bank representative, claiming action was needed on the target’s debit or ATM card.</a:t>
            </a:r>
            <a:endParaRPr lang="en-US" dirty="0"/>
          </a:p>
          <a:p>
            <a:r>
              <a:rPr lang="en-US" dirty="0"/>
              <a:t>The attacker pressured the victim by exploiting their fear of losing access to their funds.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 descr="Information flow of the deceptive phishing attack | Download Scientific  Diagra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70" y="166370"/>
            <a:ext cx="3862705" cy="326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Social Engineering: Definition &amp; 5 Attack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7" y="3683001"/>
            <a:ext cx="3579813" cy="274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600" y="406400"/>
            <a:ext cx="74422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Angler Phishing</a:t>
            </a:r>
            <a:endParaRPr lang="en-US" sz="2400" b="1" dirty="0"/>
          </a:p>
          <a:p>
            <a:r>
              <a:rPr lang="en-US" dirty="0"/>
              <a:t>Angler phishing uses fake social media posts to trick people into providing login info or downloading malware.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Example of Angler Phishing</a:t>
            </a:r>
            <a:endParaRPr lang="en-US" b="1" dirty="0"/>
          </a:p>
          <a:p>
            <a:r>
              <a:rPr lang="en-US" dirty="0"/>
              <a:t>Hackers pretended to represent Domino's Pizza on Twitter, responding to customer concerns.</a:t>
            </a:r>
            <a:endParaRPr lang="en-US" dirty="0"/>
          </a:p>
          <a:p>
            <a:r>
              <a:rPr lang="en-US" dirty="0"/>
              <a:t>Once engaged, they used the situation to obtain personal information under the guise of offering refunds or rewards.</a:t>
            </a:r>
            <a:endParaRPr lang="en-US" dirty="0"/>
          </a:p>
          <a:p>
            <a:endParaRPr lang="en-US" dirty="0"/>
          </a:p>
          <a:p>
            <a:r>
              <a:rPr lang="en-US" sz="2400" b="1" dirty="0"/>
              <a:t>Smishing</a:t>
            </a:r>
            <a:endParaRPr lang="en-US" sz="2400" b="1" dirty="0"/>
          </a:p>
          <a:p>
            <a:r>
              <a:rPr lang="en-US" dirty="0"/>
              <a:t>Smishing is phishing conducted through text messages or SMS.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Example of Smishing</a:t>
            </a:r>
            <a:endParaRPr lang="en-US" b="1" dirty="0"/>
          </a:p>
          <a:p>
            <a:r>
              <a:rPr lang="en-US" dirty="0"/>
              <a:t>Hackers impersonated American Express and sent urgent text messages to victims.</a:t>
            </a:r>
            <a:endParaRPr lang="en-US" dirty="0"/>
          </a:p>
          <a:p>
            <a:r>
              <a:rPr lang="en-US" dirty="0"/>
              <a:t>The messages prompted victims to click a link, leading to a fake site to enter personal information.</a:t>
            </a:r>
            <a:endParaRPr lang="en-US" dirty="0"/>
          </a:p>
        </p:txBody>
      </p:sp>
      <p:pic>
        <p:nvPicPr>
          <p:cNvPr id="5124" name="Picture 4" descr="Angler phishing scams — Learning from a real case - 5-minute digital safety  power-ups - Quor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556491"/>
            <a:ext cx="4313382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mishing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75" y="3209925"/>
            <a:ext cx="4310380" cy="26250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500" y="393700"/>
            <a:ext cx="813608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Man-in-the-middle (</a:t>
            </a:r>
            <a:r>
              <a:rPr lang="en-US" sz="3200" b="1" dirty="0" smtClean="0"/>
              <a:t>MITM</a:t>
            </a:r>
            <a:r>
              <a:rPr lang="en-US" sz="3200" b="1" dirty="0"/>
              <a:t>) attacks</a:t>
            </a:r>
            <a:endParaRPr lang="en-US" sz="3200" b="1" dirty="0"/>
          </a:p>
          <a:p>
            <a:r>
              <a:rPr lang="en-US" dirty="0"/>
              <a:t>With a man-in-the-middle </a:t>
            </a:r>
            <a:r>
              <a:rPr lang="en-US" dirty="0" smtClean="0"/>
              <a:t>attack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the hacker gets in “the middle” of two parties and tries to steal information exchanged between them, such as account credentials.</a:t>
            </a:r>
            <a:endParaRPr lang="en-US" dirty="0"/>
          </a:p>
          <a:p>
            <a:r>
              <a:rPr lang="en-US" dirty="0"/>
              <a:t>Example of man-in-the-middle attack</a:t>
            </a:r>
            <a:endParaRPr lang="en-US" dirty="0"/>
          </a:p>
          <a:p>
            <a:r>
              <a:rPr lang="en-US" dirty="0"/>
              <a:t>In 2017, Equifax, the popular credit score company, was targeted by man-in-the-middle </a:t>
            </a:r>
            <a:r>
              <a:rPr lang="en-US" dirty="0" smtClean="0"/>
              <a:t>attacks</a:t>
            </a:r>
            <a:r>
              <a:rPr lang="en-US" dirty="0"/>
              <a:t>  that victimized users who used the Equifax app without using HTTPS, which is a secure way to browse the internet. As the users accessed their accounts, the hackers intercepted their transmissions, stealing their login credentials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sz="3200" b="1" dirty="0" smtClean="0"/>
              <a:t>Website </a:t>
            </a:r>
            <a:r>
              <a:rPr lang="en-US" sz="3200" b="1" dirty="0"/>
              <a:t>spoofing</a:t>
            </a:r>
            <a:endParaRPr lang="en-US" sz="3200" b="1" dirty="0"/>
          </a:p>
          <a:p>
            <a:r>
              <a:rPr lang="en-US" dirty="0"/>
              <a:t>With website spoofing, a hacker creates a fake website that looks legitimate. When you use the site to log in to an account, your info is collected by the attacker.</a:t>
            </a:r>
            <a:endParaRPr lang="en-US" dirty="0"/>
          </a:p>
          <a:p>
            <a:r>
              <a:rPr lang="en-US" dirty="0"/>
              <a:t>Example of website spoofing</a:t>
            </a:r>
            <a:endParaRPr lang="en-US" dirty="0"/>
          </a:p>
          <a:p>
            <a:r>
              <a:rPr lang="en-US" dirty="0"/>
              <a:t>Hackers made a fake Amazon </a:t>
            </a:r>
            <a:r>
              <a:rPr lang="en-US" dirty="0" smtClean="0"/>
              <a:t>website </a:t>
            </a:r>
            <a:r>
              <a:rPr lang="en-US" dirty="0"/>
              <a:t> that looked nearly identical to the real Amazon.com but had a different Uniform Resource Locator (URL</a:t>
            </a:r>
            <a:r>
              <a:rPr lang="en-US" dirty="0" smtClean="0"/>
              <a:t>). </a:t>
            </a:r>
            <a:r>
              <a:rPr lang="en-US" dirty="0"/>
              <a:t>All other </a:t>
            </a:r>
            <a:r>
              <a:rPr lang="en-US" dirty="0" smtClean="0"/>
              <a:t>details, </a:t>
            </a:r>
            <a:r>
              <a:rPr lang="en-US" dirty="0"/>
              <a:t>including fonts and images, looked legitimate. Attackers were hoping that users would put in their username and password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8" name="Picture 2" descr="What Is Spoofing? | Examples &amp; Prevention Tip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145" y="3879272"/>
            <a:ext cx="3565237" cy="266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Man-in-the-Middle (MITM) Attack: Types, Techniques and Preven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145" y="674255"/>
            <a:ext cx="3565237" cy="26600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0199" y="462326"/>
            <a:ext cx="38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</a:t>
            </a:r>
            <a:endParaRPr lang="en-US" dirty="0"/>
          </a:p>
        </p:txBody>
      </p:sp>
      <p:sp>
        <p:nvSpPr>
          <p:cNvPr id="8" name="Subtitle 2"/>
          <p:cNvSpPr txBox="1"/>
          <p:nvPr/>
        </p:nvSpPr>
        <p:spPr>
          <a:xfrm>
            <a:off x="198222" y="1195980"/>
            <a:ext cx="8825658" cy="17250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800" b="1" dirty="0" smtClean="0"/>
              <a:t>    </a:t>
            </a:r>
            <a:r>
              <a:rPr lang="en-US" sz="3600" b="1" dirty="0" smtClean="0"/>
              <a:t>Afifa Iqbal </a:t>
            </a:r>
            <a:endParaRPr lang="en-US" sz="2800" dirty="0" smtClean="0"/>
          </a:p>
          <a:p>
            <a:r>
              <a:rPr lang="en-US" sz="2800" dirty="0" smtClean="0"/>
              <a:t>MSc (Math) (Riphah International University)</a:t>
            </a:r>
            <a:endParaRPr lang="en-US" sz="2800" dirty="0" smtClean="0"/>
          </a:p>
          <a:p>
            <a:r>
              <a:rPr lang="en-US" sz="2800" dirty="0" smtClean="0"/>
              <a:t>CEH ( UNIVERSITY OF LAHORE)</a:t>
            </a:r>
            <a:endParaRPr 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1567" y="4318462"/>
            <a:ext cx="7569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 # +923055858863</a:t>
            </a:r>
            <a:endParaRPr lang="en-US" dirty="0" smtClean="0"/>
          </a:p>
          <a:p>
            <a:r>
              <a:rPr lang="en-US" dirty="0" smtClean="0"/>
              <a:t>EMAIL # afifaiqbal00</a:t>
            </a:r>
            <a:r>
              <a:rPr lang="en-US" dirty="0" smtClean="0">
                <a:hlinkClick r:id="rId1"/>
              </a:rPr>
              <a:t>@gmail.com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1567" y="3158066"/>
            <a:ext cx="677333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Experience</a:t>
            </a:r>
            <a:endParaRPr lang="en-US" dirty="0" smtClean="0"/>
          </a:p>
          <a:p>
            <a:r>
              <a:rPr lang="en-US" dirty="0" smtClean="0"/>
              <a:t>Teaching (2019-2022)</a:t>
            </a:r>
            <a:endParaRPr lang="en-US" dirty="0" smtClean="0"/>
          </a:p>
          <a:p>
            <a:r>
              <a:rPr lang="en-US" dirty="0"/>
              <a:t>Graphic Designing (2021-2023)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545" y="468746"/>
            <a:ext cx="8435109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Domain Spoofing</a:t>
            </a:r>
            <a:endParaRPr lang="en-US" sz="2400" b="1" dirty="0"/>
          </a:p>
          <a:p>
            <a:r>
              <a:rPr lang="en-US" dirty="0"/>
              <a:t>Domain spoofing (DNS spoofing) involves hackers imitating a company’s domain through fake websites or emails to steal sensitive information.</a:t>
            </a:r>
            <a:endParaRPr lang="en-US" dirty="0"/>
          </a:p>
          <a:p>
            <a:r>
              <a:rPr lang="en-US" dirty="0"/>
              <a:t>To prevent it, always double-check the source of links and emails.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Example of Domain Spoofing</a:t>
            </a:r>
            <a:endParaRPr lang="en-US" b="1" dirty="0"/>
          </a:p>
          <a:p>
            <a:r>
              <a:rPr lang="en-US" dirty="0"/>
              <a:t>An attacker might create a fraudulent domain resembling LinkedIn.</a:t>
            </a:r>
            <a:endParaRPr lang="en-US" dirty="0"/>
          </a:p>
          <a:p>
            <a:r>
              <a:rPr lang="en-US" dirty="0"/>
              <a:t>When users enter information, it is sent directly to the hacker.</a:t>
            </a:r>
            <a:endParaRPr lang="en-US" dirty="0"/>
          </a:p>
          <a:p>
            <a:endParaRPr lang="en-US" dirty="0"/>
          </a:p>
          <a:p>
            <a:r>
              <a:rPr lang="en-US" sz="2400" b="1" dirty="0"/>
              <a:t>Image Phishing</a:t>
            </a:r>
            <a:endParaRPr lang="en-US" sz="2400" b="1" dirty="0"/>
          </a:p>
          <a:p>
            <a:r>
              <a:rPr lang="en-US" dirty="0"/>
              <a:t>Image phishing uses images with hidden malicious files to steal account info or infect computers.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Example of Image Phishing</a:t>
            </a:r>
            <a:endParaRPr lang="en-US" b="1" dirty="0"/>
          </a:p>
          <a:p>
            <a:r>
              <a:rPr lang="en-US" dirty="0"/>
              <a:t>Hackers used AdGholas to embed JavaScript malware in images.</a:t>
            </a:r>
            <a:endParaRPr lang="en-US" dirty="0"/>
          </a:p>
          <a:p>
            <a:r>
              <a:rPr lang="en-US" dirty="0"/>
              <a:t>Clicking the image downloaded malware, enabling phishing attacks to steal personal information.</a:t>
            </a:r>
            <a:endParaRPr lang="en-US" dirty="0"/>
          </a:p>
        </p:txBody>
      </p:sp>
      <p:pic>
        <p:nvPicPr>
          <p:cNvPr id="3074" name="Picture 2" descr="Domain Spoofing Ad Fraud: What It Is &amp; How to Prevent I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327" y="387927"/>
            <a:ext cx="3648364" cy="60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381000"/>
            <a:ext cx="114808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Search Engine Phishing</a:t>
            </a:r>
            <a:endParaRPr lang="en-US" sz="2400" b="1" dirty="0"/>
          </a:p>
          <a:p>
            <a:r>
              <a:rPr lang="en-US" dirty="0"/>
              <a:t>Search engine phishing involves attackers </a:t>
            </a:r>
            <a:endParaRPr lang="en-US" dirty="0"/>
          </a:p>
          <a:p>
            <a:r>
              <a:rPr lang="en-US" dirty="0"/>
              <a:t>creating fake products or websites that appear</a:t>
            </a:r>
            <a:endParaRPr lang="en-US" dirty="0"/>
          </a:p>
          <a:p>
            <a:r>
              <a:rPr lang="en-US" dirty="0"/>
              <a:t>in search results.</a:t>
            </a:r>
            <a:endParaRPr lang="en-US" dirty="0"/>
          </a:p>
          <a:p>
            <a:r>
              <a:rPr lang="en-US" dirty="0"/>
              <a:t>When users click and attempt to purchase,</a:t>
            </a:r>
            <a:endParaRPr lang="en-US" dirty="0"/>
          </a:p>
          <a:p>
            <a:r>
              <a:rPr lang="en-US" dirty="0"/>
              <a:t>they enter sensitive information, which goes to</a:t>
            </a:r>
            <a:endParaRPr lang="en-US" dirty="0"/>
          </a:p>
          <a:p>
            <a:r>
              <a:rPr lang="en-US" dirty="0"/>
              <a:t>the hacker.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Example of Search Engine Phishing</a:t>
            </a:r>
            <a:endParaRPr lang="en-US" b="1" dirty="0"/>
          </a:p>
          <a:p>
            <a:r>
              <a:rPr lang="en-US" dirty="0"/>
              <a:t>In 2020, Google found 25 billion spam pages </a:t>
            </a:r>
            <a:endParaRPr lang="en-US" dirty="0"/>
          </a:p>
          <a:p>
            <a:r>
              <a:rPr lang="en-US" dirty="0"/>
              <a:t>daily, including fake ads mimicking Booking.com.</a:t>
            </a:r>
            <a:endParaRPr lang="en-US" dirty="0"/>
          </a:p>
          <a:p>
            <a:r>
              <a:rPr lang="en-US" dirty="0"/>
              <a:t>Users were prompted to enter login information </a:t>
            </a:r>
            <a:endParaRPr lang="en-US" dirty="0"/>
          </a:p>
          <a:p>
            <a:r>
              <a:rPr lang="en-US" dirty="0"/>
              <a:t>after clicking, which was then sent to hackers.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What is Search Engine Phishing? - Keeper Securit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980" y="-73660"/>
            <a:ext cx="6891020" cy="600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273" y="323273"/>
            <a:ext cx="10012218" cy="71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US" sz="2400" b="1" dirty="0"/>
              <a:t>How to Spot Phishing Scams</a:t>
            </a:r>
            <a:endParaRPr lang="en-US" sz="2400" b="1" dirty="0"/>
          </a:p>
          <a:p>
            <a:pPr indent="0">
              <a:buFont typeface="Wingdings" panose="05000000000000000000" pitchFamily="2" charset="2"/>
              <a:buNone/>
            </a:pPr>
            <a:r>
              <a:rPr lang="en-US" dirty="0"/>
              <a:t>    </a:t>
            </a:r>
            <a:endParaRPr lang="en-US" dirty="0"/>
          </a:p>
          <a:p>
            <a:pPr indent="0">
              <a:buFont typeface="Wingdings" panose="05000000000000000000" pitchFamily="2" charset="2"/>
              <a:buNone/>
            </a:pPr>
            <a:r>
              <a:rPr lang="en-US" dirty="0"/>
              <a:t>Recognizing phishing attempts is essential for protecting your business and data. Here are key signs to look out for: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Urgent Action Demands: </a:t>
            </a:r>
            <a:r>
              <a:rPr lang="en-US" dirty="0"/>
              <a:t>Attackers create a sense of urgency to push hasty decisions before careful examination.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Poor Grammar &amp; Spelling:</a:t>
            </a:r>
            <a:r>
              <a:rPr lang="en-US" dirty="0"/>
              <a:t> Phishing emails often contain grammar and spelling errors, unlike professional communication.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Unusual Greetings:</a:t>
            </a:r>
            <a:r>
              <a:rPr lang="en-US" dirty="0"/>
              <a:t> Formal or odd greetings that don’t match normal office communication are a red flag.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Inconsistent Links, Addresses &amp; Domains:</a:t>
            </a:r>
            <a:r>
              <a:rPr lang="en-US" dirty="0"/>
              <a:t> Hover over links to verify them. Be wary of familiar names with strange domains.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Suspicious Attachments:</a:t>
            </a:r>
            <a:r>
              <a:rPr lang="en-US" dirty="0"/>
              <a:t> Unexpected attachments, even from known contacts, should be double-checked.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Too Good to Be True Offers:</a:t>
            </a:r>
            <a:r>
              <a:rPr lang="en-US" dirty="0"/>
              <a:t> Be cautious of rewards or incentives from unfamiliar senders.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Unexpected Requests:</a:t>
            </a:r>
            <a:r>
              <a:rPr lang="en-US" dirty="0"/>
              <a:t> Emails requesting personal info from managers or colleagues, especially urgent ones, could be phishing.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Requests for Sensitive Information: </a:t>
            </a:r>
            <a:r>
              <a:rPr lang="en-US" dirty="0"/>
              <a:t>Always verify emails asking for sensitive data and login pages to ensure authenticity.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ing Phishing Email Detection: A Technical Guide to Unmasking  Deceptive Messag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54635"/>
            <a:ext cx="11684635" cy="642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03564" y="369455"/>
            <a:ext cx="2429163" cy="868218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BE CAREFULL</a:t>
            </a:r>
            <a:endParaRPr lang="en-US" sz="32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" y="199390"/>
            <a:ext cx="11711305" cy="64655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346" y="646546"/>
            <a:ext cx="992909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How to Recognize Advanced Phishing Attempts</a:t>
            </a:r>
            <a:endParaRPr lang="en-US" sz="2400" b="1" dirty="0"/>
          </a:p>
          <a:p>
            <a:endParaRPr lang="en-US" b="1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b="1" dirty="0"/>
              <a:t>Similar-Looking Email Addresses: C</a:t>
            </a:r>
            <a:r>
              <a:rPr lang="en-US" dirty="0"/>
              <a:t>heck for small inconsistencies, such as extra characters, domain mismatches, or foreign-language URLs that resemble legitimate addresses.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b="1" dirty="0"/>
              <a:t>Compromised Legitimate Accounts:</a:t>
            </a:r>
            <a:r>
              <a:rPr lang="en-US" dirty="0"/>
              <a:t> Be cautious of phishing emails sent from within an organization's trusted network, as attackers may compromise real accounts.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b="1" dirty="0"/>
              <a:t>Requests for Sensitive Info or Urgent Action: </a:t>
            </a:r>
            <a:r>
              <a:rPr lang="en-US" dirty="0"/>
              <a:t>Advanced phishing often uses authority, urgency, or fear (e.g., financial loss or legal issues) to pressure users into quick action.</a:t>
            </a:r>
            <a:endParaRPr lang="en-US" dirty="0"/>
          </a:p>
          <a:p>
            <a:pPr indent="0">
              <a:buFont typeface="Wingdings" panose="05000000000000000000" charset="0"/>
              <a:buNone/>
            </a:pPr>
            <a:r>
              <a:rPr lang="en-US" dirty="0"/>
              <a:t>     Authentic-Looking Emails: Phishers can replicate official emails with logos, formatting, and               </a:t>
            </a:r>
            <a:endParaRPr lang="en-US" dirty="0"/>
          </a:p>
          <a:p>
            <a:pPr indent="0">
              <a:buFont typeface="Wingdings" panose="05000000000000000000" charset="0"/>
              <a:buNone/>
            </a:pPr>
            <a:r>
              <a:rPr lang="en-US" dirty="0"/>
              <a:t>     corporate language. If anything feels off, proceed with caution.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b="1" dirty="0"/>
              <a:t>Multi-Vector Attacks:</a:t>
            </a:r>
            <a:r>
              <a:rPr lang="en-US" dirty="0"/>
              <a:t> Phishing campaigns may use multiple communication channels (emails, texts, calls) at once. Unexpected multiple messages are a red flag.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036" y="544946"/>
            <a:ext cx="8811491" cy="677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Preventing a Phishing Attack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Awareness Training: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Educate employees on recognizing phishing attempts and what steps to take. Research shows 80% of organizations report reduced susceptibility after training.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Phishing Attacks: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simulations to reinforce training and improve learning retention. This helps employees apply their knowledge to real-world scenarios, doubling vigilance.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Protection Tools: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tools with anti-phishing features, like blacklists of known phishing sites, email security tools, and device-wide monitoring.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Policies: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policies requiring multiple approvals for payments, and ensure payments are processed only through approved, secure channels. Be cautious of payment methods like gift cards or cryptocurrencies.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Trust Model: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employees’ access to only the systems and data necessary for their job, reducing the potential damage of a phishing attack.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Next-Generation Identity Technologies: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 passwordless authentication methods like passkeys, which are phishing-resistant and provide continuous threat protection.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0118" y="1416339"/>
            <a:ext cx="9670473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Signs of a Phishing Phone Call</a:t>
            </a:r>
            <a:endParaRPr lang="en-US" sz="2400" b="1" dirty="0"/>
          </a:p>
          <a:p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"You've been specially selected for this offer."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"You'll get a free bonus if you buy our product."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"You've won one of five valuable prizes."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"You've won big money in a foreign lottery."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"This investment is low-risk and gives a higher return than anywhere else."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"You have to decide right away."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"You trust me, right?"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"No need to check our company with anyone."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"We'll just charge the shipping and handling to your credit card."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6691" y="591127"/>
            <a:ext cx="9605818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Tips to Protect Yourself from Phishing Phone Calls</a:t>
            </a:r>
            <a:endParaRPr lang="en-US" sz="2400" b="1" dirty="0"/>
          </a:p>
          <a:p>
            <a:endParaRPr lang="en-US" b="1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Avoid buying from unfamiliar companies; legitimate businesses will provide information willingly.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Check unfamiliar companies with local consumer protection agencies or watchdog groups like the Better Business Bureau.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Always get and verify the salesperson’s name, business identity, phone number, and address before doing business.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Never pay for a "free prize"—paying for taxes on such prizes is illegal.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Do not share personal information (credit card details, social security numbers) with unknown companies.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Be cautious of calls offering to help recover losses for a fee paid in advance.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0582" y="526473"/>
            <a:ext cx="9430327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Tips to Protect Yourself from Phishing Emails</a:t>
            </a:r>
            <a:endParaRPr lang="en-US" sz="2400" b="1" dirty="0"/>
          </a:p>
          <a:p>
            <a:endParaRPr lang="en-US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I.T. will never ask for passwords via email. Be cautious of any email requesting your password or other private details.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Avoid opening unexpected attachments or downloading files, even from known contacts, as they may contain malware. Confirm with the sender if unsure.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Never enter personal information in a pop-up window. It’s a common phishing tactic.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Hover over links to verify the destination before clicking.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Ensure websites use 'https://' and display a lock icon before entering sensitive information.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Watch for spelling or grammar errors, as legitimate companies usually avoid such mistakes in mass emails.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9965" y="720725"/>
            <a:ext cx="932751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Phishing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Phishing is a type of online fraud where individuals or groups deceive internet users, aiming to trick them into revealing sensitive or confidential information.</a:t>
            </a:r>
            <a:endParaRPr lang="en-US" dirty="0"/>
          </a:p>
          <a:p>
            <a:endParaRPr lang="en-US" dirty="0"/>
          </a:p>
          <a:p>
            <a:r>
              <a:rPr lang="en-US" sz="2400" b="1" dirty="0"/>
              <a:t>What is a phishing attack?</a:t>
            </a:r>
            <a:endParaRPr lang="en-US" sz="2400" b="1" dirty="0"/>
          </a:p>
          <a:p>
            <a:endParaRPr lang="en-US" dirty="0"/>
          </a:p>
          <a:p>
            <a:r>
              <a:rPr lang="en-US" dirty="0"/>
              <a:t>A phishing attack involves misleading a victim into performing actions that benefit the attacker. These attacks vary in complexity and can be identified with proper awareness.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Typically, attackers send fake links or emails to steal personal data from the victim’s device. Common phishing techniques include: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dirty="0"/>
              <a:t>Fake emails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dirty="0"/>
              <a:t>Spam messages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dirty="0"/>
              <a:t>Social media scams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§"/>
            </a:pPr>
            <a:endParaRPr lang="en-US" dirty="0"/>
          </a:p>
          <a:p>
            <a:r>
              <a:rPr lang="en-US" dirty="0"/>
              <a:t>Staying alert can help prevent falling for these fraudulent tactics.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3455" y="1874982"/>
            <a:ext cx="9531927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What to Do When You Think You Received a Phishing Email</a:t>
            </a:r>
            <a:endParaRPr lang="en-US" sz="2400" b="1" dirty="0"/>
          </a:p>
          <a:p>
            <a:endParaRPr lang="en-US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Do not click on any links or download attachments.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Forward the email to abuse@valdosta.edu for Information Security to review.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If the email has an attachment from a known sender, but you weren’t expecting it, call them to confirm its legitimacy.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945" y="120073"/>
            <a:ext cx="10039928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Definitions</a:t>
            </a:r>
            <a:endParaRPr lang="en-US" b="1" dirty="0" smtClean="0"/>
          </a:p>
          <a:p>
            <a:r>
              <a:rPr lang="en-US" dirty="0" smtClean="0"/>
              <a:t>Phishing is a technique used to obtain sensitive data, such as bank account details, by sending fraudulent emails or creating fake websites. In these attacks, the perpetrator pretends to be a trusted business or reputable individual to deceive victims into sharing their personal information.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Sources:</a:t>
            </a:r>
            <a:br>
              <a:rPr lang="en-US" dirty="0"/>
            </a:br>
            <a:r>
              <a:rPr lang="en-US" u="sng" dirty="0">
                <a:hlinkClick r:id="rId1"/>
              </a:rPr>
              <a:t>CNSSI 4009-2015</a:t>
            </a:r>
            <a:r>
              <a:rPr lang="en-US" dirty="0"/>
              <a:t> from </a:t>
            </a:r>
            <a:r>
              <a:rPr lang="en-US" u="sng" dirty="0">
                <a:hlinkClick r:id="rId2"/>
              </a:rPr>
              <a:t>IETF RFC 4949 </a:t>
            </a:r>
            <a:r>
              <a:rPr lang="en-US" u="sng" dirty="0" err="1">
                <a:hlinkClick r:id="rId2"/>
              </a:rPr>
              <a:t>Ver</a:t>
            </a:r>
            <a:r>
              <a:rPr lang="en-US" u="sng" dirty="0">
                <a:hlinkClick r:id="rId2"/>
              </a:rPr>
              <a:t> 2</a:t>
            </a:r>
            <a:br>
              <a:rPr lang="en-US" dirty="0"/>
            </a:br>
            <a:r>
              <a:rPr lang="en-US" u="sng" dirty="0">
                <a:hlinkClick r:id="rId3"/>
              </a:rPr>
              <a:t>NIST SP 800-12 Rev. 1</a:t>
            </a:r>
            <a:r>
              <a:rPr lang="en-US" dirty="0"/>
              <a:t> under Phishing from </a:t>
            </a:r>
            <a:r>
              <a:rPr lang="en-US" u="sng" dirty="0">
                <a:hlinkClick r:id="rId2"/>
              </a:rPr>
              <a:t>IETF RFC 4949 </a:t>
            </a:r>
            <a:r>
              <a:rPr lang="en-US" u="sng" dirty="0" err="1">
                <a:hlinkClick r:id="rId2"/>
              </a:rPr>
              <a:t>Ver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smtClean="0">
                <a:hlinkClick r:id="rId2"/>
              </a:rPr>
              <a:t>2</a:t>
            </a:r>
            <a:endParaRPr lang="en-US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Tricking </a:t>
            </a:r>
            <a:r>
              <a:rPr lang="en-US" dirty="0"/>
              <a:t>individuals into disclosing sensitive personal information through deceptive computer-based means.</a:t>
            </a:r>
            <a:br>
              <a:rPr lang="en-US" dirty="0"/>
            </a:br>
            <a:r>
              <a:rPr lang="en-US" b="1" dirty="0"/>
              <a:t>Sources:</a:t>
            </a:r>
            <a:br>
              <a:rPr lang="en-US" dirty="0"/>
            </a:br>
            <a:r>
              <a:rPr lang="en-US" u="sng" dirty="0">
                <a:hlinkClick r:id="rId4"/>
              </a:rPr>
              <a:t>NIST SP 800-150</a:t>
            </a:r>
            <a:r>
              <a:rPr lang="en-US" dirty="0"/>
              <a:t> under Phishing from </a:t>
            </a:r>
            <a:r>
              <a:rPr lang="en-US" u="sng" dirty="0">
                <a:hlinkClick r:id="rId5"/>
              </a:rPr>
              <a:t>NIST SP 800-88 Rev. 1</a:t>
            </a:r>
            <a:br>
              <a:rPr lang="en-US" dirty="0"/>
            </a:br>
            <a:r>
              <a:rPr lang="en-US" u="sng" dirty="0">
                <a:hlinkClick r:id="rId6"/>
              </a:rPr>
              <a:t>NIST SP 800-45 Version 2</a:t>
            </a:r>
            <a:r>
              <a:rPr lang="en-US" dirty="0"/>
              <a:t> under Phishing</a:t>
            </a:r>
            <a:br>
              <a:rPr lang="en-US" dirty="0"/>
            </a:br>
            <a:r>
              <a:rPr lang="en-US" u="sng" dirty="0">
                <a:hlinkClick r:id="rId7"/>
              </a:rPr>
              <a:t>NIST SP 800-83 Rev. 1</a:t>
            </a:r>
            <a:r>
              <a:rPr lang="en-US" dirty="0"/>
              <a:t> under </a:t>
            </a:r>
            <a:r>
              <a:rPr lang="en-US" dirty="0" smtClean="0"/>
              <a:t>Phishing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digital form of social engineering that uses authentic-looking—but bogus—e-mails to request information from users or direct them to a fake Web site that requests information.</a:t>
            </a:r>
            <a:br>
              <a:rPr lang="en-US" dirty="0"/>
            </a:br>
            <a:r>
              <a:rPr lang="en-US" b="1" dirty="0"/>
              <a:t>Sources:</a:t>
            </a:r>
            <a:br>
              <a:rPr lang="en-US" dirty="0"/>
            </a:br>
            <a:r>
              <a:rPr lang="en-US" u="sng" dirty="0">
                <a:hlinkClick r:id="rId8"/>
              </a:rPr>
              <a:t>NIST SP 800-115</a:t>
            </a:r>
            <a:r>
              <a:rPr lang="en-US" dirty="0"/>
              <a:t> under </a:t>
            </a:r>
            <a:r>
              <a:rPr lang="en-US" dirty="0" smtClean="0"/>
              <a:t>Phishing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Using </a:t>
            </a:r>
            <a:r>
              <a:rPr lang="en-US" dirty="0"/>
              <a:t>social engineering techniques to trick users into accessing a fake Web site and divulging personal information.</a:t>
            </a:r>
            <a:br>
              <a:rPr lang="en-US" dirty="0"/>
            </a:br>
            <a:r>
              <a:rPr lang="en-US" b="1" dirty="0"/>
              <a:t>Sources:</a:t>
            </a:r>
            <a:br>
              <a:rPr lang="en-US" dirty="0"/>
            </a:br>
            <a:r>
              <a:rPr lang="en-US" u="sng" dirty="0">
                <a:hlinkClick r:id="rId9"/>
              </a:rPr>
              <a:t>NIST SP 800-44 Version 2</a:t>
            </a:r>
            <a:r>
              <a:rPr lang="en-US" dirty="0"/>
              <a:t> under </a:t>
            </a:r>
            <a:r>
              <a:rPr lang="en-US" dirty="0" smtClean="0"/>
              <a:t>Phishing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327" y="332509"/>
            <a:ext cx="995680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Phishing Attacks Happen</a:t>
            </a:r>
            <a:endParaRPr lang="en-US" sz="2400" b="1" dirty="0"/>
          </a:p>
          <a:p>
            <a:endParaRPr lang="en-US" dirty="0"/>
          </a:p>
          <a:p>
            <a:r>
              <a:rPr lang="en-US" dirty="0"/>
              <a:t>Phishing occurs when a victim responds to a fake email that urges quick action. Common actions requested in phishing emails include: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dirty="0"/>
              <a:t>Clicking on a harmful attachment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dirty="0"/>
              <a:t>Enabling macros in documents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dirty="0"/>
              <a:t>Updating passwords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dirty="0"/>
              <a:t>Responding to fake social media requests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dirty="0"/>
              <a:t>Connecting to malicious Wi-Fi</a:t>
            </a:r>
            <a:endParaRPr lang="en-US" dirty="0"/>
          </a:p>
          <a:p>
            <a:r>
              <a:rPr lang="en-US" dirty="0"/>
              <a:t>Cybercriminals constantly improve their tactics, using phishing through emails, texts, and voicemails.</a:t>
            </a:r>
            <a:endParaRPr lang="en-US" dirty="0"/>
          </a:p>
          <a:p>
            <a:endParaRPr lang="en-US" dirty="0"/>
          </a:p>
          <a:p>
            <a:r>
              <a:rPr lang="en-US" sz="2400" b="1" dirty="0"/>
              <a:t>Real-World Phishing Examples</a:t>
            </a:r>
            <a:endParaRPr lang="en-US" sz="2400" b="1" dirty="0"/>
          </a:p>
          <a:p>
            <a:endParaRPr lang="en-US" dirty="0"/>
          </a:p>
          <a:p>
            <a:r>
              <a:rPr lang="en-US" dirty="0"/>
              <a:t>Phishing emails use social engineering to exploit trust in people or organizations. Victims often: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dirty="0"/>
              <a:t>Transfer funds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dirty="0"/>
              <a:t>Share login details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dirty="0"/>
              <a:t>Give access to sensitive 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These tactics make phishing highly effective in deceiving individuals.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terranovasecurity.com/sites/default/files/migration/scenario-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300" y="-135890"/>
            <a:ext cx="12319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381000"/>
            <a:ext cx="730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Fake Google Docs </a:t>
            </a:r>
            <a:r>
              <a:rPr lang="en-US" sz="3200" b="1" dirty="0" smtClean="0"/>
              <a:t>Login</a:t>
            </a:r>
            <a:endParaRPr lang="en-US" sz="3200" b="1" dirty="0"/>
          </a:p>
        </p:txBody>
      </p:sp>
      <p:pic>
        <p:nvPicPr>
          <p:cNvPr id="2050" name="Picture 2" descr="https://www.terranovasecurity.com/sites/default/files/migration/scenario-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5775"/>
            <a:ext cx="12036425" cy="58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4873" y="295564"/>
            <a:ext cx="11203709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Famous Phishing Incidents</a:t>
            </a:r>
            <a:endParaRPr lang="en-US" sz="3600" b="1" dirty="0"/>
          </a:p>
          <a:p>
            <a:endParaRPr lang="en-US" sz="2400" dirty="0"/>
          </a:p>
          <a:p>
            <a:r>
              <a:rPr lang="en-US" sz="2400" dirty="0"/>
              <a:t>Phishing is a major cybersecurity threat to organizations.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Proofpoint's 2022 report showed 83% of organizations experienced phishing attacks.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Verizon's 2021 report found 25% of all data breaches involve phishing.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These attacks are popular because they're easy and can be very profitable.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convincing email and a targeted contact are often enough for success.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0"/>
            <a:ext cx="9791700" cy="541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The Nordea Bank Incident (2007)</a:t>
            </a:r>
            <a:endParaRPr lang="en-US" sz="2800" b="1" dirty="0"/>
          </a:p>
          <a:p>
            <a:r>
              <a:rPr lang="en-US" dirty="0"/>
              <a:t>Swedish bank Nordea lost over 7 million kronor to phishing attacks.</a:t>
            </a:r>
            <a:endParaRPr lang="en-US" dirty="0"/>
          </a:p>
          <a:p>
            <a:r>
              <a:rPr lang="en-US" dirty="0"/>
              <a:t>Customers were tricked into installing the "haxdoor" Trojan disguised as anti-spam software.</a:t>
            </a:r>
            <a:endParaRPr lang="en-US" dirty="0"/>
          </a:p>
          <a:p>
            <a:r>
              <a:rPr lang="en-US" dirty="0"/>
              <a:t>The Trojan installed keyloggers and directed victims to a fake bank website, capturing login credentials.</a:t>
            </a:r>
            <a:endParaRPr lang="en-US" dirty="0"/>
          </a:p>
          <a:p>
            <a:r>
              <a:rPr lang="en-US" dirty="0"/>
              <a:t>Many victims lacked up-to-date antivirus protection.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Operation Phish Phry (2009)</a:t>
            </a:r>
            <a:endParaRPr lang="en-US" sz="2800" dirty="0"/>
          </a:p>
          <a:p>
            <a:r>
              <a:rPr lang="en-US" dirty="0"/>
              <a:t>One of the FBI's largest cybercrime busts, with $1.5 million stolen by cybercriminals in the U.S. and Egypt.</a:t>
            </a:r>
            <a:endParaRPr lang="en-US" dirty="0"/>
          </a:p>
          <a:p>
            <a:r>
              <a:rPr lang="en-US" dirty="0"/>
              <a:t>The phishing operation involved bank fraud.</a:t>
            </a:r>
            <a:endParaRPr lang="en-US" dirty="0"/>
          </a:p>
          <a:p>
            <a:r>
              <a:rPr lang="en-US" dirty="0"/>
              <a:t>FBI Director Robert Mueller highlighted the growing digital arms race and created the National Cyber Investigative Joint Task Force to combat such attacks.</a:t>
            </a:r>
            <a:endParaRPr lang="en-US" dirty="0"/>
          </a:p>
          <a:p>
            <a:pPr fontAlgn="base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18354</Words>
  <Application>WPS Presentation</Application>
  <PresentationFormat>Widescreen</PresentationFormat>
  <Paragraphs>402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SimSun</vt:lpstr>
      <vt:lpstr>Wingdings</vt:lpstr>
      <vt:lpstr>Wingdings 3</vt:lpstr>
      <vt:lpstr>Symbol</vt:lpstr>
      <vt:lpstr>Courier New</vt:lpstr>
      <vt:lpstr>Microsoft YaHei</vt:lpstr>
      <vt:lpstr>Arial Unicode MS</vt:lpstr>
      <vt:lpstr>Calibri</vt:lpstr>
      <vt:lpstr>Times New Roman</vt:lpstr>
      <vt:lpstr>Wingdings</vt:lpstr>
      <vt:lpstr>Green Color</vt:lpstr>
      <vt:lpstr>Cybersecurity PHISHING AWARENESS TRAINING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</dc:creator>
  <cp:lastModifiedBy>Zaman Computer</cp:lastModifiedBy>
  <cp:revision>67</cp:revision>
  <dcterms:created xsi:type="dcterms:W3CDTF">2024-10-10T16:07:00Z</dcterms:created>
  <dcterms:modified xsi:type="dcterms:W3CDTF">2024-10-24T10:58:02Z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FFCC0B9C7B644495BEDCA87A605EF17B_12</vt:lpwstr>
  </property>
  <property fmtid="{D5CDD505-2E9C-101B-9397-08002B2CF9AE}" pid="3" name="KSOProductBuildVer">
    <vt:lpwstr>1033-12.2.0.18607</vt:lpwstr>
  </property>
</Properties>
</file>