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76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B3A5C-FE15-46EE-8F1C-3D560D7F45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C3F10519-444E-45B7-ABAD-5A7C1680C0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0FB10E25-0ABD-44A3-842D-DF266615BE32}"/>
              </a:ext>
            </a:extLst>
          </p:cNvPr>
          <p:cNvSpPr>
            <a:spLocks noGrp="1"/>
          </p:cNvSpPr>
          <p:nvPr>
            <p:ph type="dt" sz="half" idx="10"/>
          </p:nvPr>
        </p:nvSpPr>
        <p:spPr/>
        <p:txBody>
          <a:bodyPr/>
          <a:lstStyle/>
          <a:p>
            <a:fld id="{CF73BC7C-23ED-4006-B122-94B9561FEA63}" type="datetimeFigureOut">
              <a:rPr lang="en-ID" smtClean="0"/>
              <a:t>13/01/2025</a:t>
            </a:fld>
            <a:endParaRPr lang="en-ID"/>
          </a:p>
        </p:txBody>
      </p:sp>
      <p:sp>
        <p:nvSpPr>
          <p:cNvPr id="5" name="Footer Placeholder 4">
            <a:extLst>
              <a:ext uri="{FF2B5EF4-FFF2-40B4-BE49-F238E27FC236}">
                <a16:creationId xmlns:a16="http://schemas.microsoft.com/office/drawing/2014/main" id="{4C642D68-8167-466B-856E-ACCCBF0F603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55CEF81-E7A9-4CD6-BBF7-2C417DF5E8C1}"/>
              </a:ext>
            </a:extLst>
          </p:cNvPr>
          <p:cNvSpPr>
            <a:spLocks noGrp="1"/>
          </p:cNvSpPr>
          <p:nvPr>
            <p:ph type="sldNum" sz="quarter" idx="12"/>
          </p:nvPr>
        </p:nvSpPr>
        <p:spPr/>
        <p:txBody>
          <a:bodyPr/>
          <a:lstStyle/>
          <a:p>
            <a:fld id="{C876913A-5F04-4C3C-A8AA-33D894E6D323}" type="slidenum">
              <a:rPr lang="en-ID" smtClean="0"/>
              <a:t>‹#›</a:t>
            </a:fld>
            <a:endParaRPr lang="en-ID"/>
          </a:p>
        </p:txBody>
      </p:sp>
    </p:spTree>
    <p:extLst>
      <p:ext uri="{BB962C8B-B14F-4D97-AF65-F5344CB8AC3E}">
        <p14:creationId xmlns:p14="http://schemas.microsoft.com/office/powerpoint/2010/main" val="331224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9E295-7D5A-4921-95F2-36E528501FD8}"/>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43F096D-A176-4BFA-BDF7-B90BF33294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E047CF0-B584-4DEC-B4AE-15E2D73D5D55}"/>
              </a:ext>
            </a:extLst>
          </p:cNvPr>
          <p:cNvSpPr>
            <a:spLocks noGrp="1"/>
          </p:cNvSpPr>
          <p:nvPr>
            <p:ph type="dt" sz="half" idx="10"/>
          </p:nvPr>
        </p:nvSpPr>
        <p:spPr/>
        <p:txBody>
          <a:bodyPr/>
          <a:lstStyle/>
          <a:p>
            <a:fld id="{CF73BC7C-23ED-4006-B122-94B9561FEA63}" type="datetimeFigureOut">
              <a:rPr lang="en-ID" smtClean="0"/>
              <a:t>13/01/2025</a:t>
            </a:fld>
            <a:endParaRPr lang="en-ID"/>
          </a:p>
        </p:txBody>
      </p:sp>
      <p:sp>
        <p:nvSpPr>
          <p:cNvPr id="5" name="Footer Placeholder 4">
            <a:extLst>
              <a:ext uri="{FF2B5EF4-FFF2-40B4-BE49-F238E27FC236}">
                <a16:creationId xmlns:a16="http://schemas.microsoft.com/office/drawing/2014/main" id="{4B896F22-3C95-42C0-8C87-AB212EDFAC7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14C7B8C-BF06-4DC9-822C-5C91B322D1EE}"/>
              </a:ext>
            </a:extLst>
          </p:cNvPr>
          <p:cNvSpPr>
            <a:spLocks noGrp="1"/>
          </p:cNvSpPr>
          <p:nvPr>
            <p:ph type="sldNum" sz="quarter" idx="12"/>
          </p:nvPr>
        </p:nvSpPr>
        <p:spPr/>
        <p:txBody>
          <a:bodyPr/>
          <a:lstStyle/>
          <a:p>
            <a:fld id="{C876913A-5F04-4C3C-A8AA-33D894E6D323}" type="slidenum">
              <a:rPr lang="en-ID" smtClean="0"/>
              <a:t>‹#›</a:t>
            </a:fld>
            <a:endParaRPr lang="en-ID"/>
          </a:p>
        </p:txBody>
      </p:sp>
    </p:spTree>
    <p:extLst>
      <p:ext uri="{BB962C8B-B14F-4D97-AF65-F5344CB8AC3E}">
        <p14:creationId xmlns:p14="http://schemas.microsoft.com/office/powerpoint/2010/main" val="514247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1C33C5-4105-4A43-88A6-E3C582AC25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AC914276-73DD-406D-9A38-F549B6D052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E6419E9-A3CD-43FB-8630-BB22DB4409F4}"/>
              </a:ext>
            </a:extLst>
          </p:cNvPr>
          <p:cNvSpPr>
            <a:spLocks noGrp="1"/>
          </p:cNvSpPr>
          <p:nvPr>
            <p:ph type="dt" sz="half" idx="10"/>
          </p:nvPr>
        </p:nvSpPr>
        <p:spPr/>
        <p:txBody>
          <a:bodyPr/>
          <a:lstStyle/>
          <a:p>
            <a:fld id="{CF73BC7C-23ED-4006-B122-94B9561FEA63}" type="datetimeFigureOut">
              <a:rPr lang="en-ID" smtClean="0"/>
              <a:t>13/01/2025</a:t>
            </a:fld>
            <a:endParaRPr lang="en-ID"/>
          </a:p>
        </p:txBody>
      </p:sp>
      <p:sp>
        <p:nvSpPr>
          <p:cNvPr id="5" name="Footer Placeholder 4">
            <a:extLst>
              <a:ext uri="{FF2B5EF4-FFF2-40B4-BE49-F238E27FC236}">
                <a16:creationId xmlns:a16="http://schemas.microsoft.com/office/drawing/2014/main" id="{1227DCDA-8581-4898-AB4B-C02D8D922B1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C915857-DE82-43AE-B65D-50258DFC0EC3}"/>
              </a:ext>
            </a:extLst>
          </p:cNvPr>
          <p:cNvSpPr>
            <a:spLocks noGrp="1"/>
          </p:cNvSpPr>
          <p:nvPr>
            <p:ph type="sldNum" sz="quarter" idx="12"/>
          </p:nvPr>
        </p:nvSpPr>
        <p:spPr/>
        <p:txBody>
          <a:bodyPr/>
          <a:lstStyle/>
          <a:p>
            <a:fld id="{C876913A-5F04-4C3C-A8AA-33D894E6D323}" type="slidenum">
              <a:rPr lang="en-ID" smtClean="0"/>
              <a:t>‹#›</a:t>
            </a:fld>
            <a:endParaRPr lang="en-ID"/>
          </a:p>
        </p:txBody>
      </p:sp>
    </p:spTree>
    <p:extLst>
      <p:ext uri="{BB962C8B-B14F-4D97-AF65-F5344CB8AC3E}">
        <p14:creationId xmlns:p14="http://schemas.microsoft.com/office/powerpoint/2010/main" val="243204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7C366-8A4F-4D14-9FA3-2AABA67FA25F}"/>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45243652-F075-40A5-9ADD-071A2EBAE5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9F9C427D-DC1B-49A9-8FEF-409C45CAA1F5}"/>
              </a:ext>
            </a:extLst>
          </p:cNvPr>
          <p:cNvSpPr>
            <a:spLocks noGrp="1"/>
          </p:cNvSpPr>
          <p:nvPr>
            <p:ph type="dt" sz="half" idx="10"/>
          </p:nvPr>
        </p:nvSpPr>
        <p:spPr/>
        <p:txBody>
          <a:bodyPr/>
          <a:lstStyle/>
          <a:p>
            <a:fld id="{CF73BC7C-23ED-4006-B122-94B9561FEA63}" type="datetimeFigureOut">
              <a:rPr lang="en-ID" smtClean="0"/>
              <a:t>13/01/2025</a:t>
            </a:fld>
            <a:endParaRPr lang="en-ID"/>
          </a:p>
        </p:txBody>
      </p:sp>
      <p:sp>
        <p:nvSpPr>
          <p:cNvPr id="5" name="Footer Placeholder 4">
            <a:extLst>
              <a:ext uri="{FF2B5EF4-FFF2-40B4-BE49-F238E27FC236}">
                <a16:creationId xmlns:a16="http://schemas.microsoft.com/office/drawing/2014/main" id="{A6DCE284-F0C9-40E9-9389-11E69774521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F67E408-B9CA-4CDC-8AE6-95BB2A7D5208}"/>
              </a:ext>
            </a:extLst>
          </p:cNvPr>
          <p:cNvSpPr>
            <a:spLocks noGrp="1"/>
          </p:cNvSpPr>
          <p:nvPr>
            <p:ph type="sldNum" sz="quarter" idx="12"/>
          </p:nvPr>
        </p:nvSpPr>
        <p:spPr/>
        <p:txBody>
          <a:bodyPr/>
          <a:lstStyle/>
          <a:p>
            <a:fld id="{C876913A-5F04-4C3C-A8AA-33D894E6D323}" type="slidenum">
              <a:rPr lang="en-ID" smtClean="0"/>
              <a:t>‹#›</a:t>
            </a:fld>
            <a:endParaRPr lang="en-ID"/>
          </a:p>
        </p:txBody>
      </p:sp>
    </p:spTree>
    <p:extLst>
      <p:ext uri="{BB962C8B-B14F-4D97-AF65-F5344CB8AC3E}">
        <p14:creationId xmlns:p14="http://schemas.microsoft.com/office/powerpoint/2010/main" val="1564341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C5233-5F1D-44EC-A9DB-39917F232F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0FAEB3F4-C63D-4653-9A9D-F0727B139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A9B417-25BE-459B-A69E-DF01FF596548}"/>
              </a:ext>
            </a:extLst>
          </p:cNvPr>
          <p:cNvSpPr>
            <a:spLocks noGrp="1"/>
          </p:cNvSpPr>
          <p:nvPr>
            <p:ph type="dt" sz="half" idx="10"/>
          </p:nvPr>
        </p:nvSpPr>
        <p:spPr/>
        <p:txBody>
          <a:bodyPr/>
          <a:lstStyle/>
          <a:p>
            <a:fld id="{CF73BC7C-23ED-4006-B122-94B9561FEA63}" type="datetimeFigureOut">
              <a:rPr lang="en-ID" smtClean="0"/>
              <a:t>13/01/2025</a:t>
            </a:fld>
            <a:endParaRPr lang="en-ID"/>
          </a:p>
        </p:txBody>
      </p:sp>
      <p:sp>
        <p:nvSpPr>
          <p:cNvPr id="5" name="Footer Placeholder 4">
            <a:extLst>
              <a:ext uri="{FF2B5EF4-FFF2-40B4-BE49-F238E27FC236}">
                <a16:creationId xmlns:a16="http://schemas.microsoft.com/office/drawing/2014/main" id="{E8CF0622-3C85-4FEF-8929-70444037C92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457F2F2-ED02-4351-B7A3-94ABBDD49E7C}"/>
              </a:ext>
            </a:extLst>
          </p:cNvPr>
          <p:cNvSpPr>
            <a:spLocks noGrp="1"/>
          </p:cNvSpPr>
          <p:nvPr>
            <p:ph type="sldNum" sz="quarter" idx="12"/>
          </p:nvPr>
        </p:nvSpPr>
        <p:spPr/>
        <p:txBody>
          <a:bodyPr/>
          <a:lstStyle/>
          <a:p>
            <a:fld id="{C876913A-5F04-4C3C-A8AA-33D894E6D323}" type="slidenum">
              <a:rPr lang="en-ID" smtClean="0"/>
              <a:t>‹#›</a:t>
            </a:fld>
            <a:endParaRPr lang="en-ID"/>
          </a:p>
        </p:txBody>
      </p:sp>
    </p:spTree>
    <p:extLst>
      <p:ext uri="{BB962C8B-B14F-4D97-AF65-F5344CB8AC3E}">
        <p14:creationId xmlns:p14="http://schemas.microsoft.com/office/powerpoint/2010/main" val="1652205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4501-5614-4474-8086-01B7BDFA76F7}"/>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1CC72405-11C5-41E9-8F06-4AEFCEB25E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F8085A30-23F8-479E-8CDA-57947CC064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E01E9733-802D-409E-B808-D909A8A0741A}"/>
              </a:ext>
            </a:extLst>
          </p:cNvPr>
          <p:cNvSpPr>
            <a:spLocks noGrp="1"/>
          </p:cNvSpPr>
          <p:nvPr>
            <p:ph type="dt" sz="half" idx="10"/>
          </p:nvPr>
        </p:nvSpPr>
        <p:spPr/>
        <p:txBody>
          <a:bodyPr/>
          <a:lstStyle/>
          <a:p>
            <a:fld id="{CF73BC7C-23ED-4006-B122-94B9561FEA63}" type="datetimeFigureOut">
              <a:rPr lang="en-ID" smtClean="0"/>
              <a:t>13/01/2025</a:t>
            </a:fld>
            <a:endParaRPr lang="en-ID"/>
          </a:p>
        </p:txBody>
      </p:sp>
      <p:sp>
        <p:nvSpPr>
          <p:cNvPr id="6" name="Footer Placeholder 5">
            <a:extLst>
              <a:ext uri="{FF2B5EF4-FFF2-40B4-BE49-F238E27FC236}">
                <a16:creationId xmlns:a16="http://schemas.microsoft.com/office/drawing/2014/main" id="{7E900FD7-99F2-416B-91CF-EC134AE93A47}"/>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FE71B9E8-AFE6-472B-8FFE-3A64322B7AE0}"/>
              </a:ext>
            </a:extLst>
          </p:cNvPr>
          <p:cNvSpPr>
            <a:spLocks noGrp="1"/>
          </p:cNvSpPr>
          <p:nvPr>
            <p:ph type="sldNum" sz="quarter" idx="12"/>
          </p:nvPr>
        </p:nvSpPr>
        <p:spPr/>
        <p:txBody>
          <a:bodyPr/>
          <a:lstStyle/>
          <a:p>
            <a:fld id="{C876913A-5F04-4C3C-A8AA-33D894E6D323}" type="slidenum">
              <a:rPr lang="en-ID" smtClean="0"/>
              <a:t>‹#›</a:t>
            </a:fld>
            <a:endParaRPr lang="en-ID"/>
          </a:p>
        </p:txBody>
      </p:sp>
    </p:spTree>
    <p:extLst>
      <p:ext uri="{BB962C8B-B14F-4D97-AF65-F5344CB8AC3E}">
        <p14:creationId xmlns:p14="http://schemas.microsoft.com/office/powerpoint/2010/main" val="1517973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C5574-1DDF-442B-B823-72BEA2A83D57}"/>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B20AB804-8E01-41B0-B432-65144FDA2D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0AE07B-D12D-42BF-8429-56F17B6993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538BD61F-670A-4B23-B0DF-C7D1134C1F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FC6B8D-9B8A-4B03-A5C6-0CB08D949B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236097FE-9A11-4D0D-9516-1A8D26405909}"/>
              </a:ext>
            </a:extLst>
          </p:cNvPr>
          <p:cNvSpPr>
            <a:spLocks noGrp="1"/>
          </p:cNvSpPr>
          <p:nvPr>
            <p:ph type="dt" sz="half" idx="10"/>
          </p:nvPr>
        </p:nvSpPr>
        <p:spPr/>
        <p:txBody>
          <a:bodyPr/>
          <a:lstStyle/>
          <a:p>
            <a:fld id="{CF73BC7C-23ED-4006-B122-94B9561FEA63}" type="datetimeFigureOut">
              <a:rPr lang="en-ID" smtClean="0"/>
              <a:t>13/01/2025</a:t>
            </a:fld>
            <a:endParaRPr lang="en-ID"/>
          </a:p>
        </p:txBody>
      </p:sp>
      <p:sp>
        <p:nvSpPr>
          <p:cNvPr id="8" name="Footer Placeholder 7">
            <a:extLst>
              <a:ext uri="{FF2B5EF4-FFF2-40B4-BE49-F238E27FC236}">
                <a16:creationId xmlns:a16="http://schemas.microsoft.com/office/drawing/2014/main" id="{0CD642F4-23A2-4AEA-A2F7-59248FF69E89}"/>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82D1025D-23EC-4E5B-8DD8-4B34C9A2B51F}"/>
              </a:ext>
            </a:extLst>
          </p:cNvPr>
          <p:cNvSpPr>
            <a:spLocks noGrp="1"/>
          </p:cNvSpPr>
          <p:nvPr>
            <p:ph type="sldNum" sz="quarter" idx="12"/>
          </p:nvPr>
        </p:nvSpPr>
        <p:spPr/>
        <p:txBody>
          <a:bodyPr/>
          <a:lstStyle/>
          <a:p>
            <a:fld id="{C876913A-5F04-4C3C-A8AA-33D894E6D323}" type="slidenum">
              <a:rPr lang="en-ID" smtClean="0"/>
              <a:t>‹#›</a:t>
            </a:fld>
            <a:endParaRPr lang="en-ID"/>
          </a:p>
        </p:txBody>
      </p:sp>
    </p:spTree>
    <p:extLst>
      <p:ext uri="{BB962C8B-B14F-4D97-AF65-F5344CB8AC3E}">
        <p14:creationId xmlns:p14="http://schemas.microsoft.com/office/powerpoint/2010/main" val="4230594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7BCA8-325E-4F74-82BA-9F845A0F150C}"/>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C8FC3BAA-2663-48B2-8E78-2F60BAF7BA1E}"/>
              </a:ext>
            </a:extLst>
          </p:cNvPr>
          <p:cNvSpPr>
            <a:spLocks noGrp="1"/>
          </p:cNvSpPr>
          <p:nvPr>
            <p:ph type="dt" sz="half" idx="10"/>
          </p:nvPr>
        </p:nvSpPr>
        <p:spPr/>
        <p:txBody>
          <a:bodyPr/>
          <a:lstStyle/>
          <a:p>
            <a:fld id="{CF73BC7C-23ED-4006-B122-94B9561FEA63}" type="datetimeFigureOut">
              <a:rPr lang="en-ID" smtClean="0"/>
              <a:t>13/01/2025</a:t>
            </a:fld>
            <a:endParaRPr lang="en-ID"/>
          </a:p>
        </p:txBody>
      </p:sp>
      <p:sp>
        <p:nvSpPr>
          <p:cNvPr id="4" name="Footer Placeholder 3">
            <a:extLst>
              <a:ext uri="{FF2B5EF4-FFF2-40B4-BE49-F238E27FC236}">
                <a16:creationId xmlns:a16="http://schemas.microsoft.com/office/drawing/2014/main" id="{582CA737-09F4-438D-9004-77FB657F6781}"/>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DBA12C80-A56B-4953-B7A2-E62575BBDCFF}"/>
              </a:ext>
            </a:extLst>
          </p:cNvPr>
          <p:cNvSpPr>
            <a:spLocks noGrp="1"/>
          </p:cNvSpPr>
          <p:nvPr>
            <p:ph type="sldNum" sz="quarter" idx="12"/>
          </p:nvPr>
        </p:nvSpPr>
        <p:spPr/>
        <p:txBody>
          <a:bodyPr/>
          <a:lstStyle/>
          <a:p>
            <a:fld id="{C876913A-5F04-4C3C-A8AA-33D894E6D323}" type="slidenum">
              <a:rPr lang="en-ID" smtClean="0"/>
              <a:t>‹#›</a:t>
            </a:fld>
            <a:endParaRPr lang="en-ID"/>
          </a:p>
        </p:txBody>
      </p:sp>
    </p:spTree>
    <p:extLst>
      <p:ext uri="{BB962C8B-B14F-4D97-AF65-F5344CB8AC3E}">
        <p14:creationId xmlns:p14="http://schemas.microsoft.com/office/powerpoint/2010/main" val="2717072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C3D02F-69E7-44DD-8564-956274D03841}"/>
              </a:ext>
            </a:extLst>
          </p:cNvPr>
          <p:cNvSpPr>
            <a:spLocks noGrp="1"/>
          </p:cNvSpPr>
          <p:nvPr>
            <p:ph type="dt" sz="half" idx="10"/>
          </p:nvPr>
        </p:nvSpPr>
        <p:spPr/>
        <p:txBody>
          <a:bodyPr/>
          <a:lstStyle/>
          <a:p>
            <a:fld id="{CF73BC7C-23ED-4006-B122-94B9561FEA63}" type="datetimeFigureOut">
              <a:rPr lang="en-ID" smtClean="0"/>
              <a:t>13/01/2025</a:t>
            </a:fld>
            <a:endParaRPr lang="en-ID"/>
          </a:p>
        </p:txBody>
      </p:sp>
      <p:sp>
        <p:nvSpPr>
          <p:cNvPr id="3" name="Footer Placeholder 2">
            <a:extLst>
              <a:ext uri="{FF2B5EF4-FFF2-40B4-BE49-F238E27FC236}">
                <a16:creationId xmlns:a16="http://schemas.microsoft.com/office/drawing/2014/main" id="{E4D8AF6D-3056-4CE4-9E66-30A158962A75}"/>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17C96C1E-5B96-4DB2-92EE-3128EF9F1700}"/>
              </a:ext>
            </a:extLst>
          </p:cNvPr>
          <p:cNvSpPr>
            <a:spLocks noGrp="1"/>
          </p:cNvSpPr>
          <p:nvPr>
            <p:ph type="sldNum" sz="quarter" idx="12"/>
          </p:nvPr>
        </p:nvSpPr>
        <p:spPr/>
        <p:txBody>
          <a:bodyPr/>
          <a:lstStyle/>
          <a:p>
            <a:fld id="{C876913A-5F04-4C3C-A8AA-33D894E6D323}" type="slidenum">
              <a:rPr lang="en-ID" smtClean="0"/>
              <a:t>‹#›</a:t>
            </a:fld>
            <a:endParaRPr lang="en-ID"/>
          </a:p>
        </p:txBody>
      </p:sp>
    </p:spTree>
    <p:extLst>
      <p:ext uri="{BB962C8B-B14F-4D97-AF65-F5344CB8AC3E}">
        <p14:creationId xmlns:p14="http://schemas.microsoft.com/office/powerpoint/2010/main" val="1125020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EE8DD-EA45-4139-8294-6A91A9C764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CE60331A-79AE-47C8-9F44-6EAFAE0ECF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A1ACFEDD-6F9F-4099-9F12-F2B4FAFB0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F3352B-613C-4F8B-8AA9-537CD7FC9AEE}"/>
              </a:ext>
            </a:extLst>
          </p:cNvPr>
          <p:cNvSpPr>
            <a:spLocks noGrp="1"/>
          </p:cNvSpPr>
          <p:nvPr>
            <p:ph type="dt" sz="half" idx="10"/>
          </p:nvPr>
        </p:nvSpPr>
        <p:spPr/>
        <p:txBody>
          <a:bodyPr/>
          <a:lstStyle/>
          <a:p>
            <a:fld id="{CF73BC7C-23ED-4006-B122-94B9561FEA63}" type="datetimeFigureOut">
              <a:rPr lang="en-ID" smtClean="0"/>
              <a:t>13/01/2025</a:t>
            </a:fld>
            <a:endParaRPr lang="en-ID"/>
          </a:p>
        </p:txBody>
      </p:sp>
      <p:sp>
        <p:nvSpPr>
          <p:cNvPr id="6" name="Footer Placeholder 5">
            <a:extLst>
              <a:ext uri="{FF2B5EF4-FFF2-40B4-BE49-F238E27FC236}">
                <a16:creationId xmlns:a16="http://schemas.microsoft.com/office/drawing/2014/main" id="{5AA1A8CF-88B7-4120-B0FC-AB6C5B65FB0C}"/>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EF0ED565-5BDE-4C28-8335-8029DFAE310B}"/>
              </a:ext>
            </a:extLst>
          </p:cNvPr>
          <p:cNvSpPr>
            <a:spLocks noGrp="1"/>
          </p:cNvSpPr>
          <p:nvPr>
            <p:ph type="sldNum" sz="quarter" idx="12"/>
          </p:nvPr>
        </p:nvSpPr>
        <p:spPr/>
        <p:txBody>
          <a:bodyPr/>
          <a:lstStyle/>
          <a:p>
            <a:fld id="{C876913A-5F04-4C3C-A8AA-33D894E6D323}" type="slidenum">
              <a:rPr lang="en-ID" smtClean="0"/>
              <a:t>‹#›</a:t>
            </a:fld>
            <a:endParaRPr lang="en-ID"/>
          </a:p>
        </p:txBody>
      </p:sp>
    </p:spTree>
    <p:extLst>
      <p:ext uri="{BB962C8B-B14F-4D97-AF65-F5344CB8AC3E}">
        <p14:creationId xmlns:p14="http://schemas.microsoft.com/office/powerpoint/2010/main" val="748867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A818D-AC81-4AEB-872F-D69F37B10E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82EDF5D8-8382-49D5-98CE-CEB3BDA148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18F0BC3F-E9E1-4074-A12A-1C90B8E4C7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A8F676-97A6-4A4F-93AA-D0C1E35DE3E8}"/>
              </a:ext>
            </a:extLst>
          </p:cNvPr>
          <p:cNvSpPr>
            <a:spLocks noGrp="1"/>
          </p:cNvSpPr>
          <p:nvPr>
            <p:ph type="dt" sz="half" idx="10"/>
          </p:nvPr>
        </p:nvSpPr>
        <p:spPr/>
        <p:txBody>
          <a:bodyPr/>
          <a:lstStyle/>
          <a:p>
            <a:fld id="{CF73BC7C-23ED-4006-B122-94B9561FEA63}" type="datetimeFigureOut">
              <a:rPr lang="en-ID" smtClean="0"/>
              <a:t>13/01/2025</a:t>
            </a:fld>
            <a:endParaRPr lang="en-ID"/>
          </a:p>
        </p:txBody>
      </p:sp>
      <p:sp>
        <p:nvSpPr>
          <p:cNvPr id="6" name="Footer Placeholder 5">
            <a:extLst>
              <a:ext uri="{FF2B5EF4-FFF2-40B4-BE49-F238E27FC236}">
                <a16:creationId xmlns:a16="http://schemas.microsoft.com/office/drawing/2014/main" id="{2D1E8469-FCCF-4059-90D0-A9B4B87CA278}"/>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7D476DF1-8BE8-46F8-A1E8-BECA56DC13AC}"/>
              </a:ext>
            </a:extLst>
          </p:cNvPr>
          <p:cNvSpPr>
            <a:spLocks noGrp="1"/>
          </p:cNvSpPr>
          <p:nvPr>
            <p:ph type="sldNum" sz="quarter" idx="12"/>
          </p:nvPr>
        </p:nvSpPr>
        <p:spPr/>
        <p:txBody>
          <a:bodyPr/>
          <a:lstStyle/>
          <a:p>
            <a:fld id="{C876913A-5F04-4C3C-A8AA-33D894E6D323}" type="slidenum">
              <a:rPr lang="en-ID" smtClean="0"/>
              <a:t>‹#›</a:t>
            </a:fld>
            <a:endParaRPr lang="en-ID"/>
          </a:p>
        </p:txBody>
      </p:sp>
    </p:spTree>
    <p:extLst>
      <p:ext uri="{BB962C8B-B14F-4D97-AF65-F5344CB8AC3E}">
        <p14:creationId xmlns:p14="http://schemas.microsoft.com/office/powerpoint/2010/main" val="3073762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9ECCD0-C839-4339-B7E0-4EF3E749EA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AFACA5A-145B-4563-855E-1D73A0DD2A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F90DBB1-171D-4795-9B7D-4F446351E1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73BC7C-23ED-4006-B122-94B9561FEA63}" type="datetimeFigureOut">
              <a:rPr lang="en-ID" smtClean="0"/>
              <a:t>13/01/2025</a:t>
            </a:fld>
            <a:endParaRPr lang="en-ID"/>
          </a:p>
        </p:txBody>
      </p:sp>
      <p:sp>
        <p:nvSpPr>
          <p:cNvPr id="5" name="Footer Placeholder 4">
            <a:extLst>
              <a:ext uri="{FF2B5EF4-FFF2-40B4-BE49-F238E27FC236}">
                <a16:creationId xmlns:a16="http://schemas.microsoft.com/office/drawing/2014/main" id="{0B473F55-77E3-435E-869B-6CFE5A023D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272E60AA-6BBA-4D9E-B87B-EB439E7003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76913A-5F04-4C3C-A8AA-33D894E6D323}" type="slidenum">
              <a:rPr lang="en-ID" smtClean="0"/>
              <a:t>‹#›</a:t>
            </a:fld>
            <a:endParaRPr lang="en-ID"/>
          </a:p>
        </p:txBody>
      </p:sp>
    </p:spTree>
    <p:extLst>
      <p:ext uri="{BB962C8B-B14F-4D97-AF65-F5344CB8AC3E}">
        <p14:creationId xmlns:p14="http://schemas.microsoft.com/office/powerpoint/2010/main" val="1894642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592A2-F39A-424A-8F3C-6F4EF3431570}"/>
              </a:ext>
            </a:extLst>
          </p:cNvPr>
          <p:cNvSpPr>
            <a:spLocks noGrp="1"/>
          </p:cNvSpPr>
          <p:nvPr>
            <p:ph type="ctrTitle"/>
          </p:nvPr>
        </p:nvSpPr>
        <p:spPr/>
        <p:txBody>
          <a:bodyPr>
            <a:normAutofit/>
          </a:bodyPr>
          <a:lstStyle/>
          <a:p>
            <a:r>
              <a:rPr lang="en-ID" sz="3200" b="1" i="0" u="none" strike="noStrike" baseline="0" dirty="0">
                <a:latin typeface="Times New Roman" panose="02020603050405020304" pitchFamily="18" charset="0"/>
              </a:rPr>
              <a:t>Model for Fault Detection</a:t>
            </a:r>
            <a:br>
              <a:rPr lang="en-ID" sz="3200" b="1" i="0" u="none" strike="noStrike" baseline="0" dirty="0">
                <a:latin typeface="Times New Roman" panose="02020603050405020304" pitchFamily="18" charset="0"/>
              </a:rPr>
            </a:br>
            <a:r>
              <a:rPr lang="en-US" sz="3200" b="1" i="0" u="none" strike="noStrike" baseline="0" dirty="0">
                <a:latin typeface="Times New Roman" panose="02020603050405020304" pitchFamily="18" charset="0"/>
              </a:rPr>
              <a:t>and Severity Estimation in Spacecraft Propulsion System</a:t>
            </a:r>
            <a:endParaRPr lang="en-ID" sz="8800" dirty="0"/>
          </a:p>
        </p:txBody>
      </p:sp>
      <p:sp>
        <p:nvSpPr>
          <p:cNvPr id="3" name="Subtitle 2">
            <a:extLst>
              <a:ext uri="{FF2B5EF4-FFF2-40B4-BE49-F238E27FC236}">
                <a16:creationId xmlns:a16="http://schemas.microsoft.com/office/drawing/2014/main" id="{8FA8080B-157D-49C6-A076-F4F273354C01}"/>
              </a:ext>
            </a:extLst>
          </p:cNvPr>
          <p:cNvSpPr>
            <a:spLocks noGrp="1"/>
          </p:cNvSpPr>
          <p:nvPr>
            <p:ph type="subTitle" idx="1"/>
          </p:nvPr>
        </p:nvSpPr>
        <p:spPr>
          <a:xfrm>
            <a:off x="2580526" y="4006921"/>
            <a:ext cx="7030948" cy="1209782"/>
          </a:xfrm>
        </p:spPr>
        <p:txBody>
          <a:bodyPr/>
          <a:lstStyle/>
          <a:p>
            <a:r>
              <a:rPr lang="en-US" dirty="0"/>
              <a:t>Afifa Puspitasari</a:t>
            </a:r>
            <a:endParaRPr lang="en-ID" dirty="0"/>
          </a:p>
        </p:txBody>
      </p:sp>
    </p:spTree>
    <p:extLst>
      <p:ext uri="{BB962C8B-B14F-4D97-AF65-F5344CB8AC3E}">
        <p14:creationId xmlns:p14="http://schemas.microsoft.com/office/powerpoint/2010/main" val="859831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02ED1-FB30-4D31-9821-8914923D8505}"/>
              </a:ext>
            </a:extLst>
          </p:cNvPr>
          <p:cNvSpPr>
            <a:spLocks noGrp="1"/>
          </p:cNvSpPr>
          <p:nvPr>
            <p:ph type="title"/>
          </p:nvPr>
        </p:nvSpPr>
        <p:spPr/>
        <p:txBody>
          <a:bodyPr/>
          <a:lstStyle/>
          <a:p>
            <a:r>
              <a:rPr lang="en-US" dirty="0"/>
              <a:t>Reference:</a:t>
            </a:r>
            <a:endParaRPr lang="en-ID" dirty="0"/>
          </a:p>
        </p:txBody>
      </p:sp>
      <p:sp>
        <p:nvSpPr>
          <p:cNvPr id="3" name="Content Placeholder 2">
            <a:extLst>
              <a:ext uri="{FF2B5EF4-FFF2-40B4-BE49-F238E27FC236}">
                <a16:creationId xmlns:a16="http://schemas.microsoft.com/office/drawing/2014/main" id="{A2FB82EB-D8B6-4508-AB5C-24A30014CCE9}"/>
              </a:ext>
            </a:extLst>
          </p:cNvPr>
          <p:cNvSpPr>
            <a:spLocks noGrp="1"/>
          </p:cNvSpPr>
          <p:nvPr>
            <p:ph idx="1"/>
          </p:nvPr>
        </p:nvSpPr>
        <p:spPr/>
        <p:txBody>
          <a:bodyPr/>
          <a:lstStyle/>
          <a:p>
            <a:pPr algn="just"/>
            <a:r>
              <a:rPr lang="en-US" sz="2400" dirty="0"/>
              <a:t>This model was developed and adapted using the journal titled </a:t>
            </a:r>
            <a:r>
              <a:rPr lang="en-US" sz="2400" i="1" dirty="0"/>
              <a:t>“Hybrid Approach of </a:t>
            </a:r>
            <a:r>
              <a:rPr lang="en-US" sz="2400" i="1" dirty="0" err="1"/>
              <a:t>XGBoost</a:t>
            </a:r>
            <a:r>
              <a:rPr lang="en-US" sz="2400" i="1" dirty="0"/>
              <a:t> and Rule-based Model for Fault Detection and Severity Estimation in Spacecraft Propulsion System” </a:t>
            </a:r>
            <a:r>
              <a:rPr lang="en-US" sz="2400" dirty="0"/>
              <a:t>as a reference, with several modifications, as they reported achieving a 99.94% accuracy for their testing data and secured second place in the competition.</a:t>
            </a:r>
          </a:p>
          <a:p>
            <a:pPr algn="just"/>
            <a:endParaRPr lang="en-ID" sz="1800" dirty="0">
              <a:latin typeface="Times New Roman" panose="02020603050405020304" pitchFamily="18" charset="0"/>
            </a:endParaRPr>
          </a:p>
          <a:p>
            <a:pPr algn="l"/>
            <a:r>
              <a:rPr lang="en-ID" sz="1800" dirty="0">
                <a:latin typeface="Times New Roman" panose="02020603050405020304" pitchFamily="18" charset="0"/>
              </a:rPr>
              <a:t>Link: http://papers.phmsociety.org/index.php/phmap/article/view/3709</a:t>
            </a:r>
            <a:endParaRPr lang="en-ID" dirty="0"/>
          </a:p>
        </p:txBody>
      </p:sp>
    </p:spTree>
    <p:extLst>
      <p:ext uri="{BB962C8B-B14F-4D97-AF65-F5344CB8AC3E}">
        <p14:creationId xmlns:p14="http://schemas.microsoft.com/office/powerpoint/2010/main" val="2283739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17123-565D-43D5-9858-A71EF7D14A14}"/>
              </a:ext>
            </a:extLst>
          </p:cNvPr>
          <p:cNvSpPr>
            <a:spLocks noGrp="1"/>
          </p:cNvSpPr>
          <p:nvPr>
            <p:ph type="title"/>
          </p:nvPr>
        </p:nvSpPr>
        <p:spPr/>
        <p:txBody>
          <a:bodyPr/>
          <a:lstStyle/>
          <a:p>
            <a:r>
              <a:rPr lang="en-US" dirty="0"/>
              <a:t>Model Result for Training Model</a:t>
            </a:r>
            <a:endParaRPr lang="en-ID" dirty="0"/>
          </a:p>
        </p:txBody>
      </p:sp>
      <p:pic>
        <p:nvPicPr>
          <p:cNvPr id="5" name="Picture 4">
            <a:extLst>
              <a:ext uri="{FF2B5EF4-FFF2-40B4-BE49-F238E27FC236}">
                <a16:creationId xmlns:a16="http://schemas.microsoft.com/office/drawing/2014/main" id="{2184EE63-DB86-4EBA-8641-C28F0C39F2A8}"/>
              </a:ext>
            </a:extLst>
          </p:cNvPr>
          <p:cNvPicPr>
            <a:picLocks noChangeAspect="1"/>
          </p:cNvPicPr>
          <p:nvPr/>
        </p:nvPicPr>
        <p:blipFill rotWithShape="1">
          <a:blip r:embed="rId2"/>
          <a:srcRect l="550" t="737"/>
          <a:stretch/>
        </p:blipFill>
        <p:spPr>
          <a:xfrm>
            <a:off x="838199" y="1655233"/>
            <a:ext cx="4329701" cy="5000658"/>
          </a:xfrm>
          <a:prstGeom prst="rect">
            <a:avLst/>
          </a:prstGeom>
        </p:spPr>
      </p:pic>
      <p:pic>
        <p:nvPicPr>
          <p:cNvPr id="7" name="Picture 6">
            <a:extLst>
              <a:ext uri="{FF2B5EF4-FFF2-40B4-BE49-F238E27FC236}">
                <a16:creationId xmlns:a16="http://schemas.microsoft.com/office/drawing/2014/main" id="{202A56B2-E1C9-4F8A-868D-B7FE0436BDB4}"/>
              </a:ext>
            </a:extLst>
          </p:cNvPr>
          <p:cNvPicPr>
            <a:picLocks noChangeAspect="1"/>
          </p:cNvPicPr>
          <p:nvPr/>
        </p:nvPicPr>
        <p:blipFill>
          <a:blip r:embed="rId3"/>
          <a:stretch>
            <a:fillRect/>
          </a:stretch>
        </p:blipFill>
        <p:spPr>
          <a:xfrm>
            <a:off x="5317755" y="3429000"/>
            <a:ext cx="4565984" cy="494958"/>
          </a:xfrm>
          <a:prstGeom prst="rect">
            <a:avLst/>
          </a:prstGeom>
        </p:spPr>
      </p:pic>
    </p:spTree>
    <p:extLst>
      <p:ext uri="{BB962C8B-B14F-4D97-AF65-F5344CB8AC3E}">
        <p14:creationId xmlns:p14="http://schemas.microsoft.com/office/powerpoint/2010/main" val="3551415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17123-565D-43D5-9858-A71EF7D14A14}"/>
              </a:ext>
            </a:extLst>
          </p:cNvPr>
          <p:cNvSpPr>
            <a:spLocks noGrp="1"/>
          </p:cNvSpPr>
          <p:nvPr>
            <p:ph type="title"/>
          </p:nvPr>
        </p:nvSpPr>
        <p:spPr>
          <a:xfrm>
            <a:off x="838200" y="365125"/>
            <a:ext cx="4607103" cy="2429446"/>
          </a:xfrm>
        </p:spPr>
        <p:txBody>
          <a:bodyPr/>
          <a:lstStyle/>
          <a:p>
            <a:r>
              <a:rPr lang="en-US" dirty="0"/>
              <a:t>Model Result for Testing Model</a:t>
            </a:r>
            <a:endParaRPr lang="en-ID" dirty="0"/>
          </a:p>
        </p:txBody>
      </p:sp>
      <p:pic>
        <p:nvPicPr>
          <p:cNvPr id="4" name="Picture 3">
            <a:extLst>
              <a:ext uri="{FF2B5EF4-FFF2-40B4-BE49-F238E27FC236}">
                <a16:creationId xmlns:a16="http://schemas.microsoft.com/office/drawing/2014/main" id="{DD840817-3098-4039-9B12-B5B2F38C2BCA}"/>
              </a:ext>
            </a:extLst>
          </p:cNvPr>
          <p:cNvPicPr>
            <a:picLocks noChangeAspect="1"/>
          </p:cNvPicPr>
          <p:nvPr/>
        </p:nvPicPr>
        <p:blipFill rotWithShape="1">
          <a:blip r:embed="rId2"/>
          <a:srcRect l="1316" t="697"/>
          <a:stretch/>
        </p:blipFill>
        <p:spPr>
          <a:xfrm>
            <a:off x="5671735" y="67723"/>
            <a:ext cx="2397620" cy="6722553"/>
          </a:xfrm>
          <a:prstGeom prst="rect">
            <a:avLst/>
          </a:prstGeom>
        </p:spPr>
      </p:pic>
    </p:spTree>
    <p:extLst>
      <p:ext uri="{BB962C8B-B14F-4D97-AF65-F5344CB8AC3E}">
        <p14:creationId xmlns:p14="http://schemas.microsoft.com/office/powerpoint/2010/main" val="832603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9EF3E-ED37-4B39-B0BD-1AB6C500AF4B}"/>
              </a:ext>
            </a:extLst>
          </p:cNvPr>
          <p:cNvSpPr>
            <a:spLocks noGrp="1"/>
          </p:cNvSpPr>
          <p:nvPr>
            <p:ph type="title"/>
          </p:nvPr>
        </p:nvSpPr>
        <p:spPr/>
        <p:txBody>
          <a:bodyPr/>
          <a:lstStyle/>
          <a:p>
            <a:r>
              <a:rPr lang="en-US" dirty="0"/>
              <a:t>Discussion</a:t>
            </a:r>
            <a:endParaRPr lang="en-ID" dirty="0"/>
          </a:p>
        </p:txBody>
      </p:sp>
      <p:sp>
        <p:nvSpPr>
          <p:cNvPr id="3" name="Content Placeholder 2">
            <a:extLst>
              <a:ext uri="{FF2B5EF4-FFF2-40B4-BE49-F238E27FC236}">
                <a16:creationId xmlns:a16="http://schemas.microsoft.com/office/drawing/2014/main" id="{8C1CFD19-1686-48EE-8637-F1AAC7EE744A}"/>
              </a:ext>
            </a:extLst>
          </p:cNvPr>
          <p:cNvSpPr>
            <a:spLocks noGrp="1"/>
          </p:cNvSpPr>
          <p:nvPr>
            <p:ph idx="1"/>
          </p:nvPr>
        </p:nvSpPr>
        <p:spPr>
          <a:xfrm>
            <a:off x="215757" y="1571946"/>
            <a:ext cx="11743361" cy="4839128"/>
          </a:xfrm>
        </p:spPr>
        <p:txBody>
          <a:bodyPr>
            <a:normAutofit/>
          </a:bodyPr>
          <a:lstStyle/>
          <a:p>
            <a:pPr algn="just"/>
            <a:r>
              <a:rPr lang="en-US" sz="2400" dirty="0"/>
              <a:t>In the journal, the test data was directly validated in the competition, and no modeling was conducted for the training data, so SMOTE was not applied in their model. </a:t>
            </a:r>
          </a:p>
          <a:p>
            <a:pPr algn="just"/>
            <a:r>
              <a:rPr lang="en-US" sz="2400" dirty="0"/>
              <a:t>SMOTE was applied to the training data model for oversampling minority classes (classes other than normal) because, even after 5x augmentation as per the journal (resulting in data five times the original size), the data remained imbalanced due to the disproportionately large number of normal class instances.</a:t>
            </a:r>
          </a:p>
          <a:p>
            <a:pPr algn="just"/>
            <a:r>
              <a:rPr lang="en-US" sz="2400" dirty="0"/>
              <a:t>For the test data model, </a:t>
            </a:r>
            <a:r>
              <a:rPr lang="en-US" sz="2400" dirty="0" err="1"/>
              <a:t>XGBoost</a:t>
            </a:r>
            <a:r>
              <a:rPr lang="en-US" sz="2400" dirty="0"/>
              <a:t> was used with the same parameters as the training model but without SMOTE to remain consistent with the approach used in the original model.</a:t>
            </a:r>
          </a:p>
          <a:p>
            <a:pPr algn="just"/>
            <a:r>
              <a:rPr lang="en-US" sz="2400" dirty="0"/>
              <a:t>The coefficients obtained in the polynomial regression are different from those in the journal. This is likely because the library I used slightly differs from the approach employed in the journal, which affects the calculation of the opening ratio coefficient. Also, my model still relies on ratios for each valve to assist the regression model in predicting its coefficients.</a:t>
            </a:r>
          </a:p>
        </p:txBody>
      </p:sp>
    </p:spTree>
    <p:extLst>
      <p:ext uri="{BB962C8B-B14F-4D97-AF65-F5344CB8AC3E}">
        <p14:creationId xmlns:p14="http://schemas.microsoft.com/office/powerpoint/2010/main" val="2028335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9EF3E-ED37-4B39-B0BD-1AB6C500AF4B}"/>
              </a:ext>
            </a:extLst>
          </p:cNvPr>
          <p:cNvSpPr>
            <a:spLocks noGrp="1"/>
          </p:cNvSpPr>
          <p:nvPr>
            <p:ph type="title"/>
          </p:nvPr>
        </p:nvSpPr>
        <p:spPr/>
        <p:txBody>
          <a:bodyPr/>
          <a:lstStyle/>
          <a:p>
            <a:r>
              <a:rPr lang="en-US" dirty="0"/>
              <a:t>Discussion</a:t>
            </a:r>
            <a:endParaRPr lang="en-ID" dirty="0"/>
          </a:p>
        </p:txBody>
      </p:sp>
      <p:sp>
        <p:nvSpPr>
          <p:cNvPr id="3" name="Content Placeholder 2">
            <a:extLst>
              <a:ext uri="{FF2B5EF4-FFF2-40B4-BE49-F238E27FC236}">
                <a16:creationId xmlns:a16="http://schemas.microsoft.com/office/drawing/2014/main" id="{8C1CFD19-1686-48EE-8637-F1AAC7EE744A}"/>
              </a:ext>
            </a:extLst>
          </p:cNvPr>
          <p:cNvSpPr>
            <a:spLocks noGrp="1"/>
          </p:cNvSpPr>
          <p:nvPr>
            <p:ph idx="1"/>
          </p:nvPr>
        </p:nvSpPr>
        <p:spPr>
          <a:xfrm>
            <a:off x="215757" y="1571946"/>
            <a:ext cx="11743361" cy="4839128"/>
          </a:xfrm>
        </p:spPr>
        <p:txBody>
          <a:bodyPr>
            <a:normAutofit fontScale="92500"/>
          </a:bodyPr>
          <a:lstStyle/>
          <a:p>
            <a:pPr algn="just"/>
            <a:r>
              <a:rPr lang="en-US" sz="2400" dirty="0"/>
              <a:t>The model trained achieved 99.44% accuracy on fold 2, but the overall k-fold average accuracy remained below 99% at 97.29%. This is because parameter tuning was not yet optimized using </a:t>
            </a:r>
            <a:r>
              <a:rPr lang="en-US" sz="2400" dirty="0" err="1"/>
              <a:t>GridSearch</a:t>
            </a:r>
            <a:r>
              <a:rPr lang="en-US" sz="2400" dirty="0"/>
              <a:t> or other parameter search methods; only manual experimentation was performed, revealing that the learning rate significantly impacts accuracy.</a:t>
            </a:r>
          </a:p>
          <a:p>
            <a:pPr algn="just"/>
            <a:r>
              <a:rPr lang="en-US" sz="2400" dirty="0"/>
              <a:t>However, the average accuracy can still be considered good because the accuracy comparison between folds is not significantly different, indicating that the model can be considered consistent.</a:t>
            </a:r>
          </a:p>
          <a:p>
            <a:pPr algn="just"/>
            <a:r>
              <a:rPr lang="en-US" sz="2400" dirty="0"/>
              <a:t>In the feature extraction process conducted, as described in the journal, TSFRESH was utilized. However, this method can still be further developed by selecting the most relevant features to reduce noise from irrelevant ones. Additionally, adding features using other techniques could also be an alternative to improve the model's performance.</a:t>
            </a:r>
          </a:p>
          <a:p>
            <a:pPr algn="just"/>
            <a:r>
              <a:rPr lang="en-US" sz="2400" dirty="0"/>
              <a:t>Hard voting for test data classification, as done in the journal, has not yet been implemented.</a:t>
            </a:r>
          </a:p>
          <a:p>
            <a:pPr algn="just"/>
            <a:r>
              <a:rPr lang="en-US" sz="2400" dirty="0"/>
              <a:t>Scoring matrices, as presented in the journal, were not implemented since those were specific to the competition.</a:t>
            </a:r>
          </a:p>
        </p:txBody>
      </p:sp>
    </p:spTree>
    <p:extLst>
      <p:ext uri="{BB962C8B-B14F-4D97-AF65-F5344CB8AC3E}">
        <p14:creationId xmlns:p14="http://schemas.microsoft.com/office/powerpoint/2010/main" val="1926164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470</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Model for Fault Detection and Severity Estimation in Spacecraft Propulsion System</vt:lpstr>
      <vt:lpstr>Reference:</vt:lpstr>
      <vt:lpstr>Model Result for Training Model</vt:lpstr>
      <vt:lpstr>Model Result for Testing Model</vt:lpstr>
      <vt:lpstr>Discussion</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for Fault Detection and Severity Estimation in Spacecraft Propulsion System</dc:title>
  <dc:creator>Afifa Puspitasari</dc:creator>
  <cp:lastModifiedBy>Afifa Puspitasari</cp:lastModifiedBy>
  <cp:revision>19</cp:revision>
  <dcterms:created xsi:type="dcterms:W3CDTF">2025-01-12T11:18:33Z</dcterms:created>
  <dcterms:modified xsi:type="dcterms:W3CDTF">2025-01-13T00:52:52Z</dcterms:modified>
</cp:coreProperties>
</file>