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 Classic" charset="1" panose="00000500000000000000"/>
      <p:regular r:id="rId17"/>
    </p:embeddedFont>
    <p:embeddedFont>
      <p:font typeface="Montserrat Classic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086" y="-347861"/>
            <a:ext cx="12341152" cy="10982722"/>
            <a:chOff x="0" y="0"/>
            <a:chExt cx="6349238" cy="56503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220470" y="-200914"/>
              <a:ext cx="7579741" cy="5919724"/>
            </a:xfrm>
            <a:custGeom>
              <a:avLst/>
              <a:gdLst/>
              <a:ahLst/>
              <a:cxnLst/>
              <a:rect r="r" b="b" t="t" l="l"/>
              <a:pathLst>
                <a:path h="5919724" w="7579741">
                  <a:moveTo>
                    <a:pt x="7563231" y="542290"/>
                  </a:moveTo>
                  <a:cubicBezTo>
                    <a:pt x="7547864" y="557530"/>
                    <a:pt x="7490206" y="686562"/>
                    <a:pt x="7507224" y="715264"/>
                  </a:cubicBezTo>
                  <a:cubicBezTo>
                    <a:pt x="7525639" y="709803"/>
                    <a:pt x="7436739" y="790321"/>
                    <a:pt x="7482586" y="888111"/>
                  </a:cubicBezTo>
                  <a:cubicBezTo>
                    <a:pt x="7469505" y="906018"/>
                    <a:pt x="7553833" y="924179"/>
                    <a:pt x="7546848" y="962025"/>
                  </a:cubicBezTo>
                  <a:cubicBezTo>
                    <a:pt x="7534529" y="981202"/>
                    <a:pt x="7489825" y="974979"/>
                    <a:pt x="7525639" y="1001014"/>
                  </a:cubicBezTo>
                  <a:cubicBezTo>
                    <a:pt x="7533132" y="1085469"/>
                    <a:pt x="7579233" y="1117346"/>
                    <a:pt x="7428357" y="1351280"/>
                  </a:cubicBezTo>
                  <a:cubicBezTo>
                    <a:pt x="7398639" y="1347343"/>
                    <a:pt x="7317740" y="1604645"/>
                    <a:pt x="7205980" y="1797050"/>
                  </a:cubicBezTo>
                  <a:cubicBezTo>
                    <a:pt x="7222109" y="1833372"/>
                    <a:pt x="7240016" y="1850009"/>
                    <a:pt x="7202297" y="1916684"/>
                  </a:cubicBezTo>
                  <a:cubicBezTo>
                    <a:pt x="7208901" y="1933448"/>
                    <a:pt x="7273036" y="1963420"/>
                    <a:pt x="7239635" y="2007743"/>
                  </a:cubicBezTo>
                  <a:cubicBezTo>
                    <a:pt x="7204202" y="2091436"/>
                    <a:pt x="7205853" y="2286381"/>
                    <a:pt x="7250049" y="2317750"/>
                  </a:cubicBezTo>
                  <a:cubicBezTo>
                    <a:pt x="7275576" y="2308987"/>
                    <a:pt x="7186168" y="2474976"/>
                    <a:pt x="7233031" y="2483866"/>
                  </a:cubicBezTo>
                  <a:cubicBezTo>
                    <a:pt x="7217791" y="2541143"/>
                    <a:pt x="7278497" y="2574417"/>
                    <a:pt x="7147941" y="2695575"/>
                  </a:cubicBezTo>
                  <a:cubicBezTo>
                    <a:pt x="7045960" y="2756535"/>
                    <a:pt x="7168642" y="2805176"/>
                    <a:pt x="7069074" y="2892044"/>
                  </a:cubicBezTo>
                  <a:cubicBezTo>
                    <a:pt x="7109587" y="2925826"/>
                    <a:pt x="7008622" y="2948432"/>
                    <a:pt x="7081139" y="3107690"/>
                  </a:cubicBezTo>
                  <a:cubicBezTo>
                    <a:pt x="7090664" y="3117088"/>
                    <a:pt x="7034657" y="3165983"/>
                    <a:pt x="7017766" y="3207639"/>
                  </a:cubicBezTo>
                  <a:cubicBezTo>
                    <a:pt x="7063232" y="3257296"/>
                    <a:pt x="7012940" y="3253994"/>
                    <a:pt x="6997446" y="3340354"/>
                  </a:cubicBezTo>
                  <a:cubicBezTo>
                    <a:pt x="6914515" y="3405251"/>
                    <a:pt x="6917309" y="3435350"/>
                    <a:pt x="6838696" y="3533013"/>
                  </a:cubicBezTo>
                  <a:cubicBezTo>
                    <a:pt x="6861556" y="3525774"/>
                    <a:pt x="6889496" y="3574161"/>
                    <a:pt x="6822313" y="3687572"/>
                  </a:cubicBezTo>
                  <a:cubicBezTo>
                    <a:pt x="6817868" y="3707257"/>
                    <a:pt x="6727190" y="3726307"/>
                    <a:pt x="6704838" y="3771265"/>
                  </a:cubicBezTo>
                  <a:cubicBezTo>
                    <a:pt x="6674739" y="3791585"/>
                    <a:pt x="6736080" y="3823716"/>
                    <a:pt x="6667881" y="3824732"/>
                  </a:cubicBezTo>
                  <a:cubicBezTo>
                    <a:pt x="6676517" y="3870960"/>
                    <a:pt x="6621399" y="3859911"/>
                    <a:pt x="6607683" y="3879977"/>
                  </a:cubicBezTo>
                  <a:cubicBezTo>
                    <a:pt x="6650990" y="3906901"/>
                    <a:pt x="6618478" y="3901313"/>
                    <a:pt x="6653657" y="3916553"/>
                  </a:cubicBezTo>
                  <a:cubicBezTo>
                    <a:pt x="6651371" y="3988689"/>
                    <a:pt x="6546469" y="4092829"/>
                    <a:pt x="6552819" y="4182491"/>
                  </a:cubicBezTo>
                  <a:cubicBezTo>
                    <a:pt x="6516370" y="4270502"/>
                    <a:pt x="6542786" y="4306443"/>
                    <a:pt x="6490208" y="4402836"/>
                  </a:cubicBezTo>
                  <a:cubicBezTo>
                    <a:pt x="6527419" y="4414266"/>
                    <a:pt x="6500749" y="4427982"/>
                    <a:pt x="6457696" y="4505960"/>
                  </a:cubicBezTo>
                  <a:cubicBezTo>
                    <a:pt x="6503289" y="4531741"/>
                    <a:pt x="6486271" y="4590542"/>
                    <a:pt x="6438519" y="4659376"/>
                  </a:cubicBezTo>
                  <a:cubicBezTo>
                    <a:pt x="6519418" y="4706620"/>
                    <a:pt x="6472682" y="4854575"/>
                    <a:pt x="6428232" y="4913630"/>
                  </a:cubicBezTo>
                  <a:cubicBezTo>
                    <a:pt x="6441440" y="4962525"/>
                    <a:pt x="6419596" y="5014341"/>
                    <a:pt x="6364732" y="5057902"/>
                  </a:cubicBezTo>
                  <a:cubicBezTo>
                    <a:pt x="6326251" y="5158740"/>
                    <a:pt x="6311773" y="5242179"/>
                    <a:pt x="6153531" y="5344668"/>
                  </a:cubicBezTo>
                  <a:cubicBezTo>
                    <a:pt x="6108954" y="5423535"/>
                    <a:pt x="6112764" y="5474843"/>
                    <a:pt x="6025007" y="5580126"/>
                  </a:cubicBezTo>
                  <a:cubicBezTo>
                    <a:pt x="5990082" y="5617337"/>
                    <a:pt x="5948299" y="5575808"/>
                    <a:pt x="5956046" y="5642229"/>
                  </a:cubicBezTo>
                  <a:cubicBezTo>
                    <a:pt x="5906770" y="5660898"/>
                    <a:pt x="5970270" y="5719572"/>
                    <a:pt x="5856605" y="5769483"/>
                  </a:cubicBezTo>
                  <a:cubicBezTo>
                    <a:pt x="5875401" y="5829681"/>
                    <a:pt x="5926582" y="5859272"/>
                    <a:pt x="5715762" y="5839333"/>
                  </a:cubicBezTo>
                  <a:cubicBezTo>
                    <a:pt x="4322445" y="5836539"/>
                    <a:pt x="2963291" y="5847588"/>
                    <a:pt x="1505204" y="5835142"/>
                  </a:cubicBezTo>
                  <a:cubicBezTo>
                    <a:pt x="1422400" y="5827522"/>
                    <a:pt x="1221740" y="5919724"/>
                    <a:pt x="1265555" y="5732399"/>
                  </a:cubicBezTo>
                  <a:cubicBezTo>
                    <a:pt x="1276477" y="4087495"/>
                    <a:pt x="1248029" y="2400427"/>
                    <a:pt x="1253236" y="760476"/>
                  </a:cubicBezTo>
                  <a:cubicBezTo>
                    <a:pt x="1408430" y="0"/>
                    <a:pt x="0" y="249174"/>
                    <a:pt x="6352667" y="210693"/>
                  </a:cubicBezTo>
                  <a:cubicBezTo>
                    <a:pt x="6709537" y="218821"/>
                    <a:pt x="7224776" y="185928"/>
                    <a:pt x="7545070" y="221488"/>
                  </a:cubicBezTo>
                  <a:cubicBezTo>
                    <a:pt x="7579741" y="234569"/>
                    <a:pt x="7569835" y="514604"/>
                    <a:pt x="7563231" y="542290"/>
                  </a:cubicBezTo>
                  <a:close/>
                </a:path>
              </a:pathLst>
            </a:custGeom>
            <a:blipFill>
              <a:blip r:embed="rId2"/>
              <a:stretch>
                <a:fillRect l="0" t="-6186" r="0" b="-618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634083" y="1553669"/>
            <a:ext cx="6443328" cy="482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7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GLOBAL AND DOMESTIC AVIATION DATA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85185" y="6340299"/>
            <a:ext cx="484101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AUTHORED BY: AFIFA SIDDIQUE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885185" y="7526587"/>
            <a:ext cx="5010701" cy="1072514"/>
            <a:chOff x="0" y="0"/>
            <a:chExt cx="6680935" cy="143001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6680935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0"/>
                </a:lnSpc>
              </a:pPr>
              <a:r>
                <a:rPr lang="en-US" sz="190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https://github.com/AfifaSiddiquee afeefaasiddiqueee98@gmail.com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137523" y="980228"/>
              <a:ext cx="1926534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 u="sng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AUG - 2024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263" y="9805274"/>
            <a:ext cx="20699310" cy="481726"/>
            <a:chOff x="0" y="0"/>
            <a:chExt cx="27599080" cy="642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20699310" cy="481726"/>
            <a:chOff x="0" y="0"/>
            <a:chExt cx="27599080" cy="642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0108792" y="4570195"/>
            <a:ext cx="20699310" cy="481726"/>
            <a:chOff x="0" y="0"/>
            <a:chExt cx="27599080" cy="642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697482" y="4065068"/>
            <a:ext cx="20699310" cy="481726"/>
            <a:chOff x="0" y="0"/>
            <a:chExt cx="27599080" cy="6423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902946" y="3742776"/>
            <a:ext cx="4482108" cy="213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9899" spc="-34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  <a:p>
            <a:pPr algn="ctr">
              <a:lnSpc>
                <a:spcPts val="7919"/>
              </a:lnSpc>
            </a:pPr>
            <a:r>
              <a:rPr lang="en-US" sz="9899" spc="-34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34188" y="5693783"/>
            <a:ext cx="461962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18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www.linkedin.com/in/afifa-siddiquii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263" y="9805274"/>
            <a:ext cx="20699310" cy="481726"/>
            <a:chOff x="0" y="0"/>
            <a:chExt cx="27599080" cy="642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20699310" cy="481726"/>
            <a:chOff x="0" y="0"/>
            <a:chExt cx="27599080" cy="642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0108792" y="4570195"/>
            <a:ext cx="20699310" cy="481726"/>
            <a:chOff x="0" y="0"/>
            <a:chExt cx="27599080" cy="642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697482" y="4065068"/>
            <a:ext cx="20699310" cy="481726"/>
            <a:chOff x="0" y="0"/>
            <a:chExt cx="27599080" cy="6423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5814179" y="1313079"/>
            <a:ext cx="6659642" cy="74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DATASET OVERVIEW :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2395799"/>
            <a:ext cx="16553060" cy="6329875"/>
            <a:chOff x="0" y="0"/>
            <a:chExt cx="22070747" cy="8439833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395930" y="-76200"/>
              <a:ext cx="21674817" cy="11609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59"/>
                </a:lnSpc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The dataset “</a:t>
              </a:r>
              <a:r>
                <a:rPr lang="en-US" sz="247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Airport.csv</a:t>
              </a: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” contains detailed information about airports from around the world. </a:t>
              </a:r>
            </a:p>
            <a:p>
              <a:pPr algn="l">
                <a:lnSpc>
                  <a:spcPts val="3459"/>
                </a:lnSpc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Key attributes are: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436909"/>
              <a:ext cx="21674817" cy="70029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Airport_ID: Specific code for airport given by OpenFlights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Name: Name of the Airport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City: City where the airport is located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Country: Country where the airport is located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IATA: Specific code given by IATA(3 letters)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ICAO: Specific code given by ICAO(4 letters)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Latitude: Geographical Information in 6 digits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Longitude: Geographical Information in 6 digits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Altitude: In feet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Timezone: Hours offset from UTC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DST: Daylight savings time</a:t>
              </a:r>
            </a:p>
            <a:p>
              <a:pPr algn="l" marL="533436" indent="-266718" lvl="1">
                <a:lnSpc>
                  <a:spcPts val="3459"/>
                </a:lnSpc>
                <a:buFont typeface="Arial"/>
                <a:buChar char="•"/>
              </a:pPr>
              <a:r>
                <a:rPr lang="en-US" sz="247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TZ: Timezone region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263" y="9805274"/>
            <a:ext cx="20699310" cy="481726"/>
            <a:chOff x="0" y="0"/>
            <a:chExt cx="27599080" cy="642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20699310" cy="481726"/>
            <a:chOff x="0" y="0"/>
            <a:chExt cx="27599080" cy="642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0108792" y="4570195"/>
            <a:ext cx="20699310" cy="481726"/>
            <a:chOff x="0" y="0"/>
            <a:chExt cx="27599080" cy="642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697482" y="4065068"/>
            <a:ext cx="20699310" cy="481726"/>
            <a:chOff x="0" y="0"/>
            <a:chExt cx="27599080" cy="6423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5374653" y="3676008"/>
            <a:ext cx="7970758" cy="152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DASHBOARD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00132" y="5105400"/>
            <a:ext cx="7919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LET’S DIVE INTO DATA VISUALIZATIONS POWERED BY POWER BI.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23" y="0"/>
            <a:ext cx="18143555" cy="10287000"/>
          </a:xfrm>
          <a:custGeom>
            <a:avLst/>
            <a:gdLst/>
            <a:ahLst/>
            <a:cxnLst/>
            <a:rect r="r" b="b" t="t" l="l"/>
            <a:pathLst>
              <a:path h="10287000" w="18143555">
                <a:moveTo>
                  <a:pt x="0" y="0"/>
                </a:moveTo>
                <a:lnTo>
                  <a:pt x="18143554" y="0"/>
                </a:lnTo>
                <a:lnTo>
                  <a:pt x="181435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1273" y="-134874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1273" y="3794760"/>
            <a:ext cx="0" cy="6492240"/>
          </a:xfrm>
          <a:prstGeom prst="line">
            <a:avLst/>
          </a:prstGeom>
          <a:ln cap="flat" w="38100">
            <a:solidFill>
              <a:srgbClr val="02030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0323" y="-221742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0323" y="427482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263" y="9805274"/>
            <a:ext cx="20699310" cy="481726"/>
            <a:chOff x="0" y="0"/>
            <a:chExt cx="27599080" cy="642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20699310" cy="481726"/>
            <a:chOff x="0" y="0"/>
            <a:chExt cx="27599080" cy="642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0108792" y="4570195"/>
            <a:ext cx="20699310" cy="481726"/>
            <a:chOff x="0" y="0"/>
            <a:chExt cx="27599080" cy="642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697482" y="4065068"/>
            <a:ext cx="20699310" cy="481726"/>
            <a:chOff x="0" y="0"/>
            <a:chExt cx="27599080" cy="6423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287092" y="2288765"/>
            <a:ext cx="5416868" cy="74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ANALYSIS FOCUS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10490" y="3670861"/>
            <a:ext cx="16256112" cy="220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Global Distribution: Map airport locations to identify global patterns and major hubs.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 7 Countries: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Assess the number of airports in the top 7 countries.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DST Comparison: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Compare airport distribution with and without Daylight Saving Time.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Altitude Comparison: 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 the altitudes of the top 5 highest airports.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 Statistics: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Summarize total airports, countries, and cities.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263" y="9805274"/>
            <a:ext cx="20699310" cy="481726"/>
            <a:chOff x="0" y="0"/>
            <a:chExt cx="27599080" cy="642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20699310" cy="481726"/>
            <a:chOff x="0" y="0"/>
            <a:chExt cx="27599080" cy="642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0108792" y="4570195"/>
            <a:ext cx="20699310" cy="481726"/>
            <a:chOff x="0" y="0"/>
            <a:chExt cx="27599080" cy="642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697482" y="4065068"/>
            <a:ext cx="20699310" cy="481726"/>
            <a:chOff x="0" y="0"/>
            <a:chExt cx="27599080" cy="6423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5814179" y="952500"/>
            <a:ext cx="6659642" cy="74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DATASET OVERVIEW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5648" y="1943077"/>
            <a:ext cx="16256112" cy="88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dataset “</a:t>
            </a: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US_Airport.csv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” focuses on airports and flight traffic within the United States.</a:t>
            </a:r>
          </a:p>
          <a:p>
            <a:pPr algn="l">
              <a:lnSpc>
                <a:spcPts val="3459"/>
              </a:lnSpc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attributes are: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3077910"/>
            <a:ext cx="16256112" cy="4833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Origin_airport: Three letter airport code of the origin airport.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Destination_airport: Three letter airport code of the destination airport.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Origin_city: Origin city name.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Destination_city: Destination city name.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Passengers: Number of passengers transported from origin to destination.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Seats: Number of seats available on flights from origin to destination.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Flights: Number of flights between origin and destination in that month.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Distance: Distance (to nearest mile) flown between origin and destination.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Fly_date: The date (yyyymm) of flight.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Origin_population: Origin city's population as reported by US Census.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Destination_population: Destination city's population as reported by US Census.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263" y="9805274"/>
            <a:ext cx="20699310" cy="481726"/>
            <a:chOff x="0" y="0"/>
            <a:chExt cx="27599080" cy="642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20699310" cy="481726"/>
            <a:chOff x="0" y="0"/>
            <a:chExt cx="27599080" cy="642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0108792" y="4570195"/>
            <a:ext cx="20699310" cy="481726"/>
            <a:chOff x="0" y="0"/>
            <a:chExt cx="27599080" cy="642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697482" y="4065068"/>
            <a:ext cx="20699310" cy="481726"/>
            <a:chOff x="0" y="0"/>
            <a:chExt cx="27599080" cy="6423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5374653" y="3676008"/>
            <a:ext cx="7970758" cy="152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8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DASHBOARD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00132" y="5105400"/>
            <a:ext cx="7919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LET’S DIVE INTO DATA VISUALIZATIONS POWERED BY POWER BI.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263" y="9805274"/>
            <a:ext cx="20699310" cy="481726"/>
            <a:chOff x="0" y="0"/>
            <a:chExt cx="27599080" cy="642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20699310" cy="481726"/>
            <a:chOff x="0" y="0"/>
            <a:chExt cx="27599080" cy="642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0108792" y="4570195"/>
            <a:ext cx="20699310" cy="481726"/>
            <a:chOff x="0" y="0"/>
            <a:chExt cx="27599080" cy="642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697482" y="4065068"/>
            <a:ext cx="20699310" cy="481726"/>
            <a:chOff x="0" y="0"/>
            <a:chExt cx="27599080" cy="6423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89740" y="0"/>
            <a:ext cx="18198260" cy="10337979"/>
          </a:xfrm>
          <a:custGeom>
            <a:avLst/>
            <a:gdLst/>
            <a:ahLst/>
            <a:cxnLst/>
            <a:rect r="r" b="b" t="t" l="l"/>
            <a:pathLst>
              <a:path h="10337979" w="18198260">
                <a:moveTo>
                  <a:pt x="0" y="0"/>
                </a:moveTo>
                <a:lnTo>
                  <a:pt x="18198260" y="0"/>
                </a:lnTo>
                <a:lnTo>
                  <a:pt x="18198260" y="10337979"/>
                </a:lnTo>
                <a:lnTo>
                  <a:pt x="0" y="103379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263" y="9805274"/>
            <a:ext cx="20699310" cy="481726"/>
            <a:chOff x="0" y="0"/>
            <a:chExt cx="27599080" cy="642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20699310" cy="481726"/>
            <a:chOff x="0" y="0"/>
            <a:chExt cx="27599080" cy="642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0108792" y="4570195"/>
            <a:ext cx="20699310" cy="481726"/>
            <a:chOff x="0" y="0"/>
            <a:chExt cx="27599080" cy="642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697482" y="4065068"/>
            <a:ext cx="20699310" cy="481726"/>
            <a:chOff x="0" y="0"/>
            <a:chExt cx="27599080" cy="6423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383773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0739265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179600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1508289" y="0"/>
              <a:ext cx="6090791" cy="642302"/>
            </a:xfrm>
            <a:custGeom>
              <a:avLst/>
              <a:gdLst/>
              <a:ahLst/>
              <a:cxnLst/>
              <a:rect r="r" b="b" t="t" l="l"/>
              <a:pathLst>
                <a:path h="642302" w="6090791">
                  <a:moveTo>
                    <a:pt x="0" y="0"/>
                  </a:moveTo>
                  <a:lnTo>
                    <a:pt x="6090791" y="0"/>
                  </a:lnTo>
                  <a:lnTo>
                    <a:pt x="6090791" y="642302"/>
                  </a:lnTo>
                  <a:lnTo>
                    <a:pt x="0" y="64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435566" y="2352396"/>
            <a:ext cx="5416868" cy="74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ANALYSIS FOCUS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50161" y="3451786"/>
            <a:ext cx="16256112" cy="264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Trends Over Time: 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Track changes in flight and passenger numbers monthly.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Route Mapping: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Visualize flight routes between origin and destination airports.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Flight Density: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Analyze flight density by origin city.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 Locations: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Identify the top 5 destination airports and origin cities by flight count.           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Passenger Distribution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Assess passenger distribution relative to flights.</a:t>
            </a:r>
          </a:p>
          <a:p>
            <a:pPr algn="l" marL="533436" indent="-266718" lvl="1">
              <a:lnSpc>
                <a:spcPts val="3459"/>
              </a:lnSpc>
              <a:buFont typeface="Arial"/>
              <a:buChar char="•"/>
            </a:pPr>
            <a:r>
              <a:rPr lang="en-US" sz="24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 Metrics:</a:t>
            </a:r>
            <a:r>
              <a:rPr lang="en-US" sz="24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Summarize total passengers, origin airports, and destination airports.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DAGOEJthUJg</dc:identifier>
  <dcterms:modified xsi:type="dcterms:W3CDTF">2011-08-01T06:04:30Z</dcterms:modified>
  <cp:revision>1</cp:revision>
  <dc:title>Global and Domestic Aviation Data Insights</dc:title>
</cp:coreProperties>
</file>