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848cf2d27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48cf2d27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48cf2d27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48cf2d27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48cf2d27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48cf2d27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848cf2d27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48cf2d27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48cf2d2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48cf2d2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48cf2d27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48cf2d27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48cf2d27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48cf2d27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48cf2d27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48cf2d27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foursquare.com/v/karachi--%DA%A9%D8%B1%D8%A7%DA%86%DB%8C/4e5ddb7814954da39fe8128c" TargetMode="External"/><Relationship Id="rId4" Type="http://schemas.openxmlformats.org/officeDocument/2006/relationships/hyperlink" Target="http://www.kmc.gos.pk/Contents.aspx?id=13" TargetMode="External"/><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Applied Data Science Capstone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Battle of the Neighborhoods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City of Choice: Karachi, Pakistan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4019700" y="0"/>
            <a:ext cx="4846466" cy="4838699"/>
          </a:xfrm>
          <a:prstGeom prst="rect">
            <a:avLst/>
          </a:prstGeom>
          <a:noFill/>
          <a:ln>
            <a:noFill/>
          </a:ln>
        </p:spPr>
      </p:pic>
      <p:sp>
        <p:nvSpPr>
          <p:cNvPr id="61" name="Google Shape;61;p14"/>
          <p:cNvSpPr txBox="1"/>
          <p:nvPr/>
        </p:nvSpPr>
        <p:spPr>
          <a:xfrm>
            <a:off x="85550" y="-8200"/>
            <a:ext cx="3751200" cy="4648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600"/>
              </a:spcBef>
              <a:spcAft>
                <a:spcPts val="0"/>
              </a:spcAft>
              <a:buClr>
                <a:schemeClr val="dk1"/>
              </a:buClr>
              <a:buSzPts val="1100"/>
              <a:buFont typeface="Arial"/>
              <a:buNone/>
            </a:pPr>
            <a:r>
              <a:rPr b="1" lang="en" sz="1500">
                <a:solidFill>
                  <a:srgbClr val="434343"/>
                </a:solidFill>
                <a:latin typeface="Georgia"/>
                <a:ea typeface="Georgia"/>
                <a:cs typeface="Georgia"/>
                <a:sym typeface="Georgia"/>
              </a:rPr>
              <a:t>Introduction</a:t>
            </a:r>
            <a:endParaRPr b="1" sz="1500">
              <a:solidFill>
                <a:srgbClr val="434343"/>
              </a:solidFill>
              <a:latin typeface="Georgia"/>
              <a:ea typeface="Georgia"/>
              <a:cs typeface="Georgia"/>
              <a:sym typeface="Georgia"/>
            </a:endParaRPr>
          </a:p>
          <a:p>
            <a:pPr indent="0" lvl="0" marL="0" rtl="0" algn="l">
              <a:lnSpc>
                <a:spcPct val="115000"/>
              </a:lnSpc>
              <a:spcBef>
                <a:spcPts val="400"/>
              </a:spcBef>
              <a:spcAft>
                <a:spcPts val="0"/>
              </a:spcAft>
              <a:buClr>
                <a:schemeClr val="dk1"/>
              </a:buClr>
              <a:buSzPts val="1100"/>
              <a:buFont typeface="Arial"/>
              <a:buNone/>
            </a:pPr>
            <a:r>
              <a:rPr lang="en" sz="1100">
                <a:solidFill>
                  <a:schemeClr val="dk1"/>
                </a:solidFill>
                <a:latin typeface="Georgia"/>
                <a:ea typeface="Georgia"/>
                <a:cs typeface="Georgia"/>
                <a:sym typeface="Georgia"/>
              </a:rPr>
              <a:t>Karachi is the largest city of Pakistan and also its commercial capital as well as the 7th largest city of the world.. Like all major cities around the globe, the food culture in Karachi is top-notch and diverse. There are new restaurants opening up everywhere, but some of them last longer than others. This is because not enough new eateries are able to fulfil their goals and end up shutting down.</a:t>
            </a:r>
            <a:endParaRPr sz="11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Georgia"/>
                <a:ea typeface="Georgia"/>
                <a:cs typeface="Georgia"/>
                <a:sym typeface="Georgia"/>
              </a:rPr>
              <a:t>Assuming that I want to set up a small restaurant in one of the city’s neighbourhoods, I’d have to compare the neighbourhoods in the city to evaluate which would be more suitable. There are multiple factors that can help determine which neighbourhood would be appropriate for setting up the restaurant. In the capstone project, I will be evaluating public places  like restaurants nearby, shopping places, movie theatres and the like to see which area is better suited to my business needs. </a:t>
            </a:r>
            <a:endParaRPr sz="11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Georgia"/>
                <a:ea typeface="Georgia"/>
                <a:cs typeface="Georgia"/>
                <a:sym typeface="Georgia"/>
              </a:rPr>
              <a:t>This project will also be able to help anybody who is looking to set up an office or a restaurant or has any kind of business that is likely to be affected by the crowds coming in from public spaces. </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nvSpPr>
        <p:spPr>
          <a:xfrm>
            <a:off x="240250" y="1134400"/>
            <a:ext cx="5349900" cy="382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Clr>
                <a:schemeClr val="dk1"/>
              </a:buClr>
              <a:buSzPts val="1100"/>
              <a:buFont typeface="Arial"/>
              <a:buNone/>
            </a:pPr>
            <a:r>
              <a:rPr b="1" lang="en">
                <a:solidFill>
                  <a:srgbClr val="434343"/>
                </a:solidFill>
                <a:latin typeface="Georgia"/>
                <a:ea typeface="Georgia"/>
                <a:cs typeface="Georgia"/>
                <a:sym typeface="Georgia"/>
              </a:rPr>
              <a:t>Data </a:t>
            </a:r>
            <a:endParaRPr b="1">
              <a:solidFill>
                <a:srgbClr val="434343"/>
              </a:solidFill>
              <a:latin typeface="Georgia"/>
              <a:ea typeface="Georgia"/>
              <a:cs typeface="Georgia"/>
              <a:sym typeface="Georgia"/>
            </a:endParaRPr>
          </a:p>
          <a:p>
            <a:pPr indent="0" lvl="0" marL="0" rtl="0" algn="l">
              <a:lnSpc>
                <a:spcPct val="115000"/>
              </a:lnSpc>
              <a:spcBef>
                <a:spcPts val="400"/>
              </a:spcBef>
              <a:spcAft>
                <a:spcPts val="0"/>
              </a:spcAft>
              <a:buClr>
                <a:schemeClr val="dk1"/>
              </a:buClr>
              <a:buSzPts val="1100"/>
              <a:buFont typeface="Arial"/>
              <a:buNone/>
            </a:pPr>
            <a:r>
              <a:rPr lang="en" sz="1100">
                <a:solidFill>
                  <a:schemeClr val="dk1"/>
                </a:solidFill>
                <a:latin typeface="Georgia"/>
                <a:ea typeface="Georgia"/>
                <a:cs typeface="Georgia"/>
                <a:sym typeface="Georgia"/>
              </a:rPr>
              <a:t>The data will be extracted from the following links and evaluated to solve the problem above: </a:t>
            </a:r>
            <a:endParaRPr sz="11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Georgia"/>
              <a:ea typeface="Georgia"/>
              <a:cs typeface="Georgia"/>
              <a:sym typeface="Georgia"/>
            </a:endParaRPr>
          </a:p>
          <a:p>
            <a:pPr indent="-298450" lvl="0" marL="457200" rtl="0" algn="l">
              <a:lnSpc>
                <a:spcPct val="115000"/>
              </a:lnSpc>
              <a:spcBef>
                <a:spcPts val="0"/>
              </a:spcBef>
              <a:spcAft>
                <a:spcPts val="0"/>
              </a:spcAft>
              <a:buClr>
                <a:schemeClr val="dk1"/>
              </a:buClr>
              <a:buSzPts val="1100"/>
              <a:buFont typeface="Georgia"/>
              <a:buAutoNum type="arabicPeriod"/>
            </a:pPr>
            <a:r>
              <a:rPr b="1" lang="en" sz="1100">
                <a:solidFill>
                  <a:schemeClr val="dk1"/>
                </a:solidFill>
                <a:latin typeface="Georgia"/>
                <a:ea typeface="Georgia"/>
                <a:cs typeface="Georgia"/>
                <a:sym typeface="Georgia"/>
              </a:rPr>
              <a:t>Foursquare data for Karachi:</a:t>
            </a:r>
            <a:r>
              <a:rPr lang="en" sz="1100">
                <a:solidFill>
                  <a:schemeClr val="dk1"/>
                </a:solidFill>
                <a:latin typeface="Georgia"/>
                <a:ea typeface="Georgia"/>
                <a:cs typeface="Georgia"/>
                <a:sym typeface="Georgia"/>
              </a:rPr>
              <a:t> </a:t>
            </a:r>
            <a:r>
              <a:rPr lang="en" sz="1100" u="sng">
                <a:solidFill>
                  <a:srgbClr val="1155CC"/>
                </a:solidFill>
                <a:latin typeface="Georgia"/>
                <a:ea typeface="Georgia"/>
                <a:cs typeface="Georgia"/>
                <a:sym typeface="Georgia"/>
                <a:hlinkClick r:id="rId3"/>
              </a:rPr>
              <a:t>https://foursquare.com/v/karachi--%DA%A9%D8%B1%D8%A7%DA%86%DB%8C/4e5ddb7814954da39fe8128c</a:t>
            </a:r>
            <a:endParaRPr sz="11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Georgia"/>
                <a:ea typeface="Georgia"/>
                <a:cs typeface="Georgia"/>
                <a:sym typeface="Georgia"/>
              </a:rPr>
              <a:t>The  foursquare data from Karachi has details on restaurants, schools, movie theatres and malls. Since it is likely that such places will attract people, it will be worthwhile to visualise and see whether a restaurant is likely to do well here. </a:t>
            </a:r>
            <a:endParaRPr sz="11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Georgia"/>
              <a:ea typeface="Georgia"/>
              <a:cs typeface="Georgia"/>
              <a:sym typeface="Georgia"/>
            </a:endParaRPr>
          </a:p>
          <a:p>
            <a:pPr indent="-298450" lvl="0" marL="457200" rtl="0" algn="l">
              <a:lnSpc>
                <a:spcPct val="115000"/>
              </a:lnSpc>
              <a:spcBef>
                <a:spcPts val="0"/>
              </a:spcBef>
              <a:spcAft>
                <a:spcPts val="0"/>
              </a:spcAft>
              <a:buClr>
                <a:schemeClr val="dk1"/>
              </a:buClr>
              <a:buSzPts val="1100"/>
              <a:buFont typeface="Georgia"/>
              <a:buAutoNum type="arabicPeriod"/>
            </a:pPr>
            <a:r>
              <a:rPr b="1" lang="en" sz="1100">
                <a:solidFill>
                  <a:schemeClr val="dk1"/>
                </a:solidFill>
                <a:latin typeface="Georgia"/>
                <a:ea typeface="Georgia"/>
                <a:cs typeface="Georgia"/>
                <a:sym typeface="Georgia"/>
              </a:rPr>
              <a:t>A list of neighbourhoods in Karachi, provided by the Karachi Metropolitan Corporation: </a:t>
            </a:r>
            <a:endParaRPr b="1" sz="11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lang="en" sz="1100" u="sng">
                <a:solidFill>
                  <a:srgbClr val="1155CC"/>
                </a:solidFill>
                <a:latin typeface="Georgia"/>
                <a:ea typeface="Georgia"/>
                <a:cs typeface="Georgia"/>
                <a:sym typeface="Georgia"/>
                <a:hlinkClick r:id="rId4"/>
              </a:rPr>
              <a:t>http://www.kmc.gos.pk/Contents.aspx?id=13</a:t>
            </a:r>
            <a:endParaRPr/>
          </a:p>
        </p:txBody>
      </p:sp>
      <p:pic>
        <p:nvPicPr>
          <p:cNvPr id="67" name="Google Shape;67;p15"/>
          <p:cNvPicPr preferRelativeResize="0"/>
          <p:nvPr/>
        </p:nvPicPr>
        <p:blipFill>
          <a:blip r:embed="rId5">
            <a:alphaModFix/>
          </a:blip>
          <a:stretch>
            <a:fillRect/>
          </a:stretch>
        </p:blipFill>
        <p:spPr>
          <a:xfrm>
            <a:off x="5590150" y="798025"/>
            <a:ext cx="3249050" cy="3352840"/>
          </a:xfrm>
          <a:prstGeom prst="rect">
            <a:avLst/>
          </a:prstGeom>
          <a:noFill/>
          <a:ln>
            <a:noFill/>
          </a:ln>
        </p:spPr>
      </p:pic>
      <p:sp>
        <p:nvSpPr>
          <p:cNvPr id="68" name="Google Shape;68;p15"/>
          <p:cNvSpPr txBox="1"/>
          <p:nvPr/>
        </p:nvSpPr>
        <p:spPr>
          <a:xfrm>
            <a:off x="5976725" y="4292700"/>
            <a:ext cx="26298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data present on KMC website which we will use for our project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nvSpPr>
        <p:spPr>
          <a:xfrm>
            <a:off x="253125" y="312825"/>
            <a:ext cx="7812000" cy="283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Clr>
                <a:schemeClr val="dk1"/>
              </a:buClr>
              <a:buSzPts val="1100"/>
              <a:buFont typeface="Arial"/>
              <a:buNone/>
            </a:pPr>
            <a:r>
              <a:rPr b="1" lang="en">
                <a:solidFill>
                  <a:srgbClr val="434343"/>
                </a:solidFill>
                <a:latin typeface="Georgia"/>
                <a:ea typeface="Georgia"/>
                <a:cs typeface="Georgia"/>
                <a:sym typeface="Georgia"/>
              </a:rPr>
              <a:t>Methodology</a:t>
            </a:r>
            <a:r>
              <a:rPr b="1" lang="en" sz="1050">
                <a:solidFill>
                  <a:srgbClr val="1155CC"/>
                </a:solidFill>
                <a:highlight>
                  <a:srgbClr val="FFFFFF"/>
                </a:highlight>
                <a:latin typeface="Georgia"/>
                <a:ea typeface="Georgia"/>
                <a:cs typeface="Georgia"/>
                <a:sym typeface="Georgia"/>
              </a:rPr>
              <a:t>.</a:t>
            </a:r>
            <a:endParaRPr b="1">
              <a:solidFill>
                <a:srgbClr val="1155CC"/>
              </a:solidFill>
              <a:latin typeface="Georgia"/>
              <a:ea typeface="Georgia"/>
              <a:cs typeface="Georgia"/>
              <a:sym typeface="Georgia"/>
            </a:endParaRPr>
          </a:p>
          <a:p>
            <a:pPr indent="0" lvl="0" marL="0" rtl="0" algn="l">
              <a:lnSpc>
                <a:spcPct val="115000"/>
              </a:lnSpc>
              <a:spcBef>
                <a:spcPts val="1400"/>
              </a:spcBef>
              <a:spcAft>
                <a:spcPts val="0"/>
              </a:spcAft>
              <a:buClr>
                <a:schemeClr val="dk1"/>
              </a:buClr>
              <a:buSzPts val="1100"/>
              <a:buFont typeface="Arial"/>
              <a:buNone/>
            </a:pPr>
            <a:r>
              <a:rPr lang="en" sz="1200">
                <a:solidFill>
                  <a:srgbClr val="666666"/>
                </a:solidFill>
                <a:latin typeface="Georgia"/>
                <a:ea typeface="Georgia"/>
                <a:cs typeface="Georgia"/>
                <a:sym typeface="Georgia"/>
              </a:rPr>
              <a:t>Main Libraries/Modules used:</a:t>
            </a:r>
            <a:endParaRPr sz="1200">
              <a:solidFill>
                <a:srgbClr val="666666"/>
              </a:solidFill>
              <a:latin typeface="Georgia"/>
              <a:ea typeface="Georgia"/>
              <a:cs typeface="Georgia"/>
              <a:sym typeface="Georgia"/>
            </a:endParaRPr>
          </a:p>
          <a:p>
            <a:pPr indent="-298450" lvl="0" marL="457200" rtl="0" algn="l">
              <a:lnSpc>
                <a:spcPct val="115000"/>
              </a:lnSpc>
              <a:spcBef>
                <a:spcPts val="400"/>
              </a:spcBef>
              <a:spcAft>
                <a:spcPts val="0"/>
              </a:spcAft>
              <a:buClr>
                <a:schemeClr val="dk1"/>
              </a:buClr>
              <a:buSzPts val="1100"/>
              <a:buFont typeface="Georgia"/>
              <a:buChar char="●"/>
            </a:pPr>
            <a:r>
              <a:rPr lang="en" sz="1100">
                <a:solidFill>
                  <a:schemeClr val="dk1"/>
                </a:solidFill>
                <a:latin typeface="Georgia"/>
                <a:ea typeface="Georgia"/>
                <a:cs typeface="Georgia"/>
                <a:sym typeface="Georgia"/>
              </a:rPr>
              <a:t>Pandas </a:t>
            </a:r>
            <a:endParaRPr sz="1100">
              <a:solidFill>
                <a:schemeClr val="dk1"/>
              </a:solidFill>
              <a:latin typeface="Georgia"/>
              <a:ea typeface="Georgia"/>
              <a:cs typeface="Georgia"/>
              <a:sym typeface="Georgia"/>
            </a:endParaRPr>
          </a:p>
          <a:p>
            <a:pPr indent="-298450" lvl="0" marL="457200" rtl="0" algn="l">
              <a:lnSpc>
                <a:spcPct val="115000"/>
              </a:lnSpc>
              <a:spcBef>
                <a:spcPts val="0"/>
              </a:spcBef>
              <a:spcAft>
                <a:spcPts val="0"/>
              </a:spcAft>
              <a:buClr>
                <a:schemeClr val="dk1"/>
              </a:buClr>
              <a:buSzPts val="1100"/>
              <a:buFont typeface="Georgia"/>
              <a:buChar char="●"/>
            </a:pPr>
            <a:r>
              <a:rPr lang="en" sz="1100">
                <a:solidFill>
                  <a:schemeClr val="dk1"/>
                </a:solidFill>
                <a:latin typeface="Georgia"/>
                <a:ea typeface="Georgia"/>
                <a:cs typeface="Georgia"/>
                <a:sym typeface="Georgia"/>
              </a:rPr>
              <a:t>Numpy</a:t>
            </a:r>
            <a:endParaRPr sz="1100">
              <a:solidFill>
                <a:schemeClr val="dk1"/>
              </a:solidFill>
              <a:latin typeface="Georgia"/>
              <a:ea typeface="Georgia"/>
              <a:cs typeface="Georgia"/>
              <a:sym typeface="Georgia"/>
            </a:endParaRPr>
          </a:p>
          <a:p>
            <a:pPr indent="-298450" lvl="0" marL="457200" rtl="0" algn="l">
              <a:lnSpc>
                <a:spcPct val="115000"/>
              </a:lnSpc>
              <a:spcBef>
                <a:spcPts val="0"/>
              </a:spcBef>
              <a:spcAft>
                <a:spcPts val="0"/>
              </a:spcAft>
              <a:buClr>
                <a:schemeClr val="dk1"/>
              </a:buClr>
              <a:buSzPts val="1100"/>
              <a:buFont typeface="Georgia"/>
              <a:buChar char="●"/>
            </a:pPr>
            <a:r>
              <a:rPr lang="en" sz="1100">
                <a:solidFill>
                  <a:schemeClr val="dk1"/>
                </a:solidFill>
                <a:latin typeface="Georgia"/>
                <a:ea typeface="Georgia"/>
                <a:cs typeface="Georgia"/>
                <a:sym typeface="Georgia"/>
              </a:rPr>
              <a:t>BeautifulSoup </a:t>
            </a:r>
            <a:endParaRPr sz="1100">
              <a:solidFill>
                <a:schemeClr val="dk1"/>
              </a:solidFill>
              <a:latin typeface="Georgia"/>
              <a:ea typeface="Georgia"/>
              <a:cs typeface="Georgia"/>
              <a:sym typeface="Georgia"/>
            </a:endParaRPr>
          </a:p>
          <a:p>
            <a:pPr indent="-298450" lvl="0" marL="457200" rtl="0" algn="l">
              <a:lnSpc>
                <a:spcPct val="115000"/>
              </a:lnSpc>
              <a:spcBef>
                <a:spcPts val="0"/>
              </a:spcBef>
              <a:spcAft>
                <a:spcPts val="0"/>
              </a:spcAft>
              <a:buClr>
                <a:schemeClr val="dk1"/>
              </a:buClr>
              <a:buSzPts val="1100"/>
              <a:buFont typeface="Georgia"/>
              <a:buChar char="●"/>
            </a:pPr>
            <a:r>
              <a:rPr lang="en" sz="1100">
                <a:solidFill>
                  <a:schemeClr val="dk1"/>
                </a:solidFill>
                <a:latin typeface="Georgia"/>
                <a:ea typeface="Georgia"/>
                <a:cs typeface="Georgia"/>
                <a:sym typeface="Georgia"/>
              </a:rPr>
              <a:t>Requests</a:t>
            </a:r>
            <a:endParaRPr sz="1100">
              <a:solidFill>
                <a:schemeClr val="dk1"/>
              </a:solidFill>
              <a:latin typeface="Georgia"/>
              <a:ea typeface="Georgia"/>
              <a:cs typeface="Georgia"/>
              <a:sym typeface="Georgia"/>
            </a:endParaRPr>
          </a:p>
          <a:p>
            <a:pPr indent="-298450" lvl="0" marL="457200" rtl="0" algn="l">
              <a:lnSpc>
                <a:spcPct val="115000"/>
              </a:lnSpc>
              <a:spcBef>
                <a:spcPts val="0"/>
              </a:spcBef>
              <a:spcAft>
                <a:spcPts val="0"/>
              </a:spcAft>
              <a:buClr>
                <a:schemeClr val="dk1"/>
              </a:buClr>
              <a:buSzPts val="1100"/>
              <a:buFont typeface="Georgia"/>
              <a:buChar char="●"/>
            </a:pPr>
            <a:r>
              <a:rPr lang="en" sz="1100">
                <a:solidFill>
                  <a:schemeClr val="dk1"/>
                </a:solidFill>
                <a:latin typeface="Georgia"/>
                <a:ea typeface="Georgia"/>
                <a:cs typeface="Georgia"/>
                <a:sym typeface="Georgia"/>
              </a:rPr>
              <a:t>Folium</a:t>
            </a:r>
            <a:endParaRPr sz="1100">
              <a:solidFill>
                <a:schemeClr val="dk1"/>
              </a:solidFill>
              <a:latin typeface="Georgia"/>
              <a:ea typeface="Georgia"/>
              <a:cs typeface="Georgia"/>
              <a:sym typeface="Georgia"/>
            </a:endParaRPr>
          </a:p>
          <a:p>
            <a:pPr indent="-298450" lvl="0" marL="457200" rtl="0" algn="l">
              <a:lnSpc>
                <a:spcPct val="115000"/>
              </a:lnSpc>
              <a:spcBef>
                <a:spcPts val="0"/>
              </a:spcBef>
              <a:spcAft>
                <a:spcPts val="0"/>
              </a:spcAft>
              <a:buClr>
                <a:schemeClr val="dk1"/>
              </a:buClr>
              <a:buSzPts val="1100"/>
              <a:buFont typeface="Georgia"/>
              <a:buChar char="●"/>
            </a:pPr>
            <a:r>
              <a:rPr lang="en" sz="1100">
                <a:solidFill>
                  <a:schemeClr val="dk1"/>
                </a:solidFill>
                <a:latin typeface="Georgia"/>
                <a:ea typeface="Georgia"/>
                <a:cs typeface="Georgia"/>
                <a:sym typeface="Georgia"/>
              </a:rPr>
              <a:t>Geocode</a:t>
            </a:r>
            <a:endParaRPr sz="11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Georgia"/>
                <a:ea typeface="Georgia"/>
                <a:cs typeface="Georgia"/>
                <a:sym typeface="Georgia"/>
              </a:rPr>
              <a:t>The initial steps will be that of data collection and preprocessing from the sources mentioned above. We have used requests and BeautifulSoup to scrape the web page to find the table that we need. We then clean the table and appropriate headings to get a clean table. </a:t>
            </a:r>
            <a:endParaRPr sz="11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Georgia"/>
                <a:ea typeface="Georgia"/>
                <a:cs typeface="Georgia"/>
                <a:sym typeface="Georgia"/>
              </a:rPr>
              <a:t>The table has the areas of Karachi, from the Karachi Metropolitan Corporation.</a:t>
            </a:r>
            <a:endParaRPr sz="11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Georgia"/>
                <a:ea typeface="Georgia"/>
                <a:cs typeface="Georgia"/>
                <a:sym typeface="Georgia"/>
              </a:rPr>
              <a:t>We then use the list to find the latitude and longitude of each neighborhood. And then we map Karachi and its neighbourhoods to visualise the distances between them and the way they are clustered. </a:t>
            </a:r>
            <a:endParaRPr sz="11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Georgia"/>
                <a:ea typeface="Georgia"/>
                <a:cs typeface="Georgia"/>
                <a:sym typeface="Georgia"/>
              </a:rPr>
              <a:t>Finally, we use FOURSQUARE API to tabulate the nearby venues of each area present on the foursquare website. This helps us evaluate which areas have the most public places and hence would be a better option for opening a restaurant.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pic>
        <p:nvPicPr>
          <p:cNvPr id="78" name="Google Shape;78;p17"/>
          <p:cNvPicPr preferRelativeResize="0"/>
          <p:nvPr/>
        </p:nvPicPr>
        <p:blipFill rotWithShape="1">
          <a:blip r:embed="rId3">
            <a:alphaModFix/>
          </a:blip>
          <a:srcRect b="-11321" l="0" r="0" t="0"/>
          <a:stretch/>
        </p:blipFill>
        <p:spPr>
          <a:xfrm>
            <a:off x="311700" y="1301975"/>
            <a:ext cx="8005300" cy="3931750"/>
          </a:xfrm>
          <a:prstGeom prst="rect">
            <a:avLst/>
          </a:prstGeom>
          <a:noFill/>
          <a:ln>
            <a:noFill/>
          </a:ln>
        </p:spPr>
      </p:pic>
      <p:sp>
        <p:nvSpPr>
          <p:cNvPr id="79" name="Google Shape;79;p17"/>
          <p:cNvSpPr txBox="1"/>
          <p:nvPr/>
        </p:nvSpPr>
        <p:spPr>
          <a:xfrm>
            <a:off x="975025" y="335175"/>
            <a:ext cx="14826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Results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nvSpPr>
        <p:spPr>
          <a:xfrm>
            <a:off x="382025" y="1121525"/>
            <a:ext cx="7554000" cy="276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Clr>
                <a:schemeClr val="dk1"/>
              </a:buClr>
              <a:buSzPts val="1100"/>
              <a:buFont typeface="Arial"/>
              <a:buNone/>
            </a:pPr>
            <a:r>
              <a:rPr lang="en" sz="1600">
                <a:solidFill>
                  <a:srgbClr val="434343"/>
                </a:solidFill>
                <a:latin typeface="Georgia"/>
                <a:ea typeface="Georgia"/>
                <a:cs typeface="Georgia"/>
                <a:sym typeface="Georgia"/>
              </a:rPr>
              <a:t>Results</a:t>
            </a:r>
            <a:endParaRPr sz="1600">
              <a:solidFill>
                <a:srgbClr val="434343"/>
              </a:solidFill>
              <a:latin typeface="Georgia"/>
              <a:ea typeface="Georgia"/>
              <a:cs typeface="Georgia"/>
              <a:sym typeface="Georgia"/>
            </a:endParaRPr>
          </a:p>
          <a:p>
            <a:pPr indent="0" lvl="0" marL="0" rtl="0" algn="l">
              <a:lnSpc>
                <a:spcPct val="115000"/>
              </a:lnSpc>
              <a:spcBef>
                <a:spcPts val="400"/>
              </a:spcBef>
              <a:spcAft>
                <a:spcPts val="0"/>
              </a:spcAft>
              <a:buClr>
                <a:schemeClr val="dk1"/>
              </a:buClr>
              <a:buSzPts val="1100"/>
              <a:buFont typeface="Arial"/>
              <a:buNone/>
            </a:pPr>
            <a:r>
              <a:rPr lang="en" sz="1250">
                <a:solidFill>
                  <a:schemeClr val="dk1"/>
                </a:solidFill>
                <a:highlight>
                  <a:srgbClr val="FFFFFF"/>
                </a:highlight>
              </a:rPr>
              <a:t>We can see that according to the above data, the top 5 most popular areas in Karachi are Hotel Metropole, Sindh Governor House, Habib Bank, Shah Faisal Colony and Defence Society. Therefore, if one is looking for an area in Karachi to invest in property for a business/restaurant that has the most number of public places (to potentially attract most customers), it should be one of the five areas mentioned in the previous slide.</a:t>
            </a:r>
            <a:endParaRPr b="1"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nvSpPr>
        <p:spPr>
          <a:xfrm>
            <a:off x="253125" y="180475"/>
            <a:ext cx="7812000" cy="504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Clr>
                <a:schemeClr val="dk1"/>
              </a:buClr>
              <a:buSzPts val="1100"/>
              <a:buFont typeface="Arial"/>
              <a:buNone/>
            </a:pPr>
            <a:r>
              <a:rPr lang="en" sz="1600">
                <a:solidFill>
                  <a:srgbClr val="434343"/>
                </a:solidFill>
                <a:latin typeface="Georgia"/>
                <a:ea typeface="Georgia"/>
                <a:cs typeface="Georgia"/>
                <a:sym typeface="Georgia"/>
              </a:rPr>
              <a:t>Discussion </a:t>
            </a:r>
            <a:endParaRPr sz="1600">
              <a:solidFill>
                <a:srgbClr val="434343"/>
              </a:solidFill>
              <a:latin typeface="Georgia"/>
              <a:ea typeface="Georgia"/>
              <a:cs typeface="Georgia"/>
              <a:sym typeface="Georgia"/>
            </a:endParaRPr>
          </a:p>
          <a:p>
            <a:pPr indent="0" lvl="0" marL="0" rtl="0" algn="l">
              <a:lnSpc>
                <a:spcPct val="115000"/>
              </a:lnSpc>
              <a:spcBef>
                <a:spcPts val="400"/>
              </a:spcBef>
              <a:spcAft>
                <a:spcPts val="0"/>
              </a:spcAft>
              <a:buClr>
                <a:schemeClr val="dk1"/>
              </a:buClr>
              <a:buSzPts val="1100"/>
              <a:buFont typeface="Arial"/>
              <a:buNone/>
            </a:pPr>
            <a:r>
              <a:t/>
            </a:r>
            <a:endParaRPr sz="13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Georgia"/>
                <a:ea typeface="Georgia"/>
                <a:cs typeface="Georgia"/>
                <a:sym typeface="Georgia"/>
              </a:rPr>
              <a:t>It is to be noted that in this project, we have only used No. of Public places as a criteria for the selection of a neighbourhood. The idea is based on the probability that if an area has more public places, it will have more people passing by and hence will be more likely to attract more customers. </a:t>
            </a:r>
            <a:endParaRPr sz="1300">
              <a:solidFill>
                <a:schemeClr val="dk1"/>
              </a:solidFill>
              <a:latin typeface="Georgia"/>
              <a:ea typeface="Georgia"/>
              <a:cs typeface="Georgia"/>
              <a:sym typeface="Georgia"/>
            </a:endParaRPr>
          </a:p>
          <a:p>
            <a:pPr indent="0" lvl="0" marL="0" rtl="0" algn="l">
              <a:lnSpc>
                <a:spcPct val="115000"/>
              </a:lnSpc>
              <a:spcBef>
                <a:spcPts val="1600"/>
              </a:spcBef>
              <a:spcAft>
                <a:spcPts val="0"/>
              </a:spcAft>
              <a:buClr>
                <a:schemeClr val="dk1"/>
              </a:buClr>
              <a:buSzPts val="1100"/>
              <a:buFont typeface="Arial"/>
              <a:buNone/>
            </a:pPr>
            <a:r>
              <a:rPr lang="en" sz="1600">
                <a:solidFill>
                  <a:srgbClr val="434343"/>
                </a:solidFill>
                <a:latin typeface="Georgia"/>
                <a:ea typeface="Georgia"/>
                <a:cs typeface="Georgia"/>
                <a:sym typeface="Georgia"/>
              </a:rPr>
              <a:t>Possible Improvements </a:t>
            </a:r>
            <a:endParaRPr sz="1600">
              <a:solidFill>
                <a:srgbClr val="434343"/>
              </a:solidFill>
              <a:latin typeface="Georgia"/>
              <a:ea typeface="Georgia"/>
              <a:cs typeface="Georgia"/>
              <a:sym typeface="Georgia"/>
            </a:endParaRPr>
          </a:p>
          <a:p>
            <a:pPr indent="0" lvl="0" marL="0" rtl="0" algn="l">
              <a:lnSpc>
                <a:spcPct val="115000"/>
              </a:lnSpc>
              <a:spcBef>
                <a:spcPts val="400"/>
              </a:spcBef>
              <a:spcAft>
                <a:spcPts val="0"/>
              </a:spcAft>
              <a:buNone/>
            </a:pPr>
            <a:r>
              <a:rPr lang="en" sz="1300">
                <a:solidFill>
                  <a:schemeClr val="dk1"/>
                </a:solidFill>
                <a:latin typeface="Georgia"/>
                <a:ea typeface="Georgia"/>
                <a:cs typeface="Georgia"/>
                <a:sym typeface="Georgia"/>
              </a:rPr>
              <a:t>However, in the real world, such scenarios are based on many other practical considerations such as distance of the area from a current location, the commute from home, and property prices in the locality. This could also, in the future, be used to evaluate what is the best area for each unique individual, their budget and their business needs. </a:t>
            </a:r>
            <a:endParaRPr sz="1300">
              <a:solidFill>
                <a:schemeClr val="dk1"/>
              </a:solidFill>
              <a:latin typeface="Georgia"/>
              <a:ea typeface="Georgia"/>
              <a:cs typeface="Georgia"/>
              <a:sym typeface="Georgia"/>
            </a:endParaRPr>
          </a:p>
          <a:p>
            <a:pPr indent="0" lvl="0" marL="0" rtl="0" algn="l">
              <a:lnSpc>
                <a:spcPct val="115000"/>
              </a:lnSpc>
              <a:spcBef>
                <a:spcPts val="1600"/>
              </a:spcBef>
              <a:spcAft>
                <a:spcPts val="0"/>
              </a:spcAft>
              <a:buNone/>
            </a:pPr>
            <a:r>
              <a:rPr lang="en">
                <a:solidFill>
                  <a:srgbClr val="434343"/>
                </a:solidFill>
                <a:latin typeface="Georgia"/>
                <a:ea typeface="Georgia"/>
                <a:cs typeface="Georgia"/>
                <a:sym typeface="Georgia"/>
              </a:rPr>
              <a:t>Conclusion</a:t>
            </a:r>
            <a:endParaRPr>
              <a:solidFill>
                <a:srgbClr val="434343"/>
              </a:solidFill>
              <a:latin typeface="Georgia"/>
              <a:ea typeface="Georgia"/>
              <a:cs typeface="Georgia"/>
              <a:sym typeface="Georgia"/>
            </a:endParaRPr>
          </a:p>
          <a:p>
            <a:pPr indent="0" lvl="0" marL="0" rtl="0" algn="l">
              <a:lnSpc>
                <a:spcPct val="115000"/>
              </a:lnSpc>
              <a:spcBef>
                <a:spcPts val="400"/>
              </a:spcBef>
              <a:spcAft>
                <a:spcPts val="0"/>
              </a:spcAft>
              <a:buClr>
                <a:schemeClr val="dk1"/>
              </a:buClr>
              <a:buSzPts val="1100"/>
              <a:buFont typeface="Arial"/>
              <a:buNone/>
            </a:pPr>
            <a:r>
              <a:rPr lang="en" sz="1100">
                <a:solidFill>
                  <a:schemeClr val="dk1"/>
                </a:solidFill>
              </a:rPr>
              <a:t>In Week 5 of the Applied Data Science project, we have implemented a real world scenario with real data (from KMC and Foursquare), preprocessed and cleaned it, applied visualization techniques to show a map of Karachi and its neighbourhoods. We have also used the Foursquare API to get places nearby (or in) each area so we can evaluate which part of the city has the most public places. This information helps us solve the problem we’ve wanted to solve in this project: which is a suitable area in the city for setting up a restaurant?</a:t>
            </a:r>
            <a:endParaRPr sz="1300">
              <a:solidFill>
                <a:schemeClr val="dk1"/>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0"/>
          <p:cNvSpPr txBox="1"/>
          <p:nvPr/>
        </p:nvSpPr>
        <p:spPr>
          <a:xfrm>
            <a:off x="253125" y="541425"/>
            <a:ext cx="7812000" cy="28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End of slide show.</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