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256" r:id="rId4"/>
    <p:sldId id="258" r:id="rId5"/>
    <p:sldId id="257" r:id="rId6"/>
    <p:sldId id="259" r:id="rId7"/>
    <p:sldId id="261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2A3"/>
    <a:srgbClr val="99DAB8"/>
    <a:srgbClr val="99DABA"/>
    <a:srgbClr val="ABD2E1"/>
    <a:srgbClr val="73B3CE"/>
    <a:srgbClr val="E9E9E9"/>
    <a:srgbClr val="C1C8E4"/>
    <a:srgbClr val="98DFBB"/>
    <a:srgbClr val="9AD3E9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1491630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FINAL PROJECT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65380" y="4587974"/>
            <a:ext cx="5691232" cy="504056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ko-KR" sz="1600" b="1" dirty="0">
                <a:solidFill>
                  <a:srgbClr val="99DAB8"/>
                </a:solidFill>
              </a:rPr>
              <a:t>Afifah Kho’eriah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AF298F-B87C-4EA5-B8DD-7C42AB5DBA59}"/>
              </a:ext>
            </a:extLst>
          </p:cNvPr>
          <p:cNvCxnSpPr/>
          <p:nvPr/>
        </p:nvCxnSpPr>
        <p:spPr>
          <a:xfrm>
            <a:off x="2987824" y="2499742"/>
            <a:ext cx="3672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2C674C5-E1E2-4A38-8212-6CDB41E0A079}"/>
              </a:ext>
            </a:extLst>
          </p:cNvPr>
          <p:cNvSpPr txBox="1">
            <a:spLocks/>
          </p:cNvSpPr>
          <p:nvPr/>
        </p:nvSpPr>
        <p:spPr>
          <a:xfrm>
            <a:off x="1978412" y="2715766"/>
            <a:ext cx="5691232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ko-KR" sz="2000" b="1" dirty="0">
                <a:solidFill>
                  <a:srgbClr val="99DAB8"/>
                </a:solidFill>
              </a:rPr>
              <a:t>Sentiment Analysis for Financial News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5D763-B081-4302-90D1-7C7F160B4105}"/>
              </a:ext>
            </a:extLst>
          </p:cNvPr>
          <p:cNvCxnSpPr>
            <a:cxnSpLocks/>
          </p:cNvCxnSpPr>
          <p:nvPr/>
        </p:nvCxnSpPr>
        <p:spPr>
          <a:xfrm>
            <a:off x="2796646" y="627534"/>
            <a:ext cx="0" cy="41044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BF9D11-E41D-4E12-8B21-3CC43E614025}"/>
              </a:ext>
            </a:extLst>
          </p:cNvPr>
          <p:cNvSpPr txBox="1">
            <a:spLocks/>
          </p:cNvSpPr>
          <p:nvPr/>
        </p:nvSpPr>
        <p:spPr>
          <a:xfrm>
            <a:off x="179514" y="2319722"/>
            <a:ext cx="2377528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n-US" altLang="ko-KR" sz="2400" b="1" dirty="0">
                <a:solidFill>
                  <a:srgbClr val="99DAB8"/>
                </a:solidFill>
              </a:rPr>
              <a:t>AUDIENCE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25F28-E793-4E09-ABC9-700DD541F30C}"/>
              </a:ext>
            </a:extLst>
          </p:cNvPr>
          <p:cNvSpPr txBox="1"/>
          <p:nvPr/>
        </p:nvSpPr>
        <p:spPr>
          <a:xfrm>
            <a:off x="3275856" y="1779662"/>
            <a:ext cx="5040559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err="1">
                <a:latin typeface="+mj-lt"/>
              </a:rPr>
              <a:t>Aplikasi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diperuntukkan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kepada</a:t>
            </a:r>
            <a:r>
              <a:rPr lang="en-US" sz="1400" dirty="0">
                <a:latin typeface="+mj-lt"/>
              </a:rPr>
              <a:t> investor </a:t>
            </a:r>
            <a:r>
              <a:rPr lang="en-US" sz="1400" dirty="0" err="1">
                <a:latin typeface="+mj-lt"/>
              </a:rPr>
              <a:t>untuk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mencari</a:t>
            </a:r>
            <a:r>
              <a:rPr lang="en-US" sz="1400" dirty="0">
                <a:latin typeface="+mj-lt"/>
              </a:rPr>
              <a:t>        </a:t>
            </a:r>
            <a:r>
              <a:rPr lang="en-US" sz="1400" dirty="0" err="1">
                <a:latin typeface="+mj-lt"/>
              </a:rPr>
              <a:t>informasi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tentang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kondisi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perekonomian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terutama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mengenai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 err="1">
                <a:latin typeface="+mj-lt"/>
              </a:rPr>
              <a:t>saham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sehingga</a:t>
            </a:r>
            <a:r>
              <a:rPr lang="en-US" sz="1400" dirty="0">
                <a:latin typeface="+mj-lt"/>
              </a:rPr>
              <a:t> para investor </a:t>
            </a:r>
            <a:r>
              <a:rPr lang="en-US" sz="1400" dirty="0" err="1">
                <a:latin typeface="+mj-lt"/>
              </a:rPr>
              <a:t>dapat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mengetahui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kapan</a:t>
            </a:r>
            <a:r>
              <a:rPr lang="en-US" sz="1400" dirty="0">
                <a:latin typeface="+mj-lt"/>
              </a:rPr>
              <a:t>        </a:t>
            </a:r>
            <a:r>
              <a:rPr lang="en-US" sz="1400" dirty="0" err="1">
                <a:latin typeface="+mj-lt"/>
              </a:rPr>
              <a:t>mereka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bisa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membeli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atau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menjual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saham</a:t>
            </a:r>
            <a:r>
              <a:rPr lang="en-US" sz="1400" dirty="0">
                <a:latin typeface="+mj-lt"/>
              </a:rPr>
              <a:t> dan </a:t>
            </a:r>
            <a:r>
              <a:rPr lang="en-US" sz="1400" dirty="0" err="1">
                <a:latin typeface="+mj-lt"/>
              </a:rPr>
              <a:t>dimana</a:t>
            </a:r>
            <a:r>
              <a:rPr lang="en-US" sz="1400" dirty="0">
                <a:latin typeface="+mj-lt"/>
              </a:rPr>
              <a:t>         </a:t>
            </a:r>
            <a:r>
              <a:rPr lang="en-US" sz="1400" dirty="0" err="1">
                <a:latin typeface="+mj-lt"/>
              </a:rPr>
              <a:t>mereka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akan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berinvestasi</a:t>
            </a:r>
            <a:r>
              <a:rPr lang="en-US" sz="1400" dirty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  </a:t>
            </a:r>
            <a:endParaRPr lang="en-ID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7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5D763-B081-4302-90D1-7C7F160B4105}"/>
              </a:ext>
            </a:extLst>
          </p:cNvPr>
          <p:cNvCxnSpPr>
            <a:cxnSpLocks/>
          </p:cNvCxnSpPr>
          <p:nvPr/>
        </p:nvCxnSpPr>
        <p:spPr>
          <a:xfrm>
            <a:off x="2796646" y="627534"/>
            <a:ext cx="0" cy="41044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BF9D11-E41D-4E12-8B21-3CC43E614025}"/>
              </a:ext>
            </a:extLst>
          </p:cNvPr>
          <p:cNvSpPr txBox="1">
            <a:spLocks/>
          </p:cNvSpPr>
          <p:nvPr/>
        </p:nvSpPr>
        <p:spPr>
          <a:xfrm>
            <a:off x="324794" y="2319722"/>
            <a:ext cx="2232248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n-US" altLang="ko-KR" sz="2400" b="1" dirty="0">
                <a:solidFill>
                  <a:srgbClr val="99DAB8"/>
                </a:solidFill>
              </a:rPr>
              <a:t>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25F28-E793-4E09-ABC9-700DD541F30C}"/>
              </a:ext>
            </a:extLst>
          </p:cNvPr>
          <p:cNvSpPr txBox="1"/>
          <p:nvPr/>
        </p:nvSpPr>
        <p:spPr>
          <a:xfrm>
            <a:off x="3275856" y="771550"/>
            <a:ext cx="5112567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Dataset yang </a:t>
            </a:r>
            <a:r>
              <a:rPr lang="en-US" sz="1400" dirty="0" err="1">
                <a:latin typeface="+mj-lt"/>
              </a:rPr>
              <a:t>digunakan</a:t>
            </a:r>
            <a:r>
              <a:rPr lang="en-US" sz="1400" dirty="0">
                <a:latin typeface="+mj-lt"/>
              </a:rPr>
              <a:t> pada </a:t>
            </a:r>
            <a:r>
              <a:rPr lang="en-US" sz="1400" i="1" dirty="0">
                <a:latin typeface="+mj-lt"/>
              </a:rPr>
              <a:t>project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berisi</a:t>
            </a:r>
            <a:r>
              <a:rPr lang="en-US" sz="1400" dirty="0">
                <a:latin typeface="+mj-lt"/>
              </a:rPr>
              <a:t> data </a:t>
            </a:r>
            <a:r>
              <a:rPr lang="en-US" sz="1400" i="1" dirty="0">
                <a:latin typeface="+mj-lt"/>
              </a:rPr>
              <a:t>sentiment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untuk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judul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berita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perekonomian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atau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keuangan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dari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perspektif</a:t>
            </a:r>
            <a:r>
              <a:rPr lang="en-US" sz="1400" dirty="0">
                <a:latin typeface="+mj-lt"/>
              </a:rPr>
              <a:t>  investor.</a:t>
            </a:r>
            <a:endParaRPr lang="en-ID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CC2F0-468B-4721-B22F-C9E1222CAD40}"/>
              </a:ext>
            </a:extLst>
          </p:cNvPr>
          <p:cNvSpPr txBox="1"/>
          <p:nvPr/>
        </p:nvSpPr>
        <p:spPr>
          <a:xfrm>
            <a:off x="3275855" y="3730345"/>
            <a:ext cx="50405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Dataset </a:t>
            </a:r>
            <a:r>
              <a:rPr lang="en-US" sz="1400" dirty="0" err="1">
                <a:latin typeface="+mj-lt"/>
              </a:rPr>
              <a:t>diperoleh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dari</a:t>
            </a:r>
            <a:r>
              <a:rPr lang="en-US" sz="1400" dirty="0">
                <a:latin typeface="+mj-lt"/>
              </a:rPr>
              <a:t> Kaggle (https://www.kaggle.com/ankurzing/sentiment-analysis-for-financial-news)</a:t>
            </a:r>
            <a:endParaRPr lang="en-ID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5910A-10F9-4103-81E0-6CA29EBCBE34}"/>
              </a:ext>
            </a:extLst>
          </p:cNvPr>
          <p:cNvSpPr txBox="1"/>
          <p:nvPr/>
        </p:nvSpPr>
        <p:spPr>
          <a:xfrm>
            <a:off x="3275855" y="2089365"/>
            <a:ext cx="504055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Dataset </a:t>
            </a:r>
            <a:r>
              <a:rPr lang="en-US" sz="1400" dirty="0" err="1">
                <a:latin typeface="+mj-lt"/>
              </a:rPr>
              <a:t>sudah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terdapat</a:t>
            </a:r>
            <a:r>
              <a:rPr lang="en-US" sz="1400" dirty="0">
                <a:latin typeface="+mj-lt"/>
              </a:rPr>
              <a:t> label pada masing-masing </a:t>
            </a:r>
            <a:r>
              <a:rPr lang="en-US" sz="1400" dirty="0" err="1">
                <a:latin typeface="+mj-lt"/>
              </a:rPr>
              <a:t>judul</a:t>
            </a:r>
            <a:r>
              <a:rPr lang="en-US" sz="1400" dirty="0">
                <a:latin typeface="+mj-lt"/>
              </a:rPr>
              <a:t>        </a:t>
            </a:r>
            <a:r>
              <a:rPr lang="en-US" sz="1400" dirty="0" err="1">
                <a:latin typeface="+mj-lt"/>
              </a:rPr>
              <a:t>berita</a:t>
            </a:r>
            <a:r>
              <a:rPr lang="en-US" sz="1400" dirty="0">
                <a:latin typeface="+mj-lt"/>
              </a:rPr>
              <a:t> yang </a:t>
            </a:r>
            <a:r>
              <a:rPr lang="en-US" sz="1400" dirty="0" err="1">
                <a:latin typeface="+mj-lt"/>
              </a:rPr>
              <a:t>sudah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diverifikasi</a:t>
            </a:r>
            <a:r>
              <a:rPr lang="en-US" sz="1400" dirty="0">
                <a:latin typeface="+mj-lt"/>
              </a:rPr>
              <a:t> oleh 16 orang </a:t>
            </a:r>
            <a:r>
              <a:rPr lang="en-US" sz="1400" dirty="0" err="1">
                <a:latin typeface="+mj-lt"/>
              </a:rPr>
              <a:t>dengan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latar</a:t>
            </a:r>
            <a:r>
              <a:rPr lang="en-US" sz="1400" dirty="0">
                <a:latin typeface="+mj-lt"/>
              </a:rPr>
              <a:t>       </a:t>
            </a:r>
            <a:r>
              <a:rPr lang="en-US" sz="1400" dirty="0" err="1">
                <a:latin typeface="+mj-lt"/>
              </a:rPr>
              <a:t>belakang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pengetahuan</a:t>
            </a:r>
            <a:r>
              <a:rPr lang="en-US" sz="1400" dirty="0">
                <a:latin typeface="+mj-lt"/>
              </a:rPr>
              <a:t> yang </a:t>
            </a:r>
            <a:r>
              <a:rPr lang="en-US" sz="1400" dirty="0" err="1">
                <a:latin typeface="+mj-lt"/>
              </a:rPr>
              <a:t>memadai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tentang</a:t>
            </a:r>
            <a:r>
              <a:rPr lang="en-US" sz="1400" dirty="0">
                <a:latin typeface="+mj-lt"/>
              </a:rPr>
              <a:t> pasar             </a:t>
            </a:r>
            <a:r>
              <a:rPr lang="en-US" sz="1400" dirty="0" err="1">
                <a:latin typeface="+mj-lt"/>
              </a:rPr>
              <a:t>keuangan</a:t>
            </a:r>
            <a:r>
              <a:rPr lang="en-US" sz="1400" dirty="0">
                <a:latin typeface="+mj-lt"/>
              </a:rPr>
              <a:t>. </a:t>
            </a:r>
            <a:endParaRPr lang="en-ID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93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5D763-B081-4302-90D1-7C7F160B4105}"/>
              </a:ext>
            </a:extLst>
          </p:cNvPr>
          <p:cNvCxnSpPr>
            <a:cxnSpLocks/>
          </p:cNvCxnSpPr>
          <p:nvPr/>
        </p:nvCxnSpPr>
        <p:spPr>
          <a:xfrm>
            <a:off x="2796646" y="627534"/>
            <a:ext cx="0" cy="41044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BF9D11-E41D-4E12-8B21-3CC43E614025}"/>
              </a:ext>
            </a:extLst>
          </p:cNvPr>
          <p:cNvSpPr txBox="1">
            <a:spLocks/>
          </p:cNvSpPr>
          <p:nvPr/>
        </p:nvSpPr>
        <p:spPr>
          <a:xfrm>
            <a:off x="324794" y="2319722"/>
            <a:ext cx="2232248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n-US" altLang="ko-KR" sz="2400" b="1" dirty="0">
                <a:solidFill>
                  <a:srgbClr val="99DAB8"/>
                </a:solidFill>
              </a:rPr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FAE66-9371-4B90-8E5A-A351D511C782}"/>
              </a:ext>
            </a:extLst>
          </p:cNvPr>
          <p:cNvSpPr txBox="1"/>
          <p:nvPr/>
        </p:nvSpPr>
        <p:spPr>
          <a:xfrm>
            <a:off x="3431089" y="411510"/>
            <a:ext cx="5040559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Dataset </a:t>
            </a:r>
            <a:r>
              <a:rPr lang="en-US" sz="1400" dirty="0" err="1">
                <a:latin typeface="+mj-lt"/>
              </a:rPr>
              <a:t>terdiri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dari</a:t>
            </a:r>
            <a:r>
              <a:rPr lang="en-US" sz="1400" dirty="0">
                <a:latin typeface="+mj-lt"/>
              </a:rPr>
              <a:t> 4846 baris dan 2 </a:t>
            </a:r>
            <a:r>
              <a:rPr lang="en-US" sz="1400" dirty="0" err="1">
                <a:latin typeface="+mj-lt"/>
              </a:rPr>
              <a:t>kolom</a:t>
            </a:r>
            <a:r>
              <a:rPr lang="en-US" sz="1400" dirty="0">
                <a:latin typeface="+mj-lt"/>
              </a:rPr>
              <a:t> yang </a:t>
            </a:r>
            <a:r>
              <a:rPr lang="en-US" sz="1400" dirty="0" err="1">
                <a:latin typeface="+mj-lt"/>
              </a:rPr>
              <a:t>terdiri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dari</a:t>
            </a:r>
            <a:r>
              <a:rPr lang="en-US" sz="1400" dirty="0">
                <a:latin typeface="+mj-lt"/>
              </a:rPr>
              <a:t>    </a:t>
            </a:r>
            <a:r>
              <a:rPr lang="en-US" sz="1400" dirty="0" err="1">
                <a:latin typeface="+mj-lt"/>
              </a:rPr>
              <a:t>kolom</a:t>
            </a:r>
            <a:r>
              <a:rPr lang="en-US" sz="1400" dirty="0">
                <a:latin typeface="+mj-lt"/>
              </a:rPr>
              <a:t> Sentiment dan News Headline </a:t>
            </a:r>
            <a:r>
              <a:rPr lang="en-US" sz="1400" dirty="0" err="1">
                <a:latin typeface="+mj-lt"/>
              </a:rPr>
              <a:t>dengan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proporsi</a:t>
            </a:r>
            <a:r>
              <a:rPr lang="en-US" sz="1400" dirty="0">
                <a:latin typeface="+mj-lt"/>
              </a:rPr>
              <a:t> 2879   data neutral, 1363 positive dan 604 negative</a:t>
            </a:r>
            <a:endParaRPr lang="en-ID" sz="1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B9B9-60FF-442A-96E9-77694D9C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063" y="1707654"/>
            <a:ext cx="2940641" cy="2732534"/>
          </a:xfrm>
          <a:prstGeom prst="rect">
            <a:avLst/>
          </a:prstGeom>
          <a:ln>
            <a:solidFill>
              <a:srgbClr val="F7B2A3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4AE3C1-47F0-4958-8EB6-DA1B681F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96" y="1707655"/>
            <a:ext cx="2870462" cy="2732534"/>
          </a:xfrm>
          <a:prstGeom prst="rect">
            <a:avLst/>
          </a:prstGeom>
          <a:ln>
            <a:solidFill>
              <a:srgbClr val="F7B2A3"/>
            </a:solidFill>
          </a:ln>
        </p:spPr>
      </p:pic>
    </p:spTree>
    <p:extLst>
      <p:ext uri="{BB962C8B-B14F-4D97-AF65-F5344CB8AC3E}">
        <p14:creationId xmlns:p14="http://schemas.microsoft.com/office/powerpoint/2010/main" val="62977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5D763-B081-4302-90D1-7C7F160B4105}"/>
              </a:ext>
            </a:extLst>
          </p:cNvPr>
          <p:cNvCxnSpPr>
            <a:cxnSpLocks/>
          </p:cNvCxnSpPr>
          <p:nvPr/>
        </p:nvCxnSpPr>
        <p:spPr>
          <a:xfrm>
            <a:off x="2796646" y="627534"/>
            <a:ext cx="0" cy="41044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BF9D11-E41D-4E12-8B21-3CC43E614025}"/>
              </a:ext>
            </a:extLst>
          </p:cNvPr>
          <p:cNvSpPr txBox="1">
            <a:spLocks/>
          </p:cNvSpPr>
          <p:nvPr/>
        </p:nvSpPr>
        <p:spPr>
          <a:xfrm>
            <a:off x="324794" y="2319722"/>
            <a:ext cx="2232248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n-US" altLang="ko-KR" sz="2400" b="1" dirty="0">
                <a:solidFill>
                  <a:srgbClr val="99DAB8"/>
                </a:solidFill>
              </a:rPr>
              <a:t>APP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86417B-7511-44F0-B1E3-807C67BF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186810"/>
            <a:ext cx="5255077" cy="2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5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5D763-B081-4302-90D1-7C7F160B4105}"/>
              </a:ext>
            </a:extLst>
          </p:cNvPr>
          <p:cNvCxnSpPr>
            <a:cxnSpLocks/>
          </p:cNvCxnSpPr>
          <p:nvPr/>
        </p:nvCxnSpPr>
        <p:spPr>
          <a:xfrm>
            <a:off x="2796646" y="627534"/>
            <a:ext cx="0" cy="41044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BF9D11-E41D-4E12-8B21-3CC43E614025}"/>
              </a:ext>
            </a:extLst>
          </p:cNvPr>
          <p:cNvSpPr txBox="1">
            <a:spLocks/>
          </p:cNvSpPr>
          <p:nvPr/>
        </p:nvSpPr>
        <p:spPr>
          <a:xfrm>
            <a:off x="324794" y="2319722"/>
            <a:ext cx="2232248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n-US" altLang="ko-KR" sz="2400" b="1" dirty="0">
                <a:solidFill>
                  <a:srgbClr val="99DAB8"/>
                </a:solidFill>
              </a:rPr>
              <a:t>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14775-8B44-4930-A6C1-6F693B074358}"/>
              </a:ext>
            </a:extLst>
          </p:cNvPr>
          <p:cNvSpPr txBox="1"/>
          <p:nvPr/>
        </p:nvSpPr>
        <p:spPr>
          <a:xfrm>
            <a:off x="3203848" y="1664099"/>
            <a:ext cx="53912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 file .csv pada menu </a:t>
            </a:r>
            <a:r>
              <a:rPr lang="en-US" dirty="0" err="1"/>
              <a:t>beranda</a:t>
            </a:r>
            <a:r>
              <a:rPr lang="en-US" dirty="0"/>
              <a:t> dan </a:t>
            </a:r>
            <a:r>
              <a:rPr lang="en-US" dirty="0" err="1"/>
              <a:t>akan</a:t>
            </a:r>
            <a:endParaRPr lang="en-US" dirty="0"/>
          </a:p>
          <a:p>
            <a:r>
              <a:rPr lang="en-US" dirty="0" err="1"/>
              <a:t>Menghasilkan</a:t>
            </a:r>
            <a:r>
              <a:rPr lang="en-US" dirty="0"/>
              <a:t> output </a:t>
            </a:r>
            <a:r>
              <a:rPr lang="en-US" dirty="0" err="1"/>
              <a:t>hasil</a:t>
            </a:r>
            <a:r>
              <a:rPr lang="en-US" dirty="0"/>
              <a:t> sentiment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ID" dirty="0"/>
              <a:t>Data input </a:t>
            </a:r>
            <a:r>
              <a:rPr lang="en-ID" dirty="0" err="1"/>
              <a:t>dari</a:t>
            </a:r>
            <a:r>
              <a:rPr lang="en-ID" dirty="0"/>
              <a:t> user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postgresql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19492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161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Afifah Kho'eriah</cp:lastModifiedBy>
  <cp:revision>102</cp:revision>
  <dcterms:created xsi:type="dcterms:W3CDTF">2016-12-05T23:26:54Z</dcterms:created>
  <dcterms:modified xsi:type="dcterms:W3CDTF">2021-03-08T17:03:05Z</dcterms:modified>
</cp:coreProperties>
</file>