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6"/>
  </p:notesMasterIdLst>
  <p:sldIdLst>
    <p:sldId id="278" r:id="rId2"/>
    <p:sldId id="321" r:id="rId3"/>
    <p:sldId id="279" r:id="rId4"/>
    <p:sldId id="280" r:id="rId5"/>
    <p:sldId id="320" r:id="rId6"/>
    <p:sldId id="281" r:id="rId7"/>
    <p:sldId id="296" r:id="rId8"/>
    <p:sldId id="297" r:id="rId9"/>
    <p:sldId id="299" r:id="rId10"/>
    <p:sldId id="294" r:id="rId11"/>
    <p:sldId id="298" r:id="rId12"/>
    <p:sldId id="300" r:id="rId13"/>
    <p:sldId id="301" r:id="rId14"/>
    <p:sldId id="315" r:id="rId15"/>
    <p:sldId id="308" r:id="rId16"/>
    <p:sldId id="316" r:id="rId17"/>
    <p:sldId id="302" r:id="rId18"/>
    <p:sldId id="303" r:id="rId19"/>
    <p:sldId id="304" r:id="rId20"/>
    <p:sldId id="305" r:id="rId21"/>
    <p:sldId id="306" r:id="rId22"/>
    <p:sldId id="295" r:id="rId23"/>
    <p:sldId id="283" r:id="rId24"/>
    <p:sldId id="309" r:id="rId25"/>
    <p:sldId id="311" r:id="rId26"/>
    <p:sldId id="310" r:id="rId27"/>
    <p:sldId id="312" r:id="rId28"/>
    <p:sldId id="313" r:id="rId29"/>
    <p:sldId id="307" r:id="rId30"/>
    <p:sldId id="317" r:id="rId31"/>
    <p:sldId id="314" r:id="rId32"/>
    <p:sldId id="318" r:id="rId33"/>
    <p:sldId id="319" r:id="rId34"/>
    <p:sldId id="293" r:id="rId3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974" y="21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bdulrahman-afifi-866596168/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ifiGhost2000/DataCollectionPipelineProject/tree/main/Week11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35133"/>
            <a:ext cx="5385816" cy="1225296"/>
          </a:xfrm>
        </p:spPr>
        <p:txBody>
          <a:bodyPr/>
          <a:lstStyle/>
          <a:p>
            <a:r>
              <a:rPr lang="en-US" dirty="0"/>
              <a:t>Data Collection Pipeline for XYZ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Abdulrahman Afifi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0" y="2875280"/>
            <a:ext cx="6604000" cy="166928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Visual Aids for EDA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0A11A-901C-654F-1B68-FA8CB3B9B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EBFE-C355-10E6-D665-1FDDC9B8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err="1"/>
              <a:t>GenderWise</a:t>
            </a:r>
            <a:r>
              <a:rPr lang="en-GB" sz="2800"/>
              <a:t> </a:t>
            </a:r>
            <a:r>
              <a:rPr lang="en-GB" sz="2800" err="1"/>
              <a:t>Avg</a:t>
            </a:r>
            <a:r>
              <a:rPr lang="en-GB" sz="2800"/>
              <a:t> Monthly Income Percentage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F1D53-7A49-2CA4-B32C-AC0C5179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90" y="2103120"/>
            <a:ext cx="5097516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D85FC-D43A-8682-F1D7-E775092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7B78F-31DA-6A98-57BA-350D1B9A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EBFE-C355-10E6-D665-1FDDC9B8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err="1"/>
              <a:t>Avg</a:t>
            </a:r>
            <a:r>
              <a:rPr lang="en-GB" sz="2400"/>
              <a:t> Monthly Income Per satisfaction Rate for all customers who responded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D85FC-D43A-8682-F1D7-E775092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7B78F-31DA-6A98-57BA-350D1B9A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6C2D47-94FA-0BF1-DD6A-62BF5538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286000"/>
            <a:ext cx="56102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3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EBFE-C355-10E6-D665-1FDDC9B8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GB"/>
              <a:t>Heatmap representation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984A64-6A46-B0C2-BF17-749F9F05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96" y="2103120"/>
            <a:ext cx="5391903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D85FC-D43A-8682-F1D7-E775092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7B78F-31DA-6A98-57BA-350D1B9A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B4A7-238B-B09C-C4EF-5A774B1B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/>
              <a:t>Box Plot for Satisfaction rate vs </a:t>
            </a:r>
            <a:r>
              <a:rPr lang="en-GB" sz="2400" err="1"/>
              <a:t>Avg</a:t>
            </a:r>
            <a:r>
              <a:rPr lang="en-GB" sz="2400"/>
              <a:t> Monthly Income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225FBF6-5580-8200-C159-76DF541A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35" y="2103120"/>
            <a:ext cx="5993026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2FBBB-634C-C8AF-E7C2-288FE81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E896-1F96-61CF-CE7E-1DF89260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B4A7-238B-B09C-C4EF-5A774B1B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/>
              <a:t>Box Plot for Gender vs Avg Monthly Income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E5104-FBF5-3244-A8E3-E3811AEF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35" y="2103120"/>
            <a:ext cx="5993026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2FBBB-634C-C8AF-E7C2-288FE81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E896-1F96-61CF-CE7E-1DF89260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D37B1-6C07-3F2C-E4EC-D14228B4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F59BA-3F38-3A6C-CF0D-8D1A58C0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54C00-272D-3187-CB5F-53326834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anchor="t">
            <a:normAutofit/>
          </a:bodyPr>
          <a:lstStyle/>
          <a:p>
            <a:r>
              <a:rPr lang="en-GB" dirty="0"/>
              <a:t>Scatter plot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4B4B8-E538-AD15-84CA-97098D5D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32" y="2911939"/>
            <a:ext cx="3741928" cy="2993541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727DD-744A-3E60-87E2-9DA251DC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112" y="2968068"/>
            <a:ext cx="3741928" cy="2881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490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D189-F782-7BEC-ACE0-F2542182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Gender-Wise satisfaction rate percentage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FD9B66-0F6A-DFA0-A25D-83B77C99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91" y="2103120"/>
            <a:ext cx="7330313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43B47-1834-BE36-8830-6E808961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9F742-23D3-AA68-2391-40A94C81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15B0-9047-8697-28AE-9EC2C2E6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GB" dirty="0"/>
              <a:t>Hourly no. of responses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8F20E1-A4CD-1A39-427F-6C25EE41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02" y="2103120"/>
            <a:ext cx="5685692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5A32D-9DE9-9DCB-ABCB-291D0CB7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BFA9A-EF88-E730-008C-8C41C6E9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5E29-8954-C4A6-6C7F-BEC3399D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/>
              <a:t>Satisfaction rate per time slot(In decimals)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4430A9-C475-61C1-2647-FA99FBF1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02" y="2103120"/>
            <a:ext cx="5685692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06A30-6973-FBE0-7A2B-55B9500A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683AA-EE63-BD10-6B4D-2EA1FAE3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102F4-D058-23E1-2F03-1A87D66324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2020" y="916178"/>
            <a:ext cx="4879340" cy="47124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5D4E60-AFCD-0CB4-E061-2C461C4F7ADE}"/>
              </a:ext>
            </a:extLst>
          </p:cNvPr>
          <p:cNvSpPr/>
          <p:nvPr/>
        </p:nvSpPr>
        <p:spPr>
          <a:xfrm>
            <a:off x="812800" y="4927600"/>
            <a:ext cx="4480560" cy="812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59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C2DB-86FA-D5D9-9C6A-9FEF831A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/>
              <a:t>Mean satisfaction rate per hour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7659E1-9608-B75E-2DC0-17C27DD0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02" y="2103120"/>
            <a:ext cx="5685692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09A71-9D7F-A5FB-73ED-84B64D78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EB045-78C6-1237-815D-270186F7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C2DB-86FA-D5D9-9C6A-9FEF831A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/>
              <a:t>Mean satisfaction rate per Country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518389-0A56-96E9-0D58-C2EC964B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46" y="2103120"/>
            <a:ext cx="4997003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09A71-9D7F-A5FB-73ED-84B64D78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EB045-78C6-1237-815D-270186F7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6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080" y="3058160"/>
            <a:ext cx="6604000" cy="1669288"/>
          </a:xfrm>
        </p:spPr>
        <p:txBody>
          <a:bodyPr/>
          <a:lstStyle/>
          <a:p>
            <a:pPr algn="r"/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Recommended Models for This Dataset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4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Fundamental understanding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2FA1D1-9C6F-6AF2-07F8-DBC7C6F5F2E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7" y="2103438"/>
            <a:ext cx="10107355" cy="443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B320-44E7-BF4F-039D-04B0E8CB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01BF-9699-9293-857D-300341791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Data models can help us emphasize on what data is needed and how it can be organised into our database. </a:t>
            </a:r>
          </a:p>
          <a:p>
            <a:r>
              <a:rPr lang="en-GB" dirty="0"/>
              <a:t>The obvious primary key found in our database is Timestamp field. </a:t>
            </a:r>
          </a:p>
          <a:p>
            <a:r>
              <a:rPr lang="en-GB" dirty="0"/>
              <a:t>After visualising our data model we must choose a suitable machine learning model for efficient data analysis and model prediction. Because, as the data grows exponentially we need a machine learning model to predict values instantly. </a:t>
            </a:r>
          </a:p>
          <a:p>
            <a:r>
              <a:rPr lang="en-GB" dirty="0"/>
              <a:t>Some of well know machine learning model techniques are: Supervised/Unsupervised learning and reinforcement learning. Can be classified as linear, ensemble, boosting, and stacking. 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494D5-88E4-3EF4-D7E1-CF773B19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C84BB-0185-4958-1586-E1A3172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0674-D6EB-CD35-623E-8AD90CA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72A8BD-AD33-4600-047D-D1D7EF533E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97903" y="2994622"/>
            <a:ext cx="4892464" cy="4343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01CC7-FFCD-D6F7-329B-187747C7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EC39-138E-502C-67C9-6898A701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6BE72-04F3-C501-E06D-C6C78365A15F}"/>
              </a:ext>
            </a:extLst>
          </p:cNvPr>
          <p:cNvSpPr txBox="1"/>
          <p:nvPr/>
        </p:nvSpPr>
        <p:spPr>
          <a:xfrm>
            <a:off x="2470912" y="3921760"/>
            <a:ext cx="6835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primary key can be excluded from our feature set. Then, we begin exploring other features. I decided to choose only Country, Gender, Age, and Satisfaction Rate label as X feature set.  Because they are easier to analyse and encode. </a:t>
            </a:r>
            <a:r>
              <a:rPr lang="en-GB" dirty="0" err="1"/>
              <a:t>Avg</a:t>
            </a:r>
            <a:r>
              <a:rPr lang="en-GB" dirty="0"/>
              <a:t> Monthly Income is being selected as the Y feature set. This is </a:t>
            </a:r>
            <a:r>
              <a:rPr lang="en-GB" dirty="0" err="1"/>
              <a:t>is</a:t>
            </a:r>
            <a:r>
              <a:rPr lang="en-GB" dirty="0"/>
              <a:t> the value we would like to predict.  </a:t>
            </a:r>
          </a:p>
        </p:txBody>
      </p:sp>
    </p:spTree>
    <p:extLst>
      <p:ext uri="{BB962C8B-B14F-4D97-AF65-F5344CB8AC3E}">
        <p14:creationId xmlns:p14="http://schemas.microsoft.com/office/powerpoint/2010/main" val="304485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A558-CA59-F608-C963-1D50BE6F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Model preparation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53E29-14C7-D42D-881B-4D92E89552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183188" y="1171384"/>
            <a:ext cx="6172200" cy="4505706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E1BBA1C-E0EE-F1EC-1450-4B515DE82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I encoded categorical or non-float values to be able to fit it in our machine learning models.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9657A-84C1-E0E9-A974-E77CFE72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3006C-9A71-8D46-7DB0-972A864C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F24F2E1-0DA1-17AE-853C-D076977E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92B778-A33B-8BD8-D32D-EFE2C6B3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Data is split into 30% test and 70% train. Then we fit our data into all possible models and evaluate accuracy.  Output of code is below!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0A0F2-1F5F-A686-8D22-704FADD1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54A92-2700-A0EC-BA1D-3E688CA6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03A83-C2ED-9663-1468-4B281836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44" y="3283942"/>
            <a:ext cx="3513124" cy="320829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5754C0B-FE65-1339-E79B-8AE98A8E8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0849" y="987425"/>
            <a:ext cx="5436878" cy="4873625"/>
          </a:xfr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FCC238D-96D2-13BC-A943-606C8F888E35}"/>
              </a:ext>
            </a:extLst>
          </p:cNvPr>
          <p:cNvSpPr txBox="1">
            <a:spLocks/>
          </p:cNvSpPr>
          <p:nvPr/>
        </p:nvSpPr>
        <p:spPr>
          <a:xfrm>
            <a:off x="5332731" y="5942014"/>
            <a:ext cx="5436878" cy="95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***I used the train model for prediction since we have a small dataset!</a:t>
            </a:r>
          </a:p>
        </p:txBody>
      </p:sp>
    </p:spTree>
    <p:extLst>
      <p:ext uri="{BB962C8B-B14F-4D97-AF65-F5344CB8AC3E}">
        <p14:creationId xmlns:p14="http://schemas.microsoft.com/office/powerpoint/2010/main" val="303273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8FEB-8822-00B1-0DD3-E7470CB2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GB" sz="4100"/>
              <a:t>Some useful functions needed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327B5-1E70-840F-30BC-E1F7DEDE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11" y="2103120"/>
            <a:ext cx="6902473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EFEE2-9150-2A85-5E6A-2C6FA016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4FDAD-6B19-CD0A-FA53-DF0BA09F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C2385-A9E9-22A9-AFB5-D7633151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DEC3-5CAB-5E89-1C9F-12504050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Actual vs predicted values from Linear Regression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B8C6B6-A8A5-28A9-4520-ECADE119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32" y="3227512"/>
            <a:ext cx="3741928" cy="2984188"/>
          </a:xfrm>
          <a:prstGeom prst="rect">
            <a:avLst/>
          </a:prstGeom>
          <a:noFill/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507AAE3-0729-60C3-6E2D-A0E2DBF672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54112" y="3070971"/>
            <a:ext cx="3741928" cy="2675478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E2BFD-322F-C71B-88F5-376ED4C1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8BCDE4-88FA-C926-90C4-F4CEB895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226" y="2523744"/>
            <a:ext cx="3436918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Description​</a:t>
            </a:r>
          </a:p>
          <a:p>
            <a:r>
              <a:rPr lang="en-US" dirty="0"/>
              <a:t>Data Cleansing and Transformation </a:t>
            </a:r>
          </a:p>
          <a:p>
            <a:r>
              <a:rPr lang="en-US" dirty="0"/>
              <a:t>​Visual Aids for EDA</a:t>
            </a:r>
          </a:p>
          <a:p>
            <a:r>
              <a:rPr lang="en-US" dirty="0"/>
              <a:t>Recommended models for this data set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491B-97A8-DD92-ED3E-4F9B9621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accuracy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375B74-EFD4-67A3-A2B1-4B361757EB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68015" y="2849594"/>
            <a:ext cx="6462320" cy="29415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729E5-8207-0AC8-5814-041AFD0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A3C96-8756-5885-4150-1ECACB9D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75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17C5-10FB-496F-20AC-6EB7DFDA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GB" dirty="0"/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90E554-4A06-E179-DFFF-EBA4E93F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61" y="2148840"/>
            <a:ext cx="7270229" cy="44348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746EB-3A1E-582E-FBCE-7F3BB0D9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23E02-F74C-F54F-5F0D-851C1E06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6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0866-6EDE-C016-7AF2-5E73B7F3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B6AC1-EFFE-4900-AF75-05B0F9C8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04E5C-D545-484D-0F1C-CEB44E739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92" y="2286000"/>
            <a:ext cx="695325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8F092-F07A-3EAE-8ED8-E2AF17B3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99" y="1360149"/>
            <a:ext cx="5601185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1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1520-6506-8F7E-49FC-800A881F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anchor="t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4340-198A-1E28-9471-BDA70C96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/>
          <a:p>
            <a:r>
              <a:rPr lang="en-GB" dirty="0"/>
              <a:t>Based on the results, we can choose any one of the 4 models with 100% accuracy. I recommend using </a:t>
            </a:r>
            <a:r>
              <a:rPr lang="en-GB" dirty="0" err="1"/>
              <a:t>GradientBoosting</a:t>
            </a:r>
            <a:r>
              <a:rPr lang="en-GB" dirty="0"/>
              <a:t> Classifier or Gaussian NB. </a:t>
            </a:r>
            <a:r>
              <a:rPr lang="en-GB" dirty="0" err="1"/>
              <a:t>GradientBoosting</a:t>
            </a:r>
            <a:r>
              <a:rPr lang="en-GB" dirty="0"/>
              <a:t> classifier can perform better than </a:t>
            </a:r>
            <a:r>
              <a:rPr lang="en-GB" dirty="0" err="1"/>
              <a:t>RandomForest</a:t>
            </a:r>
            <a:r>
              <a:rPr lang="en-GB" dirty="0"/>
              <a:t>. A </a:t>
            </a:r>
            <a:r>
              <a:rPr lang="en-GB" dirty="0" err="1"/>
              <a:t>RandomForest</a:t>
            </a:r>
            <a:r>
              <a:rPr lang="en-GB" dirty="0"/>
              <a:t> Classifier can reduce overfitting when training when compared to Decision Trees. Gaussian NB is also good since it easy to implement and doesn’t require much training data.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C32BE-83E4-D055-99AC-136FEE12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B3A04-70B3-A0CB-BACC-15F2CC90ED8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30558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Abdulrahman Afifi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Don’t forget to visit my:</a:t>
            </a:r>
          </a:p>
          <a:p>
            <a:r>
              <a:rPr lang="en-GB" sz="1400" dirty="0">
                <a:hlinkClick r:id="rId2"/>
              </a:rPr>
              <a:t>LinkedIn</a:t>
            </a:r>
            <a:r>
              <a:rPr lang="en-GB" sz="1400" dirty="0"/>
              <a:t> Profile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508760"/>
            <a:ext cx="6766560" cy="768096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63AF56C-C689-E596-333B-B383F925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528" y="3139490"/>
            <a:ext cx="77780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XYZ firm is gathering client data using Google Forms/Survey Monkey and has published a variety of n forms on the web. 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company want to build a pipeline that would collect all of the data from these Google forms/survey surveys and visualise it on the dashboard. 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199D4E-5E4F-E225-1196-F9F6E306FBC3}"/>
              </a:ext>
            </a:extLst>
          </p:cNvPr>
          <p:cNvGrpSpPr/>
          <p:nvPr/>
        </p:nvGrpSpPr>
        <p:grpSpPr>
          <a:xfrm>
            <a:off x="713617" y="12570825"/>
            <a:ext cx="337796" cy="88791"/>
            <a:chOff x="0" y="0"/>
            <a:chExt cx="494551" cy="1047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352F2DE-55E3-B433-2FEA-7AB6D1FA91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4551" cy="57835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9B7B07-E2B6-F115-3F6E-9250DE26655C}"/>
                </a:ext>
              </a:extLst>
            </p:cNvPr>
            <p:cNvSpPr/>
            <p:nvPr/>
          </p:nvSpPr>
          <p:spPr>
            <a:xfrm>
              <a:off x="167945" y="142621"/>
              <a:ext cx="76500" cy="3447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GB" sz="120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B185DF8-8731-18BC-DC1E-79616D4BDF1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9392"/>
              <a:ext cx="494551" cy="57835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941AB7-A4E1-D518-428F-1FD9B2548630}"/>
                </a:ext>
              </a:extLst>
            </p:cNvPr>
            <p:cNvSpPr/>
            <p:nvPr/>
          </p:nvSpPr>
          <p:spPr>
            <a:xfrm>
              <a:off x="167945" y="611962"/>
              <a:ext cx="76500" cy="3447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GB" sz="120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A779C8A-3F9C-D6B8-D73E-02751B6B544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24528" y="3716828"/>
            <a:ext cx="77780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200" b="0" i="0" u="none" strike="noStrike" cap="none" normalizeH="0" baseline="0" dirty="0">
              <a:ln>
                <a:noFill/>
              </a:ln>
              <a:solidFill>
                <a:srgbClr val="2D3B45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company needs clean data, and if there are any data issues in the data, they should be addressed via this process (duplicate data or junk data). A </a:t>
            </a:r>
            <a:r>
              <a:rPr kumimoji="0" lang="en-GB" altLang="en-US" sz="12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dedup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check should be run on the customer's email address. 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8F70-FE9C-50AA-40F5-4E1A70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repo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F12A-8FE6-C36A-1F73-8661A96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DataCollectionPipelineProject</a:t>
            </a:r>
            <a:r>
              <a:rPr lang="en-GB" dirty="0">
                <a:hlinkClick r:id="rId2"/>
              </a:rPr>
              <a:t>/Week11 at main · AfifiGhost2000/</a:t>
            </a:r>
            <a:r>
              <a:rPr lang="en-GB" dirty="0" err="1">
                <a:hlinkClick r:id="rId2"/>
              </a:rPr>
              <a:t>DataCollectionPipelineProject</a:t>
            </a:r>
            <a:r>
              <a:rPr lang="en-GB" dirty="0">
                <a:hlinkClick r:id="rId2"/>
              </a:rPr>
              <a:t> (github.com)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BF1D-A9B9-0C1C-0CBF-C96EFAC3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84D6-50F0-F6ED-7D6A-8603A8B5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8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0" y="2875280"/>
            <a:ext cx="6604000" cy="166928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Cleansing &amp;Transformation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0A11A-901C-654F-1B68-FA8CB3B9B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DEFAD-C8C8-6229-296A-F939D969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81C12-0C5A-0DCE-AAAA-305C2DC9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B0554-506F-5E96-4A42-39F90529AF81}"/>
              </a:ext>
            </a:extLst>
          </p:cNvPr>
          <p:cNvSpPr txBox="1"/>
          <p:nvPr/>
        </p:nvSpPr>
        <p:spPr>
          <a:xfrm>
            <a:off x="1078992" y="1732955"/>
            <a:ext cx="8920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collecting our data from google forms using specific API, we stored it into a pandas </a:t>
            </a:r>
            <a:r>
              <a:rPr lang="en-GB" dirty="0" err="1"/>
              <a:t>dataframe</a:t>
            </a:r>
            <a:r>
              <a:rPr lang="en-GB" dirty="0"/>
              <a:t> object to apply some data cleansing and transformation. The first step in this procedure is that I renamed and shortened long questions available in the form to make it easier for data analysis. Moreover, I added the +sign missing from phone numbers provided by the customers. I also extracted </a:t>
            </a:r>
            <a:r>
              <a:rPr lang="en-GB" dirty="0" err="1"/>
              <a:t>day,month,hour,min</a:t>
            </a:r>
            <a:r>
              <a:rPr lang="en-GB" dirty="0"/>
              <a:t>, and seconds from the timestamps available to be able to analyse and forecast our data. </a:t>
            </a:r>
          </a:p>
          <a:p>
            <a:r>
              <a:rPr lang="en-GB" dirty="0"/>
              <a:t>Email Id is being extracted from the email to avoid duplicated emails from same user. Also machine learning could be applied to </a:t>
            </a:r>
            <a:r>
              <a:rPr lang="en-GB" dirty="0" err="1"/>
              <a:t>emailId</a:t>
            </a:r>
            <a:r>
              <a:rPr lang="en-GB" dirty="0"/>
              <a:t> to identify username.</a:t>
            </a:r>
          </a:p>
          <a:p>
            <a:endParaRPr lang="en-GB" dirty="0"/>
          </a:p>
          <a:p>
            <a:r>
              <a:rPr lang="en-GB" dirty="0"/>
              <a:t>The dollar sign has been deleted from the average monthly income to be able to analyse our data properly.</a:t>
            </a:r>
          </a:p>
          <a:p>
            <a:endParaRPr lang="en-GB" dirty="0"/>
          </a:p>
          <a:p>
            <a:r>
              <a:rPr lang="en-GB" dirty="0"/>
              <a:t>Also Satisfaction rate has been segregated into 3 categories ‘Low’, ‘Medium’, and ‘High’. This can provide some useful insights for the company.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17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694-CBE9-203A-07AA-1F53D81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/>
              <a:t>Final Representation of our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529F38-3F26-5E7C-1F33-6D9C625F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3097439"/>
            <a:ext cx="11119104" cy="2446202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01F8A-C060-7107-F283-E9B1BA43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A22E4-5654-A436-379C-60B87DCB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694-CBE9-203A-07AA-1F53D811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01F8A-C060-7107-F283-E9B1BA43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A22E4-5654-A436-379C-60B87DCB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E4DDB-F5C7-AD44-DBFE-5ACBD982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1" y="2468880"/>
            <a:ext cx="7833233" cy="34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6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{A271C35A-C7C8-43CB-BEEC-5BEAAE144A50}tf78438558_win32</Template>
  <TotalTime>11309</TotalTime>
  <Words>833</Words>
  <Application>Microsoft Office PowerPoint</Application>
  <PresentationFormat>Widescreen</PresentationFormat>
  <Paragraphs>121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Sabon Next LT</vt:lpstr>
      <vt:lpstr>Office Theme</vt:lpstr>
      <vt:lpstr>Data Collection Pipeline for XYZ Company</vt:lpstr>
      <vt:lpstr>PowerPoint Presentation</vt:lpstr>
      <vt:lpstr>AGENDA</vt:lpstr>
      <vt:lpstr>Problem Description</vt:lpstr>
      <vt:lpstr>GitHub repo link</vt:lpstr>
      <vt:lpstr>Data Cleansing &amp;Transformation</vt:lpstr>
      <vt:lpstr>PowerPoint Presentation</vt:lpstr>
      <vt:lpstr>Final Representation of our data</vt:lpstr>
      <vt:lpstr>Data Description</vt:lpstr>
      <vt:lpstr>Visual Aids for EDA</vt:lpstr>
      <vt:lpstr>GenderWise Avg Monthly Income Percentage </vt:lpstr>
      <vt:lpstr>Avg Monthly Income Per satisfaction Rate for all customers who responded</vt:lpstr>
      <vt:lpstr>Heatmap representation</vt:lpstr>
      <vt:lpstr>Box Plot for Satisfaction rate vs Avg Monthly Income</vt:lpstr>
      <vt:lpstr>Box Plot for Gender vs Avg Monthly Income</vt:lpstr>
      <vt:lpstr>Scatter plot </vt:lpstr>
      <vt:lpstr>Gender-Wise satisfaction rate percentage</vt:lpstr>
      <vt:lpstr>Hourly no. of responses</vt:lpstr>
      <vt:lpstr>Satisfaction rate per time slot(In decimals)</vt:lpstr>
      <vt:lpstr>Mean satisfaction rate per hour</vt:lpstr>
      <vt:lpstr>Mean satisfaction rate per Country</vt:lpstr>
      <vt:lpstr>Recommended Models for This Dataset</vt:lpstr>
      <vt:lpstr>Fundamental understanding</vt:lpstr>
      <vt:lpstr>Benefits</vt:lpstr>
      <vt:lpstr>Feature selection</vt:lpstr>
      <vt:lpstr>Model preparation</vt:lpstr>
      <vt:lpstr>Explanation</vt:lpstr>
      <vt:lpstr>Some useful functions needed</vt:lpstr>
      <vt:lpstr>Actual vs predicted values from Linear Regression model</vt:lpstr>
      <vt:lpstr>Calculate accuracy</vt:lpstr>
      <vt:lpstr>Results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Pipeline for XYZ Company</dc:title>
  <dc:subject/>
  <dc:creator>ABDULRAHMAN ASHRAF FATHY ABDULMAKSOUD AFIFI</dc:creator>
  <cp:lastModifiedBy>ABDULRAHMAN ASHRAF FATHY ABDULMAKSOUD AFIFI</cp:lastModifiedBy>
  <cp:revision>2</cp:revision>
  <dcterms:created xsi:type="dcterms:W3CDTF">2023-02-05T15:59:22Z</dcterms:created>
  <dcterms:modified xsi:type="dcterms:W3CDTF">2023-02-13T12:28:55Z</dcterms:modified>
</cp:coreProperties>
</file>